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2"/>
  </p:notesMasterIdLst>
  <p:sldIdLst>
    <p:sldId id="277" r:id="rId2"/>
    <p:sldId id="256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18073-AA30-48D8-8FF8-FD81F654869E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55AB6-D066-4C2E-B053-854303DAC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29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4F62-7998-43A7-8970-17D5351FAC7D}" type="datetime1">
              <a:rPr lang="ru-RU" smtClean="0"/>
              <a:t>24.02.2015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9FD584-9D81-4485-9093-694F81339B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Лаборатория теории вероятностей и статистики МЦНМО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65A-CC14-4EF2-8A75-041F131B1F65}" type="datetime1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Лаборатория теории вероятностей и статистики МЦНМО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D584-9D81-4485-9093-694F81339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04F1-5377-4B24-A73B-9D940F8F9829}" type="datetime1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Лаборатория теории вероятностей и статистики МЦНМО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D584-9D81-4485-9093-694F81339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4422-1321-4178-9137-24C8A848BA50}" type="datetime1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Лаборатория теории вероятностей и статистики МЦНМО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D584-9D81-4485-9093-694F81339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22C-D653-4EA3-8013-660DDDF7D91D}" type="datetime1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Лаборатория теории вероятностей и статистики МЦНМО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D584-9D81-4485-9093-694F81339B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DC03-3FD1-4F60-BD6C-8C0C6F6EEEEA}" type="datetime1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Лаборатория теории вероятностей и статистики МЦНМО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D584-9D81-4485-9093-694F81339B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3D7AF-A5FE-47B3-A97C-D45395E0F3F8}" type="datetime1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Лаборатория теории вероятностей и статистики МЦНМО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D584-9D81-4485-9093-694F81339BA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980A-C6C2-491A-AECB-96EC8C51D141}" type="datetime1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Лаборатория теории вероятностей и статистики МЦНМО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D584-9D81-4485-9093-694F81339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FAF9-08C3-47A1-A906-CAF0F77074F6}" type="datetime1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Лаборатория теории вероятностей и статистики МЦНМО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D584-9D81-4485-9093-694F81339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3CC7-5506-4133-8500-329289C5B94E}" type="datetime1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Лаборатория теории вероятностей и статистики МЦНМО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D584-9D81-4485-9093-694F81339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3714-CF91-429A-B223-D165B6D27DED}" type="datetime1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Лаборатория теории вероятностей и статистики МЦНМО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FD584-9D81-4485-9093-694F81339B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752F8A-3DE9-4A9F-AAFF-B918FBFB0F68}" type="datetime1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/>
              <a:t>Лаборатория теории вероятностей и статистики МЦНМО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99FD584-9D81-4485-9093-694F81339B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cme.ru/terv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odds_in_schoo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tlab.mccme.ru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Вероятность в школе 2004 – 2015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9419" y="1480716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Уважаемый Владимир </a:t>
            </a:r>
            <a:r>
              <a:rPr lang="ru-RU" b="1" i="1" dirty="0"/>
              <a:t>Васильевич,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уважаемые </a:t>
            </a:r>
            <a:r>
              <a:rPr lang="ru-RU" b="1" i="1" dirty="0"/>
              <a:t>участники заседания</a:t>
            </a:r>
            <a:r>
              <a:rPr lang="ru-RU" b="1" i="1" dirty="0" smtClean="0"/>
              <a:t>! </a:t>
            </a:r>
          </a:p>
          <a:p>
            <a:pPr algn="ctr"/>
            <a:endParaRPr lang="ru-RU" b="1" i="1" dirty="0" smtClean="0"/>
          </a:p>
          <a:p>
            <a:pPr algn="just"/>
            <a:r>
              <a:rPr lang="ru-RU" b="1" i="1" dirty="0" smtClean="0"/>
              <a:t>Я </a:t>
            </a:r>
            <a:r>
              <a:rPr lang="ru-RU" b="1" i="1" dirty="0"/>
              <a:t>очень рад, что вы решили обсудить, как теория вероятностей укрепляется в школе. Именно вашим докладчикам в этом деле принадлежит важнейшая роль, прямо говоря </a:t>
            </a:r>
            <a:r>
              <a:rPr lang="ru-RU" b="1" i="1" dirty="0" smtClean="0"/>
              <a:t>– </a:t>
            </a:r>
            <a:r>
              <a:rPr lang="ru-RU" b="1" i="1" dirty="0"/>
              <a:t>миссия.  Я их поздравляю. 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0539" y="3789040"/>
            <a:ext cx="7741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Вот что мне кажется важным установить в результате заседания: выделить те три (либо пять) понятий и идей из теории вероятностей и статистики, которые желательно усвоить каждому.</a:t>
            </a:r>
          </a:p>
          <a:p>
            <a:pPr algn="just"/>
            <a:r>
              <a:rPr lang="ru-RU" b="1" i="1" dirty="0" smtClean="0"/>
              <a:t>Пусть понятия о случайном сделаются так же естественны, как евклидова геометрия.  </a:t>
            </a:r>
          </a:p>
          <a:p>
            <a:pPr algn="just"/>
            <a:endParaRPr lang="ru-RU" b="1" i="1" dirty="0" smtClean="0"/>
          </a:p>
          <a:p>
            <a:pPr algn="r"/>
            <a:r>
              <a:rPr lang="ru-RU" b="1" i="1" dirty="0" smtClean="0"/>
              <a:t>Ваш </a:t>
            </a:r>
            <a:r>
              <a:rPr lang="ru-RU" b="1" i="1" dirty="0" err="1" smtClean="0"/>
              <a:t>Ю.Тюрин</a:t>
            </a:r>
            <a:endParaRPr lang="ru-RU" b="1" i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0431"/>
            <a:ext cx="2033420" cy="22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3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99678"/>
            <a:ext cx="7124328" cy="697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Задачи ЕГЭ. </a:t>
            </a:r>
            <a:br>
              <a:rPr lang="ru-RU" sz="2400" dirty="0" smtClean="0"/>
            </a:br>
            <a:r>
              <a:rPr lang="ru-RU" sz="2400" dirty="0" smtClean="0"/>
              <a:t>Перспективный профильный уровень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1" y="1700807"/>
            <a:ext cx="8224345" cy="414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74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Контрольные работы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3568" y="1340768"/>
            <a:ext cx="5697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Московские городские контрольные работы обычно проходят в апреле-мае. С 2008 года – по статистике для 7 класса. С 2009 года по теории вероятностей для 8 класса. 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Работы изданы отдельной книгой в МЦНМО. Книга пользуется популярностью и выдержала 2 издания в 5 тиражах с 2011 года. </a:t>
            </a:r>
          </a:p>
        </p:txBody>
      </p:sp>
      <p:pic>
        <p:nvPicPr>
          <p:cNvPr id="10242" name="Picture 2" descr="http://ptlab.mccme.ru/sites/ptlab.mccme.ru/files/10074689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535867" cy="22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67" y="3789040"/>
            <a:ext cx="3616449" cy="163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34272" y="3695062"/>
            <a:ext cx="3942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Статистика и анализ выполнения работ регулярно публикуются в журнале «Математика» издательского дома 1 сентября и дополнительно размещается на сайте лаборатории</a:t>
            </a:r>
          </a:p>
        </p:txBody>
      </p:sp>
    </p:spTree>
    <p:extLst>
      <p:ext uri="{BB962C8B-B14F-4D97-AF65-F5344CB8AC3E}">
        <p14:creationId xmlns:p14="http://schemas.microsoft.com/office/powerpoint/2010/main" val="60292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Примеры заданий контрольных работ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80" y="1628800"/>
            <a:ext cx="7566678" cy="362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Примеры заданий контрольных работ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1700808"/>
            <a:ext cx="819032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633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Олимпиада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314634"/>
            <a:ext cx="7346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Олимпиада проходит с 2008 года</a:t>
            </a:r>
            <a:r>
              <a:rPr lang="en-US" dirty="0" smtClean="0"/>
              <a:t> </a:t>
            </a:r>
            <a:r>
              <a:rPr lang="ru-RU" dirty="0" smtClean="0"/>
              <a:t>и носит </a:t>
            </a:r>
            <a:r>
              <a:rPr lang="ru-RU" dirty="0" err="1" smtClean="0"/>
              <a:t>популяризационно</a:t>
            </a:r>
            <a:r>
              <a:rPr lang="ru-RU" dirty="0" smtClean="0"/>
              <a:t>-образовательный характер. Постепенно сложились традиции. 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Три задания – эссе 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16 задач от очень простых до весьма сложных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Олимпиада в открытом доступе месяц с 20 марта по 20 апреля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Награждение производится в трех возрастных категориях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212976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Четыре первые олимпиады изданы в МЦНМО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2015 году в феврале впервые прошел пригласительный тур олимпиады через систему </a:t>
            </a:r>
            <a:r>
              <a:rPr lang="ru-RU" dirty="0" err="1" smtClean="0"/>
              <a:t>Статград</a:t>
            </a:r>
            <a:r>
              <a:rPr lang="ru-RU" dirty="0" smtClean="0"/>
              <a:t>, а также для школ, не подключенных к </a:t>
            </a:r>
            <a:r>
              <a:rPr lang="ru-RU" dirty="0" err="1" smtClean="0"/>
              <a:t>Статграду</a:t>
            </a:r>
            <a:r>
              <a:rPr lang="ru-RU" dirty="0" smtClean="0"/>
              <a:t>, а также для индивидуальных участников. Всего участвовало 2487 школьников 6 – 11 классов и студентов СПО</a:t>
            </a:r>
          </a:p>
        </p:txBody>
      </p:sp>
      <p:pic>
        <p:nvPicPr>
          <p:cNvPr id="13314" name="Picture 2" descr="http://ptlab.mccme.ru/sites/ptlab.mccme.ru/files/1003259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67604"/>
            <a:ext cx="1729838" cy="26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56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Олимпиада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0143" y="1153321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Участники из 20 регионов России. Победители и призеры награждены дипломами и грамотами. Все победители, призеры, а также участники, показавшие хорошие результаты на пригласительном туре, приглашены на основной тур, который пройдет с 20 марта по 20 апреля на сайте олимпиады </a:t>
            </a:r>
            <a:r>
              <a:rPr lang="en-US" dirty="0" smtClean="0">
                <a:hlinkClick r:id="rId3"/>
              </a:rPr>
              <a:t>www.mccme.ru/terver</a:t>
            </a:r>
            <a:endParaRPr lang="en-US" dirty="0" smtClean="0"/>
          </a:p>
          <a:p>
            <a:pPr algn="just"/>
            <a:endParaRPr lang="ru-RU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1" b="6294"/>
          <a:stretch/>
        </p:blipFill>
        <p:spPr bwMode="auto">
          <a:xfrm>
            <a:off x="1259632" y="2914935"/>
            <a:ext cx="6843552" cy="32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20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Пример задания-эссе (2014 год)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52530"/>
            <a:ext cx="7408121" cy="503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813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Олимпиада. Пример задачи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07" y="1163558"/>
            <a:ext cx="7740352" cy="234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63546" y="3510680"/>
            <a:ext cx="46501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Эссе особо популярны у школьников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 2014 году защищена магистерская диссертация </a:t>
            </a:r>
            <a:r>
              <a:rPr lang="ru-RU" dirty="0" err="1" smtClean="0"/>
              <a:t>О.М.Заплетиной</a:t>
            </a:r>
            <a:r>
              <a:rPr lang="ru-RU" dirty="0" smtClean="0"/>
              <a:t> «</a:t>
            </a:r>
            <a:r>
              <a:rPr lang="ru-RU" dirty="0" err="1" smtClean="0"/>
              <a:t>Органи-зация</a:t>
            </a:r>
            <a:r>
              <a:rPr lang="ru-RU" dirty="0" smtClean="0"/>
              <a:t> интеллектуальных соревнований по теории вероятностей и статистике для школьников».</a:t>
            </a:r>
          </a:p>
        </p:txBody>
      </p:sp>
      <p:pic>
        <p:nvPicPr>
          <p:cNvPr id="17410" name="Picture 2" descr="C:\Users\user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1528"/>
            <a:ext cx="2808312" cy="16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38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Базы данных и практические работы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4334" y="1161266"/>
            <a:ext cx="7698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Важное направление – разработка учебных баз данных, которые снабжают учителя материалом к урокам, организации работы школьников. 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Помимо баз данных требуются разработки лабораторных работ с использованием этих баз и интерактивных модулей. Эта работа активно ведется. На данный момент создано и выложено около 10 баз (высочайшие горы, крупнейшие озера и т.п.) и три лабораторные работы, посвященные наблюдению над поведением частот. В работе помогают дипломники факультета переподготовки МИОО.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4077072"/>
            <a:ext cx="7956376" cy="18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03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Базы данных и практические работы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" b="13710"/>
          <a:stretch/>
        </p:blipFill>
        <p:spPr bwMode="auto">
          <a:xfrm>
            <a:off x="755576" y="1589903"/>
            <a:ext cx="7639461" cy="420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74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Вероятность в школе 2004 – 2015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31463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1990-е. Первые попытки ввести элементы вероятности в школьные учебники средней школы. Первый учебник, целиком посвященный теории вероятностей,  создают  </a:t>
            </a:r>
            <a:r>
              <a:rPr lang="ru-RU" dirty="0" err="1" smtClean="0"/>
              <a:t>Е.А.Бунимович</a:t>
            </a:r>
            <a:r>
              <a:rPr lang="ru-RU" dirty="0" smtClean="0"/>
              <a:t> и </a:t>
            </a:r>
            <a:r>
              <a:rPr lang="ru-RU" dirty="0" err="1" smtClean="0"/>
              <a:t>В.А.Булычев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2004 год ФГОС предполагает введение элементов теории вероятностей, статистики и комбинаторики</a:t>
            </a:r>
          </a:p>
        </p:txBody>
      </p:sp>
      <p:pic>
        <p:nvPicPr>
          <p:cNvPr id="1028" name="Picture 4" descr="http://ptlab.mccme.ru/sites/ptlab.mccme.ru/files/2makar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28" y="3351826"/>
            <a:ext cx="1986580" cy="259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3212976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 инициативе </a:t>
            </a:r>
            <a:r>
              <a:rPr lang="ru-RU" dirty="0" err="1" smtClean="0"/>
              <a:t>А.Н.Ширяева</a:t>
            </a:r>
            <a:r>
              <a:rPr lang="ru-RU" dirty="0" smtClean="0"/>
              <a:t> в МЦНМО создается рабочая группа под руководством </a:t>
            </a:r>
            <a:r>
              <a:rPr lang="ru-RU" dirty="0" err="1" smtClean="0"/>
              <a:t>Ю.Н.Тюрина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2007 год. Теория вероятностей становится обязательным элементом в школах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2010 год.  Появление задач в ГИА</a:t>
            </a:r>
          </a:p>
          <a:p>
            <a:pPr algn="just"/>
            <a:r>
              <a:rPr lang="ru-RU" dirty="0" smtClean="0"/>
              <a:t>2012 год. Появление задач в ЕГЭ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9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7124328" cy="481051"/>
          </a:xfrm>
        </p:spPr>
        <p:txBody>
          <a:bodyPr>
            <a:noAutofit/>
          </a:bodyPr>
          <a:lstStyle/>
          <a:p>
            <a:r>
              <a:rPr lang="ru-RU" sz="2400" dirty="0" smtClean="0"/>
              <a:t>Другие функции ресурса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608" y="1341923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поддержка очных и организация заочных курсов подготовки учителей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интерактивная школа – в планах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консультации по решению задач, по вопросам методики с помощью открытого форума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интерактивный конкурс «Задача дня»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по договоренности с редакциями – публикации из журнала «</a:t>
            </a:r>
            <a:r>
              <a:rPr lang="ru-RU" dirty="0" err="1" smtClean="0"/>
              <a:t>Квантик</a:t>
            </a:r>
            <a:r>
              <a:rPr lang="ru-RU" dirty="0" smtClean="0"/>
              <a:t>» и других интересных популярных ресурсов.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новостная лента сайта, дублированная с помощью группы «</a:t>
            </a:r>
            <a:r>
              <a:rPr lang="ru-RU" dirty="0" err="1" smtClean="0"/>
              <a:t>Вконтакте</a:t>
            </a:r>
            <a:r>
              <a:rPr lang="ru-RU" dirty="0" smtClean="0"/>
              <a:t>»</a:t>
            </a:r>
          </a:p>
          <a:p>
            <a:pPr algn="ctr"/>
            <a:r>
              <a:rPr lang="en-US" dirty="0" smtClean="0">
                <a:hlinkClick r:id="rId3"/>
              </a:rPr>
              <a:t>http://vk.com/odds_in_school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ru-RU" dirty="0" smtClean="0"/>
              <a:t>Мы планируем расширять свою деятельность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Спасибо за внимание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349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Вероятность в школе 2004 – 2015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181651"/>
            <a:ext cx="74505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2005–2010 годы. Многие учителя начинают понимать значение теории вероятностей.  Начинает накапливаться методический опыт. Журнал «Математика» ИД 1 сентября публикует множество статей по школьной вероятности и статистике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2005 год. Начало регулярных курсов повышения квалификации и курса переподготовки МИОО по теории вероятностей</a:t>
            </a:r>
          </a:p>
        </p:txBody>
      </p:sp>
      <p:pic>
        <p:nvPicPr>
          <p:cNvPr id="2050" name="Picture 2" descr="http://biblio.mccme.ru/sites/default/files/books/978-5-4439-0598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44" y="3390763"/>
            <a:ext cx="1776747" cy="255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3284984"/>
            <a:ext cx="55446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Нехватка часов в традиционном курсе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2013 год. Принята Концепция развития математического образования, где теория вероятностей прямо определяется как перспективное направление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2014 год.  Выходит экспериментальный учебник «Теория вероятностей и статистика» для 10-11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8087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Вероятность в школе 2004 – 2015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037" y="1149105"/>
            <a:ext cx="7989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2015 год. В перспективных примерных программах по математике статистике и теории вероятностей уделено отдельное внимание и выделено время. Определено содержание курса для школьников 7 – 9 классов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2004 – 2015 годы. Вместе с опытом появляется методическая литература по школьной вероятности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691"/>
          <a:stretch/>
        </p:blipFill>
        <p:spPr bwMode="auto">
          <a:xfrm>
            <a:off x="6516216" y="2708920"/>
            <a:ext cx="2069375" cy="303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230974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2009 год. Выходит совместная статья авторов трех УМК, посвященная соглашениям о школьной терминологии и нотации. Значительное место уделяется вопросам согласования содержания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2008 год. В Москве впервые проходит регулярная контрольная работа по статистике для 7 классов. С 2009 года начинает проводится московская годовая контрольная работа для 8-классников по теории вероятностей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96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Вероятность в школе 2004 – 2015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31155" y="3169999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2008 год. По инициативе </a:t>
            </a:r>
            <a:r>
              <a:rPr lang="ru-RU" dirty="0" err="1" smtClean="0"/>
              <a:t>И.В.Ященко</a:t>
            </a:r>
            <a:r>
              <a:rPr lang="ru-RU" dirty="0" smtClean="0"/>
              <a:t> проводится первая заочная интернет-олимпиада для школьников 6 – 11 классов по теории вероятностей и статистике. В 2015 году проходит 8-я по счету олимпиада </a:t>
            </a:r>
          </a:p>
          <a:p>
            <a:endParaRPr lang="ru-RU" dirty="0"/>
          </a:p>
          <a:p>
            <a:pPr algn="just"/>
            <a:r>
              <a:rPr lang="ru-RU" dirty="0" smtClean="0"/>
              <a:t>2011 год.  На сервере МЦНМО начинает работу сайт методической лаборатории ТВ МИОО</a:t>
            </a:r>
          </a:p>
          <a:p>
            <a:pPr algn="ctr"/>
            <a:r>
              <a:rPr lang="en-US" dirty="0" smtClean="0">
                <a:hlinkClick r:id="rId2"/>
              </a:rPr>
              <a:t>http://ptlab.mccme.ru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Предназначенный для методической поддержки учителей. В 2014 году в связи с реорганизацией лаборатория переходит в МЦНМО. Сайт становится  многоцелевым ресурсом, рассчитанным не только на учителей, но и на школьников и родителей. 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52516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27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Вероятность в школе 2004 – 2015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52516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338970"/>
            <a:ext cx="48965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 сайте публикуются все актуальные материалы – проекты программ, контрольные работы, задания ЕГЭ и ОГЭ. 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Отдельно – компьютерные модели для проведения экспериментов</a:t>
            </a:r>
            <a:endParaRPr lang="ru-RU" dirty="0"/>
          </a:p>
        </p:txBody>
      </p:sp>
      <p:pic>
        <p:nvPicPr>
          <p:cNvPr id="4098" name="Picture 2" descr="C:\Users\user\Desktop\Вероятность\Fac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48" y="4338970"/>
            <a:ext cx="2520627" cy="168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322575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Мы стараемся объединить на этом ресурсе все полезное и нужное, что только связано с преподаванием и изучением вероятности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33409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1885" y="427751"/>
            <a:ext cx="7484979" cy="5566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Моделирование классических случайных опытов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5422751" cy="42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44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361" y="415036"/>
            <a:ext cx="7484979" cy="5234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Моделирование классических случайных опытов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566767" cy="433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32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7124328" cy="697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Задачи ЕГЭ. Базовый уровень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6" y="301545"/>
            <a:ext cx="7143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7" y="1268760"/>
            <a:ext cx="8100392" cy="51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732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114</TotalTime>
  <Words>896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Вероятность в школе 2004 – 2015</vt:lpstr>
      <vt:lpstr>Вероятность в школе 2004 – 2015</vt:lpstr>
      <vt:lpstr>Вероятность в школе 2004 – 2015</vt:lpstr>
      <vt:lpstr>Вероятность в школе 2004 – 2015</vt:lpstr>
      <vt:lpstr>Вероятность в школе 2004 – 2015</vt:lpstr>
      <vt:lpstr>Вероятность в школе 2004 – 2015</vt:lpstr>
      <vt:lpstr>Моделирование классических случайных опытов</vt:lpstr>
      <vt:lpstr>Моделирование классических случайных опытов</vt:lpstr>
      <vt:lpstr>Задачи ЕГЭ. Базовый уровень</vt:lpstr>
      <vt:lpstr>Задачи ЕГЭ.  Перспективный профильный уровень</vt:lpstr>
      <vt:lpstr>Контрольные работы</vt:lpstr>
      <vt:lpstr>Примеры заданий контрольных работ</vt:lpstr>
      <vt:lpstr>Примеры заданий контрольных работ</vt:lpstr>
      <vt:lpstr>Олимпиада </vt:lpstr>
      <vt:lpstr>Олимпиада </vt:lpstr>
      <vt:lpstr>Пример задания-эссе (2014 год)</vt:lpstr>
      <vt:lpstr>Олимпиада. Пример задачи</vt:lpstr>
      <vt:lpstr>Базы данных и практические работы</vt:lpstr>
      <vt:lpstr>Базы данных и практические работы</vt:lpstr>
      <vt:lpstr>Другие функции ресурса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Вероятность в школе 2004 – 2015</dc:title>
  <dc:creator>user</dc:creator>
  <cp:lastModifiedBy>user</cp:lastModifiedBy>
  <cp:revision>15</cp:revision>
  <dcterms:created xsi:type="dcterms:W3CDTF">2015-02-24T18:26:58Z</dcterms:created>
  <dcterms:modified xsi:type="dcterms:W3CDTF">2015-02-24T20:23:26Z</dcterms:modified>
</cp:coreProperties>
</file>