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notesMasterIdLst>
    <p:notesMasterId r:id="rId27"/>
  </p:notesMasterIdLst>
  <p:sldIdLst>
    <p:sldId id="256" r:id="rId2"/>
    <p:sldId id="276" r:id="rId3"/>
    <p:sldId id="277" r:id="rId4"/>
    <p:sldId id="294" r:id="rId5"/>
    <p:sldId id="279" r:id="rId6"/>
    <p:sldId id="280" r:id="rId7"/>
    <p:sldId id="281" r:id="rId8"/>
    <p:sldId id="258" r:id="rId9"/>
    <p:sldId id="259" r:id="rId10"/>
    <p:sldId id="261" r:id="rId11"/>
    <p:sldId id="262" r:id="rId12"/>
    <p:sldId id="282" r:id="rId13"/>
    <p:sldId id="270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3" r:id="rId24"/>
    <p:sldId id="295" r:id="rId25"/>
    <p:sldId id="296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08C06"/>
    <a:srgbClr val="F2B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838122-2702-4D33-A224-D5E871AEAF49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CEE3AB0-9D25-4AB9-8745-613FC6A9C7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4B3F8B-0F15-4FD5-954D-266AE7628BAB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0BEAC8-40F6-4ABA-A509-D4D766284DAE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smtClean="0"/>
              <a:t>roOptical Bloch Eqs. </a:t>
            </a:r>
            <a:r>
              <a:rPr lang="ru-RU" altLang="ru-RU" smtClean="0"/>
              <a:t>Расшифровать обозначения – к каждому уравнению. Условия применимости: 1-модовое, дипольное, </a:t>
            </a:r>
            <a:r>
              <a:rPr lang="en-US" altLang="ru-RU" smtClean="0"/>
              <a:t>rotating-wave</a:t>
            </a:r>
            <a:r>
              <a:rPr lang="ru-RU" altLang="ru-RU" smtClean="0"/>
              <a:t>, пренебрежение спонтанными процессами.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D74997-74F1-4D37-9E4E-A58E288C30C9}" type="slidenum">
              <a:rPr lang="ru-RU" altLang="ru-RU">
                <a:latin typeface="Arial" charset="0"/>
              </a:rPr>
              <a:pPr/>
              <a:t>4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391ED9-B641-41C7-BFFE-923A356CE5DE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Нарисовать две геометрии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552062-BBAE-4382-AE31-C5CF59ADC4A7}" type="slidenum">
              <a:rPr lang="ru-RU" altLang="ru-RU">
                <a:latin typeface="Arial" charset="0"/>
              </a:rPr>
              <a:pPr/>
              <a:t>21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Заголовок: </a:t>
            </a:r>
            <a:r>
              <a:rPr lang="en-US" altLang="ru-RU" smtClean="0"/>
              <a:t>spectrum of spaser generation</a:t>
            </a:r>
            <a:endParaRPr lang="ru-RU" altLang="ru-RU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5AE72A-B433-44B2-A2E7-16B9F9DDEDDF}" type="slidenum">
              <a:rPr lang="ru-RU" altLang="ru-RU">
                <a:latin typeface="Arial" charset="0"/>
              </a:rPr>
              <a:pPr/>
              <a:t>22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20A1A-6483-4333-BC1F-20D4BFE34867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C845F-63DE-4759-AC1D-C782B4BFA0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AAE30-1628-4B3F-9593-6793451A6941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2B2F1-92D5-4D48-A3ED-39E67C4975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41DBC-C603-4F18-8109-9E31D6BDB9F4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0B22B-3BB7-4AB3-AC5E-8FE0BC9CFC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8D6BA-2634-4CC4-A9D5-604A96DDE8CA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3698C-3EE6-4550-81A4-5B277D8E69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3E7C8-D60B-4159-AEDE-46916DF829B7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C53CF-5152-4D8A-9C31-5BA440C976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864A8-0593-43CF-B4AC-A8C0D87A21A0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3928C-1D64-417F-AA46-C5C0DA5F6C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93311-EB14-42F9-AC96-6A9008CD4CFB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2E218-A0F4-42D0-AB7D-B7241E6B86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91D90-1404-4921-9E0C-B43CAD9C54CD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FE09D-8B56-4C13-92DD-326F94EA68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5F14-622C-4C3A-9E2A-D7BB5247DE30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13A2D-77B2-4E62-8BBB-515153C50F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F07E-B726-48E8-9B46-8E37C766A990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79DB9-43D2-4B3C-8A03-EEA6B4A985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D48A-877B-4D1B-B62B-9789595139A3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6BD00-758A-42DF-9C51-AD525292BF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309B445-26E2-4E73-86D4-D94B1713AE00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6636676-F667-4DCD-A260-23FCD44781D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1341438"/>
            <a:ext cx="8605838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08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Спектроскопия на основе </a:t>
            </a:r>
            <a:r>
              <a:rPr lang="ru-RU" dirty="0" err="1" smtClean="0">
                <a:solidFill>
                  <a:srgbClr val="F08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плазмонного</a:t>
            </a:r>
            <a:r>
              <a:rPr lang="ru-RU" dirty="0" smtClean="0">
                <a:solidFill>
                  <a:srgbClr val="F08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лазера</a:t>
            </a:r>
            <a:endParaRPr lang="ru-RU" dirty="0">
              <a:solidFill>
                <a:srgbClr val="F08C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100" y="3335338"/>
            <a:ext cx="3703638" cy="1752600"/>
          </a:xfrm>
        </p:spPr>
        <p:txBody>
          <a:bodyPr/>
          <a:lstStyle/>
          <a:p>
            <a:pPr algn="just" eaLnBrk="1" hangingPunct="1"/>
            <a:r>
              <a:rPr lang="ru-RU" altLang="ru-RU" u="sng" smtClean="0">
                <a:latin typeface="Times New Roman" pitchFamily="18" charset="0"/>
                <a:cs typeface="Times New Roman" pitchFamily="18" charset="0"/>
              </a:rPr>
              <a:t>А.В. Дорофеенко</a:t>
            </a:r>
          </a:p>
          <a:p>
            <a:pPr algn="just"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И.А. Нечепуренко</a:t>
            </a:r>
          </a:p>
          <a:p>
            <a:pPr algn="just"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Ю.Е. Лозовик 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3995738" y="3335338"/>
            <a:ext cx="4752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Институт теоретической и прикладной электродинамики РАН</a:t>
            </a:r>
            <a:endParaRPr lang="ru-RU" altLang="ru-RU" sz="2400"/>
          </a:p>
        </p:txBody>
      </p:sp>
      <p:pic>
        <p:nvPicPr>
          <p:cNvPr id="307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4157663"/>
            <a:ext cx="15668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Подзаголовок 2"/>
          <p:cNvSpPr txBox="1">
            <a:spLocks/>
          </p:cNvSpPr>
          <p:nvPr/>
        </p:nvSpPr>
        <p:spPr bwMode="auto">
          <a:xfrm>
            <a:off x="900113" y="5805488"/>
            <a:ext cx="7419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Семинар «Квантовая физика и квантовая информация»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07 апреля 2015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1019175" y="1301750"/>
          <a:ext cx="7353300" cy="920750"/>
        </p:xfrm>
        <a:graphic>
          <a:graphicData uri="http://schemas.openxmlformats.org/presentationml/2006/ole">
            <p:oleObj spid="_x0000_s16386" name="Equation" r:id="rId3" imgW="7353300" imgH="914400" progId="Equation.DSMT4">
              <p:embed/>
            </p:oleObj>
          </a:graphicData>
        </a:graphic>
      </p:graphicFrame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1019175" y="3511550"/>
          <a:ext cx="7073900" cy="893763"/>
        </p:xfrm>
        <a:graphic>
          <a:graphicData uri="http://schemas.openxmlformats.org/presentationml/2006/ole">
            <p:oleObj spid="_x0000_s16387" name="Equation" r:id="rId4" imgW="7073900" imgH="889000" progId="Equation.DSMT4">
              <p:embed/>
            </p:oleObj>
          </a:graphicData>
        </a:graphic>
      </p:graphicFrame>
      <p:graphicFrame>
        <p:nvGraphicFramePr>
          <p:cNvPr id="16388" name="Object 1"/>
          <p:cNvGraphicFramePr>
            <a:graphicFrameLocks noChangeAspect="1"/>
          </p:cNvGraphicFramePr>
          <p:nvPr/>
        </p:nvGraphicFramePr>
        <p:xfrm>
          <a:off x="1022350" y="5246688"/>
          <a:ext cx="7480300" cy="850900"/>
        </p:xfrm>
        <a:graphic>
          <a:graphicData uri="http://schemas.openxmlformats.org/presentationml/2006/ole">
            <p:oleObj spid="_x0000_s16388" name="Equation" r:id="rId5" imgW="7480300" imgH="850900" progId="Equation.DSMT4">
              <p:embed/>
            </p:oleObj>
          </a:graphicData>
        </a:graphic>
      </p:graphicFrame>
      <p:sp>
        <p:nvSpPr>
          <p:cNvPr id="3" name="Down Arrow 2"/>
          <p:cNvSpPr/>
          <p:nvPr/>
        </p:nvSpPr>
        <p:spPr>
          <a:xfrm flipV="1">
            <a:off x="4748213" y="2017713"/>
            <a:ext cx="168275" cy="431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90" name="Заголовок 1"/>
          <p:cNvSpPr txBox="1">
            <a:spLocks/>
          </p:cNvSpPr>
          <p:nvPr/>
        </p:nvSpPr>
        <p:spPr bwMode="auto">
          <a:xfrm>
            <a:off x="4356100" y="2244725"/>
            <a:ext cx="172878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 eaLnBrk="1" hangingPunct="1">
              <a:lnSpc>
                <a:spcPct val="90000"/>
              </a:lnSpc>
            </a:pPr>
            <a:r>
              <a:rPr lang="ru-RU" altLang="ru-RU" sz="2400"/>
              <a:t>Волновое число плазмона</a:t>
            </a:r>
            <a:endParaRPr lang="ru-RU" altLang="ru-RU" sz="2400" b="1"/>
          </a:p>
        </p:txBody>
      </p:sp>
      <p:sp>
        <p:nvSpPr>
          <p:cNvPr id="8" name="Down Arrow 7"/>
          <p:cNvSpPr/>
          <p:nvPr/>
        </p:nvSpPr>
        <p:spPr>
          <a:xfrm flipV="1">
            <a:off x="6569075" y="2236788"/>
            <a:ext cx="169863" cy="431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5789613" y="2574925"/>
            <a:ext cx="172878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 eaLnBrk="1" hangingPunct="1">
              <a:lnSpc>
                <a:spcPct val="90000"/>
              </a:lnSpc>
            </a:pPr>
            <a:r>
              <a:rPr lang="ru-RU" altLang="ru-RU" sz="2400"/>
              <a:t>Потери</a:t>
            </a:r>
            <a:endParaRPr lang="ru-RU" altLang="ru-RU" sz="2400" b="1"/>
          </a:p>
        </p:txBody>
      </p:sp>
      <p:sp>
        <p:nvSpPr>
          <p:cNvPr id="10" name="Down Arrow 9"/>
          <p:cNvSpPr/>
          <p:nvPr/>
        </p:nvSpPr>
        <p:spPr>
          <a:xfrm flipV="1">
            <a:off x="3708400" y="2020888"/>
            <a:ext cx="169863" cy="431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94" name="Заголовок 1"/>
          <p:cNvSpPr txBox="1">
            <a:spLocks/>
          </p:cNvSpPr>
          <p:nvPr/>
        </p:nvSpPr>
        <p:spPr bwMode="auto">
          <a:xfrm>
            <a:off x="1490663" y="2144713"/>
            <a:ext cx="2955925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 eaLnBrk="1" hangingPunct="1">
              <a:lnSpc>
                <a:spcPct val="90000"/>
              </a:lnSpc>
            </a:pPr>
            <a:r>
              <a:rPr lang="ru-RU" altLang="ru-RU" sz="2400"/>
              <a:t>Пространственная производная</a:t>
            </a:r>
            <a:endParaRPr lang="ru-RU" altLang="ru-RU" sz="2400" b="1"/>
          </a:p>
        </p:txBody>
      </p:sp>
      <p:sp>
        <p:nvSpPr>
          <p:cNvPr id="12" name="Down Arrow 11"/>
          <p:cNvSpPr/>
          <p:nvPr/>
        </p:nvSpPr>
        <p:spPr>
          <a:xfrm flipV="1">
            <a:off x="8174038" y="1993900"/>
            <a:ext cx="169862" cy="431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178675" y="2413000"/>
            <a:ext cx="1992313" cy="10160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Поляризация усиливающей среды</a:t>
            </a:r>
            <a:endParaRPr lang="ru-RU" sz="2400" b="1" dirty="0"/>
          </a:p>
        </p:txBody>
      </p:sp>
      <p:sp>
        <p:nvSpPr>
          <p:cNvPr id="14" name="Down Arrow 13"/>
          <p:cNvSpPr/>
          <p:nvPr/>
        </p:nvSpPr>
        <p:spPr>
          <a:xfrm flipV="1">
            <a:off x="3157538" y="5595938"/>
            <a:ext cx="236537" cy="4048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98" name="Заголовок 1"/>
          <p:cNvSpPr txBox="1">
            <a:spLocks/>
          </p:cNvSpPr>
          <p:nvPr/>
        </p:nvSpPr>
        <p:spPr bwMode="auto">
          <a:xfrm>
            <a:off x="2827338" y="5837238"/>
            <a:ext cx="172878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 eaLnBrk="1" hangingPunct="1">
              <a:lnSpc>
                <a:spcPct val="90000"/>
              </a:lnSpc>
            </a:pPr>
            <a:r>
              <a:rPr lang="ru-RU" altLang="ru-RU" sz="2400"/>
              <a:t>Накачка</a:t>
            </a:r>
            <a:endParaRPr lang="ru-RU" altLang="ru-RU" sz="2400" b="1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50825" y="890588"/>
            <a:ext cx="993775" cy="388937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Поле:</a:t>
            </a:r>
            <a:endParaRPr lang="ru-RU" sz="24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3663" y="3154363"/>
            <a:ext cx="1849437" cy="549275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Поляризация:</a:t>
            </a:r>
            <a:endParaRPr lang="ru-RU" sz="2400" b="1" dirty="0"/>
          </a:p>
        </p:txBody>
      </p:sp>
      <p:sp>
        <p:nvSpPr>
          <p:cNvPr id="16401" name="Заголовок 1"/>
          <p:cNvSpPr txBox="1">
            <a:spLocks/>
          </p:cNvSpPr>
          <p:nvPr/>
        </p:nvSpPr>
        <p:spPr bwMode="auto">
          <a:xfrm>
            <a:off x="93663" y="4786313"/>
            <a:ext cx="1849437" cy="5476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 eaLnBrk="1" hangingPunct="1">
              <a:lnSpc>
                <a:spcPct val="90000"/>
              </a:lnSpc>
            </a:pPr>
            <a:r>
              <a:rPr lang="ru-RU" altLang="ru-RU" sz="2400"/>
              <a:t>Инверсия:</a:t>
            </a:r>
            <a:endParaRPr lang="ru-RU" altLang="ru-RU" sz="2400" b="1"/>
          </a:p>
        </p:txBody>
      </p:sp>
      <p:sp>
        <p:nvSpPr>
          <p:cNvPr id="22" name="Down Arrow 21"/>
          <p:cNvSpPr/>
          <p:nvPr/>
        </p:nvSpPr>
        <p:spPr>
          <a:xfrm flipV="1">
            <a:off x="2297113" y="4387850"/>
            <a:ext cx="228600" cy="4191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782763" y="4389438"/>
            <a:ext cx="3421062" cy="68262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Поперечная релаксация</a:t>
            </a:r>
            <a:endParaRPr lang="ru-RU" sz="2400" b="1" dirty="0"/>
          </a:p>
        </p:txBody>
      </p:sp>
      <p:sp>
        <p:nvSpPr>
          <p:cNvPr id="24" name="Down Arrow 23"/>
          <p:cNvSpPr/>
          <p:nvPr/>
        </p:nvSpPr>
        <p:spPr>
          <a:xfrm flipV="1">
            <a:off x="2814638" y="6092825"/>
            <a:ext cx="228600" cy="4191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90550" y="6084888"/>
            <a:ext cx="2903538" cy="50482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Продольная релаксация</a:t>
            </a:r>
            <a:endParaRPr lang="ru-RU" sz="2400" b="1" dirty="0"/>
          </a:p>
        </p:txBody>
      </p:sp>
      <p:sp>
        <p:nvSpPr>
          <p:cNvPr id="16406" name="Заголовок 1"/>
          <p:cNvSpPr>
            <a:spLocks noGrp="1"/>
          </p:cNvSpPr>
          <p:nvPr>
            <p:ph type="title"/>
          </p:nvPr>
        </p:nvSpPr>
        <p:spPr>
          <a:xfrm>
            <a:off x="581025" y="373063"/>
            <a:ext cx="8229600" cy="561975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Одномерные уравнения Максвелла-Блоха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62" descr="Fig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1058863"/>
            <a:ext cx="392747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581025" y="373063"/>
            <a:ext cx="8229600" cy="561975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Результат численного решения</a:t>
            </a:r>
          </a:p>
        </p:txBody>
      </p:sp>
      <p:pic>
        <p:nvPicPr>
          <p:cNvPr id="17412" name="Picture 564" descr="Figure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3884613"/>
            <a:ext cx="39274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63" descr="Figure3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235325"/>
            <a:ext cx="360045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56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1"/>
          <p:cNvGraphicFramePr>
            <a:graphicFrameLocks noChangeAspect="1"/>
          </p:cNvGraphicFramePr>
          <p:nvPr/>
        </p:nvGraphicFramePr>
        <p:xfrm>
          <a:off x="1547813" y="2349500"/>
          <a:ext cx="4584700" cy="850900"/>
        </p:xfrm>
        <a:graphic>
          <a:graphicData uri="http://schemas.openxmlformats.org/presentationml/2006/ole">
            <p:oleObj spid="_x0000_s18434" name="Equation" r:id="rId3" imgW="4584700" imgH="850900" progId="Equation.DSMT4">
              <p:embed/>
            </p:oleObj>
          </a:graphicData>
        </a:graphic>
      </p:graphicFrame>
      <p:sp>
        <p:nvSpPr>
          <p:cNvPr id="18" name="Down Arrow 17"/>
          <p:cNvSpPr/>
          <p:nvPr/>
        </p:nvSpPr>
        <p:spPr>
          <a:xfrm flipV="1">
            <a:off x="2478088" y="3284538"/>
            <a:ext cx="228600" cy="4191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1724025" y="3590925"/>
            <a:ext cx="15033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 eaLnBrk="1" hangingPunct="1">
              <a:lnSpc>
                <a:spcPct val="90000"/>
              </a:lnSpc>
            </a:pPr>
            <a:r>
              <a:rPr lang="ru-RU" altLang="ru-RU" sz="2400"/>
              <a:t>Плазмон</a:t>
            </a:r>
            <a:endParaRPr lang="ru-RU" altLang="ru-RU" sz="2400" b="1"/>
          </a:p>
        </p:txBody>
      </p:sp>
      <p:sp>
        <p:nvSpPr>
          <p:cNvPr id="20" name="Down Arrow 19"/>
          <p:cNvSpPr/>
          <p:nvPr/>
        </p:nvSpPr>
        <p:spPr>
          <a:xfrm flipV="1">
            <a:off x="3894138" y="3305175"/>
            <a:ext cx="228600" cy="41751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438" name="Заголовок 1"/>
          <p:cNvSpPr txBox="1">
            <a:spLocks/>
          </p:cNvSpPr>
          <p:nvPr/>
        </p:nvSpPr>
        <p:spPr bwMode="auto">
          <a:xfrm>
            <a:off x="3224213" y="3609975"/>
            <a:ext cx="14192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 eaLnBrk="1" hangingPunct="1">
              <a:lnSpc>
                <a:spcPct val="90000"/>
              </a:lnSpc>
            </a:pPr>
            <a:r>
              <a:rPr lang="ru-RU" altLang="ru-RU" sz="2400"/>
              <a:t>Накачка</a:t>
            </a:r>
            <a:endParaRPr lang="ru-RU" altLang="ru-RU" sz="2400" b="1"/>
          </a:p>
        </p:txBody>
      </p:sp>
      <p:sp>
        <p:nvSpPr>
          <p:cNvPr id="22" name="Down Arrow 21"/>
          <p:cNvSpPr/>
          <p:nvPr/>
        </p:nvSpPr>
        <p:spPr>
          <a:xfrm flipV="1">
            <a:off x="5478463" y="3284538"/>
            <a:ext cx="228600" cy="4191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654550" y="3735388"/>
            <a:ext cx="2284413" cy="106203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Поглотитель (исследуемый образец)</a:t>
            </a:r>
            <a:endParaRPr lang="ru-RU" sz="2400" b="1" dirty="0"/>
          </a:p>
        </p:txBody>
      </p:sp>
      <p:sp>
        <p:nvSpPr>
          <p:cNvPr id="18441" name="Заголовок 1"/>
          <p:cNvSpPr txBox="1">
            <a:spLocks/>
          </p:cNvSpPr>
          <p:nvPr/>
        </p:nvSpPr>
        <p:spPr bwMode="auto">
          <a:xfrm>
            <a:off x="684213" y="566738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altLang="ru-RU" sz="32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Линейный анализ системы ‒</a:t>
            </a:r>
          </a:p>
          <a:p>
            <a:pPr algn="ctr" eaLnBrk="1" hangingPunct="1"/>
            <a:r>
              <a:rPr lang="ru-RU" altLang="ru-RU" sz="32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без учета насыщения усиливающей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14375" y="839788"/>
            <a:ext cx="1420813" cy="6604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Полюса:</a:t>
            </a:r>
          </a:p>
        </p:txBody>
      </p:sp>
      <p:graphicFrame>
        <p:nvGraphicFramePr>
          <p:cNvPr id="19459" name="Object 2"/>
          <p:cNvGraphicFramePr>
            <a:graphicFrameLocks noChangeAspect="1"/>
          </p:cNvGraphicFramePr>
          <p:nvPr/>
        </p:nvGraphicFramePr>
        <p:xfrm>
          <a:off x="785813" y="1357313"/>
          <a:ext cx="2438400" cy="558800"/>
        </p:xfrm>
        <a:graphic>
          <a:graphicData uri="http://schemas.openxmlformats.org/presentationml/2006/ole">
            <p:oleObj spid="_x0000_s19459" name="Equation" r:id="rId3" imgW="2438400" imgH="558800" progId="Equation.DSMT4">
              <p:embed/>
            </p:oleObj>
          </a:graphicData>
        </a:graphic>
      </p:graphicFrame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905000"/>
            <a:ext cx="29527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C:\Users\Samsung\Downloads\Usual Las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365625"/>
            <a:ext cx="55006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Заголовок 1"/>
          <p:cNvSpPr txBox="1">
            <a:spLocks/>
          </p:cNvSpPr>
          <p:nvPr/>
        </p:nvSpPr>
        <p:spPr bwMode="auto">
          <a:xfrm>
            <a:off x="250825" y="3284538"/>
            <a:ext cx="32781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 eaLnBrk="1" hangingPunct="1">
              <a:lnSpc>
                <a:spcPct val="90000"/>
              </a:lnSpc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Обычный лазер: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Заголовок 1"/>
          <p:cNvSpPr txBox="1">
            <a:spLocks/>
          </p:cNvSpPr>
          <p:nvPr/>
        </p:nvSpPr>
        <p:spPr bwMode="auto">
          <a:xfrm>
            <a:off x="6794500" y="1052513"/>
            <a:ext cx="1778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 eaLnBrk="1" hangingPunct="1">
              <a:lnSpc>
                <a:spcPct val="90000"/>
              </a:lnSpc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Спазер: 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27"/>
          <p:cNvSpPr/>
          <p:nvPr/>
        </p:nvSpPr>
        <p:spPr>
          <a:xfrm>
            <a:off x="3276600" y="3429000"/>
            <a:ext cx="287338" cy="1890713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5" name="TextBox 16"/>
          <p:cNvSpPr txBox="1">
            <a:spLocks noChangeArrowheads="1"/>
          </p:cNvSpPr>
          <p:nvPr/>
        </p:nvSpPr>
        <p:spPr bwMode="auto">
          <a:xfrm>
            <a:off x="1928813" y="2143125"/>
            <a:ext cx="3074987" cy="1200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Моды, возникающие в присутствии усиления</a:t>
            </a:r>
          </a:p>
        </p:txBody>
      </p:sp>
      <p:sp>
        <p:nvSpPr>
          <p:cNvPr id="15" name="Стрелка вниз 27"/>
          <p:cNvSpPr/>
          <p:nvPr/>
        </p:nvSpPr>
        <p:spPr>
          <a:xfrm>
            <a:off x="4716463" y="4365625"/>
            <a:ext cx="287337" cy="571500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7" name="TextBox 16"/>
          <p:cNvSpPr txBox="1">
            <a:spLocks noChangeArrowheads="1"/>
          </p:cNvSpPr>
          <p:nvPr/>
        </p:nvSpPr>
        <p:spPr bwMode="auto">
          <a:xfrm>
            <a:off x="3995738" y="3500438"/>
            <a:ext cx="1655762" cy="8318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Моды резонатора</a:t>
            </a:r>
          </a:p>
        </p:txBody>
      </p:sp>
      <p:sp>
        <p:nvSpPr>
          <p:cNvPr id="17" name="Стрелка вниз 27"/>
          <p:cNvSpPr/>
          <p:nvPr/>
        </p:nvSpPr>
        <p:spPr>
          <a:xfrm rot="16200000">
            <a:off x="5807869" y="1828006"/>
            <a:ext cx="323850" cy="1652588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27"/>
          <p:cNvSpPr/>
          <p:nvPr/>
        </p:nvSpPr>
        <p:spPr>
          <a:xfrm rot="18094978">
            <a:off x="6111082" y="3559968"/>
            <a:ext cx="317500" cy="1281113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70" name="Заголовок 1"/>
          <p:cNvSpPr txBox="1">
            <a:spLocks/>
          </p:cNvSpPr>
          <p:nvPr/>
        </p:nvSpPr>
        <p:spPr bwMode="auto">
          <a:xfrm>
            <a:off x="581025" y="373063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altLang="ru-RU" sz="32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Моды обычного лазера и спазера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62" descr="Fig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1058863"/>
            <a:ext cx="392747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581025" y="373063"/>
            <a:ext cx="8229600" cy="561975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Результат численного решения</a:t>
            </a:r>
          </a:p>
        </p:txBody>
      </p:sp>
      <p:pic>
        <p:nvPicPr>
          <p:cNvPr id="20484" name="Picture 564" descr="Figure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3884613"/>
            <a:ext cx="39274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63" descr="Figure3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235325"/>
            <a:ext cx="360045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56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13" cy="1000125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Графен</a:t>
            </a:r>
          </a:p>
        </p:txBody>
      </p:sp>
      <p:pic>
        <p:nvPicPr>
          <p:cNvPr id="21507" name="Picture 4" descr="SciDaily Graphene Crumpling Forms Artificial Muscle - Pag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796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Содержимое 2"/>
          <p:cNvSpPr>
            <a:spLocks noGrp="1"/>
          </p:cNvSpPr>
          <p:nvPr>
            <p:ph idx="1"/>
          </p:nvPr>
        </p:nvSpPr>
        <p:spPr>
          <a:xfrm>
            <a:off x="179388" y="1858963"/>
            <a:ext cx="6715125" cy="1425575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Высокая подвижность носителей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Минимальная толщина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Двумерных газ безмассовых электронов</a:t>
            </a:r>
          </a:p>
        </p:txBody>
      </p:sp>
      <p:sp>
        <p:nvSpPr>
          <p:cNvPr id="21509" name="Прямоугольник 11"/>
          <p:cNvSpPr>
            <a:spLocks noChangeArrowheads="1"/>
          </p:cNvSpPr>
          <p:nvPr/>
        </p:nvSpPr>
        <p:spPr bwMode="auto">
          <a:xfrm>
            <a:off x="728663" y="4797425"/>
            <a:ext cx="77866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>
                <a:latin typeface="Times New Roman" pitchFamily="18" charset="0"/>
                <a:cs typeface="Times New Roman" pitchFamily="18" charset="0"/>
              </a:rPr>
              <a:t>Novoselov K. S. A. et al. Two-dimensional gas of massless Dirac fermions in graphene //Nature. – 2005. – Т. 438. – №. 7065. – С. 197-200.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ru-RU">
                <a:latin typeface="Times New Roman" pitchFamily="18" charset="0"/>
                <a:cs typeface="Times New Roman" pitchFamily="18" charset="0"/>
              </a:rPr>
              <a:t>Zhang Y. et al. Experimental observation of the quantum Hall effect and Berry's phase in graphene //Nature. – 2005. – Т. 438. – №. 7065. – С. 201-204.</a:t>
            </a:r>
          </a:p>
          <a:p>
            <a:pPr eaLnBrk="1" hangingPunct="1"/>
            <a:r>
              <a:rPr lang="en-US" altLang="ru-RU">
                <a:latin typeface="Times New Roman" pitchFamily="18" charset="0"/>
                <a:cs typeface="Times New Roman" pitchFamily="18" charset="0"/>
              </a:rPr>
              <a:t>Geim A. K., Novoselov K. S. The rise of graphene //Nature materials. – 2007. – Т. 6. – №. 3. – С. 183-191.</a:t>
            </a:r>
          </a:p>
        </p:txBody>
      </p:sp>
      <p:pic>
        <p:nvPicPr>
          <p:cNvPr id="21510" name="Picture 2" descr="http://www.nanonewsnet.ru/files/users/u2999/Part-6/dir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1844675"/>
            <a:ext cx="24304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516063" y="71438"/>
            <a:ext cx="6900862" cy="1000125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Плазмоника графена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2782888"/>
            <a:ext cx="31337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5373688"/>
            <a:ext cx="292893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5429250" y="1500188"/>
            <a:ext cx="35718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>
                <a:latin typeface="Times New Roman" pitchFamily="18" charset="0"/>
                <a:cs typeface="Times New Roman" pitchFamily="18" charset="0"/>
              </a:rPr>
              <a:t>Koppens F. H. L., Chang D. E., Garcia de Abajo F. J. Graphene plasmonics: a platform for strong light–matter interactions //Nano letters. – 2011. –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Т. 11. – №. 8. – С. 3370-3377.</a:t>
            </a:r>
            <a:endParaRPr lang="en-US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ru-RU">
                <a:latin typeface="Times New Roman" pitchFamily="18" charset="0"/>
                <a:cs typeface="Times New Roman" pitchFamily="18" charset="0"/>
              </a:rPr>
              <a:t>Grigorenko A. N., Polini M., Novoselov K. S. Graphene plasmonics //Nature photonics. – 2012. –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Т. 6. – №. 11. – С. 749-758.</a:t>
            </a:r>
            <a:endParaRPr lang="en-US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ru-RU">
                <a:latin typeface="Times New Roman" pitchFamily="18" charset="0"/>
                <a:cs typeface="Times New Roman" pitchFamily="18" charset="0"/>
              </a:rPr>
              <a:t>Ju L. et al. Graphene plasmonics for tunable terahertz metamaterials //Nature nanotechnology. – 2011. – Т. 6. – №. 10. – С. 630-634.</a:t>
            </a: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912813"/>
            <a:ext cx="41814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6800" y="3319463"/>
            <a:ext cx="4884738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3435350" y="3732213"/>
            <a:ext cx="2486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ИК-диапазон</a:t>
            </a:r>
          </a:p>
        </p:txBody>
      </p:sp>
      <p:graphicFrame>
        <p:nvGraphicFramePr>
          <p:cNvPr id="23556" name="Object 1"/>
          <p:cNvGraphicFramePr>
            <a:graphicFrameLocks noChangeAspect="1"/>
          </p:cNvGraphicFramePr>
          <p:nvPr/>
        </p:nvGraphicFramePr>
        <p:xfrm>
          <a:off x="571500" y="2643188"/>
          <a:ext cx="1244600" cy="381000"/>
        </p:xfrm>
        <a:graphic>
          <a:graphicData uri="http://schemas.openxmlformats.org/presentationml/2006/ole">
            <p:oleObj spid="_x0000_s23556" name="Equation" r:id="rId4" imgW="1244600" imgH="381000" progId="Equation.DSMT4">
              <p:embed/>
            </p:oleObj>
          </a:graphicData>
        </a:graphic>
      </p:graphicFrame>
      <p:graphicFrame>
        <p:nvGraphicFramePr>
          <p:cNvPr id="23557" name="Object 2"/>
          <p:cNvGraphicFramePr>
            <a:graphicFrameLocks noChangeAspect="1"/>
          </p:cNvGraphicFramePr>
          <p:nvPr/>
        </p:nvGraphicFramePr>
        <p:xfrm>
          <a:off x="4678363" y="2652713"/>
          <a:ext cx="1549400" cy="419100"/>
        </p:xfrm>
        <a:graphic>
          <a:graphicData uri="http://schemas.openxmlformats.org/presentationml/2006/ole">
            <p:oleObj spid="_x0000_s23557" name="Equation" r:id="rId5" imgW="1549400" imgH="419100" progId="Equation.DSMT4">
              <p:embed/>
            </p:oleObj>
          </a:graphicData>
        </a:graphic>
      </p:graphicFrame>
      <p:graphicFrame>
        <p:nvGraphicFramePr>
          <p:cNvPr id="23558" name="Object 3"/>
          <p:cNvGraphicFramePr>
            <a:graphicFrameLocks noChangeAspect="1"/>
          </p:cNvGraphicFramePr>
          <p:nvPr/>
        </p:nvGraphicFramePr>
        <p:xfrm>
          <a:off x="2357438" y="2643188"/>
          <a:ext cx="1651000" cy="381000"/>
        </p:xfrm>
        <a:graphic>
          <a:graphicData uri="http://schemas.openxmlformats.org/presentationml/2006/ole">
            <p:oleObj spid="_x0000_s23558" name="Equation" r:id="rId6" imgW="1651000" imgH="381000" progId="Equation.DSMT4">
              <p:embed/>
            </p:oleObj>
          </a:graphicData>
        </a:graphic>
      </p:graphicFrame>
      <p:graphicFrame>
        <p:nvGraphicFramePr>
          <p:cNvPr id="23559" name="Object 4"/>
          <p:cNvGraphicFramePr>
            <a:graphicFrameLocks noChangeAspect="1"/>
          </p:cNvGraphicFramePr>
          <p:nvPr/>
        </p:nvGraphicFramePr>
        <p:xfrm>
          <a:off x="6572250" y="2652713"/>
          <a:ext cx="2108200" cy="419100"/>
        </p:xfrm>
        <a:graphic>
          <a:graphicData uri="http://schemas.openxmlformats.org/presentationml/2006/ole">
            <p:oleObj spid="_x0000_s23559" name="Equation" r:id="rId7" imgW="2108200" imgH="419100" progId="Equation.DSMT4">
              <p:embed/>
            </p:oleObj>
          </a:graphicData>
        </a:graphic>
      </p:graphicFrame>
      <p:sp>
        <p:nvSpPr>
          <p:cNvPr id="23560" name="TextBox 14"/>
          <p:cNvSpPr txBox="1">
            <a:spLocks noChangeArrowheads="1"/>
          </p:cNvSpPr>
          <p:nvPr/>
        </p:nvSpPr>
        <p:spPr bwMode="auto">
          <a:xfrm>
            <a:off x="790575" y="1733550"/>
            <a:ext cx="3548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Рабочий диапазон: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видимый, ближний ИК</a:t>
            </a: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5099050" y="1803400"/>
            <a:ext cx="3071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Рабочий диапазон: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весь ИК, ТГц</a:t>
            </a:r>
          </a:p>
        </p:txBody>
      </p:sp>
      <p:sp>
        <p:nvSpPr>
          <p:cNvPr id="23562" name="TextBox 16"/>
          <p:cNvSpPr txBox="1">
            <a:spLocks noChangeArrowheads="1"/>
          </p:cNvSpPr>
          <p:nvPr/>
        </p:nvSpPr>
        <p:spPr bwMode="auto">
          <a:xfrm>
            <a:off x="1571625" y="1233488"/>
            <a:ext cx="157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u="sng">
                <a:latin typeface="Times New Roman" pitchFamily="18" charset="0"/>
                <a:cs typeface="Times New Roman" pitchFamily="18" charset="0"/>
              </a:rPr>
              <a:t>Металл</a:t>
            </a:r>
          </a:p>
        </p:txBody>
      </p:sp>
      <p:sp>
        <p:nvSpPr>
          <p:cNvPr id="23563" name="TextBox 17"/>
          <p:cNvSpPr txBox="1">
            <a:spLocks noChangeArrowheads="1"/>
          </p:cNvSpPr>
          <p:nvPr/>
        </p:nvSpPr>
        <p:spPr bwMode="auto">
          <a:xfrm>
            <a:off x="5580063" y="1258888"/>
            <a:ext cx="157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u="sng">
                <a:latin typeface="Times New Roman" pitchFamily="18" charset="0"/>
                <a:cs typeface="Times New Roman" pitchFamily="18" charset="0"/>
              </a:rPr>
              <a:t>Графен</a:t>
            </a:r>
          </a:p>
        </p:txBody>
      </p:sp>
      <p:sp>
        <p:nvSpPr>
          <p:cNvPr id="23564" name="Заголовок 1"/>
          <p:cNvSpPr txBox="1">
            <a:spLocks/>
          </p:cNvSpPr>
          <p:nvPr/>
        </p:nvSpPr>
        <p:spPr bwMode="auto">
          <a:xfrm>
            <a:off x="1157288" y="47625"/>
            <a:ext cx="68992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altLang="ru-RU" sz="36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Плазмоника графена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42938" y="188913"/>
            <a:ext cx="8001000" cy="909637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Геометрия</a:t>
            </a:r>
            <a:r>
              <a:rPr lang="en-US" altLang="ru-RU" sz="36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</a:p>
        </p:txBody>
      </p:sp>
      <p:pic>
        <p:nvPicPr>
          <p:cNvPr id="24579" name="Picture 2" descr="fig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28813"/>
            <a:ext cx="3873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fig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13"/>
            <a:ext cx="41719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929562" cy="1000125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Оценка чувствительности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14751" r="18869" b="62308"/>
          <a:stretch>
            <a:fillRect/>
          </a:stretch>
        </p:blipFill>
        <p:spPr bwMode="auto">
          <a:xfrm>
            <a:off x="107950" y="1882775"/>
            <a:ext cx="324008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1212850" y="1389063"/>
            <a:ext cx="3357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u="sng">
                <a:latin typeface="Times New Roman" pitchFamily="18" charset="0"/>
                <a:cs typeface="Times New Roman" pitchFamily="18" charset="0"/>
              </a:rPr>
              <a:t>Скоростные уравнения: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/>
          <a:srcRect t="56078"/>
          <a:stretch>
            <a:fillRect/>
          </a:stretch>
        </p:blipFill>
        <p:spPr bwMode="auto">
          <a:xfrm>
            <a:off x="11113" y="2498725"/>
            <a:ext cx="48815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6" name="Object 7"/>
          <p:cNvGraphicFramePr>
            <a:graphicFrameLocks noChangeAspect="1"/>
          </p:cNvGraphicFramePr>
          <p:nvPr/>
        </p:nvGraphicFramePr>
        <p:xfrm>
          <a:off x="5508625" y="3981450"/>
          <a:ext cx="2495550" cy="793750"/>
        </p:xfrm>
        <a:graphic>
          <a:graphicData uri="http://schemas.openxmlformats.org/presentationml/2006/ole">
            <p:oleObj spid="_x0000_s25606" name="Equation" r:id="rId4" imgW="2489200" imgH="800100" progId="Equation.DSMT4">
              <p:embed/>
            </p:oleObj>
          </a:graphicData>
        </a:graphic>
      </p:graphicFrame>
      <p:sp>
        <p:nvSpPr>
          <p:cNvPr id="25607" name="TextBox 21"/>
          <p:cNvSpPr txBox="1">
            <a:spLocks noChangeArrowheads="1"/>
          </p:cNvSpPr>
          <p:nvPr/>
        </p:nvSpPr>
        <p:spPr bwMode="auto">
          <a:xfrm>
            <a:off x="5227638" y="3219450"/>
            <a:ext cx="3716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u="sng">
                <a:latin typeface="Times New Roman" pitchFamily="18" charset="0"/>
                <a:cs typeface="Times New Roman" pitchFamily="18" charset="0"/>
              </a:rPr>
              <a:t>Чувствительность метода:</a:t>
            </a:r>
          </a:p>
        </p:txBody>
      </p:sp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5227638" y="1722438"/>
          <a:ext cx="3365500" cy="939800"/>
        </p:xfrm>
        <a:graphic>
          <a:graphicData uri="http://schemas.openxmlformats.org/presentationml/2006/ole">
            <p:oleObj spid="_x0000_s25608" name="Equation" r:id="rId5" imgW="3365500" imgH="939800" progId="Equation.DSMT4">
              <p:embed/>
            </p:oleObj>
          </a:graphicData>
        </a:graphic>
      </p:graphicFrame>
      <p:pic>
        <p:nvPicPr>
          <p:cNvPr id="25609" name="Picture 2" descr="Fig2"/>
          <p:cNvPicPr>
            <a:picLocks noChangeAspect="1" noChangeArrowheads="1"/>
          </p:cNvPicPr>
          <p:nvPr/>
        </p:nvPicPr>
        <p:blipFill>
          <a:blip r:embed="rId6"/>
          <a:srcRect r="53641"/>
          <a:stretch>
            <a:fillRect/>
          </a:stretch>
        </p:blipFill>
        <p:spPr bwMode="auto">
          <a:xfrm>
            <a:off x="582613" y="3070225"/>
            <a:ext cx="4487862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33550" y="339725"/>
            <a:ext cx="6248400" cy="928688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Поверхностный плазмон </a:t>
            </a:r>
            <a:br>
              <a:rPr lang="ru-RU" altLang="ru-RU" sz="36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‒ колебания поля и электронной плотности</a:t>
            </a:r>
          </a:p>
        </p:txBody>
      </p:sp>
      <p:pic>
        <p:nvPicPr>
          <p:cNvPr id="4099" name="Picture 1" descr="C:\Users\Игорь\Desktop\6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974975"/>
            <a:ext cx="25241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" descr="C:\Documents and Settings\User\Рабочий стол\spaser_x2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3550" y="3911600"/>
            <a:ext cx="2500313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1" name="Object 2"/>
          <p:cNvGraphicFramePr>
            <a:graphicFrameLocks noChangeAspect="1"/>
          </p:cNvGraphicFramePr>
          <p:nvPr/>
        </p:nvGraphicFramePr>
        <p:xfrm>
          <a:off x="779463" y="1643063"/>
          <a:ext cx="2286000" cy="800100"/>
        </p:xfrm>
        <a:graphic>
          <a:graphicData uri="http://schemas.openxmlformats.org/presentationml/2006/ole">
            <p:oleObj spid="_x0000_s4101" name="Equation" r:id="rId6" imgW="2286000" imgH="800100" progId="Equation.DSMT4">
              <p:embed/>
            </p:oleObj>
          </a:graphicData>
        </a:graphic>
      </p:graphicFrame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684213" y="1250950"/>
            <a:ext cx="42195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Дипольный момент сферы:</a:t>
            </a: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3"/>
          <p:cNvGraphicFramePr>
            <a:graphicFrameLocks noChangeAspect="1"/>
          </p:cNvGraphicFramePr>
          <p:nvPr/>
        </p:nvGraphicFramePr>
        <p:xfrm>
          <a:off x="1217613" y="2690813"/>
          <a:ext cx="1308100" cy="381000"/>
        </p:xfrm>
        <a:graphic>
          <a:graphicData uri="http://schemas.openxmlformats.org/presentationml/2006/ole">
            <p:oleObj spid="_x0000_s4103" name="Equation" r:id="rId7" imgW="1308100" imgH="381000" progId="Equation.DSMT4">
              <p:embed/>
            </p:oleObj>
          </a:graphicData>
        </a:graphic>
      </p:graphicFrame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2503488" y="2643188"/>
            <a:ext cx="41560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условие существования собственного решения 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поверхностного плазмона</a:t>
            </a: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2" descr="http://media.materialsviews.com/wp-content/uploads/2012/10/TOC-figure-e1352127387489.jpg"/>
          <p:cNvPicPr>
            <a:picLocks noChangeAspect="1" noChangeArrowheads="1"/>
          </p:cNvPicPr>
          <p:nvPr/>
        </p:nvPicPr>
        <p:blipFill>
          <a:blip r:embed="rId8"/>
          <a:srcRect l="10953" r="12285" b="57085"/>
          <a:stretch>
            <a:fillRect/>
          </a:stretch>
        </p:blipFill>
        <p:spPr bwMode="auto">
          <a:xfrm>
            <a:off x="6165850" y="1357313"/>
            <a:ext cx="2792413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11188" y="90488"/>
            <a:ext cx="7929562" cy="1000125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Оценка чувствительности</a:t>
            </a:r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674688" y="2949575"/>
          <a:ext cx="2179637" cy="881063"/>
        </p:xfrm>
        <a:graphic>
          <a:graphicData uri="http://schemas.openxmlformats.org/presentationml/2006/ole">
            <p:oleObj spid="_x0000_s26627" name="Equation" r:id="rId3" imgW="2184400" imgH="889000" progId="Equation.DSMT4">
              <p:embed/>
            </p:oleObj>
          </a:graphicData>
        </a:graphic>
      </p:graphicFrame>
      <p:graphicFrame>
        <p:nvGraphicFramePr>
          <p:cNvPr id="26628" name="Object 3"/>
          <p:cNvGraphicFramePr>
            <a:graphicFrameLocks noChangeAspect="1"/>
          </p:cNvGraphicFramePr>
          <p:nvPr/>
        </p:nvGraphicFramePr>
        <p:xfrm>
          <a:off x="587375" y="1882775"/>
          <a:ext cx="3486150" cy="1016000"/>
        </p:xfrm>
        <a:graphic>
          <a:graphicData uri="http://schemas.openxmlformats.org/presentationml/2006/ole">
            <p:oleObj spid="_x0000_s26628" name="Equation" r:id="rId4" imgW="3479800" imgH="1016000" progId="Equation.DSMT4">
              <p:embed/>
            </p:oleObj>
          </a:graphicData>
        </a:graphic>
      </p:graphicFrame>
      <p:sp>
        <p:nvSpPr>
          <p:cNvPr id="26629" name="TextBox 20"/>
          <p:cNvSpPr txBox="1">
            <a:spLocks noChangeArrowheads="1"/>
          </p:cNvSpPr>
          <p:nvPr/>
        </p:nvSpPr>
        <p:spPr bwMode="auto">
          <a:xfrm>
            <a:off x="674688" y="1336675"/>
            <a:ext cx="3670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u="sng">
                <a:latin typeface="Times New Roman" pitchFamily="18" charset="0"/>
                <a:cs typeface="Times New Roman" pitchFamily="18" charset="0"/>
              </a:rPr>
              <a:t>Чувствительность метода:</a:t>
            </a:r>
          </a:p>
        </p:txBody>
      </p:sp>
      <p:graphicFrame>
        <p:nvGraphicFramePr>
          <p:cNvPr id="26630" name="Object 5"/>
          <p:cNvGraphicFramePr>
            <a:graphicFrameLocks noChangeAspect="1"/>
          </p:cNvGraphicFramePr>
          <p:nvPr/>
        </p:nvGraphicFramePr>
        <p:xfrm>
          <a:off x="603250" y="3719513"/>
          <a:ext cx="1701800" cy="819150"/>
        </p:xfrm>
        <a:graphic>
          <a:graphicData uri="http://schemas.openxmlformats.org/presentationml/2006/ole">
            <p:oleObj spid="_x0000_s26630" name="Equation" r:id="rId5" imgW="1701800" imgH="825500" progId="Equation.DSMT4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519113" y="4594225"/>
          <a:ext cx="2660650" cy="895350"/>
        </p:xfrm>
        <a:graphic>
          <a:graphicData uri="http://schemas.openxmlformats.org/presentationml/2006/ole">
            <p:oleObj spid="_x0000_s26631" name="Equation" r:id="rId6" imgW="2654300" imgH="889000" progId="Equation.DSMT4">
              <p:embed/>
            </p:oleObj>
          </a:graphicData>
        </a:graphic>
      </p:graphicFrame>
      <p:pic>
        <p:nvPicPr>
          <p:cNvPr id="26632" name="Picture 2" descr="Fig2"/>
          <p:cNvPicPr>
            <a:picLocks noChangeAspect="1" noChangeArrowheads="1"/>
          </p:cNvPicPr>
          <p:nvPr/>
        </p:nvPicPr>
        <p:blipFill>
          <a:blip r:embed="rId7"/>
          <a:srcRect l="51241"/>
          <a:stretch>
            <a:fillRect/>
          </a:stretch>
        </p:blipFill>
        <p:spPr bwMode="auto">
          <a:xfrm>
            <a:off x="4478338" y="1628775"/>
            <a:ext cx="458470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33" name="Object 4"/>
          <p:cNvGraphicFramePr>
            <a:graphicFrameLocks noChangeAspect="1"/>
          </p:cNvGraphicFramePr>
          <p:nvPr/>
        </p:nvGraphicFramePr>
        <p:xfrm>
          <a:off x="730250" y="5784850"/>
          <a:ext cx="1571625" cy="730250"/>
        </p:xfrm>
        <a:graphic>
          <a:graphicData uri="http://schemas.openxmlformats.org/presentationml/2006/ole">
            <p:oleObj spid="_x0000_s26633" name="Equation" r:id="rId8" imgW="1562100" imgH="723900" progId="Equation.DSMT4">
              <p:embed/>
            </p:oleObj>
          </a:graphicData>
        </a:graphic>
      </p:graphicFrame>
      <p:sp>
        <p:nvSpPr>
          <p:cNvPr id="26634" name="TextBox 20"/>
          <p:cNvSpPr txBox="1">
            <a:spLocks noChangeArrowheads="1"/>
          </p:cNvSpPr>
          <p:nvPr/>
        </p:nvSpPr>
        <p:spPr bwMode="auto">
          <a:xfrm>
            <a:off x="519113" y="5407025"/>
            <a:ext cx="434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u="sng">
                <a:latin typeface="Times New Roman" pitchFamily="18" charset="0"/>
                <a:cs typeface="Times New Roman" pitchFamily="18" charset="0"/>
              </a:rPr>
              <a:t>Абсолютная чувствительность:</a:t>
            </a:r>
          </a:p>
        </p:txBody>
      </p:sp>
      <p:graphicFrame>
        <p:nvGraphicFramePr>
          <p:cNvPr id="26635" name="Object 6"/>
          <p:cNvGraphicFramePr>
            <a:graphicFrameLocks noChangeAspect="1"/>
          </p:cNvGraphicFramePr>
          <p:nvPr/>
        </p:nvGraphicFramePr>
        <p:xfrm>
          <a:off x="5611813" y="5753100"/>
          <a:ext cx="2830512" cy="806450"/>
        </p:xfrm>
        <a:graphic>
          <a:graphicData uri="http://schemas.openxmlformats.org/presentationml/2006/ole">
            <p:oleObj spid="_x0000_s26635" name="Equation" r:id="rId9" imgW="2819400" imgH="800100" progId="Equation.DSMT4">
              <p:embed/>
            </p:oleObj>
          </a:graphicData>
        </a:graphic>
      </p:graphicFrame>
      <p:sp>
        <p:nvSpPr>
          <p:cNvPr id="26636" name="TextBox 20"/>
          <p:cNvSpPr txBox="1">
            <a:spLocks noChangeArrowheads="1"/>
          </p:cNvSpPr>
          <p:nvPr/>
        </p:nvSpPr>
        <p:spPr bwMode="auto">
          <a:xfrm>
            <a:off x="5510213" y="5176838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u="sng">
                <a:latin typeface="Times New Roman" pitchFamily="18" charset="0"/>
                <a:cs typeface="Times New Roman" pitchFamily="18" charset="0"/>
              </a:rPr>
              <a:t>Предел обнаружения: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14338" y="315913"/>
            <a:ext cx="8229600" cy="881062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Спектро-микроскопия на основе спазера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3779838" y="1766888"/>
            <a:ext cx="51625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Рабочая мода – плазмон, локализованный на металлическом запылении на заостренном конце световода</a:t>
            </a:r>
          </a:p>
          <a:p>
            <a:pPr eaLnBrk="1" hangingPunct="1"/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Квантовые точки испускают плазмон</a:t>
            </a:r>
          </a:p>
          <a:p>
            <a:pPr eaLnBrk="1" hangingPunct="1"/>
            <a:endParaRPr lang="en-US" alt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Частицы образца находятся вблизи заостренного конца, где поле плазмона максимально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-165100" y="1304925"/>
            <a:ext cx="370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Принципиальная схема</a:t>
            </a: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1916113"/>
            <a:ext cx="252095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2627313" y="5784850"/>
            <a:ext cx="6192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>
                <a:latin typeface="Times New Roman" pitchFamily="18" charset="0"/>
                <a:cs typeface="Times New Roman" pitchFamily="18" charset="0"/>
              </a:rPr>
              <a:t>Y. E. Lozovik, I. A. Nechepurenko, A. V. Dorofeenko, E. S. Andrianov, and A. A. Pukhov, Phys. Lett. A 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378</a:t>
            </a:r>
            <a:r>
              <a:rPr lang="en-US" altLang="ru-RU">
                <a:latin typeface="Times New Roman" pitchFamily="18" charset="0"/>
                <a:cs typeface="Times New Roman" pitchFamily="18" charset="0"/>
              </a:rPr>
              <a:t> (9), 723 (2014)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900113" y="104775"/>
            <a:ext cx="7083425" cy="838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Основные уравнения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05000" y="2689225"/>
          <a:ext cx="5289550" cy="420688"/>
        </p:xfrm>
        <a:graphic>
          <a:graphicData uri="http://schemas.openxmlformats.org/drawingml/2006/table">
            <a:tbl>
              <a:tblPr/>
              <a:tblGrid>
                <a:gridCol w="5289550"/>
              </a:tblGrid>
              <a:tr h="210344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9702" name="Object 3"/>
          <p:cNvGraphicFramePr>
            <a:graphicFrameLocks noChangeAspect="1"/>
          </p:cNvGraphicFramePr>
          <p:nvPr/>
        </p:nvGraphicFramePr>
        <p:xfrm>
          <a:off x="1160463" y="1112838"/>
          <a:ext cx="3028950" cy="381000"/>
        </p:xfrm>
        <a:graphic>
          <a:graphicData uri="http://schemas.openxmlformats.org/presentationml/2006/ole">
            <p:oleObj spid="_x0000_s29702" name="Equation" r:id="rId4" imgW="3022600" imgH="381000" progId="Equation.DSMT4">
              <p:embed/>
            </p:oleObj>
          </a:graphicData>
        </a:graphic>
      </p:graphicFrame>
      <p:graphicFrame>
        <p:nvGraphicFramePr>
          <p:cNvPr id="29703" name="Object 2"/>
          <p:cNvGraphicFramePr>
            <a:graphicFrameLocks noChangeAspect="1"/>
          </p:cNvGraphicFramePr>
          <p:nvPr/>
        </p:nvGraphicFramePr>
        <p:xfrm>
          <a:off x="1155700" y="1890713"/>
          <a:ext cx="3086100" cy="381000"/>
        </p:xfrm>
        <a:graphic>
          <a:graphicData uri="http://schemas.openxmlformats.org/presentationml/2006/ole">
            <p:oleObj spid="_x0000_s29703" name="Equation" r:id="rId5" imgW="3086100" imgH="381000" progId="Equation.DSMT4">
              <p:embed/>
            </p:oleObj>
          </a:graphicData>
        </a:graphic>
      </p:graphicFrame>
      <p:graphicFrame>
        <p:nvGraphicFramePr>
          <p:cNvPr id="29704" name="Object 1"/>
          <p:cNvGraphicFramePr>
            <a:graphicFrameLocks noChangeAspect="1"/>
          </p:cNvGraphicFramePr>
          <p:nvPr/>
        </p:nvGraphicFramePr>
        <p:xfrm>
          <a:off x="1120775" y="2682875"/>
          <a:ext cx="4508500" cy="450850"/>
        </p:xfrm>
        <a:graphic>
          <a:graphicData uri="http://schemas.openxmlformats.org/presentationml/2006/ole">
            <p:oleObj spid="_x0000_s29704" name="Equation" r:id="rId6" imgW="4508500" imgH="444500" progId="Equation.DSMT4">
              <p:embed/>
            </p:oleObj>
          </a:graphicData>
        </a:graphic>
      </p:graphicFrame>
      <p:sp>
        <p:nvSpPr>
          <p:cNvPr id="29705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6" name="Rectangle 7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8" name="TextBox 5"/>
          <p:cNvSpPr txBox="1">
            <a:spLocks noChangeArrowheads="1"/>
          </p:cNvSpPr>
          <p:nvPr/>
        </p:nvSpPr>
        <p:spPr bwMode="auto">
          <a:xfrm>
            <a:off x="404813" y="4659313"/>
            <a:ext cx="61960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Спектр генерации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теорема Винера-Хинчина</a:t>
            </a:r>
          </a:p>
        </p:txBody>
      </p:sp>
      <p:graphicFrame>
        <p:nvGraphicFramePr>
          <p:cNvPr id="29709" name="Объект 2"/>
          <p:cNvGraphicFramePr>
            <a:graphicFrameLocks noChangeAspect="1"/>
          </p:cNvGraphicFramePr>
          <p:nvPr/>
        </p:nvGraphicFramePr>
        <p:xfrm>
          <a:off x="404813" y="5484813"/>
          <a:ext cx="4286250" cy="882650"/>
        </p:xfrm>
        <a:graphic>
          <a:graphicData uri="http://schemas.openxmlformats.org/presentationml/2006/ole">
            <p:oleObj spid="_x0000_s29709" name="Equation" r:id="rId7" imgW="4279900" imgH="876300" progId="Equation.DSMT4">
              <p:embed/>
            </p:oleObj>
          </a:graphicData>
        </a:graphic>
      </p:graphicFrame>
      <p:graphicFrame>
        <p:nvGraphicFramePr>
          <p:cNvPr id="29710" name="Объект 4"/>
          <p:cNvGraphicFramePr>
            <a:graphicFrameLocks noChangeAspect="1"/>
          </p:cNvGraphicFramePr>
          <p:nvPr/>
        </p:nvGraphicFramePr>
        <p:xfrm>
          <a:off x="5253038" y="5708650"/>
          <a:ext cx="2898775" cy="514350"/>
        </p:xfrm>
        <a:graphic>
          <a:graphicData uri="http://schemas.openxmlformats.org/presentationml/2006/ole">
            <p:oleObj spid="_x0000_s29710" name="Equation" r:id="rId8" imgW="2895600" imgH="520700" progId="Equation.DSMT4">
              <p:embed/>
            </p:oleObj>
          </a:graphicData>
        </a:graphic>
      </p:graphicFrame>
      <p:graphicFrame>
        <p:nvGraphicFramePr>
          <p:cNvPr id="29711" name="Объект 6"/>
          <p:cNvGraphicFramePr>
            <a:graphicFrameLocks noChangeAspect="1"/>
          </p:cNvGraphicFramePr>
          <p:nvPr/>
        </p:nvGraphicFramePr>
        <p:xfrm>
          <a:off x="985838" y="3792538"/>
          <a:ext cx="3522662" cy="514350"/>
        </p:xfrm>
        <a:graphic>
          <a:graphicData uri="http://schemas.openxmlformats.org/presentationml/2006/ole">
            <p:oleObj spid="_x0000_s29711" name="Equation" r:id="rId9" imgW="3517900" imgH="520700" progId="Equation.DSMT4">
              <p:embed/>
            </p:oleObj>
          </a:graphicData>
        </a:graphic>
      </p:graphicFrame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635375" y="1020763"/>
            <a:ext cx="2468563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</a:t>
            </a:r>
          </a:p>
        </p:txBody>
      </p:sp>
      <p:sp>
        <p:nvSpPr>
          <p:cNvPr id="29713" name="TextBox 5"/>
          <p:cNvSpPr txBox="1">
            <a:spLocks noChangeArrowheads="1"/>
          </p:cNvSpPr>
          <p:nvPr/>
        </p:nvSpPr>
        <p:spPr bwMode="auto">
          <a:xfrm>
            <a:off x="404813" y="3332163"/>
            <a:ext cx="4538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ФДТ: коррелятор шума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потери</a:t>
            </a:r>
          </a:p>
        </p:txBody>
      </p:sp>
      <p:sp>
        <p:nvSpPr>
          <p:cNvPr id="29714" name="TextBox 5"/>
          <p:cNvSpPr txBox="1">
            <a:spLocks noChangeArrowheads="1"/>
          </p:cNvSpPr>
          <p:nvPr/>
        </p:nvSpPr>
        <p:spPr bwMode="auto">
          <a:xfrm>
            <a:off x="6137275" y="230505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+ образец: </a:t>
            </a:r>
            <a:r>
              <a:rPr lang="en-US" altLang="ru-RU" sz="2400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sz="24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 &lt; 0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5638800" y="1914525"/>
            <a:ext cx="234950" cy="1243013"/>
          </a:xfrm>
          <a:prstGeom prst="rightBrace">
            <a:avLst>
              <a:gd name="adj1" fmla="val 51407"/>
              <a:gd name="adj2" fmla="val 50000"/>
            </a:avLst>
          </a:prstGeom>
          <a:noFill/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87450" y="176213"/>
            <a:ext cx="7200900" cy="12954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Спектр генерации: поглощающий образец создает провал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9" name="Picture 8" descr="F:\Электродинамика\!Игорь Нечепуренко\Spaser Spectroscopy\Sub to Nano Letters\fig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1700213"/>
            <a:ext cx="5019675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700213"/>
            <a:ext cx="3963988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187450" y="176213"/>
            <a:ext cx="7200900" cy="12954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Глубина провала в спектре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2" descr="fi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44675"/>
            <a:ext cx="54737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 txBox="1">
            <a:spLocks/>
          </p:cNvSpPr>
          <p:nvPr/>
        </p:nvSpPr>
        <p:spPr bwMode="auto">
          <a:xfrm>
            <a:off x="900113" y="2708275"/>
            <a:ext cx="7200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40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3"/>
          <p:cNvPicPr>
            <a:picLocks noChangeAspect="1" noChangeArrowheads="1"/>
          </p:cNvPicPr>
          <p:nvPr/>
        </p:nvPicPr>
        <p:blipFill>
          <a:blip r:embed="rId4"/>
          <a:srcRect l="11319"/>
          <a:stretch>
            <a:fillRect/>
          </a:stretch>
        </p:blipFill>
        <p:spPr bwMode="auto">
          <a:xfrm>
            <a:off x="1654175" y="1685925"/>
            <a:ext cx="621506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4938" y="509588"/>
            <a:ext cx="9001125" cy="107791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08C0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Распространение плазмонов вдоль металлических поверхностей и одномерных структур </a:t>
            </a:r>
          </a:p>
        </p:txBody>
      </p:sp>
      <p:pic>
        <p:nvPicPr>
          <p:cNvPr id="6148" name="Picture 3" descr="C:\Users\Игорь\Desktop\74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8738" y="3686175"/>
            <a:ext cx="17700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9" name="Object 2"/>
          <p:cNvGraphicFramePr>
            <a:graphicFrameLocks noChangeAspect="1"/>
          </p:cNvGraphicFramePr>
          <p:nvPr/>
        </p:nvGraphicFramePr>
        <p:xfrm>
          <a:off x="179388" y="2233613"/>
          <a:ext cx="1422400" cy="381000"/>
        </p:xfrm>
        <a:graphic>
          <a:graphicData uri="http://schemas.openxmlformats.org/presentationml/2006/ole">
            <p:oleObj spid="_x0000_s6149" name="Equation" r:id="rId6" imgW="1422400" imgH="381000" progId="Equation.DSMT4">
              <p:embed/>
            </p:oleObj>
          </a:graphicData>
        </a:graphic>
      </p:graphicFrame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225425" y="2733675"/>
            <a:ext cx="15001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Dielectric: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725488" y="3233738"/>
            <a:ext cx="10715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Metal: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1258888" y="5537200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>
                <a:latin typeface="Times New Roman" pitchFamily="18" charset="0"/>
                <a:cs typeface="Times New Roman" pitchFamily="18" charset="0"/>
              </a:rPr>
              <a:t>S.I. Bozhevolnyi. Plasmonic Nanoguides and Circuits. Pan Stanford Publishing. Singapore, 2009.</a:t>
            </a:r>
          </a:p>
          <a:p>
            <a:pPr eaLnBrk="1" hangingPunct="1"/>
            <a:r>
              <a:rPr lang="en-US" altLang="ru-RU">
                <a:latin typeface="Times New Roman" pitchFamily="18" charset="0"/>
                <a:cs typeface="Times New Roman" pitchFamily="18" charset="0"/>
              </a:rPr>
              <a:t>D. K. Gramotnev, S. I. Bozhevolnyi, Nat. Photon. 4, 83 (2010).</a:t>
            </a:r>
          </a:p>
          <a:p>
            <a:pPr eaLnBrk="1" hangingPunct="1"/>
            <a:r>
              <a:rPr lang="en-US" altLang="ru-RU">
                <a:latin typeface="Times New Roman" pitchFamily="18" charset="0"/>
                <a:cs typeface="Times New Roman" pitchFamily="18" charset="0"/>
              </a:rPr>
              <a:t>E. Moreno. Opt. Lett. 31, 3447 (2006).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4175" y="3686175"/>
            <a:ext cx="17716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304800" y="2084388"/>
          <a:ext cx="2251075" cy="558800"/>
        </p:xfrm>
        <a:graphic>
          <a:graphicData uri="http://schemas.openxmlformats.org/presentationml/2006/ole">
            <p:oleObj spid="_x0000_s8194" name="Equation" r:id="rId4" imgW="2247900" imgH="558800" progId="Equation.DSMT4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01625" y="3597275"/>
          <a:ext cx="3224213" cy="557213"/>
        </p:xfrm>
        <a:graphic>
          <a:graphicData uri="http://schemas.openxmlformats.org/presentationml/2006/ole">
            <p:oleObj spid="_x0000_s8195" name="Equation" r:id="rId5" imgW="3225800" imgH="558800" progId="Equation.DSMT4">
              <p:embed/>
            </p:oleObj>
          </a:graphicData>
        </a:graphic>
      </p:graphicFrame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301625" y="4235450"/>
          <a:ext cx="5581650" cy="582613"/>
        </p:xfrm>
        <a:graphic>
          <a:graphicData uri="http://schemas.openxmlformats.org/presentationml/2006/ole">
            <p:oleObj spid="_x0000_s8196" name="Equation" r:id="rId6" imgW="4686300" imgH="584200" progId="Equation.DSMT4">
              <p:embed/>
            </p:oleObj>
          </a:graphicData>
        </a:graphic>
      </p:graphicFrame>
      <p:sp>
        <p:nvSpPr>
          <p:cNvPr id="8197" name="Rectangle 15"/>
          <p:cNvSpPr>
            <a:spLocks noChangeArrowheads="1"/>
          </p:cNvSpPr>
          <p:nvPr/>
        </p:nvSpPr>
        <p:spPr bwMode="auto">
          <a:xfrm>
            <a:off x="1187450" y="5094288"/>
            <a:ext cx="6769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1600">
                <a:latin typeface="Times New Roman" pitchFamily="18" charset="0"/>
                <a:cs typeface="Times New Roman" pitchFamily="18" charset="0"/>
              </a:rPr>
              <a:t>D.J. Bergman, M.I. Stockman. Phys. Rev. Lett. </a:t>
            </a:r>
            <a:r>
              <a:rPr lang="en-US" altLang="ru-RU" sz="1600" b="1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ru-RU" sz="1600">
                <a:latin typeface="Times New Roman" pitchFamily="18" charset="0"/>
                <a:cs typeface="Times New Roman" pitchFamily="18" charset="0"/>
              </a:rPr>
              <a:t>, 027402 (2003).</a:t>
            </a:r>
          </a:p>
          <a:p>
            <a:pPr eaLnBrk="1" hangingPunct="1"/>
            <a:r>
              <a:rPr lang="en-US" altLang="ru-RU" sz="1600">
                <a:latin typeface="Times New Roman" pitchFamily="18" charset="0"/>
                <a:cs typeface="Times New Roman" pitchFamily="18" charset="0"/>
              </a:rPr>
              <a:t>I.E. Protsenko et al. Phys. Rev. A </a:t>
            </a:r>
            <a:r>
              <a:rPr lang="en-US" altLang="ru-RU" sz="1600" b="1"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en-US" altLang="ru-RU" sz="1600">
                <a:latin typeface="Times New Roman" pitchFamily="18" charset="0"/>
                <a:cs typeface="Times New Roman" pitchFamily="18" charset="0"/>
              </a:rPr>
              <a:t>, 063812 (2005)</a:t>
            </a:r>
          </a:p>
          <a:p>
            <a:pPr eaLnBrk="1" hangingPunct="1"/>
            <a:r>
              <a:rPr lang="en-US" altLang="ru-RU" sz="1600">
                <a:latin typeface="Times New Roman" pitchFamily="18" charset="0"/>
                <a:cs typeface="Times New Roman" pitchFamily="18" charset="0"/>
              </a:rPr>
              <a:t>E.S. Andrianov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1600">
                <a:latin typeface="Times New Roman" pitchFamily="18" charset="0"/>
                <a:cs typeface="Times New Roman" pitchFamily="18" charset="0"/>
              </a:rPr>
              <a:t> A.A. Pukhov, A.V. Dorofeenko, A.P. Vinogradov, A.A. Lisyansky. Optics Express </a:t>
            </a:r>
            <a:r>
              <a:rPr lang="en-US" altLang="ru-RU" sz="1600" b="1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altLang="ru-RU" sz="1600">
                <a:latin typeface="Times New Roman" pitchFamily="18" charset="0"/>
                <a:cs typeface="Times New Roman" pitchFamily="18" charset="0"/>
              </a:rPr>
              <a:t>, 24849 (2011)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ru-RU" sz="1600">
                <a:latin typeface="Times New Roman" pitchFamily="18" charset="0"/>
                <a:cs typeface="Times New Roman" pitchFamily="18" charset="0"/>
              </a:rPr>
              <a:t>E. S. Andrianov, A. A. Pukhov, A. V. Dorofeenko, A. P. Vinogradov, A. A. Lisyansky. Phys. Rev. B </a:t>
            </a:r>
            <a:r>
              <a:rPr lang="en-US" altLang="ru-RU" sz="1600" b="1"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en-US" altLang="ru-RU" sz="1600">
                <a:latin typeface="Times New Roman" pitchFamily="18" charset="0"/>
                <a:cs typeface="Times New Roman" pitchFamily="18" charset="0"/>
              </a:rPr>
              <a:t>, 165419 (2012)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98" name="Group 2"/>
          <p:cNvGrpSpPr>
            <a:grpSpLocks/>
          </p:cNvGrpSpPr>
          <p:nvPr/>
        </p:nvGrpSpPr>
        <p:grpSpPr bwMode="auto">
          <a:xfrm>
            <a:off x="4841875" y="584200"/>
            <a:ext cx="4495800" cy="2133600"/>
            <a:chOff x="5004048" y="491332"/>
            <a:chExt cx="4495800" cy="2133600"/>
          </a:xfrm>
        </p:grpSpPr>
        <p:sp>
          <p:nvSpPr>
            <p:cNvPr id="8" name="Овал 7"/>
            <p:cNvSpPr/>
            <p:nvPr/>
          </p:nvSpPr>
          <p:spPr bwMode="auto">
            <a:xfrm>
              <a:off x="5461248" y="1329532"/>
              <a:ext cx="1371600" cy="1295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7975848" y="1634332"/>
              <a:ext cx="762000" cy="685800"/>
            </a:xfrm>
            <a:prstGeom prst="ellipse">
              <a:avLst/>
            </a:prstGeom>
            <a:solidFill>
              <a:srgbClr val="F08C0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04" name="TextBox 9"/>
            <p:cNvSpPr txBox="1">
              <a:spLocks noChangeArrowheads="1"/>
            </p:cNvSpPr>
            <p:nvPr/>
          </p:nvSpPr>
          <p:spPr bwMode="auto">
            <a:xfrm>
              <a:off x="5004048" y="499270"/>
              <a:ext cx="2286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2400">
                  <a:latin typeface="Times New Roman" pitchFamily="18" charset="0"/>
                  <a:cs typeface="Times New Roman" pitchFamily="18" charset="0"/>
                </a:rPr>
                <a:t>Металлическая</a:t>
              </a:r>
            </a:p>
            <a:p>
              <a:pPr algn="ctr" eaLnBrk="1" hangingPunct="1"/>
              <a:r>
                <a:rPr lang="ru-RU" altLang="ru-RU" sz="2400">
                  <a:latin typeface="Times New Roman" pitchFamily="18" charset="0"/>
                  <a:cs typeface="Times New Roman" pitchFamily="18" charset="0"/>
                </a:rPr>
                <a:t>наночастица</a:t>
              </a:r>
            </a:p>
          </p:txBody>
        </p:sp>
        <p:sp>
          <p:nvSpPr>
            <p:cNvPr id="11" name="Стрелка вправо 10"/>
            <p:cNvSpPr/>
            <p:nvPr/>
          </p:nvSpPr>
          <p:spPr bwMode="auto">
            <a:xfrm>
              <a:off x="6909048" y="1634332"/>
              <a:ext cx="990600" cy="1524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Стрелка влево 11"/>
            <p:cNvSpPr/>
            <p:nvPr/>
          </p:nvSpPr>
          <p:spPr bwMode="auto">
            <a:xfrm>
              <a:off x="6909048" y="2167732"/>
              <a:ext cx="990600" cy="152400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07" name="TextBox 16"/>
            <p:cNvSpPr txBox="1">
              <a:spLocks noChangeArrowheads="1"/>
            </p:cNvSpPr>
            <p:nvPr/>
          </p:nvSpPr>
          <p:spPr bwMode="auto">
            <a:xfrm>
              <a:off x="7213848" y="491332"/>
              <a:ext cx="2286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2400">
                  <a:latin typeface="Times New Roman" pitchFamily="18" charset="0"/>
                  <a:cs typeface="Times New Roman" pitchFamily="18" charset="0"/>
                </a:rPr>
                <a:t>Квантовая точка</a:t>
              </a:r>
            </a:p>
          </p:txBody>
        </p:sp>
        <p:graphicFrame>
          <p:nvGraphicFramePr>
            <p:cNvPr id="8208" name="Объект 2"/>
            <p:cNvGraphicFramePr>
              <a:graphicFrameLocks noChangeAspect="1"/>
            </p:cNvGraphicFramePr>
            <p:nvPr/>
          </p:nvGraphicFramePr>
          <p:xfrm>
            <a:off x="6045448" y="1875632"/>
            <a:ext cx="203200" cy="203200"/>
          </p:xfrm>
          <a:graphic>
            <a:graphicData uri="http://schemas.openxmlformats.org/presentationml/2006/ole">
              <p:oleObj spid="_x0000_s8208" name="Equation" r:id="rId7" imgW="203024" imgH="203024" progId="Equation.DSMT4">
                <p:embed/>
              </p:oleObj>
            </a:graphicData>
          </a:graphic>
        </p:graphicFrame>
        <p:graphicFrame>
          <p:nvGraphicFramePr>
            <p:cNvPr id="8209" name="Объект 3"/>
            <p:cNvGraphicFramePr>
              <a:graphicFrameLocks noChangeAspect="1"/>
            </p:cNvGraphicFramePr>
            <p:nvPr/>
          </p:nvGraphicFramePr>
          <p:xfrm>
            <a:off x="8064748" y="1824832"/>
            <a:ext cx="584200" cy="304800"/>
          </p:xfrm>
          <a:graphic>
            <a:graphicData uri="http://schemas.openxmlformats.org/presentationml/2006/ole">
              <p:oleObj spid="_x0000_s8209" name="Equation" r:id="rId8" imgW="583947" imgH="304668" progId="Equation.DSMT4">
                <p:embed/>
              </p:oleObj>
            </a:graphicData>
          </a:graphic>
        </p:graphicFrame>
      </p:grp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-36513" y="766763"/>
            <a:ext cx="52339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Уравнения Максвелла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одномодовое приближение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приближение медленных амплитуд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ru-RU" altLang="ru-RU" sz="20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Уравнение на амплитуду моды резонатора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95250" y="2636838"/>
            <a:ext cx="8585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Уравнение на матрицу плотности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дипольное приближение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приближение вращающейся фазы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ru-RU" altLang="ru-RU" sz="20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уравнения на поляризацию КТ</a:t>
            </a:r>
            <a:r>
              <a:rPr lang="en-US" altLang="ru-RU" sz="20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ru-RU" sz="2000" i="1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altLang="ru-RU" sz="2000" i="1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ru-RU" sz="20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и инверсию населенностей</a:t>
            </a:r>
            <a:r>
              <a:rPr lang="en-US" altLang="ru-RU" sz="20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000" i="1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2000" i="1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201" name="Заголовок 1"/>
          <p:cNvSpPr>
            <a:spLocks noGrp="1"/>
          </p:cNvSpPr>
          <p:nvPr>
            <p:ph type="title"/>
          </p:nvPr>
        </p:nvSpPr>
        <p:spPr>
          <a:xfrm>
            <a:off x="2384425" y="39688"/>
            <a:ext cx="4429125" cy="785812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Спазер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6" descr="E:\Электродинамика\Wedge Plasmons\GrASER\for PRL\Resubmission\Figures\1.T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5338" y="1454150"/>
            <a:ext cx="5084762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484438" y="2422525"/>
            <a:ext cx="12239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Металл</a:t>
            </a: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187450" y="4741863"/>
            <a:ext cx="2881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Усиливающая среда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(КТ, краситель)</a:t>
            </a: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4584700" y="933450"/>
            <a:ext cx="18573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Диэлектрик</a:t>
            </a: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364163" y="1377950"/>
            <a:ext cx="0" cy="36195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276225" y="6096000"/>
            <a:ext cx="8501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>
                <a:latin typeface="Times New Roman" pitchFamily="18" charset="0"/>
                <a:cs typeface="Times New Roman" pitchFamily="18" charset="0"/>
              </a:rPr>
              <a:t>A. A. Lisyansky, I. A. Nechepurenko, A. V. Dorofeenko, A. P. Vinogradov, A. A. Pukhov. Phys. Rev. B 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altLang="ru-RU">
                <a:latin typeface="Times New Roman" pitchFamily="18" charset="0"/>
                <a:cs typeface="Times New Roman" pitchFamily="18" charset="0"/>
              </a:rPr>
              <a:t>, 153409 (2011)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Заголовок 1"/>
          <p:cNvSpPr>
            <a:spLocks noGrp="1"/>
          </p:cNvSpPr>
          <p:nvPr>
            <p:ph type="title"/>
          </p:nvPr>
        </p:nvSpPr>
        <p:spPr>
          <a:xfrm>
            <a:off x="1497013" y="266700"/>
            <a:ext cx="6221412" cy="785813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Спазер на бегущих плазмонах</a:t>
            </a:r>
          </a:p>
        </p:txBody>
      </p:sp>
      <p:cxnSp>
        <p:nvCxnSpPr>
          <p:cNvPr id="13" name="Прямая со стрелкой 10"/>
          <p:cNvCxnSpPr/>
          <p:nvPr/>
        </p:nvCxnSpPr>
        <p:spPr>
          <a:xfrm flipV="1">
            <a:off x="3038475" y="4144963"/>
            <a:ext cx="844550" cy="7207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2555875" y="301625"/>
            <a:ext cx="47164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ru-RU" sz="32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TEOS</a:t>
            </a:r>
            <a:r>
              <a:rPr lang="ru-RU" altLang="ru-RU" sz="32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32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TERS </a:t>
            </a:r>
          </a:p>
          <a:p>
            <a:pPr algn="ctr" eaLnBrk="1" hangingPunct="1"/>
            <a:r>
              <a:rPr lang="ru-RU" altLang="ru-RU" sz="32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и лазерная спектроскопия</a:t>
            </a:r>
          </a:p>
        </p:txBody>
      </p:sp>
      <p:sp>
        <p:nvSpPr>
          <p:cNvPr id="12291" name="TextBox 8"/>
          <p:cNvSpPr txBox="1">
            <a:spLocks noChangeArrowheads="1"/>
          </p:cNvSpPr>
          <p:nvPr/>
        </p:nvSpPr>
        <p:spPr bwMode="auto">
          <a:xfrm>
            <a:off x="0" y="5081588"/>
            <a:ext cx="6143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Внешний источник засвечивает значительную площадь поверхности образца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2"/>
          <a:srcRect r="69109"/>
          <a:stretch>
            <a:fillRect/>
          </a:stretch>
        </p:blipFill>
        <p:spPr bwMode="auto">
          <a:xfrm>
            <a:off x="1901825" y="1822450"/>
            <a:ext cx="194945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261938" y="1700213"/>
            <a:ext cx="560546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Tip Enhanced Raman Spectroscopy (TERS)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5663" y="1800225"/>
            <a:ext cx="32083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 descr="C:\Users\Игорь\Desktop\fluxplo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4413250"/>
            <a:ext cx="2786063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5761038" y="6175375"/>
            <a:ext cx="2214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H.J.Kimble 1980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787400"/>
            <a:ext cx="27860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3022600"/>
            <a:ext cx="2932112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33950"/>
            <a:ext cx="293211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5"/>
          <p:cNvCxnSpPr/>
          <p:nvPr/>
        </p:nvCxnSpPr>
        <p:spPr>
          <a:xfrm>
            <a:off x="1651000" y="4365625"/>
            <a:ext cx="0" cy="287338"/>
          </a:xfrm>
          <a:prstGeom prst="straightConnector1">
            <a:avLst/>
          </a:prstGeom>
          <a:ln w="2222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1789113" y="4221163"/>
            <a:ext cx="6350" cy="439737"/>
            <a:chOff x="2047041" y="4221088"/>
            <a:chExt cx="5875" cy="440433"/>
          </a:xfrm>
        </p:grpSpPr>
        <p:cxnSp>
          <p:nvCxnSpPr>
            <p:cNvPr id="9" name="Прямая со стрелкой 5"/>
            <p:cNvCxnSpPr/>
            <p:nvPr/>
          </p:nvCxnSpPr>
          <p:spPr>
            <a:xfrm>
              <a:off x="2047041" y="4221088"/>
              <a:ext cx="1468" cy="287792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5"/>
            <p:cNvCxnSpPr/>
            <p:nvPr/>
          </p:nvCxnSpPr>
          <p:spPr>
            <a:xfrm>
              <a:off x="2051447" y="4373729"/>
              <a:ext cx="1469" cy="287792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20" name="Group 10"/>
          <p:cNvGrpSpPr>
            <a:grpSpLocks/>
          </p:cNvGrpSpPr>
          <p:nvPr/>
        </p:nvGrpSpPr>
        <p:grpSpPr bwMode="auto">
          <a:xfrm>
            <a:off x="1755775" y="6130925"/>
            <a:ext cx="4763" cy="439738"/>
            <a:chOff x="2047041" y="4221088"/>
            <a:chExt cx="5875" cy="440433"/>
          </a:xfrm>
        </p:grpSpPr>
        <p:cxnSp>
          <p:nvCxnSpPr>
            <p:cNvPr id="12" name="Прямая со стрелкой 5"/>
            <p:cNvCxnSpPr/>
            <p:nvPr/>
          </p:nvCxnSpPr>
          <p:spPr>
            <a:xfrm>
              <a:off x="2047041" y="4221088"/>
              <a:ext cx="1959" cy="287792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5"/>
            <p:cNvCxnSpPr/>
            <p:nvPr/>
          </p:nvCxnSpPr>
          <p:spPr>
            <a:xfrm>
              <a:off x="2050957" y="4373729"/>
              <a:ext cx="1959" cy="287792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5"/>
          <p:cNvCxnSpPr/>
          <p:nvPr/>
        </p:nvCxnSpPr>
        <p:spPr>
          <a:xfrm>
            <a:off x="1577975" y="6297613"/>
            <a:ext cx="0" cy="144462"/>
          </a:xfrm>
          <a:prstGeom prst="straightConnector1">
            <a:avLst/>
          </a:prstGeom>
          <a:ln w="2222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5"/>
          <p:cNvCxnSpPr/>
          <p:nvPr/>
        </p:nvCxnSpPr>
        <p:spPr>
          <a:xfrm>
            <a:off x="1577975" y="6418263"/>
            <a:ext cx="0" cy="144462"/>
          </a:xfrm>
          <a:prstGeom prst="straightConnector1">
            <a:avLst/>
          </a:prstGeom>
          <a:ln w="22225">
            <a:solidFill>
              <a:srgbClr val="00B05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3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0475" y="2738438"/>
            <a:ext cx="4659313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Box 16"/>
          <p:cNvSpPr txBox="1">
            <a:spLocks noChangeArrowheads="1"/>
          </p:cNvSpPr>
          <p:nvPr/>
        </p:nvSpPr>
        <p:spPr bwMode="auto">
          <a:xfrm>
            <a:off x="373063" y="5473700"/>
            <a:ext cx="2214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noise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5" name="Заголовок 1"/>
          <p:cNvSpPr txBox="1">
            <a:spLocks/>
          </p:cNvSpPr>
          <p:nvPr/>
        </p:nvSpPr>
        <p:spPr bwMode="auto">
          <a:xfrm>
            <a:off x="2195513" y="654050"/>
            <a:ext cx="4933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ru-RU" altLang="ru-RU" sz="32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Внутрирезонаторная лазерная спектроскопия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304925"/>
            <a:ext cx="42560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82575" y="4826000"/>
            <a:ext cx="8675688" cy="1368425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Плазмонная оптика: резонатор для поверхностных плазмонов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Активная среда усиливает плазмон</a:t>
            </a:r>
            <a:endParaRPr lang="ru-RU" altLang="ru-RU" sz="2400" smtClean="0"/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101600" y="765175"/>
            <a:ext cx="903763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ru-RU" altLang="ru-RU" sz="320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Внутрирезонаторная поверхностная спектроскопия на основе генератора поверхностных плазмонов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96850" y="5732463"/>
            <a:ext cx="89582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Yu.E. Lozovik, I.A. Nechepurenko, A.V. Dorofeenko et al., </a:t>
            </a:r>
            <a:r>
              <a:rPr lang="en-US" alt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Highly sensitive spectroscopy based on a surface plasmon polariton quantum generator.</a:t>
            </a:r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Laser Physics Letters, </a:t>
            </a:r>
            <a:r>
              <a:rPr lang="en-US" alt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11,</a:t>
            </a:r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125701 (2014)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3713" y="1417638"/>
            <a:ext cx="5400675" cy="32353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F08C06"/>
                </a:solidFill>
                <a:latin typeface="Times New Roman" pitchFamily="18" charset="0"/>
                <a:cs typeface="Times New Roman" pitchFamily="18" charset="0"/>
              </a:rPr>
              <a:t>Уравнения Максвелла-Блоха</a:t>
            </a:r>
          </a:p>
        </p:txBody>
      </p:sp>
      <p:graphicFrame>
        <p:nvGraphicFramePr>
          <p:cNvPr id="15364" name="Object 3"/>
          <p:cNvGraphicFramePr>
            <a:graphicFrameLocks noChangeAspect="1"/>
          </p:cNvGraphicFramePr>
          <p:nvPr/>
        </p:nvGraphicFramePr>
        <p:xfrm>
          <a:off x="1835150" y="1628775"/>
          <a:ext cx="5086350" cy="774700"/>
        </p:xfrm>
        <a:graphic>
          <a:graphicData uri="http://schemas.openxmlformats.org/presentationml/2006/ole">
            <p:oleObj spid="_x0000_s15364" name="Equation" r:id="rId3" imgW="5092700" imgH="774700" progId="Equation.DSMT4">
              <p:embed/>
            </p:oleObj>
          </a:graphicData>
        </a:graphic>
      </p:graphicFrame>
      <p:graphicFrame>
        <p:nvGraphicFramePr>
          <p:cNvPr id="15365" name="Object 2"/>
          <p:cNvGraphicFramePr>
            <a:graphicFrameLocks noChangeAspect="1"/>
          </p:cNvGraphicFramePr>
          <p:nvPr/>
        </p:nvGraphicFramePr>
        <p:xfrm>
          <a:off x="2195513" y="2636838"/>
          <a:ext cx="4362450" cy="895350"/>
        </p:xfrm>
        <a:graphic>
          <a:graphicData uri="http://schemas.openxmlformats.org/presentationml/2006/ole">
            <p:oleObj spid="_x0000_s15365" name="Equation" r:id="rId4" imgW="4356100" imgH="889000" progId="Equation.DSMT4">
              <p:embed/>
            </p:oleObj>
          </a:graphicData>
        </a:graphic>
      </p:graphicFrame>
      <p:graphicFrame>
        <p:nvGraphicFramePr>
          <p:cNvPr id="15366" name="Object 1"/>
          <p:cNvGraphicFramePr>
            <a:graphicFrameLocks noChangeAspect="1"/>
          </p:cNvGraphicFramePr>
          <p:nvPr/>
        </p:nvGraphicFramePr>
        <p:xfrm>
          <a:off x="2268538" y="3789363"/>
          <a:ext cx="4229100" cy="793750"/>
        </p:xfrm>
        <a:graphic>
          <a:graphicData uri="http://schemas.openxmlformats.org/presentationml/2006/ole">
            <p:oleObj spid="_x0000_s15366" name="Equation" r:id="rId5" imgW="4229100" imgH="800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2348</Template>
  <TotalTime>1318</TotalTime>
  <Words>905</Words>
  <Application>Microsoft Office PowerPoint</Application>
  <PresentationFormat>Экран (4:3)</PresentationFormat>
  <Paragraphs>126</Paragraphs>
  <Slides>25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Diseño predeterminado</vt:lpstr>
      <vt:lpstr>MathType 6.0 Equation</vt:lpstr>
      <vt:lpstr>Equation</vt:lpstr>
      <vt:lpstr>MathType 5.0 Equation</vt:lpstr>
      <vt:lpstr>Спектроскопия на основе плазмонного лазера</vt:lpstr>
      <vt:lpstr>Поверхностный плазмон  ‒ колебания поля и электронной плотности</vt:lpstr>
      <vt:lpstr>Слайд 3</vt:lpstr>
      <vt:lpstr>Спазер</vt:lpstr>
      <vt:lpstr>Спазер на бегущих плазмонах</vt:lpstr>
      <vt:lpstr>Слайд 6</vt:lpstr>
      <vt:lpstr>Слайд 7</vt:lpstr>
      <vt:lpstr>Слайд 8</vt:lpstr>
      <vt:lpstr>Уравнения Максвелла-Блоха</vt:lpstr>
      <vt:lpstr>Одномерные уравнения Максвелла-Блоха</vt:lpstr>
      <vt:lpstr>Результат численного решения</vt:lpstr>
      <vt:lpstr>Слайд 12</vt:lpstr>
      <vt:lpstr>Полюса:</vt:lpstr>
      <vt:lpstr>Результат численного решения</vt:lpstr>
      <vt:lpstr>Графен</vt:lpstr>
      <vt:lpstr>Плазмоника графена</vt:lpstr>
      <vt:lpstr>Слайд 17</vt:lpstr>
      <vt:lpstr>Геометрия системы</vt:lpstr>
      <vt:lpstr>Оценка чувствительности</vt:lpstr>
      <vt:lpstr>Оценка чувствительности</vt:lpstr>
      <vt:lpstr>Спектро-микроскопия на основе спазера</vt:lpstr>
      <vt:lpstr>Основные уравнения</vt:lpstr>
      <vt:lpstr>Спектр генерации: поглощающий образец создает провал</vt:lpstr>
      <vt:lpstr>Глубина провала в спектре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Поверхностная спектроскопия на основе спазера</dc:title>
  <dc:creator>Samsung</dc:creator>
  <cp:lastModifiedBy>Sergey</cp:lastModifiedBy>
  <cp:revision>224</cp:revision>
  <dcterms:created xsi:type="dcterms:W3CDTF">2013-03-22T11:22:40Z</dcterms:created>
  <dcterms:modified xsi:type="dcterms:W3CDTF">2015-04-09T11:51:36Z</dcterms:modified>
</cp:coreProperties>
</file>