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75" r:id="rId5"/>
    <p:sldId id="374" r:id="rId6"/>
    <p:sldId id="261" r:id="rId7"/>
    <p:sldId id="262" r:id="rId8"/>
    <p:sldId id="264" r:id="rId9"/>
    <p:sldId id="336" r:id="rId10"/>
    <p:sldId id="265" r:id="rId11"/>
    <p:sldId id="337" r:id="rId12"/>
    <p:sldId id="338" r:id="rId13"/>
    <p:sldId id="339" r:id="rId14"/>
    <p:sldId id="266" r:id="rId15"/>
    <p:sldId id="269" r:id="rId16"/>
    <p:sldId id="340" r:id="rId17"/>
    <p:sldId id="271" r:id="rId18"/>
    <p:sldId id="377" r:id="rId19"/>
    <p:sldId id="378" r:id="rId20"/>
    <p:sldId id="273" r:id="rId21"/>
    <p:sldId id="275" r:id="rId22"/>
    <p:sldId id="381" r:id="rId23"/>
    <p:sldId id="278" r:id="rId24"/>
    <p:sldId id="280" r:id="rId25"/>
    <p:sldId id="382" r:id="rId26"/>
    <p:sldId id="383" r:id="rId27"/>
    <p:sldId id="384" r:id="rId28"/>
    <p:sldId id="385" r:id="rId29"/>
    <p:sldId id="387" r:id="rId30"/>
    <p:sldId id="287" r:id="rId31"/>
    <p:sldId id="388" r:id="rId32"/>
    <p:sldId id="345" r:id="rId33"/>
    <p:sldId id="346" r:id="rId34"/>
    <p:sldId id="347" r:id="rId35"/>
    <p:sldId id="348" r:id="rId36"/>
    <p:sldId id="389" r:id="rId37"/>
    <p:sldId id="351" r:id="rId38"/>
    <p:sldId id="290" r:id="rId39"/>
    <p:sldId id="291" r:id="rId40"/>
    <p:sldId id="366" r:id="rId41"/>
    <p:sldId id="367" r:id="rId42"/>
    <p:sldId id="390" r:id="rId43"/>
    <p:sldId id="391" r:id="rId44"/>
    <p:sldId id="392" r:id="rId45"/>
    <p:sldId id="393" r:id="rId46"/>
    <p:sldId id="396" r:id="rId47"/>
    <p:sldId id="397" r:id="rId48"/>
    <p:sldId id="399" r:id="rId49"/>
    <p:sldId id="401" r:id="rId50"/>
    <p:sldId id="299" r:id="rId51"/>
    <p:sldId id="300" r:id="rId52"/>
    <p:sldId id="302" r:id="rId53"/>
    <p:sldId id="304" r:id="rId54"/>
    <p:sldId id="305" r:id="rId55"/>
    <p:sldId id="410" r:id="rId56"/>
    <p:sldId id="411" r:id="rId57"/>
    <p:sldId id="405" r:id="rId58"/>
    <p:sldId id="406" r:id="rId59"/>
    <p:sldId id="311" r:id="rId60"/>
    <p:sldId id="312" r:id="rId61"/>
    <p:sldId id="313" r:id="rId62"/>
    <p:sldId id="335" r:id="rId63"/>
    <p:sldId id="407" r:id="rId64"/>
    <p:sldId id="412" r:id="rId65"/>
    <p:sldId id="315" r:id="rId66"/>
    <p:sldId id="408" r:id="rId67"/>
    <p:sldId id="329" r:id="rId68"/>
    <p:sldId id="330" r:id="rId69"/>
    <p:sldId id="333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7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0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9A5D-517F-49AE-A2D5-6F7CB89C6A15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CA79-67BE-4E68-8976-76719D60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27" y="259308"/>
            <a:ext cx="10481480" cy="325065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языка эпсилон-дельта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математическом анализе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04012"/>
            <a:ext cx="9144000" cy="148760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Г.И.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Синкевич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архитектурно-строительный университет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5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1797 г. Лагранж публикует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«Traité des fonctions analytique».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87" y="1803073"/>
            <a:ext cx="3761955" cy="49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223" y="2406316"/>
            <a:ext cx="5084645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78" y="2622884"/>
            <a:ext cx="8795099" cy="16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347" y="2286000"/>
            <a:ext cx="6384097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177422"/>
            <a:ext cx="110000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Лагранж добавляет: «Совершенство методов приближения, в которых применяются ряды, зависит не только от сходимости рядов, но ещё от возможности оценить ошибку, происходящую от членов, которыми пренебрегают; и можно сказать, что все приближённые методы, употребляемые в геометрических и механических задачах, ещё очень несовершенны. Предыдущая теорема во многих случаях сможет сообщить недостающее им совершенство, без чего их часто бывает опасно применять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2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922" b="17922"/>
          <a:stretch>
            <a:fillRect/>
          </a:stretch>
        </p:blipFill>
        <p:spPr>
          <a:xfrm>
            <a:off x="5183188" y="700822"/>
            <a:ext cx="6172200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00822"/>
            <a:ext cx="3932237" cy="516816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1806 г. вышла статья Анри Ампера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„Recherches sur quelques points de la théorie des fonctions dérivées qui conduisent à une nouvelle démonstration de la série de Taylor et à l'expression finie des termes qu'on néglige lorsqu'on arrete cette série à un terme quelconque”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2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98" y="1949116"/>
            <a:ext cx="7118511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4" y="869429"/>
            <a:ext cx="12078766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269"/>
            <a:ext cx="12192000" cy="22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446" y="1648919"/>
            <a:ext cx="6775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получается, что эта величина всегда расположена между двумя значениями производной, вычисленными между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381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XVII веке Г. Лейбниц сформулировал «Закон непрерывности»: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18" b="15818"/>
          <a:stretch>
            <a:fillRect/>
          </a:stretch>
        </p:blipFill>
        <p:spPr>
          <a:xfrm>
            <a:off x="4779590" y="8145"/>
            <a:ext cx="7412410" cy="58529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явления (или данные) непрерывно сближаются так, что напоследок одно переходит в другое, то это же должно произойти и с соответствующими последующими или результатами (или искомыми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7" y="404734"/>
            <a:ext cx="11277819" cy="56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6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Augustin Louis Cauchy (1789−1857)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806" y="1320959"/>
            <a:ext cx="3698543" cy="54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8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4" y="134910"/>
            <a:ext cx="11470807" cy="67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историк математики Дж. Грей замечает: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«Хотя пределы действительно появились в определениях Коши, но только в смысле конечной точки области определения»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1803" y="2538484"/>
            <a:ext cx="2325264" cy="29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§ 3 первой главы «Курса анализа» Коши рассматривает особые значения функции и доказывает теорему, которая будет ему нужна для рассмотрения эквивалентности бесконечно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малых: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10" y="2818151"/>
            <a:ext cx="11959052" cy="2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3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30" y="1663909"/>
            <a:ext cx="11305950" cy="33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8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5" y="1199213"/>
            <a:ext cx="11780313" cy="43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9" y="1274165"/>
            <a:ext cx="11492847" cy="41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76" y="1244184"/>
            <a:ext cx="11407917" cy="42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23476"/>
            <a:ext cx="12192000" cy="26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Валлис в «Арифметике бесконечного» ввёл определение: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614" y="136478"/>
            <a:ext cx="5113629" cy="66191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638269"/>
            <a:ext cx="3932237" cy="35076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переменной величины – это величина постоянная, к которой переменная приближается так, что разность между ними может быть сделана менее любой данной величины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1823 году опубликован «Конспект курса лекций по инфинитезимальному исчислению»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«Ежели функция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изменяется с величиною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таким образом, что для каждого значения сей изменяемой величины, заключающейся в данных пределах, она имеет одну совершенно определённую величину, тогда разность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между пределами величины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количество бесконечно малое; функция же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удовлетворяющая сему условию, называется между теми пределами непрерывною функцией изменяемой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307273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046" y="1349115"/>
            <a:ext cx="98935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во второй лекции: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переменные величины связаны между собой так, что по значению одной данной величины можно получить значения остальных, под этим понимают, что эти различные величины выражены с помощью одной из них, называемой независимой переменной, а представимые через неё величины называют функциями от этой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88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879600"/>
            <a:ext cx="25571418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8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286000"/>
            <a:ext cx="20509676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3230537"/>
            <a:ext cx="13066295" cy="10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7" y="1414992"/>
            <a:ext cx="4167661" cy="41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2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" y="2503357"/>
            <a:ext cx="11915589" cy="18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9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18" y="1708484"/>
            <a:ext cx="10795820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5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38" y="2605326"/>
            <a:ext cx="7929679" cy="16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57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26" y="2224586"/>
            <a:ext cx="6912797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 Эйлер (1707 – 1783)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0701" y="1736603"/>
            <a:ext cx="4137285" cy="48673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383" y="3087975"/>
            <a:ext cx="6369735" cy="18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4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6" y="1997243"/>
            <a:ext cx="4368098" cy="30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3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36" y="1641870"/>
            <a:ext cx="2998538" cy="32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4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3" y="2278505"/>
            <a:ext cx="11837321" cy="37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" y="2188564"/>
            <a:ext cx="12215596" cy="24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51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9" y="1600376"/>
            <a:ext cx="11853251" cy="3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4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4" y="1693890"/>
            <a:ext cx="12239997" cy="34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8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7" y="1873770"/>
            <a:ext cx="11773173" cy="30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8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0" y="959370"/>
            <a:ext cx="11947119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30" y="88392"/>
            <a:ext cx="11591101" cy="65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3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" y="2413416"/>
            <a:ext cx="12195617" cy="20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859" y="1004341"/>
            <a:ext cx="8994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Эйлеру «правила исчисления опираются на закон непрерывности, согласно которому кривые линии описываются непрерывным движением точки», «непрерывная линия строится так, что её природа выражается с помощью одной определённой функции от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Знаменитой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эйлерова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формулировка непрерывности: «Нарисовать, не отрывая карандаша от бумаги».</a:t>
            </a:r>
          </a:p>
        </p:txBody>
      </p:sp>
    </p:spTree>
    <p:extLst>
      <p:ext uri="{BB962C8B-B14F-4D97-AF65-F5344CB8AC3E}">
        <p14:creationId xmlns:p14="http://schemas.microsoft.com/office/powerpoint/2010/main" val="27385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 исследовательница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Грабинер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доказательную технику алгебры неравенств в строгий инструмент оценки погрешности аппроксимации.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419" y="1615969"/>
            <a:ext cx="3619331" cy="48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8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3508" y="3793344"/>
            <a:ext cx="2298492" cy="306465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2720"/>
            <a:ext cx="9893508" cy="59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1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08" y="0"/>
            <a:ext cx="10163331" cy="9144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предположение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Грабинер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том, что Коши лишь оценивал погрешность приближения, 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Блащик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(Польша),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(Израиль) и Д. Шерри (США) приходят к выводу: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9536824" y="4077768"/>
            <a:ext cx="2268490" cy="17912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882" y="1454046"/>
            <a:ext cx="5336497" cy="4976736"/>
          </a:xfrm>
        </p:spPr>
        <p:txBody>
          <a:bodyPr>
            <a:noAutofit/>
          </a:bodyPr>
          <a:lstStyle/>
          <a:p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«Это были в большей степени затруднения инфинитезимального анализа, нежели затруднения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эпсилонтики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построения нижней и верхней оценок Коши заключает, что последние значения отличаются от первоначальных сколь угодно мало. Здесь слышатся слабые отзвуки ε – δ. Между  тем Лейбниц использовал язык, близкий Коши: “Когда говорят, что какие-то бесконечные ряды имеют сумму, я понимаю это как то, что любые конечные ряды с тем же правилом имеют сумму, и что ошибка уменьшается с убыванием ряда, и становится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малой”. Коши пользовался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эпсилонтикой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в таком случае за сто лет до него ею пользовался Лейбниц».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85" y="4077768"/>
            <a:ext cx="2384939" cy="1791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892" y="4077768"/>
            <a:ext cx="1444532" cy="17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0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418" y="887912"/>
            <a:ext cx="2455151" cy="37610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пишет московская исследовательница А.В. Дорофеева о теореме о среднем у Коши,  «это заключение верно только если можно подобрать одно и то же δ для всех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этот факт нуждается в доказательстве». </a:t>
            </a:r>
          </a:p>
        </p:txBody>
      </p:sp>
    </p:spTree>
    <p:extLst>
      <p:ext uri="{BB962C8B-B14F-4D97-AF65-F5344CB8AC3E}">
        <p14:creationId xmlns:p14="http://schemas.microsoft.com/office/powerpoint/2010/main" val="2884960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Belhoste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8943" y="1620077"/>
            <a:ext cx="3224502" cy="523792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0057" y="1825625"/>
            <a:ext cx="33058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4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07" y="434715"/>
            <a:ext cx="10444919" cy="55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1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30" y="659567"/>
            <a:ext cx="11648324" cy="53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06" y="1199213"/>
            <a:ext cx="11549886" cy="44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9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26859"/>
            <a:ext cx="9713625" cy="71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2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пишет А.П. Юшкевич,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755" y="101511"/>
            <a:ext cx="4135272" cy="67077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непрерывности у Коши столь же далеко от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эпсилонтики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как и его определение предела» </a:t>
            </a:r>
          </a:p>
        </p:txBody>
      </p:sp>
    </p:spTree>
    <p:extLst>
      <p:ext uri="{BB962C8B-B14F-4D97-AF65-F5344CB8AC3E}">
        <p14:creationId xmlns:p14="http://schemas.microsoft.com/office/powerpoint/2010/main" val="179009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1765 г. Ж. Даламбер даёт следующее определение предела: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466" b="18466"/>
          <a:stretch>
            <a:fillRect/>
          </a:stretch>
        </p:blipFill>
        <p:spPr>
          <a:xfrm>
            <a:off x="4814159" y="0"/>
            <a:ext cx="7422725" cy="58610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844" y="1678898"/>
            <a:ext cx="4532182" cy="4190090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«Говорят, что величина является пределом другой величины, если вторая может приблизиться к первой ближе, чем на любую данную величину, сколь бы малой её не предположить, без того, однако, чтобы приближающаяся величина могла когда-либо превзойти величину, к которой она приближается; таким образом, разность между такой величиной и её пределом абсолютно неопределима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64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Приведём ещё точку зрения Х.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Патнэма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Hilary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Putnam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250" b="22250"/>
          <a:stretch>
            <a:fillRect/>
          </a:stretch>
        </p:blipFill>
        <p:spPr>
          <a:xfrm>
            <a:off x="4883295" y="384587"/>
            <a:ext cx="6935666" cy="54764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бы Вейерштрасс не обосновал метод эпсилон–дельта, пришлось бы актуализировать бесконечно малые, как это случилось с мнимыми числами. Мы постепенно расширяем систему вещественных чисел» </a:t>
            </a:r>
          </a:p>
        </p:txBody>
      </p:sp>
    </p:spTree>
    <p:extLst>
      <p:ext uri="{BB962C8B-B14F-4D97-AF65-F5344CB8AC3E}">
        <p14:creationId xmlns:p14="http://schemas.microsoft.com/office/powerpoint/2010/main" val="2215457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Bernard Bolzano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526" y="1825625"/>
            <a:ext cx="3782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35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42" y="341026"/>
            <a:ext cx="4052341" cy="60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078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311" y="1124263"/>
            <a:ext cx="9833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Больцано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непрерывную функцию так: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выражением, что функция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изменяется по закону непрерывности для всех значений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лежат внутри или вне известных границ, понимают лишь то, что если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 какое-нибудь из этих значений, то разность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ω) –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может быть сделана меньше, чем любая данная величина, если можно принять ω столь малым, сколь угодно, или пусть будет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Ω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90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859" y="989351"/>
            <a:ext cx="8724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понятия непрерывности и равномерной непрерывности функции сопровождалось поиском удобной терминологии. Этот процесс виден по работам журнала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Крелле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(Дирихле,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Раабе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1847 году первое определение равномерной непрерывности независимо друг от друга дали Стокс (G.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Stokes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Зейдель (F.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Seidel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Этот поиск отражён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Римана 1851 года, Коши 1853 года.</a:t>
            </a:r>
          </a:p>
        </p:txBody>
      </p:sp>
    </p:spTree>
    <p:extLst>
      <p:ext uri="{BB962C8B-B14F-4D97-AF65-F5344CB8AC3E}">
        <p14:creationId xmlns:p14="http://schemas.microsoft.com/office/powerpoint/2010/main" val="1908095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Weierstrass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203" y="1690688"/>
            <a:ext cx="3925187" cy="5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3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28" y="29589"/>
            <a:ext cx="9024079" cy="6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32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891" y="3968567"/>
            <a:ext cx="1733550" cy="263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" y="494675"/>
            <a:ext cx="10267672" cy="41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704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339" y="4189776"/>
            <a:ext cx="1928661" cy="26682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4518" y="569627"/>
            <a:ext cx="84094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этому поводу А.П. Юшкевич пишет: «В своём знаменитом труде по теории интегрирования А. Лебег почему-то приписывает Коши определение непрерывности функции в точке, сформулированное в терминах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эпсилонтики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начала XX века и характеризует это определение как классическое. Это один из многих примеров того, как модернизируют высказывания авторов прежних времён даже столь крупные математики, каким был А. Лебег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86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8368" y="1933731"/>
            <a:ext cx="70903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ВСЁ!</a:t>
            </a:r>
          </a:p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9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22603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интереса к инфинитезимальным вопросам способствовал конкурс, объявленный по инициативе Ж. Лагранжа Берлинской академией наук в 1786 году: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6495" y="0"/>
            <a:ext cx="5687121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 требуется ясная и точная теория того, что в математике называют бесконечным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457199"/>
            <a:ext cx="4592144" cy="341026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Лауреатом стал швейцарский математик, проживавший в те годы  Варшаве, Симон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Люилье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(1750 – 1840). В его работе «Элементарное изложение принципов высших исчислений», изданной Академией в 1786 году, впервые появляется символ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620" b="16620"/>
          <a:stretch>
            <a:fillRect/>
          </a:stretch>
        </p:blipFill>
        <p:spPr>
          <a:xfrm>
            <a:off x="4883295" y="190611"/>
            <a:ext cx="7181326" cy="56704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9935" y="7942997"/>
            <a:ext cx="5927514" cy="682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65423" y="27568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00808"/>
              </p:ext>
            </p:extLst>
          </p:nvPr>
        </p:nvGraphicFramePr>
        <p:xfrm>
          <a:off x="965816" y="3867461"/>
          <a:ext cx="2627914" cy="199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Уравнение" r:id="rId4" imgW="545863" imgH="431613" progId="Equation.3">
                  <p:embed/>
                </p:oleObj>
              </mc:Choice>
              <mc:Fallback>
                <p:oleObj name="Уравнение" r:id="rId4" imgW="545863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816" y="3867461"/>
                        <a:ext cx="2627914" cy="1993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08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13" y="2428407"/>
            <a:ext cx="5767113" cy="20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4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1139</Words>
  <Application>Microsoft Office PowerPoint</Application>
  <PresentationFormat>Широкоэкранный</PresentationFormat>
  <Paragraphs>51</Paragraphs>
  <Slides>69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Тема Office</vt:lpstr>
      <vt:lpstr>Уравнение</vt:lpstr>
      <vt:lpstr>История языка эпсилон-дельта в математическом анализе XIX века</vt:lpstr>
      <vt:lpstr>В XVII веке Г. Лейбниц сформулировал «Закон непрерывности»: </vt:lpstr>
      <vt:lpstr>Валлис в «Арифметике бесконечного» ввёл определение: </vt:lpstr>
      <vt:lpstr>Леонард Эйлер (1707 – 1783)</vt:lpstr>
      <vt:lpstr>Презентация PowerPoint</vt:lpstr>
      <vt:lpstr>В 1765 г. Ж. Даламбер даёт следующее определение предела: </vt:lpstr>
      <vt:lpstr>Усилению интереса к инфинитезимальным вопросам способствовал конкурс, объявленный по инициативе Ж. Лагранжа Берлинской академией наук в 1786 году: </vt:lpstr>
      <vt:lpstr>Лауреатом стал швейцарский математик, проживавший в те годы  Варшаве, Симон Люилье (1750 – 1840). В его работе «Элементарное изложение принципов высших исчислений», изданной Академией в 1786 году, впервые появляется символ </vt:lpstr>
      <vt:lpstr>Презентация PowerPoint</vt:lpstr>
      <vt:lpstr>В 1797 г. Лагранж публикует  «Traité des fonctions analytique».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Augustin Louis Cauchy (1789−1857) </vt:lpstr>
      <vt:lpstr>Презентация PowerPoint</vt:lpstr>
      <vt:lpstr>Английский историк математики Дж. Грей замечает: </vt:lpstr>
      <vt:lpstr>В § 3 первой главы «Курса анализа» Коши рассматривает особые значения функции и доказывает теорему, которая будет ему нужна для рассмотрения эквивалентности бесконечно малых: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1823 году опубликован «Конспект курса лекций по инфинитезимальному исчислению» Коши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Американская исследовательница Джудит Грабинер считает, что</vt:lpstr>
      <vt:lpstr>Презентация PowerPoint</vt:lpstr>
      <vt:lpstr>Анализируя предположение Грабинер о том, что Коши лишь оценивал погрешность приближения, П. Блащик (Польша), М. Кац (Израиль) и Д. Шерри (США) приходят к выводу: </vt:lpstr>
      <vt:lpstr>Презентация PowerPoint</vt:lpstr>
      <vt:lpstr>Bruno Belhoste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пишет А.П. Юшкевич, </vt:lpstr>
      <vt:lpstr>Приведём ещё точку зрения Х. Патнэма: (Hilary Putnam): </vt:lpstr>
      <vt:lpstr>Bernard Bolzano</vt:lpstr>
      <vt:lpstr>Презентация PowerPoint</vt:lpstr>
      <vt:lpstr>Презентация PowerPoint</vt:lpstr>
      <vt:lpstr>Презентация PowerPoint</vt:lpstr>
      <vt:lpstr>Karl Weierstrass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Przyczynek do historii języka epsylon-delta w analizie</dc:title>
  <dc:creator>1</dc:creator>
  <cp:lastModifiedBy>1</cp:lastModifiedBy>
  <cp:revision>67</cp:revision>
  <dcterms:created xsi:type="dcterms:W3CDTF">2015-04-16T15:19:35Z</dcterms:created>
  <dcterms:modified xsi:type="dcterms:W3CDTF">2015-06-05T05:34:22Z</dcterms:modified>
</cp:coreProperties>
</file>