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45" r:id="rId3"/>
    <p:sldId id="346" r:id="rId4"/>
    <p:sldId id="34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55" r:id="rId17"/>
    <p:sldId id="268" r:id="rId18"/>
    <p:sldId id="347" r:id="rId19"/>
    <p:sldId id="341" r:id="rId20"/>
    <p:sldId id="349" r:id="rId21"/>
    <p:sldId id="356" r:id="rId22"/>
    <p:sldId id="269" r:id="rId23"/>
    <p:sldId id="334" r:id="rId24"/>
    <p:sldId id="331" r:id="rId25"/>
    <p:sldId id="357" r:id="rId26"/>
    <p:sldId id="332" r:id="rId27"/>
    <p:sldId id="358" r:id="rId28"/>
    <p:sldId id="342" r:id="rId29"/>
    <p:sldId id="333" r:id="rId30"/>
    <p:sldId id="343" r:id="rId31"/>
    <p:sldId id="351" r:id="rId32"/>
    <p:sldId id="352" r:id="rId33"/>
    <p:sldId id="360" r:id="rId34"/>
    <p:sldId id="271" r:id="rId35"/>
    <p:sldId id="336" r:id="rId36"/>
    <p:sldId id="344" r:id="rId37"/>
    <p:sldId id="272" r:id="rId38"/>
    <p:sldId id="274" r:id="rId39"/>
    <p:sldId id="275" r:id="rId40"/>
    <p:sldId id="276" r:id="rId41"/>
    <p:sldId id="278" r:id="rId42"/>
    <p:sldId id="319" r:id="rId43"/>
    <p:sldId id="284" r:id="rId44"/>
    <p:sldId id="337" r:id="rId45"/>
    <p:sldId id="286" r:id="rId46"/>
    <p:sldId id="350" r:id="rId47"/>
    <p:sldId id="287" r:id="rId48"/>
    <p:sldId id="288" r:id="rId49"/>
    <p:sldId id="289" r:id="rId50"/>
    <p:sldId id="290" r:id="rId51"/>
    <p:sldId id="291" r:id="rId52"/>
    <p:sldId id="292" r:id="rId53"/>
    <p:sldId id="294" r:id="rId54"/>
    <p:sldId id="296" r:id="rId55"/>
    <p:sldId id="295" r:id="rId56"/>
    <p:sldId id="298" r:id="rId57"/>
    <p:sldId id="300" r:id="rId58"/>
    <p:sldId id="299" r:id="rId59"/>
    <p:sldId id="361" r:id="rId60"/>
    <p:sldId id="301" r:id="rId61"/>
    <p:sldId id="322" r:id="rId62"/>
    <p:sldId id="323" r:id="rId63"/>
    <p:sldId id="353" r:id="rId64"/>
    <p:sldId id="354" r:id="rId65"/>
    <p:sldId id="303" r:id="rId66"/>
    <p:sldId id="305" r:id="rId67"/>
    <p:sldId id="320" r:id="rId68"/>
    <p:sldId id="326" r:id="rId69"/>
    <p:sldId id="327" r:id="rId70"/>
    <p:sldId id="328" r:id="rId71"/>
    <p:sldId id="329" r:id="rId72"/>
    <p:sldId id="315" r:id="rId73"/>
    <p:sldId id="316" r:id="rId74"/>
    <p:sldId id="330" r:id="rId75"/>
    <p:sldId id="317" r:id="rId7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D35-77DE-4FCA-8058-7905AA4E73C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841A-404B-413D-AE6B-EF297FA76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5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D35-77DE-4FCA-8058-7905AA4E73C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841A-404B-413D-AE6B-EF297FA76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9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D35-77DE-4FCA-8058-7905AA4E73C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841A-404B-413D-AE6B-EF297FA76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0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D35-77DE-4FCA-8058-7905AA4E73C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841A-404B-413D-AE6B-EF297FA76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3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D35-77DE-4FCA-8058-7905AA4E73C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841A-404B-413D-AE6B-EF297FA76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4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D35-77DE-4FCA-8058-7905AA4E73C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841A-404B-413D-AE6B-EF297FA76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7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D35-77DE-4FCA-8058-7905AA4E73C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841A-404B-413D-AE6B-EF297FA76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3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D35-77DE-4FCA-8058-7905AA4E73C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841A-404B-413D-AE6B-EF297FA76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D35-77DE-4FCA-8058-7905AA4E73C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841A-404B-413D-AE6B-EF297FA76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5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D35-77DE-4FCA-8058-7905AA4E73C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841A-404B-413D-AE6B-EF297FA76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4D35-77DE-4FCA-8058-7905AA4E73C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841A-404B-413D-AE6B-EF297FA76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0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C4D35-77DE-4FCA-8058-7905AA4E73C3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7841A-404B-413D-AE6B-EF297FA76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3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7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299" y="-548640"/>
            <a:ext cx="9439701" cy="6949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</a:rPr>
              <a:t>История </a:t>
            </a:r>
            <a:r>
              <a:rPr lang="ru-RU" dirty="0">
                <a:latin typeface="Times New Roman" panose="02020603050405020304" pitchFamily="18" charset="0"/>
              </a:rPr>
              <a:t>метода сходящихся последовательностей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или метода вложенных </a:t>
            </a:r>
            <a:r>
              <a:rPr lang="ru-RU" dirty="0" smtClean="0">
                <a:latin typeface="Times New Roman" panose="02020603050405020304" pitchFamily="18" charset="0"/>
              </a:rPr>
              <a:t>отрезков </a:t>
            </a:r>
            <a:br>
              <a:rPr lang="ru-RU" dirty="0" smtClean="0">
                <a:latin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</a:rPr>
              <a:t>от Архимеда до Кантора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20640"/>
            <a:ext cx="9144000" cy="1737360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Г.И.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Синкевич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СПбГАСУ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Архимед,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 до нашей эры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203" y="1502237"/>
            <a:ext cx="4026090" cy="53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4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653" y="1228298"/>
            <a:ext cx="70149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Досифеевский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цикл Архимеда: 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«Квадратура параболы», 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шаре и цилиндре», 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коноидах и сфероидах», 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спиралях»,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измерении круга»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6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718148"/>
            <a:ext cx="8663940" cy="1367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4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28" y="791570"/>
            <a:ext cx="10426890" cy="4859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«Большая из двух неравных линий, поверхностей или тел превосходит меньшую на такую величину, которая, будучи складываема сама с собой, может превзойти любую заданную величину из тех, которые могут друг с другом находиться в определённом отношении»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(Архимед, «О шаре и цилиндре»).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8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0185" y="709684"/>
            <a:ext cx="98809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«Около упомянутой площади можно описать, как указано, плоскую фигуру так, чтобы описанная фигура была больше этой площади на величину, меньшую всякой наперёд заданной площади и затем вписать так, чтобы упомянутая площадь была больше вписанной фигуры на величину, меньшую всякой наперёд заданной площади».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Архимед, «О спиралях»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85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2197" y="832514"/>
            <a:ext cx="90211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еличины могут находиться  в отношении, если их разность, взятая кратно, может превзойти любую из них</a:t>
            </a:r>
          </a:p>
          <a:p>
            <a:pPr marL="457200" indent="-457200" algn="r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формулировка сейчас называется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аксиомой Архимеда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3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Мертон Колледж в Оксфорде, Англия, основан в 1260 году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059" y="1766728"/>
            <a:ext cx="6788361" cy="50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0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 Буридан (1300-1358)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2125" y="1566685"/>
            <a:ext cx="3193576" cy="52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2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7340" y="1485900"/>
            <a:ext cx="10104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королева, чьим веленьем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Злосчастный Буридан казнён,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Зашит в мешок, утоплен в Сене?..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где снега былых времён?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Франсуа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Вийон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БАЛЛАДА О ДАМАХ БЫЛЫХ ВРЕМЁН</a:t>
            </a:r>
          </a:p>
        </p:txBody>
      </p:sp>
    </p:spTree>
    <p:extLst>
      <p:ext uri="{BB962C8B-B14F-4D97-AF65-F5344CB8AC3E}">
        <p14:creationId xmlns:p14="http://schemas.microsoft.com/office/powerpoint/2010/main" val="307222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7260" y="327547"/>
            <a:ext cx="989906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первую крайнюю точку, то можно указать часть линии, ближайшую к ней и более близкую, нежели все прочие части, которые не являются частями этой части и которых она не является частью. Но если мы возьмём несколько таких частей, из которых одна не является частью другой, то нет двух частей, одинаково близких к первой точке. Например: к первой точке непосредственно примыкает первая половина линии, первая четверть, или первая восьмая. Но среди четвертей одна предшествует всем прочим четвертям, и среди восьмых одна предшествует всем прочим восьмым. Следовательно, аналогично можно сказать о точках, а именно: поскольку все находятся совершенно друг вне друга, одна должна предшествовать всем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прочим»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Буридан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Трактат «О точке», 1350.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7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388620"/>
            <a:ext cx="10515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</a:rPr>
              <a:t>Непрерывность множества действительных чисел</a:t>
            </a:r>
            <a:r>
              <a:rPr lang="ru-RU" sz="4000" dirty="0" smtClean="0">
                <a:latin typeface="Times New Roman" panose="02020603050405020304" pitchFamily="18" charset="0"/>
              </a:rPr>
              <a:t>.</a:t>
            </a:r>
          </a:p>
          <a:p>
            <a:pPr algn="ctr"/>
            <a:endParaRPr lang="ru-RU" sz="3600" dirty="0">
              <a:latin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</a:rPr>
              <a:t>Свойство множества действительных чисел быть непрерывным или полным было сформулировано в виде нескольких концепций во второй половине XIX века. В основе каждой из этих концепций лежат следующие свойства множества действительных чисел: </a:t>
            </a:r>
          </a:p>
        </p:txBody>
      </p:sp>
    </p:spTree>
    <p:extLst>
      <p:ext uri="{BB962C8B-B14F-4D97-AF65-F5344CB8AC3E}">
        <p14:creationId xmlns:p14="http://schemas.microsoft.com/office/powerpoint/2010/main" val="3947043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Стевин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(1548-1620)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7880" y="133026"/>
            <a:ext cx="4983480" cy="627918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1585 г.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«Величины, разность которых меньше любой заданной величины, равны между собой».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7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Бонавентура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Кавальери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(1598-1647)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9080" y="1854771"/>
            <a:ext cx="3634740" cy="48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87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Джеймс Грегори (1638-1675)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5109" y="1394460"/>
            <a:ext cx="4171021" cy="546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68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1" y="150125"/>
            <a:ext cx="11393781" cy="64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35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0"/>
            <a:ext cx="10195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Дж. Грегори: «Если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ошибаюсь, используемый мною метод более краток, чем метод Архимеда, но не менее геометрический. Я использую также метод Кавальери, который избавляет нас от трудностей метода Архимеда и более очевиден. Если геометр после добросовестного применения этого метода в соответствии со свойствами фигур, не видит конца вычислениям, их можно свести к сходящимся рядам, предел которых и является неизвестной фигурой (то есть длиной, площадью или объёмом – Г.С.) в данном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отношении». –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Geometria pars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universalis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1668 г.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3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Исаак Ньютон (1642-1726/27)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2381" y="1825624"/>
            <a:ext cx="4146137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23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Колин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Маклорен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(1698 – 1746)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2431" y="1825624"/>
            <a:ext cx="354710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68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8600"/>
            <a:ext cx="125983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79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142875"/>
            <a:ext cx="51530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92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991" y="409433"/>
            <a:ext cx="97990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Маклорен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общем, пусть любая  определённая величина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всегда пределом между двумя переменными величинами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 предположению приближаются к этому пределу и друг к другу, так что разность между ними может стать меньше любой назначенной величины, или так, что отношение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стать меньше, чем любое заданное отношение большей величины к меньшей. Предположим также, что любая другая определённая величина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пределом между переменными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всегда равна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либо меньше её, и пусть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или равна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больше её. Покажем, что пределы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будут равны друг другу… Таким способом Архимед доказывал четырнадцатую пропорцию первой книги своего замечательного трактата о сфере и цилиндре.».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Treatise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Fluxions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1742.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8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660" y="708660"/>
            <a:ext cx="111785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1.Каждая последовательность замкнутых вложенных интервалов имеет непустое пересечение, и верна аксиома Архимеда.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Каждое ограниченное подмножество имеет верхнюю грань.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Каждая последовательность Коши сходится и верна аксиома Архимеда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Каждое бесконечное ограниченное подмножество имеет предельную точку (свойство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Больцано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-Вейерштрасса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Каждая ограниченная монотонная последовательность сходится.</a:t>
            </a:r>
          </a:p>
        </p:txBody>
      </p:sp>
    </p:spTree>
    <p:extLst>
      <p:ext uri="{BB962C8B-B14F-4D97-AF65-F5344CB8AC3E}">
        <p14:creationId xmlns:p14="http://schemas.microsoft.com/office/powerpoint/2010/main" val="1960900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142875"/>
            <a:ext cx="51530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06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20" y="218025"/>
            <a:ext cx="5806439" cy="752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60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40" y="-71613"/>
            <a:ext cx="5120640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0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Пьер Симон Лаплас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(1749-1827)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2180" y="-24122"/>
            <a:ext cx="4846320" cy="645441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2142" y="-465806"/>
            <a:ext cx="10793680" cy="172648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430307"/>
              </p:ext>
            </p:extLst>
          </p:nvPr>
        </p:nvGraphicFramePr>
        <p:xfrm>
          <a:off x="118491" y="2764119"/>
          <a:ext cx="5367909" cy="232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Уравнение" r:id="rId4" imgW="1002865" imgH="444307" progId="Equation.3">
                  <p:embed/>
                </p:oleObj>
              </mc:Choice>
              <mc:Fallback>
                <p:oleObj name="Уравнение" r:id="rId4" imgW="1002865" imgH="44430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91" y="2764119"/>
                        <a:ext cx="5367909" cy="2329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814215" y="3813791"/>
            <a:ext cx="33466078" cy="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3814215" y="4057766"/>
            <a:ext cx="334660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3814215" y="4248266"/>
            <a:ext cx="334660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4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Фридрих Гаусс (1777-1855)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0430" y="1467569"/>
            <a:ext cx="4558353" cy="51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33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7" y="1069642"/>
            <a:ext cx="11386305" cy="51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62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62" y="0"/>
            <a:ext cx="6412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96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Бернард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Больцано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(1781-1848)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9611" y="1547118"/>
            <a:ext cx="4531057" cy="52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48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"/>
            <a:ext cx="195630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225681"/>
              </p:ext>
            </p:extLst>
          </p:nvPr>
        </p:nvGraphicFramePr>
        <p:xfrm>
          <a:off x="1533378" y="2067951"/>
          <a:ext cx="8424403" cy="1702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Уравнение" r:id="rId3" imgW="2781300" imgH="558800" progId="Equation.3">
                  <p:embed/>
                </p:oleObj>
              </mc:Choice>
              <mc:Fallback>
                <p:oleObj name="Уравнение" r:id="rId3" imgW="27813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378" y="2067951"/>
                        <a:ext cx="8424403" cy="17021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009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608155" y="3529311"/>
            <a:ext cx="1533828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93252"/>
              </p:ext>
            </p:extLst>
          </p:nvPr>
        </p:nvGraphicFramePr>
        <p:xfrm>
          <a:off x="2310686" y="2797791"/>
          <a:ext cx="7719169" cy="1378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Уравнение" r:id="rId3" imgW="1346200" imgH="241300" progId="Equation.3">
                  <p:embed/>
                </p:oleObj>
              </mc:Choice>
              <mc:Fallback>
                <p:oleObj name="Уравнение" r:id="rId3" imgW="13462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86" y="2797791"/>
                        <a:ext cx="7719169" cy="1378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68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45" y="2279176"/>
            <a:ext cx="11835257" cy="25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79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27061" y="2886442"/>
            <a:ext cx="22970019" cy="7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286382"/>
              </p:ext>
            </p:extLst>
          </p:nvPr>
        </p:nvGraphicFramePr>
        <p:xfrm>
          <a:off x="3607707" y="2138289"/>
          <a:ext cx="537410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Уравнение" r:id="rId3" imgW="1524000" imgH="558800" progId="Equation.3">
                  <p:embed/>
                </p:oleObj>
              </mc:Choice>
              <mc:Fallback>
                <p:oleObj name="Уравнение" r:id="rId3" imgW="1524000" imgH="558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707" y="2138289"/>
                        <a:ext cx="5374105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5833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Огюстен Луи Коши (1789-1857)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919" y="1364776"/>
            <a:ext cx="3752915" cy="54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12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0" y="501556"/>
            <a:ext cx="10965215" cy="616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7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79" y="2210937"/>
            <a:ext cx="11483639" cy="22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47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2" y="545911"/>
            <a:ext cx="10199424" cy="57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48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8428084" y="2790054"/>
            <a:ext cx="70389598" cy="6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069330"/>
              </p:ext>
            </p:extLst>
          </p:nvPr>
        </p:nvGraphicFramePr>
        <p:xfrm>
          <a:off x="4797083" y="1023046"/>
          <a:ext cx="3024553" cy="283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Уравнение" r:id="rId3" imgW="520700" imgH="457200" progId="Equation.3">
                  <p:embed/>
                </p:oleObj>
              </mc:Choice>
              <mc:Fallback>
                <p:oleObj name="Уравнение" r:id="rId3" imgW="5207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083" y="1023046"/>
                        <a:ext cx="3024553" cy="28365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694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6081" y="3244334"/>
            <a:ext cx="7747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Коши</a:t>
            </a:r>
          </a:p>
        </p:txBody>
      </p:sp>
    </p:spTree>
    <p:extLst>
      <p:ext uri="{BB962C8B-B14F-4D97-AF65-F5344CB8AC3E}">
        <p14:creationId xmlns:p14="http://schemas.microsoft.com/office/powerpoint/2010/main" val="2283733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27093" y="31253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17396"/>
              </p:ext>
            </p:extLst>
          </p:nvPr>
        </p:nvGraphicFramePr>
        <p:xfrm>
          <a:off x="2241521" y="2729553"/>
          <a:ext cx="7118666" cy="109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Уравнение" r:id="rId3" imgW="1548728" imgH="241195" progId="Equation.3">
                  <p:embed/>
                </p:oleObj>
              </mc:Choice>
              <mc:Fallback>
                <p:oleObj name="Уравнение" r:id="rId3" imgW="1548728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21" y="2729553"/>
                        <a:ext cx="7118666" cy="1091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203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0739" y="3276015"/>
            <a:ext cx="15649208" cy="8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712832"/>
              </p:ext>
            </p:extLst>
          </p:nvPr>
        </p:nvGraphicFramePr>
        <p:xfrm>
          <a:off x="1885826" y="2729132"/>
          <a:ext cx="9164822" cy="125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Уравнение" r:id="rId3" imgW="1739900" imgH="241300" progId="Equation.3">
                  <p:embed/>
                </p:oleObj>
              </mc:Choice>
              <mc:Fallback>
                <p:oleObj name="Уравнение" r:id="rId3" imgW="17399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826" y="2729132"/>
                        <a:ext cx="9164822" cy="125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1295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93045" y="3095985"/>
            <a:ext cx="35134062" cy="10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63655"/>
              </p:ext>
            </p:extLst>
          </p:nvPr>
        </p:nvGraphicFramePr>
        <p:xfrm>
          <a:off x="3695651" y="2335238"/>
          <a:ext cx="6322023" cy="147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Уравнение" r:id="rId3" imgW="1028254" imgH="241195" progId="Equation.3">
                  <p:embed/>
                </p:oleObj>
              </mc:Choice>
              <mc:Fallback>
                <p:oleObj name="Уравнение" r:id="rId3" imgW="1028254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651" y="2335238"/>
                        <a:ext cx="6322023" cy="1477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77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Евдокс</a:t>
            </a:r>
            <a:r>
              <a:rPr lang="ru-RU" dirty="0" smtClean="0"/>
              <a:t> </a:t>
            </a:r>
            <a:r>
              <a:rPr lang="ru-RU" dirty="0" err="1" smtClean="0"/>
              <a:t>Книдский</a:t>
            </a:r>
            <a:r>
              <a:rPr lang="ru-RU" dirty="0" smtClean="0"/>
              <a:t>, IV век до нашей эры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539" y="1690688"/>
            <a:ext cx="4669279" cy="506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43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0782" y="2921652"/>
            <a:ext cx="33261332" cy="9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364898"/>
              </p:ext>
            </p:extLst>
          </p:nvPr>
        </p:nvGraphicFramePr>
        <p:xfrm>
          <a:off x="2677031" y="1207801"/>
          <a:ext cx="8169160" cy="4123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Уравнение" r:id="rId3" imgW="1981200" imgH="1003300" progId="Equation.3">
                  <p:embed/>
                </p:oleObj>
              </mc:Choice>
              <mc:Fallback>
                <p:oleObj name="Уравнение" r:id="rId3" imgW="1981200" imgH="1003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031" y="1207801"/>
                        <a:ext cx="8169160" cy="4123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0155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3546985" y="2804307"/>
            <a:ext cx="63985317" cy="10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795697"/>
              </p:ext>
            </p:extLst>
          </p:nvPr>
        </p:nvGraphicFramePr>
        <p:xfrm>
          <a:off x="3119619" y="781028"/>
          <a:ext cx="7547859" cy="493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Уравнение" r:id="rId3" imgW="1193800" imgH="774700" progId="Equation.3">
                  <p:embed/>
                </p:oleObj>
              </mc:Choice>
              <mc:Fallback>
                <p:oleObj name="Уравнение" r:id="rId3" imgW="1193800" imgH="774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619" y="781028"/>
                        <a:ext cx="7547859" cy="4930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7545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0258" y="3003879"/>
            <a:ext cx="25563493" cy="10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773829"/>
              </p:ext>
            </p:extLst>
          </p:nvPr>
        </p:nvGraphicFramePr>
        <p:xfrm>
          <a:off x="2403597" y="2096086"/>
          <a:ext cx="8557096" cy="1927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Уравнение" r:id="rId3" imgW="1054100" imgH="241300" progId="Equation.3">
                  <p:embed/>
                </p:oleObj>
              </mc:Choice>
              <mc:Fallback>
                <p:oleObj name="Уравнение" r:id="rId3" imgW="10541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597" y="2096086"/>
                        <a:ext cx="8557096" cy="1927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77676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 Гастон Дарбу (1842-1917)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6216" y="1514901"/>
            <a:ext cx="3718652" cy="51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492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Шарль Мере (1835-1911)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1122" y="1487606"/>
            <a:ext cx="4925515" cy="52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715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Вейерштрасс (1815-1897)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7977" y="1583140"/>
            <a:ext cx="3632724" cy="53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56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Генрих Эдуард Гейне (1821-1881)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9486" y="1487606"/>
            <a:ext cx="4810291" cy="53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718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Рихард Дедекинд (1831-1916)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316" y="1487606"/>
            <a:ext cx="4253887" cy="5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518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 Кантор (1845-1918)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2376" y="1569493"/>
            <a:ext cx="3931292" cy="51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589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43" y="982980"/>
            <a:ext cx="11839433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9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Евклид, </a:t>
            </a:r>
            <a:r>
              <a:rPr lang="en-US" dirty="0" smtClean="0"/>
              <a:t>III</a:t>
            </a:r>
            <a:r>
              <a:rPr lang="ru-RU" dirty="0" smtClean="0"/>
              <a:t> век до нашей эры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8118" y="1690688"/>
            <a:ext cx="3941765" cy="46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11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Давид Гильберт (1862-1943)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6907" y="1617790"/>
            <a:ext cx="4162568" cy="50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938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Гильберт: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аксиома измерения или аксиома Архимеда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80" y="2688609"/>
            <a:ext cx="11817012" cy="25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937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Гильберт: 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аксиома полноты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(точки, прямые, плоскости) геометрии образуют систему вещей, которая, при условии сохранения всех указанных выше аксиом, не допускает расширения, то есть к системе точек, прямых, плоскостей невозможно присоединить другую систему так, чтоб в новой расширенной системе были по-прежнему удовлетворены вместе все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аксиомы.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396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Джузеппе Веронезе (1854-1917), </a:t>
            </a:r>
            <a:r>
              <a:rPr lang="ru-RU" dirty="0" smtClean="0"/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геометрии», 1890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541" y="1897380"/>
            <a:ext cx="3145274" cy="483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473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Штольц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(1842-1905)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Stolz O. B. </a:t>
            </a:r>
            <a:r>
              <a:rPr lang="de-DE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Bolzano’s</a:t>
            </a:r>
            <a:r>
              <a:rPr lang="de-DE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Bedeutung in der Geschichte der Infinitesimalrechnung. – Math. Ann. – 1881. – Bd. 18. – s. 255-279</a:t>
            </a:r>
            <a:r>
              <a:rPr lang="de-DE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649" y="1988820"/>
            <a:ext cx="4185080" cy="48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697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0185" y="696036"/>
            <a:ext cx="96899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Кантор: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«Не существует отличных от нуля линейных числовых величин (т.е., короче говоря, таких числовых величин, которые можно представить в образе ограниченных непрерывных прямолинейных отрезков), которые были бы меньше сколь угодно малой конечной числовой величины, т.е. такие величины противоречат понятию линейной числовой величины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63518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Николаевич Колмогоров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(1903-1987)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896" y="1748312"/>
            <a:ext cx="4591314" cy="51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369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Аксиома Дедекинда о сечении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295" y="2647666"/>
            <a:ext cx="11057929" cy="27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73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Больцано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существовании точной верхней (нижней)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792" y="2756849"/>
            <a:ext cx="10920094" cy="23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668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Аксиома Вейерштрасса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38" y="3002507"/>
            <a:ext cx="12224722" cy="19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4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8675" y="805218"/>
            <a:ext cx="91849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«Говорят, что величины имеют отношение между собой,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они, взятые кратно,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превзойти друг друга»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[Начала, книга V, определение 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29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Аксиома Вейерштрасса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сходящейся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подпоследовательности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ограниченной последовательности элементов из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выбрать сходящуюся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подпоследовательность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5395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Аксиома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Больцано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монотонно возрастающей (монотонно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убывающей)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65" y="2235058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Ограниченная монотонно возрастающая (убывающая) последовательность элементов из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предел. </a:t>
            </a:r>
          </a:p>
        </p:txBody>
      </p:sp>
    </p:spTree>
    <p:extLst>
      <p:ext uri="{BB962C8B-B14F-4D97-AF65-F5344CB8AC3E}">
        <p14:creationId xmlns:p14="http://schemas.microsoft.com/office/powerpoint/2010/main" val="13898985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" y="2142699"/>
            <a:ext cx="12558037" cy="249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815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501" y="-109183"/>
            <a:ext cx="1123210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Евдокс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Евклид и Архимед на многие века определили развитие понимания числа. Первые новые результаты стали появляться в Европе почти две тысячи лет спустя.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Исчисление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базировалось на античных результатах. Метод исчерпывания и традиция Архимеда отражены в идеях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Больцано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концепциях Мере, Дедекинда, Вейерштрасса и Кантора. Возникшая в XIX веке теория множеств создала новый фундамент математики, в который органично вошли античные представления.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86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6537" y="464025"/>
            <a:ext cx="97581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математики конца XIX века формировало развитие физики, в том числе квантовой механики; развитие инженерных наук. Возможность приложений была обусловлена развивающимся математическим аппаратом, который в свою очередь нуждался в обосновании. </a:t>
            </a:r>
          </a:p>
          <a:p>
            <a:pPr indent="45720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обращение к аксиоматическому методу, что показывает его жизнеспособность для таких основных наук, как арифметика, геометрия, механика. Дедекинд провозгласил существование неограниченного мира наших мыслей и представлений, не зависящего от внешнего. </a:t>
            </a:r>
          </a:p>
          <a:p>
            <a:pPr indent="45720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концепций действительного числа у разных математиков XIX века оказалось эквивалентным и естественно продолжающим античные представления.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3723691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5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9427" y="1009936"/>
            <a:ext cx="672834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«Определение 1. Соизмеримыми величинами называются измеряемые одной и той же мерой, несоизмеримыми же – для которых никакая общая мера не может быть образована» 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Начала, Книга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9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3958" y="982640"/>
            <a:ext cx="84752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«Предложение 1:  Для двух заданных неравных величин, если от большей отнимается больше половины, и от остатка больше половины, и это делается постоянно, то останется некоторая величина, которая будет меньше заданной меньшей величины»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Начала, Книга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68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1251</Words>
  <Application>Microsoft Office PowerPoint</Application>
  <PresentationFormat>Широкоэкранный</PresentationFormat>
  <Paragraphs>97</Paragraphs>
  <Slides>75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75</vt:i4>
      </vt:variant>
    </vt:vector>
  </HeadingPairs>
  <TitlesOfParts>
    <vt:vector size="82" baseType="lpstr">
      <vt:lpstr>Arial</vt:lpstr>
      <vt:lpstr>Calibri</vt:lpstr>
      <vt:lpstr>Calibri Light</vt:lpstr>
      <vt:lpstr>Times New Roman</vt:lpstr>
      <vt:lpstr>Тема Office</vt:lpstr>
      <vt:lpstr>Уравнение</vt:lpstr>
      <vt:lpstr>Microsoft Equation 3.0</vt:lpstr>
      <vt:lpstr>   История метода сходящихся последовательностей или метода вложенных отрезков  от Архимеда до Кантора  </vt:lpstr>
      <vt:lpstr>Презентация PowerPoint</vt:lpstr>
      <vt:lpstr>Презентация PowerPoint</vt:lpstr>
      <vt:lpstr>Презентация PowerPoint</vt:lpstr>
      <vt:lpstr>Евдокс Книдский, IV век до нашей эры</vt:lpstr>
      <vt:lpstr>Евклид, III век до нашей эры</vt:lpstr>
      <vt:lpstr>Презентация PowerPoint</vt:lpstr>
      <vt:lpstr>Презентация PowerPoint</vt:lpstr>
      <vt:lpstr>Презентация PowerPoint</vt:lpstr>
      <vt:lpstr>Архимед, III век до нашей эры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Мертон Колледж в Оксфорде, Англия, основан в 1260 году</vt:lpstr>
      <vt:lpstr>Жан Буридан (1300-1358)</vt:lpstr>
      <vt:lpstr>Презентация PowerPoint</vt:lpstr>
      <vt:lpstr>Презентация PowerPoint</vt:lpstr>
      <vt:lpstr>Симон Стевин  (1548-1620)</vt:lpstr>
      <vt:lpstr>Бонавентура Кавальери  (1598-1647)</vt:lpstr>
      <vt:lpstr>Джеймс Грегори (1638-1675)</vt:lpstr>
      <vt:lpstr>Презентация PowerPoint</vt:lpstr>
      <vt:lpstr>Презентация PowerPoint</vt:lpstr>
      <vt:lpstr>Исаак Ньютон (1642-1726/27)</vt:lpstr>
      <vt:lpstr>Колин Маклорен (1698 – 1746)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Пьер Симон Лаплас  (1749-1827)</vt:lpstr>
      <vt:lpstr>Карл Фридрих Гаусс (1777-1855)</vt:lpstr>
      <vt:lpstr>Презентация PowerPoint</vt:lpstr>
      <vt:lpstr>Презентация PowerPoint</vt:lpstr>
      <vt:lpstr>Бернард Больцано (1781-1848)</vt:lpstr>
      <vt:lpstr>Презентация PowerPoint</vt:lpstr>
      <vt:lpstr>Презентация PowerPoint</vt:lpstr>
      <vt:lpstr>Презентация PowerPoint</vt:lpstr>
      <vt:lpstr>Огюстен Луи Коши (1789-1857)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Жан Гастон Дарбу (1842-1917)</vt:lpstr>
      <vt:lpstr>Шарль Мере (1835-1911)</vt:lpstr>
      <vt:lpstr>Карл Вейерштрасс (1815-1897)</vt:lpstr>
      <vt:lpstr>Генрих Эдуард Гейне (1821-1881)</vt:lpstr>
      <vt:lpstr>Рихард Дедекинд (1831-1916)</vt:lpstr>
      <vt:lpstr>Георг Кантор (1845-1918)</vt:lpstr>
      <vt:lpstr>Презентация PowerPoint</vt:lpstr>
      <vt:lpstr>Давид Гильберт (1862-1943)</vt:lpstr>
      <vt:lpstr>Гильберт:  аксиома измерения или аксиома Архимеда</vt:lpstr>
      <vt:lpstr>Гильберт: аксиома полноты</vt:lpstr>
      <vt:lpstr>Джузеппе Веронезе (1854-1917), «Основания геометрии», 1890 год</vt:lpstr>
      <vt:lpstr>Отто Штольц (1842-1905) Stolz O. B. Bolzano’s Bedeutung in der Geschichte der Infinitesimalrechnung. – Math. Ann. – 1881. – Bd. 18. – s. 255-279.</vt:lpstr>
      <vt:lpstr>Презентация PowerPoint</vt:lpstr>
      <vt:lpstr>Андрей Николаевич Колмогоров  (1903-1987)</vt:lpstr>
      <vt:lpstr>Аксиома Дедекинда о сечении</vt:lpstr>
      <vt:lpstr>Аксиома Больцано о существовании точной верхней (нижней) грани</vt:lpstr>
      <vt:lpstr>Аксиома Вейерштрасса  о предельной точке</vt:lpstr>
      <vt:lpstr>Аксиома Вейерштрасса  о сходящейся подпоследовательности</vt:lpstr>
      <vt:lpstr>Аксиома Больцано  о монотонно возрастающей (монотонно убывающей) последовательности. 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принципа вложенных отрезков в формировании концепции действительного числа</dc:title>
  <dc:creator>1</dc:creator>
  <cp:lastModifiedBy>1</cp:lastModifiedBy>
  <cp:revision>52</cp:revision>
  <dcterms:created xsi:type="dcterms:W3CDTF">2015-03-23T16:18:37Z</dcterms:created>
  <dcterms:modified xsi:type="dcterms:W3CDTF">2015-09-30T16:18:02Z</dcterms:modified>
</cp:coreProperties>
</file>