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309" r:id="rId2"/>
    <p:sldId id="321" r:id="rId3"/>
    <p:sldId id="331" r:id="rId4"/>
    <p:sldId id="332" r:id="rId5"/>
    <p:sldId id="300" r:id="rId6"/>
    <p:sldId id="333" r:id="rId7"/>
    <p:sldId id="334" r:id="rId8"/>
    <p:sldId id="352" r:id="rId9"/>
    <p:sldId id="339" r:id="rId10"/>
    <p:sldId id="343" r:id="rId11"/>
    <p:sldId id="344" r:id="rId12"/>
    <p:sldId id="345" r:id="rId13"/>
    <p:sldId id="346" r:id="rId14"/>
    <p:sldId id="347" r:id="rId15"/>
    <p:sldId id="348" r:id="rId16"/>
    <p:sldId id="351" r:id="rId17"/>
    <p:sldId id="350" r:id="rId18"/>
    <p:sldId id="340" r:id="rId19"/>
    <p:sldId id="341" r:id="rId20"/>
    <p:sldId id="320" r:id="rId21"/>
  </p:sldIdLst>
  <p:sldSz cx="9144000" cy="6858000" type="screen4x3"/>
  <p:notesSz cx="6761163" cy="9942513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нтон Ю. Меньшутин" initials="АЮМ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A5FD"/>
    <a:srgbClr val="3DA2FD"/>
    <a:srgbClr val="1B91FD"/>
    <a:srgbClr val="04A9FC"/>
    <a:srgbClr val="03A0EF"/>
    <a:srgbClr val="DA301E"/>
    <a:srgbClr val="D81F3E"/>
    <a:srgbClr val="00A4DE"/>
    <a:srgbClr val="10344E"/>
    <a:srgbClr val="2F5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8249" autoAdjust="0"/>
  </p:normalViewPr>
  <p:slideViewPr>
    <p:cSldViewPr snapToObjects="1" showGuides="1">
      <p:cViewPr>
        <p:scale>
          <a:sx n="80" d="100"/>
          <a:sy n="80" d="100"/>
        </p:scale>
        <p:origin x="-594" y="-18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180023" cy="18002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genplanmos.local\genplan_dfs\&#1054;&#1090;&#1076;&#1077;&#1083;%20&#1087;&#1088;&#1086;&#1077;&#1082;&#1090;&#1085;&#1086;&#1075;&#1086;%20&#1084;&#1086;&#1076;&#1077;&#1083;&#1080;&#1088;&#1086;&#1074;&#1072;&#1085;&#1080;&#1103;\1Krasnoschekov\&#1052;&#1086;&#1089;&#1082;&#1074;&#1072;\&#1053;&#1043;&#1055;&#1058;\&#1040;&#1057;&#1050;&#1055;\askp_by_daytype_2.csv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oiseev\Documents\myWork\Projects_ip\DataGathering\phone_survey\res\4presentati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oiseev\Documents\myWork\Projects_ip\DataGathering\phone_survey\res\4presentatio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gavrilin\AppData\Local\Microsoft\Windows\Temporary%20Internet%20Files\Content.Outlook\0F696XT0\Modal%20split%20&#1080;%20&#1084;&#1072;&#1090;&#1088;&#1080;&#1094;&#1072;%20&#1074;&#1088;&#1077;&#1084;&#1077;&#1085;%20(3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m5ngptnas\Archive\&#1050;&#1086;&#1087;&#1080;&#1080;%20&#1076;&#1086;&#1082;&#1091;&#1084;&#1077;&#1085;&#1090;&#1072;&#1094;&#1080;&#1080;\&#1052;&#1086;&#1080;%20&#1076;&#1086;&#1082;&#1091;&#1084;&#1077;&#1085;&#1090;&#1099;\&#1052;&#1086;&#1076;&#1077;&#1083;&#1080;&#1088;&#1086;&#1074;&#1072;&#1085;&#1080;&#1077;%20&#1052;&#1077;&#1085;&#1100;&#1096;&#1091;&#1090;&#1080;&#1085;\3%20&#1069;&#1090;&#1072;&#1087;\&#1074;&#1099;&#1074;&#1086;&#1076;&#1099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genplanmos.local\genplan_dfs\&#1054;&#1090;&#1076;&#1077;&#1083;%20&#1087;&#1088;&#1086;&#1077;&#1082;&#1090;&#1085;&#1086;&#1075;&#1086;%20&#1084;&#1086;&#1076;&#1077;&#1083;&#1080;&#1088;&#1086;&#1074;&#1072;&#1085;&#1080;&#1103;\1Krasnoschekov\&#1052;&#1086;&#1089;&#1082;&#1074;&#1072;\&#1053;&#1043;&#1055;&#1058;\&#1040;&#1057;&#1050;&#1055;\askp_by_tickettype_2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 algn="l">
              <a:defRPr b="1">
                <a:solidFill>
                  <a:srgbClr val="0070C0"/>
                </a:solidFill>
                <a:latin typeface="Circe" pitchFamily="34" charset="-52"/>
              </a:defRPr>
            </a:pPr>
            <a:r>
              <a:rPr lang="ru-RU" sz="1400" b="0" dirty="0">
                <a:solidFill>
                  <a:srgbClr val="0070C0"/>
                </a:solidFill>
                <a:latin typeface="Circe" pitchFamily="34" charset="-52"/>
              </a:rPr>
              <a:t>Распределение поездок по целям в утренний час пик буднего дня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explosion val="25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b="1" dirty="0"/>
                      <a:t>72%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Лист1!$B$24:$B$29</c:f>
              <c:strCache>
                <c:ptCount val="6"/>
                <c:pt idx="0">
                  <c:v>Дом</c:v>
                </c:pt>
                <c:pt idx="1">
                  <c:v>Работа</c:v>
                </c:pt>
                <c:pt idx="2">
                  <c:v>Учеба</c:v>
                </c:pt>
                <c:pt idx="3">
                  <c:v>Покупки</c:v>
                </c:pt>
                <c:pt idx="4">
                  <c:v>Прочее</c:v>
                </c:pt>
                <c:pt idx="5">
                  <c:v>Всего</c:v>
                </c:pt>
              </c:strCache>
            </c:strRef>
          </c:cat>
          <c:val>
            <c:numRef>
              <c:f>Лист1!$L$24:$L$28</c:f>
              <c:numCache>
                <c:formatCode>General</c:formatCode>
                <c:ptCount val="5"/>
                <c:pt idx="0">
                  <c:v>229026.9616097309</c:v>
                </c:pt>
                <c:pt idx="1">
                  <c:v>2697027.6153144529</c:v>
                </c:pt>
                <c:pt idx="2">
                  <c:v>339288.21646192798</c:v>
                </c:pt>
                <c:pt idx="3">
                  <c:v>117516.65071059231</c:v>
                </c:pt>
                <c:pt idx="4">
                  <c:v>358150.94880562997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Circe" pitchFamily="34" charset="-52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Circe" pitchFamily="34" charset="-52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latin typeface="Circe" pitchFamily="34" charset="-52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latin typeface="Circe" pitchFamily="34" charset="-52"/>
              </a:defRPr>
            </a:pPr>
            <a:endParaRPr lang="ru-RU"/>
          </a:p>
        </c:txPr>
      </c:legendEntry>
      <c:layout>
        <c:manualLayout>
          <c:xMode val="edge"/>
          <c:yMode val="edge"/>
          <c:x val="0.7464068042233406"/>
          <c:y val="0.34685786099084154"/>
          <c:w val="0.19401402008462204"/>
          <c:h val="0.52063594387947665"/>
        </c:manualLayout>
      </c:layout>
      <c:overlay val="0"/>
      <c:txPr>
        <a:bodyPr/>
        <a:lstStyle/>
        <a:p>
          <a:pPr>
            <a:defRPr sz="1200">
              <a:latin typeface="Circe" pitchFamily="34" charset="-52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Circe" pitchFamily="34" charset="-52"/>
              </a:defRPr>
            </a:pPr>
            <a:r>
              <a:rPr lang="ru-RU" sz="1200" b="0" dirty="0" smtClean="0">
                <a:effectLst/>
                <a:latin typeface="Circe" pitchFamily="34" charset="-52"/>
              </a:rPr>
              <a:t>Распределение количества </a:t>
            </a:r>
            <a:r>
              <a:rPr lang="ru-RU" sz="1200" b="0" dirty="0" err="1" smtClean="0">
                <a:effectLst/>
                <a:latin typeface="Circe" pitchFamily="34" charset="-52"/>
              </a:rPr>
              <a:t>валидаций</a:t>
            </a:r>
            <a:r>
              <a:rPr lang="ru-RU" sz="1200" b="0" dirty="0" smtClean="0">
                <a:effectLst/>
                <a:latin typeface="Circe" pitchFamily="34" charset="-52"/>
              </a:rPr>
              <a:t> билетов в рабочие и выходные дни</a:t>
            </a:r>
            <a:endParaRPr lang="ru-RU" sz="1200" b="0" dirty="0">
              <a:effectLst/>
              <a:latin typeface="Circe" pitchFamily="34" charset="-52"/>
            </a:endParaRPr>
          </a:p>
        </c:rich>
      </c:tx>
      <c:layout>
        <c:manualLayout>
          <c:xMode val="edge"/>
          <c:yMode val="edge"/>
          <c:x val="0.14478805555555554"/>
          <c:y val="3.0238095238095238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Выходной день</c:v>
          </c:tx>
          <c:marker>
            <c:symbol val="none"/>
          </c:marker>
          <c:cat>
            <c:numRef>
              <c:f>askp_by_daytype_2!$A$5:$A$52</c:f>
              <c:numCache>
                <c:formatCode>General</c:formatCode>
                <c:ptCount val="48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</c:numCache>
            </c:numRef>
          </c:cat>
          <c:val>
            <c:numRef>
              <c:f>askp_by_daytype_2!$C$5:$C$52</c:f>
              <c:numCache>
                <c:formatCode>General</c:formatCode>
                <c:ptCount val="48"/>
                <c:pt idx="0">
                  <c:v>4.7290527666444702E-3</c:v>
                </c:pt>
                <c:pt idx="1">
                  <c:v>2.5837047912028498E-3</c:v>
                </c:pt>
                <c:pt idx="2">
                  <c:v>9.2357010976525198E-4</c:v>
                </c:pt>
                <c:pt idx="3">
                  <c:v>1.42264446783397E-4</c:v>
                </c:pt>
                <c:pt idx="4" formatCode="0.00E+00">
                  <c:v>5.8027471747113797E-5</c:v>
                </c:pt>
                <c:pt idx="5" formatCode="0.00E+00">
                  <c:v>4.8609018222826502E-5</c:v>
                </c:pt>
                <c:pt idx="6" formatCode="0.00E+00">
                  <c:v>5.1352139881707399E-5</c:v>
                </c:pt>
                <c:pt idx="7" formatCode="0.00E+00">
                  <c:v>4.7638269167130303E-5</c:v>
                </c:pt>
                <c:pt idx="8" formatCode="0.00E+00">
                  <c:v>5.0620077474582698E-5</c:v>
                </c:pt>
                <c:pt idx="9">
                  <c:v>1.06552241843145E-4</c:v>
                </c:pt>
                <c:pt idx="10">
                  <c:v>8.7559916504171805E-4</c:v>
                </c:pt>
                <c:pt idx="11">
                  <c:v>3.3063173776204098E-3</c:v>
                </c:pt>
                <c:pt idx="12">
                  <c:v>7.2064859925382099E-3</c:v>
                </c:pt>
                <c:pt idx="13">
                  <c:v>1.0564786227812799E-2</c:v>
                </c:pt>
                <c:pt idx="14">
                  <c:v>1.35016691669E-2</c:v>
                </c:pt>
                <c:pt idx="15">
                  <c:v>1.5492256053878601E-2</c:v>
                </c:pt>
                <c:pt idx="16">
                  <c:v>1.9167453068894801E-2</c:v>
                </c:pt>
                <c:pt idx="17">
                  <c:v>2.2029030329660301E-2</c:v>
                </c:pt>
                <c:pt idx="18">
                  <c:v>2.42119523216376E-2</c:v>
                </c:pt>
                <c:pt idx="19">
                  <c:v>2.5328638105887199E-2</c:v>
                </c:pt>
                <c:pt idx="20">
                  <c:v>2.57970300043503E-2</c:v>
                </c:pt>
                <c:pt idx="21">
                  <c:v>2.9847375901598298E-2</c:v>
                </c:pt>
                <c:pt idx="22">
                  <c:v>3.3751619546216798E-2</c:v>
                </c:pt>
                <c:pt idx="23">
                  <c:v>3.7873506723871297E-2</c:v>
                </c:pt>
                <c:pt idx="24">
                  <c:v>4.06615693771663E-2</c:v>
                </c:pt>
                <c:pt idx="25">
                  <c:v>4.2167484750099397E-2</c:v>
                </c:pt>
                <c:pt idx="26">
                  <c:v>4.30592245419689E-2</c:v>
                </c:pt>
                <c:pt idx="27">
                  <c:v>4.3815667552157003E-2</c:v>
                </c:pt>
                <c:pt idx="28">
                  <c:v>4.2843294247053097E-2</c:v>
                </c:pt>
                <c:pt idx="29">
                  <c:v>4.1110326335905202E-2</c:v>
                </c:pt>
                <c:pt idx="30">
                  <c:v>3.9761528784767297E-2</c:v>
                </c:pt>
                <c:pt idx="31">
                  <c:v>3.8554000347638298E-2</c:v>
                </c:pt>
                <c:pt idx="32">
                  <c:v>3.7824680868755303E-2</c:v>
                </c:pt>
                <c:pt idx="33">
                  <c:v>3.7140230108501301E-2</c:v>
                </c:pt>
                <c:pt idx="34">
                  <c:v>3.6219219667489297E-2</c:v>
                </c:pt>
                <c:pt idx="35">
                  <c:v>3.5462266257421299E-2</c:v>
                </c:pt>
                <c:pt idx="36">
                  <c:v>3.4754422893508601E-2</c:v>
                </c:pt>
                <c:pt idx="37">
                  <c:v>3.2861639833331902E-2</c:v>
                </c:pt>
                <c:pt idx="38">
                  <c:v>3.0793182772852E-2</c:v>
                </c:pt>
                <c:pt idx="39">
                  <c:v>2.7440498977399901E-2</c:v>
                </c:pt>
                <c:pt idx="40">
                  <c:v>2.4841044234558698E-2</c:v>
                </c:pt>
                <c:pt idx="41">
                  <c:v>2.0842957172605901E-2</c:v>
                </c:pt>
                <c:pt idx="42">
                  <c:v>1.8549138111256601E-2</c:v>
                </c:pt>
                <c:pt idx="43">
                  <c:v>1.49756096861934E-2</c:v>
                </c:pt>
                <c:pt idx="44">
                  <c:v>1.3509742534956E-2</c:v>
                </c:pt>
                <c:pt idx="45">
                  <c:v>1.0041338750195399E-2</c:v>
                </c:pt>
                <c:pt idx="46">
                  <c:v>7.7710252362442004E-3</c:v>
                </c:pt>
                <c:pt idx="47">
                  <c:v>5.2967733881467702E-3</c:v>
                </c:pt>
              </c:numCache>
            </c:numRef>
          </c:val>
          <c:smooth val="0"/>
        </c:ser>
        <c:ser>
          <c:idx val="1"/>
          <c:order val="1"/>
          <c:tx>
            <c:v>Рабочий день</c:v>
          </c:tx>
          <c:marker>
            <c:symbol val="none"/>
          </c:marker>
          <c:cat>
            <c:numRef>
              <c:f>askp_by_daytype_2!$A$5:$A$52</c:f>
              <c:numCache>
                <c:formatCode>General</c:formatCode>
                <c:ptCount val="48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</c:numCache>
            </c:numRef>
          </c:cat>
          <c:val>
            <c:numRef>
              <c:f>askp_by_daytype_2!$D$5:$D$52</c:f>
              <c:numCache>
                <c:formatCode>General</c:formatCode>
                <c:ptCount val="48"/>
                <c:pt idx="0">
                  <c:v>1.8006679144271999E-3</c:v>
                </c:pt>
                <c:pt idx="1">
                  <c:v>8.8547292532732203E-4</c:v>
                </c:pt>
                <c:pt idx="2">
                  <c:v>3.1034083765077398E-4</c:v>
                </c:pt>
                <c:pt idx="3" formatCode="0.00E+00">
                  <c:v>4.9311591921336601E-5</c:v>
                </c:pt>
                <c:pt idx="4" formatCode="0.00E+00">
                  <c:v>2.24116657115538E-5</c:v>
                </c:pt>
                <c:pt idx="5" formatCode="0.00E+00">
                  <c:v>1.8354678787349798E-5</c:v>
                </c:pt>
                <c:pt idx="6" formatCode="0.00E+00">
                  <c:v>1.68306852092861E-5</c:v>
                </c:pt>
                <c:pt idx="7" formatCode="0.00E+00">
                  <c:v>1.8827834723040201E-5</c:v>
                </c:pt>
                <c:pt idx="8" formatCode="0.00E+00">
                  <c:v>2.91984442878366E-5</c:v>
                </c:pt>
                <c:pt idx="9">
                  <c:v>1.30602724646319E-4</c:v>
                </c:pt>
                <c:pt idx="10">
                  <c:v>2.0103151909401E-3</c:v>
                </c:pt>
                <c:pt idx="11">
                  <c:v>6.4791686493546399E-3</c:v>
                </c:pt>
                <c:pt idx="12">
                  <c:v>1.2397935202497601E-2</c:v>
                </c:pt>
                <c:pt idx="13">
                  <c:v>2.1267672996605098E-2</c:v>
                </c:pt>
                <c:pt idx="14">
                  <c:v>3.2479458374713097E-2</c:v>
                </c:pt>
                <c:pt idx="15">
                  <c:v>4.4201760669060002E-2</c:v>
                </c:pt>
                <c:pt idx="16">
                  <c:v>4.7745621233812797E-2</c:v>
                </c:pt>
                <c:pt idx="17">
                  <c:v>4.2921572118448999E-2</c:v>
                </c:pt>
                <c:pt idx="18">
                  <c:v>3.4761484859014903E-2</c:v>
                </c:pt>
                <c:pt idx="19">
                  <c:v>3.0821347976663201E-2</c:v>
                </c:pt>
                <c:pt idx="20">
                  <c:v>2.78716197101186E-2</c:v>
                </c:pt>
                <c:pt idx="21">
                  <c:v>2.7067607576354499E-2</c:v>
                </c:pt>
                <c:pt idx="22">
                  <c:v>2.7315110279097301E-2</c:v>
                </c:pt>
                <c:pt idx="23">
                  <c:v>2.8189951271990699E-2</c:v>
                </c:pt>
                <c:pt idx="24">
                  <c:v>2.9231643051015901E-2</c:v>
                </c:pt>
                <c:pt idx="25">
                  <c:v>2.9906133468019298E-2</c:v>
                </c:pt>
                <c:pt idx="26">
                  <c:v>2.99486094900062E-2</c:v>
                </c:pt>
                <c:pt idx="27">
                  <c:v>2.9879521535395501E-2</c:v>
                </c:pt>
                <c:pt idx="28">
                  <c:v>2.98398908245875E-2</c:v>
                </c:pt>
                <c:pt idx="29">
                  <c:v>3.0849456872337099E-2</c:v>
                </c:pt>
                <c:pt idx="30">
                  <c:v>3.09691919040994E-2</c:v>
                </c:pt>
                <c:pt idx="31">
                  <c:v>3.2227086994315202E-2</c:v>
                </c:pt>
                <c:pt idx="32">
                  <c:v>3.4026680247149298E-2</c:v>
                </c:pt>
                <c:pt idx="33">
                  <c:v>3.6174083066867299E-2</c:v>
                </c:pt>
                <c:pt idx="34">
                  <c:v>4.01485490519531E-2</c:v>
                </c:pt>
                <c:pt idx="35">
                  <c:v>3.8943630931663802E-2</c:v>
                </c:pt>
                <c:pt idx="36">
                  <c:v>4.1831762424494101E-2</c:v>
                </c:pt>
                <c:pt idx="37">
                  <c:v>3.5704774646632999E-2</c:v>
                </c:pt>
                <c:pt idx="38">
                  <c:v>3.1929636220541298E-2</c:v>
                </c:pt>
                <c:pt idx="39">
                  <c:v>2.5506040673093901E-2</c:v>
                </c:pt>
                <c:pt idx="40">
                  <c:v>2.1734671910299701E-2</c:v>
                </c:pt>
                <c:pt idx="41">
                  <c:v>1.65711777005128E-2</c:v>
                </c:pt>
                <c:pt idx="42">
                  <c:v>1.39327915203597E-2</c:v>
                </c:pt>
                <c:pt idx="43">
                  <c:v>1.0599025607092701E-2</c:v>
                </c:pt>
                <c:pt idx="44">
                  <c:v>8.7865527424693095E-3</c:v>
                </c:pt>
                <c:pt idx="45">
                  <c:v>6.3190857256304502E-3</c:v>
                </c:pt>
                <c:pt idx="46">
                  <c:v>4.6480931617341502E-3</c:v>
                </c:pt>
                <c:pt idx="47">
                  <c:v>3.0003195452375699E-3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238656"/>
        <c:axId val="121240576"/>
      </c:lineChart>
      <c:catAx>
        <c:axId val="1212386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Circe" pitchFamily="34" charset="-52"/>
                  </a:defRPr>
                </a:pPr>
                <a:r>
                  <a:rPr lang="ru-RU" dirty="0" smtClean="0">
                    <a:latin typeface="Circe" pitchFamily="34" charset="-52"/>
                  </a:rPr>
                  <a:t>Время суток</a:t>
                </a:r>
                <a:endParaRPr lang="ru-RU" dirty="0">
                  <a:latin typeface="Circe" pitchFamily="34" charset="-52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1240576"/>
        <c:crosses val="autoZero"/>
        <c:auto val="1"/>
        <c:lblAlgn val="ctr"/>
        <c:lblOffset val="100"/>
        <c:tickLblSkip val="8"/>
        <c:noMultiLvlLbl val="0"/>
      </c:catAx>
      <c:valAx>
        <c:axId val="121240576"/>
        <c:scaling>
          <c:orientation val="minMax"/>
          <c:max val="5.000000000000001E-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12386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3365777777777776"/>
          <c:y val="0.82823293650793639"/>
          <c:w val="0.73268416666666669"/>
          <c:h val="9.1132142857142856E-2"/>
        </c:manualLayout>
      </c:layout>
      <c:overlay val="0"/>
      <c:txPr>
        <a:bodyPr/>
        <a:lstStyle/>
        <a:p>
          <a:pPr>
            <a:defRPr>
              <a:latin typeface="Circe" pitchFamily="34" charset="-52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 algn="l">
              <a:defRPr b="0">
                <a:solidFill>
                  <a:srgbClr val="0070C0"/>
                </a:solidFill>
                <a:latin typeface="Circe" pitchFamily="34" charset="-52"/>
              </a:defRPr>
            </a:pPr>
            <a:r>
              <a:rPr lang="ru-RU" sz="1400" b="0" dirty="0">
                <a:solidFill>
                  <a:srgbClr val="0070C0"/>
                </a:solidFill>
                <a:latin typeface="Circe" pitchFamily="34" charset="-52"/>
              </a:rPr>
              <a:t>Распределение поездок по целям в вечерний час пик буднего дня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Лист1!$B$24:$B$29</c:f>
              <c:strCache>
                <c:ptCount val="6"/>
                <c:pt idx="0">
                  <c:v>Дом</c:v>
                </c:pt>
                <c:pt idx="1">
                  <c:v>Работа</c:v>
                </c:pt>
                <c:pt idx="2">
                  <c:v>Учеба</c:v>
                </c:pt>
                <c:pt idx="3">
                  <c:v>Покупки</c:v>
                </c:pt>
                <c:pt idx="4">
                  <c:v>Прочее</c:v>
                </c:pt>
                <c:pt idx="5">
                  <c:v>Всего</c:v>
                </c:pt>
              </c:strCache>
            </c:strRef>
          </c:cat>
          <c:val>
            <c:numRef>
              <c:f>Лист1!$V$24:$V$28</c:f>
              <c:numCache>
                <c:formatCode>General</c:formatCode>
                <c:ptCount val="5"/>
                <c:pt idx="0">
                  <c:v>2317014.5163137298</c:v>
                </c:pt>
                <c:pt idx="1">
                  <c:v>76467.200893570203</c:v>
                </c:pt>
                <c:pt idx="2">
                  <c:v>57476.428270723198</c:v>
                </c:pt>
                <c:pt idx="3">
                  <c:v>547253.92769114499</c:v>
                </c:pt>
                <c:pt idx="4">
                  <c:v>444360.49986100203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>
              <a:latin typeface="Circe" pitchFamily="34" charset="-52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000" kern="1200" dirty="0">
                <a:solidFill>
                  <a:srgbClr val="0070C0"/>
                </a:solidFill>
                <a:latin typeface="Circe" pitchFamily="34" charset="-52"/>
                <a:ea typeface="+mn-ea"/>
                <a:cs typeface="+mn-cs"/>
              </a:defRPr>
            </a:pPr>
            <a:r>
              <a:rPr lang="ru-RU" sz="1000" kern="1200" dirty="0" smtClean="0">
                <a:solidFill>
                  <a:srgbClr val="0070C0"/>
                </a:solidFill>
                <a:latin typeface="Circe" pitchFamily="34" charset="-52"/>
                <a:ea typeface="+mn-ea"/>
                <a:cs typeface="+mn-cs"/>
              </a:rPr>
              <a:t>Количество поездок в будний день, по времени суток</a:t>
            </a:r>
          </a:p>
        </c:rich>
      </c:tx>
      <c:layout/>
      <c:overlay val="0"/>
      <c:spPr>
        <a:noFill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</c:spPr>
          <c:invertIfNegative val="0"/>
          <c:dPt>
            <c:idx val="8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18"/>
            <c:invertIfNegative val="0"/>
            <c:bubble3D val="0"/>
            <c:spPr>
              <a:solidFill>
                <a:schemeClr val="accent6"/>
              </a:solidFill>
            </c:spPr>
          </c:dPt>
          <c:dLbls>
            <c:txPr>
              <a:bodyPr rot="-5400000" vert="horz"/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Лист2!$A$10:$X$10</c:f>
              <c:strCache>
                <c:ptCount val="24"/>
                <c:pt idx="0">
                  <c:v>0-1</c:v>
                </c:pt>
                <c:pt idx="1">
                  <c:v>1-2</c:v>
                </c:pt>
                <c:pt idx="2">
                  <c:v>2-3</c:v>
                </c:pt>
                <c:pt idx="3">
                  <c:v>3-4</c:v>
                </c:pt>
                <c:pt idx="4">
                  <c:v>4-5</c:v>
                </c:pt>
                <c:pt idx="5">
                  <c:v>5-6</c:v>
                </c:pt>
                <c:pt idx="6">
                  <c:v>6-7</c:v>
                </c:pt>
                <c:pt idx="7">
                  <c:v>7-8</c:v>
                </c:pt>
                <c:pt idx="8">
                  <c:v>8-9</c:v>
                </c:pt>
                <c:pt idx="9">
                  <c:v>9-10</c:v>
                </c:pt>
                <c:pt idx="10">
                  <c:v>10-11</c:v>
                </c:pt>
                <c:pt idx="11">
                  <c:v>11-12</c:v>
                </c:pt>
                <c:pt idx="12">
                  <c:v>12-13</c:v>
                </c:pt>
                <c:pt idx="13">
                  <c:v>13-14</c:v>
                </c:pt>
                <c:pt idx="14">
                  <c:v>14-15</c:v>
                </c:pt>
                <c:pt idx="15">
                  <c:v>15-16</c:v>
                </c:pt>
                <c:pt idx="16">
                  <c:v>16-17</c:v>
                </c:pt>
                <c:pt idx="17">
                  <c:v>17-18</c:v>
                </c:pt>
                <c:pt idx="18">
                  <c:v>18-19</c:v>
                </c:pt>
                <c:pt idx="19">
                  <c:v>19-20</c:v>
                </c:pt>
                <c:pt idx="20">
                  <c:v>20-21</c:v>
                </c:pt>
                <c:pt idx="21">
                  <c:v>21-22</c:v>
                </c:pt>
                <c:pt idx="22">
                  <c:v>22-23</c:v>
                </c:pt>
                <c:pt idx="23">
                  <c:v>23-24</c:v>
                </c:pt>
              </c:strCache>
            </c:strRef>
          </c:cat>
          <c:val>
            <c:numRef>
              <c:f>Лист2!$A$11:$X$11</c:f>
              <c:numCache>
                <c:formatCode>0.00</c:formatCode>
                <c:ptCount val="24"/>
                <c:pt idx="0">
                  <c:v>0.14298182119948</c:v>
                </c:pt>
                <c:pt idx="1">
                  <c:v>6.6737338788170494E-2</c:v>
                </c:pt>
                <c:pt idx="2">
                  <c:v>4.8726535515151298E-2</c:v>
                </c:pt>
                <c:pt idx="3">
                  <c:v>2.7346671198312199E-2</c:v>
                </c:pt>
                <c:pt idx="4">
                  <c:v>6.3128371100017497E-2</c:v>
                </c:pt>
                <c:pt idx="5">
                  <c:v>0.206767488935721</c:v>
                </c:pt>
                <c:pt idx="6">
                  <c:v>0.70078119015322904</c:v>
                </c:pt>
                <c:pt idx="7">
                  <c:v>2.3596600619266699</c:v>
                </c:pt>
                <c:pt idx="8">
                  <c:v>3.7219798147768701</c:v>
                </c:pt>
                <c:pt idx="9">
                  <c:v>2.3138028799472199</c:v>
                </c:pt>
                <c:pt idx="10">
                  <c:v>1.8097846038534</c:v>
                </c:pt>
                <c:pt idx="11">
                  <c:v>1.6387931828512401</c:v>
                </c:pt>
                <c:pt idx="12">
                  <c:v>1.7286950778166801</c:v>
                </c:pt>
                <c:pt idx="13">
                  <c:v>1.8786352627402501</c:v>
                </c:pt>
                <c:pt idx="14">
                  <c:v>1.71204144117055</c:v>
                </c:pt>
                <c:pt idx="15">
                  <c:v>1.7992107306152998</c:v>
                </c:pt>
                <c:pt idx="16">
                  <c:v>2.2672651729743802</c:v>
                </c:pt>
                <c:pt idx="17">
                  <c:v>2.9945700861129998</c:v>
                </c:pt>
                <c:pt idx="18">
                  <c:v>3.4391493212441202</c:v>
                </c:pt>
                <c:pt idx="19">
                  <c:v>2.6076576318305</c:v>
                </c:pt>
                <c:pt idx="20">
                  <c:v>1.7357753172289898</c:v>
                </c:pt>
                <c:pt idx="21">
                  <c:v>1.1190192585488701</c:v>
                </c:pt>
                <c:pt idx="22">
                  <c:v>0.67098490980205894</c:v>
                </c:pt>
                <c:pt idx="23">
                  <c:v>0.158701311252579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81633664"/>
        <c:axId val="81635584"/>
      </c:barChart>
      <c:catAx>
        <c:axId val="81633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Часы</a:t>
                </a:r>
                <a:r>
                  <a:rPr lang="ru-RU" baseline="0" dirty="0" smtClean="0"/>
                  <a:t> суток</a:t>
                </a:r>
                <a:endParaRPr lang="ru-RU" dirty="0"/>
              </a:p>
            </c:rich>
          </c:tx>
          <c:layout/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1635584"/>
        <c:crosses val="autoZero"/>
        <c:auto val="1"/>
        <c:lblAlgn val="ctr"/>
        <c:lblOffset val="100"/>
        <c:tickLblSkip val="1"/>
        <c:noMultiLvlLbl val="0"/>
      </c:catAx>
      <c:valAx>
        <c:axId val="816355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ru-RU" sz="1100" b="1" i="0" u="none" strike="noStrike" kern="1200" baseline="0" dirty="0">
                    <a:solidFill>
                      <a:srgbClr val="0070C0"/>
                    </a:solidFill>
                    <a:latin typeface="Circe" pitchFamily="34" charset="-52"/>
                    <a:ea typeface="+mn-ea"/>
                    <a:cs typeface="+mn-cs"/>
                  </a:defRPr>
                </a:pPr>
                <a:r>
                  <a:rPr lang="ru-RU" sz="1100" b="1" i="0" u="none" strike="noStrike" kern="1200" baseline="0" dirty="0" smtClean="0">
                    <a:solidFill>
                      <a:srgbClr val="0070C0"/>
                    </a:solidFill>
                    <a:latin typeface="Circe" pitchFamily="34" charset="-52"/>
                    <a:ea typeface="+mn-ea"/>
                    <a:cs typeface="+mn-cs"/>
                  </a:rPr>
                  <a:t>Количество поездок, млн.</a:t>
                </a:r>
                <a:endParaRPr lang="ru-RU" sz="1100" b="1" i="0" u="none" strike="noStrike" kern="1200" baseline="0" dirty="0">
                  <a:solidFill>
                    <a:srgbClr val="0070C0"/>
                  </a:solidFill>
                  <a:latin typeface="Circe" pitchFamily="34" charset="-52"/>
                  <a:ea typeface="+mn-ea"/>
                  <a:cs typeface="+mn-cs"/>
                </a:endParaRPr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16336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000" b="1" i="0" u="none" strike="noStrike" kern="1200" baseline="0">
                <a:solidFill>
                  <a:srgbClr val="0070C0"/>
                </a:solidFill>
                <a:latin typeface="Circe" pitchFamily="34" charset="-52"/>
                <a:ea typeface="+mn-ea"/>
                <a:cs typeface="+mn-cs"/>
              </a:defRPr>
            </a:pPr>
            <a:r>
              <a:rPr lang="ru-RU" sz="1000" b="1" i="0" u="none" strike="noStrike" kern="1200" baseline="0" dirty="0">
                <a:solidFill>
                  <a:srgbClr val="0070C0"/>
                </a:solidFill>
                <a:latin typeface="Circe" pitchFamily="34" charset="-52"/>
                <a:ea typeface="+mn-ea"/>
                <a:cs typeface="+mn-cs"/>
              </a:rPr>
              <a:t>Количество поездок в выходной день, по времени суток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</c:spPr>
          <c:invertIfNegative val="0"/>
          <c:dLbls>
            <c:txPr>
              <a:bodyPr rot="-5400000" vert="horz"/>
              <a:lstStyle/>
              <a:p>
                <a:pPr>
                  <a:defRPr sz="10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Лист2!$A$10:$X$10</c:f>
              <c:strCache>
                <c:ptCount val="24"/>
                <c:pt idx="0">
                  <c:v>0-1</c:v>
                </c:pt>
                <c:pt idx="1">
                  <c:v>1-2</c:v>
                </c:pt>
                <c:pt idx="2">
                  <c:v>2-3</c:v>
                </c:pt>
                <c:pt idx="3">
                  <c:v>3-4</c:v>
                </c:pt>
                <c:pt idx="4">
                  <c:v>4-5</c:v>
                </c:pt>
                <c:pt idx="5">
                  <c:v>5-6</c:v>
                </c:pt>
                <c:pt idx="6">
                  <c:v>6-7</c:v>
                </c:pt>
                <c:pt idx="7">
                  <c:v>7-8</c:v>
                </c:pt>
                <c:pt idx="8">
                  <c:v>8-9</c:v>
                </c:pt>
                <c:pt idx="9">
                  <c:v>9-10</c:v>
                </c:pt>
                <c:pt idx="10">
                  <c:v>10-11</c:v>
                </c:pt>
                <c:pt idx="11">
                  <c:v>11-12</c:v>
                </c:pt>
                <c:pt idx="12">
                  <c:v>12-13</c:v>
                </c:pt>
                <c:pt idx="13">
                  <c:v>13-14</c:v>
                </c:pt>
                <c:pt idx="14">
                  <c:v>14-15</c:v>
                </c:pt>
                <c:pt idx="15">
                  <c:v>15-16</c:v>
                </c:pt>
                <c:pt idx="16">
                  <c:v>16-17</c:v>
                </c:pt>
                <c:pt idx="17">
                  <c:v>17-18</c:v>
                </c:pt>
                <c:pt idx="18">
                  <c:v>18-19</c:v>
                </c:pt>
                <c:pt idx="19">
                  <c:v>19-20</c:v>
                </c:pt>
                <c:pt idx="20">
                  <c:v>20-21</c:v>
                </c:pt>
                <c:pt idx="21">
                  <c:v>21-22</c:v>
                </c:pt>
                <c:pt idx="22">
                  <c:v>22-23</c:v>
                </c:pt>
                <c:pt idx="23">
                  <c:v>23-24</c:v>
                </c:pt>
              </c:strCache>
            </c:strRef>
          </c:cat>
          <c:val>
            <c:numRef>
              <c:f>Лист2!$A$12:$X$12</c:f>
              <c:numCache>
                <c:formatCode>0.00</c:formatCode>
                <c:ptCount val="24"/>
                <c:pt idx="0">
                  <c:v>0.14876768981893299</c:v>
                </c:pt>
                <c:pt idx="1">
                  <c:v>8.2255313329903199E-2</c:v>
                </c:pt>
                <c:pt idx="2">
                  <c:v>6.1565057424450495E-2</c:v>
                </c:pt>
                <c:pt idx="3">
                  <c:v>2.7762853417487698E-2</c:v>
                </c:pt>
                <c:pt idx="4">
                  <c:v>4.6317187200571402E-2</c:v>
                </c:pt>
                <c:pt idx="5">
                  <c:v>0.10915948717995</c:v>
                </c:pt>
                <c:pt idx="6">
                  <c:v>0.37810288376010903</c:v>
                </c:pt>
                <c:pt idx="7">
                  <c:v>0.87156490062464398</c:v>
                </c:pt>
                <c:pt idx="8">
                  <c:v>1.35953463565109</c:v>
                </c:pt>
                <c:pt idx="9">
                  <c:v>1.4502683755332499</c:v>
                </c:pt>
                <c:pt idx="10">
                  <c:v>1.6622672347477199</c:v>
                </c:pt>
                <c:pt idx="11">
                  <c:v>2.30991649622975</c:v>
                </c:pt>
                <c:pt idx="12">
                  <c:v>2.1530131520142097</c:v>
                </c:pt>
                <c:pt idx="13">
                  <c:v>2.3607250097947601</c:v>
                </c:pt>
                <c:pt idx="14">
                  <c:v>2.2476075191540099</c:v>
                </c:pt>
                <c:pt idx="15">
                  <c:v>2.0734599449183402</c:v>
                </c:pt>
                <c:pt idx="16">
                  <c:v>1.9977121723681599</c:v>
                </c:pt>
                <c:pt idx="17">
                  <c:v>2.10809499359334</c:v>
                </c:pt>
                <c:pt idx="18">
                  <c:v>1.9696710245496101</c:v>
                </c:pt>
                <c:pt idx="19">
                  <c:v>1.5925573373350699</c:v>
                </c:pt>
                <c:pt idx="20">
                  <c:v>1.243180921732</c:v>
                </c:pt>
                <c:pt idx="21">
                  <c:v>0.95836693719700894</c:v>
                </c:pt>
                <c:pt idx="22">
                  <c:v>0.62589763851561098</c:v>
                </c:pt>
                <c:pt idx="23">
                  <c:v>0.17598563647718599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81668736"/>
        <c:axId val="81679104"/>
      </c:barChart>
      <c:catAx>
        <c:axId val="816687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sz="1050" b="1" i="0" baseline="0" dirty="0">
                    <a:effectLst/>
                  </a:rPr>
                  <a:t>Часы суток</a:t>
                </a:r>
                <a:endParaRPr lang="ru-RU" sz="1050" dirty="0">
                  <a:effectLst/>
                </a:endParaRP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 rot="-5400000" vert="horz"/>
          <a:lstStyle/>
          <a:p>
            <a:pPr>
              <a:defRPr sz="800"/>
            </a:pPr>
            <a:endParaRPr lang="ru-RU"/>
          </a:p>
        </c:txPr>
        <c:crossAx val="81679104"/>
        <c:crosses val="autoZero"/>
        <c:auto val="1"/>
        <c:lblAlgn val="ctr"/>
        <c:lblOffset val="100"/>
        <c:tickLblSkip val="1"/>
        <c:noMultiLvlLbl val="0"/>
      </c:catAx>
      <c:valAx>
        <c:axId val="816791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lang="ru-RU" sz="1100" b="1" i="0" u="none" strike="noStrike" kern="1200" baseline="0">
                    <a:solidFill>
                      <a:srgbClr val="0070C0"/>
                    </a:solidFill>
                    <a:latin typeface="Circe" pitchFamily="34" charset="-52"/>
                    <a:ea typeface="+mn-ea"/>
                    <a:cs typeface="+mn-cs"/>
                  </a:defRPr>
                </a:pPr>
                <a:r>
                  <a:rPr lang="ru-RU" sz="1100" b="1" i="0" u="none" strike="noStrike" kern="1200" baseline="0" dirty="0">
                    <a:solidFill>
                      <a:srgbClr val="0070C0"/>
                    </a:solidFill>
                    <a:latin typeface="Circe" pitchFamily="34" charset="-52"/>
                    <a:ea typeface="+mn-ea"/>
                    <a:cs typeface="+mn-cs"/>
                  </a:rPr>
                  <a:t>Количество поездок, млн.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16687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8410478244979E-2"/>
          <c:y val="0.24509042145909318"/>
          <c:w val="0.92132814664450557"/>
          <c:h val="0.59119383907326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'Modal split NEW'!$D$3</c:f>
              <c:strCache>
                <c:ptCount val="1"/>
                <c:pt idx="0">
                  <c:v>жители Москвы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300">
                    <a:latin typeface="Circe" pitchFamily="34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'Modal split NEW'!$C$4:$C$6</c:f>
              <c:strCache>
                <c:ptCount val="3"/>
                <c:pt idx="0">
                  <c:v>Общественный транспорт</c:v>
                </c:pt>
                <c:pt idx="1">
                  <c:v>Личный автотранспорт</c:v>
                </c:pt>
                <c:pt idx="2">
                  <c:v>Пешком</c:v>
                </c:pt>
              </c:strCache>
            </c:strRef>
          </c:cat>
          <c:val>
            <c:numRef>
              <c:f>'Modal split NEW'!$D$4:$D$6</c:f>
              <c:numCache>
                <c:formatCode>0%</c:formatCode>
                <c:ptCount val="3"/>
                <c:pt idx="0">
                  <c:v>0.72302103988293775</c:v>
                </c:pt>
                <c:pt idx="1">
                  <c:v>0.20921349731222849</c:v>
                </c:pt>
                <c:pt idx="2">
                  <c:v>6.7765462804833781E-2</c:v>
                </c:pt>
              </c:numCache>
            </c:numRef>
          </c:val>
        </c:ser>
        <c:ser>
          <c:idx val="1"/>
          <c:order val="1"/>
          <c:tx>
            <c:strRef>
              <c:f>'Modal split NEW'!$E$3</c:f>
              <c:strCache>
                <c:ptCount val="1"/>
                <c:pt idx="0">
                  <c:v>жители Московской области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300">
                    <a:latin typeface="Circe" pitchFamily="34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'Modal split NEW'!$C$4:$C$6</c:f>
              <c:strCache>
                <c:ptCount val="3"/>
                <c:pt idx="0">
                  <c:v>Общественный транспорт</c:v>
                </c:pt>
                <c:pt idx="1">
                  <c:v>Личный автотранспорт</c:v>
                </c:pt>
                <c:pt idx="2">
                  <c:v>Пешком</c:v>
                </c:pt>
              </c:strCache>
            </c:strRef>
          </c:cat>
          <c:val>
            <c:numRef>
              <c:f>'Modal split NEW'!$E$4:$E$6</c:f>
              <c:numCache>
                <c:formatCode>0%</c:formatCode>
                <c:ptCount val="3"/>
                <c:pt idx="0">
                  <c:v>0.55244150834565053</c:v>
                </c:pt>
                <c:pt idx="1">
                  <c:v>0.30475323551678141</c:v>
                </c:pt>
                <c:pt idx="2">
                  <c:v>0.14280525613756803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0396032"/>
        <c:axId val="140397568"/>
      </c:barChart>
      <c:catAx>
        <c:axId val="14039603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Circe" pitchFamily="34" charset="-52"/>
              </a:defRPr>
            </a:pPr>
            <a:endParaRPr lang="ru-RU"/>
          </a:p>
        </c:txPr>
        <c:crossAx val="140397568"/>
        <c:crosses val="autoZero"/>
        <c:auto val="1"/>
        <c:lblAlgn val="ctr"/>
        <c:lblOffset val="100"/>
        <c:noMultiLvlLbl val="0"/>
      </c:catAx>
      <c:valAx>
        <c:axId val="14039756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039603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4.4743268237954416E-2"/>
          <c:y val="0"/>
          <c:w val="0.8999998551274434"/>
          <c:h val="0.16500473918603914"/>
        </c:manualLayout>
      </c:layout>
      <c:overlay val="0"/>
      <c:txPr>
        <a:bodyPr/>
        <a:lstStyle/>
        <a:p>
          <a:pPr>
            <a:defRPr sz="1400">
              <a:latin typeface="Circe" pitchFamily="34" charset="-52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Лист1!$B$7:$B$14</c:f>
              <c:strCache>
                <c:ptCount val="8"/>
                <c:pt idx="0">
                  <c:v>ТиНАО, 50км от центра города</c:v>
                </c:pt>
                <c:pt idx="1">
                  <c:v>ТиНАО, 40км от центра города</c:v>
                </c:pt>
                <c:pt idx="2">
                  <c:v>ТиНАО, 35км от центра города</c:v>
                </c:pt>
                <c:pt idx="3">
                  <c:v>ТиНАО, 30км от центра города</c:v>
                </c:pt>
                <c:pt idx="4">
                  <c:v>МКАД</c:v>
                </c:pt>
                <c:pt idx="5">
                  <c:v>МКАД-ТТК</c:v>
                </c:pt>
                <c:pt idx="6">
                  <c:v>ТТК-СК</c:v>
                </c:pt>
                <c:pt idx="7">
                  <c:v>Внутри СК</c:v>
                </c:pt>
              </c:strCache>
            </c:strRef>
          </c:cat>
          <c:val>
            <c:numRef>
              <c:f>Лист1!$E$7:$E$14</c:f>
              <c:numCache>
                <c:formatCode>General</c:formatCode>
                <c:ptCount val="8"/>
                <c:pt idx="0">
                  <c:v>18</c:v>
                </c:pt>
                <c:pt idx="1">
                  <c:v>25</c:v>
                </c:pt>
                <c:pt idx="2">
                  <c:v>19</c:v>
                </c:pt>
                <c:pt idx="3">
                  <c:v>30</c:v>
                </c:pt>
                <c:pt idx="4">
                  <c:v>24</c:v>
                </c:pt>
                <c:pt idx="5">
                  <c:v>10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674944"/>
        <c:axId val="120680832"/>
      </c:barChart>
      <c:catAx>
        <c:axId val="120674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Circe" pitchFamily="34" charset="-52"/>
                <a:cs typeface="Times New Roman" panose="02020603050405020304" pitchFamily="18" charset="0"/>
              </a:defRPr>
            </a:pPr>
            <a:endParaRPr lang="ru-RU"/>
          </a:p>
        </c:txPr>
        <c:crossAx val="120680832"/>
        <c:crosses val="autoZero"/>
        <c:auto val="1"/>
        <c:lblAlgn val="ctr"/>
        <c:lblOffset val="100"/>
        <c:noMultiLvlLbl val="0"/>
      </c:catAx>
      <c:valAx>
        <c:axId val="120680832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20674944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noFill/>
            </a:ln>
          </c:spPr>
          <c:explosion val="6"/>
          <c:dLbls>
            <c:txPr>
              <a:bodyPr/>
              <a:lstStyle/>
              <a:p>
                <a:pPr>
                  <a:defRPr b="1">
                    <a:latin typeface="Circe" pitchFamily="34" charset="-52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Лист1!$B$3:$B$5</c:f>
              <c:strCache>
                <c:ptCount val="3"/>
                <c:pt idx="0">
                  <c:v>автобус</c:v>
                </c:pt>
                <c:pt idx="1">
                  <c:v>трамвай</c:v>
                </c:pt>
                <c:pt idx="2">
                  <c:v>троллейбус</c:v>
                </c:pt>
              </c:strCache>
            </c:strRef>
          </c:cat>
          <c:val>
            <c:numRef>
              <c:f>Лист1!$C$3:$C$5</c:f>
              <c:numCache>
                <c:formatCode>0.0</c:formatCode>
                <c:ptCount val="3"/>
                <c:pt idx="0">
                  <c:v>68</c:v>
                </c:pt>
                <c:pt idx="1">
                  <c:v>12.7</c:v>
                </c:pt>
                <c:pt idx="2">
                  <c:v>19.3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ayout/>
      <c:overlay val="0"/>
      <c:txPr>
        <a:bodyPr/>
        <a:lstStyle/>
        <a:p>
          <a:pPr>
            <a:defRPr>
              <a:latin typeface="Circe" pitchFamily="34" charset="-52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8"/>
          </c:dPt>
          <c:dPt>
            <c:idx val="1"/>
            <c:bubble3D val="0"/>
            <c:explosion val="7"/>
          </c:dPt>
          <c:dLbls>
            <c:txPr>
              <a:bodyPr/>
              <a:lstStyle/>
              <a:p>
                <a:pPr>
                  <a:defRPr b="1">
                    <a:latin typeface="Circe" pitchFamily="34" charset="-52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Лист1!$F$3:$F$5</c:f>
              <c:strCache>
                <c:ptCount val="3"/>
                <c:pt idx="0">
                  <c:v>полный</c:v>
                </c:pt>
                <c:pt idx="1">
                  <c:v>бесплатный</c:v>
                </c:pt>
                <c:pt idx="2">
                  <c:v>льготный</c:v>
                </c:pt>
              </c:strCache>
            </c:strRef>
          </c:cat>
          <c:val>
            <c:numRef>
              <c:f>Лист1!$G$3:$G$5</c:f>
              <c:numCache>
                <c:formatCode>General</c:formatCode>
                <c:ptCount val="3"/>
                <c:pt idx="0">
                  <c:v>50</c:v>
                </c:pt>
                <c:pt idx="1">
                  <c:v>44</c:v>
                </c:pt>
                <c:pt idx="2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/>
      <c:overlay val="0"/>
      <c:spPr>
        <a:ln>
          <a:noFill/>
        </a:ln>
      </c:spPr>
      <c:txPr>
        <a:bodyPr/>
        <a:lstStyle/>
        <a:p>
          <a:pPr>
            <a:defRPr>
              <a:latin typeface="Circe" pitchFamily="34" charset="-52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Circe" pitchFamily="34" charset="-52"/>
              </a:defRPr>
            </a:pPr>
            <a:r>
              <a:rPr lang="ru-RU" sz="1200" b="0" i="0" baseline="0" dirty="0" smtClean="0">
                <a:effectLst/>
                <a:latin typeface="Circe" pitchFamily="34" charset="-52"/>
              </a:rPr>
              <a:t>Распределение количества </a:t>
            </a:r>
            <a:r>
              <a:rPr lang="ru-RU" sz="1200" b="0" i="0" baseline="0" dirty="0" err="1" smtClean="0">
                <a:effectLst/>
                <a:latin typeface="Circe" pitchFamily="34" charset="-52"/>
              </a:rPr>
              <a:t>валидаций</a:t>
            </a:r>
            <a:r>
              <a:rPr lang="ru-RU" sz="1200" b="0" i="0" baseline="0" dirty="0" smtClean="0">
                <a:effectLst/>
                <a:latin typeface="Circe" pitchFamily="34" charset="-52"/>
              </a:rPr>
              <a:t> различных типов билетов</a:t>
            </a:r>
            <a:endParaRPr lang="ru-RU" sz="1200" dirty="0">
              <a:effectLst/>
              <a:latin typeface="Circe" pitchFamily="34" charset="-52"/>
            </a:endParaRPr>
          </a:p>
        </c:rich>
      </c:tx>
      <c:layout>
        <c:manualLayout>
          <c:xMode val="edge"/>
          <c:yMode val="edge"/>
          <c:x val="0.13120611111111111"/>
          <c:y val="3.5277777777777776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Платный</c:v>
          </c:tx>
          <c:marker>
            <c:symbol val="none"/>
          </c:marker>
          <c:cat>
            <c:numRef>
              <c:f>askp_by_tickettype_2!$A$5:$A$52</c:f>
              <c:numCache>
                <c:formatCode>General</c:formatCode>
                <c:ptCount val="48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</c:numCache>
            </c:numRef>
          </c:cat>
          <c:val>
            <c:numRef>
              <c:f>askp_by_tickettype_2!$B$5:$B$52</c:f>
              <c:numCache>
                <c:formatCode>General</c:formatCode>
                <c:ptCount val="48"/>
                <c:pt idx="0">
                  <c:v>1.5083840388537199E-3</c:v>
                </c:pt>
                <c:pt idx="1">
                  <c:v>7.6562708541468201E-4</c:v>
                </c:pt>
                <c:pt idx="2">
                  <c:v>2.7848518877264598E-4</c:v>
                </c:pt>
                <c:pt idx="3" formatCode="0.00E+00">
                  <c:v>4.4011284632983303E-5</c:v>
                </c:pt>
                <c:pt idx="4" formatCode="0.00E+00">
                  <c:v>1.7718903566369501E-5</c:v>
                </c:pt>
                <c:pt idx="5" formatCode="0.00E+00">
                  <c:v>1.5890537192351398E-5</c:v>
                </c:pt>
                <c:pt idx="6" formatCode="0.00E+00">
                  <c:v>1.34803791685984E-5</c:v>
                </c:pt>
                <c:pt idx="7" formatCode="0.00E+00">
                  <c:v>1.40916590895814E-5</c:v>
                </c:pt>
                <c:pt idx="8" formatCode="0.00E+00">
                  <c:v>2.1277956195075399E-5</c:v>
                </c:pt>
                <c:pt idx="9" formatCode="0.00E+00">
                  <c:v>6.92893812840916E-5</c:v>
                </c:pt>
                <c:pt idx="10">
                  <c:v>1.0140031050095599E-3</c:v>
                </c:pt>
                <c:pt idx="11">
                  <c:v>3.5589754843054701E-3</c:v>
                </c:pt>
                <c:pt idx="12">
                  <c:v>6.9398208239385504E-3</c:v>
                </c:pt>
                <c:pt idx="13">
                  <c:v>1.21129196499816E-2</c:v>
                </c:pt>
                <c:pt idx="14">
                  <c:v>1.8575965150396102E-2</c:v>
                </c:pt>
                <c:pt idx="15">
                  <c:v>2.4277687213005401E-2</c:v>
                </c:pt>
                <c:pt idx="16">
                  <c:v>2.6808741890971401E-2</c:v>
                </c:pt>
                <c:pt idx="17">
                  <c:v>2.4832654071626901E-2</c:v>
                </c:pt>
                <c:pt idx="18">
                  <c:v>1.9394519788269199E-2</c:v>
                </c:pt>
                <c:pt idx="19">
                  <c:v>1.5642895914015201E-2</c:v>
                </c:pt>
                <c:pt idx="20">
                  <c:v>1.25520733366469E-2</c:v>
                </c:pt>
                <c:pt idx="21">
                  <c:v>1.14131221770348E-2</c:v>
                </c:pt>
                <c:pt idx="22">
                  <c:v>1.07755614283174E-2</c:v>
                </c:pt>
                <c:pt idx="23">
                  <c:v>1.0876758033519399E-2</c:v>
                </c:pt>
                <c:pt idx="24">
                  <c:v>1.1304526064439799E-2</c:v>
                </c:pt>
                <c:pt idx="25">
                  <c:v>1.1486624358244499E-2</c:v>
                </c:pt>
                <c:pt idx="26">
                  <c:v>1.17941944429997E-2</c:v>
                </c:pt>
                <c:pt idx="27">
                  <c:v>1.17724203781012E-2</c:v>
                </c:pt>
                <c:pt idx="28">
                  <c:v>1.1928142871895401E-2</c:v>
                </c:pt>
                <c:pt idx="29">
                  <c:v>1.23408926592512E-2</c:v>
                </c:pt>
                <c:pt idx="30">
                  <c:v>1.2596847285679299E-2</c:v>
                </c:pt>
                <c:pt idx="31">
                  <c:v>1.33849533071356E-2</c:v>
                </c:pt>
                <c:pt idx="32">
                  <c:v>1.45051905930405E-2</c:v>
                </c:pt>
                <c:pt idx="33">
                  <c:v>1.60915795122984E-2</c:v>
                </c:pt>
                <c:pt idx="34">
                  <c:v>1.8879525686704299E-2</c:v>
                </c:pt>
                <c:pt idx="35">
                  <c:v>1.91329380769386E-2</c:v>
                </c:pt>
                <c:pt idx="36">
                  <c:v>2.2243287965732401E-2</c:v>
                </c:pt>
                <c:pt idx="37">
                  <c:v>1.9317362732554501E-2</c:v>
                </c:pt>
                <c:pt idx="38">
                  <c:v>1.80998833283708E-2</c:v>
                </c:pt>
                <c:pt idx="39">
                  <c:v>1.50102304585792E-2</c:v>
                </c:pt>
                <c:pt idx="40">
                  <c:v>1.31922513912142E-2</c:v>
                </c:pt>
                <c:pt idx="41">
                  <c:v>1.05868408980145E-2</c:v>
                </c:pt>
                <c:pt idx="42">
                  <c:v>9.5355312332436604E-3</c:v>
                </c:pt>
                <c:pt idx="43">
                  <c:v>7.21806211990789E-3</c:v>
                </c:pt>
                <c:pt idx="44">
                  <c:v>6.2964767764673198E-3</c:v>
                </c:pt>
                <c:pt idx="45">
                  <c:v>4.6103239051206403E-3</c:v>
                </c:pt>
                <c:pt idx="46">
                  <c:v>3.6172748847167098E-3</c:v>
                </c:pt>
                <c:pt idx="47">
                  <c:v>2.6128998572380099E-3</c:v>
                </c:pt>
              </c:numCache>
            </c:numRef>
          </c:val>
          <c:smooth val="0"/>
        </c:ser>
        <c:ser>
          <c:idx val="1"/>
          <c:order val="1"/>
          <c:tx>
            <c:v>Бесплатный</c:v>
          </c:tx>
          <c:marker>
            <c:symbol val="none"/>
          </c:marker>
          <c:cat>
            <c:numRef>
              <c:f>askp_by_tickettype_2!$A$5:$A$52</c:f>
              <c:numCache>
                <c:formatCode>General</c:formatCode>
                <c:ptCount val="48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</c:numCache>
            </c:numRef>
          </c:cat>
          <c:val>
            <c:numRef>
              <c:f>askp_by_tickettype_2!$C$5:$C$52</c:f>
              <c:numCache>
                <c:formatCode>0.00E+00</c:formatCode>
                <c:ptCount val="48"/>
                <c:pt idx="0" formatCode="General">
                  <c:v>1.5317268000430501E-4</c:v>
                </c:pt>
                <c:pt idx="1">
                  <c:v>7.8169035735259603E-5</c:v>
                </c:pt>
                <c:pt idx="2">
                  <c:v>2.6537039325552699E-5</c:v>
                </c:pt>
                <c:pt idx="3">
                  <c:v>3.75205022397275E-6</c:v>
                </c:pt>
                <c:pt idx="4">
                  <c:v>1.1222617007023301E-6</c:v>
                </c:pt>
                <c:pt idx="5">
                  <c:v>9.3395590431332998E-7</c:v>
                </c:pt>
                <c:pt idx="6">
                  <c:v>9.8483609838290098E-7</c:v>
                </c:pt>
                <c:pt idx="7">
                  <c:v>9.19845260375091E-7</c:v>
                </c:pt>
                <c:pt idx="8">
                  <c:v>1.0869599298562899E-6</c:v>
                </c:pt>
                <c:pt idx="9">
                  <c:v>1.9374729242149301E-6</c:v>
                </c:pt>
                <c:pt idx="10">
                  <c:v>1.6072443104766401E-5</c:v>
                </c:pt>
                <c:pt idx="11">
                  <c:v>6.5348198222315405E-5</c:v>
                </c:pt>
                <c:pt idx="12" formatCode="General">
                  <c:v>1.6561956478244099E-4</c:v>
                </c:pt>
                <c:pt idx="13" formatCode="General">
                  <c:v>3.7130093266025298E-4</c:v>
                </c:pt>
                <c:pt idx="14" formatCode="General">
                  <c:v>1.12071286963241E-3</c:v>
                </c:pt>
                <c:pt idx="15" formatCode="General">
                  <c:v>3.0638903791886602E-3</c:v>
                </c:pt>
                <c:pt idx="16" formatCode="General">
                  <c:v>3.6417299068868302E-3</c:v>
                </c:pt>
                <c:pt idx="17" formatCode="General">
                  <c:v>2.3298553638960999E-3</c:v>
                </c:pt>
                <c:pt idx="18" formatCode="General">
                  <c:v>1.6808319825427E-3</c:v>
                </c:pt>
                <c:pt idx="19" formatCode="General">
                  <c:v>1.5493520721589799E-3</c:v>
                </c:pt>
                <c:pt idx="20" formatCode="General">
                  <c:v>1.48045184628654E-3</c:v>
                </c:pt>
                <c:pt idx="21" formatCode="General">
                  <c:v>1.2304177650993601E-3</c:v>
                </c:pt>
                <c:pt idx="22" formatCode="General">
                  <c:v>1.1438570892891901E-3</c:v>
                </c:pt>
                <c:pt idx="23" formatCode="General">
                  <c:v>1.3055565625336601E-3</c:v>
                </c:pt>
                <c:pt idx="24" formatCode="General">
                  <c:v>1.5053882010566801E-3</c:v>
                </c:pt>
                <c:pt idx="25" formatCode="General">
                  <c:v>1.64344021420525E-3</c:v>
                </c:pt>
                <c:pt idx="26" formatCode="General">
                  <c:v>1.69230068471716E-3</c:v>
                </c:pt>
                <c:pt idx="27" formatCode="General">
                  <c:v>1.9988950617389201E-3</c:v>
                </c:pt>
                <c:pt idx="28" formatCode="General">
                  <c:v>2.3056650561799098E-3</c:v>
                </c:pt>
                <c:pt idx="29" formatCode="General">
                  <c:v>2.8484640032181399E-3</c:v>
                </c:pt>
                <c:pt idx="30" formatCode="General">
                  <c:v>2.7413112942130599E-3</c:v>
                </c:pt>
                <c:pt idx="31" formatCode="General">
                  <c:v>2.7981769864063402E-3</c:v>
                </c:pt>
                <c:pt idx="32" formatCode="General">
                  <c:v>2.78925137688473E-3</c:v>
                </c:pt>
                <c:pt idx="33" formatCode="General">
                  <c:v>2.65573298655023E-3</c:v>
                </c:pt>
                <c:pt idx="34" formatCode="General">
                  <c:v>2.4729240995756698E-3</c:v>
                </c:pt>
                <c:pt idx="35" formatCode="General">
                  <c:v>2.2822752610704702E-3</c:v>
                </c:pt>
                <c:pt idx="36" formatCode="General">
                  <c:v>2.2143216161303598E-3</c:v>
                </c:pt>
                <c:pt idx="37" formatCode="General">
                  <c:v>1.9609812697441598E-3</c:v>
                </c:pt>
                <c:pt idx="38" formatCode="General">
                  <c:v>1.7823322851190399E-3</c:v>
                </c:pt>
                <c:pt idx="39" formatCode="General">
                  <c:v>1.5347614483488699E-3</c:v>
                </c:pt>
                <c:pt idx="40" formatCode="General">
                  <c:v>1.34054426885851E-3</c:v>
                </c:pt>
                <c:pt idx="41" formatCode="General">
                  <c:v>1.1227636671332899E-3</c:v>
                </c:pt>
                <c:pt idx="42" formatCode="General">
                  <c:v>1.01539968040459E-3</c:v>
                </c:pt>
                <c:pt idx="43" formatCode="General">
                  <c:v>8.3776954545660299E-4</c:v>
                </c:pt>
                <c:pt idx="44" formatCode="General">
                  <c:v>7.2079690318213705E-4</c:v>
                </c:pt>
                <c:pt idx="45" formatCode="General">
                  <c:v>5.4917584742004901E-4</c:v>
                </c:pt>
                <c:pt idx="46" formatCode="General">
                  <c:v>4.0303737048848199E-4</c:v>
                </c:pt>
                <c:pt idx="47" formatCode="General">
                  <c:v>2.7898314449958998E-4</c:v>
                </c:pt>
              </c:numCache>
            </c:numRef>
          </c:val>
          <c:smooth val="0"/>
        </c:ser>
        <c:ser>
          <c:idx val="2"/>
          <c:order val="2"/>
          <c:tx>
            <c:v>Льготный</c:v>
          </c:tx>
          <c:marker>
            <c:symbol val="none"/>
          </c:marker>
          <c:cat>
            <c:numRef>
              <c:f>askp_by_tickettype_2!$A$5:$A$52</c:f>
              <c:numCache>
                <c:formatCode>General</c:formatCode>
                <c:ptCount val="48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</c:numCache>
            </c:numRef>
          </c:cat>
          <c:val>
            <c:numRef>
              <c:f>askp_by_tickettype_2!$D$5:$D$52</c:f>
              <c:numCache>
                <c:formatCode>General</c:formatCode>
                <c:ptCount val="48"/>
                <c:pt idx="0">
                  <c:v>3.5326548434992699E-4</c:v>
                </c:pt>
                <c:pt idx="1">
                  <c:v>1.6976760504380599E-4</c:v>
                </c:pt>
                <c:pt idx="2" formatCode="0.00E+00">
                  <c:v>6.30636960463132E-5</c:v>
                </c:pt>
                <c:pt idx="3" formatCode="0.00E+00">
                  <c:v>1.3118534120986E-5</c:v>
                </c:pt>
                <c:pt idx="4" formatCode="0.00E+00">
                  <c:v>5.8119973855319102E-6</c:v>
                </c:pt>
                <c:pt idx="5" formatCode="0.00E+00">
                  <c:v>5.3542563393056398E-6</c:v>
                </c:pt>
                <c:pt idx="6" formatCode="0.00E+00">
                  <c:v>5.2240619303783699E-6</c:v>
                </c:pt>
                <c:pt idx="7" formatCode="0.00E+00">
                  <c:v>6.5747254749330803E-6</c:v>
                </c:pt>
                <c:pt idx="8" formatCode="0.00E+00">
                  <c:v>9.4495651550866397E-6</c:v>
                </c:pt>
                <c:pt idx="9" formatCode="0.00E+00">
                  <c:v>5.4984504505790301E-5</c:v>
                </c:pt>
                <c:pt idx="10">
                  <c:v>9.2823406418103202E-4</c:v>
                </c:pt>
                <c:pt idx="11">
                  <c:v>2.6533518790762202E-3</c:v>
                </c:pt>
                <c:pt idx="12">
                  <c:v>4.8481913414544203E-3</c:v>
                </c:pt>
                <c:pt idx="13">
                  <c:v>8.1309609399603001E-3</c:v>
                </c:pt>
                <c:pt idx="14">
                  <c:v>1.1943491080223301E-2</c:v>
                </c:pt>
                <c:pt idx="15">
                  <c:v>1.5073867038838999E-2</c:v>
                </c:pt>
                <c:pt idx="16">
                  <c:v>1.5421431090988501E-2</c:v>
                </c:pt>
                <c:pt idx="17">
                  <c:v>1.44463362452345E-2</c:v>
                </c:pt>
                <c:pt idx="18">
                  <c:v>1.2968404526278701E-2</c:v>
                </c:pt>
                <c:pt idx="19">
                  <c:v>1.30623434594054E-2</c:v>
                </c:pt>
                <c:pt idx="20">
                  <c:v>1.35977657761605E-2</c:v>
                </c:pt>
                <c:pt idx="21">
                  <c:v>1.50391788205554E-2</c:v>
                </c:pt>
                <c:pt idx="22">
                  <c:v>1.6064399657529399E-2</c:v>
                </c:pt>
                <c:pt idx="23">
                  <c:v>1.6834016294543799E-2</c:v>
                </c:pt>
                <c:pt idx="24">
                  <c:v>1.75120264151866E-2</c:v>
                </c:pt>
                <c:pt idx="25">
                  <c:v>1.7720920174537299E-2</c:v>
                </c:pt>
                <c:pt idx="26">
                  <c:v>1.74342232512842E-2</c:v>
                </c:pt>
                <c:pt idx="27">
                  <c:v>1.7067449554060501E-2</c:v>
                </c:pt>
                <c:pt idx="28">
                  <c:v>1.6400028036760699E-2</c:v>
                </c:pt>
                <c:pt idx="29">
                  <c:v>1.6485673334757499E-2</c:v>
                </c:pt>
                <c:pt idx="30">
                  <c:v>1.63431565057649E-2</c:v>
                </c:pt>
                <c:pt idx="31">
                  <c:v>1.66436198695246E-2</c:v>
                </c:pt>
                <c:pt idx="32">
                  <c:v>1.6931168671311201E-2</c:v>
                </c:pt>
                <c:pt idx="33">
                  <c:v>1.70864805637778E-2</c:v>
                </c:pt>
                <c:pt idx="34">
                  <c:v>1.7822638239633599E-2</c:v>
                </c:pt>
                <c:pt idx="35">
                  <c:v>1.6597477394956199E-2</c:v>
                </c:pt>
                <c:pt idx="36">
                  <c:v>1.59268569606612E-2</c:v>
                </c:pt>
                <c:pt idx="37">
                  <c:v>1.32567370809859E-2</c:v>
                </c:pt>
                <c:pt idx="38">
                  <c:v>1.1250524094493E-2</c:v>
                </c:pt>
                <c:pt idx="39">
                  <c:v>8.9223502152583501E-3</c:v>
                </c:pt>
                <c:pt idx="40">
                  <c:v>7.4241864586668902E-3</c:v>
                </c:pt>
                <c:pt idx="41">
                  <c:v>5.5209354222794001E-3</c:v>
                </c:pt>
                <c:pt idx="42">
                  <c:v>4.3014968063514996E-3</c:v>
                </c:pt>
                <c:pt idx="43">
                  <c:v>3.1283248095419301E-3</c:v>
                </c:pt>
                <c:pt idx="44">
                  <c:v>2.3806837466379201E-3</c:v>
                </c:pt>
                <c:pt idx="45">
                  <c:v>1.6680109730063601E-3</c:v>
                </c:pt>
                <c:pt idx="46">
                  <c:v>1.1306309878302799E-3</c:v>
                </c:pt>
                <c:pt idx="47">
                  <c:v>6.7191349484913498E-4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750464"/>
        <c:axId val="120752384"/>
      </c:lineChart>
      <c:catAx>
        <c:axId val="120750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Circe" pitchFamily="34" charset="-52"/>
                  </a:defRPr>
                </a:pPr>
                <a:r>
                  <a:rPr lang="ru-RU">
                    <a:latin typeface="Circe" pitchFamily="34" charset="-52"/>
                  </a:rPr>
                  <a:t>Время суток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0752384"/>
        <c:crosses val="autoZero"/>
        <c:auto val="1"/>
        <c:lblAlgn val="ctr"/>
        <c:lblOffset val="100"/>
        <c:tickLblSkip val="8"/>
        <c:noMultiLvlLbl val="0"/>
      </c:catAx>
      <c:valAx>
        <c:axId val="120752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750464"/>
        <c:crosses val="autoZero"/>
        <c:crossBetween val="between"/>
        <c:majorUnit val="1.0000000000000002E-2"/>
      </c:valAx>
    </c:plotArea>
    <c:legend>
      <c:legendPos val="b"/>
      <c:layout>
        <c:manualLayout>
          <c:xMode val="edge"/>
          <c:yMode val="edge"/>
          <c:x val="7.0672777777777779E-2"/>
          <c:y val="0.8131138888888888"/>
          <c:w val="0.85159861111111113"/>
          <c:h val="9.1132142857142856E-2"/>
        </c:manualLayout>
      </c:layout>
      <c:overlay val="0"/>
      <c:txPr>
        <a:bodyPr/>
        <a:lstStyle/>
        <a:p>
          <a:pPr>
            <a:defRPr>
              <a:latin typeface="Circe" pitchFamily="34" charset="-52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12-16T19:44:34.500" idx="10">
    <p:pos x="-682" y="2081"/>
    <p:text>надо расписать что есть МК-метро и как это получено , хотя бы из каких данныхю
Желательно добавить слова оценка комфортности ....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29837" cy="497125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6" y="4"/>
            <a:ext cx="2929837" cy="497125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>
              <a:defRPr sz="1200"/>
            </a:lvl1pPr>
          </a:lstStyle>
          <a:p>
            <a:fld id="{6170EA89-CDF1-0143-99E4-91569A8264E6}" type="datetimeFigureOut">
              <a:rPr lang="ru-RU" smtClean="0"/>
              <a:t>26.12.2015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9443666"/>
            <a:ext cx="2929837" cy="497125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6" y="9443666"/>
            <a:ext cx="2929837" cy="497125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>
              <a:defRPr sz="1200"/>
            </a:lvl1pPr>
          </a:lstStyle>
          <a:p>
            <a:fld id="{9789B237-B29D-2346-AEE0-979F55977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6014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29837" cy="497125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6" y="4"/>
            <a:ext cx="2929837" cy="497125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>
              <a:defRPr sz="1200"/>
            </a:lvl1pPr>
          </a:lstStyle>
          <a:p>
            <a:fld id="{14AE3CA3-185E-EC46-8C45-781BF7EA66DA}" type="datetimeFigureOut">
              <a:rPr lang="ru-RU" smtClean="0"/>
              <a:t>26.12.2015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8" rIns="91417" bIns="457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7"/>
            <a:ext cx="5408930" cy="4474131"/>
          </a:xfrm>
          <a:prstGeom prst="rect">
            <a:avLst/>
          </a:prstGeom>
        </p:spPr>
        <p:txBody>
          <a:bodyPr vert="horz" lIns="91417" tIns="45708" rIns="91417" bIns="457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43666"/>
            <a:ext cx="2929837" cy="497125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6" y="9443666"/>
            <a:ext cx="2929837" cy="497125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>
              <a:defRPr sz="1200"/>
            </a:lvl1pPr>
          </a:lstStyle>
          <a:p>
            <a:fld id="{8A8CF69E-57C0-D846-BC94-1941E4F64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3323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ая стран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728223" y="1506459"/>
            <a:ext cx="2036762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1400" dirty="0" smtClean="0">
                <a:solidFill>
                  <a:srgbClr val="FFFFFF"/>
                </a:solidFill>
                <a:latin typeface="Verdana"/>
                <a:cs typeface="Verdana"/>
              </a:rPr>
              <a:t>ГУП «НИ</a:t>
            </a:r>
            <a:r>
              <a:rPr lang="ru-RU" sz="1400" baseline="0" dirty="0" smtClean="0">
                <a:solidFill>
                  <a:srgbClr val="FFFFFF"/>
                </a:solidFill>
                <a:latin typeface="Verdana"/>
                <a:cs typeface="Verdana"/>
              </a:rPr>
              <a:t> и ПИ Генплана Москвы»</a:t>
            </a:r>
            <a:endParaRPr lang="en-US" sz="1400" dirty="0" smtClean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7353301" y="90488"/>
            <a:ext cx="1771650" cy="1028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1"/>
          <p:cNvSpPr txBox="1">
            <a:spLocks noChangeArrowheads="1"/>
          </p:cNvSpPr>
          <p:nvPr userDrawn="1"/>
        </p:nvSpPr>
        <p:spPr bwMode="auto">
          <a:xfrm>
            <a:off x="170955" y="6450091"/>
            <a:ext cx="8802092" cy="32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29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latinLnBrk="0" hangingPunct="1">
              <a:lnSpc>
                <a:spcPts val="212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dirty="0" smtClean="0">
                <a:latin typeface="Circe" pitchFamily="34" charset="-52"/>
              </a:rPr>
              <a:t>2014</a:t>
            </a:r>
            <a:endParaRPr lang="en-US" sz="1200" kern="0" dirty="0" smtClean="0">
              <a:solidFill>
                <a:srgbClr val="000000"/>
              </a:solidFill>
              <a:latin typeface="Circe" pitchFamily="34" charset="-52"/>
            </a:endParaRPr>
          </a:p>
        </p:txBody>
      </p:sp>
      <p:sp>
        <p:nvSpPr>
          <p:cNvPr id="23" name="Rectangle 1"/>
          <p:cNvSpPr txBox="1">
            <a:spLocks noChangeArrowheads="1"/>
          </p:cNvSpPr>
          <p:nvPr userDrawn="1"/>
        </p:nvSpPr>
        <p:spPr bwMode="auto">
          <a:xfrm>
            <a:off x="3010007" y="989338"/>
            <a:ext cx="1404704" cy="35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29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latinLnBrk="0" hangingPunct="1">
              <a:lnSpc>
                <a:spcPts val="212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800" b="1" kern="0" dirty="0" smtClean="0">
                <a:solidFill>
                  <a:srgbClr val="000000"/>
                </a:solidFill>
                <a:latin typeface="Circe" pitchFamily="34" charset="-52"/>
              </a:rPr>
              <a:t>ПРАВИТЕЛЬСТВО МОСКВЫ</a:t>
            </a:r>
            <a:endParaRPr lang="ru-RU" sz="800" b="1" kern="0" dirty="0">
              <a:solidFill>
                <a:srgbClr val="000000"/>
              </a:solidFill>
              <a:latin typeface="Circe" pitchFamily="34" charset="-52"/>
            </a:endParaRPr>
          </a:p>
        </p:txBody>
      </p:sp>
      <p:pic>
        <p:nvPicPr>
          <p:cNvPr id="24" name="Изображение 17" descr="правительство москвы для печати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43" y="298471"/>
            <a:ext cx="558602" cy="683465"/>
          </a:xfrm>
          <a:prstGeom prst="rect">
            <a:avLst/>
          </a:prstGeom>
        </p:spPr>
      </p:pic>
      <p:pic>
        <p:nvPicPr>
          <p:cNvPr id="25" name="Picture 2" descr="Y:\Полезное\Логотипы OM\Генплан\Лебедев\IGM_sketchlogo_black_rus-01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35" y="263255"/>
            <a:ext cx="1016845" cy="110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Картинка 9"/>
          <p:cNvSpPr>
            <a:spLocks noGrp="1"/>
          </p:cNvSpPr>
          <p:nvPr>
            <p:ph type="clipArt" sz="quarter" idx="10"/>
          </p:nvPr>
        </p:nvSpPr>
        <p:spPr>
          <a:xfrm>
            <a:off x="6870700" y="2535238"/>
            <a:ext cx="2222500" cy="14811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6" name="Картинка 9"/>
          <p:cNvSpPr>
            <a:spLocks noGrp="1"/>
          </p:cNvSpPr>
          <p:nvPr>
            <p:ph type="clipArt" sz="quarter" idx="11"/>
          </p:nvPr>
        </p:nvSpPr>
        <p:spPr>
          <a:xfrm>
            <a:off x="4603914" y="2535238"/>
            <a:ext cx="2222500" cy="14811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7" name="Картинка 9"/>
          <p:cNvSpPr>
            <a:spLocks noGrp="1"/>
          </p:cNvSpPr>
          <p:nvPr>
            <p:ph type="clipArt" sz="quarter" idx="12"/>
          </p:nvPr>
        </p:nvSpPr>
        <p:spPr>
          <a:xfrm>
            <a:off x="2349501" y="2535238"/>
            <a:ext cx="2222500" cy="14811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8" name="Картинка 9"/>
          <p:cNvSpPr>
            <a:spLocks noGrp="1"/>
          </p:cNvSpPr>
          <p:nvPr>
            <p:ph type="clipArt" sz="quarter" idx="13"/>
          </p:nvPr>
        </p:nvSpPr>
        <p:spPr>
          <a:xfrm>
            <a:off x="64187" y="2535238"/>
            <a:ext cx="2222500" cy="148113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4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187469" y="4306887"/>
            <a:ext cx="8785577" cy="1038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400" b="0">
                <a:latin typeface="Circe" pitchFamily="34" charset="-52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13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317500" y="236538"/>
            <a:ext cx="7049778" cy="566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000" b="0">
                <a:latin typeface="Circe" pitchFamily="34" charset="-52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7621564" y="6356352"/>
            <a:ext cx="1314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5"/>
                </a:solidFill>
                <a:latin typeface="Verdana"/>
                <a:cs typeface="Verdana"/>
              </a:defRPr>
            </a:lvl1pPr>
          </a:lstStyle>
          <a:p>
            <a:fld id="{147B6149-94EE-8447-B374-C6259BDAF3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14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7621564" y="6356352"/>
            <a:ext cx="1314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5"/>
                </a:solidFill>
                <a:latin typeface="Verdana"/>
                <a:cs typeface="Verdana"/>
              </a:defRPr>
            </a:lvl1pPr>
          </a:lstStyle>
          <a:p>
            <a:fld id="{147B6149-94EE-8447-B374-C6259BDAF3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121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дна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2"/>
          </p:nvPr>
        </p:nvSpPr>
        <p:spPr>
          <a:xfrm>
            <a:off x="317500" y="940388"/>
            <a:ext cx="8618538" cy="5247686"/>
          </a:xfrm>
          <a:prstGeom prst="rect">
            <a:avLst/>
          </a:prstGeom>
        </p:spPr>
        <p:txBody>
          <a:bodyPr vert="horz"/>
          <a:lstStyle>
            <a:lvl1pPr>
              <a:defRPr sz="1400">
                <a:latin typeface="Verdana"/>
                <a:cs typeface="Verdana"/>
              </a:defRPr>
            </a:lvl1pPr>
            <a:lvl2pPr>
              <a:defRPr sz="1400">
                <a:latin typeface="Verdana"/>
                <a:cs typeface="Verdana"/>
              </a:defRPr>
            </a:lvl2pPr>
            <a:lvl3pPr>
              <a:defRPr sz="1400">
                <a:latin typeface="Verdana"/>
                <a:cs typeface="Verdana"/>
              </a:defRPr>
            </a:lvl3pPr>
            <a:lvl4pPr>
              <a:defRPr sz="1400">
                <a:latin typeface="Verdana"/>
                <a:cs typeface="Verdana"/>
              </a:defRPr>
            </a:lvl4pPr>
            <a:lvl5pPr>
              <a:defRPr sz="1400">
                <a:latin typeface="Verdana"/>
                <a:cs typeface="Verdana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Placeholder 12"/>
          <p:cNvSpPr>
            <a:spLocks noGrp="1"/>
          </p:cNvSpPr>
          <p:nvPr>
            <p:ph type="title"/>
          </p:nvPr>
        </p:nvSpPr>
        <p:spPr>
          <a:xfrm>
            <a:off x="317500" y="236538"/>
            <a:ext cx="7000844" cy="566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sz="1200" dirty="0" smtClean="0">
                <a:latin typeface="Arial" charset="0"/>
              </a:rPr>
              <a:t/>
            </a:r>
            <a:br>
              <a:rPr lang="ru-RU" sz="1200" dirty="0" smtClean="0">
                <a:latin typeface="Arial" charset="0"/>
              </a:rPr>
            </a:br>
            <a:r>
              <a:rPr lang="ru-RU" sz="1200" dirty="0" smtClean="0">
                <a:latin typeface="Arial" charset="0"/>
              </a:rPr>
              <a:t>Подзаголовок</a:t>
            </a:r>
            <a:endParaRPr lang="en-US" dirty="0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7621564" y="6356350"/>
            <a:ext cx="1314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5"/>
                </a:solidFill>
                <a:latin typeface="Verdana"/>
                <a:cs typeface="Verdana"/>
              </a:defRPr>
            </a:lvl1pPr>
          </a:lstStyle>
          <a:p>
            <a:fld id="{147B6149-94EE-8447-B374-C6259BDAF3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928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236538"/>
            <a:ext cx="7049778" cy="566432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Две колонки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317499" y="940388"/>
            <a:ext cx="4236517" cy="5247687"/>
          </a:xfrm>
          <a:prstGeom prst="rect">
            <a:avLst/>
          </a:prstGeom>
        </p:spPr>
        <p:txBody>
          <a:bodyPr vert="horz"/>
          <a:lstStyle>
            <a:lvl1pPr>
              <a:defRPr sz="1600" baseline="0">
                <a:latin typeface="Verdana"/>
                <a:cs typeface="Verdana"/>
              </a:defRPr>
            </a:lvl1pPr>
            <a:lvl2pPr>
              <a:defRPr sz="1600">
                <a:latin typeface="Verdana"/>
                <a:cs typeface="Verdana"/>
              </a:defRPr>
            </a:lvl2pPr>
            <a:lvl3pPr>
              <a:defRPr sz="1600">
                <a:latin typeface="Verdana"/>
                <a:cs typeface="Verdana"/>
              </a:defRPr>
            </a:lvl3pPr>
            <a:lvl4pPr>
              <a:defRPr sz="1600">
                <a:latin typeface="Verdana"/>
                <a:cs typeface="Verdana"/>
              </a:defRPr>
            </a:lvl4pPr>
            <a:lvl5pPr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ru-RU" dirty="0" smtClean="0"/>
              <a:t>График либо текстовая часть</a:t>
            </a:r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6" hasCustomPrompt="1"/>
          </p:nvPr>
        </p:nvSpPr>
        <p:spPr>
          <a:xfrm>
            <a:off x="4712763" y="940388"/>
            <a:ext cx="4223275" cy="5247687"/>
          </a:xfrm>
          <a:prstGeom prst="rect">
            <a:avLst/>
          </a:prstGeom>
        </p:spPr>
        <p:txBody>
          <a:bodyPr vert="horz"/>
          <a:lstStyle>
            <a:lvl1pPr>
              <a:defRPr sz="1600" baseline="0">
                <a:latin typeface="Verdana"/>
                <a:cs typeface="Verdana"/>
              </a:defRPr>
            </a:lvl1pPr>
            <a:lvl2pPr>
              <a:defRPr sz="1600">
                <a:latin typeface="Verdana"/>
                <a:cs typeface="Verdana"/>
              </a:defRPr>
            </a:lvl2pPr>
            <a:lvl3pPr>
              <a:defRPr sz="1600">
                <a:latin typeface="Verdana"/>
                <a:cs typeface="Verdana"/>
              </a:defRPr>
            </a:lvl3pPr>
            <a:lvl4pPr>
              <a:defRPr sz="1600">
                <a:latin typeface="Verdana"/>
                <a:cs typeface="Verdana"/>
              </a:defRPr>
            </a:lvl4pPr>
            <a:lvl5pPr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ru-RU" dirty="0" smtClean="0"/>
              <a:t>График либо текстовая часть</a:t>
            </a:r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7621564" y="6356350"/>
            <a:ext cx="1314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5"/>
                </a:solidFill>
                <a:latin typeface="Verdana"/>
                <a:cs typeface="Verdana"/>
              </a:defRPr>
            </a:lvl1pPr>
          </a:lstStyle>
          <a:p>
            <a:fld id="{147B6149-94EE-8447-B374-C6259BDAF3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92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317500" y="236538"/>
            <a:ext cx="7480300" cy="566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7621564" y="6356352"/>
            <a:ext cx="1314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5"/>
                </a:solidFill>
                <a:latin typeface="Verdana"/>
                <a:cs typeface="Verdana"/>
              </a:defRPr>
            </a:lvl1pPr>
          </a:lstStyle>
          <a:p>
            <a:fld id="{147B6149-94EE-8447-B374-C6259BDAF3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1"/>
          <p:cNvSpPr txBox="1">
            <a:spLocks noChangeArrowheads="1"/>
          </p:cNvSpPr>
          <p:nvPr userDrawn="1"/>
        </p:nvSpPr>
        <p:spPr bwMode="auto">
          <a:xfrm>
            <a:off x="7384259" y="630272"/>
            <a:ext cx="991882" cy="2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529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latinLnBrk="0" hangingPunct="1">
              <a:lnSpc>
                <a:spcPts val="212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550" b="1" kern="0" dirty="0" smtClean="0">
                <a:solidFill>
                  <a:srgbClr val="000000"/>
                </a:solidFill>
                <a:latin typeface="Circe" pitchFamily="34" charset="-52"/>
              </a:rPr>
              <a:t>ПРАВИТЕЛЬСТВО МОСКВЫ</a:t>
            </a:r>
            <a:endParaRPr lang="ru-RU" sz="550" b="1" kern="0" dirty="0">
              <a:solidFill>
                <a:srgbClr val="000000"/>
              </a:solidFill>
              <a:latin typeface="Circe" pitchFamily="34" charset="-52"/>
            </a:endParaRPr>
          </a:p>
        </p:txBody>
      </p:sp>
      <p:pic>
        <p:nvPicPr>
          <p:cNvPr id="7" name="Изображение 6" descr="правительство москвы для печати.ai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266" y="194045"/>
            <a:ext cx="356533" cy="436227"/>
          </a:xfrm>
          <a:prstGeom prst="rect">
            <a:avLst/>
          </a:prstGeom>
        </p:spPr>
      </p:pic>
      <p:pic>
        <p:nvPicPr>
          <p:cNvPr id="11" name="Picture 2" descr="Y:\Полезное\Логотипы OM\Генплан\Лебедев\IGM_sketchlogo_black_rus-01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248" y="180876"/>
            <a:ext cx="647815" cy="70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41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4" r:id="rId2"/>
    <p:sldLayoutId id="2147483686" r:id="rId3"/>
    <p:sldLayoutId id="2147483687" r:id="rId4"/>
    <p:sldLayoutId id="2147483688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000" b="1" kern="1200" baseline="0">
          <a:solidFill>
            <a:schemeClr val="tx1"/>
          </a:solidFill>
          <a:latin typeface="Circe" pitchFamily="34" charset="-52"/>
          <a:ea typeface="+mj-ea"/>
          <a:cs typeface="Verdana"/>
        </a:defRPr>
      </a:lvl1pPr>
    </p:titleStyle>
    <p:bodyStyle>
      <a:lvl1pPr marL="0" indent="0" algn="l" defTabSz="457200" rtl="0" eaLnBrk="1" latinLnBrk="0" hangingPunct="1">
        <a:lnSpc>
          <a:spcPts val="2120"/>
        </a:lnSpc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Воробьев Алексей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255247" y="6500137"/>
            <a:ext cx="633507" cy="338554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201754" y="2528885"/>
            <a:ext cx="8785577" cy="1038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baseline="0">
                <a:solidFill>
                  <a:schemeClr val="tx1"/>
                </a:solidFill>
                <a:latin typeface="Circe" pitchFamily="34" charset="-52"/>
                <a:ea typeface="+mj-ea"/>
                <a:cs typeface="Verdana"/>
              </a:defRPr>
            </a:lvl1pPr>
          </a:lstStyle>
          <a:p>
            <a:r>
              <a:rPr lang="ru-RU" sz="3200" dirty="0" smtClean="0"/>
              <a:t>Данные о спросе на транспортную инфраструктуру Московского региона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85577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1800" dirty="0">
                <a:cs typeface="Arial" panose="020B0604020202020204" pitchFamily="34" charset="0"/>
              </a:rPr>
              <a:t>Обследования транспортных потоков на основной улично-дорожной сети Москвы и Московской </a:t>
            </a:r>
            <a:r>
              <a:rPr lang="ru-RU" sz="1800" dirty="0" smtClean="0">
                <a:cs typeface="Arial" panose="020B0604020202020204" pitchFamily="34" charset="0"/>
              </a:rPr>
              <a:t>области</a:t>
            </a:r>
            <a:endParaRPr lang="ru-RU" sz="1800" dirty="0"/>
          </a:p>
        </p:txBody>
      </p:sp>
      <p:sp>
        <p:nvSpPr>
          <p:cNvPr id="4" name="Номер слайда 2"/>
          <p:cNvSpPr txBox="1">
            <a:spLocks/>
          </p:cNvSpPr>
          <p:nvPr/>
        </p:nvSpPr>
        <p:spPr>
          <a:xfrm>
            <a:off x="7621564" y="6356352"/>
            <a:ext cx="1314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000" kern="1200">
                <a:solidFill>
                  <a:schemeClr val="accent5"/>
                </a:solidFill>
                <a:latin typeface="Verdana"/>
                <a:ea typeface="+mn-ea"/>
                <a:cs typeface="Verdan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B6149-94EE-8447-B374-C6259BDAF377}" type="slidenum">
              <a:rPr lang="en-US" smtClean="0">
                <a:latin typeface="Circe" pitchFamily="34" charset="-52"/>
              </a:rPr>
              <a:pPr/>
              <a:t>10</a:t>
            </a:fld>
            <a:endParaRPr lang="en-US" dirty="0">
              <a:latin typeface="Circe" pitchFamily="34" charset="-52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41815" y="994037"/>
            <a:ext cx="2337863" cy="8577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>
            <a:lvl1pPr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endParaRPr kumimoji="0" lang="ru-RU" altLang="ru-RU" sz="1200" b="1" dirty="0" smtClean="0">
              <a:solidFill>
                <a:schemeClr val="bg1"/>
              </a:solidFill>
              <a:latin typeface="Circe" pitchFamily="34" charset="-52"/>
            </a:endParaRPr>
          </a:p>
          <a:p>
            <a:pPr>
              <a:defRPr/>
            </a:pPr>
            <a:r>
              <a:rPr kumimoji="0" lang="ru-RU" altLang="ru-RU" sz="1100" b="1" dirty="0" smtClean="0">
                <a:latin typeface="Circe" pitchFamily="34" charset="-52"/>
              </a:rPr>
              <a:t>1) Натурные обследования транспортных потоков на </a:t>
            </a:r>
            <a:r>
              <a:rPr kumimoji="0" lang="ru-RU" altLang="ru-RU" sz="1100" b="1" dirty="0">
                <a:latin typeface="Circe" pitchFamily="34" charset="-52"/>
              </a:rPr>
              <a:t>улично-дорожной сети Москвы </a:t>
            </a:r>
            <a:r>
              <a:rPr kumimoji="0" lang="ru-RU" altLang="ru-RU" sz="1100" b="1" dirty="0" smtClean="0">
                <a:latin typeface="Circe" pitchFamily="34" charset="-52"/>
              </a:rPr>
              <a:t>в </a:t>
            </a:r>
            <a:r>
              <a:rPr kumimoji="0" lang="ru-RU" altLang="ru-RU" sz="1100" b="1" dirty="0">
                <a:latin typeface="Circe" pitchFamily="34" charset="-52"/>
              </a:rPr>
              <a:t>старых границах</a:t>
            </a:r>
          </a:p>
          <a:p>
            <a:endParaRPr lang="ru-RU" sz="1050" b="1" dirty="0">
              <a:solidFill>
                <a:schemeClr val="bg1"/>
              </a:solidFill>
              <a:latin typeface="Circe" pitchFamily="3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t="6861" r="1611" b="17166"/>
          <a:stretch/>
        </p:blipFill>
        <p:spPr>
          <a:xfrm>
            <a:off x="541815" y="1985580"/>
            <a:ext cx="2337864" cy="25907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262043" y="994038"/>
            <a:ext cx="2379529" cy="8577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>
            <a:lvl1pPr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kumimoji="0" lang="ru-RU" altLang="ru-RU" sz="1100" b="1" dirty="0" smtClean="0">
                <a:latin typeface="Circe" pitchFamily="34" charset="-52"/>
              </a:rPr>
              <a:t>2) Натурные обследования транспортных потоков на </a:t>
            </a:r>
            <a:r>
              <a:rPr kumimoji="0" lang="ru-RU" altLang="ru-RU" sz="1100" b="1" dirty="0">
                <a:latin typeface="Circe" pitchFamily="34" charset="-52"/>
              </a:rPr>
              <a:t>улично-дорожной сети Москвы </a:t>
            </a:r>
            <a:r>
              <a:rPr kumimoji="0" lang="ru-RU" altLang="ru-RU" sz="1100" b="1" dirty="0" smtClean="0">
                <a:latin typeface="Circe" pitchFamily="34" charset="-52"/>
              </a:rPr>
              <a:t>(</a:t>
            </a:r>
            <a:r>
              <a:rPr kumimoji="0" lang="ru-RU" altLang="ru-RU" sz="1100" b="1" dirty="0" err="1" smtClean="0">
                <a:latin typeface="Circe" pitchFamily="34" charset="-52"/>
              </a:rPr>
              <a:t>ТиНАО</a:t>
            </a:r>
            <a:r>
              <a:rPr kumimoji="0" lang="ru-RU" altLang="ru-RU" sz="1100" b="1" dirty="0" smtClean="0">
                <a:latin typeface="Circe" pitchFamily="34" charset="-52"/>
              </a:rPr>
              <a:t>)</a:t>
            </a:r>
            <a:endParaRPr lang="ru-RU" sz="1050" b="1" dirty="0">
              <a:solidFill>
                <a:schemeClr val="bg1"/>
              </a:solidFill>
              <a:latin typeface="Circe" pitchFamily="3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2" b="13838"/>
          <a:stretch/>
        </p:blipFill>
        <p:spPr>
          <a:xfrm>
            <a:off x="3262043" y="1985580"/>
            <a:ext cx="2374674" cy="25519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6189707" y="994039"/>
            <a:ext cx="2572574" cy="85779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>
            <a:lvl1pPr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kumimoji="0" lang="ru-RU" altLang="ru-RU" sz="1100" b="1" dirty="0" smtClean="0">
              <a:latin typeface="Circe" pitchFamily="34" charset="-52"/>
            </a:endParaRPr>
          </a:p>
          <a:p>
            <a:pPr>
              <a:defRPr/>
            </a:pPr>
            <a:r>
              <a:rPr kumimoji="0" lang="ru-RU" altLang="ru-RU" sz="1100" b="1" dirty="0" smtClean="0">
                <a:latin typeface="Circe" pitchFamily="34" charset="-52"/>
              </a:rPr>
              <a:t>3) Натурные обследования транспортных потоков на сети автомобильных дорог Московской области</a:t>
            </a:r>
            <a:endParaRPr kumimoji="0" lang="ru-RU" altLang="ru-RU" sz="1100" b="1" dirty="0">
              <a:latin typeface="Circe" pitchFamily="34" charset="-52"/>
            </a:endParaRPr>
          </a:p>
          <a:p>
            <a:endParaRPr lang="ru-RU" sz="1050" b="1" dirty="0">
              <a:solidFill>
                <a:schemeClr val="bg1"/>
              </a:solidFill>
              <a:latin typeface="Circe" pitchFamily="34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"/>
          <a:stretch/>
        </p:blipFill>
        <p:spPr>
          <a:xfrm>
            <a:off x="6189706" y="1990219"/>
            <a:ext cx="2572574" cy="25225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521791" y="4757373"/>
            <a:ext cx="2377911" cy="5712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>
            <a:lvl1pPr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kumimoji="0" lang="ru-RU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65 сечений</a:t>
            </a:r>
          </a:p>
          <a:p>
            <a:pPr>
              <a:defRPr/>
            </a:pPr>
            <a:r>
              <a:rPr kumimoji="0" lang="ru-RU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Утренний час пик – 8</a:t>
            </a:r>
            <a:r>
              <a:rPr kumimoji="0" lang="en-US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:</a:t>
            </a:r>
            <a:r>
              <a:rPr kumimoji="0" lang="ru-RU" altLang="ru-RU" sz="1100" b="1" dirty="0">
                <a:solidFill>
                  <a:srgbClr val="262626"/>
                </a:solidFill>
                <a:latin typeface="Circe" pitchFamily="34" charset="-52"/>
              </a:rPr>
              <a:t>00-10</a:t>
            </a:r>
            <a:r>
              <a:rPr kumimoji="0" lang="en-US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:</a:t>
            </a:r>
            <a:r>
              <a:rPr kumimoji="0" lang="ru-RU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00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3263661" y="4757372"/>
            <a:ext cx="2377911" cy="5712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>
            <a:lvl1pPr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kumimoji="0" lang="ru-RU" altLang="ru-RU" sz="1100" b="1" dirty="0">
                <a:solidFill>
                  <a:srgbClr val="262626"/>
                </a:solidFill>
                <a:latin typeface="Circe" pitchFamily="34" charset="-52"/>
              </a:rPr>
              <a:t>3</a:t>
            </a:r>
            <a:r>
              <a:rPr kumimoji="0" lang="ru-RU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5 транспортных узлов</a:t>
            </a:r>
          </a:p>
          <a:p>
            <a:pPr>
              <a:defRPr/>
            </a:pPr>
            <a:r>
              <a:rPr kumimoji="0" lang="ru-RU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Утренний час</a:t>
            </a:r>
            <a:r>
              <a:rPr kumimoji="0" lang="en-US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 </a:t>
            </a:r>
            <a:r>
              <a:rPr kumimoji="0" lang="ru-RU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пик – 7</a:t>
            </a:r>
            <a:r>
              <a:rPr kumimoji="0" lang="en-US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:</a:t>
            </a:r>
            <a:r>
              <a:rPr kumimoji="0" lang="ru-RU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30-9</a:t>
            </a:r>
            <a:r>
              <a:rPr kumimoji="0" lang="en-US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:</a:t>
            </a:r>
            <a:r>
              <a:rPr kumimoji="0" lang="ru-RU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30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6189706" y="4757371"/>
            <a:ext cx="2572574" cy="5712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>
            <a:lvl1pPr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kumimoji="0" lang="ru-RU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3</a:t>
            </a:r>
            <a:r>
              <a:rPr kumimoji="0" lang="ru-RU" altLang="ru-RU" sz="1100" b="1" dirty="0">
                <a:solidFill>
                  <a:srgbClr val="262626"/>
                </a:solidFill>
                <a:latin typeface="Circe" pitchFamily="34" charset="-52"/>
              </a:rPr>
              <a:t>6</a:t>
            </a:r>
            <a:r>
              <a:rPr kumimoji="0" lang="ru-RU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 транспортных узлов</a:t>
            </a:r>
          </a:p>
          <a:p>
            <a:pPr>
              <a:defRPr/>
            </a:pPr>
            <a:r>
              <a:rPr kumimoji="0" lang="ru-RU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Утренний час</a:t>
            </a:r>
            <a:r>
              <a:rPr kumimoji="0" lang="en-US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 </a:t>
            </a:r>
            <a:r>
              <a:rPr kumimoji="0" lang="ru-RU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пик – 7</a:t>
            </a:r>
            <a:r>
              <a:rPr kumimoji="0" lang="en-US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:</a:t>
            </a:r>
            <a:r>
              <a:rPr kumimoji="0" lang="ru-RU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30-9</a:t>
            </a:r>
            <a:r>
              <a:rPr kumimoji="0" lang="en-US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:</a:t>
            </a:r>
            <a:r>
              <a:rPr kumimoji="0" lang="ru-RU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30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521791" y="5754824"/>
            <a:ext cx="8240489" cy="96665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>
            <a:lvl1pPr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kumimoji="0" lang="ru-RU" altLang="ru-RU" sz="1200" b="1" dirty="0" smtClean="0">
              <a:solidFill>
                <a:schemeClr val="bg2"/>
              </a:solidFill>
              <a:latin typeface="Circe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ru-RU" altLang="ru-RU" sz="1200" b="1" dirty="0" smtClean="0">
                <a:solidFill>
                  <a:schemeClr val="bg2"/>
                </a:solidFill>
                <a:latin typeface="Circe" pitchFamily="34" charset="-52"/>
              </a:rPr>
              <a:t>Интенсивность движения транспорта по направлениям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ru-RU" altLang="ru-RU" sz="1200" b="1" dirty="0">
                <a:solidFill>
                  <a:schemeClr val="bg2"/>
                </a:solidFill>
                <a:latin typeface="Circe" pitchFamily="34" charset="-52"/>
              </a:rPr>
              <a:t>С</a:t>
            </a:r>
            <a:r>
              <a:rPr kumimoji="0" lang="ru-RU" altLang="ru-RU" sz="1200" b="1" dirty="0" smtClean="0">
                <a:solidFill>
                  <a:schemeClr val="bg2"/>
                </a:solidFill>
                <a:latin typeface="Circe" pitchFamily="34" charset="-52"/>
              </a:rPr>
              <a:t>остав транспортного потока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ru-RU" altLang="ru-RU" sz="1200" b="1" dirty="0" smtClean="0">
                <a:solidFill>
                  <a:schemeClr val="bg2"/>
                </a:solidFill>
                <a:latin typeface="Circe" pitchFamily="34" charset="-52"/>
              </a:rPr>
              <a:t>Доля грузового транспорта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ru-RU" altLang="ru-RU" sz="1200" b="1" dirty="0" smtClean="0">
                <a:solidFill>
                  <a:schemeClr val="bg2"/>
                </a:solidFill>
                <a:latin typeface="Circe" pitchFamily="34" charset="-52"/>
              </a:rPr>
              <a:t>Неравномерность по направлениям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kumimoji="0" lang="ru-RU" altLang="ru-RU" sz="1200" b="1" dirty="0" smtClean="0">
              <a:solidFill>
                <a:schemeClr val="bg2"/>
              </a:solidFill>
              <a:latin typeface="Circe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3072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ru-RU" sz="1400" dirty="0">
                <a:cs typeface="Arial" panose="020B0604020202020204" pitchFamily="34" charset="0"/>
              </a:rPr>
              <a:t>Визуальные натурные обследования въезда в город Москву </a:t>
            </a:r>
            <a:r>
              <a:rPr lang="ru-RU" sz="1400" dirty="0" smtClean="0">
                <a:cs typeface="Arial" panose="020B0604020202020204" pitchFamily="34" charset="0"/>
              </a:rPr>
              <a:t>на </a:t>
            </a:r>
            <a:r>
              <a:rPr lang="ru-RU" sz="1400" dirty="0">
                <a:cs typeface="Arial" panose="020B0604020202020204" pitchFamily="34" charset="0"/>
              </a:rPr>
              <a:t>железной дороге в</a:t>
            </a:r>
            <a:r>
              <a:rPr lang="ru-RU" sz="1400" dirty="0" smtClean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пригородно</a:t>
            </a:r>
            <a:r>
              <a:rPr lang="ru-RU" sz="1400" dirty="0">
                <a:cs typeface="Arial" panose="020B0604020202020204" pitchFamily="34" charset="0"/>
              </a:rPr>
              <a:t>-городском </a:t>
            </a:r>
            <a:r>
              <a:rPr lang="ru-RU" sz="1400" dirty="0" smtClean="0">
                <a:cs typeface="Arial" panose="020B0604020202020204" pitchFamily="34" charset="0"/>
              </a:rPr>
              <a:t>сообщении  в </a:t>
            </a:r>
            <a:r>
              <a:rPr lang="ru-RU" sz="1400" dirty="0">
                <a:cs typeface="Arial" panose="020B0604020202020204" pitchFamily="34" charset="0"/>
              </a:rPr>
              <a:t>утренний час </a:t>
            </a:r>
            <a:r>
              <a:rPr lang="ru-RU" sz="1400" dirty="0" smtClean="0">
                <a:cs typeface="Arial" panose="020B0604020202020204" pitchFamily="34" charset="0"/>
              </a:rPr>
              <a:t>пик</a:t>
            </a:r>
            <a:endParaRPr lang="ru-RU" sz="1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B6149-94EE-8447-B374-C6259BDAF37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0" b="8027"/>
          <a:stretch/>
        </p:blipFill>
        <p:spPr>
          <a:xfrm>
            <a:off x="250186" y="835645"/>
            <a:ext cx="4798007" cy="54943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93475" y="880852"/>
            <a:ext cx="3822342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1" dirty="0" smtClean="0">
                <a:latin typeface="Circe" pitchFamily="34" charset="-52"/>
                <a:cs typeface="Arial" panose="020B0604020202020204" pitchFamily="34" charset="0"/>
              </a:rPr>
              <a:t>Закуплены данные у «ИТС Консалтинг»</a:t>
            </a:r>
          </a:p>
          <a:p>
            <a:endParaRPr lang="ru-RU" sz="1100" b="1" dirty="0" smtClean="0">
              <a:latin typeface="Circe" pitchFamily="34" charset="-52"/>
              <a:cs typeface="Arial" panose="020B0604020202020204" pitchFamily="34" charset="0"/>
            </a:endParaRPr>
          </a:p>
          <a:p>
            <a:r>
              <a:rPr lang="ru-RU" sz="1100" b="1" dirty="0" smtClean="0">
                <a:latin typeface="Circe" pitchFamily="34" charset="-52"/>
                <a:cs typeface="Arial" panose="020B0604020202020204" pitchFamily="34" charset="0"/>
              </a:rPr>
              <a:t>Обследовано </a:t>
            </a:r>
            <a:r>
              <a:rPr lang="ru-RU" sz="1100" b="1" dirty="0">
                <a:latin typeface="Circe" pitchFamily="34" charset="-52"/>
                <a:cs typeface="Arial" panose="020B0604020202020204" pitchFamily="34" charset="0"/>
              </a:rPr>
              <a:t>8 из </a:t>
            </a:r>
            <a:r>
              <a:rPr lang="ru-RU" sz="1100" b="1" dirty="0" smtClean="0">
                <a:latin typeface="Circe" pitchFamily="34" charset="-52"/>
                <a:cs typeface="Arial" panose="020B0604020202020204" pitchFamily="34" charset="0"/>
              </a:rPr>
              <a:t>10 </a:t>
            </a:r>
            <a:r>
              <a:rPr lang="ru-RU" sz="1100" b="1" dirty="0">
                <a:latin typeface="Circe" pitchFamily="34" charset="-52"/>
                <a:cs typeface="Arial" panose="020B0604020202020204" pitchFamily="34" charset="0"/>
              </a:rPr>
              <a:t>железнодорожных </a:t>
            </a:r>
            <a:r>
              <a:rPr lang="ru-RU" sz="1100" b="1" dirty="0" smtClean="0">
                <a:latin typeface="Circe" pitchFamily="34" charset="-52"/>
                <a:cs typeface="Arial" panose="020B0604020202020204" pitchFamily="34" charset="0"/>
              </a:rPr>
              <a:t>направлений</a:t>
            </a:r>
            <a:endParaRPr lang="ru-RU" sz="1100" b="1" dirty="0">
              <a:latin typeface="Circe" pitchFamily="34" charset="-52"/>
              <a:cs typeface="Arial" panose="020B0604020202020204" pitchFamily="34" charset="0"/>
            </a:endParaRPr>
          </a:p>
          <a:p>
            <a:r>
              <a:rPr lang="ru-RU" sz="500" dirty="0" smtClean="0">
                <a:latin typeface="Circe" pitchFamily="34" charset="-52"/>
                <a:cs typeface="Arial" panose="020B0604020202020204" pitchFamily="34" charset="0"/>
              </a:rPr>
              <a:t> </a:t>
            </a:r>
            <a:endParaRPr lang="ru-RU" sz="500" dirty="0">
              <a:latin typeface="Circe" pitchFamily="34" charset="-52"/>
              <a:cs typeface="Arial" panose="020B0604020202020204" pitchFamily="34" charset="0"/>
            </a:endParaRPr>
          </a:p>
          <a:p>
            <a:r>
              <a:rPr lang="ru-RU" sz="1000" b="1" dirty="0" smtClean="0">
                <a:latin typeface="Circe" pitchFamily="34" charset="-52"/>
                <a:cs typeface="Arial" panose="020B0604020202020204" pitchFamily="34" charset="0"/>
              </a:rPr>
              <a:t>•</a:t>
            </a:r>
            <a:r>
              <a:rPr lang="ru-RU" sz="1000" dirty="0" smtClean="0">
                <a:latin typeface="Circe" pitchFamily="34" charset="-52"/>
                <a:cs typeface="Arial" panose="020B0604020202020204" pitchFamily="34" charset="0"/>
              </a:rPr>
              <a:t> Получены </a:t>
            </a:r>
            <a:r>
              <a:rPr lang="ru-RU" sz="1000" dirty="0">
                <a:latin typeface="Circe" pitchFamily="34" charset="-52"/>
                <a:cs typeface="Arial" panose="020B0604020202020204" pitchFamily="34" charset="0"/>
              </a:rPr>
              <a:t>показатели:</a:t>
            </a:r>
          </a:p>
          <a:p>
            <a:pPr marL="144000"/>
            <a:r>
              <a:rPr lang="ru-RU" sz="1000" dirty="0" smtClean="0">
                <a:latin typeface="Circe" pitchFamily="34" charset="-52"/>
                <a:cs typeface="Arial" panose="020B0604020202020204" pitchFamily="34" charset="0"/>
              </a:rPr>
              <a:t>- величины </a:t>
            </a:r>
            <a:r>
              <a:rPr lang="ru-RU" sz="1000" dirty="0">
                <a:latin typeface="Circe" pitchFamily="34" charset="-52"/>
                <a:cs typeface="Arial" panose="020B0604020202020204" pitchFamily="34" charset="0"/>
              </a:rPr>
              <a:t>пассажиропотоков на въезде в город  в утренние часы </a:t>
            </a:r>
            <a:r>
              <a:rPr lang="ru-RU" sz="1000" dirty="0" smtClean="0">
                <a:latin typeface="Circe" pitchFamily="34" charset="-52"/>
                <a:cs typeface="Arial" panose="020B0604020202020204" pitchFamily="34" charset="0"/>
              </a:rPr>
              <a:t>пик по </a:t>
            </a:r>
            <a:r>
              <a:rPr lang="ru-RU" sz="1000" dirty="0">
                <a:latin typeface="Circe" pitchFamily="34" charset="-52"/>
                <a:cs typeface="Arial" panose="020B0604020202020204" pitchFamily="34" charset="0"/>
              </a:rPr>
              <a:t>каждому </a:t>
            </a:r>
            <a:r>
              <a:rPr lang="ru-RU" sz="1000" dirty="0" smtClean="0">
                <a:latin typeface="Circe" pitchFamily="34" charset="-52"/>
                <a:cs typeface="Arial" panose="020B0604020202020204" pitchFamily="34" charset="0"/>
              </a:rPr>
              <a:t>направлению</a:t>
            </a:r>
            <a:r>
              <a:rPr lang="en-US" sz="1000" dirty="0">
                <a:latin typeface="Circe" pitchFamily="34" charset="-52"/>
                <a:cs typeface="Arial" panose="020B0604020202020204" pitchFamily="34" charset="0"/>
              </a:rPr>
              <a:t>,</a:t>
            </a:r>
            <a:endParaRPr lang="ru-RU" sz="1000" dirty="0">
              <a:latin typeface="Circe" pitchFamily="34" charset="-52"/>
              <a:cs typeface="Arial" panose="020B0604020202020204" pitchFamily="34" charset="0"/>
            </a:endParaRPr>
          </a:p>
          <a:p>
            <a:pPr marL="144000"/>
            <a:r>
              <a:rPr lang="ru-RU" sz="1000" dirty="0" smtClean="0">
                <a:latin typeface="Circe" pitchFamily="34" charset="-52"/>
                <a:cs typeface="Arial" panose="020B0604020202020204" pitchFamily="34" charset="0"/>
              </a:rPr>
              <a:t>- суммарный </a:t>
            </a:r>
            <a:r>
              <a:rPr lang="ru-RU" sz="1000" dirty="0">
                <a:latin typeface="Circe" pitchFamily="34" charset="-52"/>
                <a:cs typeface="Arial" panose="020B0604020202020204" pitchFamily="34" charset="0"/>
              </a:rPr>
              <a:t>въезд в город Москву на железной дороге, определена его </a:t>
            </a:r>
            <a:r>
              <a:rPr lang="ru-RU" sz="1000" dirty="0" smtClean="0">
                <a:latin typeface="Circe" pitchFamily="34" charset="-52"/>
                <a:cs typeface="Arial" panose="020B0604020202020204" pitchFamily="34" charset="0"/>
              </a:rPr>
              <a:t>  динамика </a:t>
            </a:r>
            <a:r>
              <a:rPr lang="ru-RU" sz="1000" dirty="0">
                <a:latin typeface="Circe" pitchFamily="34" charset="-52"/>
                <a:cs typeface="Arial" panose="020B0604020202020204" pitchFamily="34" charset="0"/>
              </a:rPr>
              <a:t>по </a:t>
            </a:r>
            <a:r>
              <a:rPr lang="ru-RU" sz="1000" dirty="0" smtClean="0">
                <a:latin typeface="Circe" pitchFamily="34" charset="-52"/>
                <a:cs typeface="Arial" panose="020B0604020202020204" pitchFamily="34" charset="0"/>
              </a:rPr>
              <a:t>годам</a:t>
            </a:r>
            <a:r>
              <a:rPr lang="en-US" sz="1000" dirty="0" smtClean="0">
                <a:latin typeface="Circe" pitchFamily="34" charset="-52"/>
                <a:cs typeface="Arial" panose="020B0604020202020204" pitchFamily="34" charset="0"/>
              </a:rPr>
              <a:t>,</a:t>
            </a:r>
            <a:endParaRPr lang="ru-RU" sz="1000" dirty="0">
              <a:latin typeface="Circe" pitchFamily="34" charset="-52"/>
              <a:cs typeface="Arial" panose="020B0604020202020204" pitchFamily="34" charset="0"/>
            </a:endParaRPr>
          </a:p>
          <a:p>
            <a:pPr marL="144000" lvl="1"/>
            <a:r>
              <a:rPr lang="ru-RU" sz="1000" dirty="0" smtClean="0">
                <a:latin typeface="Circe" pitchFamily="34" charset="-52"/>
                <a:cs typeface="Arial" panose="020B0604020202020204" pitchFamily="34" charset="0"/>
              </a:rPr>
              <a:t>- фактические </a:t>
            </a:r>
            <a:r>
              <a:rPr lang="ru-RU" sz="1000" dirty="0">
                <a:latin typeface="Circe" pitchFamily="34" charset="-52"/>
                <a:cs typeface="Arial" panose="020B0604020202020204" pitchFamily="34" charset="0"/>
              </a:rPr>
              <a:t>размеры движения поездов, количество вагонов в составе</a:t>
            </a:r>
            <a:r>
              <a:rPr lang="ru-RU" sz="1000" dirty="0" smtClean="0">
                <a:latin typeface="Circe" pitchFamily="34" charset="-52"/>
                <a:cs typeface="Arial" panose="020B0604020202020204" pitchFamily="34" charset="0"/>
              </a:rPr>
              <a:t>, условия </a:t>
            </a:r>
            <a:r>
              <a:rPr lang="ru-RU" sz="1000" dirty="0">
                <a:latin typeface="Circe" pitchFamily="34" charset="-52"/>
                <a:cs typeface="Arial" panose="020B0604020202020204" pitchFamily="34" charset="0"/>
              </a:rPr>
              <a:t>перевозок </a:t>
            </a:r>
            <a:r>
              <a:rPr lang="ru-RU" sz="1000" dirty="0" smtClean="0">
                <a:latin typeface="Circe" pitchFamily="34" charset="-52"/>
                <a:cs typeface="Arial" panose="020B0604020202020204" pitchFamily="34" charset="0"/>
              </a:rPr>
              <a:t>пассажиров и др.</a:t>
            </a:r>
            <a:endParaRPr lang="ru-RU" sz="1000" b="1" dirty="0" smtClean="0">
              <a:latin typeface="Circe" pitchFamily="34" charset="-52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75081" y="5443600"/>
            <a:ext cx="3819477" cy="122341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algn="just"/>
            <a:r>
              <a:rPr lang="ru-RU" sz="1050" dirty="0" smtClean="0">
                <a:solidFill>
                  <a:schemeClr val="bg2"/>
                </a:solidFill>
                <a:latin typeface="Circe" pitchFamily="34" charset="-52"/>
                <a:cs typeface="Arial" panose="020B0604020202020204" pitchFamily="34" charset="0"/>
              </a:rPr>
              <a:t>Сравнение данных из разных источников показало неудовлетворительную сходимость </a:t>
            </a:r>
            <a:r>
              <a:rPr lang="ru-RU" sz="1050" dirty="0">
                <a:solidFill>
                  <a:schemeClr val="bg2"/>
                </a:solidFill>
                <a:latin typeface="Circe" pitchFamily="34" charset="-52"/>
                <a:cs typeface="Arial" panose="020B0604020202020204" pitchFamily="34" charset="0"/>
              </a:rPr>
              <a:t>значений въезда в </a:t>
            </a:r>
            <a:r>
              <a:rPr lang="ru-RU" sz="1050" dirty="0" smtClean="0">
                <a:solidFill>
                  <a:schemeClr val="bg2"/>
                </a:solidFill>
                <a:latin typeface="Circe" pitchFamily="34" charset="-52"/>
                <a:cs typeface="Arial" panose="020B0604020202020204" pitchFamily="34" charset="0"/>
              </a:rPr>
              <a:t>город и высадки на вокзалах отдельных направлениях. </a:t>
            </a:r>
          </a:p>
          <a:p>
            <a:pPr marL="72000" algn="just"/>
            <a:endParaRPr lang="ru-RU" sz="1050" dirty="0">
              <a:solidFill>
                <a:schemeClr val="bg2"/>
              </a:solidFill>
              <a:latin typeface="Circe" pitchFamily="34" charset="-52"/>
              <a:cs typeface="Arial" panose="020B0604020202020204" pitchFamily="34" charset="0"/>
            </a:endParaRPr>
          </a:p>
          <a:p>
            <a:pPr marL="72000" algn="just"/>
            <a:r>
              <a:rPr lang="ru-RU" sz="1050" dirty="0" smtClean="0">
                <a:solidFill>
                  <a:schemeClr val="bg2"/>
                </a:solidFill>
                <a:latin typeface="Circe" pitchFamily="34" charset="-52"/>
                <a:cs typeface="Arial" panose="020B0604020202020204" pitchFamily="34" charset="0"/>
              </a:rPr>
              <a:t>Для </a:t>
            </a:r>
            <a:r>
              <a:rPr lang="ru-RU" sz="1050" dirty="0">
                <a:solidFill>
                  <a:schemeClr val="bg2"/>
                </a:solidFill>
                <a:latin typeface="Circe" pitchFamily="34" charset="-52"/>
                <a:cs typeface="Arial" panose="020B0604020202020204" pitchFamily="34" charset="0"/>
              </a:rPr>
              <a:t>прогноза загрузки отдельных направлений, ТПУ и остановочных пунктов ж</a:t>
            </a:r>
            <a:r>
              <a:rPr lang="en-US" sz="1050" dirty="0" smtClean="0">
                <a:solidFill>
                  <a:schemeClr val="bg2"/>
                </a:solidFill>
                <a:latin typeface="Circe" pitchFamily="34" charset="-52"/>
                <a:cs typeface="Arial" panose="020B0604020202020204" pitchFamily="34" charset="0"/>
              </a:rPr>
              <a:t>/</a:t>
            </a:r>
            <a:r>
              <a:rPr lang="ru-RU" sz="1050" dirty="0">
                <a:solidFill>
                  <a:schemeClr val="bg2"/>
                </a:solidFill>
                <a:latin typeface="Circe" pitchFamily="34" charset="-52"/>
                <a:cs typeface="Arial" panose="020B0604020202020204" pitchFamily="34" charset="0"/>
              </a:rPr>
              <a:t>д</a:t>
            </a:r>
            <a:r>
              <a:rPr lang="ru-RU" sz="1050" dirty="0" smtClean="0">
                <a:solidFill>
                  <a:schemeClr val="bg2"/>
                </a:solidFill>
                <a:latin typeface="Circe" pitchFamily="34" charset="-52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chemeClr val="bg2"/>
                </a:solidFill>
                <a:latin typeface="Circe" pitchFamily="34" charset="-52"/>
                <a:cs typeface="Arial" panose="020B0604020202020204" pitchFamily="34" charset="0"/>
              </a:rPr>
              <a:t>необходим </a:t>
            </a:r>
            <a:r>
              <a:rPr lang="ru-RU" sz="1050" dirty="0" smtClean="0">
                <a:solidFill>
                  <a:schemeClr val="bg2"/>
                </a:solidFill>
                <a:latin typeface="Circe" pitchFamily="34" charset="-52"/>
                <a:cs typeface="Arial" panose="020B0604020202020204" pitchFamily="34" charset="0"/>
              </a:rPr>
              <a:t>регулярный мониторинг </a:t>
            </a:r>
            <a:r>
              <a:rPr lang="ru-RU" sz="1050" dirty="0">
                <a:solidFill>
                  <a:schemeClr val="bg2"/>
                </a:solidFill>
                <a:latin typeface="Circe" pitchFamily="34" charset="-52"/>
                <a:cs typeface="Arial" panose="020B0604020202020204" pitchFamily="34" charset="0"/>
              </a:rPr>
              <a:t>с проведением натурных обследований.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270" y="3159125"/>
            <a:ext cx="35814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27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>
                <a:cs typeface="Arial" panose="020B0604020202020204" pitchFamily="34" charset="0"/>
              </a:rPr>
              <a:t>Обследования </a:t>
            </a:r>
            <a:r>
              <a:rPr lang="ru-RU" dirty="0">
                <a:cs typeface="Arial" panose="020B0604020202020204" pitchFamily="34" charset="0"/>
              </a:rPr>
              <a:t>загрузки станций и пересадочных узлов </a:t>
            </a:r>
            <a:r>
              <a:rPr lang="ru-RU" dirty="0" smtClean="0">
                <a:cs typeface="Arial" panose="020B0604020202020204" pitchFamily="34" charset="0"/>
              </a:rPr>
              <a:t>метрополитена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B6149-94EE-8447-B374-C6259BDAF37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699261" y="1068278"/>
            <a:ext cx="7378384" cy="615293"/>
          </a:xfrm>
          <a:prstGeom prst="rect">
            <a:avLst/>
          </a:prstGeom>
          <a:solidFill>
            <a:srgbClr val="D5D3D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>
            <a:defPPr>
              <a:defRPr lang="ru-RU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ru-RU" altLang="ru-RU" sz="1200" b="1" cap="all" dirty="0" smtClean="0">
                <a:solidFill>
                  <a:srgbClr val="262626"/>
                </a:solidFill>
                <a:latin typeface="Circe" pitchFamily="34" charset="-52"/>
              </a:rPr>
              <a:t>ГУП «Московский метрополитен»</a:t>
            </a:r>
            <a:r>
              <a:rPr lang="en-US" altLang="ru-RU" sz="1400" b="1" cap="all" dirty="0" smtClean="0">
                <a:solidFill>
                  <a:srgbClr val="262626"/>
                </a:solidFill>
                <a:latin typeface="Circe" pitchFamily="34" charset="-52"/>
              </a:rPr>
              <a:t>:</a:t>
            </a:r>
            <a:r>
              <a:rPr kumimoji="0" lang="ru-RU" altLang="ru-RU" sz="1100" b="1" cap="all" dirty="0" smtClean="0">
                <a:solidFill>
                  <a:srgbClr val="262626"/>
                </a:solidFill>
                <a:latin typeface="Circe" pitchFamily="34" charset="-52"/>
              </a:rPr>
              <a:t> </a:t>
            </a:r>
            <a:r>
              <a:rPr kumimoji="0" lang="ru-RU" altLang="ru-RU" sz="900" b="1" cap="all" dirty="0">
                <a:solidFill>
                  <a:srgbClr val="262626"/>
                </a:solidFill>
                <a:latin typeface="Circe" pitchFamily="34" charset="-52"/>
              </a:rPr>
              <a:t>Показатели по </a:t>
            </a:r>
            <a:r>
              <a:rPr kumimoji="0" lang="ru-RU" altLang="ru-RU" sz="900" b="1" cap="all" dirty="0" smtClean="0">
                <a:solidFill>
                  <a:srgbClr val="262626"/>
                </a:solidFill>
                <a:latin typeface="Circe" pitchFamily="34" charset="-52"/>
              </a:rPr>
              <a:t>загрузке - почасовой учет  пассажирских потоков (вход – Фактические; выход, пересадка – Расчетные), Технико-эксплуатационные показатели подвижного состава, линий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6978" r="4902" b="10405"/>
          <a:stretch/>
        </p:blipFill>
        <p:spPr>
          <a:xfrm>
            <a:off x="1699262" y="1780221"/>
            <a:ext cx="3322602" cy="4332718"/>
          </a:xfrm>
          <a:prstGeom prst="rect">
            <a:avLst/>
          </a:prstGeom>
          <a:ln w="19050">
            <a:solidFill>
              <a:srgbClr val="B708C4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61"/>
          <a:stretch/>
        </p:blipFill>
        <p:spPr>
          <a:xfrm>
            <a:off x="79894" y="1441670"/>
            <a:ext cx="1538243" cy="80754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1" b="35918"/>
          <a:stretch/>
        </p:blipFill>
        <p:spPr>
          <a:xfrm>
            <a:off x="93983" y="4087365"/>
            <a:ext cx="1538244" cy="69669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8" b="3427"/>
          <a:stretch/>
        </p:blipFill>
        <p:spPr>
          <a:xfrm>
            <a:off x="93984" y="4867802"/>
            <a:ext cx="1538244" cy="80962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9" name="Прямая со стрелкой 8"/>
          <p:cNvCxnSpPr>
            <a:stCxn id="6" idx="3"/>
          </p:cNvCxnSpPr>
          <p:nvPr/>
        </p:nvCxnSpPr>
        <p:spPr>
          <a:xfrm>
            <a:off x="1618137" y="1845442"/>
            <a:ext cx="1342513" cy="133448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7" idx="3"/>
          </p:cNvCxnSpPr>
          <p:nvPr/>
        </p:nvCxnSpPr>
        <p:spPr>
          <a:xfrm>
            <a:off x="1632227" y="4435711"/>
            <a:ext cx="1056093" cy="541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8" idx="3"/>
          </p:cNvCxnSpPr>
          <p:nvPr/>
        </p:nvCxnSpPr>
        <p:spPr>
          <a:xfrm flipV="1">
            <a:off x="1632228" y="4398728"/>
            <a:ext cx="3132720" cy="8738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5155125" y="2505594"/>
            <a:ext cx="3743058" cy="8002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79388" algn="just">
              <a:lnSpc>
                <a:spcPct val="115000"/>
              </a:lnSpc>
              <a:spcAft>
                <a:spcPts val="0"/>
              </a:spcAft>
            </a:pPr>
            <a:r>
              <a:rPr lang="ru-RU" sz="1000" dirty="0" smtClean="0">
                <a:latin typeface="Circe" pitchFamily="34" charset="-52"/>
                <a:ea typeface="Times New Roman"/>
                <a:cs typeface="Arial" panose="020B0604020202020204" pitchFamily="34" charset="0"/>
              </a:rPr>
              <a:t>Сравнение полученных в ходе обследований </a:t>
            </a:r>
            <a:r>
              <a:rPr lang="ru-RU" sz="1000" dirty="0">
                <a:latin typeface="Circe" pitchFamily="34" charset="-52"/>
                <a:ea typeface="Times New Roman"/>
                <a:cs typeface="Arial" panose="020B0604020202020204" pitchFamily="34" charset="0"/>
              </a:rPr>
              <a:t>данных с данными ГУП «Московский метрополитен» </a:t>
            </a:r>
            <a:r>
              <a:rPr lang="ru-RU" sz="1000" dirty="0" smtClean="0">
                <a:latin typeface="Circe" pitchFamily="34" charset="-52"/>
                <a:ea typeface="Times New Roman"/>
                <a:cs typeface="Arial" panose="020B0604020202020204" pitchFamily="34" charset="0"/>
              </a:rPr>
              <a:t>показало </a:t>
            </a:r>
            <a:r>
              <a:rPr lang="ru-RU" sz="1000" b="1" dirty="0">
                <a:latin typeface="Circe" pitchFamily="34" charset="-52"/>
                <a:ea typeface="Times New Roman"/>
                <a:cs typeface="Arial" panose="020B0604020202020204" pitchFamily="34" charset="0"/>
              </a:rPr>
              <a:t>достаточно высокий уровень </a:t>
            </a:r>
            <a:r>
              <a:rPr lang="ru-RU" sz="1000" b="1" dirty="0" smtClean="0">
                <a:latin typeface="Circe" pitchFamily="34" charset="-52"/>
                <a:ea typeface="Times New Roman"/>
                <a:cs typeface="Arial" panose="020B0604020202020204" pitchFamily="34" charset="0"/>
              </a:rPr>
              <a:t>сходимости</a:t>
            </a:r>
            <a:r>
              <a:rPr lang="ru-RU" sz="1000" dirty="0" smtClean="0">
                <a:latin typeface="Circe" pitchFamily="34" charset="-52"/>
                <a:ea typeface="Times New Roman"/>
                <a:cs typeface="Arial" panose="020B0604020202020204" pitchFamily="34" charset="0"/>
              </a:rPr>
              <a:t> (в </a:t>
            </a:r>
            <a:r>
              <a:rPr lang="ru-RU" sz="1000" dirty="0" err="1">
                <a:latin typeface="Circe" pitchFamily="34" charset="-52"/>
                <a:ea typeface="Times New Roman"/>
                <a:cs typeface="Arial" panose="020B0604020202020204" pitchFamily="34" charset="0"/>
              </a:rPr>
              <a:t>т.ч</a:t>
            </a:r>
            <a:r>
              <a:rPr lang="ru-RU" sz="1000" dirty="0">
                <a:latin typeface="Circe" pitchFamily="34" charset="-52"/>
                <a:ea typeface="Times New Roman"/>
                <a:cs typeface="Arial" panose="020B0604020202020204" pitchFamily="34" charset="0"/>
              </a:rPr>
              <a:t>. </a:t>
            </a:r>
            <a:r>
              <a:rPr lang="ru-RU" sz="1000" dirty="0" smtClean="0">
                <a:latin typeface="Circe" pitchFamily="34" charset="-52"/>
                <a:ea typeface="Times New Roman"/>
                <a:cs typeface="Arial" panose="020B0604020202020204" pitchFamily="34" charset="0"/>
              </a:rPr>
              <a:t>по расчетным показателям - по </a:t>
            </a:r>
            <a:r>
              <a:rPr lang="ru-RU" sz="1000" dirty="0">
                <a:latin typeface="Circe" pitchFamily="34" charset="-52"/>
                <a:ea typeface="Times New Roman"/>
                <a:cs typeface="Arial" panose="020B0604020202020204" pitchFamily="34" charset="0"/>
              </a:rPr>
              <a:t>выходу и </a:t>
            </a:r>
            <a:r>
              <a:rPr lang="ru-RU" sz="1000" dirty="0" smtClean="0">
                <a:latin typeface="Circe" pitchFamily="34" charset="-52"/>
                <a:ea typeface="Times New Roman"/>
                <a:cs typeface="Arial" panose="020B0604020202020204" pitchFamily="34" charset="0"/>
              </a:rPr>
              <a:t>пересадке).</a:t>
            </a:r>
            <a:endParaRPr lang="ru-RU" sz="1000" b="1" dirty="0" smtClean="0">
              <a:latin typeface="Circe" pitchFamily="34" charset="-52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3" name="TextBox 62"/>
          <p:cNvSpPr txBox="1"/>
          <p:nvPr/>
        </p:nvSpPr>
        <p:spPr>
          <a:xfrm>
            <a:off x="5189309" y="1673704"/>
            <a:ext cx="3358497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ru-RU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dirty="0" smtClean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155125" y="1868480"/>
            <a:ext cx="3922520" cy="55165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cap="all" dirty="0" smtClean="0">
                <a:latin typeface="Circe" pitchFamily="34" charset="-52"/>
                <a:ea typeface="+mj-ea"/>
                <a:cs typeface="Arial" panose="020B0604020202020204" pitchFamily="34" charset="0"/>
              </a:rPr>
              <a:t>Обследовано в утренний час пик 8</a:t>
            </a:r>
            <a:r>
              <a:rPr lang="en-US" sz="1000" b="1" cap="all" dirty="0" smtClean="0">
                <a:latin typeface="Circe" pitchFamily="34" charset="-52"/>
                <a:ea typeface="+mj-ea"/>
                <a:cs typeface="Arial" panose="020B0604020202020204" pitchFamily="34" charset="0"/>
              </a:rPr>
              <a:t>:</a:t>
            </a:r>
            <a:r>
              <a:rPr lang="ru-RU" sz="1000" b="1" cap="all" dirty="0" smtClean="0">
                <a:latin typeface="Circe" pitchFamily="34" charset="-52"/>
                <a:ea typeface="+mj-ea"/>
                <a:cs typeface="Arial" panose="020B0604020202020204" pitchFamily="34" charset="0"/>
              </a:rPr>
              <a:t>00</a:t>
            </a:r>
            <a:r>
              <a:rPr lang="en-US" sz="1000" b="1" cap="all" dirty="0" smtClean="0">
                <a:latin typeface="Circe" pitchFamily="34" charset="-52"/>
                <a:ea typeface="+mj-ea"/>
                <a:cs typeface="Arial" panose="020B0604020202020204" pitchFamily="34" charset="0"/>
              </a:rPr>
              <a:t>-</a:t>
            </a:r>
            <a:r>
              <a:rPr lang="ru-RU" sz="1000" b="1" cap="all" dirty="0" smtClean="0">
                <a:latin typeface="Circe" pitchFamily="34" charset="-52"/>
                <a:ea typeface="+mj-ea"/>
                <a:cs typeface="Arial" panose="020B0604020202020204" pitchFamily="34" charset="0"/>
              </a:rPr>
              <a:t>9</a:t>
            </a:r>
            <a:r>
              <a:rPr lang="en-US" sz="1000" b="1" cap="all" dirty="0" smtClean="0">
                <a:latin typeface="Circe" pitchFamily="34" charset="-52"/>
                <a:ea typeface="+mj-ea"/>
                <a:cs typeface="Arial" panose="020B0604020202020204" pitchFamily="34" charset="0"/>
              </a:rPr>
              <a:t>:</a:t>
            </a:r>
            <a:r>
              <a:rPr lang="ru-RU" sz="1000" b="1" cap="all" dirty="0" smtClean="0">
                <a:latin typeface="Circe" pitchFamily="34" charset="-52"/>
                <a:ea typeface="+mj-ea"/>
                <a:cs typeface="Arial" panose="020B0604020202020204" pitchFamily="34" charset="0"/>
              </a:rPr>
              <a:t>00: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rce" pitchFamily="34" charset="-52"/>
                <a:ea typeface="+mj-ea"/>
                <a:cs typeface="Arial" panose="020B0604020202020204" pitchFamily="34" charset="0"/>
              </a:rPr>
              <a:t>- ЗАГРУЗКА ПО ВХОДУ-ВЫХОДУ – 3 СТАНЦИИ,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rce" pitchFamily="34" charset="-52"/>
                <a:ea typeface="+mj-ea"/>
                <a:cs typeface="Arial" panose="020B0604020202020204" pitchFamily="34" charset="0"/>
              </a:rPr>
              <a:t>- ЗАГРУЗКА ПО ПЕРЕСАДКЕ МЕТРО-МЕТРО –  3 УЗЛА</a:t>
            </a:r>
            <a:r>
              <a:rPr lang="en-US" sz="1000" b="1" cap="all" dirty="0">
                <a:latin typeface="Circe" pitchFamily="34" charset="-52"/>
                <a:ea typeface="+mj-ea"/>
                <a:cs typeface="Arial" panose="020B0604020202020204" pitchFamily="34" charset="0"/>
              </a:rPr>
              <a:t>.</a:t>
            </a:r>
            <a:endParaRPr kumimoji="0" lang="ru-RU" sz="1000" b="1" i="0" u="none" strike="noStrike" kern="1200" cap="all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irce" pitchFamily="34" charset="-52"/>
              <a:ea typeface="+mj-ea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84"/>
          <a:stretch/>
        </p:blipFill>
        <p:spPr>
          <a:xfrm>
            <a:off x="66355" y="2358100"/>
            <a:ext cx="1566422" cy="821831"/>
          </a:xfrm>
          <a:prstGeom prst="rect">
            <a:avLst/>
          </a:prstGeom>
          <a:ln w="19050">
            <a:solidFill>
              <a:srgbClr val="3941E3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3" b="35500"/>
          <a:stretch/>
        </p:blipFill>
        <p:spPr>
          <a:xfrm>
            <a:off x="93984" y="3273181"/>
            <a:ext cx="1538243" cy="701827"/>
          </a:xfrm>
          <a:prstGeom prst="rect">
            <a:avLst/>
          </a:prstGeom>
          <a:ln w="19050">
            <a:solidFill>
              <a:srgbClr val="3941E3"/>
            </a:solidFill>
          </a:ln>
        </p:spPr>
      </p:pic>
      <p:cxnSp>
        <p:nvCxnSpPr>
          <p:cNvPr id="17" name="Прямая со стрелкой 16"/>
          <p:cNvCxnSpPr>
            <a:stCxn id="16" idx="3"/>
          </p:cNvCxnSpPr>
          <p:nvPr/>
        </p:nvCxnSpPr>
        <p:spPr>
          <a:xfrm>
            <a:off x="1632227" y="3624095"/>
            <a:ext cx="2118218" cy="78065"/>
          </a:xfrm>
          <a:prstGeom prst="straightConnector1">
            <a:avLst/>
          </a:prstGeom>
          <a:ln w="19050">
            <a:solidFill>
              <a:srgbClr val="3941E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1632227" y="5207432"/>
            <a:ext cx="2472647" cy="939991"/>
          </a:xfrm>
          <a:prstGeom prst="straightConnector1">
            <a:avLst/>
          </a:prstGeom>
          <a:ln w="19050">
            <a:solidFill>
              <a:srgbClr val="3941E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400968" y="3414566"/>
            <a:ext cx="957801" cy="0"/>
          </a:xfrm>
          <a:prstGeom prst="straightConnector1">
            <a:avLst/>
          </a:prstGeom>
          <a:ln w="19050">
            <a:solidFill>
              <a:srgbClr val="3941E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endCxn id="15" idx="3"/>
          </p:cNvCxnSpPr>
          <p:nvPr/>
        </p:nvCxnSpPr>
        <p:spPr>
          <a:xfrm flipH="1" flipV="1">
            <a:off x="1632777" y="2769016"/>
            <a:ext cx="768191" cy="645550"/>
          </a:xfrm>
          <a:prstGeom prst="line">
            <a:avLst/>
          </a:prstGeom>
          <a:ln>
            <a:solidFill>
              <a:srgbClr val="3941E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267805" y="4326835"/>
            <a:ext cx="3809840" cy="20036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indent="179388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bg2"/>
                </a:solidFill>
                <a:latin typeface="Circe" pitchFamily="34" charset="-52"/>
                <a:ea typeface="Times New Roman"/>
                <a:cs typeface="Arial" panose="020B0604020202020204" pitchFamily="34" charset="0"/>
              </a:rPr>
              <a:t>Выводы:</a:t>
            </a:r>
          </a:p>
          <a:p>
            <a:pPr marL="228600" indent="-2286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chemeClr val="bg2"/>
                </a:solidFill>
                <a:latin typeface="Circe" pitchFamily="34" charset="-52"/>
                <a:ea typeface="Times New Roman"/>
                <a:cs typeface="Arial" panose="020B0604020202020204" pitchFamily="34" charset="0"/>
              </a:rPr>
              <a:t>Данные по загрузке </a:t>
            </a:r>
            <a:r>
              <a:rPr lang="ru-RU" sz="1200" dirty="0" smtClean="0">
                <a:solidFill>
                  <a:schemeClr val="bg2"/>
                </a:solidFill>
                <a:latin typeface="Circe" pitchFamily="34" charset="-52"/>
                <a:ea typeface="Times New Roman"/>
                <a:cs typeface="Arial" panose="020B0604020202020204" pitchFamily="34" charset="0"/>
              </a:rPr>
              <a:t>метрополитена</a:t>
            </a:r>
            <a:r>
              <a:rPr lang="en-US" sz="1200" dirty="0" smtClean="0">
                <a:solidFill>
                  <a:schemeClr val="bg2"/>
                </a:solidFill>
                <a:latin typeface="Circe" pitchFamily="34" charset="-52"/>
                <a:ea typeface="Times New Roman"/>
                <a:cs typeface="Arial" panose="020B0604020202020204" pitchFamily="34" charset="0"/>
              </a:rPr>
              <a:t>,</a:t>
            </a:r>
            <a:r>
              <a:rPr lang="ru-RU" sz="1200" dirty="0" smtClean="0">
                <a:solidFill>
                  <a:schemeClr val="bg2"/>
                </a:solidFill>
                <a:latin typeface="Circe" pitchFamily="34" charset="-52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2"/>
                </a:solidFill>
                <a:latin typeface="Circe" pitchFamily="34" charset="-52"/>
                <a:ea typeface="Times New Roman"/>
                <a:cs typeface="Arial" panose="020B0604020202020204" pitchFamily="34" charset="0"/>
              </a:rPr>
              <a:t>предоставляемые ГУП «Московский метрополитен</a:t>
            </a:r>
            <a:r>
              <a:rPr lang="ru-RU" sz="1200" dirty="0" smtClean="0">
                <a:solidFill>
                  <a:schemeClr val="bg2"/>
                </a:solidFill>
                <a:latin typeface="Circe" pitchFamily="34" charset="-52"/>
                <a:ea typeface="Times New Roman"/>
                <a:cs typeface="Arial" panose="020B0604020202020204" pitchFamily="34" charset="0"/>
              </a:rPr>
              <a:t>»</a:t>
            </a:r>
            <a:r>
              <a:rPr lang="en-US" sz="1200" dirty="0" smtClean="0">
                <a:solidFill>
                  <a:schemeClr val="bg2"/>
                </a:solidFill>
                <a:latin typeface="Circe" pitchFamily="34" charset="-52"/>
                <a:ea typeface="Times New Roman"/>
                <a:cs typeface="Arial" panose="020B0604020202020204" pitchFamily="34" charset="0"/>
              </a:rPr>
              <a:t>,</a:t>
            </a:r>
            <a:r>
              <a:rPr lang="ru-RU" sz="1200" dirty="0" smtClean="0">
                <a:solidFill>
                  <a:schemeClr val="bg2"/>
                </a:solidFill>
                <a:latin typeface="Circe" pitchFamily="34" charset="-52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2"/>
                </a:solidFill>
                <a:latin typeface="Circe" pitchFamily="34" charset="-52"/>
                <a:ea typeface="Times New Roman"/>
                <a:cs typeface="Arial" panose="020B0604020202020204" pitchFamily="34" charset="0"/>
              </a:rPr>
              <a:t>обладают высокой степенью достоверности.</a:t>
            </a:r>
          </a:p>
          <a:p>
            <a:pPr marL="228600" indent="-2286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solidFill>
                  <a:schemeClr val="bg2"/>
                </a:solidFill>
                <a:latin typeface="Circe" pitchFamily="34" charset="-52"/>
                <a:ea typeface="Times New Roman"/>
                <a:cs typeface="Arial" panose="020B0604020202020204" pitchFamily="34" charset="0"/>
              </a:rPr>
              <a:t>Для актуализации полученных данных необходимо проведение натурных обследований на отдельных станциях и пересадочных узлах, пассажиропоток которых не стабилизировался.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2" b="3290"/>
          <a:stretch/>
        </p:blipFill>
        <p:spPr>
          <a:xfrm>
            <a:off x="66079" y="5742610"/>
            <a:ext cx="1565872" cy="809625"/>
          </a:xfrm>
          <a:prstGeom prst="rect">
            <a:avLst/>
          </a:prstGeom>
          <a:ln w="19050">
            <a:solidFill>
              <a:srgbClr val="3941E3"/>
            </a:solidFill>
          </a:ln>
        </p:spPr>
      </p:pic>
    </p:spTree>
    <p:extLst>
      <p:ext uri="{BB962C8B-B14F-4D97-AF65-F5344CB8AC3E}">
        <p14:creationId xmlns:p14="http://schemas.microsoft.com/office/powerpoint/2010/main" val="36192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>
                <a:cs typeface="Arial" panose="020B0604020202020204" pitchFamily="34" charset="0"/>
              </a:rPr>
              <a:t>Обследования пассажиропотоков на наземном городском пассажирском транспорте </a:t>
            </a:r>
            <a:r>
              <a:rPr lang="ru-RU" dirty="0" smtClean="0">
                <a:cs typeface="Arial" panose="020B0604020202020204" pitchFamily="34" charset="0"/>
              </a:rPr>
              <a:t>Москвы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B6149-94EE-8447-B374-C6259BDAF377}" type="slidenum">
              <a:rPr lang="en-US" smtClean="0">
                <a:latin typeface="Circe" pitchFamily="34" charset="-52"/>
              </a:rPr>
              <a:pPr/>
              <a:t>13</a:t>
            </a:fld>
            <a:endParaRPr lang="en-US" dirty="0">
              <a:latin typeface="Circe" pitchFamily="34" charset="-52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54968" y="908720"/>
            <a:ext cx="1892598" cy="646615"/>
          </a:xfrm>
          <a:prstGeom prst="rect">
            <a:avLst/>
          </a:prstGeom>
          <a:solidFill>
            <a:srgbClr val="5585BF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>
            <a:lvl1pPr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Circe" pitchFamily="34" charset="-52"/>
              </a:rPr>
              <a:t>Натурные обследования пассажиропотоков</a:t>
            </a:r>
            <a:endParaRPr lang="ru-RU" sz="1200" dirty="0">
              <a:solidFill>
                <a:schemeClr val="bg1"/>
              </a:solidFill>
              <a:latin typeface="Circe" pitchFamily="34" charset="-52"/>
            </a:endParaRPr>
          </a:p>
        </p:txBody>
      </p:sp>
      <p:sp>
        <p:nvSpPr>
          <p:cNvPr id="5" name="Нашивка 4"/>
          <p:cNvSpPr>
            <a:spLocks noChangeArrowheads="1"/>
          </p:cNvSpPr>
          <p:nvPr/>
        </p:nvSpPr>
        <p:spPr bwMode="auto">
          <a:xfrm rot="5400000">
            <a:off x="979537" y="1367715"/>
            <a:ext cx="201839" cy="720097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17375E"/>
              </a:gs>
              <a:gs pos="80000">
                <a:srgbClr val="3C7BC7"/>
              </a:gs>
              <a:gs pos="100000">
                <a:srgbClr val="A3BDDD"/>
              </a:gs>
            </a:gsLst>
            <a:lin ang="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/>
          <a:p>
            <a:pPr algn="ctr" defTabSz="1016592">
              <a:defRPr/>
            </a:pPr>
            <a:endParaRPr lang="ru-RU" sz="600" dirty="0">
              <a:latin typeface="Circe" pitchFamily="34" charset="-52"/>
              <a:cs typeface="Arial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710102" y="2570832"/>
            <a:ext cx="796238" cy="396815"/>
          </a:xfrm>
          <a:prstGeom prst="downArrow">
            <a:avLst>
              <a:gd name="adj1" fmla="val 34416"/>
              <a:gd name="adj2" fmla="val 18016"/>
            </a:avLst>
          </a:prstGeom>
          <a:gradFill flip="none" rotWithShape="1">
            <a:gsLst>
              <a:gs pos="81000">
                <a:srgbClr val="81AADB"/>
              </a:gs>
              <a:gs pos="73000">
                <a:srgbClr val="98BAE2"/>
              </a:gs>
              <a:gs pos="0">
                <a:srgbClr val="EFEEF2"/>
              </a:gs>
              <a:gs pos="54000">
                <a:srgbClr val="D4E2F3"/>
              </a:gs>
              <a:gs pos="90000">
                <a:srgbClr val="4984CB"/>
              </a:gs>
              <a:gs pos="100000">
                <a:srgbClr val="4478B6"/>
              </a:gs>
            </a:gsLst>
            <a:lin ang="54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41" tIns="32421" rIns="64841" bIns="32421" anchor="ctr"/>
          <a:lstStyle/>
          <a:p>
            <a:pPr algn="ctr" defTabSz="1016592">
              <a:defRPr/>
            </a:pPr>
            <a:endParaRPr kumimoji="0" lang="ru-RU" dirty="0">
              <a:latin typeface="Circe" pitchFamily="34" charset="-52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821821" y="5177680"/>
            <a:ext cx="3048714" cy="84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>
            <a:lvl1pPr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kumimoji="0" lang="ru-RU" altLang="ru-RU" sz="1600" dirty="0" smtClean="0">
                <a:solidFill>
                  <a:srgbClr val="262626"/>
                </a:solidFill>
                <a:latin typeface="Circe" pitchFamily="34" charset="-52"/>
              </a:rPr>
              <a:t>66</a:t>
            </a:r>
            <a:r>
              <a:rPr kumimoji="0" lang="ru-RU" altLang="ru-RU" sz="1100" dirty="0" smtClean="0">
                <a:solidFill>
                  <a:srgbClr val="262626"/>
                </a:solidFill>
                <a:latin typeface="Circe" pitchFamily="34" charset="-52"/>
              </a:rPr>
              <a:t> остановочных пунктов</a:t>
            </a:r>
          </a:p>
          <a:p>
            <a:pPr>
              <a:defRPr/>
            </a:pPr>
            <a:r>
              <a:rPr kumimoji="0" lang="ru-RU" altLang="ru-RU" sz="1100" dirty="0" smtClean="0">
                <a:solidFill>
                  <a:srgbClr val="262626"/>
                </a:solidFill>
                <a:latin typeface="Circe" pitchFamily="34" charset="-52"/>
              </a:rPr>
              <a:t>Средний будний день недели</a:t>
            </a:r>
          </a:p>
          <a:p>
            <a:pPr>
              <a:defRPr/>
            </a:pPr>
            <a:r>
              <a:rPr kumimoji="0" lang="ru-RU" altLang="ru-RU" sz="1100" dirty="0" smtClean="0">
                <a:solidFill>
                  <a:srgbClr val="262626"/>
                </a:solidFill>
                <a:latin typeface="Circe" pitchFamily="34" charset="-52"/>
              </a:rPr>
              <a:t>Утренний час</a:t>
            </a:r>
            <a:r>
              <a:rPr kumimoji="0" lang="en-US" altLang="ru-RU" sz="1100" dirty="0" smtClean="0">
                <a:solidFill>
                  <a:srgbClr val="262626"/>
                </a:solidFill>
                <a:latin typeface="Circe" pitchFamily="34" charset="-52"/>
              </a:rPr>
              <a:t> </a:t>
            </a:r>
            <a:r>
              <a:rPr kumimoji="0" lang="ru-RU" altLang="ru-RU" sz="1100" dirty="0" smtClean="0">
                <a:solidFill>
                  <a:srgbClr val="262626"/>
                </a:solidFill>
                <a:latin typeface="Circe" pitchFamily="34" charset="-52"/>
              </a:rPr>
              <a:t>пик – </a:t>
            </a:r>
            <a:r>
              <a:rPr kumimoji="0" lang="ru-RU" altLang="ru-RU" sz="1600" dirty="0" smtClean="0">
                <a:solidFill>
                  <a:srgbClr val="262626"/>
                </a:solidFill>
                <a:latin typeface="Circe" pitchFamily="34" charset="-52"/>
              </a:rPr>
              <a:t>8</a:t>
            </a:r>
            <a:r>
              <a:rPr kumimoji="0" lang="en-US" altLang="ru-RU" sz="1600" dirty="0" smtClean="0">
                <a:solidFill>
                  <a:srgbClr val="262626"/>
                </a:solidFill>
                <a:latin typeface="Circe" pitchFamily="34" charset="-52"/>
              </a:rPr>
              <a:t>:</a:t>
            </a:r>
            <a:r>
              <a:rPr kumimoji="0" lang="ru-RU" altLang="ru-RU" sz="1600" dirty="0" smtClean="0">
                <a:solidFill>
                  <a:srgbClr val="262626"/>
                </a:solidFill>
                <a:latin typeface="Circe" pitchFamily="34" charset="-52"/>
              </a:rPr>
              <a:t>00 – 9</a:t>
            </a:r>
            <a:r>
              <a:rPr kumimoji="0" lang="en-US" altLang="ru-RU" sz="1600" dirty="0" smtClean="0">
                <a:solidFill>
                  <a:srgbClr val="262626"/>
                </a:solidFill>
                <a:latin typeface="Circe" pitchFamily="34" charset="-52"/>
              </a:rPr>
              <a:t>:</a:t>
            </a:r>
            <a:r>
              <a:rPr kumimoji="0" lang="ru-RU" altLang="ru-RU" sz="1600" dirty="0" smtClean="0">
                <a:solidFill>
                  <a:srgbClr val="262626"/>
                </a:solidFill>
                <a:latin typeface="Circe" pitchFamily="34" charset="-52"/>
              </a:rPr>
              <a:t>00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38990" y="3016509"/>
            <a:ext cx="5534627" cy="13236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>
            <a:lvl1pPr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kumimoji="0" lang="ru-RU" altLang="ru-RU" sz="1100" b="1" dirty="0" smtClean="0">
                <a:solidFill>
                  <a:srgbClr val="262626"/>
                </a:solidFill>
                <a:latin typeface="Circe" pitchFamily="34" charset="-52"/>
              </a:rPr>
              <a:t>Полученные данные: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ru-RU" altLang="ru-RU" sz="1100" dirty="0" smtClean="0">
                <a:solidFill>
                  <a:srgbClr val="262626"/>
                </a:solidFill>
                <a:latin typeface="Circe" pitchFamily="34" charset="-52"/>
              </a:rPr>
              <a:t>Наполнение подвижного состава по маршрутам наземного городского пассажирского транспорта (пассажиропоток),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ru-RU" altLang="ru-RU" sz="1100" dirty="0" smtClean="0">
                <a:solidFill>
                  <a:srgbClr val="262626"/>
                </a:solidFill>
                <a:latin typeface="Circe" pitchFamily="34" charset="-52"/>
              </a:rPr>
              <a:t>Данные по входам/выходам на остановочных пунктах,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ru-RU" altLang="ru-RU" sz="1100" dirty="0" smtClean="0">
                <a:solidFill>
                  <a:srgbClr val="262626"/>
                </a:solidFill>
                <a:latin typeface="Circe" pitchFamily="34" charset="-52"/>
              </a:rPr>
              <a:t>Данные </a:t>
            </a:r>
            <a:r>
              <a:rPr kumimoji="0" lang="ru-RU" altLang="ru-RU" sz="1100" dirty="0">
                <a:solidFill>
                  <a:srgbClr val="262626"/>
                </a:solidFill>
                <a:latin typeface="Circe" pitchFamily="34" charset="-52"/>
              </a:rPr>
              <a:t>о</a:t>
            </a:r>
            <a:r>
              <a:rPr kumimoji="0" lang="ru-RU" altLang="ru-RU" sz="1100" dirty="0" smtClean="0">
                <a:solidFill>
                  <a:srgbClr val="262626"/>
                </a:solidFill>
                <a:latin typeface="Circe" pitchFamily="34" charset="-52"/>
              </a:rPr>
              <a:t> времени, месте входа пассажира и типу билета,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ru-RU" altLang="ru-RU" sz="1100" dirty="0" smtClean="0">
                <a:solidFill>
                  <a:srgbClr val="262626"/>
                </a:solidFill>
                <a:latin typeface="Circe" pitchFamily="34" charset="-52"/>
              </a:rPr>
              <a:t>Распределение пассажиропотока по видам транспорта,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ru-RU" altLang="ru-RU" sz="1100" dirty="0" smtClean="0">
                <a:solidFill>
                  <a:srgbClr val="262626"/>
                </a:solidFill>
                <a:latin typeface="Circe" pitchFamily="34" charset="-52"/>
              </a:rPr>
              <a:t>Сезонная, суточная неравномерность перевозок,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ru-RU" altLang="ru-RU" sz="1100" dirty="0" smtClean="0">
                <a:solidFill>
                  <a:srgbClr val="262626"/>
                </a:solidFill>
                <a:latin typeface="Circe" pitchFamily="34" charset="-52"/>
              </a:rPr>
              <a:t>Реальные скорости движения маршрутов.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466450" y="908718"/>
            <a:ext cx="3207167" cy="646617"/>
          </a:xfrm>
          <a:prstGeom prst="rect">
            <a:avLst/>
          </a:prstGeom>
          <a:solidFill>
            <a:srgbClr val="5585BF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>
            <a:lvl1pPr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Circe" pitchFamily="34" charset="-52"/>
              </a:rPr>
              <a:t>Автоматизированные системы, установленные на подвижном составе</a:t>
            </a:r>
            <a:endParaRPr lang="ru-RU" sz="1200" dirty="0">
              <a:solidFill>
                <a:schemeClr val="bg1"/>
              </a:solidFill>
              <a:latin typeface="Circe" pitchFamily="34" charset="-52"/>
            </a:endParaRPr>
          </a:p>
        </p:txBody>
      </p:sp>
      <p:sp>
        <p:nvSpPr>
          <p:cNvPr id="10" name="Нашивка 9"/>
          <p:cNvSpPr>
            <a:spLocks noChangeArrowheads="1"/>
          </p:cNvSpPr>
          <p:nvPr/>
        </p:nvSpPr>
        <p:spPr bwMode="auto">
          <a:xfrm rot="5400000">
            <a:off x="3224502" y="1364520"/>
            <a:ext cx="201839" cy="720097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17375E"/>
              </a:gs>
              <a:gs pos="80000">
                <a:srgbClr val="3C7BC7"/>
              </a:gs>
              <a:gs pos="100000">
                <a:srgbClr val="A3BDDD"/>
              </a:gs>
            </a:gsLst>
            <a:lin ang="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/>
          <a:p>
            <a:pPr algn="ctr" defTabSz="1016592">
              <a:defRPr/>
            </a:pPr>
            <a:endParaRPr lang="ru-RU" sz="600" dirty="0">
              <a:latin typeface="Circe" pitchFamily="34" charset="-52"/>
              <a:cs typeface="Arial" pitchFamily="34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2466450" y="1955763"/>
            <a:ext cx="1627172" cy="554436"/>
          </a:xfrm>
          <a:prstGeom prst="rect">
            <a:avLst/>
          </a:prstGeom>
          <a:solidFill>
            <a:srgbClr val="D5D3DF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>
            <a:lvl1pPr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kumimoji="0" lang="ru-RU" altLang="ru-RU" sz="1200" b="1" dirty="0" smtClean="0">
                <a:solidFill>
                  <a:srgbClr val="262626"/>
                </a:solidFill>
                <a:latin typeface="Circe" pitchFamily="34" charset="-52"/>
              </a:rPr>
              <a:t>АСМПП – мониторинг пассажиропотоков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190462" y="1955764"/>
            <a:ext cx="1483155" cy="554436"/>
          </a:xfrm>
          <a:prstGeom prst="rect">
            <a:avLst/>
          </a:prstGeom>
          <a:solidFill>
            <a:srgbClr val="D5D3DF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>
            <a:lvl1pPr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kumimoji="0" lang="ru-RU" altLang="ru-RU" sz="1200" b="1" dirty="0" smtClean="0">
                <a:solidFill>
                  <a:srgbClr val="262626"/>
                </a:solidFill>
                <a:latin typeface="Circe" pitchFamily="34" charset="-52"/>
              </a:rPr>
              <a:t>АСКП – контроль проезда и</a:t>
            </a:r>
          </a:p>
          <a:p>
            <a:pPr algn="ctr">
              <a:defRPr/>
            </a:pPr>
            <a:r>
              <a:rPr kumimoji="0" lang="en-US" altLang="ru-RU" sz="1200" b="1" dirty="0" smtClean="0">
                <a:solidFill>
                  <a:srgbClr val="262626"/>
                </a:solidFill>
                <a:latin typeface="Circe" pitchFamily="34" charset="-52"/>
              </a:rPr>
              <a:t>GPS-</a:t>
            </a:r>
            <a:r>
              <a:rPr kumimoji="0" lang="ru-RU" altLang="ru-RU" sz="1200" b="1" dirty="0" err="1" smtClean="0">
                <a:solidFill>
                  <a:srgbClr val="262626"/>
                </a:solidFill>
                <a:latin typeface="Circe" pitchFamily="34" charset="-52"/>
              </a:rPr>
              <a:t>трекеры</a:t>
            </a:r>
            <a:endParaRPr kumimoji="0" lang="ru-RU" altLang="ru-RU" sz="1200" b="1" dirty="0" smtClean="0">
              <a:solidFill>
                <a:srgbClr val="262626"/>
              </a:solidFill>
              <a:latin typeface="Circe" pitchFamily="34" charset="-52"/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7407" y="1965956"/>
            <a:ext cx="1892394" cy="544243"/>
          </a:xfrm>
          <a:prstGeom prst="rect">
            <a:avLst/>
          </a:prstGeom>
          <a:solidFill>
            <a:srgbClr val="D5D3DF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>
            <a:lvl1pPr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kumimoji="0" lang="ru-RU" altLang="ru-RU" sz="1200" b="1" dirty="0" smtClean="0">
                <a:solidFill>
                  <a:srgbClr val="262626"/>
                </a:solidFill>
                <a:latin typeface="Circe" pitchFamily="34" charset="-52"/>
              </a:rPr>
              <a:t>Выборочное обследование на остановочных пунктах</a:t>
            </a:r>
          </a:p>
        </p:txBody>
      </p:sp>
      <p:sp>
        <p:nvSpPr>
          <p:cNvPr id="16" name="Нашивка 15"/>
          <p:cNvSpPr>
            <a:spLocks noChangeArrowheads="1"/>
          </p:cNvSpPr>
          <p:nvPr/>
        </p:nvSpPr>
        <p:spPr bwMode="auto">
          <a:xfrm rot="5400000">
            <a:off x="4723688" y="1364965"/>
            <a:ext cx="201839" cy="720097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17375E"/>
              </a:gs>
              <a:gs pos="80000">
                <a:srgbClr val="3C7BC7"/>
              </a:gs>
              <a:gs pos="100000">
                <a:srgbClr val="A3BDDD"/>
              </a:gs>
            </a:gsLst>
            <a:lin ang="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/>
          <a:p>
            <a:pPr algn="ctr" defTabSz="1016592">
              <a:defRPr/>
            </a:pPr>
            <a:endParaRPr lang="ru-RU" sz="600" dirty="0">
              <a:latin typeface="Circe" pitchFamily="34" charset="-52"/>
              <a:cs typeface="Arial" pitchFamily="34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2923819" y="2570832"/>
            <a:ext cx="796238" cy="396815"/>
          </a:xfrm>
          <a:prstGeom prst="downArrow">
            <a:avLst>
              <a:gd name="adj1" fmla="val 34416"/>
              <a:gd name="adj2" fmla="val 18016"/>
            </a:avLst>
          </a:prstGeom>
          <a:gradFill flip="none" rotWithShape="1">
            <a:gsLst>
              <a:gs pos="81000">
                <a:srgbClr val="81AADB"/>
              </a:gs>
              <a:gs pos="73000">
                <a:srgbClr val="98BAE2"/>
              </a:gs>
              <a:gs pos="0">
                <a:srgbClr val="EFEEF2"/>
              </a:gs>
              <a:gs pos="54000">
                <a:srgbClr val="D4E2F3"/>
              </a:gs>
              <a:gs pos="90000">
                <a:srgbClr val="4984CB"/>
              </a:gs>
              <a:gs pos="100000">
                <a:srgbClr val="4478B6"/>
              </a:gs>
            </a:gsLst>
            <a:lin ang="54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41" tIns="32421" rIns="64841" bIns="32421" anchor="ctr"/>
          <a:lstStyle/>
          <a:p>
            <a:pPr algn="ctr" defTabSz="1016592">
              <a:defRPr/>
            </a:pPr>
            <a:endParaRPr kumimoji="0" lang="ru-RU" dirty="0">
              <a:latin typeface="Circe" pitchFamily="34" charset="-52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38990" y="4867467"/>
            <a:ext cx="5559669" cy="151216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>
            <a:lvl1pPr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kumimoji="0" lang="ru-RU" altLang="ru-RU" sz="1200" dirty="0" smtClean="0">
                <a:solidFill>
                  <a:schemeClr val="bg2"/>
                </a:solidFill>
                <a:latin typeface="Circe" pitchFamily="34" charset="-52"/>
              </a:rPr>
              <a:t>АСМПП – обследуется около 120 маршрутов в сутки.</a:t>
            </a:r>
          </a:p>
          <a:p>
            <a:pPr>
              <a:defRPr/>
            </a:pPr>
            <a:r>
              <a:rPr kumimoji="0" lang="ru-RU" altLang="ru-RU" sz="1200" dirty="0" smtClean="0">
                <a:solidFill>
                  <a:schemeClr val="bg2"/>
                </a:solidFill>
                <a:latin typeface="Circe" pitchFamily="34" charset="-52"/>
              </a:rPr>
              <a:t>Менее 7% маршрутов обследовано половину дней в </a:t>
            </a:r>
            <a:r>
              <a:rPr kumimoji="0" lang="en-US" altLang="ru-RU" sz="1200" dirty="0" smtClean="0">
                <a:solidFill>
                  <a:schemeClr val="bg2"/>
                </a:solidFill>
                <a:latin typeface="Circe" pitchFamily="34" charset="-52"/>
              </a:rPr>
              <a:t>2014 </a:t>
            </a:r>
            <a:r>
              <a:rPr kumimoji="0" lang="ru-RU" altLang="ru-RU" sz="1200" dirty="0" smtClean="0">
                <a:solidFill>
                  <a:schemeClr val="bg2"/>
                </a:solidFill>
                <a:latin typeface="Circe" pitchFamily="34" charset="-52"/>
              </a:rPr>
              <a:t>году.</a:t>
            </a:r>
          </a:p>
          <a:p>
            <a:pPr>
              <a:defRPr/>
            </a:pPr>
            <a:r>
              <a:rPr kumimoji="0" lang="ru-RU" altLang="ru-RU" sz="1200" dirty="0" smtClean="0">
                <a:solidFill>
                  <a:schemeClr val="bg2"/>
                </a:solidFill>
                <a:latin typeface="Circe" pitchFamily="34" charset="-52"/>
              </a:rPr>
              <a:t>Сравнение данных обследований остановочных пунктов с данными АСМПП показало:</a:t>
            </a:r>
          </a:p>
          <a:p>
            <a:pPr marL="171450" indent="-171450">
              <a:buFontTx/>
              <a:buChar char="-"/>
              <a:defRPr/>
            </a:pPr>
            <a:r>
              <a:rPr kumimoji="0" lang="ru-RU" altLang="ru-RU" sz="1200" dirty="0" smtClean="0">
                <a:solidFill>
                  <a:schemeClr val="bg2"/>
                </a:solidFill>
                <a:latin typeface="Circe" pitchFamily="34" charset="-52"/>
              </a:rPr>
              <a:t>по входу/выходу различие в 20-50%,</a:t>
            </a:r>
          </a:p>
          <a:p>
            <a:pPr marL="171450" indent="-171450">
              <a:buFontTx/>
              <a:buChar char="-"/>
              <a:defRPr/>
            </a:pPr>
            <a:r>
              <a:rPr kumimoji="0" lang="ru-RU" altLang="ru-RU" sz="1200" dirty="0" smtClean="0">
                <a:solidFill>
                  <a:schemeClr val="bg2"/>
                </a:solidFill>
                <a:latin typeface="Circe" pitchFamily="34" charset="-52"/>
              </a:rPr>
              <a:t>по пассажиропотоку различие в 40%,</a:t>
            </a:r>
            <a:endParaRPr kumimoji="0" lang="ru-RU" altLang="ru-RU" sz="1200" dirty="0">
              <a:solidFill>
                <a:schemeClr val="bg2"/>
              </a:solidFill>
              <a:latin typeface="Circe" pitchFamily="34" charset="-52"/>
            </a:endParaRPr>
          </a:p>
          <a:p>
            <a:pPr>
              <a:defRPr/>
            </a:pPr>
            <a:r>
              <a:rPr kumimoji="0" lang="ru-RU" altLang="ru-RU" sz="1200" dirty="0" smtClean="0">
                <a:solidFill>
                  <a:schemeClr val="bg2"/>
                </a:solidFill>
                <a:latin typeface="Circe" pitchFamily="34" charset="-52"/>
              </a:rPr>
              <a:t>Такие результаты обусловлены спецификой технологии обследования </a:t>
            </a:r>
            <a:r>
              <a:rPr kumimoji="0" lang="ru-RU" altLang="ru-RU" sz="1100" dirty="0" smtClean="0">
                <a:solidFill>
                  <a:schemeClr val="bg2"/>
                </a:solidFill>
                <a:latin typeface="Circe" pitchFamily="34" charset="-52"/>
              </a:rPr>
              <a:t>АСМПП.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2178785" y="4376734"/>
            <a:ext cx="1522711" cy="478589"/>
          </a:xfrm>
          <a:prstGeom prst="downArrow">
            <a:avLst>
              <a:gd name="adj1" fmla="val 34416"/>
              <a:gd name="adj2" fmla="val 18016"/>
            </a:avLst>
          </a:prstGeom>
          <a:gradFill flip="none" rotWithShape="1">
            <a:gsLst>
              <a:gs pos="81000">
                <a:srgbClr val="81AADB"/>
              </a:gs>
              <a:gs pos="73000">
                <a:srgbClr val="98BAE2"/>
              </a:gs>
              <a:gs pos="0">
                <a:srgbClr val="EFEEF2"/>
              </a:gs>
              <a:gs pos="54000">
                <a:srgbClr val="D4E2F3"/>
              </a:gs>
              <a:gs pos="90000">
                <a:srgbClr val="4984CB"/>
              </a:gs>
              <a:gs pos="100000">
                <a:srgbClr val="4478B6"/>
              </a:gs>
            </a:gsLst>
            <a:lin ang="54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41" tIns="32421" rIns="64841" bIns="32421" anchor="ctr"/>
          <a:lstStyle/>
          <a:p>
            <a:pPr algn="ctr" defTabSz="1016592">
              <a:defRPr/>
            </a:pPr>
            <a:endParaRPr kumimoji="0" lang="ru-RU" dirty="0">
              <a:latin typeface="Circe" pitchFamily="34" charset="-52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4474841" y="2573690"/>
            <a:ext cx="796238" cy="396815"/>
          </a:xfrm>
          <a:prstGeom prst="downArrow">
            <a:avLst>
              <a:gd name="adj1" fmla="val 34416"/>
              <a:gd name="adj2" fmla="val 18016"/>
            </a:avLst>
          </a:prstGeom>
          <a:gradFill flip="none" rotWithShape="1">
            <a:gsLst>
              <a:gs pos="81000">
                <a:srgbClr val="81AADB"/>
              </a:gs>
              <a:gs pos="73000">
                <a:srgbClr val="98BAE2"/>
              </a:gs>
              <a:gs pos="0">
                <a:srgbClr val="EFEEF2"/>
              </a:gs>
              <a:gs pos="54000">
                <a:srgbClr val="D4E2F3"/>
              </a:gs>
              <a:gs pos="90000">
                <a:srgbClr val="4984CB"/>
              </a:gs>
              <a:gs pos="100000">
                <a:srgbClr val="4478B6"/>
              </a:gs>
            </a:gsLst>
            <a:lin ang="54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41" tIns="32421" rIns="64841" bIns="32421" anchor="ctr"/>
          <a:lstStyle/>
          <a:p>
            <a:pPr algn="ctr" defTabSz="1016592">
              <a:defRPr/>
            </a:pPr>
            <a:endParaRPr kumimoji="0" lang="ru-RU" dirty="0">
              <a:latin typeface="Circe" pitchFamily="34" charset="-52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919" y="606338"/>
            <a:ext cx="3232824" cy="457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9512" y="889785"/>
            <a:ext cx="3960440" cy="556355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irce" pitchFamily="34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>
                <a:cs typeface="Arial" panose="020B0604020202020204" pitchFamily="34" charset="0"/>
              </a:rPr>
              <a:t>Обследования пассажиропотоков на наземном городском пассажирском транспорте </a:t>
            </a:r>
            <a:r>
              <a:rPr lang="ru-RU" dirty="0" smtClean="0">
                <a:cs typeface="Arial" panose="020B0604020202020204" pitchFamily="34" charset="0"/>
              </a:rPr>
              <a:t>Москвы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B6149-94EE-8447-B374-C6259BDAF377}" type="slidenum">
              <a:rPr lang="en-US" smtClean="0">
                <a:latin typeface="Circe" pitchFamily="34" charset="-52"/>
              </a:rPr>
              <a:pPr/>
              <a:t>14</a:t>
            </a:fld>
            <a:endParaRPr lang="en-US" dirty="0">
              <a:latin typeface="Circe" pitchFamily="34" charset="-52"/>
            </a:endParaRPr>
          </a:p>
        </p:txBody>
      </p:sp>
      <p:graphicFrame>
        <p:nvGraphicFramePr>
          <p:cNvPr id="5" name="Объект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082756"/>
              </p:ext>
            </p:extLst>
          </p:nvPr>
        </p:nvGraphicFramePr>
        <p:xfrm>
          <a:off x="4441814" y="4520109"/>
          <a:ext cx="4248472" cy="1905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7690916"/>
              </p:ext>
            </p:extLst>
          </p:nvPr>
        </p:nvGraphicFramePr>
        <p:xfrm>
          <a:off x="6364555" y="984707"/>
          <a:ext cx="2595162" cy="1899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445767"/>
              </p:ext>
            </p:extLst>
          </p:nvPr>
        </p:nvGraphicFramePr>
        <p:xfrm>
          <a:off x="4258854" y="1063432"/>
          <a:ext cx="25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3224657"/>
              </p:ext>
            </p:extLst>
          </p:nvPr>
        </p:nvGraphicFramePr>
        <p:xfrm>
          <a:off x="354163" y="3717032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204011" y="4087704"/>
            <a:ext cx="4724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irce" pitchFamily="34" charset="-52"/>
                <a:cs typeface="Times New Roman" panose="02020603050405020304" pitchFamily="18" charset="0"/>
              </a:rPr>
              <a:t>Зависимость доли частных </a:t>
            </a:r>
            <a:r>
              <a:rPr lang="ru-RU" sz="1200" dirty="0" smtClean="0">
                <a:latin typeface="Circe" pitchFamily="34" charset="-52"/>
                <a:cs typeface="Times New Roman" panose="02020603050405020304" pitchFamily="18" charset="0"/>
              </a:rPr>
              <a:t>операторов на рынке транспортных услуг от </a:t>
            </a:r>
            <a:r>
              <a:rPr lang="ru-RU" sz="1200" dirty="0">
                <a:latin typeface="Circe" pitchFamily="34" charset="-52"/>
                <a:cs typeface="Times New Roman" panose="02020603050405020304" pitchFamily="18" charset="0"/>
              </a:rPr>
              <a:t>расстояния до центра города, </a:t>
            </a:r>
            <a:r>
              <a:rPr lang="ru-RU" sz="1200" dirty="0" smtClean="0">
                <a:latin typeface="Circe" pitchFamily="34" charset="-52"/>
                <a:cs typeface="Times New Roman" panose="02020603050405020304" pitchFamily="18" charset="0"/>
              </a:rPr>
              <a:t>%</a:t>
            </a:r>
            <a:endParaRPr lang="ru-RU" sz="1200" dirty="0">
              <a:latin typeface="Circe" pitchFamily="34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3272185"/>
              </p:ext>
            </p:extLst>
          </p:nvPr>
        </p:nvGraphicFramePr>
        <p:xfrm>
          <a:off x="359732" y="1059227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94298" y="747849"/>
            <a:ext cx="5004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irce" pitchFamily="34" charset="-52"/>
              </a:rPr>
              <a:t>Количество проездов по типам и по видам транспорта</a:t>
            </a:r>
            <a:r>
              <a:rPr lang="en-US" sz="1200" dirty="0" smtClean="0">
                <a:latin typeface="Circe" pitchFamily="34" charset="-52"/>
              </a:rPr>
              <a:t> (</a:t>
            </a:r>
            <a:r>
              <a:rPr lang="ru-RU" sz="1200" dirty="0" err="1" smtClean="0">
                <a:latin typeface="Circe" pitchFamily="34" charset="-52"/>
              </a:rPr>
              <a:t>Мосгортранс</a:t>
            </a:r>
            <a:r>
              <a:rPr lang="ru-RU" sz="1200" dirty="0" smtClean="0">
                <a:latin typeface="Circe" pitchFamily="34" charset="-52"/>
              </a:rPr>
              <a:t>)</a:t>
            </a:r>
            <a:r>
              <a:rPr lang="ru-RU" sz="1600" dirty="0" smtClean="0">
                <a:latin typeface="Circe" pitchFamily="34" charset="-52"/>
              </a:rPr>
              <a:t> </a:t>
            </a:r>
            <a:endParaRPr lang="ru-RU" sz="1600" dirty="0">
              <a:latin typeface="Circe" pitchFamily="34" charset="-52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283968" y="2878810"/>
            <a:ext cx="4542804" cy="11796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4841" tIns="32421" rIns="64841" bIns="32421" anchor="ctr"/>
          <a:lstStyle>
            <a:lvl1pPr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431925" fontAlgn="base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ru-RU" altLang="ru-RU" sz="1050" dirty="0" smtClean="0">
                <a:solidFill>
                  <a:schemeClr val="bg2"/>
                </a:solidFill>
                <a:latin typeface="Circe" pitchFamily="34" charset="-52"/>
              </a:rPr>
              <a:t>Автоматизированные системы АСМПП и АСКП установлены только на маршрутах компании </a:t>
            </a:r>
            <a:r>
              <a:rPr kumimoji="0" lang="en-US" altLang="ru-RU" sz="1050" dirty="0" smtClean="0">
                <a:solidFill>
                  <a:schemeClr val="bg2"/>
                </a:solidFill>
                <a:latin typeface="Circe" pitchFamily="34" charset="-52"/>
              </a:rPr>
              <a:t>“</a:t>
            </a:r>
            <a:r>
              <a:rPr kumimoji="0" lang="ru-RU" altLang="ru-RU" sz="1050" dirty="0" err="1" smtClean="0">
                <a:solidFill>
                  <a:schemeClr val="bg2"/>
                </a:solidFill>
                <a:latin typeface="Circe" pitchFamily="34" charset="-52"/>
              </a:rPr>
              <a:t>Мосгортранс</a:t>
            </a:r>
            <a:r>
              <a:rPr kumimoji="0" lang="en-US" altLang="ru-RU" sz="1050" dirty="0" smtClean="0">
                <a:solidFill>
                  <a:schemeClr val="bg2"/>
                </a:solidFill>
                <a:latin typeface="Circe" pitchFamily="34" charset="-52"/>
              </a:rPr>
              <a:t>”</a:t>
            </a:r>
            <a:endParaRPr kumimoji="0" lang="ru-RU" altLang="ru-RU" sz="1050" dirty="0" smtClean="0">
              <a:solidFill>
                <a:schemeClr val="bg2"/>
              </a:solidFill>
              <a:latin typeface="Circe" pitchFamily="3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ru-RU" altLang="ru-RU" sz="1050" dirty="0" smtClean="0">
                <a:solidFill>
                  <a:schemeClr val="bg2"/>
                </a:solidFill>
                <a:latin typeface="Circe" pitchFamily="34" charset="-52"/>
              </a:rPr>
              <a:t>Данные системы АСМПП не полные и могут быть использованы не для всех маршрутов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ru-RU" altLang="ru-RU" sz="1050" dirty="0" smtClean="0">
                <a:solidFill>
                  <a:schemeClr val="bg2"/>
                </a:solidFill>
                <a:latin typeface="Circe" pitchFamily="34" charset="-52"/>
              </a:rPr>
              <a:t>Для получения полной информации о пассажиропотоках на остановочных пунктах необходимо проведение дополнительных натурных обследований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149466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Калибровочные данные</a:t>
            </a:r>
            <a:br>
              <a:rPr lang="ru-RU" dirty="0" smtClean="0"/>
            </a:br>
            <a:r>
              <a:rPr lang="ru-RU" dirty="0" smtClean="0"/>
              <a:t>Затраты на передвижения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B6149-94EE-8447-B374-C6259BDAF377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934431"/>
              </p:ext>
            </p:extLst>
          </p:nvPr>
        </p:nvGraphicFramePr>
        <p:xfrm>
          <a:off x="317499" y="908678"/>
          <a:ext cx="8575053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202"/>
                <a:gridCol w="2520322"/>
                <a:gridCol w="414052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Источник данных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Тип данных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Особенности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Социологические опросы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Средние затраты на передвижение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baseline="0" dirty="0" smtClean="0"/>
                        <a:t>Для небольших районов высокая погрешность из-за невысокого числа респондентов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Сотовые</a:t>
                      </a:r>
                      <a:r>
                        <a:rPr lang="ru-RU" baseline="0" dirty="0" smtClean="0"/>
                        <a:t> операторы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Время</a:t>
                      </a:r>
                      <a:r>
                        <a:rPr lang="ru-RU" baseline="0" dirty="0" smtClean="0"/>
                        <a:t> в пути между парой районов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baseline="0" dirty="0" smtClean="0"/>
                        <a:t>Пока не определяется вид транспорта при перемещении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aseline="0" dirty="0" smtClean="0"/>
                        <a:t>Низкая точность определения времени поездки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GPS- </a:t>
                      </a:r>
                      <a:r>
                        <a:rPr lang="ru-RU" dirty="0" smtClean="0"/>
                        <a:t>и ГЛОНАСС- треки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Скорость передвижения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Установлены на всем пассажирском транспорте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Необходима привязка</a:t>
                      </a:r>
                      <a:r>
                        <a:rPr lang="ru-RU" baseline="0" dirty="0" smtClean="0"/>
                        <a:t> треков к дорогам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Яндекс.Пробки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Скорость передвижения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Не удалось договориться о сотрудничестве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8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2" y="1635375"/>
            <a:ext cx="5563350" cy="518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780" y="209643"/>
            <a:ext cx="7049778" cy="566432"/>
          </a:xfrm>
        </p:spPr>
        <p:txBody>
          <a:bodyPr>
            <a:noAutofit/>
          </a:bodyPr>
          <a:lstStyle/>
          <a:p>
            <a:r>
              <a:rPr lang="ru-RU" sz="1800" dirty="0"/>
              <a:t>Результаты телефонного опроса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Некоторые показатели в утренний час пик</a:t>
            </a:r>
            <a:endParaRPr lang="ru-RU" sz="1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B6149-94EE-8447-B374-C6259BDAF377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44" name="Прямая со стрелкой 43"/>
          <p:cNvCxnSpPr/>
          <p:nvPr/>
        </p:nvCxnSpPr>
        <p:spPr>
          <a:xfrm>
            <a:off x="1874520" y="4023063"/>
            <a:ext cx="692435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" name="Прямоугольник 1023"/>
          <p:cNvSpPr/>
          <p:nvPr/>
        </p:nvSpPr>
        <p:spPr>
          <a:xfrm>
            <a:off x="245780" y="1312401"/>
            <a:ext cx="4272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226BE"/>
                </a:solidFill>
                <a:latin typeface="Circe" pitchFamily="34" charset="-52"/>
              </a:rPr>
              <a:t>Среднее время поездки на работу, мин</a:t>
            </a:r>
            <a:r>
              <a:rPr lang="ru-RU" dirty="0" smtClean="0">
                <a:solidFill>
                  <a:srgbClr val="0226BE"/>
                </a:solidFill>
                <a:latin typeface="Circe" pitchFamily="34" charset="-52"/>
              </a:rPr>
              <a:t>.</a:t>
            </a:r>
          </a:p>
        </p:txBody>
      </p:sp>
      <p:grpSp>
        <p:nvGrpSpPr>
          <p:cNvPr id="1044" name="Группа 1043"/>
          <p:cNvGrpSpPr/>
          <p:nvPr/>
        </p:nvGrpSpPr>
        <p:grpSpPr>
          <a:xfrm>
            <a:off x="1568280" y="2689002"/>
            <a:ext cx="878253" cy="816938"/>
            <a:chOff x="1761986" y="2664452"/>
            <a:chExt cx="990787" cy="899496"/>
          </a:xfrm>
        </p:grpSpPr>
        <p:sp>
          <p:nvSpPr>
            <p:cNvPr id="70" name="Овал 69"/>
            <p:cNvSpPr/>
            <p:nvPr/>
          </p:nvSpPr>
          <p:spPr>
            <a:xfrm rot="1739545">
              <a:off x="1761986" y="2692400"/>
              <a:ext cx="990787" cy="871548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1905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71" name="Прямая со стрелкой 70"/>
            <p:cNvCxnSpPr>
              <a:stCxn id="70" idx="0"/>
            </p:cNvCxnSpPr>
            <p:nvPr/>
          </p:nvCxnSpPr>
          <p:spPr>
            <a:xfrm flipH="1" flipV="1">
              <a:off x="2332745" y="2664452"/>
              <a:ext cx="135852" cy="82558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 стрелкой 71"/>
            <p:cNvCxnSpPr>
              <a:stCxn id="70" idx="4"/>
            </p:cNvCxnSpPr>
            <p:nvPr/>
          </p:nvCxnSpPr>
          <p:spPr>
            <a:xfrm>
              <a:off x="2046163" y="3509339"/>
              <a:ext cx="127119" cy="54609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Скругленный прямоугольник 77"/>
          <p:cNvSpPr/>
          <p:nvPr/>
        </p:nvSpPr>
        <p:spPr>
          <a:xfrm>
            <a:off x="109510" y="3664483"/>
            <a:ext cx="1639391" cy="6817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Circe" pitchFamily="34" charset="-52"/>
              </a:rPr>
              <a:t>Из Московской области в Москву: </a:t>
            </a:r>
            <a:r>
              <a:rPr lang="ru-RU" sz="1300" b="1" dirty="0" smtClean="0">
                <a:latin typeface="Circe" pitchFamily="34" charset="-52"/>
              </a:rPr>
              <a:t>79 мин</a:t>
            </a:r>
            <a:r>
              <a:rPr lang="ru-RU" sz="1300" b="1" dirty="0">
                <a:latin typeface="Circe" pitchFamily="34" charset="-52"/>
              </a:rPr>
              <a:t>.</a:t>
            </a: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2471255" y="2628107"/>
            <a:ext cx="1215606" cy="9008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Circe" pitchFamily="34" charset="-52"/>
              </a:rPr>
              <a:t>Внутри Московской области: </a:t>
            </a:r>
            <a:r>
              <a:rPr lang="ru-RU" sz="1300" b="1" dirty="0" smtClean="0">
                <a:latin typeface="Circe" pitchFamily="34" charset="-52"/>
              </a:rPr>
              <a:t>28 мин.</a:t>
            </a:r>
            <a:endParaRPr lang="ru-RU" sz="1300" b="1" dirty="0">
              <a:latin typeface="Circe" pitchFamily="34" charset="-52"/>
            </a:endParaRPr>
          </a:p>
        </p:txBody>
      </p:sp>
      <p:sp>
        <p:nvSpPr>
          <p:cNvPr id="95" name="Овал 94"/>
          <p:cNvSpPr/>
          <p:nvPr/>
        </p:nvSpPr>
        <p:spPr>
          <a:xfrm rot="1739545" flipH="1" flipV="1">
            <a:off x="2668705" y="3765674"/>
            <a:ext cx="466409" cy="498783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97" name="Прямая со стрелкой 96"/>
          <p:cNvCxnSpPr/>
          <p:nvPr/>
        </p:nvCxnSpPr>
        <p:spPr>
          <a:xfrm flipH="1" flipV="1">
            <a:off x="2884799" y="3748704"/>
            <a:ext cx="161990" cy="6244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>
            <a:stCxn id="95" idx="0"/>
          </p:cNvCxnSpPr>
          <p:nvPr/>
        </p:nvCxnSpPr>
        <p:spPr>
          <a:xfrm>
            <a:off x="2802480" y="4233203"/>
            <a:ext cx="63952" cy="4724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Скругленный прямоугольник 103"/>
          <p:cNvSpPr/>
          <p:nvPr/>
        </p:nvSpPr>
        <p:spPr>
          <a:xfrm>
            <a:off x="3998899" y="3664483"/>
            <a:ext cx="1833262" cy="6817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Circe" pitchFamily="34" charset="-52"/>
              </a:rPr>
              <a:t>Из Москвы в Московскую область: </a:t>
            </a:r>
            <a:r>
              <a:rPr lang="ru-RU" sz="1400" b="1" dirty="0" smtClean="0">
                <a:latin typeface="Circe" pitchFamily="34" charset="-52"/>
              </a:rPr>
              <a:t>56 </a:t>
            </a:r>
            <a:r>
              <a:rPr lang="ru-RU" sz="1400" b="1" dirty="0">
                <a:latin typeface="Circe" pitchFamily="34" charset="-52"/>
              </a:rPr>
              <a:t>мин</a:t>
            </a:r>
            <a:r>
              <a:rPr lang="ru-RU" sz="1400" dirty="0">
                <a:latin typeface="Circe" pitchFamily="34" charset="-52"/>
              </a:rPr>
              <a:t>.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277586" y="4346238"/>
            <a:ext cx="1511220" cy="55041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latin typeface="Circe" pitchFamily="34" charset="-52"/>
              </a:rPr>
              <a:t>Внутри Москвы: </a:t>
            </a:r>
            <a:r>
              <a:rPr lang="ru-RU" sz="1300" b="1" dirty="0">
                <a:latin typeface="Circe" pitchFamily="34" charset="-52"/>
              </a:rPr>
              <a:t>4</a:t>
            </a:r>
            <a:r>
              <a:rPr lang="ru-RU" sz="1300" b="1" dirty="0" smtClean="0">
                <a:latin typeface="Circe" pitchFamily="34" charset="-52"/>
              </a:rPr>
              <a:t>3 </a:t>
            </a:r>
            <a:r>
              <a:rPr lang="ru-RU" sz="1300" b="1" dirty="0">
                <a:latin typeface="Circe" pitchFamily="34" charset="-52"/>
              </a:rPr>
              <a:t>мин.</a:t>
            </a:r>
          </a:p>
        </p:txBody>
      </p:sp>
      <p:cxnSp>
        <p:nvCxnSpPr>
          <p:cNvPr id="107" name="Прямая со стрелкой 106"/>
          <p:cNvCxnSpPr/>
          <p:nvPr/>
        </p:nvCxnSpPr>
        <p:spPr>
          <a:xfrm>
            <a:off x="3226769" y="4033524"/>
            <a:ext cx="692435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558808" y="4178748"/>
            <a:ext cx="2377229" cy="830997"/>
          </a:xfrm>
          <a:prstGeom prst="rect">
            <a:avLst/>
          </a:prstGeom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algn="just"/>
            <a:r>
              <a:rPr lang="ru-RU" sz="1200" b="1" dirty="0" smtClean="0">
                <a:latin typeface="Circe" pitchFamily="34" charset="-52"/>
              </a:rPr>
              <a:t>Примечание</a:t>
            </a:r>
            <a:r>
              <a:rPr lang="ru-RU" sz="1200" dirty="0" smtClean="0">
                <a:latin typeface="Circe" pitchFamily="34" charset="-52"/>
              </a:rPr>
              <a:t>: на данном слайде</a:t>
            </a:r>
          </a:p>
          <a:p>
            <a:pPr algn="just"/>
            <a:r>
              <a:rPr lang="ru-RU" sz="1200" dirty="0" smtClean="0">
                <a:latin typeface="Circe" pitchFamily="34" charset="-52"/>
              </a:rPr>
              <a:t>Под </a:t>
            </a:r>
            <a:r>
              <a:rPr lang="en-US" sz="1200" dirty="0" smtClean="0">
                <a:latin typeface="Circe" pitchFamily="34" charset="-52"/>
              </a:rPr>
              <a:t>“</a:t>
            </a:r>
            <a:r>
              <a:rPr lang="ru-RU" sz="1200" dirty="0" smtClean="0">
                <a:latin typeface="Circe" pitchFamily="34" charset="-52"/>
              </a:rPr>
              <a:t>Москвой</a:t>
            </a:r>
            <a:r>
              <a:rPr lang="en-US" sz="1200" dirty="0" smtClean="0">
                <a:latin typeface="Circe" pitchFamily="34" charset="-52"/>
              </a:rPr>
              <a:t>”</a:t>
            </a:r>
            <a:r>
              <a:rPr lang="ru-RU" sz="1200" dirty="0" smtClean="0">
                <a:latin typeface="Circe" pitchFamily="34" charset="-52"/>
              </a:rPr>
              <a:t> понимается территория города в старых границах (без </a:t>
            </a:r>
            <a:r>
              <a:rPr lang="ru-RU" sz="1200" dirty="0" err="1" smtClean="0">
                <a:latin typeface="Circe" pitchFamily="34" charset="-52"/>
              </a:rPr>
              <a:t>ТиНАО</a:t>
            </a:r>
            <a:r>
              <a:rPr lang="ru-RU" sz="1200" dirty="0" smtClean="0">
                <a:latin typeface="Circe" pitchFamily="34" charset="-52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2161" y="2304919"/>
            <a:ext cx="3103876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Среднее время поездки и для жителей Москвы и для жителей области одинаковое</a:t>
            </a:r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40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ПРИМЕР ИСПОЛЬОВАНИЯ ТРЕКОВ ОБЩЕСТВЕННОГО ТРАНСПОРТА</a:t>
            </a:r>
            <a:endParaRPr lang="ru-RU" dirty="0"/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317501" y="1088701"/>
            <a:ext cx="4254500" cy="4320552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ts val="2120"/>
              </a:lnSpc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ИМЕЮЩИЕСЯ ДАННЫЕ: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GPS-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треки наземного пассажирского транспорта</a:t>
            </a:r>
          </a:p>
          <a:p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ЗАДАЧА: анализ городской территории с точки зрения качества работы транспорта общего пользования (скорость движения, частота следования и т.д.)</a:t>
            </a:r>
            <a:endParaRPr lang="en-U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СТРОИЛАСЬ МЕТРИКА:</a:t>
            </a:r>
          </a:p>
          <a:p>
            <a:pPr>
              <a:lnSpc>
                <a:spcPct val="100000"/>
              </a:lnSpc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набирается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выборка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треков, стартующих от остановок в утренние часы пик</a:t>
            </a:r>
          </a:p>
          <a:p>
            <a:pPr>
              <a:lnSpc>
                <a:spcPct val="100000"/>
              </a:lnSpc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для каждого трека оценивается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скорость</a:t>
            </a:r>
          </a:p>
          <a:p>
            <a:pPr>
              <a:lnSpc>
                <a:spcPct val="100000"/>
              </a:lnSpc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средняя скорость района определяется по скоростям треков, начавшихся с остановок внутри этого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района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57" y="1089487"/>
            <a:ext cx="3894332" cy="55054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98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Пример комплексного анализа данных из разных источников:</a:t>
            </a:r>
            <a:br>
              <a:rPr lang="ru-RU" dirty="0" smtClean="0"/>
            </a:br>
            <a:r>
              <a:rPr lang="ru-RU" b="1" dirty="0" smtClean="0"/>
              <a:t>КОМФОРТНОСТЬ ПОЕЗДКИ НА МЕТРО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B6149-94EE-8447-B374-C6259BDAF37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5" name="Рисунок 1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2" b="86017" l="2275" r="98944">
                        <a14:foregroundMark x1="46791" y1="2120" x2="2843" y2="9914"/>
                        <a14:foregroundMark x1="3249" y1="10774" x2="3737" y2="84413"/>
                        <a14:foregroundMark x1="3574" y1="84527" x2="47360" y2="84928"/>
                        <a14:foregroundMark x1="47522" y1="84298" x2="50609" y2="69054"/>
                        <a14:foregroundMark x1="50609" y1="69570" x2="96751" y2="69971"/>
                        <a14:foregroundMark x1="96913" y1="69971" x2="96019" y2="2579"/>
                        <a14:foregroundMark x1="96019" y1="2579" x2="47360" y2="2120"/>
                        <a14:foregroundMark x1="13241" y1="36619" x2="31032" y2="23438"/>
                        <a14:foregroundMark x1="44273" y1="57307" x2="83103" y2="54785"/>
                        <a14:foregroundMark x1="91308" y1="69456" x2="98944" y2="85330"/>
                        <a14:backgroundMark x1="51340" y1="70201" x2="92608" y2="70487"/>
                        <a14:backgroundMark x1="50609" y1="70201" x2="48416" y2="86074"/>
                        <a14:backgroundMark x1="90739" y1="70716" x2="95126" y2="82521"/>
                        <a14:backgroundMark x1="487" y1="802" x2="1219" y2="87221"/>
                        <a14:backgroundMark x1="2275" y1="573" x2="96426" y2="917"/>
                        <a14:backgroundMark x1="96588" y1="573" x2="98781" y2="875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8" y="1018545"/>
            <a:ext cx="4230373" cy="601091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71" y="3969069"/>
            <a:ext cx="538657" cy="160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482496" y="1074772"/>
            <a:ext cx="4501987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КОЭФФИЦИЕНТ ЗАГРУЖЕННОСТИ </a:t>
            </a:r>
          </a:p>
          <a:p>
            <a:pPr algn="l"/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(по отправлению)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83909" y="1527151"/>
            <a:ext cx="4500575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усреднённая по возможным маршрутам заполненность вагона при отправлении с данной станции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63932" y="2436552"/>
            <a:ext cx="4048597" cy="31700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ВХОДНЫЕ ДАННЫЕ: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заполненность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час пик на всех перегонах метро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матрица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корреспонденций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между станциями (сколько поездок совершается между каждой парой станций)</a:t>
            </a:r>
          </a:p>
          <a:p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СТРОИЛАСЬ МЕТРИКА: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строились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кратчайшие маршруты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каждой станции до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всех других станций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заполненность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маршруте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средняя заполненность перегонов, входящих в маршрут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коэффициент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загруженности для станции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среднее взвешенное заполненностей 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маршрутов </a:t>
            </a:r>
          </a:p>
          <a:p>
            <a:pPr marL="265113" lvl="1"/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(с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весами, равными доле поездок до конечной станции среди всех поездок из исходной)</a:t>
            </a:r>
          </a:p>
          <a:p>
            <a:pPr algn="l"/>
            <a:endParaRPr lang="ru-RU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16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Пример комплексного анализа данных из разных источников 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КОМФОРТНОСТЬ ПОЕЗДКИ НА МЕТРО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B6149-94EE-8447-B374-C6259BDAF37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8" name="Рисунок 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9" y="1032254"/>
            <a:ext cx="3780483" cy="527310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1472" y="5306174"/>
            <a:ext cx="4680597" cy="116955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just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Зная области притяжения станций, можно </a:t>
            </a:r>
            <a:endParaRPr lang="ru-RU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каждого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района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найти распределение пассажиров по станциям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входа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оценить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комфортность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жителей района: </a:t>
            </a:r>
          </a:p>
          <a:p>
            <a:pPr algn="just"/>
            <a:endParaRPr lang="ru-RU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735" y="1032254"/>
            <a:ext cx="3478837" cy="58477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ОБЛАСТИ ПРИТЯЖЕНИЯ СТАНЦИЙ</a:t>
            </a:r>
          </a:p>
          <a:p>
            <a:pPr algn="l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Пример: Комсомольская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23" y="2212003"/>
            <a:ext cx="4572000" cy="2837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046" y="1736557"/>
            <a:ext cx="4572000" cy="43088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рисунке показано, сколько человек из каждой ячейки вошло в метро на этой станции с 8 до 9 утра в будний день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27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19" y="1224764"/>
            <a:ext cx="8641033" cy="165618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" pitchFamily="34" charset="-52"/>
              </a:rPr>
              <a:t>Исходные данные</a:t>
            </a:r>
          </a:p>
          <a:p>
            <a:pPr algn="ctr"/>
            <a:endParaRPr lang="ru-RU" dirty="0">
              <a:latin typeface="Circe" pitchFamily="34" charset="-52"/>
            </a:endParaRPr>
          </a:p>
          <a:p>
            <a:pPr algn="ctr"/>
            <a:endParaRPr lang="ru-RU" dirty="0" smtClean="0">
              <a:latin typeface="Circe" pitchFamily="34" charset="-52"/>
            </a:endParaRPr>
          </a:p>
          <a:p>
            <a:pPr algn="ctr"/>
            <a:endParaRPr lang="ru-RU" dirty="0">
              <a:latin typeface="Circe" pitchFamily="34" charset="-52"/>
            </a:endParaRPr>
          </a:p>
          <a:p>
            <a:pPr algn="ctr"/>
            <a:endParaRPr lang="ru-RU" dirty="0" smtClean="0">
              <a:latin typeface="Circe" pitchFamily="34" charset="-52"/>
            </a:endParaRPr>
          </a:p>
          <a:p>
            <a:pPr algn="ctr"/>
            <a:endParaRPr lang="ru-RU" dirty="0">
              <a:latin typeface="Circe" pitchFamily="34" charset="-52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Данные используемые  для транспортного моделирования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B6149-94EE-8447-B374-C6259BDAF37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7" y="1692816"/>
            <a:ext cx="2988317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irce" pitchFamily="34" charset="-52"/>
              </a:rPr>
              <a:t>Размещение </a:t>
            </a:r>
            <a:r>
              <a:rPr lang="ru-RU" sz="1600" dirty="0" smtClean="0">
                <a:latin typeface="Circe" pitchFamily="34" charset="-52"/>
              </a:rPr>
              <a:t>объектов, </a:t>
            </a:r>
            <a:r>
              <a:rPr lang="ru-RU" sz="1600" dirty="0">
                <a:latin typeface="Circe" pitchFamily="34" charset="-52"/>
              </a:rPr>
              <a:t>порождающих перемещения населения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92092" y="1700781"/>
            <a:ext cx="2988317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irce" pitchFamily="34" charset="-52"/>
              </a:rPr>
              <a:t>Закономерности </a:t>
            </a:r>
            <a:r>
              <a:rPr lang="ru-RU" sz="1600" dirty="0" smtClean="0">
                <a:latin typeface="Circe" pitchFamily="34" charset="-52"/>
              </a:rPr>
              <a:t>передвижений </a:t>
            </a:r>
            <a:r>
              <a:rPr lang="ru-RU" sz="1600" dirty="0">
                <a:latin typeface="Circe" pitchFamily="34" charset="-52"/>
              </a:rPr>
              <a:t>населения</a:t>
            </a:r>
          </a:p>
        </p:txBody>
      </p:sp>
      <p:cxnSp>
        <p:nvCxnSpPr>
          <p:cNvPr id="9" name="Прямая со стрелкой 8"/>
          <p:cNvCxnSpPr>
            <a:stCxn id="6" idx="2"/>
            <a:endCxn id="12" idx="0"/>
          </p:cNvCxnSpPr>
          <p:nvPr/>
        </p:nvCxnSpPr>
        <p:spPr>
          <a:xfrm flipH="1">
            <a:off x="4572035" y="2880948"/>
            <a:ext cx="1" cy="45089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077876" y="3331846"/>
            <a:ext cx="2988317" cy="7200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Circe" pitchFamily="34" charset="-52"/>
              </a:rPr>
              <a:t>Транспортная модель</a:t>
            </a:r>
            <a:endParaRPr lang="ru-RU" sz="1600" dirty="0">
              <a:latin typeface="Circe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0087" y="4509138"/>
            <a:ext cx="8641033" cy="165618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" pitchFamily="34" charset="-52"/>
              </a:rPr>
              <a:t>Калибровочные данные</a:t>
            </a:r>
          </a:p>
          <a:p>
            <a:pPr algn="ctr"/>
            <a:endParaRPr lang="ru-RU" dirty="0">
              <a:latin typeface="Circe" pitchFamily="34" charset="-52"/>
            </a:endParaRPr>
          </a:p>
          <a:p>
            <a:pPr algn="ctr"/>
            <a:endParaRPr lang="ru-RU" dirty="0" smtClean="0">
              <a:latin typeface="Circe" pitchFamily="34" charset="-52"/>
            </a:endParaRPr>
          </a:p>
          <a:p>
            <a:pPr algn="ctr"/>
            <a:endParaRPr lang="ru-RU" dirty="0">
              <a:latin typeface="Circe" pitchFamily="34" charset="-52"/>
            </a:endParaRPr>
          </a:p>
          <a:p>
            <a:pPr algn="ctr"/>
            <a:endParaRPr lang="ru-RU" dirty="0" smtClean="0">
              <a:latin typeface="Circe" pitchFamily="34" charset="-52"/>
            </a:endParaRPr>
          </a:p>
          <a:p>
            <a:pPr algn="ctr"/>
            <a:endParaRPr lang="ru-RU" dirty="0">
              <a:latin typeface="Circe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2135" y="4977190"/>
            <a:ext cx="2988317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irce" pitchFamily="34" charset="-52"/>
              </a:rPr>
              <a:t>Объемы перевозок</a:t>
            </a:r>
            <a:endParaRPr lang="ru-RU" sz="1600" dirty="0">
              <a:latin typeface="Circe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00660" y="4985155"/>
            <a:ext cx="2988317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irce" pitchFamily="34" charset="-52"/>
              </a:rPr>
              <a:t>Затраты на </a:t>
            </a:r>
            <a:r>
              <a:rPr lang="ru-RU" sz="1600" dirty="0" smtClean="0">
                <a:latin typeface="Circe" pitchFamily="34" charset="-52"/>
              </a:rPr>
              <a:t>передвижения</a:t>
            </a:r>
            <a:endParaRPr lang="ru-RU" sz="1600" dirty="0">
              <a:latin typeface="Circe" pitchFamily="34" charset="-52"/>
            </a:endParaRPr>
          </a:p>
        </p:txBody>
      </p:sp>
      <p:cxnSp>
        <p:nvCxnSpPr>
          <p:cNvPr id="17" name="Прямая со стрелкой 16"/>
          <p:cNvCxnSpPr>
            <a:endCxn id="14" idx="0"/>
          </p:cNvCxnSpPr>
          <p:nvPr/>
        </p:nvCxnSpPr>
        <p:spPr>
          <a:xfrm>
            <a:off x="4572034" y="3969069"/>
            <a:ext cx="8570" cy="54006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83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Выводы</a:t>
            </a:r>
            <a:br>
              <a:rPr lang="ru-RU" dirty="0" smtClean="0"/>
            </a:br>
            <a:r>
              <a:rPr lang="ru-RU" dirty="0" smtClean="0"/>
              <a:t>Планы </a:t>
            </a:r>
            <a:r>
              <a:rPr lang="ru-RU" dirty="0" smtClean="0"/>
              <a:t>на будущее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5"/>
          </p:nvPr>
        </p:nvSpPr>
        <p:spPr>
          <a:xfrm>
            <a:off x="187469" y="940388"/>
            <a:ext cx="8748569" cy="2488612"/>
          </a:xfrm>
        </p:spPr>
        <p:txBody>
          <a:bodyPr/>
          <a:lstStyle/>
          <a:p>
            <a:pPr>
              <a:buFont typeface="Circe" pitchFamily="34" charset="-52"/>
              <a:buChar char="–"/>
            </a:pPr>
            <a:r>
              <a:rPr lang="ru-RU" sz="1800" dirty="0">
                <a:latin typeface="Circe" pitchFamily="34" charset="-52"/>
              </a:rPr>
              <a:t>О</a:t>
            </a:r>
            <a:r>
              <a:rPr lang="ru-RU" sz="1800" dirty="0" smtClean="0">
                <a:latin typeface="Circe" pitchFamily="34" charset="-52"/>
              </a:rPr>
              <a:t>дного источника информации недостаточно – все источники данных не лишены недостатков;</a:t>
            </a:r>
          </a:p>
          <a:p>
            <a:pPr>
              <a:buFont typeface="Circe" pitchFamily="34" charset="-52"/>
              <a:buChar char="–"/>
            </a:pPr>
            <a:r>
              <a:rPr lang="ru-RU" sz="1800" dirty="0" smtClean="0">
                <a:latin typeface="Circe" pitchFamily="34" charset="-52"/>
              </a:rPr>
              <a:t>Периодическое </a:t>
            </a:r>
            <a:r>
              <a:rPr lang="ru-RU" sz="1800" dirty="0" smtClean="0">
                <a:latin typeface="Circe" pitchFamily="34" charset="-52"/>
              </a:rPr>
              <a:t>обновление информации по уже изученным источникам</a:t>
            </a:r>
            <a:r>
              <a:rPr lang="en-US" sz="1800" dirty="0">
                <a:latin typeface="Circe" pitchFamily="34" charset="-52"/>
              </a:rPr>
              <a:t>;</a:t>
            </a:r>
            <a:endParaRPr lang="ru-RU" sz="1800" dirty="0" smtClean="0">
              <a:latin typeface="Circe" pitchFamily="34" charset="-52"/>
            </a:endParaRPr>
          </a:p>
          <a:p>
            <a:pPr>
              <a:buFont typeface="Circe" pitchFamily="34" charset="-52"/>
              <a:buChar char="–"/>
            </a:pPr>
            <a:r>
              <a:rPr lang="ru-RU" sz="1800" dirty="0" smtClean="0">
                <a:latin typeface="Circe" pitchFamily="34" charset="-52"/>
              </a:rPr>
              <a:t>Дальнейший анализ полученных данных и совершенствование методов анализа;</a:t>
            </a:r>
            <a:endParaRPr lang="ru-RU" sz="1800" dirty="0" smtClean="0">
              <a:latin typeface="Circe" pitchFamily="34" charset="-52"/>
            </a:endParaRPr>
          </a:p>
          <a:p>
            <a:pPr>
              <a:buFont typeface="Circe" pitchFamily="34" charset="-52"/>
              <a:buChar char="–"/>
            </a:pPr>
            <a:r>
              <a:rPr lang="ru-RU" sz="1800" dirty="0" smtClean="0">
                <a:latin typeface="Circe" pitchFamily="34" charset="-52"/>
              </a:rPr>
              <a:t>Расширение источников </a:t>
            </a:r>
            <a:r>
              <a:rPr lang="ru-RU" sz="1800" dirty="0" smtClean="0">
                <a:latin typeface="Circe" pitchFamily="34" charset="-52"/>
              </a:rPr>
              <a:t>информации</a:t>
            </a:r>
            <a:r>
              <a:rPr lang="en-US" sz="1800" dirty="0" smtClean="0">
                <a:latin typeface="Circe" pitchFamily="34" charset="-52"/>
              </a:rPr>
              <a:t>;</a:t>
            </a:r>
            <a:endParaRPr lang="ru-RU" sz="1800" dirty="0" smtClean="0">
              <a:latin typeface="Circe" pitchFamily="34" charset="-52"/>
            </a:endParaRPr>
          </a:p>
          <a:p>
            <a:pPr>
              <a:buFont typeface="Circe" pitchFamily="34" charset="-52"/>
              <a:buChar char="–"/>
            </a:pPr>
            <a:r>
              <a:rPr lang="ru-RU" sz="1800" dirty="0" smtClean="0">
                <a:latin typeface="Circe" pitchFamily="34" charset="-52"/>
              </a:rPr>
              <a:t>По сотовым операторам</a:t>
            </a:r>
            <a:r>
              <a:rPr lang="en-US" sz="1800" dirty="0" smtClean="0">
                <a:latin typeface="Circe" pitchFamily="34" charset="-52"/>
              </a:rPr>
              <a:t>:</a:t>
            </a:r>
            <a:r>
              <a:rPr lang="ru-RU" sz="1800" dirty="0" smtClean="0">
                <a:latin typeface="Circe" pitchFamily="34" charset="-52"/>
              </a:rPr>
              <a:t> </a:t>
            </a:r>
            <a:r>
              <a:rPr lang="ru-RU" sz="1800" dirty="0" smtClean="0">
                <a:latin typeface="Circe" pitchFamily="34" charset="-52"/>
              </a:rPr>
              <a:t>увеличение </a:t>
            </a:r>
            <a:r>
              <a:rPr lang="ru-RU" sz="1800" dirty="0" smtClean="0">
                <a:latin typeface="Circe" pitchFamily="34" charset="-52"/>
              </a:rPr>
              <a:t>точности позиционирования абонентов, определение вида транспорта при передвижении, привязка трека абонента к графу транспортной </a:t>
            </a:r>
            <a:r>
              <a:rPr lang="ru-RU" sz="1800" dirty="0" smtClean="0">
                <a:latin typeface="Circe" pitchFamily="34" charset="-52"/>
              </a:rPr>
              <a:t>сети, выделение целей поездок и т.д.</a:t>
            </a:r>
            <a:endParaRPr lang="ru-RU" sz="1800" dirty="0" smtClean="0">
              <a:latin typeface="Circe" pitchFamily="34" charset="-52"/>
            </a:endParaRPr>
          </a:p>
          <a:p>
            <a:pPr>
              <a:buFont typeface="Circe" pitchFamily="34" charset="-52"/>
              <a:buChar char="–"/>
            </a:pPr>
            <a:endParaRPr lang="ru-RU" sz="1800" dirty="0">
              <a:latin typeface="Circe" pitchFamily="34" charset="-5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B6149-94EE-8447-B374-C6259BDAF37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187469" y="4306887"/>
            <a:ext cx="8785577" cy="1038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chemeClr val="tx1"/>
                </a:solidFill>
                <a:latin typeface="Circe" pitchFamily="34" charset="-52"/>
                <a:ea typeface="+mj-ea"/>
                <a:cs typeface="Verdana"/>
              </a:defRPr>
            </a:lvl1pPr>
          </a:lstStyle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43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Исходные данные</a:t>
            </a:r>
            <a:br>
              <a:rPr lang="ru-RU" dirty="0" smtClean="0"/>
            </a:br>
            <a:r>
              <a:rPr lang="ru-RU" dirty="0" smtClean="0"/>
              <a:t>Распределение потокообразующих емкостей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B6149-94EE-8447-B374-C6259BDAF377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881970"/>
              </p:ext>
            </p:extLst>
          </p:nvPr>
        </p:nvGraphicFramePr>
        <p:xfrm>
          <a:off x="317499" y="908678"/>
          <a:ext cx="8575053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202"/>
                <a:gridCol w="2520322"/>
                <a:gridCol w="414052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Источник данных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Тип данных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Особенности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Статистические данные Росстата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Численность</a:t>
                      </a:r>
                      <a:r>
                        <a:rPr lang="ru-RU" baseline="0" dirty="0" smtClean="0"/>
                        <a:t> население, количество мест приложения труда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Охват</a:t>
                      </a:r>
                      <a:r>
                        <a:rPr lang="ru-RU" baseline="0" dirty="0" smtClean="0"/>
                        <a:t> не всех категорий населения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Редкие</a:t>
                      </a:r>
                      <a:r>
                        <a:rPr lang="ru-RU" baseline="0" dirty="0" smtClean="0"/>
                        <a:t> обновления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aseline="0" dirty="0" smtClean="0"/>
                        <a:t>Разбиение по административно-территориальным образованиям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МосГорБТИ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Росреестр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Застройка, землепользование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Для пересчета площади в людей требуются дополнительные предположения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Недоступность данных по некоторым территориям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ФНС, ПФ РФ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Места проживания и работы населения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Охват не всех категорий населения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dirty="0" smtClean="0"/>
                        <a:t>Редкие</a:t>
                      </a:r>
                      <a:r>
                        <a:rPr lang="ru-RU" baseline="0" dirty="0" smtClean="0"/>
                        <a:t> обновления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Сотовые</a:t>
                      </a:r>
                      <a:r>
                        <a:rPr lang="ru-RU" baseline="0" dirty="0" smtClean="0"/>
                        <a:t> операторы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Численность проживающего и занятого населения, </a:t>
                      </a:r>
                      <a:r>
                        <a:rPr lang="ru-RU" baseline="0" dirty="0" smtClean="0"/>
                        <a:t>использовании территории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Разбиение территории</a:t>
                      </a:r>
                      <a:r>
                        <a:rPr lang="ru-RU" baseline="0" dirty="0" smtClean="0"/>
                        <a:t> на небольшие зоны (500 на 500 метров)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aseline="0" dirty="0" smtClean="0"/>
                        <a:t>Низкая точность позиционирования абонентов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aseline="0" dirty="0" smtClean="0"/>
                        <a:t>Пока определяется только дом и работа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06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6" y="1178736"/>
            <a:ext cx="3716505" cy="5254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8375" l="353" r="97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95" y="919467"/>
            <a:ext cx="3435514" cy="3229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ПРИМЕР </a:t>
            </a:r>
            <a:r>
              <a:rPr lang="ru-RU" dirty="0" smtClean="0"/>
              <a:t>ДАННЫХ </a:t>
            </a:r>
            <a:r>
              <a:rPr lang="ru-RU" dirty="0"/>
              <a:t>СОТОВЫХ </a:t>
            </a:r>
            <a:r>
              <a:rPr lang="ru-RU" dirty="0" smtClean="0"/>
              <a:t>ОПЕРАТОРОВ: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ДАННЫЕ </a:t>
            </a:r>
            <a:r>
              <a:rPr lang="ru-RU" b="1" dirty="0"/>
              <a:t>С ВЫСОКОЙ ПРОСТРАНСТВЕННОЙ ТОЧНОСТЬЮ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B6149-94EE-8447-B374-C6259BDAF37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3592" y="6125519"/>
            <a:ext cx="1962397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Плотность населения</a:t>
            </a:r>
          </a:p>
          <a:p>
            <a:pPr algn="l"/>
            <a:r>
              <a:rPr lang="ru-RU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Октябрь 2015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7875" l="1763" r="98120">
                        <a14:foregroundMark x1="43008" y1="7625" x2="43008" y2="7625"/>
                        <a14:foregroundMark x1="43008" y1="7625" x2="35253" y2="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9" y="3429000"/>
            <a:ext cx="3502372" cy="32924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92207" y="2168839"/>
            <a:ext cx="900115" cy="72009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4932046" y="2888931"/>
            <a:ext cx="1260160" cy="9168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092322" y="2888931"/>
            <a:ext cx="1555168" cy="9168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4932047" y="3805764"/>
            <a:ext cx="3715444" cy="26270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8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500" y="236538"/>
            <a:ext cx="7304064" cy="5664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ПРИМЕР ДАННЫХ СОТОВЫХ ОПЕРАТОРОВ:</a:t>
            </a:r>
            <a:br>
              <a:rPr lang="ru-RU" dirty="0" smtClean="0"/>
            </a:br>
            <a:r>
              <a:rPr lang="ru-RU" b="1" dirty="0" smtClean="0"/>
              <a:t>ДИСБАЛАНС ЧИСЛЕННОСТИ НАСЕЛЕНИЯ И РАБОЧИХ МЕСТ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B6149-94EE-8447-B374-C6259BDAF37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7" y="4329115"/>
            <a:ext cx="4188144" cy="2080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17" y="4305457"/>
            <a:ext cx="4188144" cy="20807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7" y="1628770"/>
            <a:ext cx="4188144" cy="20807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545" y="1105550"/>
            <a:ext cx="3538148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«Нормированная» зависимость </a:t>
            </a:r>
          </a:p>
          <a:p>
            <a:pPr algn="l"/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числа людей в районе от времени суток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1471" y="4021338"/>
            <a:ext cx="1585690" cy="30777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Районы в центре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2149" y="4021338"/>
            <a:ext cx="1968809" cy="30777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Районы вблизи МКАД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0031" y="1635437"/>
            <a:ext cx="4112521" cy="156966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классифицировать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районы на жилые и нежилые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построить метрику для оценки сбалансированности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2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Исходные данные</a:t>
            </a:r>
            <a:br>
              <a:rPr lang="ru-RU" dirty="0" smtClean="0"/>
            </a:br>
            <a:r>
              <a:rPr lang="ru-RU" dirty="0" smtClean="0"/>
              <a:t>Закономерности передвижений населения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B6149-94EE-8447-B374-C6259BDAF377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758149"/>
              </p:ext>
            </p:extLst>
          </p:nvPr>
        </p:nvGraphicFramePr>
        <p:xfrm>
          <a:off x="317499" y="908678"/>
          <a:ext cx="8575053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202"/>
                <a:gridCol w="2520322"/>
                <a:gridCol w="414052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Источник данных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Тип данных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Особенности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Социологические опросы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Среднее число передвижений на человека, распределение по типам используемого транспорта, средние затраты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Высокая стоимость опросов</a:t>
                      </a:r>
                      <a:endParaRPr lang="ru-RU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aseline="0" dirty="0" smtClean="0"/>
                        <a:t>Наличие труднопрогнозируемых систематических ошибок в зависимости от выбранного способа проведения опроса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Сотовые</a:t>
                      </a:r>
                      <a:r>
                        <a:rPr lang="ru-RU" baseline="0" dirty="0" smtClean="0"/>
                        <a:t> операторы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Число передвижений между парами районов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baseline="0" dirty="0" smtClean="0"/>
                        <a:t>Пока не определяется вид транспорта при перемещении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aseline="0" dirty="0" smtClean="0"/>
                        <a:t>Пока нет разбиения абонентов по </a:t>
                      </a:r>
                      <a:r>
                        <a:rPr lang="ru-RU" baseline="0" dirty="0" smtClean="0"/>
                        <a:t>категориям</a:t>
                      </a:r>
                      <a:endParaRPr lang="en-US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aseline="0" dirty="0" smtClean="0"/>
                        <a:t>Цели поездки: дом и работа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747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548" y="236538"/>
            <a:ext cx="6815729" cy="5664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Результаты </a:t>
            </a:r>
            <a:r>
              <a:rPr lang="ru-RU" dirty="0"/>
              <a:t>телефонного </a:t>
            </a:r>
            <a:r>
              <a:rPr lang="ru-RU" dirty="0" smtClean="0"/>
              <a:t>опроса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Распределение поездок по целям и по времени суток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352958"/>
              </p:ext>
            </p:extLst>
          </p:nvPr>
        </p:nvGraphicFramePr>
        <p:xfrm>
          <a:off x="284799" y="1023623"/>
          <a:ext cx="4533867" cy="2898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7543535"/>
              </p:ext>
            </p:extLst>
          </p:nvPr>
        </p:nvGraphicFramePr>
        <p:xfrm>
          <a:off x="4954274" y="1023624"/>
          <a:ext cx="3949017" cy="2898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7665204" y="6356352"/>
            <a:ext cx="1270834" cy="365125"/>
          </a:xfrm>
        </p:spPr>
        <p:txBody>
          <a:bodyPr/>
          <a:lstStyle/>
          <a:p>
            <a:fld id="{147B6149-94EE-8447-B374-C6259BDAF377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6593110"/>
              </p:ext>
            </p:extLst>
          </p:nvPr>
        </p:nvGraphicFramePr>
        <p:xfrm>
          <a:off x="41407" y="4031206"/>
          <a:ext cx="4530593" cy="2818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3185654"/>
              </p:ext>
            </p:extLst>
          </p:nvPr>
        </p:nvGraphicFramePr>
        <p:xfrm>
          <a:off x="4572000" y="4031208"/>
          <a:ext cx="4500575" cy="2818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1433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780" y="209643"/>
            <a:ext cx="7049778" cy="566432"/>
          </a:xfrm>
        </p:spPr>
        <p:txBody>
          <a:bodyPr>
            <a:noAutofit/>
          </a:bodyPr>
          <a:lstStyle/>
          <a:p>
            <a:r>
              <a:rPr lang="ru-RU" sz="1800" dirty="0"/>
              <a:t>Результаты телефонного опроса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Некоторые показатели в утренний час пик</a:t>
            </a:r>
            <a:endParaRPr lang="ru-RU" sz="1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B6149-94EE-8447-B374-C6259BDAF377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183134" y="1296702"/>
            <a:ext cx="8709418" cy="4652620"/>
            <a:chOff x="5037426" y="3644442"/>
            <a:chExt cx="4338948" cy="2020130"/>
          </a:xfrm>
        </p:grpSpPr>
        <p:graphicFrame>
          <p:nvGraphicFramePr>
            <p:cNvPr id="18" name="Диаграмма 1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09691755"/>
                </p:ext>
              </p:extLst>
            </p:nvPr>
          </p:nvGraphicFramePr>
          <p:xfrm>
            <a:off x="5037426" y="4004248"/>
            <a:ext cx="4338948" cy="16603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5408552" y="3644442"/>
              <a:ext cx="3632474" cy="32582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0226BE"/>
                  </a:solidFill>
                  <a:latin typeface="Circe" pitchFamily="34" charset="-52"/>
                </a:rPr>
                <a:t>Распределение по видам транспорта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83134" y="6226320"/>
            <a:ext cx="8017048" cy="461665"/>
          </a:xfrm>
          <a:prstGeom prst="rect">
            <a:avLst/>
          </a:prstGeom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algn="just"/>
            <a:r>
              <a:rPr lang="ru-RU" sz="1200" b="1" dirty="0" smtClean="0">
                <a:latin typeface="Circe" pitchFamily="34" charset="-52"/>
              </a:rPr>
              <a:t>Примечание</a:t>
            </a:r>
            <a:r>
              <a:rPr lang="ru-RU" sz="1200" dirty="0" smtClean="0">
                <a:latin typeface="Circe" pitchFamily="34" charset="-52"/>
              </a:rPr>
              <a:t>: на данном слайде</a:t>
            </a:r>
          </a:p>
          <a:p>
            <a:pPr algn="just"/>
            <a:r>
              <a:rPr lang="ru-RU" sz="1200" dirty="0" smtClean="0">
                <a:latin typeface="Circe" pitchFamily="34" charset="-52"/>
              </a:rPr>
              <a:t>Под </a:t>
            </a:r>
            <a:r>
              <a:rPr lang="en-US" sz="1200" dirty="0" smtClean="0">
                <a:latin typeface="Circe" pitchFamily="34" charset="-52"/>
              </a:rPr>
              <a:t>“</a:t>
            </a:r>
            <a:r>
              <a:rPr lang="ru-RU" sz="1200" dirty="0" smtClean="0">
                <a:latin typeface="Circe" pitchFamily="34" charset="-52"/>
              </a:rPr>
              <a:t>Москвой</a:t>
            </a:r>
            <a:r>
              <a:rPr lang="en-US" sz="1200" dirty="0" smtClean="0">
                <a:latin typeface="Circe" pitchFamily="34" charset="-52"/>
              </a:rPr>
              <a:t>”</a:t>
            </a:r>
            <a:r>
              <a:rPr lang="ru-RU" sz="1200" dirty="0" smtClean="0">
                <a:latin typeface="Circe" pitchFamily="34" charset="-52"/>
              </a:rPr>
              <a:t> понимается территория города в старых границах (без </a:t>
            </a:r>
            <a:r>
              <a:rPr lang="ru-RU" sz="1200" dirty="0" err="1" smtClean="0">
                <a:latin typeface="Circe" pitchFamily="34" charset="-52"/>
              </a:rPr>
              <a:t>ТиНАО</a:t>
            </a:r>
            <a:r>
              <a:rPr lang="ru-RU" sz="1200" dirty="0" smtClean="0">
                <a:latin typeface="Circe" pitchFamily="34" charset="-5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033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Калибровочные данные</a:t>
            </a:r>
            <a:br>
              <a:rPr lang="ru-RU" dirty="0" smtClean="0"/>
            </a:br>
            <a:r>
              <a:rPr lang="ru-RU" dirty="0" smtClean="0"/>
              <a:t>Объемы перевозок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7B6149-94EE-8447-B374-C6259BDAF377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74162"/>
              </p:ext>
            </p:extLst>
          </p:nvPr>
        </p:nvGraphicFramePr>
        <p:xfrm>
          <a:off x="317499" y="908678"/>
          <a:ext cx="8575054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202"/>
                <a:gridCol w="2520322"/>
                <a:gridCol w="414053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Источник данных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Тип данных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Особенности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Натурные обследования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Пассажирские и транспортные потоки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Высокие трудозатраты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Непредсказуемый</a:t>
                      </a:r>
                      <a:r>
                        <a:rPr lang="ru-RU" baseline="0" dirty="0" smtClean="0"/>
                        <a:t> результат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Видеокамеры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Пассажирские и транспортные потоки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Получение актуальных данных непрерывно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Большое число</a:t>
                      </a:r>
                      <a:r>
                        <a:rPr lang="ru-RU" baseline="0" dirty="0" smtClean="0"/>
                        <a:t> видеокамер (вплоть до камеры на домофонах)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aseline="0" dirty="0" smtClean="0"/>
                        <a:t>Только в Москве</a:t>
                      </a:r>
                      <a:endParaRPr lang="ru-RU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Нужна</a:t>
                      </a:r>
                      <a:r>
                        <a:rPr lang="ru-RU" baseline="0" dirty="0" smtClean="0"/>
                        <a:t> автоматическая обработка видеоряда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Детекторы транспорта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Транспортные потоки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Получение актуальных данных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Разбиение по</a:t>
                      </a:r>
                      <a:r>
                        <a:rPr lang="ru-RU" baseline="0" dirty="0" smtClean="0"/>
                        <a:t> полосам движения, длине ТС</a:t>
                      </a:r>
                      <a:endParaRPr lang="ru-RU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Достоверность результатов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Автоматические системы контроля проезда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Пассажиропотоки метрополитена,</a:t>
                      </a:r>
                      <a:r>
                        <a:rPr lang="ru-RU" baseline="0" dirty="0" smtClean="0"/>
                        <a:t> НГТ, пригородных электропоездов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Контроль</a:t>
                      </a:r>
                      <a:r>
                        <a:rPr lang="ru-RU" baseline="0" dirty="0" smtClean="0"/>
                        <a:t> проезда при входе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aseline="0" dirty="0" smtClean="0"/>
                        <a:t>Неполный охват остановочных пунктов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aseline="0" dirty="0" smtClean="0"/>
                        <a:t>Безбилетники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42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енплан">
  <a:themeElements>
    <a:clrScheme name="Фирменные цвета от Лебедева">
      <a:dk1>
        <a:sysClr val="windowText" lastClr="000000"/>
      </a:dk1>
      <a:lt1>
        <a:sysClr val="window" lastClr="FFFFFF"/>
      </a:lt1>
      <a:dk2>
        <a:srgbClr val="7DB4D2"/>
      </a:dk2>
      <a:lt2>
        <a:srgbClr val="FFFFFF"/>
      </a:lt2>
      <a:accent1>
        <a:srgbClr val="385C9A"/>
      </a:accent1>
      <a:accent2>
        <a:srgbClr val="C31420"/>
      </a:accent2>
      <a:accent3>
        <a:srgbClr val="E7C01E"/>
      </a:accent3>
      <a:accent4>
        <a:srgbClr val="4CB09A"/>
      </a:accent4>
      <a:accent5>
        <a:srgbClr val="808C91"/>
      </a:accent5>
      <a:accent6>
        <a:srgbClr val="7DB4D2"/>
      </a:accent6>
      <a:hlink>
        <a:srgbClr val="385C9A"/>
      </a:hlink>
      <a:folHlink>
        <a:srgbClr val="7414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none" lIns="91440" tIns="45720" rIns="91440" bIns="45720" rtlCol="0" anchor="ctr">
        <a:spAutoFit/>
      </a:bodyPr>
      <a:lstStyle>
        <a:defPPr algn="l">
          <a:defRPr sz="16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9401</TotalTime>
  <Words>1407</Words>
  <Application>Microsoft Office PowerPoint</Application>
  <PresentationFormat>Экран (4:3)</PresentationFormat>
  <Paragraphs>253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Генплан</vt:lpstr>
      <vt:lpstr>Воробьев Алексей</vt:lpstr>
      <vt:lpstr>Данные используемые  для транспортного моделирования</vt:lpstr>
      <vt:lpstr>Исходные данные Распределение потокообразующих емкостей</vt:lpstr>
      <vt:lpstr>ПРИМЕР ДАННЫХ СОТОВЫХ ОПЕРАТОРОВ: ДАННЫЕ С ВЫСОКОЙ ПРОСТРАНСТВЕННОЙ ТОЧНОСТЬЮ</vt:lpstr>
      <vt:lpstr>ПРИМЕР ДАННЫХ СОТОВЫХ ОПЕРАТОРОВ: ДИСБАЛАНС ЧИСЛЕННОСТИ НАСЕЛЕНИЯ И РАБОЧИХ МЕСТ</vt:lpstr>
      <vt:lpstr>Исходные данные Закономерности передвижений населения</vt:lpstr>
      <vt:lpstr>Результаты телефонного опроса Распределение поездок по целям и по времени суток</vt:lpstr>
      <vt:lpstr>Результаты телефонного опроса Некоторые показатели в утренний час пик</vt:lpstr>
      <vt:lpstr>Калибровочные данные Объемы перевозок</vt:lpstr>
      <vt:lpstr>Обследования транспортных потоков на основной улично-дорожной сети Москвы и Московской области</vt:lpstr>
      <vt:lpstr>Визуальные натурные обследования въезда в город Москву на железной дороге в пригородно-городском сообщении  в утренний час пик</vt:lpstr>
      <vt:lpstr>Обследования загрузки станций и пересадочных узлов метрополитена</vt:lpstr>
      <vt:lpstr>Обследования пассажиропотоков на наземном городском пассажирском транспорте Москвы </vt:lpstr>
      <vt:lpstr>Обследования пассажиропотоков на наземном городском пассажирском транспорте Москвы</vt:lpstr>
      <vt:lpstr>Калибровочные данные Затраты на передвижения</vt:lpstr>
      <vt:lpstr>Результаты телефонного опроса Некоторые показатели в утренний час пик</vt:lpstr>
      <vt:lpstr>ПРИМЕР ИСПОЛЬОВАНИЯ ТРЕКОВ ОБЩЕСТВЕННОГО ТРАНСПОРТА</vt:lpstr>
      <vt:lpstr>Пример комплексного анализа данных из разных источников: КОМФОРТНОСТЬ ПОЕЗДКИ НА МЕТРО</vt:lpstr>
      <vt:lpstr>Пример комплексного анализа данных из разных источников : КОМФОРТНОСТЬ ПОЕЗДКИ НА МЕТРО</vt:lpstr>
      <vt:lpstr>Выводы Планы на будущее</vt:lpstr>
    </vt:vector>
  </TitlesOfParts>
  <Company>Организация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Галя Мордовина</dc:creator>
  <cp:lastModifiedBy>UserPC</cp:lastModifiedBy>
  <cp:revision>351</cp:revision>
  <cp:lastPrinted>2015-12-26T07:22:31Z</cp:lastPrinted>
  <dcterms:created xsi:type="dcterms:W3CDTF">2013-01-17T07:56:28Z</dcterms:created>
  <dcterms:modified xsi:type="dcterms:W3CDTF">2015-12-26T07:24:17Z</dcterms:modified>
</cp:coreProperties>
</file>