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4" Type="http://schemas.openxmlformats.org/officeDocument/2006/relationships/image" Target="../media/image7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40.wmf"/><Relationship Id="rId1" Type="http://schemas.openxmlformats.org/officeDocument/2006/relationships/image" Target="../media/image78.wmf"/><Relationship Id="rId4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4" Type="http://schemas.openxmlformats.org/officeDocument/2006/relationships/image" Target="../media/image8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5.wmf"/><Relationship Id="rId1" Type="http://schemas.openxmlformats.org/officeDocument/2006/relationships/image" Target="../media/image9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10" Type="http://schemas.openxmlformats.org/officeDocument/2006/relationships/image" Target="../media/image25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4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image" Target="../media/image69.wmf"/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12" Type="http://schemas.openxmlformats.org/officeDocument/2006/relationships/image" Target="../media/image68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11" Type="http://schemas.openxmlformats.org/officeDocument/2006/relationships/image" Target="../media/image67.wmf"/><Relationship Id="rId5" Type="http://schemas.openxmlformats.org/officeDocument/2006/relationships/image" Target="../media/image62.wmf"/><Relationship Id="rId10" Type="http://schemas.openxmlformats.org/officeDocument/2006/relationships/image" Target="../media/image41.wmf"/><Relationship Id="rId4" Type="http://schemas.openxmlformats.org/officeDocument/2006/relationships/image" Target="../media/image61.wmf"/><Relationship Id="rId9" Type="http://schemas.openxmlformats.org/officeDocument/2006/relationships/image" Target="../media/image6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B88E-41CC-407D-B097-0CA7011BF025}" type="datetimeFigureOut">
              <a:rPr lang="ru-RU" smtClean="0"/>
              <a:t>04.04.2016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BAC1-0FCB-4947-8143-5CA541AC0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756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B88E-41CC-407D-B097-0CA7011BF025}" type="datetimeFigureOut">
              <a:rPr lang="ru-RU" smtClean="0"/>
              <a:t>04.04.2016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BAC1-0FCB-4947-8143-5CA541AC0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600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B88E-41CC-407D-B097-0CA7011BF025}" type="datetimeFigureOut">
              <a:rPr lang="ru-RU" smtClean="0"/>
              <a:t>04.04.2016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BAC1-0FCB-4947-8143-5CA541AC0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242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B88E-41CC-407D-B097-0CA7011BF025}" type="datetimeFigureOut">
              <a:rPr lang="ru-RU" smtClean="0"/>
              <a:t>04.04.2016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BAC1-0FCB-4947-8143-5CA541AC0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424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B88E-41CC-407D-B097-0CA7011BF025}" type="datetimeFigureOut">
              <a:rPr lang="ru-RU" smtClean="0"/>
              <a:t>04.04.2016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BAC1-0FCB-4947-8143-5CA541AC0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781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B88E-41CC-407D-B097-0CA7011BF025}" type="datetimeFigureOut">
              <a:rPr lang="ru-RU" smtClean="0"/>
              <a:t>04.04.2016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BAC1-0FCB-4947-8143-5CA541AC0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578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B88E-41CC-407D-B097-0CA7011BF025}" type="datetimeFigureOut">
              <a:rPr lang="ru-RU" smtClean="0"/>
              <a:t>04.04.2016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BAC1-0FCB-4947-8143-5CA541AC0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998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B88E-41CC-407D-B097-0CA7011BF025}" type="datetimeFigureOut">
              <a:rPr lang="ru-RU" smtClean="0"/>
              <a:t>04.04.2016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BAC1-0FCB-4947-8143-5CA541AC0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295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B88E-41CC-407D-B097-0CA7011BF025}" type="datetimeFigureOut">
              <a:rPr lang="ru-RU" smtClean="0"/>
              <a:t>04.04.2016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BAC1-0FCB-4947-8143-5CA541AC0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609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B88E-41CC-407D-B097-0CA7011BF025}" type="datetimeFigureOut">
              <a:rPr lang="ru-RU" smtClean="0"/>
              <a:t>04.04.2016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BAC1-0FCB-4947-8143-5CA541AC0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353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B88E-41CC-407D-B097-0CA7011BF025}" type="datetimeFigureOut">
              <a:rPr lang="ru-RU" smtClean="0"/>
              <a:t>04.04.2016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0BAC1-0FCB-4947-8143-5CA541AC0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212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2B88E-41CC-407D-B097-0CA7011BF025}" type="datetimeFigureOut">
              <a:rPr lang="ru-RU" smtClean="0"/>
              <a:t>04.04.2016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0BAC1-0FCB-4947-8143-5CA541AC0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38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56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53.wmf"/><Relationship Id="rId17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5.wmf"/><Relationship Id="rId20" Type="http://schemas.openxmlformats.org/officeDocument/2006/relationships/image" Target="../media/image57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10" Type="http://schemas.openxmlformats.org/officeDocument/2006/relationships/image" Target="../media/image52.wmf"/><Relationship Id="rId19" Type="http://schemas.openxmlformats.org/officeDocument/2006/relationships/oleObject" Target="../embeddings/oleObject51.bin"/><Relationship Id="rId4" Type="http://schemas.openxmlformats.org/officeDocument/2006/relationships/image" Target="../media/image49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5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57.bin"/><Relationship Id="rId18" Type="http://schemas.openxmlformats.org/officeDocument/2006/relationships/image" Target="../media/image65.wmf"/><Relationship Id="rId26" Type="http://schemas.openxmlformats.org/officeDocument/2006/relationships/image" Target="../media/image68.wmf"/><Relationship Id="rId3" Type="http://schemas.openxmlformats.org/officeDocument/2006/relationships/oleObject" Target="../embeddings/oleObject52.bin"/><Relationship Id="rId21" Type="http://schemas.openxmlformats.org/officeDocument/2006/relationships/oleObject" Target="../embeddings/oleObject61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59.bin"/><Relationship Id="rId25" Type="http://schemas.openxmlformats.org/officeDocument/2006/relationships/oleObject" Target="../embeddings/oleObject63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64.wmf"/><Relationship Id="rId20" Type="http://schemas.openxmlformats.org/officeDocument/2006/relationships/image" Target="../media/image66.wmf"/><Relationship Id="rId29" Type="http://schemas.openxmlformats.org/officeDocument/2006/relationships/image" Target="../media/image70.png"/><Relationship Id="rId1" Type="http://schemas.openxmlformats.org/officeDocument/2006/relationships/vmlDrawing" Target="../drawings/vmlDrawing9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56.bin"/><Relationship Id="rId24" Type="http://schemas.openxmlformats.org/officeDocument/2006/relationships/image" Target="../media/image67.wmf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58.bin"/><Relationship Id="rId23" Type="http://schemas.openxmlformats.org/officeDocument/2006/relationships/oleObject" Target="../embeddings/oleObject62.bin"/><Relationship Id="rId28" Type="http://schemas.openxmlformats.org/officeDocument/2006/relationships/image" Target="../media/image69.wmf"/><Relationship Id="rId10" Type="http://schemas.openxmlformats.org/officeDocument/2006/relationships/image" Target="../media/image61.wmf"/><Relationship Id="rId19" Type="http://schemas.openxmlformats.org/officeDocument/2006/relationships/oleObject" Target="../embeddings/oleObject60.bin"/><Relationship Id="rId4" Type="http://schemas.openxmlformats.org/officeDocument/2006/relationships/image" Target="../media/image58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63.wmf"/><Relationship Id="rId22" Type="http://schemas.openxmlformats.org/officeDocument/2006/relationships/image" Target="../media/image41.wmf"/><Relationship Id="rId27" Type="http://schemas.openxmlformats.org/officeDocument/2006/relationships/oleObject" Target="../embeddings/oleObject64.bin"/><Relationship Id="rId30" Type="http://schemas.openxmlformats.org/officeDocument/2006/relationships/image" Target="../media/image7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77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3.wmf"/><Relationship Id="rId11" Type="http://schemas.openxmlformats.org/officeDocument/2006/relationships/image" Target="../media/image76.png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75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68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13" Type="http://schemas.openxmlformats.org/officeDocument/2006/relationships/image" Target="../media/image39.wmf"/><Relationship Id="rId3" Type="http://schemas.openxmlformats.org/officeDocument/2006/relationships/image" Target="../media/image80.png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7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9.wmf"/><Relationship Id="rId5" Type="http://schemas.openxmlformats.org/officeDocument/2006/relationships/image" Target="../media/image78.wmf"/><Relationship Id="rId10" Type="http://schemas.openxmlformats.org/officeDocument/2006/relationships/oleObject" Target="../embeddings/oleObject71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82.png"/><Relationship Id="rId14" Type="http://schemas.openxmlformats.org/officeDocument/2006/relationships/image" Target="../media/image8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5.wmf"/><Relationship Id="rId11" Type="http://schemas.openxmlformats.org/officeDocument/2006/relationships/image" Target="../media/image87.wmf"/><Relationship Id="rId5" Type="http://schemas.openxmlformats.org/officeDocument/2006/relationships/oleObject" Target="../embeddings/oleObject74.bin"/><Relationship Id="rId10" Type="http://schemas.openxmlformats.org/officeDocument/2006/relationships/oleObject" Target="../embeddings/oleObject76.bin"/><Relationship Id="rId4" Type="http://schemas.openxmlformats.org/officeDocument/2006/relationships/image" Target="../media/image84.wmf"/><Relationship Id="rId9" Type="http://schemas.openxmlformats.org/officeDocument/2006/relationships/image" Target="../media/image8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image" Target="../media/image92.png"/><Relationship Id="rId7" Type="http://schemas.openxmlformats.org/officeDocument/2006/relationships/oleObject" Target="../embeddings/oleObject7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93.png"/><Relationship Id="rId5" Type="http://schemas.openxmlformats.org/officeDocument/2006/relationships/image" Target="../media/image89.wmf"/><Relationship Id="rId10" Type="http://schemas.openxmlformats.org/officeDocument/2006/relationships/image" Target="../media/image91.wmf"/><Relationship Id="rId4" Type="http://schemas.openxmlformats.org/officeDocument/2006/relationships/oleObject" Target="../embeddings/oleObject77.bin"/><Relationship Id="rId9" Type="http://schemas.openxmlformats.org/officeDocument/2006/relationships/oleObject" Target="../embeddings/oleObject7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95.wmf"/><Relationship Id="rId5" Type="http://schemas.openxmlformats.org/officeDocument/2006/relationships/oleObject" Target="../embeddings/oleObject81.bin"/><Relationship Id="rId4" Type="http://schemas.openxmlformats.org/officeDocument/2006/relationships/image" Target="../media/image94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wmf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6.png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image" Target="../media/image15.wmf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5.bin"/><Relationship Id="rId1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22.wmf"/><Relationship Id="rId26" Type="http://schemas.openxmlformats.org/officeDocument/2006/relationships/image" Target="../media/image30.png"/><Relationship Id="rId3" Type="http://schemas.openxmlformats.org/officeDocument/2006/relationships/oleObject" Target="../embeddings/oleObject8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28.png"/><Relationship Id="rId17" Type="http://schemas.openxmlformats.org/officeDocument/2006/relationships/oleObject" Target="../embeddings/oleObject14.bin"/><Relationship Id="rId25" Type="http://schemas.openxmlformats.org/officeDocument/2006/relationships/image" Target="../media/image29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11" Type="http://schemas.openxmlformats.org/officeDocument/2006/relationships/image" Target="../media/image19.wmf"/><Relationship Id="rId24" Type="http://schemas.openxmlformats.org/officeDocument/2006/relationships/image" Target="../media/image25.wmf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10" Type="http://schemas.openxmlformats.org/officeDocument/2006/relationships/oleObject" Target="../embeddings/oleObject11.bin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16.wmf"/><Relationship Id="rId9" Type="http://schemas.openxmlformats.org/officeDocument/2006/relationships/image" Target="../media/image27.png"/><Relationship Id="rId14" Type="http://schemas.openxmlformats.org/officeDocument/2006/relationships/image" Target="../media/image20.wmf"/><Relationship Id="rId22" Type="http://schemas.openxmlformats.org/officeDocument/2006/relationships/image" Target="../media/image24.wmf"/><Relationship Id="rId27" Type="http://schemas.openxmlformats.org/officeDocument/2006/relationships/image" Target="../media/image3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image" Target="../media/image38.png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37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11" Type="http://schemas.openxmlformats.org/officeDocument/2006/relationships/image" Target="../media/image36.png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3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57.png"/><Relationship Id="rId26" Type="http://schemas.openxmlformats.org/officeDocument/2006/relationships/oleObject" Target="../embeddings/oleObject38.bin"/><Relationship Id="rId3" Type="http://schemas.openxmlformats.org/officeDocument/2006/relationships/oleObject" Target="../embeddings/oleObject28.bin"/><Relationship Id="rId21" Type="http://schemas.openxmlformats.org/officeDocument/2006/relationships/image" Target="../media/image41.wmf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40.wmf"/><Relationship Id="rId17" Type="http://schemas.openxmlformats.org/officeDocument/2006/relationships/image" Target="../media/image56.png"/><Relationship Id="rId25" Type="http://schemas.openxmlformats.org/officeDocument/2006/relationships/image" Target="../media/image43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4.bin"/><Relationship Id="rId20" Type="http://schemas.openxmlformats.org/officeDocument/2006/relationships/oleObject" Target="../embeddings/oleObject35.bin"/><Relationship Id="rId29" Type="http://schemas.openxmlformats.org/officeDocument/2006/relationships/image" Target="../media/image60.png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2.bin"/><Relationship Id="rId24" Type="http://schemas.openxmlformats.org/officeDocument/2006/relationships/oleObject" Target="../embeddings/oleObject37.bin"/><Relationship Id="rId5" Type="http://schemas.openxmlformats.org/officeDocument/2006/relationships/oleObject" Target="../embeddings/oleObject29.bin"/><Relationship Id="rId15" Type="http://schemas.openxmlformats.org/officeDocument/2006/relationships/image" Target="../media/image55.png"/><Relationship Id="rId23" Type="http://schemas.openxmlformats.org/officeDocument/2006/relationships/image" Target="../media/image42.wmf"/><Relationship Id="rId28" Type="http://schemas.openxmlformats.org/officeDocument/2006/relationships/image" Target="../media/image59.png"/><Relationship Id="rId10" Type="http://schemas.openxmlformats.org/officeDocument/2006/relationships/image" Target="../media/image39.wmf"/><Relationship Id="rId19" Type="http://schemas.openxmlformats.org/officeDocument/2006/relationships/image" Target="../media/image58.png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54.png"/><Relationship Id="rId22" Type="http://schemas.openxmlformats.org/officeDocument/2006/relationships/oleObject" Target="../embeddings/oleObject36.bin"/><Relationship Id="rId27" Type="http://schemas.openxmlformats.org/officeDocument/2006/relationships/image" Target="../media/image4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400" b="1" dirty="0" err="1" smtClean="0"/>
              <a:t>Туннелирование</a:t>
            </a:r>
            <a:r>
              <a:rPr lang="ru-RU" sz="4400" b="1" dirty="0" smtClean="0"/>
              <a:t> волновых пакетов через потенциальный барьер</a:t>
            </a:r>
            <a:br>
              <a:rPr lang="ru-RU" sz="4400" b="1" dirty="0" smtClean="0"/>
            </a:br>
            <a:r>
              <a:rPr lang="ru-RU" sz="3200" b="1" dirty="0"/>
              <a:t/>
            </a:r>
            <a:br>
              <a:rPr lang="ru-RU" sz="3200" b="1" dirty="0"/>
            </a:b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М.В. Суслов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856677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3558993"/>
              </p:ext>
            </p:extLst>
          </p:nvPr>
        </p:nvGraphicFramePr>
        <p:xfrm>
          <a:off x="218941" y="115910"/>
          <a:ext cx="11372045" cy="8628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84" name="Equation" r:id="rId3" imgW="5842000" imgH="482600" progId="Equation.3">
                  <p:embed/>
                </p:oleObj>
              </mc:Choice>
              <mc:Fallback>
                <p:oleObj name="Equation" r:id="rId3" imgW="5842000" imgH="482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941" y="115910"/>
                        <a:ext cx="11372045" cy="8628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496378"/>
              </p:ext>
            </p:extLst>
          </p:nvPr>
        </p:nvGraphicFramePr>
        <p:xfrm>
          <a:off x="218941" y="1468192"/>
          <a:ext cx="11681511" cy="24856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85" name="Equation" r:id="rId5" imgW="6311900" imgH="1384300" progId="Equation.3">
                  <p:embed/>
                </p:oleObj>
              </mc:Choice>
              <mc:Fallback>
                <p:oleObj name="Equation" r:id="rId5" imgW="6311900" imgH="1384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941" y="1468192"/>
                        <a:ext cx="11681511" cy="24856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6679851"/>
              </p:ext>
            </p:extLst>
          </p:nvPr>
        </p:nvGraphicFramePr>
        <p:xfrm>
          <a:off x="756774" y="4193489"/>
          <a:ext cx="736600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86" name="Equation" r:id="rId7" imgW="368280" imgH="203040" progId="Equation.3">
                  <p:embed/>
                </p:oleObj>
              </mc:Choice>
              <mc:Fallback>
                <p:oleObj name="Equation" r:id="rId7" imgW="368280" imgH="2030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774" y="4193489"/>
                        <a:ext cx="736600" cy="4143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898746"/>
              </p:ext>
            </p:extLst>
          </p:nvPr>
        </p:nvGraphicFramePr>
        <p:xfrm>
          <a:off x="1493374" y="4207211"/>
          <a:ext cx="775444" cy="334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87" name="Equation" r:id="rId9" imgW="418918" imgH="177723" progId="Equation.3">
                  <p:embed/>
                </p:oleObj>
              </mc:Choice>
              <mc:Fallback>
                <p:oleObj name="Equation" r:id="rId9" imgW="418918" imgH="177723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374" y="4207211"/>
                        <a:ext cx="775444" cy="3348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369120"/>
              </p:ext>
            </p:extLst>
          </p:nvPr>
        </p:nvGraphicFramePr>
        <p:xfrm>
          <a:off x="2482888" y="4220009"/>
          <a:ext cx="15367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88" name="Equation" r:id="rId11" imgW="939600" imgH="228600" progId="Equation.3">
                  <p:embed/>
                </p:oleObj>
              </mc:Choice>
              <mc:Fallback>
                <p:oleObj name="Equation" r:id="rId11" imgW="93960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888" y="4220009"/>
                        <a:ext cx="1536700" cy="374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169082"/>
              </p:ext>
            </p:extLst>
          </p:nvPr>
        </p:nvGraphicFramePr>
        <p:xfrm>
          <a:off x="7132292" y="4179262"/>
          <a:ext cx="1587585" cy="4314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89" name="Equation" r:id="rId13" imgW="876300" imgH="241300" progId="Equation.3">
                  <p:embed/>
                </p:oleObj>
              </mc:Choice>
              <mc:Fallback>
                <p:oleObj name="Equation" r:id="rId13" imgW="876300" imgH="241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2292" y="4179262"/>
                        <a:ext cx="1587585" cy="4314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6630589"/>
              </p:ext>
            </p:extLst>
          </p:nvPr>
        </p:nvGraphicFramePr>
        <p:xfrm>
          <a:off x="9132708" y="4193489"/>
          <a:ext cx="2767744" cy="3459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90" name="Equation" r:id="rId15" imgW="1752600" imgH="215900" progId="Equation.3">
                  <p:embed/>
                </p:oleObj>
              </mc:Choice>
              <mc:Fallback>
                <p:oleObj name="Equation" r:id="rId15" imgW="1752600" imgH="2159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32708" y="4193489"/>
                        <a:ext cx="2767744" cy="3459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2238482"/>
              </p:ext>
            </p:extLst>
          </p:nvPr>
        </p:nvGraphicFramePr>
        <p:xfrm>
          <a:off x="4868598" y="4179262"/>
          <a:ext cx="88582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91" name="Equation" r:id="rId17" imgW="431640" imgH="203040" progId="Equation.3">
                  <p:embed/>
                </p:oleObj>
              </mc:Choice>
              <mc:Fallback>
                <p:oleObj name="Equation" r:id="rId17" imgW="431640" imgH="20304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8598" y="4179262"/>
                        <a:ext cx="885825" cy="4254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97078" y="4204602"/>
            <a:ext cx="615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При</a:t>
            </a:r>
            <a:endParaRPr lang="ru-RU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4287436" y="4193489"/>
            <a:ext cx="590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при</a:t>
            </a:r>
            <a:endParaRPr lang="ru-RU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5798245" y="4193489"/>
            <a:ext cx="12902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используя</a:t>
            </a:r>
            <a:endParaRPr lang="ru-RU" sz="2000" dirty="0"/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657668"/>
              </p:ext>
            </p:extLst>
          </p:nvPr>
        </p:nvGraphicFramePr>
        <p:xfrm>
          <a:off x="218940" y="4870907"/>
          <a:ext cx="11681511" cy="17073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92" name="Equation" r:id="rId19" imgW="5232400" imgH="965200" progId="Equation.3">
                  <p:embed/>
                </p:oleObj>
              </mc:Choice>
              <mc:Fallback>
                <p:oleObj name="Equation" r:id="rId19" imgW="5232400" imgH="965200" progId="Equation.3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940" y="4870907"/>
                        <a:ext cx="11681511" cy="17073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7424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8103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/>
              <a:t>Связанные состояния</a:t>
            </a:r>
            <a:endParaRPr lang="ru-RU" sz="2400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385458"/>
              </p:ext>
            </p:extLst>
          </p:nvPr>
        </p:nvGraphicFramePr>
        <p:xfrm>
          <a:off x="423078" y="479083"/>
          <a:ext cx="4844955" cy="83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3" name="Equation" r:id="rId3" imgW="2324100" imgH="482600" progId="Equation.3">
                  <p:embed/>
                </p:oleObj>
              </mc:Choice>
              <mc:Fallback>
                <p:oleObj name="Equation" r:id="rId3" imgW="2324100" imgH="482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78" y="479083"/>
                        <a:ext cx="4844955" cy="837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229415"/>
              </p:ext>
            </p:extLst>
          </p:nvPr>
        </p:nvGraphicFramePr>
        <p:xfrm>
          <a:off x="423078" y="1339052"/>
          <a:ext cx="11505063" cy="982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4" name="Equation" r:id="rId5" imgW="6985000" imgH="546100" progId="Equation.3">
                  <p:embed/>
                </p:oleObj>
              </mc:Choice>
              <mc:Fallback>
                <p:oleObj name="Equation" r:id="rId5" imgW="6985000" imgH="5461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78" y="1339052"/>
                        <a:ext cx="11505063" cy="9826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3080" y="3316405"/>
            <a:ext cx="1340189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7948167"/>
              </p:ext>
            </p:extLst>
          </p:nvPr>
        </p:nvGraphicFramePr>
        <p:xfrm>
          <a:off x="423078" y="2494336"/>
          <a:ext cx="4394580" cy="5595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5" name="Equation" r:id="rId7" imgW="2501900" imgH="292100" progId="Equation.3">
                  <p:embed/>
                </p:oleObj>
              </mc:Choice>
              <mc:Fallback>
                <p:oleObj name="Equation" r:id="rId7" imgW="2501900" imgH="292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78" y="2494336"/>
                        <a:ext cx="4394580" cy="5595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330429"/>
              </p:ext>
            </p:extLst>
          </p:nvPr>
        </p:nvGraphicFramePr>
        <p:xfrm>
          <a:off x="429899" y="3226539"/>
          <a:ext cx="11505063" cy="8734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6" name="Equation" r:id="rId9" imgW="5829300" imgH="482600" progId="Equation.3">
                  <p:embed/>
                </p:oleObj>
              </mc:Choice>
              <mc:Fallback>
                <p:oleObj name="Equation" r:id="rId9" imgW="5829300" imgH="482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99" y="3226539"/>
                        <a:ext cx="11505063" cy="8734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9565688"/>
              </p:ext>
            </p:extLst>
          </p:nvPr>
        </p:nvGraphicFramePr>
        <p:xfrm>
          <a:off x="429899" y="4272641"/>
          <a:ext cx="4514726" cy="887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7" name="Equation" r:id="rId11" imgW="2692170" imgH="559030" progId="Equation.3">
                  <p:embed/>
                </p:oleObj>
              </mc:Choice>
              <mc:Fallback>
                <p:oleObj name="Equation" r:id="rId11" imgW="2692170" imgH="55903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99" y="4272641"/>
                        <a:ext cx="4514726" cy="887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8029686"/>
              </p:ext>
            </p:extLst>
          </p:nvPr>
        </p:nvGraphicFramePr>
        <p:xfrm>
          <a:off x="429899" y="5332389"/>
          <a:ext cx="986803" cy="3177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8" name="Equation" r:id="rId13" imgW="558558" imgH="177723" progId="Equation.3">
                  <p:embed/>
                </p:oleObj>
              </mc:Choice>
              <mc:Fallback>
                <p:oleObj name="Equation" r:id="rId13" imgW="558558" imgH="177723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99" y="5332389"/>
                        <a:ext cx="986803" cy="3177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590024"/>
              </p:ext>
            </p:extLst>
          </p:nvPr>
        </p:nvGraphicFramePr>
        <p:xfrm>
          <a:off x="1780077" y="5307936"/>
          <a:ext cx="937429" cy="3422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9" name="Equation" r:id="rId15" imgW="596641" imgH="215806" progId="Equation.3">
                  <p:embed/>
                </p:oleObj>
              </mc:Choice>
              <mc:Fallback>
                <p:oleObj name="Equation" r:id="rId15" imgW="596641" imgH="215806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0077" y="5307936"/>
                        <a:ext cx="937429" cy="3422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0281243"/>
              </p:ext>
            </p:extLst>
          </p:nvPr>
        </p:nvGraphicFramePr>
        <p:xfrm>
          <a:off x="3419909" y="5260005"/>
          <a:ext cx="822313" cy="462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0" name="Equation" r:id="rId17" imgW="457002" imgH="253890" progId="Equation.3">
                  <p:embed/>
                </p:oleObj>
              </mc:Choice>
              <mc:Fallback>
                <p:oleObj name="Equation" r:id="rId17" imgW="457002" imgH="25389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909" y="5260005"/>
                        <a:ext cx="822313" cy="4625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7861110" y="519427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9631282"/>
              </p:ext>
            </p:extLst>
          </p:nvPr>
        </p:nvGraphicFramePr>
        <p:xfrm>
          <a:off x="4944624" y="5194276"/>
          <a:ext cx="3189441" cy="4558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1" name="Equation" r:id="rId19" imgW="1651000" imgH="279400" progId="Equation.3">
                  <p:embed/>
                </p:oleObj>
              </mc:Choice>
              <mc:Fallback>
                <p:oleObj name="Equation" r:id="rId19" imgW="1651000" imgH="2794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4624" y="5194276"/>
                        <a:ext cx="3189441" cy="4558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6563862"/>
              </p:ext>
            </p:extLst>
          </p:nvPr>
        </p:nvGraphicFramePr>
        <p:xfrm>
          <a:off x="423078" y="6083426"/>
          <a:ext cx="1023585" cy="341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2" name="Equation" r:id="rId21" imgW="545626" imgH="177646" progId="Equation.3">
                  <p:embed/>
                </p:oleObj>
              </mc:Choice>
              <mc:Fallback>
                <p:oleObj name="Equation" r:id="rId21" imgW="545626" imgH="177646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78" y="6083426"/>
                        <a:ext cx="1023585" cy="3411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9060496"/>
              </p:ext>
            </p:extLst>
          </p:nvPr>
        </p:nvGraphicFramePr>
        <p:xfrm>
          <a:off x="1780077" y="6083426"/>
          <a:ext cx="949412" cy="341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3" name="Equation" r:id="rId23" imgW="609336" imgH="215806" progId="Equation.3">
                  <p:embed/>
                </p:oleObj>
              </mc:Choice>
              <mc:Fallback>
                <p:oleObj name="Equation" r:id="rId23" imgW="609336" imgH="215806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0077" y="6083426"/>
                        <a:ext cx="949412" cy="3411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1207021"/>
              </p:ext>
            </p:extLst>
          </p:nvPr>
        </p:nvGraphicFramePr>
        <p:xfrm>
          <a:off x="3419909" y="6076681"/>
          <a:ext cx="822313" cy="462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4" name="Equation" r:id="rId25" imgW="457200" imgH="253800" progId="Equation.3">
                  <p:embed/>
                </p:oleObj>
              </mc:Choice>
              <mc:Fallback>
                <p:oleObj name="Equation" r:id="rId25" imgW="4572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909" y="6076681"/>
                        <a:ext cx="822313" cy="4625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327844"/>
              </p:ext>
            </p:extLst>
          </p:nvPr>
        </p:nvGraphicFramePr>
        <p:xfrm>
          <a:off x="4944624" y="5964072"/>
          <a:ext cx="3189441" cy="4605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5" name="Equation" r:id="rId27" imgW="1587500" imgH="279400" progId="Equation.3">
                  <p:embed/>
                </p:oleObj>
              </mc:Choice>
              <mc:Fallback>
                <p:oleObj name="Equation" r:id="rId27" imgW="1587500" imgH="279400" progId="Equation.3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4624" y="5964072"/>
                        <a:ext cx="3189441" cy="4605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9335069" y="5332389"/>
                <a:ext cx="1884747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&gt;0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5069" y="5332389"/>
                <a:ext cx="1884747" cy="369332"/>
              </a:xfrm>
              <a:prstGeom prst="rect">
                <a:avLst/>
              </a:prstGeom>
              <a:blipFill rotWithShape="0">
                <a:blip r:embed="rId29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9335069" y="5932149"/>
                <a:ext cx="1770078" cy="445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Вычет  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Sup>
                          <m:sSubSup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m:rPr>
                                <m:sty m:val="p"/>
                              </m:rPr>
                              <a:rPr lang="el-GR" i="1" smtClean="0">
                                <a:latin typeface="Cambria Math" panose="02040503050406030204" pitchFamily="18" charset="0"/>
                              </a:rPr>
                              <m:t>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</m:den>
                    </m:f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5069" y="5932149"/>
                <a:ext cx="1770078" cy="445378"/>
              </a:xfrm>
              <a:prstGeom prst="rect">
                <a:avLst/>
              </a:prstGeom>
              <a:blipFill rotWithShape="0">
                <a:blip r:embed="rId30"/>
                <a:stretch>
                  <a:fillRect l="-2749" t="-123288" r="-8935" b="-1904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Прямая соединительная линия 32"/>
          <p:cNvCxnSpPr/>
          <p:nvPr/>
        </p:nvCxnSpPr>
        <p:spPr>
          <a:xfrm>
            <a:off x="9201085" y="5159745"/>
            <a:ext cx="23251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9192126" y="5159745"/>
            <a:ext cx="24063" cy="1264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9201085" y="6424621"/>
            <a:ext cx="23251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11526253" y="5159745"/>
            <a:ext cx="0" cy="1264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4985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223423" y="4104330"/>
            <a:ext cx="11745154" cy="1975627"/>
          </a:xfrm>
          <a:prstGeom prst="rect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6326" y="41789"/>
            <a:ext cx="10515600" cy="48911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err="1" smtClean="0"/>
              <a:t>Пропагатор</a:t>
            </a:r>
            <a:endParaRPr lang="ru-RU" sz="24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-1" y="986588"/>
            <a:ext cx="1954572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80271"/>
              </p:ext>
            </p:extLst>
          </p:nvPr>
        </p:nvGraphicFramePr>
        <p:xfrm>
          <a:off x="886326" y="445923"/>
          <a:ext cx="9986212" cy="8279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8" name="Equation" r:id="rId3" imgW="4826000" imgH="495300" progId="Equation.3">
                  <p:embed/>
                </p:oleObj>
              </mc:Choice>
              <mc:Fallback>
                <p:oleObj name="Equation" r:id="rId3" imgW="4826000" imgH="4953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326" y="445923"/>
                        <a:ext cx="9986212" cy="8279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886325" y="3513220"/>
            <a:ext cx="1458624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872400"/>
              </p:ext>
            </p:extLst>
          </p:nvPr>
        </p:nvGraphicFramePr>
        <p:xfrm>
          <a:off x="223423" y="4322784"/>
          <a:ext cx="11745154" cy="11781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9" name="Equation" r:id="rId5" imgW="7416800" imgH="533400" progId="Equation.3">
                  <p:embed/>
                </p:oleObj>
              </mc:Choice>
              <mc:Fallback>
                <p:oleObj name="Equation" r:id="rId5" imgW="7416800" imgH="533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423" y="4322784"/>
                        <a:ext cx="11745154" cy="11781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7"/>
          <p:cNvSpPr>
            <a:spLocks noChangeArrowheads="1"/>
          </p:cNvSpPr>
          <p:nvPr/>
        </p:nvSpPr>
        <p:spPr bwMode="auto">
          <a:xfrm>
            <a:off x="1382231" y="1447394"/>
            <a:ext cx="17930617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9744447"/>
              </p:ext>
            </p:extLst>
          </p:nvPr>
        </p:nvGraphicFramePr>
        <p:xfrm>
          <a:off x="886325" y="1551501"/>
          <a:ext cx="9986213" cy="2182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0" name="Equation" r:id="rId7" imgW="5130800" imgH="1155700" progId="Equation.3">
                  <p:embed/>
                </p:oleObj>
              </mc:Choice>
              <mc:Fallback>
                <p:oleObj name="Equation" r:id="rId7" imgW="5130800" imgH="11557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325" y="1551501"/>
                        <a:ext cx="9986213" cy="21825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2105247" y="4235406"/>
            <a:ext cx="32496562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097622"/>
              </p:ext>
            </p:extLst>
          </p:nvPr>
        </p:nvGraphicFramePr>
        <p:xfrm>
          <a:off x="3522264" y="5667082"/>
          <a:ext cx="1063255" cy="3259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1" name="Equation" r:id="rId9" imgW="469696" imgH="165028" progId="Equation.3">
                  <p:embed/>
                </p:oleObj>
              </mc:Choice>
              <mc:Fallback>
                <p:oleObj name="Equation" r:id="rId9" imgW="469696" imgH="165028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2264" y="5667082"/>
                        <a:ext cx="1063255" cy="3259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5007905" y="5592933"/>
                <a:ext cx="174785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−любо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е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7905" y="5592933"/>
                <a:ext cx="1747851" cy="461665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2998380" y="6304168"/>
                <a:ext cx="44700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/>
                  <a:t>При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𝐾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8380" y="6304168"/>
                <a:ext cx="4470006" cy="461665"/>
              </a:xfrm>
              <a:prstGeom prst="rect">
                <a:avLst/>
              </a:prstGeom>
              <a:blipFill rotWithShape="0">
                <a:blip r:embed="rId12"/>
                <a:stretch>
                  <a:fillRect l="-2183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8846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812631" y="0"/>
                <a:ext cx="251017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2631" y="0"/>
                <a:ext cx="2510174" cy="461665"/>
              </a:xfrm>
              <a:prstGeom prst="rect">
                <a:avLst/>
              </a:prstGeom>
              <a:blipFill rotWithShape="0">
                <a:blip r:embed="rId3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949858"/>
              </p:ext>
            </p:extLst>
          </p:nvPr>
        </p:nvGraphicFramePr>
        <p:xfrm>
          <a:off x="625641" y="737936"/>
          <a:ext cx="7448121" cy="104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9" name="Equation" r:id="rId4" imgW="3810000" imgH="533400" progId="Equation.3">
                  <p:embed/>
                </p:oleObj>
              </mc:Choice>
              <mc:Fallback>
                <p:oleObj name="Equation" r:id="rId4" imgW="3810000" imgH="533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641" y="737936"/>
                        <a:ext cx="7448121" cy="10427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971448"/>
              </p:ext>
            </p:extLst>
          </p:nvPr>
        </p:nvGraphicFramePr>
        <p:xfrm>
          <a:off x="9113111" y="874769"/>
          <a:ext cx="1418507" cy="769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0" name="Equation" r:id="rId6" imgW="787400" imgH="431800" progId="Equation.3">
                  <p:embed/>
                </p:oleObj>
              </mc:Choice>
              <mc:Fallback>
                <p:oleObj name="Equation" r:id="rId6" imgW="7874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13111" y="874769"/>
                        <a:ext cx="1418507" cy="7690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497305" y="2056944"/>
                <a:ext cx="206943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𝐾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305" y="2056944"/>
                <a:ext cx="2069432" cy="461665"/>
              </a:xfrm>
              <a:prstGeom prst="rect">
                <a:avLst/>
              </a:prstGeom>
              <a:blipFill rotWithShape="0">
                <a:blip r:embed="rId8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770021" y="3240505"/>
                <a:ext cx="296863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021" y="3240505"/>
                <a:ext cx="2968633" cy="461665"/>
              </a:xfrm>
              <a:prstGeom prst="rect">
                <a:avLst/>
              </a:prstGeom>
              <a:blipFill rotWithShape="0">
                <a:blip r:embed="rId9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2520439"/>
              </p:ext>
            </p:extLst>
          </p:nvPr>
        </p:nvGraphicFramePr>
        <p:xfrm>
          <a:off x="625641" y="4162128"/>
          <a:ext cx="8362582" cy="9998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1" name="Equation" r:id="rId10" imgW="4381500" imgH="520700" progId="Equation.3">
                  <p:embed/>
                </p:oleObj>
              </mc:Choice>
              <mc:Fallback>
                <p:oleObj name="Equation" r:id="rId10" imgW="4381500" imgH="5207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641" y="4162128"/>
                        <a:ext cx="8362582" cy="9998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235224"/>
              </p:ext>
            </p:extLst>
          </p:nvPr>
        </p:nvGraphicFramePr>
        <p:xfrm>
          <a:off x="9822364" y="4263828"/>
          <a:ext cx="1699143" cy="7964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2" name="Equation" r:id="rId12" imgW="914400" imgH="431800" progId="Equation.3">
                  <p:embed/>
                </p:oleObj>
              </mc:Choice>
              <mc:Fallback>
                <p:oleObj name="Equation" r:id="rId12" imgW="9144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2364" y="4263828"/>
                        <a:ext cx="1699143" cy="7964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625641" y="5621960"/>
                <a:ext cx="30297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𝐾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641" y="5621960"/>
                <a:ext cx="3029740" cy="461665"/>
              </a:xfrm>
              <a:prstGeom prst="rect">
                <a:avLst/>
              </a:prstGeom>
              <a:blipFill rotWithShape="0">
                <a:blip r:embed="rId14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56728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1874627" y="1952380"/>
            <a:ext cx="8055435" cy="1379621"/>
          </a:xfrm>
          <a:prstGeom prst="rect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4241" y="0"/>
            <a:ext cx="10515600" cy="56147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Вычисление вероятностей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048639"/>
              </p:ext>
            </p:extLst>
          </p:nvPr>
        </p:nvGraphicFramePr>
        <p:xfrm>
          <a:off x="272715" y="561474"/>
          <a:ext cx="11024248" cy="1171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8" name="Equation" r:id="rId3" imgW="4419600" imgH="546100" progId="Equation.3">
                  <p:embed/>
                </p:oleObj>
              </mc:Choice>
              <mc:Fallback>
                <p:oleObj name="Equation" r:id="rId3" imgW="4419600" imgH="5461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715" y="561474"/>
                        <a:ext cx="11024248" cy="11710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4689"/>
              </p:ext>
            </p:extLst>
          </p:nvPr>
        </p:nvGraphicFramePr>
        <p:xfrm>
          <a:off x="1965157" y="1952380"/>
          <a:ext cx="7828547" cy="13796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9" name="Equation" r:id="rId5" imgW="2755900" imgH="749300" progId="Equation.3">
                  <p:embed/>
                </p:oleObj>
              </mc:Choice>
              <mc:Fallback>
                <p:oleObj name="Equation" r:id="rId5" imgW="2755900" imgH="749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5157" y="1952380"/>
                        <a:ext cx="7828547" cy="13796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72715" y="466825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6646977"/>
              </p:ext>
            </p:extLst>
          </p:nvPr>
        </p:nvGraphicFramePr>
        <p:xfrm>
          <a:off x="272715" y="4068670"/>
          <a:ext cx="10379243" cy="927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0" name="Equation" r:id="rId7" imgW="4343400" imgH="533400" progId="Equation.3">
                  <p:embed/>
                </p:oleObj>
              </mc:Choice>
              <mc:Fallback>
                <p:oleObj name="Equation" r:id="rId7" imgW="4343400" imgH="5334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715" y="4068670"/>
                        <a:ext cx="10379243" cy="9279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272715" y="3509485"/>
                <a:ext cx="160191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при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15" y="3509485"/>
                <a:ext cx="1601913" cy="461665"/>
              </a:xfrm>
              <a:prstGeom prst="rect">
                <a:avLst/>
              </a:prstGeom>
              <a:blipFill rotWithShape="0">
                <a:blip r:embed="rId9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9128327"/>
              </p:ext>
            </p:extLst>
          </p:nvPr>
        </p:nvGraphicFramePr>
        <p:xfrm>
          <a:off x="272715" y="5509961"/>
          <a:ext cx="3514044" cy="987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1" name="Equation" r:id="rId10" imgW="1358310" imgH="482391" progId="Equation.3">
                  <p:embed/>
                </p:oleObj>
              </mc:Choice>
              <mc:Fallback>
                <p:oleObj name="Equation" r:id="rId10" imgW="1358310" imgH="482391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715" y="5509961"/>
                        <a:ext cx="3514044" cy="9870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3119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5725844" y="32086"/>
                <a:ext cx="12364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5844" y="32086"/>
                <a:ext cx="1236429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66273" y="1363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9585049"/>
              </p:ext>
            </p:extLst>
          </p:nvPr>
        </p:nvGraphicFramePr>
        <p:xfrm>
          <a:off x="0" y="729916"/>
          <a:ext cx="12003883" cy="1089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4" imgW="5803900" imgH="533400" progId="Equation.3">
                  <p:embed/>
                </p:oleObj>
              </mc:Choice>
              <mc:Fallback>
                <p:oleObj name="Equation" r:id="rId4" imgW="5803900" imgH="533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729916"/>
                        <a:ext cx="12003883" cy="10899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5700762" y="2229783"/>
                <a:ext cx="107324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→∞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0762" y="2229783"/>
                <a:ext cx="1073243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982896"/>
              </p:ext>
            </p:extLst>
          </p:nvPr>
        </p:nvGraphicFramePr>
        <p:xfrm>
          <a:off x="135339" y="2744893"/>
          <a:ext cx="11868544" cy="15560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7" imgW="3441700" imgH="749300" progId="Equation.3">
                  <p:embed/>
                </p:oleObj>
              </mc:Choice>
              <mc:Fallback>
                <p:oleObj name="Equation" r:id="rId7" imgW="3441700" imgH="749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339" y="2744893"/>
                        <a:ext cx="11868544" cy="15560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5971" y="497656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453186"/>
              </p:ext>
            </p:extLst>
          </p:nvPr>
        </p:nvGraphicFramePr>
        <p:xfrm>
          <a:off x="375971" y="4919495"/>
          <a:ext cx="11053763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9" imgW="5029200" imgH="482400" progId="Equation.3">
                  <p:embed/>
                </p:oleObj>
              </mc:Choice>
              <mc:Fallback>
                <p:oleObj name="Equation" r:id="rId9" imgW="5029200" imgH="482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71" y="4919495"/>
                        <a:ext cx="11053763" cy="11318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3404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04799" y="1138988"/>
            <a:ext cx="1315288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0017430"/>
              </p:ext>
            </p:extLst>
          </p:nvPr>
        </p:nvGraphicFramePr>
        <p:xfrm>
          <a:off x="304800" y="1138989"/>
          <a:ext cx="11548804" cy="104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3" imgW="5626100" imgH="508000" progId="Equation.3">
                  <p:embed/>
                </p:oleObj>
              </mc:Choice>
              <mc:Fallback>
                <p:oleObj name="Equation" r:id="rId3" imgW="5626100" imgH="5080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138989"/>
                        <a:ext cx="11548804" cy="10427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922414"/>
              </p:ext>
            </p:extLst>
          </p:nvPr>
        </p:nvGraphicFramePr>
        <p:xfrm>
          <a:off x="304798" y="3128212"/>
          <a:ext cx="5242491" cy="10127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5" imgW="2514600" imgH="482600" progId="Equation.3">
                  <p:embed/>
                </p:oleObj>
              </mc:Choice>
              <mc:Fallback>
                <p:oleObj name="Equation" r:id="rId5" imgW="2514600" imgH="482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798" y="3128212"/>
                        <a:ext cx="5242491" cy="10127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88478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031" y="1857041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/>
              <a:t>СПАСИБО ЗА ВНИМАНИЕ!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759152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0073" y="685968"/>
            <a:ext cx="10515600" cy="83803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b="1" dirty="0" smtClean="0"/>
              <a:t>Содержание доклада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45431" y="1668379"/>
            <a:ext cx="11004885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200" dirty="0" smtClean="0"/>
              <a:t>Введение</a:t>
            </a:r>
            <a:r>
              <a:rPr lang="en-US" sz="3200" dirty="0" smtClean="0"/>
              <a:t>.</a:t>
            </a:r>
            <a:endParaRPr lang="ru-RU" sz="3200" dirty="0" smtClean="0"/>
          </a:p>
          <a:p>
            <a:pPr marL="342900" indent="-342900">
              <a:buAutoNum type="arabicPeriod"/>
            </a:pPr>
            <a:r>
              <a:rPr lang="ru-RU" sz="3200" dirty="0" smtClean="0"/>
              <a:t>Постановка задачи. Для чего нужно рассматривать пакеты</a:t>
            </a:r>
            <a:r>
              <a:rPr lang="en-US" sz="3200" dirty="0" smtClean="0"/>
              <a:t>.</a:t>
            </a:r>
            <a:endParaRPr lang="ru-RU" sz="3200" dirty="0" smtClean="0"/>
          </a:p>
          <a:p>
            <a:pPr marL="342900" indent="-342900">
              <a:buAutoNum type="arabicPeriod"/>
            </a:pPr>
            <a:r>
              <a:rPr lang="ru-RU" sz="3200" dirty="0" smtClean="0"/>
              <a:t>Матрица перехода, аналитические свойства. Ортогональность и нормировка</a:t>
            </a:r>
            <a:r>
              <a:rPr lang="en-US" sz="3200" dirty="0" smtClean="0"/>
              <a:t>.</a:t>
            </a:r>
            <a:endParaRPr lang="ru-RU" sz="3200" dirty="0" smtClean="0"/>
          </a:p>
          <a:p>
            <a:pPr marL="342900" indent="-342900">
              <a:buAutoNum type="arabicPeriod"/>
            </a:pPr>
            <a:r>
              <a:rPr lang="ru-RU" sz="3200" dirty="0" err="1" smtClean="0"/>
              <a:t>Пропагатор</a:t>
            </a:r>
            <a:r>
              <a:rPr lang="ru-RU" sz="3200" dirty="0" smtClean="0"/>
              <a:t> и полнота</a:t>
            </a:r>
            <a:r>
              <a:rPr lang="en-US" sz="3200" dirty="0" smtClean="0"/>
              <a:t>.</a:t>
            </a:r>
            <a:endParaRPr lang="ru-RU" sz="3200" dirty="0" smtClean="0"/>
          </a:p>
          <a:p>
            <a:pPr marL="342900" indent="-342900">
              <a:buAutoNum type="arabicPeriod"/>
            </a:pPr>
            <a:r>
              <a:rPr lang="ru-RU" sz="3200" dirty="0" smtClean="0"/>
              <a:t>Вероятности</a:t>
            </a:r>
            <a:r>
              <a:rPr lang="en-US" sz="3200" dirty="0" smtClean="0"/>
              <a:t>.</a:t>
            </a:r>
            <a:endParaRPr lang="ru-RU" sz="3200" dirty="0" smtClean="0"/>
          </a:p>
          <a:p>
            <a:pPr marL="342900" indent="-342900">
              <a:buAutoNum type="arabicPeriod"/>
            </a:pPr>
            <a:r>
              <a:rPr lang="ru-RU" sz="3200" dirty="0" smtClean="0"/>
              <a:t>Заключение</a:t>
            </a:r>
            <a:r>
              <a:rPr lang="en-US" sz="3200" dirty="0" smtClean="0"/>
              <a:t>.</a:t>
            </a:r>
            <a:endParaRPr lang="ru-RU" sz="3200" dirty="0" smtClean="0"/>
          </a:p>
          <a:p>
            <a:pPr marL="342900" indent="-342900">
              <a:buAutoNum type="arabicPeriod"/>
            </a:pPr>
            <a:endParaRPr lang="ru-RU" sz="2400" dirty="0" smtClean="0"/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6586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05026"/>
            <a:ext cx="10515600" cy="72573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Постановка задачи</a:t>
            </a:r>
            <a:endParaRPr lang="ru-RU" sz="36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9940202"/>
              </p:ext>
            </p:extLst>
          </p:nvPr>
        </p:nvGraphicFramePr>
        <p:xfrm>
          <a:off x="1155032" y="1090864"/>
          <a:ext cx="4363452" cy="9782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5" name="Equation" r:id="rId3" imgW="1346200" imgH="419100" progId="Equation.3">
                  <p:embed/>
                </p:oleObj>
              </mc:Choice>
              <mc:Fallback>
                <p:oleObj name="Equation" r:id="rId3" imgW="1346200" imgH="4191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032" y="1090864"/>
                        <a:ext cx="4363452" cy="9782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641432" y="1325479"/>
                <a:ext cx="3914274" cy="5884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𝑉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=0   при │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│&gt;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ru-RU" sz="2800" i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1432" y="1325479"/>
                <a:ext cx="3914274" cy="58849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2153446" y="2596832"/>
                <a:ext cx="105176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3446" y="2596832"/>
                <a:ext cx="1051763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3468" r="-2890"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7616942" y="2596832"/>
                <a:ext cx="82253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6942" y="2596832"/>
                <a:ext cx="822533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4444" r="-4444"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1155032" y="3256735"/>
                <a:ext cx="3641894" cy="4735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 smtClean="0">
                              <a:latin typeface="Cambria Math" panose="02040503050406030204" pitchFamily="18" charset="0"/>
                            </a:rPr>
                            <m:t>Ψ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𝑖𝑘𝑥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𝑖𝑘𝑥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5032" y="3256735"/>
                <a:ext cx="3641894" cy="473591"/>
              </a:xfrm>
              <a:prstGeom prst="rect">
                <a:avLst/>
              </a:prstGeom>
              <a:blipFill rotWithShape="0">
                <a:blip r:embed="rId8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7056325" y="3256734"/>
                <a:ext cx="2553648" cy="4735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 smtClean="0">
                              <a:latin typeface="Cambria Math" panose="02040503050406030204" pitchFamily="18" charset="0"/>
                            </a:rPr>
                            <m:t>Ψ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𝑖𝑘𝑥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6325" y="3256734"/>
                <a:ext cx="2553648" cy="473591"/>
              </a:xfrm>
              <a:prstGeom prst="rect">
                <a:avLst/>
              </a:prstGeom>
              <a:blipFill rotWithShape="0">
                <a:blip r:embed="rId9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1720065" y="4066751"/>
                <a:ext cx="1776064" cy="4010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α</m:t>
                      </m:r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 smtClean="0">
                              <a:latin typeface="Cambria Math" panose="02040503050406030204" pitchFamily="18" charset="0"/>
                            </a:rPr>
                            <m:t>Ψ</m:t>
                          </m:r>
                        </m:e>
                        <m:sub>
                          <m:sSub>
                            <m:sSub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sSub>
                        <m:sSubPr>
                          <m:ctrlPr>
                            <a:rPr lang="el-G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b="0" i="1" smtClean="0">
                              <a:latin typeface="Cambria Math" panose="02040503050406030204" pitchFamily="18" charset="0"/>
                            </a:rPr>
                            <m:t>Ψ</m:t>
                          </m:r>
                        </m:e>
                        <m:sub>
                          <m:sSub>
                            <m:sSubPr>
                              <m:ctrlPr>
                                <a:rPr lang="el-G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0065" y="4066751"/>
                <a:ext cx="1776064" cy="401072"/>
              </a:xfrm>
              <a:prstGeom prst="rect">
                <a:avLst/>
              </a:prstGeom>
              <a:blipFill rotWithShape="0">
                <a:blip r:embed="rId10"/>
                <a:stretch>
                  <a:fillRect l="-1712" b="-257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523621" y="4943060"/>
                <a:ext cx="4074693" cy="5176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│</m:t>
                        </m:r>
                        <m:r>
                          <m:rPr>
                            <m:sty m:val="p"/>
                          </m:rPr>
                          <a:rPr lang="el-GR" sz="2400" b="0" i="1" smtClean="0">
                            <a:latin typeface="Cambria Math" panose="02040503050406030204" pitchFamily="18" charset="0"/>
                          </a:rPr>
                          <m:t>α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l-G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│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 </a:t>
                </a:r>
                <a:endParaRPr lang="ru-RU" sz="24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621" y="4943060"/>
                <a:ext cx="4074693" cy="517642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5278827" y="4724825"/>
                <a:ext cx="6544205" cy="1023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2.       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│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)│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│</m:t>
                              </m:r>
                              <m:r>
                                <m:rPr>
                                  <m:sty m:val="p"/>
                                </m:rPr>
                                <a:rPr lang="el-GR" sz="2400" b="0" i="1" smtClean="0">
                                  <a:latin typeface="Cambria Math" panose="02040503050406030204" pitchFamily="18" charset="0"/>
                                </a:rPr>
                                <m:t>α</m:t>
                              </m:r>
                              <m:r>
                                <a:rPr lang="el-GR" sz="2400" b="0" i="1" smtClean="0">
                                  <a:latin typeface="Cambria Math" panose="02040503050406030204" pitchFamily="18" charset="0"/>
                                </a:rPr>
                                <m:t>│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│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)│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│</m:t>
                              </m:r>
                              <m:r>
                                <a:rPr lang="el-G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l-GR" sz="2400" b="0" i="1" smtClean="0">
                                  <a:latin typeface="Cambria Math" panose="02040503050406030204" pitchFamily="18" charset="0"/>
                                </a:rPr>
                                <m:t>│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│</m:t>
                              </m:r>
                              <m:r>
                                <m:rPr>
                                  <m:sty m:val="p"/>
                                </m:rPr>
                                <a:rPr lang="el-GR" sz="2400" b="0" i="1" smtClean="0">
                                  <a:latin typeface="Cambria Math" panose="02040503050406030204" pitchFamily="18" charset="0"/>
                                </a:rPr>
                                <m:t>α</m:t>
                              </m:r>
                              <m:r>
                                <a:rPr lang="el-GR" sz="2400" b="0" i="1" smtClean="0">
                                  <a:latin typeface="Cambria Math" panose="02040503050406030204" pitchFamily="18" charset="0"/>
                                </a:rPr>
                                <m:t>│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│</m:t>
                              </m:r>
                              <m:r>
                                <a:rPr lang="el-G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l-GR" sz="2400" b="0" i="1" smtClean="0">
                                  <a:latin typeface="Cambria Math" panose="02040503050406030204" pitchFamily="18" charset="0"/>
                                </a:rPr>
                                <m:t>│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8827" y="4724825"/>
                <a:ext cx="6544205" cy="1023550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4628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246427" y="5199796"/>
            <a:ext cx="25290128" cy="107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5771704"/>
              </p:ext>
            </p:extLst>
          </p:nvPr>
        </p:nvGraphicFramePr>
        <p:xfrm>
          <a:off x="511243" y="411819"/>
          <a:ext cx="4911708" cy="10508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" name="Equation" r:id="rId3" imgW="1905000" imgH="482600" progId="Equation.3">
                  <p:embed/>
                </p:oleObj>
              </mc:Choice>
              <mc:Fallback>
                <p:oleObj name="Equation" r:id="rId3" imgW="1905000" imgH="482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243" y="411819"/>
                        <a:ext cx="4911708" cy="10508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915701" y="914399"/>
            <a:ext cx="1905723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4173944"/>
              </p:ext>
            </p:extLst>
          </p:nvPr>
        </p:nvGraphicFramePr>
        <p:xfrm>
          <a:off x="6428095" y="411819"/>
          <a:ext cx="2156056" cy="1023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" name="Equation" r:id="rId5" imgW="939800" imgH="508000" progId="Equation.3">
                  <p:embed/>
                </p:oleObj>
              </mc:Choice>
              <mc:Fallback>
                <p:oleObj name="Equation" r:id="rId5" imgW="939800" imgH="508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8095" y="411819"/>
                        <a:ext cx="2156056" cy="10235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384192"/>
              </p:ext>
            </p:extLst>
          </p:nvPr>
        </p:nvGraphicFramePr>
        <p:xfrm>
          <a:off x="9540764" y="678940"/>
          <a:ext cx="1596789" cy="489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" name="Equation" r:id="rId7" imgW="596641" imgH="203112" progId="Equation.3">
                  <p:embed/>
                </p:oleObj>
              </mc:Choice>
              <mc:Fallback>
                <p:oleObj name="Equation" r:id="rId7" imgW="596641" imgH="20311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0764" y="678940"/>
                        <a:ext cx="1596789" cy="4893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5582463"/>
              </p:ext>
            </p:extLst>
          </p:nvPr>
        </p:nvGraphicFramePr>
        <p:xfrm>
          <a:off x="10339158" y="1503029"/>
          <a:ext cx="1074109" cy="3356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" name="Equation" r:id="rId9" imgW="457200" imgH="139700" progId="Equation.3">
                  <p:embed/>
                </p:oleObj>
              </mc:Choice>
              <mc:Fallback>
                <p:oleObj name="Equation" r:id="rId9" imgW="457200" imgH="1397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9158" y="1503029"/>
                        <a:ext cx="1074109" cy="3356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9540764" y="1403738"/>
            <a:ext cx="673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при</a:t>
            </a:r>
            <a:endParaRPr lang="ru-RU" sz="2400" dirty="0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68549"/>
              </p:ext>
            </p:extLst>
          </p:nvPr>
        </p:nvGraphicFramePr>
        <p:xfrm>
          <a:off x="627795" y="2182060"/>
          <a:ext cx="3098043" cy="9978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" name="Equation" r:id="rId11" imgW="1181100" imgH="508000" progId="Equation.3">
                  <p:embed/>
                </p:oleObj>
              </mc:Choice>
              <mc:Fallback>
                <p:oleObj name="Equation" r:id="rId11" imgW="1181100" imgH="5080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795" y="2182060"/>
                        <a:ext cx="3098043" cy="9978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246427" y="2458035"/>
                <a:ext cx="2286332" cy="5730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→+∞</m:t>
                              </m:r>
                            </m:lim>
                          </m:limLow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6427" y="2458035"/>
                <a:ext cx="2286332" cy="573042"/>
              </a:xfrm>
              <a:prstGeom prst="rect">
                <a:avLst/>
              </a:prstGeom>
              <a:blipFill rotWithShape="0">
                <a:blip r:embed="rId13"/>
                <a:stretch>
                  <a:fillRect r="-267" b="-53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557725"/>
              </p:ext>
            </p:extLst>
          </p:nvPr>
        </p:nvGraphicFramePr>
        <p:xfrm>
          <a:off x="627793" y="4053384"/>
          <a:ext cx="5472756" cy="928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" name="Equation" r:id="rId14" imgW="1841500" imgH="469900" progId="Equation.3">
                  <p:embed/>
                </p:oleObj>
              </mc:Choice>
              <mc:Fallback>
                <p:oleObj name="Equation" r:id="rId14" imgW="1841500" imgH="4699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793" y="4053384"/>
                        <a:ext cx="5472756" cy="9280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3006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779" y="26834"/>
            <a:ext cx="11641541" cy="849526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Матрица перехода, аналитические свойства. Ортогональность и нормировка</a:t>
            </a:r>
            <a:r>
              <a:rPr lang="en-US" sz="2800" b="1" dirty="0" smtClean="0"/>
              <a:t>.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0812006"/>
              </p:ext>
            </p:extLst>
          </p:nvPr>
        </p:nvGraphicFramePr>
        <p:xfrm>
          <a:off x="4585647" y="1454342"/>
          <a:ext cx="764274" cy="4367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6" name="Equation" r:id="rId3" imgW="406224" imgH="228501" progId="Equation.3">
                  <p:embed/>
                </p:oleObj>
              </mc:Choice>
              <mc:Fallback>
                <p:oleObj name="Equation" r:id="rId3" imgW="406224" imgH="228501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5647" y="1454342"/>
                        <a:ext cx="764274" cy="4367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545063"/>
              </p:ext>
            </p:extLst>
          </p:nvPr>
        </p:nvGraphicFramePr>
        <p:xfrm>
          <a:off x="6523631" y="1214652"/>
          <a:ext cx="1074593" cy="7057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7" name="Equation" r:id="rId5" imgW="634725" imgH="418918" progId="Equation.3">
                  <p:embed/>
                </p:oleObj>
              </mc:Choice>
              <mc:Fallback>
                <p:oleObj name="Equation" r:id="rId5" imgW="634725" imgH="418918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3631" y="1214652"/>
                        <a:ext cx="1074593" cy="7057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9640952"/>
              </p:ext>
            </p:extLst>
          </p:nvPr>
        </p:nvGraphicFramePr>
        <p:xfrm>
          <a:off x="259307" y="2151848"/>
          <a:ext cx="4545865" cy="1065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8" name="Equation" r:id="rId7" imgW="2273300" imgH="533400" progId="Equation.3">
                  <p:embed/>
                </p:oleObj>
              </mc:Choice>
              <mc:Fallback>
                <p:oleObj name="Equation" r:id="rId7" imgW="2273300" imgH="533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307" y="2151848"/>
                        <a:ext cx="4545865" cy="10651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794592" y="2393378"/>
                <a:ext cx="535916" cy="529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sty m:val="p"/>
                                  <m:brk m:alnAt="7"/>
                                </m:rPr>
                                <a:rPr lang="el-GR" i="1" smtClean="0">
                                  <a:latin typeface="Cambria Math" panose="02040503050406030204" pitchFamily="18" charset="0"/>
                                </a:rPr>
                                <m:t>α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</m:mr>
                          <m:mr>
                            <m:e>
                              <m:r>
                                <m:rPr>
                                  <m:sty m:val="p"/>
                                </m:rPr>
                                <a:rPr lang="el-GR" i="1" smtClean="0">
                                  <a:latin typeface="Cambria Math" panose="02040503050406030204" pitchFamily="18" charset="0"/>
                                </a:rPr>
                                <m:t>β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 smtClean="0"/>
                  <a:t>=</a:t>
                </a:r>
                <a:endParaRPr lang="ru-RU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4592" y="2393378"/>
                <a:ext cx="535916" cy="529889"/>
              </a:xfrm>
              <a:prstGeom prst="rect">
                <a:avLst/>
              </a:prstGeom>
              <a:blipFill rotWithShape="0">
                <a:blip r:embed="rId9"/>
                <a:stretch>
                  <a:fillRect r="-26437" b="-22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575007"/>
              </p:ext>
            </p:extLst>
          </p:nvPr>
        </p:nvGraphicFramePr>
        <p:xfrm>
          <a:off x="6330508" y="2390697"/>
          <a:ext cx="292290" cy="389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9" name="Equation" r:id="rId10" imgW="152280" imgH="203040" progId="Equation.3">
                  <p:embed/>
                </p:oleObj>
              </mc:Choice>
              <mc:Fallback>
                <p:oleObj name="Equation" r:id="rId10" imgW="1522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330508" y="2390697"/>
                        <a:ext cx="292290" cy="3897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561756" y="2363094"/>
                <a:ext cx="596958" cy="555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sty m:val="p"/>
                                    <m:brk m:alnAt="7"/>
                                  </m:rPr>
                                  <a:rPr lang="ru-RU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α</m:t>
                                </m:r>
                              </m:e>
                            </m:mr>
                            <m:mr>
                              <m:e>
                                <m:r>
                                  <m:rPr>
                                    <m:sty m:val="p"/>
                                  </m:rPr>
                                  <a:rPr lang="el-GR" i="1" smtClean="0">
                                    <a:latin typeface="Cambria Math" panose="02040503050406030204" pitchFamily="18" charset="0"/>
                                  </a:rPr>
                                  <m:t>β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1756" y="2363094"/>
                <a:ext cx="596958" cy="555152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00255"/>
              </p:ext>
            </p:extLst>
          </p:nvPr>
        </p:nvGraphicFramePr>
        <p:xfrm>
          <a:off x="7687244" y="2019835"/>
          <a:ext cx="4504756" cy="1364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0" name="Equation" r:id="rId13" imgW="2578100" imgH="787400" progId="Equation.3">
                  <p:embed/>
                </p:oleObj>
              </mc:Choice>
              <mc:Fallback>
                <p:oleObj name="Equation" r:id="rId13" imgW="2578100" imgH="7874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7244" y="2019835"/>
                        <a:ext cx="4504756" cy="13644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663888"/>
              </p:ext>
            </p:extLst>
          </p:nvPr>
        </p:nvGraphicFramePr>
        <p:xfrm>
          <a:off x="421104" y="3709015"/>
          <a:ext cx="3282027" cy="890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1" name="Equation" r:id="rId15" imgW="1497950" imgH="482391" progId="Equation.3">
                  <p:embed/>
                </p:oleObj>
              </mc:Choice>
              <mc:Fallback>
                <p:oleObj name="Equation" r:id="rId15" imgW="1497950" imgH="482391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04" y="3709015"/>
                        <a:ext cx="3282027" cy="8903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35322"/>
              </p:ext>
            </p:extLst>
          </p:nvPr>
        </p:nvGraphicFramePr>
        <p:xfrm>
          <a:off x="909594" y="5177334"/>
          <a:ext cx="1077413" cy="336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2" name="Equation" r:id="rId17" imgW="457200" imgH="139700" progId="Equation.3">
                  <p:embed/>
                </p:oleObj>
              </mc:Choice>
              <mc:Fallback>
                <p:oleObj name="Equation" r:id="rId17" imgW="457200" imgH="1397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594" y="5177334"/>
                        <a:ext cx="1077413" cy="3366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7074972"/>
              </p:ext>
            </p:extLst>
          </p:nvPr>
        </p:nvGraphicFramePr>
        <p:xfrm>
          <a:off x="2410636" y="4830796"/>
          <a:ext cx="2232262" cy="9566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3" name="Equation" r:id="rId19" imgW="1066800" imgH="457200" progId="Equation.3">
                  <p:embed/>
                </p:oleObj>
              </mc:Choice>
              <mc:Fallback>
                <p:oleObj name="Equation" r:id="rId19" imgW="1066800" imgH="4572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0636" y="4830796"/>
                        <a:ext cx="2232262" cy="9566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30135"/>
              </p:ext>
            </p:extLst>
          </p:nvPr>
        </p:nvGraphicFramePr>
        <p:xfrm>
          <a:off x="6029438" y="5160494"/>
          <a:ext cx="964920" cy="321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4" name="Equation" r:id="rId21" imgW="457200" imgH="152400" progId="Equation.3">
                  <p:embed/>
                </p:oleObj>
              </mc:Choice>
              <mc:Fallback>
                <p:oleObj name="Equation" r:id="rId21" imgW="457200" imgH="15240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9438" y="5160494"/>
                        <a:ext cx="964920" cy="3216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0544793"/>
              </p:ext>
            </p:extLst>
          </p:nvPr>
        </p:nvGraphicFramePr>
        <p:xfrm>
          <a:off x="7298789" y="4830796"/>
          <a:ext cx="4167600" cy="997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5" name="Equation" r:id="rId23" imgW="2032000" imgH="482600" progId="Equation.3">
                  <p:embed/>
                </p:oleObj>
              </mc:Choice>
              <mc:Fallback>
                <p:oleObj name="Equation" r:id="rId23" imgW="2032000" imgH="48260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8789" y="4830796"/>
                        <a:ext cx="4167600" cy="9978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638800" y="2975810"/>
                <a:ext cx="234519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94F8F0F0-54F9-421A-8885-67A4DE9C1EEB}" type="mathplaceholder">
                        <a:rPr lang="ru-RU" i="1" smtClean="0">
                          <a:latin typeface="Cambria Math" panose="02040503050406030204" pitchFamily="18" charset="0"/>
                        </a:rPr>
                        <a:t>Место для уравнения.</a:t>
                      </a:fl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2975810"/>
                <a:ext cx="2345194" cy="276999"/>
              </a:xfrm>
              <a:prstGeom prst="rect">
                <a:avLst/>
              </a:prstGeom>
              <a:blipFill rotWithShape="0">
                <a:blip r:embed="rId25"/>
                <a:stretch>
                  <a:fillRect l="-1818" r="-2338" b="-239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73956" y="6256007"/>
                <a:ext cx="2149306" cy="4741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acc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956" y="6256007"/>
                <a:ext cx="2149306" cy="474169"/>
              </a:xfrm>
              <a:prstGeom prst="rect">
                <a:avLst/>
              </a:prstGeom>
              <a:blipFill rotWithShape="0">
                <a:blip r:embed="rId26"/>
                <a:stretch>
                  <a:fillRect t="-10256" b="-1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384884" y="6256008"/>
                <a:ext cx="7971413" cy="4741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/>
                  <a:t>г</a:t>
                </a:r>
                <a:r>
                  <a:rPr lang="ru-RU" sz="2400" dirty="0" smtClean="0"/>
                  <a:t>де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acc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 smtClean="0"/>
                  <a:t> </a:t>
                </a:r>
                <a:r>
                  <a:rPr lang="ru-RU" sz="2400" dirty="0" smtClean="0"/>
                  <a:t>  рассчитана для потенциала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acc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sz="2400" b="0" i="1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4884" y="6256008"/>
                <a:ext cx="7971413" cy="474169"/>
              </a:xfrm>
              <a:prstGeom prst="rect">
                <a:avLst/>
              </a:prstGeom>
              <a:blipFill rotWithShape="0">
                <a:blip r:embed="rId27"/>
                <a:stretch>
                  <a:fillRect l="-1147" t="-10256" r="-459" b="-282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3557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9489053"/>
              </p:ext>
            </p:extLst>
          </p:nvPr>
        </p:nvGraphicFramePr>
        <p:xfrm>
          <a:off x="609600" y="721894"/>
          <a:ext cx="10046365" cy="48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0" name="Equation" r:id="rId3" imgW="4775200" imgH="228600" progId="Equation.3">
                  <p:embed/>
                </p:oleObj>
              </mc:Choice>
              <mc:Fallback>
                <p:oleObj name="Equation" r:id="rId3" imgW="47752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721894"/>
                        <a:ext cx="10046365" cy="481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3282727"/>
              </p:ext>
            </p:extLst>
          </p:nvPr>
        </p:nvGraphicFramePr>
        <p:xfrm>
          <a:off x="609599" y="2001753"/>
          <a:ext cx="2005267" cy="481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1" name="Equation" r:id="rId5" imgW="952087" imgH="228501" progId="Equation.3">
                  <p:embed/>
                </p:oleObj>
              </mc:Choice>
              <mc:Fallback>
                <p:oleObj name="Equation" r:id="rId5" imgW="952087" imgH="228501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599" y="2001753"/>
                        <a:ext cx="2005267" cy="4812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412633"/>
              </p:ext>
            </p:extLst>
          </p:nvPr>
        </p:nvGraphicFramePr>
        <p:xfrm>
          <a:off x="3280612" y="1978556"/>
          <a:ext cx="3240504" cy="4909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2" name="Equation" r:id="rId7" imgW="1574800" imgH="241300" progId="Equation.3">
                  <p:embed/>
                </p:oleObj>
              </mc:Choice>
              <mc:Fallback>
                <p:oleObj name="Equation" r:id="rId7" imgW="1574800" imgH="241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0612" y="1978556"/>
                        <a:ext cx="3240504" cy="4909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095687"/>
              </p:ext>
            </p:extLst>
          </p:nvPr>
        </p:nvGraphicFramePr>
        <p:xfrm>
          <a:off x="609599" y="3535477"/>
          <a:ext cx="5261813" cy="9625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3" name="Equation" r:id="rId9" imgW="2133600" imgH="482600" progId="Equation.3">
                  <p:embed/>
                </p:oleObj>
              </mc:Choice>
              <mc:Fallback>
                <p:oleObj name="Equation" r:id="rId9" imgW="2133600" imgH="482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599" y="3535477"/>
                        <a:ext cx="5261813" cy="9625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186862" y="1948269"/>
                <a:ext cx="3634841" cy="7511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acc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̃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acc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2400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6862" y="1948269"/>
                <a:ext cx="3634841" cy="751168"/>
              </a:xfrm>
              <a:prstGeom prst="rect">
                <a:avLst/>
              </a:prstGeom>
              <a:blipFill rotWithShape="0">
                <a:blip r:embed="rId11"/>
                <a:stretch>
                  <a:fillRect t="-65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347284" y="3444549"/>
                <a:ext cx="3074240" cy="109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acc>
                            <m:accPr>
                              <m:chr m:val="̂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acc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7284" y="3444549"/>
                <a:ext cx="3074240" cy="1099660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9599" y="5329383"/>
                <a:ext cx="8031879" cy="8923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acc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nary>
                            <m:nary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  <m:sup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p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nary>
                                <m:nary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  <m:sup>
                                  <m:sSub>
                                    <m:sSub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</m:sup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acc>
                                    <m:accPr>
                                      <m:chr m:val="̂"/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e>
                                  </m:acc>
                                  <m:d>
                                    <m:d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  <m:acc>
                                    <m:accPr>
                                      <m:chr m:val="̂"/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e>
                                  </m:acc>
                                  <m:d>
                                    <m:d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…</m:t>
                                  </m:r>
                                  <m:acc>
                                    <m:accPr>
                                      <m:chr m:val="̂"/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e>
                                  </m:acc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nary>
                            </m:e>
                          </m:nary>
                        </m:e>
                      </m:nary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599" y="5329383"/>
                <a:ext cx="8031879" cy="892360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4225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938805"/>
              </p:ext>
            </p:extLst>
          </p:nvPr>
        </p:nvGraphicFramePr>
        <p:xfrm>
          <a:off x="150127" y="73078"/>
          <a:ext cx="11723425" cy="19646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" name="Equation" r:id="rId3" imgW="5168900" imgH="863600" progId="Equation.3">
                  <p:embed/>
                </p:oleObj>
              </mc:Choice>
              <mc:Fallback>
                <p:oleObj name="Equation" r:id="rId3" imgW="5168900" imgH="863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127" y="73078"/>
                        <a:ext cx="11723425" cy="19646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7486595"/>
              </p:ext>
            </p:extLst>
          </p:nvPr>
        </p:nvGraphicFramePr>
        <p:xfrm>
          <a:off x="354842" y="2825086"/>
          <a:ext cx="9978026" cy="2292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1" name="Equation" r:id="rId5" imgW="3136900" imgH="1066800" progId="Equation.3">
                  <p:embed/>
                </p:oleObj>
              </mc:Choice>
              <mc:Fallback>
                <p:oleObj name="Equation" r:id="rId5" imgW="3136900" imgH="1066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842" y="2825086"/>
                        <a:ext cx="9978026" cy="22928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675310"/>
              </p:ext>
            </p:extLst>
          </p:nvPr>
        </p:nvGraphicFramePr>
        <p:xfrm>
          <a:off x="9664315" y="5295212"/>
          <a:ext cx="1818790" cy="488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" name="Equation" r:id="rId7" imgW="1079280" imgH="241200" progId="Equation.3">
                  <p:embed/>
                </p:oleObj>
              </mc:Choice>
              <mc:Fallback>
                <p:oleObj name="Equation" r:id="rId7" imgW="1079280" imgH="241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4315" y="5295212"/>
                        <a:ext cx="1818790" cy="4885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98942"/>
              </p:ext>
            </p:extLst>
          </p:nvPr>
        </p:nvGraphicFramePr>
        <p:xfrm>
          <a:off x="5016488" y="6113396"/>
          <a:ext cx="1931075" cy="487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" name="Equation" r:id="rId9" imgW="1053643" imgH="266584" progId="Equation.3">
                  <p:embed/>
                </p:oleObj>
              </mc:Choice>
              <mc:Fallback>
                <p:oleObj name="Equation" r:id="rId9" imgW="1053643" imgH="266584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488" y="6113396"/>
                        <a:ext cx="1931075" cy="4871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068432"/>
              </p:ext>
            </p:extLst>
          </p:nvPr>
        </p:nvGraphicFramePr>
        <p:xfrm>
          <a:off x="7767280" y="6114261"/>
          <a:ext cx="2074456" cy="5186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4" name="Equation" r:id="rId11" imgW="1066337" imgH="266584" progId="Equation.3">
                  <p:embed/>
                </p:oleObj>
              </mc:Choice>
              <mc:Fallback>
                <p:oleObj name="Equation" r:id="rId11" imgW="1066337" imgH="266584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7280" y="6114261"/>
                        <a:ext cx="2074456" cy="5186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5982026" y="1080701"/>
            <a:ext cx="22794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5246159"/>
              </p:ext>
            </p:extLst>
          </p:nvPr>
        </p:nvGraphicFramePr>
        <p:xfrm>
          <a:off x="7454358" y="5326855"/>
          <a:ext cx="1546924" cy="474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5" name="Equation" r:id="rId13" imgW="965160" imgH="241200" progId="Equation.3">
                  <p:embed/>
                </p:oleObj>
              </mc:Choice>
              <mc:Fallback>
                <p:oleObj name="Equation" r:id="rId13" imgW="96516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4358" y="5326855"/>
                        <a:ext cx="1546924" cy="4741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379921" y="5326855"/>
            <a:ext cx="70744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В нижней полуплоскости (в верхней полуплоскости) мы имеем</a:t>
            </a:r>
            <a:endParaRPr lang="ru-RU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501977" y="6113396"/>
            <a:ext cx="3694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На всей комплексной плоскости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43251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4470302"/>
              </p:ext>
            </p:extLst>
          </p:nvPr>
        </p:nvGraphicFramePr>
        <p:xfrm>
          <a:off x="409432" y="313899"/>
          <a:ext cx="10691113" cy="928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25" name="Equation" r:id="rId3" imgW="4762500" imgH="482600" progId="Equation.3">
                  <p:embed/>
                </p:oleObj>
              </mc:Choice>
              <mc:Fallback>
                <p:oleObj name="Equation" r:id="rId3" imgW="4762500" imgH="482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432" y="313899"/>
                        <a:ext cx="10691113" cy="928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1097317"/>
              </p:ext>
            </p:extLst>
          </p:nvPr>
        </p:nvGraphicFramePr>
        <p:xfrm>
          <a:off x="409431" y="1842448"/>
          <a:ext cx="1196959" cy="504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26" name="Equation" r:id="rId5" imgW="609336" imgH="253890" progId="Equation.3">
                  <p:embed/>
                </p:oleObj>
              </mc:Choice>
              <mc:Fallback>
                <p:oleObj name="Equation" r:id="rId5" imgW="609336" imgH="25389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431" y="1842448"/>
                        <a:ext cx="1196959" cy="5049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7177962"/>
              </p:ext>
            </p:extLst>
          </p:nvPr>
        </p:nvGraphicFramePr>
        <p:xfrm>
          <a:off x="2715906" y="1842448"/>
          <a:ext cx="1215661" cy="504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27" name="Equation" r:id="rId7" imgW="622030" imgH="253890" progId="Equation.3">
                  <p:embed/>
                </p:oleObj>
              </mc:Choice>
              <mc:Fallback>
                <p:oleObj name="Equation" r:id="rId7" imgW="622030" imgH="25389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5906" y="1842448"/>
                        <a:ext cx="1215661" cy="5049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73011"/>
              </p:ext>
            </p:extLst>
          </p:nvPr>
        </p:nvGraphicFramePr>
        <p:xfrm>
          <a:off x="5041083" y="1746914"/>
          <a:ext cx="1699143" cy="7964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28" name="Equation" r:id="rId9" imgW="914400" imgH="431800" progId="Equation.3">
                  <p:embed/>
                </p:oleObj>
              </mc:Choice>
              <mc:Fallback>
                <p:oleObj name="Equation" r:id="rId9" imgW="914400" imgH="4318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083" y="1746914"/>
                        <a:ext cx="1699143" cy="7964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804157"/>
              </p:ext>
            </p:extLst>
          </p:nvPr>
        </p:nvGraphicFramePr>
        <p:xfrm>
          <a:off x="8118501" y="1710396"/>
          <a:ext cx="1418507" cy="769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29" name="Equation" r:id="rId11" imgW="787400" imgH="431800" progId="Equation.3">
                  <p:embed/>
                </p:oleObj>
              </mc:Choice>
              <mc:Fallback>
                <p:oleObj name="Equation" r:id="rId11" imgW="787400" imgH="4318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8501" y="1710396"/>
                        <a:ext cx="1418507" cy="7690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3383169"/>
              </p:ext>
            </p:extLst>
          </p:nvPr>
        </p:nvGraphicFramePr>
        <p:xfrm>
          <a:off x="2631623" y="2926191"/>
          <a:ext cx="1299944" cy="548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30" name="Equation" r:id="rId13" imgW="609336" imgH="253890" progId="Equation.3">
                  <p:embed/>
                </p:oleObj>
              </mc:Choice>
              <mc:Fallback>
                <p:oleObj name="Equation" r:id="rId13" imgW="609336" imgH="25389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1623" y="2926191"/>
                        <a:ext cx="1299944" cy="5484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51646" y="2965747"/>
                <a:ext cx="256426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 smtClean="0"/>
                  <a:t>При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000" dirty="0" smtClean="0"/>
                  <a:t> </a:t>
                </a:r>
                <a:r>
                  <a:rPr lang="ru-RU" sz="2000" dirty="0" smtClean="0"/>
                  <a:t>состояние</a:t>
                </a:r>
                <a:endParaRPr lang="ru-RU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646" y="2965747"/>
                <a:ext cx="2564261" cy="400110"/>
              </a:xfrm>
              <a:prstGeom prst="rect">
                <a:avLst/>
              </a:prstGeom>
              <a:blipFill rotWithShape="0">
                <a:blip r:embed="rId14"/>
                <a:stretch>
                  <a:fillRect l="-2613" t="-9231" b="-2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931567" y="2912727"/>
                <a:ext cx="2412245" cy="473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 smtClean="0"/>
                  <a:t>равно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𝑖𝑘𝑥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1567" y="2912727"/>
                <a:ext cx="2412245" cy="473591"/>
              </a:xfrm>
              <a:prstGeom prst="rect">
                <a:avLst/>
              </a:prstGeom>
              <a:blipFill rotWithShape="0">
                <a:blip r:embed="rId15"/>
                <a:stretch>
                  <a:fillRect l="-2778" b="-207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5880741" y="3004760"/>
            <a:ext cx="1899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,     а состояние </a:t>
            </a:r>
            <a:endParaRPr lang="ru-RU" sz="2000" dirty="0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8142881"/>
              </p:ext>
            </p:extLst>
          </p:nvPr>
        </p:nvGraphicFramePr>
        <p:xfrm>
          <a:off x="7780576" y="2989474"/>
          <a:ext cx="1215661" cy="504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31" name="Equation" r:id="rId16" imgW="622030" imgH="253890" progId="Equation.3">
                  <p:embed/>
                </p:oleObj>
              </mc:Choice>
              <mc:Fallback>
                <p:oleObj name="Equation" r:id="rId16" imgW="622030" imgH="2538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0576" y="2989474"/>
                        <a:ext cx="1215661" cy="5049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9202397" y="2976206"/>
                <a:ext cx="2779159" cy="4101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000" dirty="0" smtClean="0"/>
                  <a:t>равно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𝑖𝑘𝑥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′(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𝑖𝑘𝑥</m:t>
                        </m:r>
                      </m:sup>
                    </m:sSup>
                  </m:oMath>
                </a14:m>
                <a:endParaRPr lang="ru-RU" sz="20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2397" y="2976206"/>
                <a:ext cx="2779159" cy="410112"/>
              </a:xfrm>
              <a:prstGeom prst="rect">
                <a:avLst/>
              </a:prstGeom>
              <a:blipFill rotWithShape="0">
                <a:blip r:embed="rId17"/>
                <a:stretch>
                  <a:fillRect l="-2418" t="-4478" b="-268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61179" y="3712760"/>
                <a:ext cx="3326423" cy="6408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000" b="0" i="1" smtClean="0">
                                  <a:latin typeface="Cambria Math" panose="02040503050406030204" pitchFamily="18" charset="0"/>
                                </a:rPr>
                                <m:t>μ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000" b="0" i="1" smtClean="0">
                                  <a:latin typeface="Cambria Math" panose="02040503050406030204" pitchFamily="18" charset="0"/>
                                </a:rPr>
                                <m:t>μ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)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179" y="3712760"/>
                <a:ext cx="3326423" cy="640816"/>
              </a:xfrm>
              <a:prstGeom prst="rect">
                <a:avLst/>
              </a:prstGeom>
              <a:blipFill rotWithShape="0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230806" y="3937169"/>
                <a:ext cx="141481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0806" y="3937169"/>
                <a:ext cx="1414811" cy="307777"/>
              </a:xfrm>
              <a:prstGeom prst="rect">
                <a:avLst/>
              </a:prstGeom>
              <a:blipFill rotWithShape="0">
                <a:blip r:embed="rId19"/>
                <a:stretch>
                  <a:fillRect l="-3017" t="-2000" r="-6034" b="-36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151646" y="5049673"/>
            <a:ext cx="2296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Связанные состояния</a:t>
            </a:r>
            <a:endParaRPr lang="ru-RU" dirty="0"/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7094328"/>
              </p:ext>
            </p:extLst>
          </p:nvPr>
        </p:nvGraphicFramePr>
        <p:xfrm>
          <a:off x="2447916" y="5058467"/>
          <a:ext cx="1081615" cy="36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32" name="Equation" r:id="rId20" imgW="545626" imgH="177646" progId="Equation.3">
                  <p:embed/>
                </p:oleObj>
              </mc:Choice>
              <mc:Fallback>
                <p:oleObj name="Equation" r:id="rId20" imgW="545626" imgH="177646" progId="Equation.3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7916" y="5058467"/>
                        <a:ext cx="1081615" cy="3605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822400"/>
              </p:ext>
            </p:extLst>
          </p:nvPr>
        </p:nvGraphicFramePr>
        <p:xfrm>
          <a:off x="3825377" y="5012357"/>
          <a:ext cx="1149221" cy="4066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33" name="Equation" r:id="rId22" imgW="622030" imgH="215806" progId="Equation.3">
                  <p:embed/>
                </p:oleObj>
              </mc:Choice>
              <mc:Fallback>
                <p:oleObj name="Equation" r:id="rId22" imgW="622030" imgH="215806" progId="Equation.3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377" y="5012357"/>
                        <a:ext cx="1149221" cy="4066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Объект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229888"/>
              </p:ext>
            </p:extLst>
          </p:nvPr>
        </p:nvGraphicFramePr>
        <p:xfrm>
          <a:off x="5270444" y="4918288"/>
          <a:ext cx="2087528" cy="498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34" name="Equation" r:id="rId24" imgW="1079032" imgH="253890" progId="Equation.3">
                  <p:embed/>
                </p:oleObj>
              </mc:Choice>
              <mc:Fallback>
                <p:oleObj name="Equation" r:id="rId24" imgW="1079032" imgH="253890" progId="Equation.3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444" y="4918288"/>
                        <a:ext cx="2087528" cy="4987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Объект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610822"/>
              </p:ext>
            </p:extLst>
          </p:nvPr>
        </p:nvGraphicFramePr>
        <p:xfrm>
          <a:off x="7780576" y="4854446"/>
          <a:ext cx="2954972" cy="53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35" name="Equation" r:id="rId26" imgW="1536700" imgH="279400" progId="Equation.3">
                  <p:embed/>
                </p:oleObj>
              </mc:Choice>
              <mc:Fallback>
                <p:oleObj name="Equation" r:id="rId26" imgW="1536700" imgH="279400" progId="Equation.3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0576" y="4854446"/>
                        <a:ext cx="2954972" cy="5322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61179" y="5827594"/>
                <a:ext cx="3670388" cy="432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При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       </m:t>
                    </m:r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</a:rPr>
                      <m:t>Ψ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l-GR" b="0" i="1" dirty="0" smtClean="0">
                            <a:latin typeface="Cambria Math" panose="02040503050406030204" pitchFamily="18" charset="0"/>
                          </a:rPr>
                          <m:t>│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│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ru-RU" dirty="0" smtClean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179" y="5827594"/>
                <a:ext cx="3670388" cy="432683"/>
              </a:xfrm>
              <a:prstGeom prst="rect">
                <a:avLst/>
              </a:prstGeom>
              <a:blipFill rotWithShape="0">
                <a:blip r:embed="rId28"/>
                <a:stretch>
                  <a:fillRect l="-1495" b="-225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757601" y="5776916"/>
                <a:ext cx="4070153" cy="4326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При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Ψ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−│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│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7601" y="5776916"/>
                <a:ext cx="4070153" cy="432683"/>
              </a:xfrm>
              <a:prstGeom prst="rect">
                <a:avLst/>
              </a:prstGeom>
              <a:blipFill rotWithShape="0">
                <a:blip r:embed="rId29"/>
                <a:stretch>
                  <a:fillRect l="-1198" b="-225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6734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3705" y="30274"/>
            <a:ext cx="10515600" cy="56215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/>
              <a:t>Приложение</a:t>
            </a:r>
            <a:endParaRPr lang="ru-RU" sz="2400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5468475"/>
              </p:ext>
            </p:extLst>
          </p:nvPr>
        </p:nvGraphicFramePr>
        <p:xfrm>
          <a:off x="270456" y="592428"/>
          <a:ext cx="11762518" cy="649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4" name="Equation" r:id="rId3" imgW="5981700" imgH="317500" progId="Equation.3">
                  <p:embed/>
                </p:oleObj>
              </mc:Choice>
              <mc:Fallback>
                <p:oleObj name="Equation" r:id="rId3" imgW="5981700" imgH="3175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456" y="592428"/>
                        <a:ext cx="11762518" cy="6492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039762"/>
              </p:ext>
            </p:extLst>
          </p:nvPr>
        </p:nvGraphicFramePr>
        <p:xfrm>
          <a:off x="270456" y="1824284"/>
          <a:ext cx="11662098" cy="99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5" name="Equation" r:id="rId5" imgW="6083300" imgH="482600" progId="Equation.3">
                  <p:embed/>
                </p:oleObj>
              </mc:Choice>
              <mc:Fallback>
                <p:oleObj name="Equation" r:id="rId5" imgW="6083300" imgH="482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456" y="1824284"/>
                        <a:ext cx="11662098" cy="9916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1694105"/>
              </p:ext>
            </p:extLst>
          </p:nvPr>
        </p:nvGraphicFramePr>
        <p:xfrm>
          <a:off x="843705" y="3134525"/>
          <a:ext cx="4869684" cy="52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6" name="Equation" r:id="rId7" imgW="2374900" imgH="254000" progId="Equation.3">
                  <p:embed/>
                </p:oleObj>
              </mc:Choice>
              <mc:Fallback>
                <p:oleObj name="Equation" r:id="rId7" imgW="2374900" imgH="254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3705" y="3134525"/>
                        <a:ext cx="4869684" cy="528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1343233"/>
              </p:ext>
            </p:extLst>
          </p:nvPr>
        </p:nvGraphicFramePr>
        <p:xfrm>
          <a:off x="270456" y="3981129"/>
          <a:ext cx="11810206" cy="26582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7" name="Equation" r:id="rId9" imgW="6413500" imgH="1358900" progId="Equation.3">
                  <p:embed/>
                </p:oleObj>
              </mc:Choice>
              <mc:Fallback>
                <p:oleObj name="Equation" r:id="rId9" imgW="6413500" imgH="13589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456" y="3981129"/>
                        <a:ext cx="11810206" cy="265821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0821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176</Words>
  <Application>Microsoft Office PowerPoint</Application>
  <PresentationFormat>Широкоэкранный</PresentationFormat>
  <Paragraphs>60</Paragraphs>
  <Slides>17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Times New Roman</vt:lpstr>
      <vt:lpstr>Тема Office</vt:lpstr>
      <vt:lpstr>Equation</vt:lpstr>
      <vt:lpstr>Microsoft Equation 3.0</vt:lpstr>
      <vt:lpstr>Туннелирование волновых пакетов через потенциальный барьер  </vt:lpstr>
      <vt:lpstr>Содержание доклада </vt:lpstr>
      <vt:lpstr>Постановка задачи</vt:lpstr>
      <vt:lpstr>Презентация PowerPoint</vt:lpstr>
      <vt:lpstr>Матрица перехода, аналитические свойства. Ортогональность и нормировка.</vt:lpstr>
      <vt:lpstr>Презентация PowerPoint</vt:lpstr>
      <vt:lpstr>Презентация PowerPoint</vt:lpstr>
      <vt:lpstr>Презентация PowerPoint</vt:lpstr>
      <vt:lpstr>Приложение</vt:lpstr>
      <vt:lpstr>Презентация PowerPoint</vt:lpstr>
      <vt:lpstr>Связанные состояния</vt:lpstr>
      <vt:lpstr>Пропагатор</vt:lpstr>
      <vt:lpstr>Презентация PowerPoint</vt:lpstr>
      <vt:lpstr>Вычисление вероятностей</vt:lpstr>
      <vt:lpstr>Презентация PowerPoint</vt:lpstr>
      <vt:lpstr>Презентация PowerPoint</vt:lpstr>
      <vt:lpstr>СПАСИБО ЗА ВНИМАНИЕ!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Туннелирование волновых пакетов через потенциальный барьер</dc:title>
  <dc:creator>RePack by Diakov</dc:creator>
  <cp:lastModifiedBy>RePack by Diakov</cp:lastModifiedBy>
  <cp:revision>88</cp:revision>
  <dcterms:created xsi:type="dcterms:W3CDTF">2016-04-03T13:23:28Z</dcterms:created>
  <dcterms:modified xsi:type="dcterms:W3CDTF">2016-04-04T09:59:49Z</dcterms:modified>
</cp:coreProperties>
</file>