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08" r:id="rId4"/>
    <p:sldId id="260" r:id="rId5"/>
    <p:sldId id="262" r:id="rId6"/>
    <p:sldId id="263" r:id="rId7"/>
    <p:sldId id="316" r:id="rId8"/>
    <p:sldId id="317" r:id="rId9"/>
    <p:sldId id="318" r:id="rId10"/>
    <p:sldId id="321" r:id="rId11"/>
    <p:sldId id="319" r:id="rId12"/>
    <p:sldId id="311" r:id="rId13"/>
    <p:sldId id="299" r:id="rId14"/>
    <p:sldId id="272" r:id="rId15"/>
    <p:sldId id="273" r:id="rId16"/>
    <p:sldId id="274" r:id="rId17"/>
    <p:sldId id="281" r:id="rId18"/>
    <p:sldId id="301" r:id="rId19"/>
    <p:sldId id="312" r:id="rId20"/>
    <p:sldId id="313" r:id="rId21"/>
    <p:sldId id="314" r:id="rId22"/>
    <p:sldId id="322" r:id="rId23"/>
    <p:sldId id="315" r:id="rId24"/>
    <p:sldId id="289" r:id="rId25"/>
    <p:sldId id="305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08966-48C6-46E1-8B32-D12C5E6DCA45}" type="datetimeFigureOut">
              <a:rPr lang="fr-FR" smtClean="0"/>
              <a:pPr/>
              <a:t>06/05/2016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0E904-37C8-4720-99BE-CE433FEC37A3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rmAutofit/>
          </a:bodyPr>
          <a:lstStyle/>
          <a:p>
            <a:r>
              <a:rPr lang="ru-RU" b="1" smtClean="0"/>
              <a:t>Был </a:t>
            </a:r>
            <a:r>
              <a:rPr lang="ru-RU" b="1" dirty="0" smtClean="0"/>
              <a:t>ли Дедекинд </a:t>
            </a:r>
            <a:br>
              <a:rPr lang="ru-RU" b="1" dirty="0" smtClean="0"/>
            </a:br>
            <a:r>
              <a:rPr lang="ru-RU" b="1" dirty="0" smtClean="0"/>
              <a:t>логицистом?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О.А. Антонова</a:t>
            </a:r>
          </a:p>
          <a:p>
            <a:r>
              <a:rPr lang="ru-RU" dirty="0" smtClean="0"/>
              <a:t>Семинар по истории математики </a:t>
            </a:r>
          </a:p>
          <a:p>
            <a:r>
              <a:rPr lang="ru-RU" dirty="0" smtClean="0"/>
              <a:t>Институт математики (Санкт-Петербург) </a:t>
            </a:r>
          </a:p>
          <a:p>
            <a:r>
              <a:rPr lang="ru-RU" smtClean="0"/>
              <a:t>5 мая 2016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Дедекинд рассматривает систему </a:t>
            </a:r>
            <a:r>
              <a:rPr lang="en-US" dirty="0" smtClean="0"/>
              <a:t>S (</a:t>
            </a:r>
            <a:r>
              <a:rPr lang="ru-RU" dirty="0" smtClean="0"/>
              <a:t>как </a:t>
            </a:r>
            <a:r>
              <a:rPr lang="en-US" dirty="0" smtClean="0"/>
              <a:t> aggregate, a manifold, a totality) </a:t>
            </a:r>
            <a:endParaRPr lang="fr-FR" dirty="0" smtClean="0"/>
          </a:p>
          <a:p>
            <a:r>
              <a:rPr lang="en-US" dirty="0" smtClean="0"/>
              <a:t>1.	</a:t>
            </a:r>
            <a:r>
              <a:rPr lang="ru-RU" dirty="0" smtClean="0"/>
              <a:t>как объект мышления </a:t>
            </a:r>
            <a:r>
              <a:rPr lang="en-US" dirty="0" smtClean="0"/>
              <a:t> </a:t>
            </a:r>
            <a:endParaRPr lang="fr-FR" dirty="0" smtClean="0"/>
          </a:p>
          <a:p>
            <a:r>
              <a:rPr lang="en-US" dirty="0" smtClean="0"/>
              <a:t>2.	</a:t>
            </a:r>
            <a:r>
              <a:rPr lang="ru-RU" dirty="0" smtClean="0"/>
              <a:t>система </a:t>
            </a:r>
            <a:r>
              <a:rPr lang="en-US" dirty="0" smtClean="0"/>
              <a:t>S </a:t>
            </a:r>
            <a:r>
              <a:rPr lang="ru-RU" dirty="0" smtClean="0"/>
              <a:t>определена если определены ее элементы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Hilbert </a:t>
            </a:r>
          </a:p>
          <a:p>
            <a:r>
              <a:rPr lang="ru-RU" dirty="0" smtClean="0"/>
              <a:t>.... Я называю этот метод трансцендентальным....  я не считаю этот метод практичным и достоверным...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Belna</a:t>
            </a:r>
            <a:endParaRPr lang="en-US" b="1" dirty="0" smtClean="0"/>
          </a:p>
          <a:p>
            <a:r>
              <a:rPr lang="en-US" dirty="0" smtClean="0"/>
              <a:t> </a:t>
            </a:r>
            <a:r>
              <a:rPr lang="ru-RU" dirty="0" smtClean="0"/>
              <a:t>Логика Дедекинда не имеет ничего общего с </a:t>
            </a:r>
            <a:r>
              <a:rPr lang="ru-RU" dirty="0" smtClean="0"/>
              <a:t>анализом </a:t>
            </a:r>
            <a:r>
              <a:rPr lang="ru-RU" dirty="0" smtClean="0"/>
              <a:t>языка, с теорией следования или с теорией математической истины</a:t>
            </a:r>
            <a:r>
              <a:rPr lang="en-US" dirty="0" smtClean="0"/>
              <a:t>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Критика Фреге подхода Дедекинда</a:t>
            </a:r>
            <a:r>
              <a:rPr lang="de-DE" b="1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доказательство</a:t>
            </a:r>
            <a:r>
              <a:rPr lang="en-US" dirty="0" smtClean="0"/>
              <a:t> </a:t>
            </a:r>
            <a:endParaRPr lang="fr-FR" dirty="0" smtClean="0"/>
          </a:p>
          <a:p>
            <a:r>
              <a:rPr lang="ru-RU" dirty="0" smtClean="0"/>
              <a:t>Логические понятия </a:t>
            </a:r>
            <a:endParaRPr lang="fr-FR" dirty="0" smtClean="0"/>
          </a:p>
          <a:p>
            <a:r>
              <a:rPr lang="ru-RU" dirty="0" smtClean="0"/>
              <a:t>Содержание теорем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Фреге </a:t>
            </a:r>
            <a:r>
              <a:rPr lang="en-US" b="1" dirty="0" smtClean="0"/>
              <a:t> </a:t>
            </a:r>
            <a:endParaRPr lang="fr-FR" b="1" dirty="0"/>
          </a:p>
          <a:p>
            <a:r>
              <a:rPr lang="ru-RU" dirty="0" smtClean="0"/>
              <a:t>Дедекинд не рассматривает само доказательство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Фреге </a:t>
            </a:r>
            <a:r>
              <a:rPr lang="en-US" b="1" dirty="0" smtClean="0"/>
              <a:t> </a:t>
            </a:r>
            <a:endParaRPr lang="fr-FR" b="1" dirty="0"/>
          </a:p>
          <a:p>
            <a:r>
              <a:rPr lang="ru-RU" dirty="0" smtClean="0"/>
              <a:t>теория чисел есть часть логики</a:t>
            </a:r>
          </a:p>
          <a:p>
            <a:r>
              <a:rPr lang="ru-RU" dirty="0" smtClean="0"/>
              <a:t> но  выражения «система»  не относятся к логике и не сводятся к логическим понятиям. </a:t>
            </a:r>
          </a:p>
          <a:p>
            <a:endParaRPr lang="ru-RU" dirty="0" smtClean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Фреге </a:t>
            </a:r>
          </a:p>
          <a:p>
            <a:r>
              <a:rPr lang="ru-RU" dirty="0" smtClean="0"/>
              <a:t>Обычно математики интересуются только содержанием теорем . </a:t>
            </a:r>
          </a:p>
          <a:p>
            <a:r>
              <a:rPr lang="ru-RU" dirty="0" smtClean="0"/>
              <a:t>Цель этой книги состоит  в развитии теории доказательства.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Фреге </a:t>
            </a:r>
            <a:endParaRPr lang="fr-FR" dirty="0" smtClean="0"/>
          </a:p>
          <a:p>
            <a:pPr lvl="0"/>
            <a:r>
              <a:rPr lang="ru-RU" dirty="0" smtClean="0"/>
              <a:t>Термины </a:t>
            </a:r>
            <a:r>
              <a:rPr lang="en-US" dirty="0" smtClean="0"/>
              <a:t>“multitude”, “set” and “plurality” </a:t>
            </a:r>
            <a:r>
              <a:rPr lang="ru-RU" dirty="0" smtClean="0"/>
              <a:t>очень неопределенные для определения числа</a:t>
            </a:r>
            <a:r>
              <a:rPr lang="en-US" dirty="0" smtClean="0"/>
              <a:t>.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Дедекинд </a:t>
            </a:r>
            <a:r>
              <a:rPr lang="en-US" b="1" dirty="0" smtClean="0"/>
              <a:t> (1893)</a:t>
            </a:r>
            <a:endParaRPr lang="fr-FR" b="1" dirty="0" smtClean="0"/>
          </a:p>
          <a:p>
            <a:r>
              <a:rPr lang="ru-RU" dirty="0" smtClean="0"/>
              <a:t>Я познакомился с работой Фреге </a:t>
            </a:r>
            <a:r>
              <a:rPr lang="en-US" i="1" dirty="0" err="1" smtClean="0"/>
              <a:t>Grundlagen</a:t>
            </a:r>
            <a:r>
              <a:rPr lang="en-US" i="1" dirty="0" smtClean="0"/>
              <a:t> </a:t>
            </a:r>
            <a:r>
              <a:rPr lang="en-US" i="1" dirty="0" err="1" smtClean="0"/>
              <a:t>der</a:t>
            </a:r>
            <a:r>
              <a:rPr lang="en-US" i="1" dirty="0" smtClean="0"/>
              <a:t> </a:t>
            </a:r>
            <a:r>
              <a:rPr lang="en-US" i="1" dirty="0" err="1" smtClean="0"/>
              <a:t>Arithmetik</a:t>
            </a:r>
            <a:r>
              <a:rPr lang="en-US" i="1" dirty="0" smtClean="0"/>
              <a:t>, </a:t>
            </a:r>
            <a:r>
              <a:rPr lang="ru-RU" dirty="0" smtClean="0"/>
              <a:t>которая вышла в </a:t>
            </a:r>
            <a:r>
              <a:rPr lang="en-US" dirty="0" smtClean="0"/>
              <a:t> 1884</a:t>
            </a:r>
            <a:r>
              <a:rPr lang="ru-RU" dirty="0" smtClean="0"/>
              <a:t> году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ru-RU" dirty="0" smtClean="0"/>
              <a:t>... точка зрения на сущность числа, которая изложена в этой работе, отличается от моей... </a:t>
            </a:r>
            <a:r>
              <a:rPr lang="en-US" dirty="0" smtClean="0"/>
              <a:t>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Дедекинд: основанием теории числа является понятие системы (множества)</a:t>
            </a:r>
            <a:endParaRPr lang="fr-FR" dirty="0" smtClean="0"/>
          </a:p>
          <a:p>
            <a:pPr lvl="0"/>
            <a:r>
              <a:rPr lang="ru-RU" dirty="0" smtClean="0"/>
              <a:t>Основание теоретико-множественное </a:t>
            </a:r>
            <a:endParaRPr lang="fr-FR" dirty="0" smtClean="0"/>
          </a:p>
          <a:p>
            <a:pPr lvl="0"/>
            <a:r>
              <a:rPr lang="ru-RU" dirty="0" smtClean="0"/>
              <a:t>Согласно </a:t>
            </a:r>
            <a:r>
              <a:rPr lang="ru-RU" dirty="0" smtClean="0"/>
              <a:t>Фреге</a:t>
            </a:r>
            <a:r>
              <a:rPr lang="en-US" dirty="0" smtClean="0"/>
              <a:t>, </a:t>
            </a:r>
            <a:r>
              <a:rPr lang="ru-RU" dirty="0" smtClean="0"/>
              <a:t>Дедекинд использует понятия, которые не являются логическими. </a:t>
            </a:r>
          </a:p>
          <a:p>
            <a:pPr lvl="0"/>
            <a:r>
              <a:rPr lang="ru-RU" dirty="0" smtClean="0"/>
              <a:t>Дедекинд и Фреге понимают логику по разному</a:t>
            </a:r>
            <a:r>
              <a:rPr lang="en-US" dirty="0" smtClean="0"/>
              <a:t>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План</a:t>
            </a:r>
            <a:r>
              <a:rPr lang="en-US" b="1" dirty="0" smtClean="0"/>
              <a:t> </a:t>
            </a:r>
            <a:endParaRPr lang="fr-FR" dirty="0" smtClean="0"/>
          </a:p>
          <a:p>
            <a:r>
              <a:rPr lang="en-US" dirty="0" smtClean="0"/>
              <a:t>1. </a:t>
            </a:r>
            <a:r>
              <a:rPr lang="ru-RU" dirty="0" smtClean="0"/>
              <a:t>Математика и логика в 19 веке</a:t>
            </a:r>
            <a:endParaRPr lang="fr-FR" dirty="0" smtClean="0"/>
          </a:p>
          <a:p>
            <a:r>
              <a:rPr lang="en-US" dirty="0" smtClean="0"/>
              <a:t>1.</a:t>
            </a:r>
            <a:r>
              <a:rPr lang="ru-RU" dirty="0" smtClean="0"/>
              <a:t>1</a:t>
            </a:r>
            <a:r>
              <a:rPr lang="en-US" dirty="0" smtClean="0"/>
              <a:t>. </a:t>
            </a:r>
            <a:r>
              <a:rPr lang="ru-RU" dirty="0" smtClean="0"/>
              <a:t>логические основания математики </a:t>
            </a:r>
            <a:endParaRPr lang="fr-FR" dirty="0" smtClean="0"/>
          </a:p>
          <a:p>
            <a:r>
              <a:rPr lang="en-US" dirty="0" smtClean="0"/>
              <a:t>2. </a:t>
            </a:r>
            <a:r>
              <a:rPr lang="ru-RU" dirty="0" smtClean="0"/>
              <a:t>Концепция математики Дедекинда </a:t>
            </a:r>
            <a:r>
              <a:rPr lang="en-US" dirty="0" smtClean="0"/>
              <a:t> </a:t>
            </a:r>
            <a:endParaRPr lang="fr-FR" dirty="0" smtClean="0"/>
          </a:p>
          <a:p>
            <a:r>
              <a:rPr lang="en-US" dirty="0" smtClean="0"/>
              <a:t>2.1. </a:t>
            </a:r>
            <a:r>
              <a:rPr lang="ru-RU" dirty="0" smtClean="0"/>
              <a:t>математика и логика в теории Дедекинда </a:t>
            </a:r>
            <a:r>
              <a:rPr lang="en-US" dirty="0" smtClean="0"/>
              <a:t> </a:t>
            </a:r>
            <a:endParaRPr lang="fr-FR" dirty="0" smtClean="0"/>
          </a:p>
          <a:p>
            <a:r>
              <a:rPr lang="en-US" dirty="0" smtClean="0"/>
              <a:t>2.2. </a:t>
            </a:r>
            <a:r>
              <a:rPr lang="ru-RU" dirty="0" smtClean="0"/>
              <a:t>основания математической теории Дедекинда </a:t>
            </a:r>
            <a:endParaRPr lang="fr-FR" dirty="0" smtClean="0"/>
          </a:p>
          <a:p>
            <a:r>
              <a:rPr lang="en-US" dirty="0" smtClean="0"/>
              <a:t>3. </a:t>
            </a:r>
            <a:r>
              <a:rPr lang="ru-RU" dirty="0" smtClean="0"/>
              <a:t>Теория Фреге и теория Дедекинда: две версии логицизма?</a:t>
            </a:r>
            <a:endParaRPr lang="fr-FR" dirty="0" smtClean="0"/>
          </a:p>
          <a:p>
            <a:r>
              <a:rPr lang="de-DE" dirty="0" smtClean="0"/>
              <a:t>3.1. </a:t>
            </a:r>
            <a:r>
              <a:rPr lang="ru-RU" dirty="0" smtClean="0"/>
              <a:t>Критика Фреге подхода Дедекинда </a:t>
            </a:r>
            <a:endParaRPr lang="fr-FR" dirty="0" smtClean="0"/>
          </a:p>
          <a:p>
            <a:r>
              <a:rPr lang="de-DE" dirty="0" smtClean="0"/>
              <a:t>3.2. </a:t>
            </a:r>
            <a:r>
              <a:rPr lang="ru-RU" dirty="0" smtClean="0"/>
              <a:t>Сравнение теории Фреге и концепции Дедекинда </a:t>
            </a:r>
            <a:endParaRPr lang="fr-FR" dirty="0" smtClean="0"/>
          </a:p>
          <a:p>
            <a:r>
              <a:rPr lang="en-US" dirty="0" smtClean="0"/>
              <a:t>3.3. </a:t>
            </a:r>
            <a:r>
              <a:rPr lang="ru-RU" dirty="0" smtClean="0"/>
              <a:t>логицизм Дедекинда?</a:t>
            </a:r>
            <a:endParaRPr lang="fr-FR" dirty="0" smtClean="0"/>
          </a:p>
          <a:p>
            <a:r>
              <a:rPr lang="en-US" dirty="0" smtClean="0"/>
              <a:t>4. </a:t>
            </a:r>
            <a:r>
              <a:rPr lang="ru-RU" dirty="0" smtClean="0"/>
              <a:t>Логика и математическая теория Дедекинда в 20 веке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Логицизм Дедекинда?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Как Дедекинд Фреге рассматривает арифметику как часть логики и сводит арифметику к логике. </a:t>
            </a:r>
          </a:p>
          <a:p>
            <a:r>
              <a:rPr lang="ru-RU" dirty="0" smtClean="0"/>
              <a:t>В 19 веке Фреге был менее известен как математик чем Дедекинд. Поэтому такие математики как Шредер и др. рассматривали Дедекинда как главного представителя логицизма.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Дедекинд начинает рассмотрение оснований арифметики с определения основных понятий (объект, система и функция) </a:t>
            </a:r>
            <a:r>
              <a:rPr lang="en-US" dirty="0" smtClean="0"/>
              <a:t> </a:t>
            </a:r>
            <a:endParaRPr lang="fr-FR" dirty="0" smtClean="0"/>
          </a:p>
          <a:p>
            <a:pPr lvl="0"/>
            <a:r>
              <a:rPr lang="en-US" dirty="0" smtClean="0"/>
              <a:t> </a:t>
            </a:r>
            <a:r>
              <a:rPr lang="ru-RU" dirty="0" smtClean="0"/>
              <a:t>с помощью этих понятий он создает теорию оснований арифметики</a:t>
            </a:r>
            <a:r>
              <a:rPr lang="en-US" dirty="0" smtClean="0"/>
              <a:t>. </a:t>
            </a:r>
            <a:endParaRPr lang="fr-FR" dirty="0" smtClean="0"/>
          </a:p>
          <a:p>
            <a:pPr lvl="0"/>
            <a:r>
              <a:rPr lang="ru-RU" dirty="0" smtClean="0"/>
              <a:t>Он стремится разработать логическое основание арифметики</a:t>
            </a:r>
            <a:r>
              <a:rPr lang="en-US" dirty="0" smtClean="0"/>
              <a:t>.</a:t>
            </a:r>
            <a:endParaRPr lang="fr-FR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Дедекинд рассматривает арифметику как часть логики и следовательно понятие числа не зависит от представлений пространства и времени. </a:t>
            </a:r>
          </a:p>
          <a:p>
            <a:pPr lvl="0"/>
            <a:r>
              <a:rPr lang="ru-RU" dirty="0" smtClean="0"/>
              <a:t>Дедекинд связывает понятие числа с законами мышления. </a:t>
            </a:r>
            <a:endParaRPr lang="fr-FR" dirty="0" smtClean="0"/>
          </a:p>
          <a:p>
            <a:pPr lvl="0"/>
            <a:r>
              <a:rPr lang="ru-RU" dirty="0" smtClean="0"/>
              <a:t>Таким образом для Дедекинда арифметика основывается на законах мышления и логических понятиях</a:t>
            </a:r>
            <a:r>
              <a:rPr lang="en-US" dirty="0" smtClean="0"/>
              <a:t>.</a:t>
            </a:r>
            <a:endParaRPr lang="fr-FR" dirty="0" smtClean="0"/>
          </a:p>
          <a:p>
            <a:pPr lvl="0"/>
            <a:r>
              <a:rPr lang="en-US" dirty="0" smtClean="0"/>
              <a:t> </a:t>
            </a:r>
            <a:r>
              <a:rPr lang="ru-RU" dirty="0" smtClean="0"/>
              <a:t>Однако он использует теоретико-множественный метод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Теория Дедекинда это теория логицизма </a:t>
            </a:r>
          </a:p>
          <a:p>
            <a:pPr lvl="0"/>
            <a:r>
              <a:rPr lang="ru-RU" dirty="0" smtClean="0"/>
              <a:t>Подход Дедекинда отличается от подхода Фреге</a:t>
            </a:r>
            <a:r>
              <a:rPr lang="en-US" dirty="0" smtClean="0"/>
              <a:t>. </a:t>
            </a:r>
            <a:endParaRPr lang="fr-FR" dirty="0" smtClean="0"/>
          </a:p>
          <a:p>
            <a:pPr lvl="0"/>
            <a:r>
              <a:rPr lang="ru-RU" dirty="0" smtClean="0"/>
              <a:t>Фреге критикует экстенсиональные понятия Дедекинда, </a:t>
            </a:r>
            <a:r>
              <a:rPr lang="ru-RU" dirty="0" smtClean="0"/>
              <a:t>т.е. </a:t>
            </a:r>
            <a:r>
              <a:rPr lang="ru-RU" dirty="0" smtClean="0"/>
              <a:t>экстенсиональное определение системы или множества (определение множества через его элементы)</a:t>
            </a:r>
            <a:endParaRPr lang="fr-FR" dirty="0" smtClean="0"/>
          </a:p>
          <a:p>
            <a:pPr lvl="0"/>
            <a:r>
              <a:rPr lang="ru-RU" dirty="0" smtClean="0"/>
              <a:t>Теория Дедекинда - экстенсиональный логицизм или теоретико-множественный логицизм.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Цермело </a:t>
            </a:r>
            <a:r>
              <a:rPr lang="fr-FR" b="1" dirty="0" smtClean="0"/>
              <a:t> (1908) </a:t>
            </a:r>
          </a:p>
          <a:p>
            <a:r>
              <a:rPr lang="ru-RU" dirty="0" smtClean="0"/>
              <a:t>Теория множеств - это часть математики, задача которой состоит </a:t>
            </a:r>
          </a:p>
          <a:p>
            <a:r>
              <a:rPr lang="ru-RU" dirty="0" smtClean="0"/>
              <a:t>в том, чтобы исследовать  такие фундаментальные понятия, как число, порядок и функция</a:t>
            </a:r>
          </a:p>
          <a:p>
            <a:r>
              <a:rPr lang="ru-RU" dirty="0" smtClean="0"/>
              <a:t>разработать  логические основания арифметики.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Влияние Дедекинда </a:t>
            </a:r>
            <a:r>
              <a:rPr lang="en-US" b="1" dirty="0" smtClean="0"/>
              <a:t> </a:t>
            </a:r>
          </a:p>
          <a:p>
            <a:r>
              <a:rPr lang="ru-RU" dirty="0" smtClean="0"/>
              <a:t>Основания математики и теории множеств </a:t>
            </a:r>
          </a:p>
          <a:p>
            <a:r>
              <a:rPr lang="ru-RU" dirty="0" smtClean="0"/>
              <a:t>Развитие аксиоматической теории множеств</a:t>
            </a:r>
            <a:endParaRPr lang="en-US" dirty="0" smtClean="0"/>
          </a:p>
          <a:p>
            <a:r>
              <a:rPr lang="ru-RU" dirty="0" smtClean="0"/>
              <a:t>Пеано и аксиоматизация  арифметики</a:t>
            </a:r>
          </a:p>
          <a:p>
            <a:r>
              <a:rPr lang="ru-RU" dirty="0" smtClean="0"/>
              <a:t>Цермело и аксиоматика  теории множеств</a:t>
            </a:r>
            <a:r>
              <a:rPr lang="en-US" b="1" dirty="0" smtClean="0"/>
              <a:t> </a:t>
            </a:r>
            <a:endParaRPr lang="fr-FR" b="1" dirty="0" smtClean="0"/>
          </a:p>
          <a:p>
            <a:pPr lvl="0"/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Математика и логика в 19 веке 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ru-RU" dirty="0" smtClean="0"/>
              <a:t>математика как часть логики </a:t>
            </a:r>
            <a:endParaRPr lang="fr-FR" dirty="0" smtClean="0"/>
          </a:p>
          <a:p>
            <a:r>
              <a:rPr lang="en-US" dirty="0" smtClean="0"/>
              <a:t>2. </a:t>
            </a:r>
            <a:r>
              <a:rPr lang="ru-RU" dirty="0" smtClean="0"/>
              <a:t>теория множеств как часть логики. Классы и множества как предмет логики</a:t>
            </a:r>
            <a:r>
              <a:rPr lang="en-US" dirty="0" smtClean="0"/>
              <a:t> (Schroder).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Ferreirós</a:t>
            </a:r>
            <a:r>
              <a:rPr lang="en-US" b="1" dirty="0"/>
              <a:t> José </a:t>
            </a:r>
            <a:r>
              <a:rPr lang="ru-RU" dirty="0" smtClean="0"/>
              <a:t>:</a:t>
            </a:r>
            <a:endParaRPr lang="fr-FR" dirty="0"/>
          </a:p>
          <a:p>
            <a:pPr lvl="0"/>
            <a:r>
              <a:rPr lang="ru-RU" dirty="0" smtClean="0"/>
              <a:t>Возникновение логицизма непосредственно связано с теорией множеств и с радикальными изменениями , которые произошли  в логике между 18</a:t>
            </a:r>
            <a:r>
              <a:rPr lang="en-US" dirty="0" smtClean="0"/>
              <a:t>50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en-US" dirty="0"/>
              <a:t>1940.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Дедекинд  </a:t>
            </a:r>
            <a:r>
              <a:rPr lang="en-US" b="1" dirty="0" smtClean="0"/>
              <a:t>« Was </a:t>
            </a:r>
            <a:r>
              <a:rPr lang="en-US" b="1" dirty="0" err="1" smtClean="0"/>
              <a:t>sind</a:t>
            </a:r>
            <a:r>
              <a:rPr lang="en-US" b="1" dirty="0" smtClean="0"/>
              <a:t> und </a:t>
            </a:r>
            <a:r>
              <a:rPr lang="en-US" b="1" dirty="0"/>
              <a:t>was </a:t>
            </a:r>
            <a:r>
              <a:rPr lang="en-US" b="1" dirty="0" err="1"/>
              <a:t>sollen</a:t>
            </a:r>
            <a:r>
              <a:rPr lang="en-US" b="1" dirty="0"/>
              <a:t> die </a:t>
            </a:r>
            <a:r>
              <a:rPr lang="en-US" b="1" dirty="0" err="1"/>
              <a:t>Zahlen</a:t>
            </a:r>
            <a:r>
              <a:rPr lang="en-US" b="1" dirty="0"/>
              <a:t>? </a:t>
            </a:r>
            <a:r>
              <a:rPr lang="en-US" b="1" dirty="0" smtClean="0"/>
              <a:t>»</a:t>
            </a:r>
            <a:endParaRPr lang="fr-FR" b="1" dirty="0"/>
          </a:p>
          <a:p>
            <a:r>
              <a:rPr lang="ru-RU" dirty="0" smtClean="0"/>
              <a:t>О науке:то, что доказуемо не должно быть принято без доказательства</a:t>
            </a:r>
          </a:p>
          <a:p>
            <a:r>
              <a:rPr lang="ru-RU" dirty="0" smtClean="0"/>
              <a:t>Арифметика-часть логики</a:t>
            </a:r>
          </a:p>
          <a:p>
            <a:r>
              <a:rPr lang="ru-RU" dirty="0" smtClean="0"/>
              <a:t>Понятие числа </a:t>
            </a:r>
            <a:r>
              <a:rPr lang="fr-FR" dirty="0" smtClean="0"/>
              <a:t> </a:t>
            </a:r>
            <a:r>
              <a:rPr lang="fr-FR" dirty="0"/>
              <a:t>[</a:t>
            </a:r>
            <a:r>
              <a:rPr lang="fr-FR" dirty="0" err="1"/>
              <a:t>Zahlbegriff</a:t>
            </a:r>
            <a:r>
              <a:rPr lang="fr-FR" dirty="0"/>
              <a:t>] </a:t>
            </a:r>
            <a:r>
              <a:rPr lang="ru-RU" dirty="0" smtClean="0"/>
              <a:t>совершенно независит от представлений пространства и времени 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Дедекинд </a:t>
            </a:r>
            <a:r>
              <a:rPr lang="de-DE" dirty="0" smtClean="0"/>
              <a:t> </a:t>
            </a:r>
            <a:r>
              <a:rPr lang="de-DE" b="1" dirty="0" smtClean="0"/>
              <a:t>«</a:t>
            </a:r>
            <a:r>
              <a:rPr lang="de-DE" b="1" dirty="0"/>
              <a:t>Was sind und was sollen die Zahlen?»</a:t>
            </a:r>
            <a:r>
              <a:rPr lang="de-DE" dirty="0"/>
              <a:t> </a:t>
            </a:r>
            <a:endParaRPr lang="ru-RU" dirty="0" smtClean="0"/>
          </a:p>
          <a:p>
            <a:r>
              <a:rPr lang="ru-RU" dirty="0" smtClean="0"/>
              <a:t>основание математики и арифметики </a:t>
            </a:r>
            <a:r>
              <a:rPr lang="en-US" b="1" dirty="0" smtClean="0"/>
              <a:t> </a:t>
            </a:r>
            <a:endParaRPr lang="fr-FR" dirty="0"/>
          </a:p>
          <a:p>
            <a:pPr lvl="0"/>
            <a:r>
              <a:rPr lang="ru-RU" b="1" dirty="0" smtClean="0"/>
              <a:t>Объект </a:t>
            </a:r>
            <a:r>
              <a:rPr lang="en-US" b="1" dirty="0" smtClean="0"/>
              <a:t>(</a:t>
            </a:r>
            <a:r>
              <a:rPr lang="en-US" b="1" dirty="0"/>
              <a:t>Ding),</a:t>
            </a:r>
            <a:endParaRPr lang="fr-FR" dirty="0"/>
          </a:p>
          <a:p>
            <a:pPr lvl="0"/>
            <a:r>
              <a:rPr lang="ru-RU" b="1" dirty="0" smtClean="0"/>
              <a:t>Множество </a:t>
            </a:r>
            <a:r>
              <a:rPr lang="en-US" b="1" dirty="0" smtClean="0"/>
              <a:t>(system</a:t>
            </a:r>
            <a:r>
              <a:rPr lang="en-US" b="1" dirty="0"/>
              <a:t>)</a:t>
            </a:r>
            <a:endParaRPr lang="fr-FR" dirty="0"/>
          </a:p>
          <a:p>
            <a:pPr lvl="0"/>
            <a:r>
              <a:rPr lang="ru-RU" b="1" dirty="0" smtClean="0"/>
              <a:t>Функция 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/>
              <a:t>Abbildung</a:t>
            </a:r>
            <a:r>
              <a:rPr lang="en-US" b="1" dirty="0"/>
              <a:t>).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/>
              <a:t>Объект </a:t>
            </a:r>
            <a:r>
              <a:rPr lang="en-US" b="1" dirty="0" smtClean="0"/>
              <a:t>(Ding),</a:t>
            </a:r>
            <a:endParaRPr lang="fr-FR" dirty="0" smtClean="0"/>
          </a:p>
          <a:p>
            <a:r>
              <a:rPr lang="ru-RU" dirty="0" smtClean="0"/>
              <a:t>Объект-  объект нашего мышления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Различные вещи </a:t>
            </a:r>
            <a:r>
              <a:rPr lang="en-US" dirty="0" err="1" smtClean="0"/>
              <a:t>a,b,c</a:t>
            </a:r>
            <a:r>
              <a:rPr lang="en-US" dirty="0" smtClean="0"/>
              <a:t>,.... </a:t>
            </a:r>
            <a:r>
              <a:rPr lang="ru-RU" dirty="0" smtClean="0"/>
              <a:t>могут быть объединены в уме</a:t>
            </a:r>
          </a:p>
          <a:p>
            <a:pPr lvl="0"/>
            <a:r>
              <a:rPr lang="ru-RU" dirty="0" smtClean="0"/>
              <a:t>Они формируют систему </a:t>
            </a:r>
            <a:r>
              <a:rPr lang="en-US" dirty="0" smtClean="0"/>
              <a:t> </a:t>
            </a:r>
            <a:r>
              <a:rPr lang="ru-RU" dirty="0" smtClean="0"/>
              <a:t>(множество) </a:t>
            </a:r>
            <a:r>
              <a:rPr lang="en-US" dirty="0" smtClean="0"/>
              <a:t>S: </a:t>
            </a:r>
            <a:endParaRPr lang="fr-FR" dirty="0" smtClean="0"/>
          </a:p>
          <a:p>
            <a:r>
              <a:rPr lang="ru-RU" dirty="0" smtClean="0"/>
              <a:t>Вещи </a:t>
            </a:r>
            <a:r>
              <a:rPr lang="en-US" dirty="0" smtClean="0"/>
              <a:t> </a:t>
            </a:r>
            <a:r>
              <a:rPr lang="en-US" dirty="0" err="1" smtClean="0"/>
              <a:t>a,b,c</a:t>
            </a:r>
            <a:r>
              <a:rPr lang="en-US" dirty="0" smtClean="0"/>
              <a:t>,… </a:t>
            </a:r>
            <a:r>
              <a:rPr lang="ru-RU" dirty="0" smtClean="0"/>
              <a:t>- элементы системы</a:t>
            </a:r>
            <a:r>
              <a:rPr lang="en-US" dirty="0" smtClean="0"/>
              <a:t> S, </a:t>
            </a:r>
            <a:endParaRPr lang="fr-FR" dirty="0" smtClean="0"/>
          </a:p>
          <a:p>
            <a:r>
              <a:rPr lang="en-US" dirty="0" smtClean="0"/>
              <a:t>S </a:t>
            </a:r>
            <a:r>
              <a:rPr lang="ru-RU" dirty="0" smtClean="0"/>
              <a:t>состоит из этих элементов</a:t>
            </a:r>
            <a:r>
              <a:rPr lang="en-US" dirty="0" smtClean="0"/>
              <a:t>. </a:t>
            </a:r>
            <a:endParaRPr lang="fr-FR" dirty="0" smtClean="0"/>
          </a:p>
          <a:p>
            <a:r>
              <a:rPr lang="en-US" dirty="0" smtClean="0"/>
              <a:t> 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Две системы эквивалентны тогда и только тогда когда они имеют одни и те же элементы</a:t>
            </a:r>
            <a:r>
              <a:rPr lang="en-US" dirty="0" smtClean="0"/>
              <a:t> </a:t>
            </a:r>
            <a:r>
              <a:rPr lang="en-US" i="1" dirty="0" smtClean="0"/>
              <a:t>(extensionality).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646</Words>
  <Application>Microsoft Office PowerPoint</Application>
  <PresentationFormat>Экран (4:3)</PresentationFormat>
  <Paragraphs>90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Thème Office</vt:lpstr>
      <vt:lpstr>Был ли Дедекинд  логицистом?</vt:lpstr>
      <vt:lpstr>Презентация PowerPoint</vt:lpstr>
      <vt:lpstr>Математика и логика в 19 веке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Критика Фреге подхода Дедекинда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Логицизм Дедекинда?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IRIT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Dedekind’s theory and development of logiсism</dc:title>
  <dc:creator>Sergei Soloviev</dc:creator>
  <cp:lastModifiedBy>1</cp:lastModifiedBy>
  <cp:revision>69</cp:revision>
  <dcterms:created xsi:type="dcterms:W3CDTF">2012-02-24T12:04:25Z</dcterms:created>
  <dcterms:modified xsi:type="dcterms:W3CDTF">2016-05-06T14:29:53Z</dcterms:modified>
</cp:coreProperties>
</file>