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3" r:id="rId2"/>
    <p:sldId id="264" r:id="rId3"/>
    <p:sldId id="271" r:id="rId4"/>
    <p:sldId id="258" r:id="rId5"/>
    <p:sldId id="259" r:id="rId6"/>
    <p:sldId id="260" r:id="rId7"/>
    <p:sldId id="267" r:id="rId8"/>
    <p:sldId id="261" r:id="rId9"/>
    <p:sldId id="262" r:id="rId10"/>
    <p:sldId id="265" r:id="rId11"/>
    <p:sldId id="266" r:id="rId12"/>
    <p:sldId id="268" r:id="rId13"/>
    <p:sldId id="269" r:id="rId14"/>
    <p:sldId id="272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16981-1D65-4417-B8B3-E633F0E579CD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50825-892C-4C63-BD35-5613E5E28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135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EDB1-E9D7-4F21-8C19-03F02A2666E3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AF3C-2210-4380-8C80-0C67395C8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5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EDB1-E9D7-4F21-8C19-03F02A2666E3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AF3C-2210-4380-8C80-0C67395C8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57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EDB1-E9D7-4F21-8C19-03F02A2666E3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AF3C-2210-4380-8C80-0C67395C8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425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EDB1-E9D7-4F21-8C19-03F02A2666E3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AF3C-2210-4380-8C80-0C67395C8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294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EDB1-E9D7-4F21-8C19-03F02A2666E3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AF3C-2210-4380-8C80-0C67395C8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211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EDB1-E9D7-4F21-8C19-03F02A2666E3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AF3C-2210-4380-8C80-0C67395C8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7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EDB1-E9D7-4F21-8C19-03F02A2666E3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AF3C-2210-4380-8C80-0C67395C8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058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EDB1-E9D7-4F21-8C19-03F02A2666E3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AF3C-2210-4380-8C80-0C67395C8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48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EDB1-E9D7-4F21-8C19-03F02A2666E3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AF3C-2210-4380-8C80-0C67395C8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755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EDB1-E9D7-4F21-8C19-03F02A2666E3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AF3C-2210-4380-8C80-0C67395C8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328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EDB1-E9D7-4F21-8C19-03F02A2666E3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AF3C-2210-4380-8C80-0C67395C8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6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7EDB1-E9D7-4F21-8C19-03F02A2666E3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3AF3C-2210-4380-8C80-0C67395C8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765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vkyr@mail.ru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49694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ИСТОРИЯ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ЛИНЕЙНОГО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ПРОГРАММИРОВАНИЯ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 НАШЕЙ СТРАНЕ И В США 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КАК ПРИЛОЖЕНИЕ СТРУКТУРНОЙ ФОРМУЛЫ ПРОППА 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РЕШЕНИЯ ТРУДНОЙ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ЗАДАЧИ</a:t>
            </a:r>
          </a:p>
          <a:p>
            <a:pPr algn="ctr">
              <a:lnSpc>
                <a:spcPct val="150000"/>
              </a:lnSpc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>
              <a:lnSpc>
                <a:spcPct val="150000"/>
              </a:lnSpc>
            </a:pPr>
            <a:r>
              <a:rPr lang="ru-RU" sz="2400" cap="small" dirty="0">
                <a:latin typeface="Arial" pitchFamily="34" charset="0"/>
                <a:cs typeface="Arial" pitchFamily="34" charset="0"/>
              </a:rPr>
              <a:t>В. Б. </a:t>
            </a:r>
            <a:r>
              <a:rPr lang="ru-RU" sz="2400" cap="small" dirty="0" smtClean="0">
                <a:latin typeface="Arial" pitchFamily="34" charset="0"/>
                <a:cs typeface="Arial" pitchFamily="34" charset="0"/>
              </a:rPr>
              <a:t>Кирьянов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каф. математики ВМА им. Н. Г. Кузнецова</a:t>
            </a:r>
          </a:p>
          <a:p>
            <a:pPr algn="ctr">
              <a:lnSpc>
                <a:spcPct val="150000"/>
              </a:lnSpc>
            </a:pPr>
            <a:r>
              <a:rPr lang="en-US" sz="2000" i="1" dirty="0" err="1">
                <a:latin typeface="Arial" pitchFamily="34" charset="0"/>
                <a:cs typeface="Arial" pitchFamily="34" charset="0"/>
                <a:hlinkClick r:id="rId2"/>
              </a:rPr>
              <a:t>vkyr</a:t>
            </a:r>
            <a:r>
              <a:rPr lang="ru-RU" sz="2000" i="1" dirty="0">
                <a:latin typeface="Arial" pitchFamily="34" charset="0"/>
                <a:cs typeface="Arial" pitchFamily="34" charset="0"/>
                <a:hlinkClick r:id="rId2"/>
              </a:rPr>
              <a:t>@</a:t>
            </a:r>
            <a:r>
              <a:rPr lang="en-US" sz="2000" i="1" dirty="0">
                <a:latin typeface="Arial" pitchFamily="34" charset="0"/>
                <a:cs typeface="Arial" pitchFamily="34" charset="0"/>
                <a:hlinkClick r:id="rId2"/>
              </a:rPr>
              <a:t>mail</a:t>
            </a:r>
            <a:r>
              <a:rPr lang="ru-RU" sz="2000" i="1" dirty="0">
                <a:latin typeface="Arial" pitchFamily="34" charset="0"/>
                <a:cs typeface="Arial" pitchFamily="34" charset="0"/>
                <a:hlinkClick r:id="rId2"/>
              </a:rPr>
              <a:t>.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  <a:hlinkClick r:id="rId2"/>
              </a:rPr>
              <a:t>ru</a:t>
            </a:r>
            <a:endParaRPr lang="ru-RU" sz="20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i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281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3196" y="749658"/>
            <a:ext cx="81369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	АТОМНАЯ БОМБА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середине 1948 года по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распоряжению И. В. Сталина расчётная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группа Канторовича была подключена к разработке 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атомной бомбы.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1949 году стал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лауреатом Сталинской премии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 «за работы по функциональному анализу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</a:t>
            </a:r>
            <a:r>
              <a:rPr lang="ru-RU" sz="2000" baseline="30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/>
              <a:t>Леонид Витальевич Канторович: человек и ученый. В 2-х тт. // Составители: </a:t>
            </a:r>
            <a:r>
              <a:rPr lang="ru-RU" sz="2000" dirty="0" err="1"/>
              <a:t>В.Л.Канторович</a:t>
            </a:r>
            <a:r>
              <a:rPr lang="ru-RU" sz="2000" dirty="0"/>
              <a:t>, </a:t>
            </a:r>
            <a:r>
              <a:rPr lang="ru-RU" sz="2000" dirty="0" err="1"/>
              <a:t>С.С.Кутателидзе</a:t>
            </a:r>
            <a:r>
              <a:rPr lang="ru-RU" sz="2000" dirty="0"/>
              <a:t>, </a:t>
            </a:r>
            <a:r>
              <a:rPr lang="ru-RU" sz="2000" dirty="0" err="1"/>
              <a:t>Я.И.Фет</a:t>
            </a:r>
            <a:r>
              <a:rPr lang="ru-RU" sz="2000" dirty="0"/>
              <a:t>. – Новосибирск. 2002.</a:t>
            </a:r>
          </a:p>
          <a:p>
            <a:r>
              <a:rPr lang="ru-RU" sz="2000" dirty="0"/>
              <a:t> </a:t>
            </a:r>
            <a:r>
              <a:rPr lang="ru-RU" sz="2000" dirty="0" smtClean="0"/>
              <a:t>Вычисления </a:t>
            </a:r>
            <a:r>
              <a:rPr lang="ru-RU" sz="2000" dirty="0"/>
              <a:t>для атомного проекта. Рассказы академика Вас. Серг. Владимирова. – С. 153-156.</a:t>
            </a:r>
          </a:p>
          <a:p>
            <a:r>
              <a:rPr lang="ru-RU" sz="2000" dirty="0"/>
              <a:t> 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004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5400675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613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76673"/>
            <a:ext cx="7920880" cy="469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cap="small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3. Толкование на Дж. Данцига:</a:t>
            </a:r>
            <a:endParaRPr lang="ru-RU" sz="2400" dirty="0" smtClean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cap="small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История линейного программирования в США</a:t>
            </a:r>
            <a:endParaRPr lang="ru-RU" sz="2400" dirty="0" smtClean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cap="small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endParaRPr lang="ru-RU" sz="2400" dirty="0" smtClean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/>
            <a:r>
              <a:rPr lang="ru-RU" sz="2400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Содержание</a:t>
            </a:r>
          </a:p>
          <a:p>
            <a:pPr algn="ctr"/>
            <a:endParaRPr lang="ru-RU" sz="2400" dirty="0" smtClean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   Предисловие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. Вырожденная одноходовая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сказка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  <a:p>
            <a:r>
              <a:rPr lang="ru-RU" sz="2400" i="1" dirty="0">
                <a:latin typeface="Arial" pitchFamily="34" charset="0"/>
                <a:cs typeface="Arial" pitchFamily="34" charset="0"/>
              </a:rPr>
              <a:t>1. Джордж Данциг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  <a:p>
            <a:r>
              <a:rPr lang="ru-RU" sz="2400" i="1" dirty="0">
                <a:latin typeface="Arial" pitchFamily="34" charset="0"/>
                <a:cs typeface="Arial" pitchFamily="34" charset="0"/>
              </a:rPr>
              <a:t>2.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Симплекс-метод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400" i="1" dirty="0">
                <a:latin typeface="Arial" pitchFamily="34" charset="0"/>
                <a:cs typeface="Arial" pitchFamily="34" charset="0"/>
              </a:rPr>
              <a:t>3. Первая конференция и экономические приложения.	</a:t>
            </a:r>
          </a:p>
          <a:p>
            <a:r>
              <a:rPr lang="ru-RU" sz="2400" cap="small" dirty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ru-RU" sz="1200" dirty="0" smtClean="0">
              <a:effectLst/>
              <a:latin typeface="Times New Roman"/>
              <a:ea typeface="Times New Roman"/>
            </a:endParaRPr>
          </a:p>
          <a:p>
            <a:endParaRPr lang="ru-RU" sz="12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67833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1560" y="335846"/>
            <a:ext cx="81369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Литература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	Дж. Данциг. Линейное программирование, его применения и обобщения. М., “Про-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гресс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”, 1966. – Гл. 2. Истоки и связи. Сс.19-36.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	С.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Брентьес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К истории возникновения линейного программирования. // Л. Канторович, В.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Лассман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Х.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Шилар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К. Шварц, С.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Брентьес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Экономика и оптимизация. – М., Наука, 1990. –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Сс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222-246.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	Дж. Данциг. Воспоминания о началах линейного программирования. Перевод В.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Заце-пина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1994: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DANTZIG G.B. Reminiscences About the Origin of Linear Programming // Mathematical Programming: The State of the Art / Ed. by A.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Bachem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M.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Groetschel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and B.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Korte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– Berlin: Springer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Verlag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1983. – P. 79-86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264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Лекции\Задача равновесия\История лин. пргрния\Канторович, Данциг, Грабин, Форд\Фото\Дж. Данци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09196"/>
            <a:ext cx="3899114" cy="500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760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Лекции\Задача равновесия\История лин. пргрния\Канторович, Данциг, Грабин, Форд\Купманс-Данциг-Канторови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49" y="704850"/>
            <a:ext cx="7879691" cy="524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461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4665"/>
            <a:ext cx="784887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	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dirty="0" smtClean="0">
                <a:latin typeface="Arial" pitchFamily="34" charset="0"/>
                <a:cs typeface="Arial" pitchFamily="34" charset="0"/>
              </a:rPr>
              <a:t>Эти выводы, между прочим, </a:t>
            </a:r>
          </a:p>
          <a:p>
            <a:pPr algn="r"/>
            <a:r>
              <a:rPr lang="ru-RU" dirty="0" smtClean="0">
                <a:latin typeface="Arial" pitchFamily="34" charset="0"/>
                <a:cs typeface="Arial" pitchFamily="34" charset="0"/>
              </a:rPr>
              <a:t>могут быть проверены и экспериментально.</a:t>
            </a:r>
          </a:p>
          <a:p>
            <a:pPr algn="r"/>
            <a:r>
              <a:rPr lang="ru-RU" dirty="0" smtClean="0">
                <a:latin typeface="Arial" pitchFamily="34" charset="0"/>
                <a:cs typeface="Arial" pitchFamily="34" charset="0"/>
              </a:rPr>
              <a:t>В. Я.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Пропп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Морфология сказки.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r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Приводится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структурная формула русской волшебной сказки В. Я.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Проппа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(1928). Эта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проппова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формула понимается как модель решения трудной задачи и прилагается к истории решения задачи линейного программирования сначала в нашей стране (Л. В. Канторович, 1939), а затем и в США (Дж. Данциг и др., 1947).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r"/>
            <a:r>
              <a:rPr lang="ru-RU" sz="20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77278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20688"/>
            <a:ext cx="74705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cap="small" dirty="0" smtClean="0">
                <a:latin typeface="Arial" pitchFamily="34" charset="0"/>
                <a:cs typeface="Arial" pitchFamily="34" charset="0"/>
              </a:rPr>
              <a:t>Содержание</a:t>
            </a:r>
          </a:p>
          <a:p>
            <a:pPr algn="ctr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     1.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Проппова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структура героической сказки.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     2. История линейного программирования в СССР.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     3. История линейного программирования в США.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17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1486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Владимир Яковлевич ПРОПП</a:t>
            </a:r>
            <a:br>
              <a:rPr lang="ru-RU" dirty="0" smtClean="0"/>
            </a:br>
            <a:r>
              <a:rPr lang="ru-RU" dirty="0" smtClean="0"/>
              <a:t>1895 - 1970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085184"/>
            <a:ext cx="5486400" cy="1087016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0648"/>
            <a:ext cx="489654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610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Лекции\Словесность\Сказка\Abstracts и фото Проппа\Морфология сказ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92696"/>
            <a:ext cx="590465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053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836712"/>
            <a:ext cx="71287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cap="small" dirty="0">
                <a:latin typeface="Arial" pitchFamily="34" charset="0"/>
                <a:cs typeface="Arial" pitchFamily="34" charset="0"/>
              </a:rPr>
              <a:t>1. </a:t>
            </a:r>
            <a:r>
              <a:rPr lang="ru-RU" sz="2400" cap="small" dirty="0" err="1">
                <a:latin typeface="Arial" pitchFamily="34" charset="0"/>
                <a:cs typeface="Arial" pitchFamily="34" charset="0"/>
              </a:rPr>
              <a:t>Проппова</a:t>
            </a:r>
            <a:r>
              <a:rPr lang="ru-RU" sz="2400" cap="small" dirty="0">
                <a:latin typeface="Arial" pitchFamily="34" charset="0"/>
                <a:cs typeface="Arial" pitchFamily="34" charset="0"/>
              </a:rPr>
              <a:t> структура героической сказки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cap="small" dirty="0">
                <a:latin typeface="Arial" pitchFamily="34" charset="0"/>
                <a:cs typeface="Arial" pitchFamily="34" charset="0"/>
              </a:rPr>
              <a:t> 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Содержание</a:t>
            </a:r>
          </a:p>
          <a:p>
            <a:pPr algn="ctr"/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i="1" dirty="0">
                <a:latin typeface="Arial" pitchFamily="34" charset="0"/>
                <a:cs typeface="Arial" pitchFamily="34" charset="0"/>
              </a:rPr>
              <a:t>1.0. Сказочная постановка трудной задачи.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i="1" dirty="0">
                <a:latin typeface="Arial" pitchFamily="34" charset="0"/>
                <a:cs typeface="Arial" pitchFamily="34" charset="0"/>
              </a:rPr>
              <a:t>1.1. Поиск средства решения трудной задачи и ее успешное решение.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i="1" dirty="0">
                <a:latin typeface="Arial" pitchFamily="34" charset="0"/>
                <a:cs typeface="Arial" pitchFamily="34" charset="0"/>
              </a:rPr>
              <a:t>1.2. Сказочный суд и общественное признание Героя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400" i="1" dirty="0" smtClean="0">
                <a:latin typeface="Arial" pitchFamily="34" charset="0"/>
                <a:cs typeface="Arial" pitchFamily="34" charset="0"/>
              </a:rPr>
              <a:t>1.3. Социально-экономический рост сказочного сообщества.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047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cap="small" dirty="0">
                <a:latin typeface="Arial" pitchFamily="34" charset="0"/>
                <a:cs typeface="Arial" pitchFamily="34" charset="0"/>
              </a:rPr>
              <a:t>2. Толкование на </a:t>
            </a:r>
            <a:r>
              <a:rPr lang="ru-RU" sz="2400" cap="small" dirty="0" smtClean="0">
                <a:latin typeface="Arial" pitchFamily="34" charset="0"/>
                <a:cs typeface="Arial" pitchFamily="34" charset="0"/>
              </a:rPr>
              <a:t>Канторовича:</a:t>
            </a:r>
          </a:p>
          <a:p>
            <a:pPr algn="ctr"/>
            <a:r>
              <a:rPr lang="ru-RU" sz="2400" cap="small" dirty="0" smtClean="0">
                <a:latin typeface="Arial" pitchFamily="34" charset="0"/>
                <a:cs typeface="Arial" pitchFamily="34" charset="0"/>
              </a:rPr>
              <a:t>История Линейного программирования в СССР</a:t>
            </a:r>
            <a:endParaRPr lang="ru-RU" sz="2400" cap="small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Содержание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2400" i="1" dirty="0">
                <a:latin typeface="Arial" pitchFamily="34" charset="0"/>
                <a:cs typeface="Arial" pitchFamily="34" charset="0"/>
              </a:rPr>
              <a:t>Предисловие. Распределение ролей.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i="1" dirty="0">
                <a:latin typeface="Arial" pitchFamily="34" charset="0"/>
                <a:cs typeface="Arial" pitchFamily="34" charset="0"/>
              </a:rPr>
              <a:t>Трудная экономическая задача.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i="1" dirty="0">
                <a:latin typeface="Arial" pitchFamily="34" charset="0"/>
                <a:cs typeface="Arial" pitchFamily="34" charset="0"/>
              </a:rPr>
              <a:t>Математические средства ее решения.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i="1" dirty="0">
                <a:latin typeface="Arial" pitchFamily="34" charset="0"/>
                <a:cs typeface="Arial" pitchFamily="34" charset="0"/>
              </a:rPr>
              <a:t>Сопротивление научных антигероев.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i="1" dirty="0">
                <a:latin typeface="Arial" pitchFamily="34" charset="0"/>
                <a:cs typeface="Arial" pitchFamily="34" charset="0"/>
              </a:rPr>
              <a:t> 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i="1" dirty="0">
                <a:latin typeface="Arial" pitchFamily="34" charset="0"/>
                <a:cs typeface="Arial" pitchFamily="34" charset="0"/>
              </a:rPr>
              <a:t>Оживление Героя. Поддержка коллег.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i="1" dirty="0">
                <a:latin typeface="Arial" pitchFamily="34" charset="0"/>
                <a:cs typeface="Arial" pitchFamily="34" charset="0"/>
              </a:rPr>
              <a:t>Поддержка американских ученых.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i="1" dirty="0">
                <a:latin typeface="Arial" pitchFamily="34" charset="0"/>
                <a:cs typeface="Arial" pitchFamily="34" charset="0"/>
              </a:rPr>
              <a:t>Повторное испытание. Атомная бомба.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i="1" dirty="0">
                <a:latin typeface="Arial" pitchFamily="34" charset="0"/>
                <a:cs typeface="Arial" pitchFamily="34" charset="0"/>
              </a:rPr>
              <a:t>Общественное признание.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20490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6203"/>
            <a:ext cx="3856037" cy="593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36203"/>
            <a:ext cx="3672408" cy="550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807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29995"/>
            <a:ext cx="3384377" cy="520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9094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79</Words>
  <Application>Microsoft Office PowerPoint</Application>
  <PresentationFormat>Экран (4:3)</PresentationFormat>
  <Paragraphs>75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Владимир Яковлевич ПРОПП 1895 - 1970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ИСТОРИЯ ЛИНЕЙНОГО ПРОГРАММИРОВАНИЯ  В НАШЕЙ СТРАНЕ И В США  КАК ПРИЛОЖЕНИЕ СТРУКТУРНОЙ ФОРМУЛЫ ПРОППА  РЕШЕНИЯ ТРУДНОЙ ЗАДАЧИ   В. Б. Кирьянов, к.ф.-м.н., доцент, каф. математики ВМА им. Н. Г. Кузнецова vkyr@mail.ru </dc:title>
  <dc:creator>Владимир Кирьянов</dc:creator>
  <cp:lastModifiedBy>1</cp:lastModifiedBy>
  <cp:revision>17</cp:revision>
  <dcterms:created xsi:type="dcterms:W3CDTF">2016-08-31T08:31:00Z</dcterms:created>
  <dcterms:modified xsi:type="dcterms:W3CDTF">2016-09-02T17:27:11Z</dcterms:modified>
</cp:coreProperties>
</file>