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8" r:id="rId14"/>
    <p:sldId id="265" r:id="rId15"/>
    <p:sldId id="266" r:id="rId16"/>
    <p:sldId id="267" r:id="rId17"/>
    <p:sldId id="269" r:id="rId18"/>
    <p:sldId id="270" r:id="rId19"/>
    <p:sldId id="275" r:id="rId20"/>
    <p:sldId id="27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F3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86377" autoAdjust="0"/>
  </p:normalViewPr>
  <p:slideViewPr>
    <p:cSldViewPr>
      <p:cViewPr varScale="1">
        <p:scale>
          <a:sx n="88" d="100"/>
          <a:sy n="88" d="100"/>
        </p:scale>
        <p:origin x="-14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8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714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Comic Sans MS" pitchFamily="66" charset="0"/>
              </a:rPr>
              <a:t>   Quantum metrology with a Single Qubit</a:t>
            </a:r>
            <a:endParaRPr lang="ru-RU" sz="280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564904"/>
            <a:ext cx="47698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mtClean="0"/>
              <a:t>                          Andrey Lebedev</a:t>
            </a:r>
          </a:p>
          <a:p>
            <a:r>
              <a:rPr lang="ru-RU" smtClean="0"/>
              <a:t>     (S.Danilin, G.Lesovik, G.S. Paraoanu, G.Blatter)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1760" y="3645024"/>
            <a:ext cx="437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Institute fur Theoretische Physik,  ETH Zurich</a:t>
            </a:r>
            <a:endParaRPr lang="ru-RU"/>
          </a:p>
        </p:txBody>
      </p:sp>
      <p:pic>
        <p:nvPicPr>
          <p:cNvPr id="7" name="Bild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011657" cy="888686"/>
          </a:xfrm>
          <a:prstGeom prst="rect">
            <a:avLst/>
          </a:prstGeom>
        </p:spPr>
      </p:pic>
      <p:pic>
        <p:nvPicPr>
          <p:cNvPr id="1026" name="Picture 2" descr="C:\Users\lebedev\Desktop\H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53082"/>
            <a:ext cx="4943094" cy="2288286"/>
          </a:xfrm>
          <a:prstGeom prst="rect">
            <a:avLst/>
          </a:prstGeom>
          <a:noFill/>
        </p:spPr>
      </p:pic>
      <p:pic>
        <p:nvPicPr>
          <p:cNvPr id="22530" name="Picture 2" descr="C:\Users\lebedev\Desktop\aal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31242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bedev\Projects\MetrologySingleQubit\metrology\sample_figure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169408" cy="3877056"/>
          </a:xfrm>
          <a:prstGeom prst="rect">
            <a:avLst/>
          </a:prstGeom>
          <a:noFill/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940152" y="2204864"/>
          <a:ext cx="2425700" cy="1770062"/>
        </p:xfrm>
        <a:graphic>
          <a:graphicData uri="http://schemas.openxmlformats.org/presentationml/2006/ole">
            <p:oleObj spid="_x0000_s8195" name="Acrobat Document" r:id="rId4" imgW="4762500" imgH="3476445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188640"/>
            <a:ext cx="42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Superconducting transmon qubit</a:t>
            </a:r>
            <a:endParaRPr lang="ru-RU" sz="24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412242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bedev\Projects\MetrologySingleQubit\metrology\QED_21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7429500" cy="4643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88640"/>
            <a:ext cx="298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Spectrum of transmon</a:t>
            </a:r>
            <a:endParaRPr lang="ru-RU" sz="24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661248"/>
            <a:ext cx="5897893" cy="86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877272"/>
            <a:ext cx="1714504" cy="5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93096"/>
            <a:ext cx="124358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196752"/>
            <a:ext cx="1623978" cy="2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низ 11"/>
          <p:cNvSpPr/>
          <p:nvPr/>
        </p:nvSpPr>
        <p:spPr>
          <a:xfrm>
            <a:off x="4211960" y="4509120"/>
            <a:ext cx="144016" cy="360040"/>
          </a:xfrm>
          <a:prstGeom prst="downArrow">
            <a:avLst/>
          </a:prstGeom>
          <a:solidFill>
            <a:srgbClr val="35F33E"/>
          </a:solidFill>
          <a:ln>
            <a:solidFill>
              <a:srgbClr val="35F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482846" cy="361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260648"/>
            <a:ext cx="307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Ramsey Interferometry</a:t>
            </a:r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Comic Sans MS" pitchFamily="66" charset="0"/>
              </a:rPr>
              <a:t>pi/2 pulse</a:t>
            </a:r>
            <a:endParaRPr lang="ru-RU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112474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latin typeface="Comic Sans MS" pitchFamily="66" charset="0"/>
              </a:rPr>
              <a:t>pi/2 pulse</a:t>
            </a:r>
            <a:endParaRPr lang="ru-RU">
              <a:latin typeface="Comic Sans MS" pitchFamily="66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649186" y="1469571"/>
            <a:ext cx="930728" cy="1088572"/>
          </a:xfrm>
          <a:custGeom>
            <a:avLst/>
            <a:gdLst>
              <a:gd name="connsiteX0" fmla="*/ 27214 w 930728"/>
              <a:gd name="connsiteY0" fmla="*/ 0 h 1088572"/>
              <a:gd name="connsiteX1" fmla="*/ 81643 w 930728"/>
              <a:gd name="connsiteY1" fmla="*/ 740229 h 1088572"/>
              <a:gd name="connsiteX2" fmla="*/ 517071 w 930728"/>
              <a:gd name="connsiteY2" fmla="*/ 489858 h 1088572"/>
              <a:gd name="connsiteX3" fmla="*/ 930728 w 930728"/>
              <a:gd name="connsiteY3" fmla="*/ 1088572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728" h="1088572">
                <a:moveTo>
                  <a:pt x="27214" y="0"/>
                </a:moveTo>
                <a:cubicBezTo>
                  <a:pt x="13607" y="329293"/>
                  <a:pt x="0" y="658586"/>
                  <a:pt x="81643" y="740229"/>
                </a:cubicBezTo>
                <a:cubicBezTo>
                  <a:pt x="163286" y="821872"/>
                  <a:pt x="375557" y="431801"/>
                  <a:pt x="517071" y="489858"/>
                </a:cubicBezTo>
                <a:cubicBezTo>
                  <a:pt x="658585" y="547915"/>
                  <a:pt x="794656" y="818243"/>
                  <a:pt x="930728" y="108857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758543" y="1534886"/>
            <a:ext cx="1110343" cy="990600"/>
          </a:xfrm>
          <a:custGeom>
            <a:avLst/>
            <a:gdLst>
              <a:gd name="connsiteX0" fmla="*/ 1110343 w 1110343"/>
              <a:gd name="connsiteY0" fmla="*/ 0 h 990600"/>
              <a:gd name="connsiteX1" fmla="*/ 620486 w 1110343"/>
              <a:gd name="connsiteY1" fmla="*/ 500743 h 990600"/>
              <a:gd name="connsiteX2" fmla="*/ 990600 w 1110343"/>
              <a:gd name="connsiteY2" fmla="*/ 598714 h 990600"/>
              <a:gd name="connsiteX3" fmla="*/ 0 w 1110343"/>
              <a:gd name="connsiteY3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343" h="990600">
                <a:moveTo>
                  <a:pt x="1110343" y="0"/>
                </a:moveTo>
                <a:cubicBezTo>
                  <a:pt x="875393" y="200478"/>
                  <a:pt x="640443" y="400957"/>
                  <a:pt x="620486" y="500743"/>
                </a:cubicBezTo>
                <a:cubicBezTo>
                  <a:pt x="600529" y="600529"/>
                  <a:pt x="1094014" y="517071"/>
                  <a:pt x="990600" y="598714"/>
                </a:cubicBezTo>
                <a:cubicBezTo>
                  <a:pt x="887186" y="680357"/>
                  <a:pt x="443593" y="835478"/>
                  <a:pt x="0" y="9906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43808" y="2132856"/>
            <a:ext cx="2448272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1873609" cy="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229200"/>
            <a:ext cx="550835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16632"/>
            <a:ext cx="3396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Single Shot Measurement</a:t>
            </a:r>
            <a:endParaRPr lang="ru-RU" sz="24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542443" cy="277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3710750" cy="296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76872"/>
            <a:ext cx="2819406" cy="7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3859530" cy="30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005064"/>
            <a:ext cx="801016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005064"/>
            <a:ext cx="2537465" cy="7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013176"/>
            <a:ext cx="4230023" cy="73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6165304"/>
            <a:ext cx="1303022" cy="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6165304"/>
            <a:ext cx="1303022" cy="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60648"/>
            <a:ext cx="335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``Passport ‘’ of the device</a:t>
            </a:r>
            <a:endParaRPr lang="ru-RU" sz="2400"/>
          </a:p>
        </p:txBody>
      </p:sp>
      <p:pic>
        <p:nvPicPr>
          <p:cNvPr id="10243" name="Picture 3" descr="C:\Users\lebedev\Projects\MetrologySingleQubit\Presentation\pas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1579550"/>
            <a:ext cx="6720840" cy="50406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764704"/>
            <a:ext cx="525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(empirically measured probability of the excited state)</a:t>
            </a:r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1119227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6257925" cy="50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6772275" cy="541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986" y="1431371"/>
            <a:ext cx="6615494" cy="530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116632"/>
            <a:ext cx="364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Modified Fourier Procedure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759041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839" y="3573016"/>
            <a:ext cx="3857625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25729" y="44624"/>
            <a:ext cx="35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Modified Kitaev  Procedure</a:t>
            </a:r>
            <a:endParaRPr lang="ru-RU" sz="240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3819049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8680"/>
            <a:ext cx="3741896" cy="30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44766"/>
            <a:ext cx="3690461" cy="30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93331"/>
            <a:ext cx="3776186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3810476" cy="30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87" y="764704"/>
            <a:ext cx="3780473" cy="306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188640"/>
            <a:ext cx="273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Experimental results</a:t>
            </a:r>
            <a:endParaRPr lang="ru-RU" sz="240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268760"/>
            <a:ext cx="663856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340768"/>
            <a:ext cx="663856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293096"/>
            <a:ext cx="663856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4365104"/>
            <a:ext cx="663856" cy="20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260648"/>
            <a:ext cx="225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Scaling diagrams</a:t>
            </a:r>
            <a:endParaRPr lang="ru-RU" sz="240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5860733" cy="484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027545" cy="583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332656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Outline</a:t>
            </a:r>
            <a:endParaRPr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159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1) Introduction</a:t>
            </a:r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1676404" cy="63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1271018" cy="5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1560" y="2564904"/>
            <a:ext cx="76015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2) Ramsey Intterferometry and measurement of the characteristic function of a</a:t>
            </a:r>
          </a:p>
          <a:p>
            <a:r>
              <a:rPr lang="ru-RU" smtClean="0"/>
              <a:t>     stochastic process.</a:t>
            </a:r>
          </a:p>
          <a:p>
            <a:endParaRPr lang="ru-RU" smtClean="0"/>
          </a:p>
          <a:p>
            <a:r>
              <a:rPr lang="ru-RU" smtClean="0"/>
              <a:t>3) Phase estimation algorithms. Kitaev and Fourier procedure in ideal situation.</a:t>
            </a:r>
          </a:p>
          <a:p>
            <a:endParaRPr lang="ru-RU" smtClean="0"/>
          </a:p>
          <a:p>
            <a:r>
              <a:rPr lang="ru-RU" smtClean="0"/>
              <a:t>4) Experiment.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260648"/>
            <a:ext cx="447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Why Kitaev overperforms Fourier?</a:t>
            </a:r>
            <a:endParaRPr lang="ru-RU" sz="240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2862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243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7904" y="2924944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Conclusions</a:t>
            </a:r>
            <a:endParaRPr lang="ru-RU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23728" y="188640"/>
            <a:ext cx="463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Ramsey sequence with a single spin</a:t>
            </a:r>
            <a:endParaRPr lang="ru-RU" sz="2400"/>
          </a:p>
        </p:txBody>
      </p:sp>
      <p:grpSp>
        <p:nvGrpSpPr>
          <p:cNvPr id="84" name="Группа 83"/>
          <p:cNvGrpSpPr/>
          <p:nvPr/>
        </p:nvGrpSpPr>
        <p:grpSpPr>
          <a:xfrm>
            <a:off x="323528" y="1700808"/>
            <a:ext cx="8468841" cy="3044859"/>
            <a:chOff x="323528" y="960205"/>
            <a:chExt cx="8468841" cy="3044859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323528" y="2016262"/>
              <a:ext cx="8468841" cy="1988802"/>
              <a:chOff x="518309" y="1340768"/>
              <a:chExt cx="8468841" cy="1988802"/>
            </a:xfrm>
          </p:grpSpPr>
          <p:grpSp>
            <p:nvGrpSpPr>
              <p:cNvPr id="5" name="Группа 4"/>
              <p:cNvGrpSpPr>
                <a:grpSpLocks noChangeAspect="1"/>
              </p:cNvGrpSpPr>
              <p:nvPr/>
            </p:nvGrpSpPr>
            <p:grpSpPr>
              <a:xfrm>
                <a:off x="518309" y="1340768"/>
                <a:ext cx="1317387" cy="1274902"/>
                <a:chOff x="928662" y="2071678"/>
                <a:chExt cx="1013377" cy="980694"/>
              </a:xfrm>
            </p:grpSpPr>
            <p:sp>
              <p:nvSpPr>
                <p:cNvPr id="6" name="Oval 115"/>
                <p:cNvSpPr>
                  <a:spLocks noChangeArrowheads="1"/>
                </p:cNvSpPr>
                <p:nvPr/>
              </p:nvSpPr>
              <p:spPr bwMode="auto">
                <a:xfrm>
                  <a:off x="928662" y="2225907"/>
                  <a:ext cx="818078" cy="818083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627716" y="2341578"/>
                  <a:ext cx="124053" cy="14081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Oval 84"/>
                <p:cNvSpPr/>
                <p:nvPr/>
              </p:nvSpPr>
              <p:spPr bwMode="auto">
                <a:xfrm>
                  <a:off x="930338" y="2460603"/>
                  <a:ext cx="814725" cy="3352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cxnSp>
              <p:nvCxnSpPr>
                <p:cNvPr id="9" name="Straight Connector 11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1334348" y="2396900"/>
                  <a:ext cx="281633" cy="2313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aphicFrame>
              <p:nvGraphicFramePr>
                <p:cNvPr id="10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732011373"/>
                    </p:ext>
                  </p:extLst>
                </p:nvPr>
              </p:nvGraphicFramePr>
              <p:xfrm>
                <a:off x="1828045" y="2641654"/>
                <a:ext cx="113994" cy="113995"/>
              </p:xfrm>
              <a:graphic>
                <a:graphicData uri="http://schemas.openxmlformats.org/presentationml/2006/ole">
                  <p:oleObj spid="_x0000_s1026" name="Equation" r:id="rId3" imgW="118800" imgH="118800" progId="">
                    <p:embed/>
                  </p:oleObj>
                </a:graphicData>
              </a:graphic>
            </p:graphicFrame>
            <p:graphicFrame>
              <p:nvGraphicFramePr>
                <p:cNvPr id="11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968136401"/>
                    </p:ext>
                  </p:extLst>
                </p:nvPr>
              </p:nvGraphicFramePr>
              <p:xfrm>
                <a:off x="1608438" y="2338225"/>
                <a:ext cx="125729" cy="148362"/>
              </p:xfrm>
              <a:graphic>
                <a:graphicData uri="http://schemas.openxmlformats.org/presentationml/2006/ole">
                  <p:oleObj spid="_x0000_s1027" name="Equation" r:id="rId4" imgW="127800" imgH="155160" progId="">
                    <p:embed/>
                  </p:oleObj>
                </a:graphicData>
              </a:graphic>
            </p:graphicFrame>
            <p:sp>
              <p:nvSpPr>
                <p:cNvPr id="12" name="Oval 122"/>
                <p:cNvSpPr>
                  <a:spLocks noChangeArrowheads="1"/>
                </p:cNvSpPr>
                <p:nvPr/>
              </p:nvSpPr>
              <p:spPr bwMode="auto">
                <a:xfrm>
                  <a:off x="1317584" y="2219201"/>
                  <a:ext cx="41910" cy="150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Oval 123"/>
                <p:cNvSpPr>
                  <a:spLocks noChangeArrowheads="1"/>
                </p:cNvSpPr>
                <p:nvPr/>
              </p:nvSpPr>
              <p:spPr bwMode="auto">
                <a:xfrm>
                  <a:off x="1319261" y="3037284"/>
                  <a:ext cx="41910" cy="150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4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652524768"/>
                    </p:ext>
                  </p:extLst>
                </p:nvPr>
              </p:nvGraphicFramePr>
              <p:xfrm>
                <a:off x="1215325" y="2071678"/>
                <a:ext cx="103098" cy="114834"/>
              </p:xfrm>
              <a:graphic>
                <a:graphicData uri="http://schemas.openxmlformats.org/presentationml/2006/ole">
                  <p:oleObj spid="_x0000_s1028" name="Equation" r:id="rId5" imgW="100440" imgH="118800" progId="">
                    <p:embed/>
                  </p:oleObj>
                </a:graphicData>
              </a:graphic>
            </p:graphicFrame>
            <p:cxnSp>
              <p:nvCxnSpPr>
                <p:cNvPr id="15" name="Straight Connector 1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1060676" y="2351218"/>
                  <a:ext cx="554889" cy="8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6" name="Straight Connector 126"/>
                <p:cNvCxnSpPr>
                  <a:cxnSpLocks noChangeShapeType="1"/>
                </p:cNvCxnSpPr>
                <p:nvPr/>
              </p:nvCxnSpPr>
              <p:spPr bwMode="auto">
                <a:xfrm>
                  <a:off x="1339377" y="2628243"/>
                  <a:ext cx="526386" cy="33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7" name="Up Arrow 7"/>
                <p:cNvSpPr/>
                <p:nvPr/>
              </p:nvSpPr>
              <p:spPr>
                <a:xfrm>
                  <a:off x="1286884" y="2222520"/>
                  <a:ext cx="104986" cy="405723"/>
                </a:xfrm>
                <a:prstGeom prst="upArrow">
                  <a:avLst>
                    <a:gd name="adj1" fmla="val 29032"/>
                    <a:gd name="adj2" fmla="val 101615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ight Arrow 94"/>
              <p:cNvSpPr/>
              <p:nvPr/>
            </p:nvSpPr>
            <p:spPr bwMode="auto">
              <a:xfrm>
                <a:off x="2079681" y="1985420"/>
                <a:ext cx="476095" cy="181051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72" name="Группа 71"/>
              <p:cNvGrpSpPr/>
              <p:nvPr/>
            </p:nvGrpSpPr>
            <p:grpSpPr>
              <a:xfrm>
                <a:off x="2822562" y="1340768"/>
                <a:ext cx="1317390" cy="1274902"/>
                <a:chOff x="2822562" y="1340768"/>
                <a:chExt cx="1317390" cy="1274902"/>
              </a:xfrm>
            </p:grpSpPr>
            <p:sp>
              <p:nvSpPr>
                <p:cNvPr id="21" name="Oval 81"/>
                <p:cNvSpPr>
                  <a:spLocks noChangeArrowheads="1"/>
                </p:cNvSpPr>
                <p:nvPr/>
              </p:nvSpPr>
              <p:spPr bwMode="auto">
                <a:xfrm>
                  <a:off x="2822562" y="1541241"/>
                  <a:ext cx="1063500" cy="10633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Rectangle 94"/>
                <p:cNvSpPr>
                  <a:spLocks noChangeArrowheads="1"/>
                </p:cNvSpPr>
                <p:nvPr/>
              </p:nvSpPr>
              <p:spPr bwMode="auto">
                <a:xfrm>
                  <a:off x="3731332" y="1691596"/>
                  <a:ext cx="161269" cy="18304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Oval 63"/>
                <p:cNvSpPr/>
                <p:nvPr/>
              </p:nvSpPr>
              <p:spPr bwMode="auto">
                <a:xfrm>
                  <a:off x="2824741" y="1846369"/>
                  <a:ext cx="1059141" cy="4358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graphicFrame>
              <p:nvGraphicFramePr>
                <p:cNvPr id="24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142251974"/>
                    </p:ext>
                  </p:extLst>
                </p:nvPr>
              </p:nvGraphicFramePr>
              <p:xfrm>
                <a:off x="3991760" y="2081647"/>
                <a:ext cx="148192" cy="148177"/>
              </p:xfrm>
              <a:graphic>
                <a:graphicData uri="http://schemas.openxmlformats.org/presentationml/2006/ole">
                  <p:oleObj spid="_x0000_s1029" name="Equation" r:id="rId6" imgW="118800" imgH="118800" progId="">
                    <p:embed/>
                  </p:oleObj>
                </a:graphicData>
              </a:graphic>
            </p:graphicFrame>
            <p:graphicFrame>
              <p:nvGraphicFramePr>
                <p:cNvPr id="25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520582385"/>
                    </p:ext>
                  </p:extLst>
                </p:nvPr>
              </p:nvGraphicFramePr>
              <p:xfrm>
                <a:off x="3706271" y="1687237"/>
                <a:ext cx="163448" cy="192847"/>
              </p:xfrm>
              <a:graphic>
                <a:graphicData uri="http://schemas.openxmlformats.org/presentationml/2006/ole">
                  <p:oleObj spid="_x0000_s1030" name="Equation" r:id="rId7" imgW="127800" imgH="155160" progId="">
                    <p:embed/>
                  </p:oleObj>
                </a:graphicData>
              </a:graphic>
            </p:graphicFrame>
            <p:sp>
              <p:nvSpPr>
                <p:cNvPr id="26" name="Oval 89"/>
                <p:cNvSpPr>
                  <a:spLocks noChangeArrowheads="1"/>
                </p:cNvSpPr>
                <p:nvPr/>
              </p:nvSpPr>
              <p:spPr bwMode="auto">
                <a:xfrm>
                  <a:off x="3328161" y="1532524"/>
                  <a:ext cx="54363" cy="197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Oval 90"/>
                <p:cNvSpPr>
                  <a:spLocks noChangeArrowheads="1"/>
                </p:cNvSpPr>
                <p:nvPr/>
              </p:nvSpPr>
              <p:spPr bwMode="auto">
                <a:xfrm>
                  <a:off x="3330341" y="2595904"/>
                  <a:ext cx="54363" cy="197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28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516613381"/>
                    </p:ext>
                  </p:extLst>
                </p:nvPr>
              </p:nvGraphicFramePr>
              <p:xfrm>
                <a:off x="3195223" y="1340768"/>
                <a:ext cx="134027" cy="149266"/>
              </p:xfrm>
              <a:graphic>
                <a:graphicData uri="http://schemas.openxmlformats.org/presentationml/2006/ole">
                  <p:oleObj spid="_x0000_s1031" name="Equation" r:id="rId8" imgW="100440" imgH="118800" progId="">
                    <p:embed/>
                  </p:oleObj>
                </a:graphicData>
              </a:graphic>
            </p:graphicFrame>
            <p:cxnSp>
              <p:nvCxnSpPr>
                <p:cNvPr id="29" name="Straight Connector 9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993678" y="1703581"/>
                  <a:ext cx="721268" cy="10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30" name="Straight Connector 95"/>
                <p:cNvCxnSpPr>
                  <a:cxnSpLocks noChangeShapeType="1"/>
                </p:cNvCxnSpPr>
                <p:nvPr/>
              </p:nvCxnSpPr>
              <p:spPr bwMode="auto">
                <a:xfrm>
                  <a:off x="3356493" y="2064215"/>
                  <a:ext cx="684302" cy="43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31" name="Up Arrow 7"/>
                <p:cNvSpPr/>
                <p:nvPr/>
              </p:nvSpPr>
              <p:spPr>
                <a:xfrm rot="3180000">
                  <a:off x="3412801" y="1802819"/>
                  <a:ext cx="136482" cy="314724"/>
                </a:xfrm>
                <a:prstGeom prst="upArrow">
                  <a:avLst>
                    <a:gd name="adj1" fmla="val 29032"/>
                    <a:gd name="adj2" fmla="val 101615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11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347865" y="1754644"/>
                  <a:ext cx="366123" cy="3007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33" name="Right Arrow 94"/>
              <p:cNvSpPr/>
              <p:nvPr/>
            </p:nvSpPr>
            <p:spPr bwMode="auto">
              <a:xfrm>
                <a:off x="4427984" y="1988840"/>
                <a:ext cx="476095" cy="181051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61" name="Группа 60"/>
              <p:cNvGrpSpPr/>
              <p:nvPr/>
            </p:nvGrpSpPr>
            <p:grpSpPr>
              <a:xfrm>
                <a:off x="5220072" y="1362010"/>
                <a:ext cx="1317390" cy="1274902"/>
                <a:chOff x="5220072" y="1362010"/>
                <a:chExt cx="1317390" cy="1274902"/>
              </a:xfrm>
            </p:grpSpPr>
            <p:sp>
              <p:nvSpPr>
                <p:cNvPr id="35" name="Oval 81"/>
                <p:cNvSpPr>
                  <a:spLocks noChangeArrowheads="1"/>
                </p:cNvSpPr>
                <p:nvPr/>
              </p:nvSpPr>
              <p:spPr bwMode="auto">
                <a:xfrm>
                  <a:off x="5220072" y="1562483"/>
                  <a:ext cx="1063500" cy="10633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Rectangle 94"/>
                <p:cNvSpPr>
                  <a:spLocks noChangeArrowheads="1"/>
                </p:cNvSpPr>
                <p:nvPr/>
              </p:nvSpPr>
              <p:spPr bwMode="auto">
                <a:xfrm>
                  <a:off x="6128842" y="1712838"/>
                  <a:ext cx="161269" cy="18304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Oval 63"/>
                <p:cNvSpPr/>
                <p:nvPr/>
              </p:nvSpPr>
              <p:spPr bwMode="auto">
                <a:xfrm>
                  <a:off x="5222251" y="1867611"/>
                  <a:ext cx="1059141" cy="4358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graphicFrame>
              <p:nvGraphicFramePr>
                <p:cNvPr id="38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142251974"/>
                    </p:ext>
                  </p:extLst>
                </p:nvPr>
              </p:nvGraphicFramePr>
              <p:xfrm>
                <a:off x="6389270" y="2102889"/>
                <a:ext cx="148192" cy="148177"/>
              </p:xfrm>
              <a:graphic>
                <a:graphicData uri="http://schemas.openxmlformats.org/presentationml/2006/ole">
                  <p:oleObj spid="_x0000_s1032" name="Equation" r:id="rId9" imgW="118800" imgH="118800" progId="">
                    <p:embed/>
                  </p:oleObj>
                </a:graphicData>
              </a:graphic>
            </p:graphicFrame>
            <p:graphicFrame>
              <p:nvGraphicFramePr>
                <p:cNvPr id="39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520582385"/>
                    </p:ext>
                  </p:extLst>
                </p:nvPr>
              </p:nvGraphicFramePr>
              <p:xfrm>
                <a:off x="6103781" y="1708479"/>
                <a:ext cx="163448" cy="192847"/>
              </p:xfrm>
              <a:graphic>
                <a:graphicData uri="http://schemas.openxmlformats.org/presentationml/2006/ole">
                  <p:oleObj spid="_x0000_s1033" name="Equation" r:id="rId10" imgW="127800" imgH="155160" progId="">
                    <p:embed/>
                  </p:oleObj>
                </a:graphicData>
              </a:graphic>
            </p:graphicFrame>
            <p:sp>
              <p:nvSpPr>
                <p:cNvPr id="40" name="Oval 89"/>
                <p:cNvSpPr>
                  <a:spLocks noChangeArrowheads="1"/>
                </p:cNvSpPr>
                <p:nvPr/>
              </p:nvSpPr>
              <p:spPr bwMode="auto">
                <a:xfrm>
                  <a:off x="5725671" y="1553766"/>
                  <a:ext cx="54363" cy="197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90"/>
                <p:cNvSpPr>
                  <a:spLocks noChangeArrowheads="1"/>
                </p:cNvSpPr>
                <p:nvPr/>
              </p:nvSpPr>
              <p:spPr bwMode="auto">
                <a:xfrm>
                  <a:off x="5727851" y="2617146"/>
                  <a:ext cx="54363" cy="197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42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516613381"/>
                    </p:ext>
                  </p:extLst>
                </p:nvPr>
              </p:nvGraphicFramePr>
              <p:xfrm>
                <a:off x="5592733" y="1362010"/>
                <a:ext cx="134027" cy="149266"/>
              </p:xfrm>
              <a:graphic>
                <a:graphicData uri="http://schemas.openxmlformats.org/presentationml/2006/ole">
                  <p:oleObj spid="_x0000_s1034" name="Equation" r:id="rId11" imgW="100440" imgH="118800" progId="">
                    <p:embed/>
                  </p:oleObj>
                </a:graphicData>
              </a:graphic>
            </p:graphicFrame>
            <p:cxnSp>
              <p:nvCxnSpPr>
                <p:cNvPr id="43" name="Straight Connector 9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391188" y="1724823"/>
                  <a:ext cx="721268" cy="10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4" name="Straight Connector 95"/>
                <p:cNvCxnSpPr>
                  <a:cxnSpLocks noChangeShapeType="1"/>
                </p:cNvCxnSpPr>
                <p:nvPr/>
              </p:nvCxnSpPr>
              <p:spPr bwMode="auto">
                <a:xfrm>
                  <a:off x="5754003" y="2085457"/>
                  <a:ext cx="684302" cy="43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5" name="Up Arrow 7"/>
                <p:cNvSpPr/>
                <p:nvPr/>
              </p:nvSpPr>
              <p:spPr>
                <a:xfrm rot="8100000">
                  <a:off x="5806594" y="2029049"/>
                  <a:ext cx="144000" cy="339098"/>
                </a:xfrm>
                <a:prstGeom prst="upArrow">
                  <a:avLst>
                    <a:gd name="adj1" fmla="val 29032"/>
                    <a:gd name="adj2" fmla="val 101615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11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777223" y="1775886"/>
                  <a:ext cx="366123" cy="3007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47" name="Right Arrow 94"/>
              <p:cNvSpPr/>
              <p:nvPr/>
            </p:nvSpPr>
            <p:spPr bwMode="auto">
              <a:xfrm>
                <a:off x="6732240" y="1988840"/>
                <a:ext cx="476095" cy="181051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7452320" y="1412776"/>
                <a:ext cx="1317390" cy="1274902"/>
                <a:chOff x="7452320" y="1412776"/>
                <a:chExt cx="1317390" cy="1274902"/>
              </a:xfrm>
            </p:grpSpPr>
            <p:sp>
              <p:nvSpPr>
                <p:cNvPr id="49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7452320" y="1613249"/>
                  <a:ext cx="1063500" cy="10633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Rectangle 94"/>
                <p:cNvSpPr>
                  <a:spLocks noChangeArrowheads="1"/>
                </p:cNvSpPr>
                <p:nvPr/>
              </p:nvSpPr>
              <p:spPr bwMode="auto">
                <a:xfrm>
                  <a:off x="8361090" y="1763604"/>
                  <a:ext cx="161269" cy="18304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Oval 63"/>
                <p:cNvSpPr/>
                <p:nvPr/>
              </p:nvSpPr>
              <p:spPr bwMode="auto">
                <a:xfrm>
                  <a:off x="7454499" y="1918377"/>
                  <a:ext cx="1059141" cy="4358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graphicFrame>
              <p:nvGraphicFramePr>
                <p:cNvPr id="52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142251974"/>
                    </p:ext>
                  </p:extLst>
                </p:nvPr>
              </p:nvGraphicFramePr>
              <p:xfrm>
                <a:off x="8621518" y="2153655"/>
                <a:ext cx="148192" cy="148177"/>
              </p:xfrm>
              <a:graphic>
                <a:graphicData uri="http://schemas.openxmlformats.org/presentationml/2006/ole">
                  <p:oleObj spid="_x0000_s1035" name="Equation" r:id="rId12" imgW="118800" imgH="118800" progId="">
                    <p:embed/>
                  </p:oleObj>
                </a:graphicData>
              </a:graphic>
            </p:graphicFrame>
            <p:graphicFrame>
              <p:nvGraphicFramePr>
                <p:cNvPr id="53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520582385"/>
                    </p:ext>
                  </p:extLst>
                </p:nvPr>
              </p:nvGraphicFramePr>
              <p:xfrm>
                <a:off x="8336029" y="1759245"/>
                <a:ext cx="163448" cy="192847"/>
              </p:xfrm>
              <a:graphic>
                <a:graphicData uri="http://schemas.openxmlformats.org/presentationml/2006/ole">
                  <p:oleObj spid="_x0000_s1036" name="Equation" r:id="rId13" imgW="127800" imgH="155160" progId="">
                    <p:embed/>
                  </p:oleObj>
                </a:graphicData>
              </a:graphic>
            </p:graphicFrame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auto">
                <a:xfrm>
                  <a:off x="7957919" y="1604532"/>
                  <a:ext cx="54363" cy="197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Oval 90"/>
                <p:cNvSpPr>
                  <a:spLocks noChangeArrowheads="1"/>
                </p:cNvSpPr>
                <p:nvPr/>
              </p:nvSpPr>
              <p:spPr bwMode="auto">
                <a:xfrm>
                  <a:off x="7960099" y="2667912"/>
                  <a:ext cx="54363" cy="1976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56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516613381"/>
                    </p:ext>
                  </p:extLst>
                </p:nvPr>
              </p:nvGraphicFramePr>
              <p:xfrm>
                <a:off x="7824981" y="1412776"/>
                <a:ext cx="134027" cy="149266"/>
              </p:xfrm>
              <a:graphic>
                <a:graphicData uri="http://schemas.openxmlformats.org/presentationml/2006/ole">
                  <p:oleObj spid="_x0000_s1037" name="Equation" r:id="rId14" imgW="100440" imgH="118800" progId="">
                    <p:embed/>
                  </p:oleObj>
                </a:graphicData>
              </a:graphic>
            </p:graphicFrame>
            <p:cxnSp>
              <p:nvCxnSpPr>
                <p:cNvPr id="57" name="Straight Connector 9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623436" y="1775589"/>
                  <a:ext cx="721268" cy="10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8" name="Straight Connector 95"/>
                <p:cNvCxnSpPr>
                  <a:cxnSpLocks noChangeShapeType="1"/>
                </p:cNvCxnSpPr>
                <p:nvPr/>
              </p:nvCxnSpPr>
              <p:spPr bwMode="auto">
                <a:xfrm>
                  <a:off x="7986251" y="2136223"/>
                  <a:ext cx="684302" cy="43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9" name="Straight Connector 11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09471" y="1826652"/>
                  <a:ext cx="366123" cy="3007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60" name="Up Arrow 7"/>
                <p:cNvSpPr/>
                <p:nvPr/>
              </p:nvSpPr>
              <p:spPr>
                <a:xfrm rot="8400000">
                  <a:off x="8098910" y="2070953"/>
                  <a:ext cx="136482" cy="527440"/>
                </a:xfrm>
                <a:prstGeom prst="upArrow">
                  <a:avLst>
                    <a:gd name="adj1" fmla="val 29032"/>
                    <a:gd name="adj2" fmla="val 101615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99592" y="2852936"/>
                <a:ext cx="405384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6" name="Picture 2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07704" y="1412776"/>
                <a:ext cx="704090" cy="26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2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6588224" y="1484784"/>
                <a:ext cx="704090" cy="26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7" name="Picture 2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483768" y="2780928"/>
                <a:ext cx="1599289" cy="548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48" name="Picture 2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786623" y="2780928"/>
                <a:ext cx="1873609" cy="548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50" name="Picture 26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020272" y="2852936"/>
                <a:ext cx="1966878" cy="458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51" name="Picture 27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4427984" y="1412776"/>
                <a:ext cx="514352" cy="26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1" name="Полилиния 80"/>
            <p:cNvSpPr/>
            <p:nvPr/>
          </p:nvSpPr>
          <p:spPr>
            <a:xfrm>
              <a:off x="4483866" y="1428904"/>
              <a:ext cx="1277956" cy="637142"/>
            </a:xfrm>
            <a:custGeom>
              <a:avLst/>
              <a:gdLst>
                <a:gd name="connsiteX0" fmla="*/ 0 w 1277956"/>
                <a:gd name="connsiteY0" fmla="*/ 637142 h 637142"/>
                <a:gd name="connsiteX1" fmla="*/ 672029 w 1277956"/>
                <a:gd name="connsiteY1" fmla="*/ 20197 h 637142"/>
                <a:gd name="connsiteX2" fmla="*/ 683046 w 1277956"/>
                <a:gd name="connsiteY2" fmla="*/ 515957 h 637142"/>
                <a:gd name="connsiteX3" fmla="*/ 1277956 w 1277956"/>
                <a:gd name="connsiteY3" fmla="*/ 119349 h 637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956" h="637142">
                  <a:moveTo>
                    <a:pt x="0" y="637142"/>
                  </a:moveTo>
                  <a:cubicBezTo>
                    <a:pt x="279094" y="338768"/>
                    <a:pt x="558188" y="40394"/>
                    <a:pt x="672029" y="20197"/>
                  </a:cubicBezTo>
                  <a:cubicBezTo>
                    <a:pt x="785870" y="0"/>
                    <a:pt x="582058" y="499432"/>
                    <a:pt x="683046" y="515957"/>
                  </a:cubicBezTo>
                  <a:cubicBezTo>
                    <a:pt x="784034" y="532482"/>
                    <a:pt x="1030995" y="325915"/>
                    <a:pt x="1277956" y="119349"/>
                  </a:cubicBezTo>
                </a:path>
              </a:pathLst>
            </a:cu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 </a:t>
              </a:r>
              <a:endParaRPr lang="ru-RU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70098" y="960205"/>
              <a:ext cx="17988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mtClean="0">
                  <a:solidFill>
                    <a:schemeClr val="accent2"/>
                  </a:solidFill>
                  <a:latin typeface="Comic Sans MS" pitchFamily="66" charset="0"/>
                </a:rPr>
                <a:t>   rotation with </a:t>
              </a:r>
            </a:p>
            <a:p>
              <a:r>
                <a:rPr lang="ru-RU" sz="1600" smtClean="0">
                  <a:solidFill>
                    <a:schemeClr val="accent2"/>
                  </a:solidFill>
                  <a:latin typeface="Comic Sans MS" pitchFamily="66" charset="0"/>
                </a:rPr>
                <a:t>an unknown angle</a:t>
              </a:r>
              <a:endParaRPr lang="ru-RU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85" name="Picture 2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7544" y="1484784"/>
            <a:ext cx="3039471" cy="32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39952" y="5661248"/>
            <a:ext cx="1898298" cy="5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539552" y="5733256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Probability of the excited state: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536" y="1124744"/>
          <a:ext cx="4141787" cy="3024187"/>
        </p:xfrm>
        <a:graphic>
          <a:graphicData uri="http://schemas.openxmlformats.org/presentationml/2006/ole">
            <p:oleObj spid="_x0000_s2050" name="Acrobat Document" r:id="rId3" imgW="4762500" imgH="3476445" progId="AcroExch.Document.7">
              <p:embed/>
            </p:oleObj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1281076" cy="5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76872"/>
            <a:ext cx="822962" cy="2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6016" y="1484784"/>
            <a:ext cx="3387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</a:t>
            </a:r>
            <a:r>
              <a:rPr lang="ru-RU" smtClean="0"/>
              <a:t>otation angle is proportional to a</a:t>
            </a:r>
          </a:p>
          <a:p>
            <a:r>
              <a:rPr lang="ru-RU" smtClean="0"/>
              <a:t>number of transmitted electrons</a:t>
            </a:r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852936"/>
            <a:ext cx="2446940" cy="5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лилиния 9"/>
          <p:cNvSpPr/>
          <p:nvPr/>
        </p:nvSpPr>
        <p:spPr>
          <a:xfrm>
            <a:off x="7182998" y="3283027"/>
            <a:ext cx="1046602" cy="358047"/>
          </a:xfrm>
          <a:custGeom>
            <a:avLst/>
            <a:gdLst>
              <a:gd name="connsiteX0" fmla="*/ 0 w 1046602"/>
              <a:gd name="connsiteY0" fmla="*/ 0 h 358047"/>
              <a:gd name="connsiteX1" fmla="*/ 550843 w 1046602"/>
              <a:gd name="connsiteY1" fmla="*/ 352539 h 358047"/>
              <a:gd name="connsiteX2" fmla="*/ 473725 w 1046602"/>
              <a:gd name="connsiteY2" fmla="*/ 33050 h 358047"/>
              <a:gd name="connsiteX3" fmla="*/ 1046602 w 1046602"/>
              <a:gd name="connsiteY3" fmla="*/ 319489 h 3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602" h="358047">
                <a:moveTo>
                  <a:pt x="0" y="0"/>
                </a:moveTo>
                <a:cubicBezTo>
                  <a:pt x="235944" y="173515"/>
                  <a:pt x="471889" y="347031"/>
                  <a:pt x="550843" y="352539"/>
                </a:cubicBezTo>
                <a:cubicBezTo>
                  <a:pt x="629797" y="358047"/>
                  <a:pt x="391099" y="38558"/>
                  <a:pt x="473725" y="33050"/>
                </a:cubicBezTo>
                <a:cubicBezTo>
                  <a:pt x="556351" y="27542"/>
                  <a:pt x="801476" y="173515"/>
                  <a:pt x="1046602" y="31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466938" y="3645024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random process</a:t>
            </a:r>
            <a:endParaRPr lang="ru-RU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797152"/>
            <a:ext cx="22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Observed probability:</a:t>
            </a:r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5589240"/>
            <a:ext cx="4183389" cy="5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олилиния 13"/>
          <p:cNvSpPr/>
          <p:nvPr/>
        </p:nvSpPr>
        <p:spPr>
          <a:xfrm>
            <a:off x="2699792" y="4797152"/>
            <a:ext cx="1090670" cy="870333"/>
          </a:xfrm>
          <a:custGeom>
            <a:avLst/>
            <a:gdLst>
              <a:gd name="connsiteX0" fmla="*/ 0 w 1090670"/>
              <a:gd name="connsiteY0" fmla="*/ 870333 h 870333"/>
              <a:gd name="connsiteX1" fmla="*/ 429658 w 1090670"/>
              <a:gd name="connsiteY1" fmla="*/ 352540 h 870333"/>
              <a:gd name="connsiteX2" fmla="*/ 705079 w 1090670"/>
              <a:gd name="connsiteY2" fmla="*/ 583894 h 870333"/>
              <a:gd name="connsiteX3" fmla="*/ 1090670 w 1090670"/>
              <a:gd name="connsiteY3" fmla="*/ 0 h 87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670" h="870333">
                <a:moveTo>
                  <a:pt x="0" y="870333"/>
                </a:moveTo>
                <a:cubicBezTo>
                  <a:pt x="156072" y="635306"/>
                  <a:pt x="312145" y="400280"/>
                  <a:pt x="429658" y="352540"/>
                </a:cubicBezTo>
                <a:cubicBezTo>
                  <a:pt x="547171" y="304800"/>
                  <a:pt x="594910" y="642651"/>
                  <a:pt x="705079" y="583894"/>
                </a:cubicBezTo>
                <a:cubicBezTo>
                  <a:pt x="815248" y="525137"/>
                  <a:pt x="952959" y="262568"/>
                  <a:pt x="109067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35896" y="4437112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FCS</a:t>
            </a:r>
            <a:endParaRPr lang="ru-RU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085184"/>
            <a:ext cx="1829718" cy="5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олилиния 16"/>
          <p:cNvSpPr/>
          <p:nvPr/>
        </p:nvSpPr>
        <p:spPr>
          <a:xfrm>
            <a:off x="5148064" y="4941168"/>
            <a:ext cx="881350" cy="473726"/>
          </a:xfrm>
          <a:custGeom>
            <a:avLst/>
            <a:gdLst>
              <a:gd name="connsiteX0" fmla="*/ 0 w 881350"/>
              <a:gd name="connsiteY0" fmla="*/ 473726 h 473726"/>
              <a:gd name="connsiteX1" fmla="*/ 374574 w 881350"/>
              <a:gd name="connsiteY1" fmla="*/ 33051 h 473726"/>
              <a:gd name="connsiteX2" fmla="*/ 550844 w 881350"/>
              <a:gd name="connsiteY2" fmla="*/ 275422 h 473726"/>
              <a:gd name="connsiteX3" fmla="*/ 881350 w 881350"/>
              <a:gd name="connsiteY3" fmla="*/ 110169 h 47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350" h="473726">
                <a:moveTo>
                  <a:pt x="0" y="473726"/>
                </a:moveTo>
                <a:cubicBezTo>
                  <a:pt x="141383" y="269914"/>
                  <a:pt x="282767" y="66102"/>
                  <a:pt x="374574" y="33051"/>
                </a:cubicBezTo>
                <a:cubicBezTo>
                  <a:pt x="466381" y="0"/>
                  <a:pt x="466381" y="262569"/>
                  <a:pt x="550844" y="275422"/>
                </a:cubicBezTo>
                <a:cubicBezTo>
                  <a:pt x="635307" y="288275"/>
                  <a:pt x="758328" y="199222"/>
                  <a:pt x="881350" y="11016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724128" y="4293096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de-DE" sz="1600" smtClean="0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haracteristic function </a:t>
            </a:r>
          </a:p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of the stochastic process</a:t>
            </a:r>
            <a:endParaRPr lang="ru-RU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260648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FCS</a:t>
            </a:r>
            <a:r>
              <a:rPr lang="ru-RU" smtClean="0"/>
              <a:t> </a:t>
            </a:r>
            <a:r>
              <a:rPr lang="ru-RU" sz="2400" smtClean="0"/>
              <a:t>measurement</a:t>
            </a:r>
            <a:endParaRPr lang="ru-RU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260648"/>
            <a:ext cx="282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A more general view:</a:t>
            </a:r>
            <a:endParaRPr lang="ru-RU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2263145" cy="5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450953" cy="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564904"/>
            <a:ext cx="3223267" cy="38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36" y="2636912"/>
            <a:ext cx="391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Quantum point contact at fixed voltage:</a:t>
            </a:r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2035458" cy="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99592" y="3284984"/>
            <a:ext cx="24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Non-fluctuating current:</a:t>
            </a:r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789040"/>
            <a:ext cx="2674625" cy="52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00206" y="3861048"/>
            <a:ext cx="137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White noise:</a:t>
            </a:r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013176"/>
            <a:ext cx="4068175" cy="5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олилиния 14"/>
          <p:cNvSpPr/>
          <p:nvPr/>
        </p:nvSpPr>
        <p:spPr>
          <a:xfrm>
            <a:off x="4067944" y="5589240"/>
            <a:ext cx="486578" cy="649995"/>
          </a:xfrm>
          <a:custGeom>
            <a:avLst/>
            <a:gdLst>
              <a:gd name="connsiteX0" fmla="*/ 332342 w 486578"/>
              <a:gd name="connsiteY0" fmla="*/ 0 h 649995"/>
              <a:gd name="connsiteX1" fmla="*/ 23870 w 486578"/>
              <a:gd name="connsiteY1" fmla="*/ 297456 h 649995"/>
              <a:gd name="connsiteX2" fmla="*/ 475561 w 486578"/>
              <a:gd name="connsiteY2" fmla="*/ 319489 h 649995"/>
              <a:gd name="connsiteX3" fmla="*/ 89971 w 486578"/>
              <a:gd name="connsiteY3" fmla="*/ 649995 h 64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578" h="649995">
                <a:moveTo>
                  <a:pt x="332342" y="0"/>
                </a:moveTo>
                <a:cubicBezTo>
                  <a:pt x="166171" y="122104"/>
                  <a:pt x="0" y="244208"/>
                  <a:pt x="23870" y="297456"/>
                </a:cubicBezTo>
                <a:cubicBezTo>
                  <a:pt x="47740" y="350704"/>
                  <a:pt x="464544" y="260733"/>
                  <a:pt x="475561" y="319489"/>
                </a:cubicBezTo>
                <a:cubicBezTo>
                  <a:pt x="486578" y="378245"/>
                  <a:pt x="288274" y="514120"/>
                  <a:pt x="89971" y="6499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779912" y="6237312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noise</a:t>
            </a:r>
            <a:endParaRPr lang="ru-RU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728771" y="5530467"/>
            <a:ext cx="1068636" cy="446183"/>
          </a:xfrm>
          <a:custGeom>
            <a:avLst/>
            <a:gdLst>
              <a:gd name="connsiteX0" fmla="*/ 0 w 1068636"/>
              <a:gd name="connsiteY0" fmla="*/ 0 h 446183"/>
              <a:gd name="connsiteX1" fmla="*/ 495759 w 1068636"/>
              <a:gd name="connsiteY1" fmla="*/ 429658 h 446183"/>
              <a:gd name="connsiteX2" fmla="*/ 649995 w 1068636"/>
              <a:gd name="connsiteY2" fmla="*/ 99152 h 446183"/>
              <a:gd name="connsiteX3" fmla="*/ 1068636 w 1068636"/>
              <a:gd name="connsiteY3" fmla="*/ 418641 h 44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636" h="446183">
                <a:moveTo>
                  <a:pt x="0" y="0"/>
                </a:moveTo>
                <a:cubicBezTo>
                  <a:pt x="193713" y="206566"/>
                  <a:pt x="387427" y="413133"/>
                  <a:pt x="495759" y="429658"/>
                </a:cubicBezTo>
                <a:cubicBezTo>
                  <a:pt x="604091" y="446183"/>
                  <a:pt x="554516" y="100988"/>
                  <a:pt x="649995" y="99152"/>
                </a:cubicBezTo>
                <a:cubicBezTo>
                  <a:pt x="745474" y="97316"/>
                  <a:pt x="907055" y="257978"/>
                  <a:pt x="1068636" y="41864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16216" y="6093296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signal</a:t>
            </a:r>
            <a:endParaRPr lang="ru-RU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043" y="3140968"/>
            <a:ext cx="4619149" cy="357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188640"/>
            <a:ext cx="530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Fourier procedure for a phase estimation</a:t>
            </a:r>
            <a:endParaRPr lang="ru-RU" sz="2400"/>
          </a:p>
        </p:txBody>
      </p:sp>
      <p:grpSp>
        <p:nvGrpSpPr>
          <p:cNvPr id="14" name="Группа 13"/>
          <p:cNvGrpSpPr/>
          <p:nvPr/>
        </p:nvGrpSpPr>
        <p:grpSpPr>
          <a:xfrm>
            <a:off x="539552" y="1412776"/>
            <a:ext cx="7827938" cy="1778714"/>
            <a:chOff x="539552" y="1340768"/>
            <a:chExt cx="7827938" cy="177871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508104" y="1412776"/>
              <a:ext cx="2859386" cy="280416"/>
              <a:chOff x="683568" y="1484784"/>
              <a:chExt cx="2859386" cy="280416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1484784"/>
                <a:ext cx="1066802" cy="2529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95736" y="1484784"/>
                <a:ext cx="1347218" cy="280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39552" y="1340768"/>
              <a:ext cx="4634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mtClean="0"/>
                <a:t>Let current can get one of eight discrete values:</a:t>
              </a:r>
              <a:endParaRPr lang="ru-RU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3848" y="1930544"/>
              <a:ext cx="2263145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Полилиния 9"/>
            <p:cNvSpPr/>
            <p:nvPr/>
          </p:nvSpPr>
          <p:spPr>
            <a:xfrm>
              <a:off x="5148064" y="2276872"/>
              <a:ext cx="1542362" cy="319490"/>
            </a:xfrm>
            <a:custGeom>
              <a:avLst/>
              <a:gdLst>
                <a:gd name="connsiteX0" fmla="*/ 0 w 1542362"/>
                <a:gd name="connsiteY0" fmla="*/ 0 h 319490"/>
                <a:gd name="connsiteX1" fmla="*/ 837282 w 1542362"/>
                <a:gd name="connsiteY1" fmla="*/ 275422 h 319490"/>
                <a:gd name="connsiteX2" fmla="*/ 826265 w 1542362"/>
                <a:gd name="connsiteY2" fmla="*/ 33051 h 319490"/>
                <a:gd name="connsiteX3" fmla="*/ 1542362 w 1542362"/>
                <a:gd name="connsiteY3" fmla="*/ 319490 h 3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362" h="319490">
                  <a:moveTo>
                    <a:pt x="0" y="0"/>
                  </a:moveTo>
                  <a:cubicBezTo>
                    <a:pt x="349785" y="134957"/>
                    <a:pt x="699571" y="269914"/>
                    <a:pt x="837282" y="275422"/>
                  </a:cubicBezTo>
                  <a:cubicBezTo>
                    <a:pt x="974993" y="280930"/>
                    <a:pt x="708752" y="25706"/>
                    <a:pt x="826265" y="33051"/>
                  </a:cubicBezTo>
                  <a:cubicBezTo>
                    <a:pt x="943778" y="40396"/>
                    <a:pt x="1243070" y="179943"/>
                    <a:pt x="1542362" y="31949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6176" y="2636912"/>
              <a:ext cx="2060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mtClean="0">
                  <a:solidFill>
                    <a:schemeClr val="accent2"/>
                  </a:solidFill>
                  <a:latin typeface="Comic Sans MS" pitchFamily="66" charset="0"/>
                </a:rPr>
                <a:t>least significant bit</a:t>
              </a:r>
              <a:endParaRPr lang="ru-RU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831335" y="2276872"/>
              <a:ext cx="837282" cy="539826"/>
            </a:xfrm>
            <a:custGeom>
              <a:avLst/>
              <a:gdLst>
                <a:gd name="connsiteX0" fmla="*/ 837282 w 837282"/>
                <a:gd name="connsiteY0" fmla="*/ 0 h 539826"/>
                <a:gd name="connsiteX1" fmla="*/ 396607 w 837282"/>
                <a:gd name="connsiteY1" fmla="*/ 253388 h 539826"/>
                <a:gd name="connsiteX2" fmla="*/ 627961 w 837282"/>
                <a:gd name="connsiteY2" fmla="*/ 352540 h 539826"/>
                <a:gd name="connsiteX3" fmla="*/ 0 w 837282"/>
                <a:gd name="connsiteY3" fmla="*/ 539826 h 53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282" h="539826">
                  <a:moveTo>
                    <a:pt x="837282" y="0"/>
                  </a:moveTo>
                  <a:cubicBezTo>
                    <a:pt x="634388" y="97315"/>
                    <a:pt x="431494" y="194631"/>
                    <a:pt x="396607" y="253388"/>
                  </a:cubicBezTo>
                  <a:cubicBezTo>
                    <a:pt x="361720" y="312145"/>
                    <a:pt x="694062" y="304800"/>
                    <a:pt x="627961" y="352540"/>
                  </a:cubicBezTo>
                  <a:cubicBezTo>
                    <a:pt x="561860" y="400280"/>
                    <a:pt x="280930" y="470053"/>
                    <a:pt x="0" y="53982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9672" y="2780928"/>
              <a:ext cx="2052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mtClean="0">
                  <a:solidFill>
                    <a:schemeClr val="accent2"/>
                  </a:solidFill>
                  <a:latin typeface="Comic Sans MS" pitchFamily="66" charset="0"/>
                </a:rPr>
                <a:t>most significant bit</a:t>
              </a:r>
              <a:endParaRPr lang="ru-RU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836712"/>
            <a:ext cx="2490831" cy="5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005064"/>
            <a:ext cx="111861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5445224"/>
            <a:ext cx="960122" cy="4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олилиния 21"/>
          <p:cNvSpPr/>
          <p:nvPr/>
        </p:nvSpPr>
        <p:spPr>
          <a:xfrm>
            <a:off x="5387248" y="5710409"/>
            <a:ext cx="1586429" cy="515958"/>
          </a:xfrm>
          <a:custGeom>
            <a:avLst/>
            <a:gdLst>
              <a:gd name="connsiteX0" fmla="*/ 0 w 1586429"/>
              <a:gd name="connsiteY0" fmla="*/ 514121 h 515958"/>
              <a:gd name="connsiteX1" fmla="*/ 859316 w 1586429"/>
              <a:gd name="connsiteY1" fmla="*/ 7345 h 515958"/>
              <a:gd name="connsiteX2" fmla="*/ 1145754 w 1586429"/>
              <a:gd name="connsiteY2" fmla="*/ 470054 h 515958"/>
              <a:gd name="connsiteX3" fmla="*/ 1586429 w 1586429"/>
              <a:gd name="connsiteY3" fmla="*/ 282767 h 51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429" h="515958">
                <a:moveTo>
                  <a:pt x="0" y="514121"/>
                </a:moveTo>
                <a:cubicBezTo>
                  <a:pt x="334178" y="264405"/>
                  <a:pt x="668357" y="14690"/>
                  <a:pt x="859316" y="7345"/>
                </a:cubicBezTo>
                <a:cubicBezTo>
                  <a:pt x="1050275" y="0"/>
                  <a:pt x="1024569" y="424150"/>
                  <a:pt x="1145754" y="470054"/>
                </a:cubicBezTo>
                <a:cubicBezTo>
                  <a:pt x="1266939" y="515958"/>
                  <a:pt x="1426684" y="399362"/>
                  <a:pt x="1586429" y="2827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16632"/>
            <a:ext cx="451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Next step of the Fourier procedure</a:t>
            </a:r>
            <a:endParaRPr lang="ru-RU" sz="240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3398996" cy="26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251520" y="2996952"/>
            <a:ext cx="3720465" cy="3610729"/>
            <a:chOff x="150121" y="2708920"/>
            <a:chExt cx="3720465" cy="361072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121" y="3284984"/>
              <a:ext cx="3720465" cy="303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6618" y="2708920"/>
              <a:ext cx="885142" cy="3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Группа 16"/>
          <p:cNvGrpSpPr/>
          <p:nvPr/>
        </p:nvGrpSpPr>
        <p:grpSpPr>
          <a:xfrm>
            <a:off x="4860032" y="2924944"/>
            <a:ext cx="3707606" cy="3675023"/>
            <a:chOff x="4968850" y="2708920"/>
            <a:chExt cx="3707606" cy="367502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68850" y="3284984"/>
              <a:ext cx="3707606" cy="3098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4248" y="2708920"/>
              <a:ext cx="885142" cy="3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" name="Группа 19"/>
          <p:cNvGrpSpPr/>
          <p:nvPr/>
        </p:nvGrpSpPr>
        <p:grpSpPr>
          <a:xfrm>
            <a:off x="4788024" y="3068960"/>
            <a:ext cx="3707606" cy="3525862"/>
            <a:chOff x="5004048" y="2852936"/>
            <a:chExt cx="3707606" cy="3525862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4048" y="3356992"/>
              <a:ext cx="3707606" cy="302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6296" y="2852936"/>
              <a:ext cx="1371602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938176" cy="5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1371604" cy="7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960122" cy="22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411760" y="188640"/>
            <a:ext cx="383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Fourier procedure. Summary.</a:t>
            </a:r>
            <a:endParaRPr lang="ru-RU" sz="240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980728"/>
            <a:ext cx="1393549" cy="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олилиния 15"/>
          <p:cNvSpPr/>
          <p:nvPr/>
        </p:nvSpPr>
        <p:spPr>
          <a:xfrm>
            <a:off x="1355075" y="1355075"/>
            <a:ext cx="517792" cy="605927"/>
          </a:xfrm>
          <a:custGeom>
            <a:avLst/>
            <a:gdLst>
              <a:gd name="connsiteX0" fmla="*/ 0 w 517792"/>
              <a:gd name="connsiteY0" fmla="*/ 0 h 605927"/>
              <a:gd name="connsiteX1" fmla="*/ 132202 w 517792"/>
              <a:gd name="connsiteY1" fmla="*/ 440674 h 605927"/>
              <a:gd name="connsiteX2" fmla="*/ 286438 w 517792"/>
              <a:gd name="connsiteY2" fmla="*/ 198303 h 605927"/>
              <a:gd name="connsiteX3" fmla="*/ 517792 w 517792"/>
              <a:gd name="connsiteY3" fmla="*/ 605927 h 6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2" h="605927">
                <a:moveTo>
                  <a:pt x="0" y="0"/>
                </a:moveTo>
                <a:cubicBezTo>
                  <a:pt x="42231" y="203812"/>
                  <a:pt x="84463" y="407624"/>
                  <a:pt x="132202" y="440674"/>
                </a:cubicBezTo>
                <a:cubicBezTo>
                  <a:pt x="179941" y="473724"/>
                  <a:pt x="222173" y="170761"/>
                  <a:pt x="286438" y="198303"/>
                </a:cubicBezTo>
                <a:cubicBezTo>
                  <a:pt x="350703" y="225845"/>
                  <a:pt x="434247" y="415886"/>
                  <a:pt x="517792" y="6059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7584" y="1988840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discrete current values</a:t>
            </a:r>
            <a:endParaRPr lang="ru-RU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188945" y="1465243"/>
            <a:ext cx="1244906" cy="504941"/>
          </a:xfrm>
          <a:custGeom>
            <a:avLst/>
            <a:gdLst>
              <a:gd name="connsiteX0" fmla="*/ 0 w 1244906"/>
              <a:gd name="connsiteY0" fmla="*/ 0 h 504941"/>
              <a:gd name="connsiteX1" fmla="*/ 683045 w 1244906"/>
              <a:gd name="connsiteY1" fmla="*/ 484743 h 504941"/>
              <a:gd name="connsiteX2" fmla="*/ 749147 w 1244906"/>
              <a:gd name="connsiteY2" fmla="*/ 121186 h 504941"/>
              <a:gd name="connsiteX3" fmla="*/ 1244906 w 1244906"/>
              <a:gd name="connsiteY3" fmla="*/ 484743 h 5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906" h="504941">
                <a:moveTo>
                  <a:pt x="0" y="0"/>
                </a:moveTo>
                <a:cubicBezTo>
                  <a:pt x="279093" y="232272"/>
                  <a:pt x="558187" y="464545"/>
                  <a:pt x="683045" y="484743"/>
                </a:cubicBezTo>
                <a:cubicBezTo>
                  <a:pt x="807903" y="504941"/>
                  <a:pt x="655504" y="121186"/>
                  <a:pt x="749147" y="121186"/>
                </a:cubicBezTo>
                <a:cubicBezTo>
                  <a:pt x="842790" y="121186"/>
                  <a:pt x="1043848" y="302964"/>
                  <a:pt x="1244906" y="48474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84168" y="198884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</a:rPr>
              <a:t>precision</a:t>
            </a:r>
            <a:endParaRPr lang="ru-RU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2636912"/>
            <a:ext cx="839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Fourier procedure learns K bits of unknown index n within K single qubit measurement.</a:t>
            </a:r>
            <a:endParaRPr lang="ru-RU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077072"/>
            <a:ext cx="2263145" cy="2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005064"/>
            <a:ext cx="2833731" cy="29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373216"/>
            <a:ext cx="2858420" cy="70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39552" y="4725144"/>
            <a:ext cx="22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Time resources spent:</a:t>
            </a:r>
            <a:endParaRPr lang="ru-RU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5445224"/>
            <a:ext cx="2309780" cy="5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260648"/>
            <a:ext cx="444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Kitaev phase estimation algorithm</a:t>
            </a:r>
            <a:endParaRPr lang="ru-RU" sz="24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529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23386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301208"/>
            <a:ext cx="2263145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949280"/>
            <a:ext cx="1499620" cy="25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239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Equation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lebedev</dc:creator>
  <cp:lastModifiedBy>lebedev</cp:lastModifiedBy>
  <cp:revision>25</cp:revision>
  <dcterms:created xsi:type="dcterms:W3CDTF">2016-09-19T09:37:42Z</dcterms:created>
  <dcterms:modified xsi:type="dcterms:W3CDTF">2016-09-26T20:51:03Z</dcterms:modified>
</cp:coreProperties>
</file>