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sldIdLst>
    <p:sldId id="319" r:id="rId2"/>
    <p:sldId id="308" r:id="rId3"/>
    <p:sldId id="320" r:id="rId4"/>
    <p:sldId id="334" r:id="rId5"/>
    <p:sldId id="335" r:id="rId6"/>
    <p:sldId id="385" r:id="rId7"/>
    <p:sldId id="388" r:id="rId8"/>
    <p:sldId id="389" r:id="rId9"/>
    <p:sldId id="587" r:id="rId10"/>
    <p:sldId id="416" r:id="rId11"/>
    <p:sldId id="387" r:id="rId12"/>
    <p:sldId id="390" r:id="rId13"/>
    <p:sldId id="391" r:id="rId14"/>
    <p:sldId id="337" r:id="rId15"/>
    <p:sldId id="393" r:id="rId16"/>
    <p:sldId id="392" r:id="rId17"/>
    <p:sldId id="394" r:id="rId18"/>
    <p:sldId id="395" r:id="rId19"/>
    <p:sldId id="396" r:id="rId20"/>
    <p:sldId id="398" r:id="rId21"/>
    <p:sldId id="399" r:id="rId22"/>
    <p:sldId id="400" r:id="rId23"/>
    <p:sldId id="397" r:id="rId24"/>
    <p:sldId id="401" r:id="rId25"/>
    <p:sldId id="402" r:id="rId26"/>
    <p:sldId id="563" r:id="rId27"/>
    <p:sldId id="585" r:id="rId28"/>
    <p:sldId id="566" r:id="rId29"/>
    <p:sldId id="569" r:id="rId30"/>
    <p:sldId id="344" r:id="rId31"/>
    <p:sldId id="348" r:id="rId32"/>
    <p:sldId id="352" r:id="rId33"/>
    <p:sldId id="353" r:id="rId34"/>
    <p:sldId id="362" r:id="rId35"/>
    <p:sldId id="361" r:id="rId36"/>
    <p:sldId id="355" r:id="rId37"/>
    <p:sldId id="356" r:id="rId38"/>
    <p:sldId id="358" r:id="rId39"/>
    <p:sldId id="470" r:id="rId40"/>
    <p:sldId id="455" r:id="rId41"/>
    <p:sldId id="458" r:id="rId42"/>
    <p:sldId id="461" r:id="rId43"/>
    <p:sldId id="476" r:id="rId44"/>
    <p:sldId id="459" r:id="rId45"/>
    <p:sldId id="463" r:id="rId46"/>
    <p:sldId id="464" r:id="rId47"/>
    <p:sldId id="473" r:id="rId48"/>
    <p:sldId id="480" r:id="rId49"/>
    <p:sldId id="482" r:id="rId50"/>
    <p:sldId id="487" r:id="rId51"/>
    <p:sldId id="486" r:id="rId52"/>
    <p:sldId id="488" r:id="rId53"/>
    <p:sldId id="490" r:id="rId54"/>
    <p:sldId id="489" r:id="rId55"/>
    <p:sldId id="492" r:id="rId56"/>
    <p:sldId id="495" r:id="rId57"/>
    <p:sldId id="497" r:id="rId58"/>
    <p:sldId id="496" r:id="rId59"/>
    <p:sldId id="498" r:id="rId60"/>
    <p:sldId id="499" r:id="rId61"/>
    <p:sldId id="503" r:id="rId62"/>
    <p:sldId id="502" r:id="rId63"/>
    <p:sldId id="506" r:id="rId64"/>
    <p:sldId id="510" r:id="rId65"/>
    <p:sldId id="507" r:id="rId66"/>
    <p:sldId id="504" r:id="rId67"/>
    <p:sldId id="515" r:id="rId68"/>
    <p:sldId id="521" r:id="rId69"/>
    <p:sldId id="571" r:id="rId70"/>
    <p:sldId id="572" r:id="rId71"/>
    <p:sldId id="508" r:id="rId72"/>
    <p:sldId id="533" r:id="rId73"/>
    <p:sldId id="529" r:id="rId74"/>
    <p:sldId id="368" r:id="rId75"/>
    <p:sldId id="531" r:id="rId76"/>
    <p:sldId id="367" r:id="rId77"/>
    <p:sldId id="315" r:id="rId78"/>
    <p:sldId id="534" r:id="rId79"/>
    <p:sldId id="317" r:id="rId80"/>
    <p:sldId id="535" r:id="rId81"/>
    <p:sldId id="326" r:id="rId82"/>
    <p:sldId id="514" r:id="rId83"/>
    <p:sldId id="513" r:id="rId84"/>
    <p:sldId id="536" r:id="rId85"/>
    <p:sldId id="330" r:id="rId86"/>
    <p:sldId id="364" r:id="rId87"/>
    <p:sldId id="583" r:id="rId88"/>
    <p:sldId id="537" r:id="rId89"/>
    <p:sldId id="318" r:id="rId90"/>
    <p:sldId id="365" r:id="rId91"/>
    <p:sldId id="369" r:id="rId92"/>
    <p:sldId id="370" r:id="rId93"/>
    <p:sldId id="540" r:id="rId94"/>
    <p:sldId id="539" r:id="rId95"/>
    <p:sldId id="556" r:id="rId96"/>
    <p:sldId id="552" r:id="rId97"/>
    <p:sldId id="579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BE39D26-FC2E-4F90-A258-EC2B100EF2A0}">
          <p14:sldIdLst>
            <p14:sldId id="319"/>
            <p14:sldId id="308"/>
            <p14:sldId id="320"/>
            <p14:sldId id="334"/>
            <p14:sldId id="335"/>
            <p14:sldId id="385"/>
            <p14:sldId id="388"/>
            <p14:sldId id="389"/>
            <p14:sldId id="587"/>
            <p14:sldId id="416"/>
            <p14:sldId id="387"/>
            <p14:sldId id="390"/>
            <p14:sldId id="391"/>
            <p14:sldId id="337"/>
            <p14:sldId id="393"/>
            <p14:sldId id="392"/>
            <p14:sldId id="394"/>
            <p14:sldId id="395"/>
            <p14:sldId id="396"/>
            <p14:sldId id="398"/>
            <p14:sldId id="399"/>
            <p14:sldId id="400"/>
            <p14:sldId id="397"/>
            <p14:sldId id="401"/>
            <p14:sldId id="402"/>
            <p14:sldId id="563"/>
            <p14:sldId id="585"/>
            <p14:sldId id="566"/>
            <p14:sldId id="569"/>
          </p14:sldIdLst>
        </p14:section>
        <p14:section name="Раздел без заголовка" id="{2D012440-84E5-4083-A3EA-47A23D1E9E10}">
          <p14:sldIdLst>
            <p14:sldId id="344"/>
            <p14:sldId id="348"/>
            <p14:sldId id="352"/>
            <p14:sldId id="353"/>
            <p14:sldId id="362"/>
            <p14:sldId id="361"/>
            <p14:sldId id="355"/>
            <p14:sldId id="356"/>
            <p14:sldId id="358"/>
            <p14:sldId id="470"/>
            <p14:sldId id="455"/>
            <p14:sldId id="458"/>
            <p14:sldId id="461"/>
            <p14:sldId id="476"/>
            <p14:sldId id="459"/>
            <p14:sldId id="463"/>
            <p14:sldId id="464"/>
            <p14:sldId id="473"/>
            <p14:sldId id="480"/>
            <p14:sldId id="482"/>
            <p14:sldId id="487"/>
            <p14:sldId id="486"/>
            <p14:sldId id="488"/>
            <p14:sldId id="490"/>
            <p14:sldId id="489"/>
            <p14:sldId id="492"/>
            <p14:sldId id="495"/>
            <p14:sldId id="497"/>
            <p14:sldId id="496"/>
            <p14:sldId id="498"/>
            <p14:sldId id="499"/>
            <p14:sldId id="503"/>
            <p14:sldId id="502"/>
            <p14:sldId id="506"/>
            <p14:sldId id="510"/>
            <p14:sldId id="507"/>
            <p14:sldId id="504"/>
            <p14:sldId id="515"/>
            <p14:sldId id="521"/>
            <p14:sldId id="571"/>
            <p14:sldId id="572"/>
            <p14:sldId id="508"/>
            <p14:sldId id="533"/>
            <p14:sldId id="529"/>
            <p14:sldId id="368"/>
            <p14:sldId id="531"/>
            <p14:sldId id="367"/>
            <p14:sldId id="315"/>
            <p14:sldId id="534"/>
            <p14:sldId id="317"/>
            <p14:sldId id="535"/>
            <p14:sldId id="326"/>
            <p14:sldId id="514"/>
            <p14:sldId id="513"/>
            <p14:sldId id="536"/>
            <p14:sldId id="330"/>
            <p14:sldId id="364"/>
            <p14:sldId id="583"/>
            <p14:sldId id="537"/>
            <p14:sldId id="318"/>
            <p14:sldId id="365"/>
            <p14:sldId id="369"/>
            <p14:sldId id="370"/>
            <p14:sldId id="540"/>
            <p14:sldId id="539"/>
            <p14:sldId id="556"/>
            <p14:sldId id="552"/>
            <p14:sldId id="5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3333FF"/>
    <a:srgbClr val="663300"/>
    <a:srgbClr val="FFFFCC"/>
    <a:srgbClr val="C75A17"/>
    <a:srgbClr val="FF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6" autoAdjust="0"/>
    <p:restoredTop sz="91899" autoAdjust="0"/>
  </p:normalViewPr>
  <p:slideViewPr>
    <p:cSldViewPr>
      <p:cViewPr varScale="1">
        <p:scale>
          <a:sx n="46" d="100"/>
          <a:sy n="46" d="100"/>
        </p:scale>
        <p:origin x="-11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8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AAF1F-7460-45A3-B50F-13762196B088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C110A-E158-4439-BF0B-B1D439CD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386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C110A-E158-4439-BF0B-B1D439CDD5F0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956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C110A-E158-4439-BF0B-B1D439CDD5F0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80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71E4-A83F-46D5-B103-11F6A5536706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2FA9-36F8-431E-998D-F36D3B67342E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58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71E4-A83F-46D5-B103-11F6A553670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2FA9-36F8-431E-998D-F36D3B6734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7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71E4-A83F-46D5-B103-11F6A553670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2FA9-36F8-431E-998D-F36D3B6734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5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71E4-A83F-46D5-B103-11F6A553670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2FA9-36F8-431E-998D-F36D3B6734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1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71E4-A83F-46D5-B103-11F6A5536706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2FA9-36F8-431E-998D-F36D3B67342E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21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71E4-A83F-46D5-B103-11F6A553670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2FA9-36F8-431E-998D-F36D3B6734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57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71E4-A83F-46D5-B103-11F6A553670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2FA9-36F8-431E-998D-F36D3B6734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8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71E4-A83F-46D5-B103-11F6A553670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2FA9-36F8-431E-998D-F36D3B6734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7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71E4-A83F-46D5-B103-11F6A553670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2FA9-36F8-431E-998D-F36D3B6734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71E4-A83F-46D5-B103-11F6A553670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2FA9-36F8-431E-998D-F36D3B6734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10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71E4-A83F-46D5-B103-11F6A553670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2AA2FA9-36F8-431E-998D-F36D3B6734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8871E4-A83F-46D5-B103-11F6A553670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03.11.2016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AA2FA9-36F8-431E-998D-F36D3B6734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58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microsoft.com/office/2007/relationships/hdphoto" Target="../media/hdphoto4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microsoft.com/office/2007/relationships/hdphoto" Target="../media/hdphoto5.wdp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84.png"/><Relationship Id="rId4" Type="http://schemas.microsoft.com/office/2007/relationships/hdphoto" Target="../media/hdphoto7.wdp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86.png"/><Relationship Id="rId4" Type="http://schemas.openxmlformats.org/officeDocument/2006/relationships/image" Target="../media/image4.jpeg"/><Relationship Id="rId9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1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974841" cy="634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84214" y="1988840"/>
            <a:ext cx="6408712" cy="3170099"/>
          </a:xfrm>
          <a:prstGeom prst="rect">
            <a:avLst/>
          </a:prstGeom>
          <a:ln w="76200">
            <a:solidFill>
              <a:srgbClr val="C75A17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n>
                  <a:solidFill>
                    <a:srgbClr val="C75A17"/>
                  </a:solidFill>
                </a:ln>
                <a:solidFill>
                  <a:srgbClr val="3333FF"/>
                </a:solidFill>
                <a:cs typeface="Arial" pitchFamily="34" charset="0"/>
              </a:rPr>
              <a:t>РАЗВИТИЕ ОТЕЧЕСТВЕННОЙ ИСТОРИИ МАТЕМАТИКИ </a:t>
            </a:r>
          </a:p>
          <a:p>
            <a:pPr algn="ctr"/>
            <a:r>
              <a:rPr lang="ru-RU" sz="4000" i="1" dirty="0">
                <a:cs typeface="Arial" pitchFamily="34" charset="0"/>
              </a:rPr>
              <a:t>(до 1917 г</a:t>
            </a:r>
            <a:r>
              <a:rPr lang="ru-RU" sz="4000" i="1" dirty="0" smtClean="0">
                <a:cs typeface="Arial" pitchFamily="34" charset="0"/>
              </a:rPr>
              <a:t>.)</a:t>
            </a:r>
            <a:endParaRPr lang="ru-RU" sz="4000" i="1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6348413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/>
              <a:t>Локоть Н.В.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6048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t="19187" r="9143" b="25217"/>
          <a:stretch/>
        </p:blipFill>
        <p:spPr bwMode="auto">
          <a:xfrm>
            <a:off x="191386" y="81452"/>
            <a:ext cx="8761228" cy="600037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386" y="6266491"/>
            <a:ext cx="873981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Мордвинов  С.И. Книги </a:t>
            </a:r>
            <a:r>
              <a:rPr lang="ru-RU" sz="2000" dirty="0"/>
              <a:t>полного собрания о </a:t>
            </a:r>
            <a:r>
              <a:rPr lang="ru-RU" sz="2000" dirty="0" smtClean="0"/>
              <a:t>навигации.  </a:t>
            </a:r>
            <a:r>
              <a:rPr lang="ru-RU" sz="2000" dirty="0"/>
              <a:t>(СПб, 1749-1753)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4077072"/>
            <a:ext cx="4032448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Семен Иванович Мордвинов (1701-1777</a:t>
            </a:r>
            <a:r>
              <a:rPr lang="ru-RU" sz="2000" dirty="0" smtClean="0"/>
              <a:t>) – русский адмирал, автор учебников для Морского корпуса, первый историк флота российского.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148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108" y="97755"/>
            <a:ext cx="8712968" cy="667875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Книги </a:t>
            </a:r>
            <a:r>
              <a:rPr lang="ru-RU" sz="2400" b="1" dirty="0">
                <a:solidFill>
                  <a:srgbClr val="0000FF"/>
                </a:solidFill>
              </a:rPr>
              <a:t>полного собрания о навигации</a:t>
            </a:r>
            <a:r>
              <a:rPr lang="ru-RU" sz="2400" b="1" dirty="0" smtClean="0">
                <a:solidFill>
                  <a:srgbClr val="0000FF"/>
                </a:solidFill>
              </a:rPr>
              <a:t>, </a:t>
            </a:r>
            <a:r>
              <a:rPr lang="ru-RU" sz="2400" b="1" dirty="0">
                <a:solidFill>
                  <a:srgbClr val="0000FF"/>
                </a:solidFill>
              </a:rPr>
              <a:t>по указу 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r>
              <a:rPr lang="ru-RU" sz="2400" b="1" dirty="0" smtClean="0">
                <a:solidFill>
                  <a:srgbClr val="0000FF"/>
                </a:solidFill>
              </a:rPr>
              <a:t>Ея </a:t>
            </a:r>
            <a:r>
              <a:rPr lang="ru-RU" sz="2400" b="1" dirty="0">
                <a:solidFill>
                  <a:srgbClr val="0000FF"/>
                </a:solidFill>
              </a:rPr>
              <a:t>Императорского Величества из Государственной Адмиралтейской </a:t>
            </a:r>
            <a:r>
              <a:rPr lang="ru-RU" sz="2400" b="1" dirty="0" smtClean="0">
                <a:solidFill>
                  <a:srgbClr val="0000FF"/>
                </a:solidFill>
              </a:rPr>
              <a:t>коллегии / </a:t>
            </a:r>
            <a:r>
              <a:rPr lang="ru-RU" sz="2400" b="1" dirty="0">
                <a:solidFill>
                  <a:srgbClr val="0000FF"/>
                </a:solidFill>
              </a:rPr>
              <a:t>морского корабельного </a:t>
            </a:r>
            <a:r>
              <a:rPr lang="ru-RU" sz="2400" b="1" dirty="0" smtClean="0">
                <a:solidFill>
                  <a:srgbClr val="0000FF"/>
                </a:solidFill>
              </a:rPr>
              <a:t>флота капитаном Семеном </a:t>
            </a:r>
            <a:r>
              <a:rPr lang="ru-RU" sz="2400" b="1" dirty="0">
                <a:solidFill>
                  <a:srgbClr val="0000FF"/>
                </a:solidFill>
              </a:rPr>
              <a:t>Мордвиновым сочиненные. 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r>
              <a:rPr lang="ru-RU" sz="2400" dirty="0" smtClean="0"/>
              <a:t>СПб</a:t>
            </a:r>
            <a:r>
              <a:rPr lang="ru-RU" sz="2400" dirty="0"/>
              <a:t>.: При Морской Академической тип.; </a:t>
            </a:r>
            <a:endParaRPr lang="ru-RU" sz="2400" dirty="0" smtClean="0"/>
          </a:p>
          <a:p>
            <a:r>
              <a:rPr lang="ru-RU" sz="2400" dirty="0" smtClean="0"/>
              <a:t>при </a:t>
            </a:r>
            <a:r>
              <a:rPr lang="ru-RU" sz="2400" dirty="0"/>
              <a:t>Морском Шляхетном Кадетском корпусе, </a:t>
            </a:r>
            <a:endParaRPr lang="ru-RU" sz="2400" dirty="0" smtClean="0"/>
          </a:p>
          <a:p>
            <a:r>
              <a:rPr lang="ru-RU" sz="2400" b="1" dirty="0" smtClean="0"/>
              <a:t>1748-1753</a:t>
            </a:r>
            <a:r>
              <a:rPr lang="ru-RU" sz="2000" b="1" dirty="0" smtClean="0"/>
              <a:t>.</a:t>
            </a:r>
          </a:p>
          <a:p>
            <a:endParaRPr lang="ru-RU" sz="2000" dirty="0"/>
          </a:p>
          <a:p>
            <a:r>
              <a:rPr lang="ru-RU" sz="2400" dirty="0"/>
              <a:t>Ч. 1</a:t>
            </a:r>
            <a:r>
              <a:rPr lang="ru-RU" sz="2400" b="1" dirty="0"/>
              <a:t>: Геометрию, тригонометрию плоскую </a:t>
            </a:r>
            <a:endParaRPr lang="ru-RU" sz="2400" b="1" dirty="0" smtClean="0"/>
          </a:p>
          <a:p>
            <a:r>
              <a:rPr lang="ru-RU" sz="2400" b="1" dirty="0" smtClean="0"/>
              <a:t>и </a:t>
            </a:r>
            <a:r>
              <a:rPr lang="ru-RU" sz="2400" b="1" dirty="0"/>
              <a:t>сферическую в себе содержащая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Ч</a:t>
            </a:r>
            <a:r>
              <a:rPr lang="ru-RU" sz="2400" dirty="0"/>
              <a:t>. 2: Сферу, астрономию и о земноводном корпусе </a:t>
            </a:r>
            <a:endParaRPr lang="ru-RU" sz="2400" dirty="0" smtClean="0"/>
          </a:p>
          <a:p>
            <a:r>
              <a:rPr lang="ru-RU" sz="2400" dirty="0" smtClean="0"/>
              <a:t>описание</a:t>
            </a:r>
            <a:r>
              <a:rPr lang="ru-RU" sz="2400" dirty="0"/>
              <a:t>, или козмографию в себе содержащая. </a:t>
            </a:r>
            <a:endParaRPr lang="ru-RU" sz="2400" dirty="0" smtClean="0"/>
          </a:p>
          <a:p>
            <a:r>
              <a:rPr lang="ru-RU" sz="2400" dirty="0" smtClean="0"/>
              <a:t>Ч</a:t>
            </a:r>
            <a:r>
              <a:rPr lang="ru-RU" sz="2400" dirty="0"/>
              <a:t>. 3: Науку о взыскании расстояния </a:t>
            </a:r>
            <a:r>
              <a:rPr lang="ru-RU" sz="2400" dirty="0" smtClean="0"/>
              <a:t>светил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от главных кругов и времени, и о взыскании </a:t>
            </a:r>
            <a:endParaRPr lang="ru-RU" sz="2400" dirty="0" smtClean="0"/>
          </a:p>
          <a:p>
            <a:r>
              <a:rPr lang="ru-RU" sz="2400" dirty="0" smtClean="0"/>
              <a:t>ширины </a:t>
            </a:r>
            <a:r>
              <a:rPr lang="ru-RU" sz="2400" dirty="0"/>
              <a:t>и длины, </a:t>
            </a:r>
            <a:r>
              <a:rPr lang="ru-RU" sz="2400" dirty="0" smtClean="0"/>
              <a:t>всякого </a:t>
            </a:r>
            <a:r>
              <a:rPr lang="ru-RU" sz="2400" dirty="0"/>
              <a:t>на земноводном </a:t>
            </a:r>
            <a:endParaRPr lang="ru-RU" sz="2400" dirty="0" smtClean="0"/>
          </a:p>
          <a:p>
            <a:r>
              <a:rPr lang="ru-RU" sz="2400" dirty="0" smtClean="0"/>
              <a:t>корпусе места</a:t>
            </a:r>
            <a:r>
              <a:rPr lang="ru-RU" sz="2400" dirty="0"/>
              <a:t>, и таблицы </a:t>
            </a:r>
            <a:r>
              <a:rPr lang="ru-RU" sz="2400" dirty="0" smtClean="0"/>
              <a:t>разные </a:t>
            </a:r>
            <a:r>
              <a:rPr lang="ru-RU" sz="2400" dirty="0"/>
              <a:t>в себе </a:t>
            </a:r>
            <a:r>
              <a:rPr lang="ru-RU" sz="2400" dirty="0" smtClean="0"/>
              <a:t>содержащая.</a:t>
            </a:r>
            <a:endParaRPr lang="ru-RU" sz="2400" dirty="0"/>
          </a:p>
          <a:p>
            <a:r>
              <a:rPr lang="ru-RU" sz="2400" dirty="0"/>
              <a:t>Ч. 4: Содержит в себе навигацию, </a:t>
            </a:r>
            <a:r>
              <a:rPr lang="ru-RU" sz="2400" dirty="0" smtClean="0"/>
              <a:t>начиная о </a:t>
            </a:r>
            <a:r>
              <a:rPr lang="ru-RU" sz="2400" dirty="0"/>
              <a:t>Компасе,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о локсодромии, </a:t>
            </a:r>
            <a:r>
              <a:rPr lang="ru-RU" sz="2400" dirty="0" smtClean="0"/>
              <a:t>и </a:t>
            </a:r>
            <a:r>
              <a:rPr lang="ru-RU" sz="2400" dirty="0"/>
              <a:t>о счислении пути, </a:t>
            </a:r>
            <a:r>
              <a:rPr lang="ru-RU" sz="2400" dirty="0" smtClean="0"/>
              <a:t>и </a:t>
            </a:r>
            <a:r>
              <a:rPr lang="ru-RU" sz="2400" dirty="0"/>
              <a:t>о склонении </a:t>
            </a:r>
            <a:r>
              <a:rPr lang="ru-RU" sz="2400" dirty="0" smtClean="0"/>
              <a:t>корабля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66156" y="4210418"/>
            <a:ext cx="2177844" cy="92332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Семен </a:t>
            </a:r>
            <a:r>
              <a:rPr lang="ru-RU" dirty="0" smtClean="0"/>
              <a:t>Иванович </a:t>
            </a:r>
          </a:p>
          <a:p>
            <a:pPr algn="ctr"/>
            <a:r>
              <a:rPr lang="ru-RU" dirty="0" smtClean="0"/>
              <a:t>Мордвинов </a:t>
            </a:r>
          </a:p>
          <a:p>
            <a:pPr algn="ctr"/>
            <a:r>
              <a:rPr lang="ru-RU" dirty="0" smtClean="0"/>
              <a:t>(</a:t>
            </a:r>
            <a:r>
              <a:rPr lang="ru-RU" b="1" dirty="0"/>
              <a:t>1701-1777</a:t>
            </a:r>
            <a:r>
              <a:rPr lang="ru-RU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52" y="1600568"/>
            <a:ext cx="1605923" cy="24044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64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87568"/>
            <a:ext cx="8693941" cy="3046988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Елементы </a:t>
            </a:r>
            <a:r>
              <a:rPr lang="ru-RU" sz="2400" b="1" dirty="0">
                <a:solidFill>
                  <a:srgbClr val="0000FF"/>
                </a:solidFill>
              </a:rPr>
              <a:t>геометрии, то есть первые основания науки  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r>
              <a:rPr lang="ru-RU" sz="2400" b="1" dirty="0" smtClean="0">
                <a:solidFill>
                  <a:srgbClr val="0000FF"/>
                </a:solidFill>
              </a:rPr>
              <a:t>о </a:t>
            </a:r>
            <a:r>
              <a:rPr lang="ru-RU" sz="2400" b="1" dirty="0">
                <a:solidFill>
                  <a:srgbClr val="0000FF"/>
                </a:solidFill>
              </a:rPr>
              <a:t>измерении протяжения, состоящия из осьми Евклидовых книг, изъясненныя новым способом удобопонятнейшим юношеству. </a:t>
            </a:r>
            <a:r>
              <a:rPr lang="ru-RU" sz="2400" dirty="0"/>
              <a:t>С французского подлинника, печатаннаго в Гаге 1762 года, переведены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изданы тщанием и трудами Николая Курганова, Капитана и морского  и шляхетского Корпуса учителя математических и навигацких наук. В Санктпетербурге </a:t>
            </a:r>
            <a:r>
              <a:rPr lang="ru-RU" sz="2400" b="1" dirty="0"/>
              <a:t>1769</a:t>
            </a:r>
            <a:r>
              <a:rPr lang="ru-RU" sz="2400" dirty="0"/>
              <a:t> года».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6652" y="3576498"/>
            <a:ext cx="8748464" cy="243143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/>
              <a:t>Николай Гаврилович Курганов (1725/26-1790/96</a:t>
            </a:r>
            <a:r>
              <a:rPr lang="ru-RU" sz="2800" b="1" dirty="0" smtClean="0"/>
              <a:t>) –</a:t>
            </a:r>
          </a:p>
          <a:p>
            <a:r>
              <a:rPr lang="ru-RU" sz="2800" b="1" dirty="0"/>
              <a:t> </a:t>
            </a:r>
            <a:r>
              <a:rPr lang="ru-RU" sz="2400" dirty="0"/>
              <a:t>русский просветитель, педагог, математик, </a:t>
            </a:r>
            <a:endParaRPr lang="ru-RU" sz="2400" dirty="0" smtClean="0"/>
          </a:p>
          <a:p>
            <a:r>
              <a:rPr lang="ru-RU" sz="2400" dirty="0" smtClean="0"/>
              <a:t>академик С.-Петербургской </a:t>
            </a:r>
            <a:r>
              <a:rPr lang="ru-RU" sz="2400" dirty="0"/>
              <a:t>Академии наук, </a:t>
            </a:r>
            <a:endParaRPr lang="ru-RU" sz="2400" dirty="0" smtClean="0"/>
          </a:p>
          <a:p>
            <a:r>
              <a:rPr lang="ru-RU" sz="2400" dirty="0" smtClean="0"/>
              <a:t>военный </a:t>
            </a:r>
            <a:r>
              <a:rPr lang="ru-RU" sz="2400" dirty="0"/>
              <a:t>моряк, автор и составитель </a:t>
            </a:r>
            <a:endParaRPr lang="ru-RU" sz="2400" dirty="0" smtClean="0"/>
          </a:p>
          <a:p>
            <a:r>
              <a:rPr lang="ru-RU" sz="2400" dirty="0" smtClean="0"/>
              <a:t>учебников</a:t>
            </a:r>
            <a:r>
              <a:rPr lang="ru-RU" sz="2400" dirty="0"/>
              <a:t>, </a:t>
            </a:r>
            <a:r>
              <a:rPr lang="ru-RU" sz="2400" dirty="0" smtClean="0"/>
              <a:t>среди </a:t>
            </a:r>
            <a:r>
              <a:rPr lang="ru-RU" sz="2400" dirty="0"/>
              <a:t>которых </a:t>
            </a:r>
            <a:r>
              <a:rPr lang="ru-RU" sz="2400" dirty="0" smtClean="0"/>
              <a:t>–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знаменитый </a:t>
            </a:r>
            <a:r>
              <a:rPr lang="ru-RU" sz="2400" dirty="0" smtClean="0"/>
              <a:t>Письмовник</a:t>
            </a:r>
            <a:r>
              <a:rPr lang="ru-RU" sz="2400" dirty="0"/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42" y="4149080"/>
            <a:ext cx="2100233" cy="252028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13" y="4941168"/>
            <a:ext cx="1905000" cy="304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2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7" y="260648"/>
            <a:ext cx="8640961" cy="630942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Цели и задачи, преследуемые переводчиком: </a:t>
            </a:r>
          </a:p>
          <a:p>
            <a:endParaRPr lang="ru-RU" sz="2400" dirty="0"/>
          </a:p>
          <a:p>
            <a:r>
              <a:rPr lang="ru-RU" sz="2400" dirty="0" smtClean="0"/>
              <a:t>«</a:t>
            </a:r>
            <a:r>
              <a:rPr lang="ru-RU" sz="2400" b="1" i="1" dirty="0">
                <a:solidFill>
                  <a:srgbClr val="663300"/>
                </a:solidFill>
              </a:rPr>
              <a:t>Математические науки уже давно стали приходить в лучшее совершенство, и почти ежедневно выходят новые сочинения Геометрии. Таковые плоды имеющие свое достоинство мы не презираем; однако надеемся, что издатели тех сочинений согласно с нами </a:t>
            </a:r>
            <a:endParaRPr lang="ru-RU" sz="2400" b="1" i="1" dirty="0" smtClean="0">
              <a:solidFill>
                <a:srgbClr val="663300"/>
              </a:solidFill>
            </a:endParaRPr>
          </a:p>
          <a:p>
            <a:r>
              <a:rPr lang="ru-RU" sz="2400" b="1" i="1" dirty="0" smtClean="0">
                <a:solidFill>
                  <a:srgbClr val="663300"/>
                </a:solidFill>
              </a:rPr>
              <a:t>предпочтут </a:t>
            </a:r>
            <a:r>
              <a:rPr lang="ru-RU" sz="2400" b="1" i="1" dirty="0">
                <a:solidFill>
                  <a:srgbClr val="663300"/>
                </a:solidFill>
              </a:rPr>
              <a:t>оным Евклидовы Елементы, </a:t>
            </a:r>
            <a:r>
              <a:rPr lang="ru-RU" sz="2400" b="1" i="1" dirty="0" smtClean="0">
                <a:solidFill>
                  <a:srgbClr val="663300"/>
                </a:solidFill>
              </a:rPr>
              <a:t>кои </a:t>
            </a:r>
            <a:r>
              <a:rPr lang="ru-RU" sz="2400" b="1" i="1" dirty="0">
                <a:solidFill>
                  <a:srgbClr val="663300"/>
                </a:solidFill>
              </a:rPr>
              <a:t>суть толь </a:t>
            </a:r>
            <a:r>
              <a:rPr lang="ru-RU" sz="2400" b="1" i="1" dirty="0" smtClean="0">
                <a:solidFill>
                  <a:srgbClr val="663300"/>
                </a:solidFill>
              </a:rPr>
              <a:t>высокого </a:t>
            </a:r>
            <a:r>
              <a:rPr lang="ru-RU" sz="2400" b="1" i="1" dirty="0">
                <a:solidFill>
                  <a:srgbClr val="663300"/>
                </a:solidFill>
              </a:rPr>
              <a:t>ума дело, </a:t>
            </a:r>
            <a:r>
              <a:rPr lang="ru-RU" sz="2400" b="1" i="1" dirty="0" smtClean="0">
                <a:solidFill>
                  <a:srgbClr val="663300"/>
                </a:solidFill>
              </a:rPr>
              <a:t>которому </a:t>
            </a:r>
            <a:r>
              <a:rPr lang="ru-RU" sz="2400" b="1" i="1" dirty="0">
                <a:solidFill>
                  <a:srgbClr val="663300"/>
                </a:solidFill>
              </a:rPr>
              <a:t>удобно </a:t>
            </a:r>
            <a:r>
              <a:rPr lang="ru-RU" sz="2400" b="1" i="1" dirty="0" smtClean="0">
                <a:solidFill>
                  <a:srgbClr val="663300"/>
                </a:solidFill>
              </a:rPr>
              <a:t>только </a:t>
            </a:r>
            <a:r>
              <a:rPr lang="ru-RU" sz="2400" b="1" i="1" dirty="0">
                <a:solidFill>
                  <a:srgbClr val="663300"/>
                </a:solidFill>
              </a:rPr>
              <a:t>подражать, </a:t>
            </a:r>
            <a:r>
              <a:rPr lang="ru-RU" sz="2400" b="1" i="1" dirty="0" smtClean="0">
                <a:solidFill>
                  <a:srgbClr val="663300"/>
                </a:solidFill>
              </a:rPr>
              <a:t>а </a:t>
            </a:r>
            <a:r>
              <a:rPr lang="ru-RU" sz="2400" b="1" i="1" dirty="0">
                <a:solidFill>
                  <a:srgbClr val="663300"/>
                </a:solidFill>
              </a:rPr>
              <a:t>превзойти онаго </a:t>
            </a:r>
            <a:r>
              <a:rPr lang="ru-RU" sz="2400" b="1" i="1" dirty="0" smtClean="0">
                <a:solidFill>
                  <a:srgbClr val="663300"/>
                </a:solidFill>
              </a:rPr>
              <a:t>никак </a:t>
            </a:r>
          </a:p>
          <a:p>
            <a:r>
              <a:rPr lang="ru-RU" sz="2400" b="1" i="1" dirty="0" smtClean="0">
                <a:solidFill>
                  <a:srgbClr val="663300"/>
                </a:solidFill>
              </a:rPr>
              <a:t>невозможно</a:t>
            </a:r>
            <a:r>
              <a:rPr lang="ru-RU" sz="2400" b="1" i="1" dirty="0">
                <a:solidFill>
                  <a:srgbClr val="663300"/>
                </a:solidFill>
              </a:rPr>
              <a:t>. </a:t>
            </a:r>
            <a:r>
              <a:rPr lang="ru-RU" sz="2400" b="1" i="1" dirty="0" smtClean="0">
                <a:solidFill>
                  <a:srgbClr val="663300"/>
                </a:solidFill>
              </a:rPr>
              <a:t>Когда </a:t>
            </a:r>
            <a:r>
              <a:rPr lang="ru-RU" sz="2400" b="1" i="1" dirty="0">
                <a:solidFill>
                  <a:srgbClr val="663300"/>
                </a:solidFill>
              </a:rPr>
              <a:t>наше </a:t>
            </a:r>
            <a:r>
              <a:rPr lang="ru-RU" sz="2400" b="1" i="1" dirty="0" smtClean="0">
                <a:solidFill>
                  <a:srgbClr val="663300"/>
                </a:solidFill>
              </a:rPr>
              <a:t>уверение</a:t>
            </a:r>
          </a:p>
          <a:p>
            <a:r>
              <a:rPr lang="ru-RU" sz="2400" b="1" i="1" dirty="0" smtClean="0">
                <a:solidFill>
                  <a:srgbClr val="663300"/>
                </a:solidFill>
              </a:rPr>
              <a:t> о </a:t>
            </a:r>
            <a:r>
              <a:rPr lang="ru-RU" sz="2400" b="1" i="1" dirty="0">
                <a:solidFill>
                  <a:srgbClr val="663300"/>
                </a:solidFill>
              </a:rPr>
              <a:t>Евклидовом </a:t>
            </a:r>
            <a:r>
              <a:rPr lang="ru-RU" sz="2400" b="1" i="1" dirty="0" smtClean="0">
                <a:solidFill>
                  <a:srgbClr val="663300"/>
                </a:solidFill>
              </a:rPr>
              <a:t>преимуществе</a:t>
            </a:r>
            <a:r>
              <a:rPr lang="ru-RU" sz="2400" b="1" i="1" dirty="0">
                <a:solidFill>
                  <a:srgbClr val="663300"/>
                </a:solidFill>
              </a:rPr>
              <a:t>, в чем </a:t>
            </a:r>
            <a:endParaRPr lang="ru-RU" sz="2400" b="1" i="1" dirty="0" smtClean="0">
              <a:solidFill>
                <a:srgbClr val="663300"/>
              </a:solidFill>
            </a:endParaRPr>
          </a:p>
          <a:p>
            <a:r>
              <a:rPr lang="ru-RU" sz="2400" b="1" i="1" dirty="0" smtClean="0">
                <a:solidFill>
                  <a:srgbClr val="663300"/>
                </a:solidFill>
              </a:rPr>
              <a:t>никто </a:t>
            </a:r>
            <a:r>
              <a:rPr lang="ru-RU" sz="2400" b="1" i="1" dirty="0">
                <a:solidFill>
                  <a:srgbClr val="663300"/>
                </a:solidFill>
              </a:rPr>
              <a:t>не прекословит, будет бесполезно, </a:t>
            </a:r>
            <a:endParaRPr lang="ru-RU" sz="2400" b="1" i="1" dirty="0" smtClean="0">
              <a:solidFill>
                <a:srgbClr val="663300"/>
              </a:solidFill>
            </a:endParaRPr>
          </a:p>
          <a:p>
            <a:r>
              <a:rPr lang="ru-RU" sz="2400" b="1" i="1" dirty="0" smtClean="0">
                <a:solidFill>
                  <a:srgbClr val="663300"/>
                </a:solidFill>
              </a:rPr>
              <a:t>то </a:t>
            </a:r>
            <a:r>
              <a:rPr lang="ru-RU" sz="2400" b="1" i="1" dirty="0">
                <a:solidFill>
                  <a:srgbClr val="663300"/>
                </a:solidFill>
              </a:rPr>
              <a:t>должны мы здесь  показать </a:t>
            </a:r>
            <a:endParaRPr lang="ru-RU" sz="2400" b="1" i="1" dirty="0" smtClean="0">
              <a:solidFill>
                <a:srgbClr val="663300"/>
              </a:solidFill>
            </a:endParaRPr>
          </a:p>
          <a:p>
            <a:r>
              <a:rPr lang="ru-RU" sz="2400" b="1" i="1" dirty="0" smtClean="0">
                <a:solidFill>
                  <a:srgbClr val="663300"/>
                </a:solidFill>
              </a:rPr>
              <a:t>только лучшества </a:t>
            </a:r>
            <a:r>
              <a:rPr lang="ru-RU" sz="2400" b="1" i="1" dirty="0">
                <a:solidFill>
                  <a:srgbClr val="663300"/>
                </a:solidFill>
              </a:rPr>
              <a:t>сего новаго издания </a:t>
            </a:r>
            <a:endParaRPr lang="ru-RU" sz="2400" b="1" i="1" dirty="0" smtClean="0">
              <a:solidFill>
                <a:srgbClr val="663300"/>
              </a:solidFill>
            </a:endParaRPr>
          </a:p>
          <a:p>
            <a:r>
              <a:rPr lang="ru-RU" sz="2400" b="1" i="1" dirty="0">
                <a:solidFill>
                  <a:srgbClr val="663300"/>
                </a:solidFill>
              </a:rPr>
              <a:t>п</a:t>
            </a:r>
            <a:r>
              <a:rPr lang="ru-RU" sz="2400" b="1" i="1" dirty="0" smtClean="0">
                <a:solidFill>
                  <a:srgbClr val="663300"/>
                </a:solidFill>
              </a:rPr>
              <a:t>ред прежними </a:t>
            </a:r>
            <a:r>
              <a:rPr lang="ru-RU" sz="2400" dirty="0">
                <a:solidFill>
                  <a:srgbClr val="663300"/>
                </a:solidFill>
              </a:rPr>
              <a:t>…</a:t>
            </a:r>
            <a:r>
              <a:rPr lang="ru-RU" sz="2400" dirty="0"/>
              <a:t>» </a:t>
            </a:r>
            <a:endParaRPr lang="ru-RU" sz="2400" dirty="0" smtClean="0"/>
          </a:p>
          <a:p>
            <a:r>
              <a:rPr lang="ru-RU" sz="2000" i="1" dirty="0" smtClean="0"/>
              <a:t>                                                                Н.Г. Курганов</a:t>
            </a:r>
            <a:endParaRPr lang="ru-RU" sz="2000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6912525" y="3700735"/>
            <a:ext cx="2187999" cy="315944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96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1"/>
            <a:ext cx="8964488" cy="3847207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Евклидовых </a:t>
            </a:r>
            <a:r>
              <a:rPr lang="ru-RU" sz="2800" b="1" dirty="0">
                <a:solidFill>
                  <a:srgbClr val="0000FF"/>
                </a:solidFill>
              </a:rPr>
              <a:t>стихий осьмь книг, а именно: первая, вторая, третья, четвёртая, пятая, шестая, одиннадцатая и двенадцатая; к сим прилагаются книги тринадцатая и четырнадцатая. Переведены с греческого и поправлены. В Санкт-Петербурге, в типографии Морского шляхетного Кадетского Корпуса</a:t>
            </a:r>
            <a:r>
              <a:rPr lang="ru-RU" sz="2800" dirty="0"/>
              <a:t>». </a:t>
            </a:r>
            <a:r>
              <a:rPr lang="ru-RU" sz="2800" b="1" dirty="0"/>
              <a:t>1784</a:t>
            </a:r>
            <a:r>
              <a:rPr lang="ru-RU" sz="2800" dirty="0"/>
              <a:t> г</a:t>
            </a:r>
            <a:r>
              <a:rPr lang="ru-RU" sz="2800" dirty="0" smtClean="0"/>
              <a:t>.</a:t>
            </a:r>
          </a:p>
          <a:p>
            <a:r>
              <a:rPr lang="ru-RU" sz="2000" dirty="0" smtClean="0"/>
              <a:t>Переводчики - </a:t>
            </a:r>
            <a:r>
              <a:rPr lang="ru-RU" sz="2000" dirty="0"/>
              <a:t>преподаватели указанного корпуса, магистры Оксфордского университета В. Н. Никитин и П. И. Суворов</a:t>
            </a:r>
            <a:r>
              <a:rPr lang="ru-RU" sz="2800" dirty="0"/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924" y="4293096"/>
            <a:ext cx="8752564" cy="224676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Василий </a:t>
            </a:r>
            <a:r>
              <a:rPr lang="ru-RU" sz="2000" b="1" dirty="0"/>
              <a:t>Никитич </a:t>
            </a:r>
            <a:r>
              <a:rPr lang="ru-RU" sz="2000" b="1" dirty="0" smtClean="0"/>
              <a:t>Никитин </a:t>
            </a:r>
            <a:r>
              <a:rPr lang="ru-RU" sz="2000" dirty="0" smtClean="0"/>
              <a:t>(</a:t>
            </a:r>
            <a:r>
              <a:rPr lang="ru-RU" sz="2000" b="1" dirty="0" smtClean="0"/>
              <a:t>1737-1809</a:t>
            </a:r>
            <a:r>
              <a:rPr lang="ru-RU" sz="2000" dirty="0"/>
              <a:t>) - российский математик, </a:t>
            </a:r>
            <a:r>
              <a:rPr lang="ru-RU" sz="2000" dirty="0" smtClean="0"/>
              <a:t>магистр </a:t>
            </a:r>
            <a:r>
              <a:rPr lang="ru-RU" sz="2000" dirty="0"/>
              <a:t>наук, преподаватель математики, физики, латинского и русского языков. </a:t>
            </a:r>
            <a:endParaRPr lang="ru-RU" sz="2000" dirty="0" smtClean="0"/>
          </a:p>
          <a:p>
            <a:r>
              <a:rPr lang="ru-RU" sz="2000" b="1" dirty="0" smtClean="0"/>
              <a:t>Прохор Игнатьевич Суворов </a:t>
            </a:r>
            <a:r>
              <a:rPr lang="ru-RU" sz="2000" dirty="0"/>
              <a:t>(</a:t>
            </a:r>
            <a:r>
              <a:rPr lang="ru-RU" sz="2000" b="1" dirty="0"/>
              <a:t>1750-1815</a:t>
            </a:r>
            <a:r>
              <a:rPr lang="ru-RU" sz="2000" dirty="0" smtClean="0"/>
              <a:t>) - ординарный профессор  </a:t>
            </a:r>
            <a:r>
              <a:rPr lang="ru-RU" sz="2000" dirty="0"/>
              <a:t>математики Московского университета, преподавал в Морском кадетском корпусе математику, латынь, </a:t>
            </a:r>
            <a:r>
              <a:rPr lang="ru-RU" sz="2000" dirty="0" smtClean="0"/>
              <a:t>английский, мифологию</a:t>
            </a:r>
          </a:p>
          <a:p>
            <a:r>
              <a:rPr lang="ru-RU" sz="2000" dirty="0" smtClean="0"/>
              <a:t>и словесность.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623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" y="-26969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4522" y="2708920"/>
            <a:ext cx="8424936" cy="4093428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«…«</a:t>
            </a:r>
            <a:r>
              <a:rPr lang="ru-RU" sz="2000" b="1" i="1" dirty="0"/>
              <a:t>поправления» были произведены с такой смелостью, что … перевод Никитина и Суворова, вполне заслуживая название «хорошей геометрической книги», не может, однако же, считаться Евклидовыми Началами, так как в нем «сделано столько перемен, прибавлений и проч., что едва оставлена тень подлинника».  Но книга «примечательна </a:t>
            </a:r>
            <a:r>
              <a:rPr lang="ru-RU" sz="2000" b="1" i="1" dirty="0" smtClean="0"/>
              <a:t>тем</a:t>
            </a:r>
            <a:r>
              <a:rPr lang="ru-RU" sz="2000" b="1" i="1" dirty="0"/>
              <a:t>, что в ней впервые … делается попытка греко-латинскую геометрическую терминологию заменить </a:t>
            </a:r>
            <a:endParaRPr lang="ru-RU" sz="2000" b="1" i="1" dirty="0" smtClean="0"/>
          </a:p>
          <a:p>
            <a:r>
              <a:rPr lang="ru-RU" sz="2000" b="1" i="1" dirty="0" smtClean="0"/>
              <a:t>славяно-русской</a:t>
            </a:r>
            <a:r>
              <a:rPr lang="ru-RU" sz="2000" b="1" i="1" dirty="0"/>
              <a:t>; небольшая часть изобретенных </a:t>
            </a:r>
            <a:endParaRPr lang="ru-RU" sz="2000" b="1" i="1" dirty="0" smtClean="0"/>
          </a:p>
          <a:p>
            <a:r>
              <a:rPr lang="ru-RU" sz="2000" b="1" i="1" dirty="0" smtClean="0"/>
              <a:t>терминов </a:t>
            </a:r>
            <a:r>
              <a:rPr lang="ru-RU" sz="2000" b="1" i="1" dirty="0"/>
              <a:t>удачна, напр. вместо «теорема» </a:t>
            </a:r>
            <a:r>
              <a:rPr lang="ru-RU" sz="2000" b="1" i="1" dirty="0" smtClean="0"/>
              <a:t>-</a:t>
            </a:r>
          </a:p>
          <a:p>
            <a:r>
              <a:rPr lang="ru-RU" sz="2000" b="1" i="1" dirty="0" smtClean="0"/>
              <a:t>задание</a:t>
            </a:r>
            <a:r>
              <a:rPr lang="ru-RU" sz="2000" b="1" i="1" dirty="0"/>
              <a:t>, </a:t>
            </a:r>
            <a:r>
              <a:rPr lang="ru-RU" sz="2000" b="1" i="1" dirty="0" smtClean="0"/>
              <a:t>вместо </a:t>
            </a:r>
            <a:r>
              <a:rPr lang="ru-RU" sz="2000" b="1" i="1" dirty="0"/>
              <a:t>«пункт» - точка; </a:t>
            </a:r>
            <a:r>
              <a:rPr lang="ru-RU" sz="2000" b="1" i="1" dirty="0" smtClean="0"/>
              <a:t>большинство</a:t>
            </a:r>
          </a:p>
          <a:p>
            <a:r>
              <a:rPr lang="ru-RU" sz="2000" b="1" i="1" dirty="0" smtClean="0"/>
              <a:t>же </a:t>
            </a:r>
            <a:r>
              <a:rPr lang="ru-RU" sz="2000" b="1" i="1" dirty="0"/>
              <a:t>их  </a:t>
            </a:r>
            <a:r>
              <a:rPr lang="ru-RU" sz="2000" b="1" i="1" dirty="0" smtClean="0"/>
              <a:t>громоздко и неудобопроизносимо</a:t>
            </a:r>
            <a:r>
              <a:rPr lang="ru-RU" sz="2000" b="1" i="1" dirty="0"/>
              <a:t>». </a:t>
            </a:r>
          </a:p>
          <a:p>
            <a:r>
              <a:rPr lang="ru-R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                        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Ф. Петрушевский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0648"/>
            <a:ext cx="8964488" cy="2246769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663300"/>
                </a:solidFill>
              </a:rPr>
              <a:t>"Тщание </a:t>
            </a:r>
            <a:r>
              <a:rPr lang="ru-RU" sz="2000" b="1" i="1" dirty="0" smtClean="0">
                <a:solidFill>
                  <a:srgbClr val="663300"/>
                </a:solidFill>
              </a:rPr>
              <a:t>… было</a:t>
            </a:r>
            <a:r>
              <a:rPr lang="ru-RU" sz="2000" b="1" i="1" dirty="0">
                <a:solidFill>
                  <a:srgbClr val="663300"/>
                </a:solidFill>
              </a:rPr>
              <a:t>, не слепый перевод какой-либо прилучившейся иностранной книги сделать, или издать безвкусный книги сбор малосостоятельных списаний; но паче, собрав и соустроив </a:t>
            </a:r>
            <a:r>
              <a:rPr lang="ru-RU" sz="2000" b="1" i="1" dirty="0" smtClean="0">
                <a:solidFill>
                  <a:srgbClr val="663300"/>
                </a:solidFill>
              </a:rPr>
              <a:t>что</a:t>
            </a:r>
          </a:p>
          <a:p>
            <a:r>
              <a:rPr lang="ru-RU" sz="2000" b="1" i="1" dirty="0" smtClean="0">
                <a:solidFill>
                  <a:srgbClr val="663300"/>
                </a:solidFill>
              </a:rPr>
              <a:t>в </a:t>
            </a:r>
            <a:r>
              <a:rPr lang="ru-RU" sz="2000" b="1" i="1" dirty="0">
                <a:solidFill>
                  <a:srgbClr val="663300"/>
                </a:solidFill>
              </a:rPr>
              <a:t>разных писателях есть наилучшее, к сему ж и исправив неправое, </a:t>
            </a:r>
            <a:endParaRPr lang="ru-RU" sz="2000" b="1" i="1" dirty="0" smtClean="0">
              <a:solidFill>
                <a:srgbClr val="663300"/>
              </a:solidFill>
            </a:endParaRPr>
          </a:p>
          <a:p>
            <a:r>
              <a:rPr lang="ru-RU" sz="2000" b="1" i="1" dirty="0" smtClean="0">
                <a:solidFill>
                  <a:srgbClr val="663300"/>
                </a:solidFill>
              </a:rPr>
              <a:t>и </a:t>
            </a:r>
            <a:r>
              <a:rPr lang="ru-RU" sz="2000" b="1" i="1" dirty="0">
                <a:solidFill>
                  <a:srgbClr val="663300"/>
                </a:solidFill>
              </a:rPr>
              <a:t>дополнив недостаточное, составить некое целое, которое бы </a:t>
            </a:r>
            <a:endParaRPr lang="ru-RU" sz="2000" b="1" i="1" dirty="0" smtClean="0">
              <a:solidFill>
                <a:srgbClr val="663300"/>
              </a:solidFill>
            </a:endParaRPr>
          </a:p>
          <a:p>
            <a:r>
              <a:rPr lang="ru-RU" sz="2000" b="1" i="1" dirty="0" smtClean="0">
                <a:solidFill>
                  <a:srgbClr val="663300"/>
                </a:solidFill>
              </a:rPr>
              <a:t>не </a:t>
            </a:r>
            <a:r>
              <a:rPr lang="ru-RU" sz="2000" b="1" i="1" dirty="0">
                <a:solidFill>
                  <a:srgbClr val="663300"/>
                </a:solidFill>
              </a:rPr>
              <a:t>уступало ничему ими сведомому, как на своем, так и на других языках</a:t>
            </a:r>
            <a:r>
              <a:rPr lang="ru-RU" sz="2000" b="1" i="1" dirty="0" smtClean="0">
                <a:solidFill>
                  <a:srgbClr val="663300"/>
                </a:solidFill>
              </a:rPr>
              <a:t>…".                                                                                          </a:t>
            </a:r>
            <a:r>
              <a:rPr lang="ru-RU" dirty="0" smtClean="0"/>
              <a:t>Из предисловия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13130"/>
            <a:ext cx="2277612" cy="17082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" y="-134938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20177" y="71757"/>
            <a:ext cx="5623945" cy="63709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</a:rPr>
              <a:t>Фома Иванович </a:t>
            </a:r>
            <a:r>
              <a:rPr lang="ru-RU" sz="2400" b="1" dirty="0" smtClean="0">
                <a:solidFill>
                  <a:srgbClr val="0000FF"/>
                </a:solidFill>
              </a:rPr>
              <a:t>Петрушевский</a:t>
            </a:r>
          </a:p>
          <a:p>
            <a:pPr algn="ctr"/>
            <a:r>
              <a:rPr lang="ru-RU" sz="2400" dirty="0" smtClean="0"/>
              <a:t>(1785-1848)</a:t>
            </a:r>
          </a:p>
          <a:p>
            <a:r>
              <a:rPr lang="ru-RU" sz="2400" dirty="0" smtClean="0"/>
              <a:t> - известный </a:t>
            </a:r>
            <a:r>
              <a:rPr lang="ru-RU" sz="2400" dirty="0"/>
              <a:t>русский метролог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переводчик, </a:t>
            </a:r>
            <a:r>
              <a:rPr lang="ru-RU" sz="2400" dirty="0" smtClean="0"/>
              <a:t>педагог, </a:t>
            </a:r>
            <a:r>
              <a:rPr lang="ru-RU" sz="2400" dirty="0"/>
              <a:t>воспитанник </a:t>
            </a:r>
            <a:endParaRPr lang="ru-RU" sz="2400" dirty="0" smtClean="0"/>
          </a:p>
          <a:p>
            <a:r>
              <a:rPr lang="ru-RU" sz="2400" dirty="0" smtClean="0"/>
              <a:t>С</a:t>
            </a:r>
            <a:r>
              <a:rPr lang="ru-RU" sz="2400" dirty="0"/>
              <a:t>.-Петербургского </a:t>
            </a:r>
            <a:r>
              <a:rPr lang="ru-RU" sz="2400" dirty="0" smtClean="0"/>
              <a:t>педагогического </a:t>
            </a:r>
          </a:p>
          <a:p>
            <a:r>
              <a:rPr lang="ru-RU" sz="2400" dirty="0" smtClean="0"/>
              <a:t>института</a:t>
            </a:r>
            <a:r>
              <a:rPr lang="ru-RU" sz="2400" dirty="0"/>
              <a:t>, где посвятил себя изучению математики и </a:t>
            </a:r>
            <a:r>
              <a:rPr lang="ru-RU" sz="2400" dirty="0" smtClean="0"/>
              <a:t>физики.</a:t>
            </a:r>
          </a:p>
          <a:p>
            <a:r>
              <a:rPr lang="ru-RU" sz="2400" dirty="0" smtClean="0"/>
              <a:t>С 1808 г. - преподаватель Псковской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гимназии, с 1816 г - в  СПб, 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работал  в Педагогическом </a:t>
            </a:r>
          </a:p>
          <a:p>
            <a:r>
              <a:rPr lang="ru-RU" sz="2400" dirty="0" smtClean="0"/>
              <a:t>                  институте</a:t>
            </a:r>
            <a:r>
              <a:rPr lang="ru-RU" sz="2400" dirty="0"/>
              <a:t>, </a:t>
            </a:r>
            <a:r>
              <a:rPr lang="ru-RU" sz="2400" dirty="0" smtClean="0"/>
              <a:t>в </a:t>
            </a:r>
            <a:r>
              <a:rPr lang="ru-RU" sz="2400" dirty="0"/>
              <a:t>Главном </a:t>
            </a:r>
            <a:r>
              <a:rPr lang="ru-RU" sz="2400" dirty="0" smtClean="0"/>
              <a:t> 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Правлении училищ</a:t>
            </a:r>
            <a:r>
              <a:rPr lang="ru-RU" sz="2400" dirty="0"/>
              <a:t>, </a:t>
            </a:r>
            <a:r>
              <a:rPr lang="ru-RU" sz="2400" dirty="0" smtClean="0"/>
              <a:t>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в Департаменте </a:t>
            </a:r>
            <a:r>
              <a:rPr lang="ru-RU" sz="2400" dirty="0"/>
              <a:t>Народного </a:t>
            </a:r>
            <a:endParaRPr lang="ru-RU" sz="2400" dirty="0" smtClean="0"/>
          </a:p>
          <a:p>
            <a:r>
              <a:rPr lang="ru-RU" sz="2400" dirty="0"/>
              <a:t> </a:t>
            </a:r>
            <a:r>
              <a:rPr lang="ru-RU" sz="2400" dirty="0" smtClean="0"/>
              <a:t>                 Просвещения,  был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директором </a:t>
            </a:r>
            <a:r>
              <a:rPr lang="ru-RU" sz="2400" dirty="0"/>
              <a:t>Дома </a:t>
            </a:r>
            <a:r>
              <a:rPr lang="ru-RU" sz="2400" dirty="0" smtClean="0"/>
              <a:t>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воспитания </a:t>
            </a:r>
            <a:r>
              <a:rPr lang="ru-RU" sz="2400" dirty="0"/>
              <a:t>бедных </a:t>
            </a:r>
            <a:r>
              <a:rPr lang="ru-RU" sz="2400" dirty="0" smtClean="0"/>
              <a:t>детей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/>
              <a:t> </a:t>
            </a:r>
            <a:r>
              <a:rPr lang="ru-RU" sz="2400" dirty="0" smtClean="0"/>
              <a:t>                 а </a:t>
            </a:r>
            <a:r>
              <a:rPr lang="ru-RU" sz="2400" dirty="0"/>
              <a:t>затем - Института слепых. 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38"/>
            <a:ext cx="3379904" cy="56331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6" y="3138862"/>
            <a:ext cx="2755356" cy="33951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95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12968" cy="470898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333FF"/>
                </a:solidFill>
              </a:rPr>
              <a:t>Эвклидовых </a:t>
            </a:r>
            <a:r>
              <a:rPr lang="ru-RU" sz="2000" b="1" dirty="0">
                <a:solidFill>
                  <a:srgbClr val="3333FF"/>
                </a:solidFill>
              </a:rPr>
              <a:t>начал восемь книг</a:t>
            </a:r>
            <a:r>
              <a:rPr lang="ru-RU" sz="2000" dirty="0">
                <a:solidFill>
                  <a:srgbClr val="0000FF"/>
                </a:solidFill>
              </a:rPr>
              <a:t>, </a:t>
            </a:r>
            <a:r>
              <a:rPr lang="ru-RU" sz="2000" b="1" dirty="0">
                <a:solidFill>
                  <a:srgbClr val="0000FF"/>
                </a:solidFill>
              </a:rPr>
              <a:t>а именно: первые шесть, одиннадцатая и двенадцатая, содержащие в себе основания геометрии </a:t>
            </a:r>
            <a:r>
              <a:rPr lang="ru-RU" sz="2000" dirty="0"/>
              <a:t>/ Пер. с греч. Ф. Петрушевского с прибавлениями и примеч.- СПб: тип. Департамента народного </a:t>
            </a:r>
            <a:r>
              <a:rPr lang="ru-RU" sz="2000" dirty="0" smtClean="0"/>
              <a:t>просвещения, </a:t>
            </a:r>
            <a:r>
              <a:rPr lang="ru-RU" sz="2000" b="1" dirty="0"/>
              <a:t>1819.</a:t>
            </a:r>
            <a:r>
              <a:rPr lang="ru-RU" sz="2000" dirty="0"/>
              <a:t> </a:t>
            </a:r>
            <a:r>
              <a:rPr lang="ru-RU" sz="2000" b="1" dirty="0" smtClean="0">
                <a:solidFill>
                  <a:srgbClr val="3333FF"/>
                </a:solidFill>
              </a:rPr>
              <a:t>Эвклидовых </a:t>
            </a:r>
            <a:r>
              <a:rPr lang="ru-RU" sz="2000" b="1" dirty="0">
                <a:solidFill>
                  <a:srgbClr val="3333FF"/>
                </a:solidFill>
              </a:rPr>
              <a:t>начал три книги</a:t>
            </a:r>
            <a:r>
              <a:rPr lang="ru-RU" sz="2000" dirty="0"/>
              <a:t>, </a:t>
            </a:r>
            <a:r>
              <a:rPr lang="ru-RU" sz="2000" b="1" dirty="0">
                <a:solidFill>
                  <a:srgbClr val="0000FF"/>
                </a:solidFill>
              </a:rPr>
              <a:t>а именно: седьмая, осьмая и девятая, содержащие общую теорию чисел древних </a:t>
            </a:r>
            <a:r>
              <a:rPr lang="ru-RU" sz="2000" b="1" dirty="0" smtClean="0">
                <a:solidFill>
                  <a:srgbClr val="0000FF"/>
                </a:solidFill>
              </a:rPr>
              <a:t>геометров      </a:t>
            </a:r>
            <a:r>
              <a:rPr lang="ru-RU" sz="2000" dirty="0"/>
              <a:t>/ Пер. с греч. Ф. Петрушевского с прибавлениями и примеч. - СПб: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тип</a:t>
            </a:r>
            <a:r>
              <a:rPr lang="ru-RU" sz="2000" dirty="0"/>
              <a:t>. вдовы Плюшар с сыном, </a:t>
            </a:r>
            <a:r>
              <a:rPr lang="ru-RU" sz="2000" b="1" dirty="0"/>
              <a:t>1835</a:t>
            </a:r>
            <a:r>
              <a:rPr lang="ru-RU" sz="2000" dirty="0" smtClean="0"/>
              <a:t>. </a:t>
            </a: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333FF"/>
                </a:solidFill>
              </a:rPr>
              <a:t>Архимед</a:t>
            </a:r>
            <a:r>
              <a:rPr lang="ru-RU" sz="2000" b="1" dirty="0">
                <a:solidFill>
                  <a:srgbClr val="3333FF"/>
                </a:solidFill>
              </a:rPr>
              <a:t>. Две книги о шаре и цилиндре</a:t>
            </a:r>
            <a:r>
              <a:rPr lang="ru-RU" sz="2000" b="1" dirty="0"/>
              <a:t>. </a:t>
            </a:r>
            <a:r>
              <a:rPr lang="ru-RU" sz="2000" b="1" dirty="0">
                <a:solidFill>
                  <a:srgbClr val="0000FF"/>
                </a:solidFill>
              </a:rPr>
              <a:t>Измерение круга и леммы </a:t>
            </a:r>
            <a:r>
              <a:rPr lang="ru-RU" sz="2000" dirty="0"/>
              <a:t>/ Пер. с греч. (леммы с лат.) Ф. Петрушевского с </a:t>
            </a:r>
            <a:r>
              <a:rPr lang="ru-RU" sz="2000" dirty="0" smtClean="0"/>
              <a:t>примечаниями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</a:t>
            </a:r>
            <a:r>
              <a:rPr lang="ru-RU" sz="2000" dirty="0"/>
              <a:t>и пополнениями. - СПб, </a:t>
            </a:r>
            <a:r>
              <a:rPr lang="ru-RU" sz="2000" b="1" dirty="0" smtClean="0"/>
              <a:t>1823</a:t>
            </a:r>
            <a:r>
              <a:rPr lang="ru-RU" sz="2000" dirty="0" smtClean="0"/>
              <a:t>. </a:t>
            </a: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333FF"/>
                </a:solidFill>
              </a:rPr>
              <a:t>Архимед</a:t>
            </a:r>
            <a:r>
              <a:rPr lang="ru-RU" sz="2000" b="1" dirty="0">
                <a:solidFill>
                  <a:srgbClr val="3333FF"/>
                </a:solidFill>
              </a:rPr>
              <a:t>. Псаммит, или Изчисление песку в пространстве равном шару неподвижных звезд</a:t>
            </a:r>
            <a:r>
              <a:rPr lang="ru-RU" sz="2000" b="1" dirty="0"/>
              <a:t> </a:t>
            </a:r>
            <a:r>
              <a:rPr lang="ru-RU" sz="2000" dirty="0"/>
              <a:t>/ Пер. с греч. Ф. Петрушевского с </a:t>
            </a:r>
            <a:r>
              <a:rPr lang="ru-RU" sz="2000" dirty="0" smtClean="0"/>
              <a:t>прим.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и </a:t>
            </a:r>
            <a:r>
              <a:rPr lang="ru-RU" sz="2000" dirty="0"/>
              <a:t>с присовокуплением Общей теории величин </a:t>
            </a:r>
            <a:r>
              <a:rPr lang="ru-RU" sz="2000" dirty="0" smtClean="0"/>
              <a:t>пропорциональных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</a:t>
            </a:r>
            <a:r>
              <a:rPr lang="ru-RU" sz="2000" dirty="0"/>
              <a:t>древних геометров.- СПб, </a:t>
            </a:r>
            <a:r>
              <a:rPr lang="ru-RU" sz="2000" b="1" dirty="0"/>
              <a:t>1824</a:t>
            </a:r>
            <a:r>
              <a:rPr lang="ru-RU" sz="2000" dirty="0"/>
              <a:t>. 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297006" y="4904139"/>
            <a:ext cx="1392639" cy="23210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52141"/>
            <a:ext cx="1332148" cy="218472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13" y="4819650"/>
            <a:ext cx="1428750" cy="2038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5476309" y="4960987"/>
            <a:ext cx="1270516" cy="2038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1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524" y="-114744"/>
            <a:ext cx="8568952" cy="655564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u="sng" dirty="0" smtClean="0"/>
              <a:t>Источник </a:t>
            </a:r>
            <a:r>
              <a:rPr lang="ru-RU" sz="2400" u="sng" dirty="0"/>
              <a:t>для </a:t>
            </a:r>
            <a:r>
              <a:rPr lang="ru-RU" sz="2400" u="sng" dirty="0" smtClean="0"/>
              <a:t>перевода</a:t>
            </a:r>
            <a:r>
              <a:rPr lang="ru-RU" sz="2400" dirty="0" smtClean="0"/>
              <a:t>:</a:t>
            </a:r>
          </a:p>
          <a:p>
            <a:r>
              <a:rPr lang="ru-RU" sz="2800" dirty="0" smtClean="0">
                <a:solidFill>
                  <a:srgbClr val="3333FF"/>
                </a:solidFill>
              </a:rPr>
              <a:t>Euclidis</a:t>
            </a:r>
            <a:r>
              <a:rPr lang="ru-RU" sz="2800" dirty="0">
                <a:solidFill>
                  <a:srgbClr val="3333FF"/>
                </a:solidFill>
              </a:rPr>
              <a:t>, quӕ supersunt omnia, Oxoniӕ, </a:t>
            </a:r>
            <a:r>
              <a:rPr lang="ru-RU" sz="2800" dirty="0" smtClean="0">
                <a:solidFill>
                  <a:srgbClr val="3333FF"/>
                </a:solidFill>
              </a:rPr>
              <a:t>1703.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u="sng" dirty="0" smtClean="0"/>
              <a:t>Причина </a:t>
            </a:r>
            <a:r>
              <a:rPr lang="ru-RU" sz="2000" u="sng" dirty="0" smtClean="0"/>
              <a:t>выбора</a:t>
            </a:r>
            <a:r>
              <a:rPr lang="ru-RU" sz="2000" dirty="0" smtClean="0"/>
              <a:t>: </a:t>
            </a:r>
          </a:p>
          <a:p>
            <a:r>
              <a:rPr lang="ru-RU" sz="2400" b="1" dirty="0" smtClean="0"/>
              <a:t>«… </a:t>
            </a:r>
            <a:r>
              <a:rPr lang="ru-RU" sz="2400" b="1" i="1" dirty="0">
                <a:solidFill>
                  <a:srgbClr val="663300"/>
                </a:solidFill>
              </a:rPr>
              <a:t>английские геометры … более других соблюли вкус к Геометрической точности, … и Эвклид имеет между ими ревностных защитников…», а «в Англии менее расплодилось сего рода сочинений, которые облегчат путь к сей науке, токмо ослабляя оную</a:t>
            </a:r>
            <a:r>
              <a:rPr lang="ru-RU" sz="2400" b="1" dirty="0"/>
              <a:t>». </a:t>
            </a:r>
            <a:endParaRPr lang="ru-RU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u="sng" dirty="0" smtClean="0"/>
              <a:t>Особенность </a:t>
            </a:r>
            <a:r>
              <a:rPr lang="ru-RU" sz="2000" u="sng" dirty="0"/>
              <a:t>перевода</a:t>
            </a:r>
            <a:r>
              <a:rPr lang="ru-RU" sz="2000" dirty="0"/>
              <a:t> </a:t>
            </a:r>
            <a:r>
              <a:rPr lang="ru-RU" sz="2000" dirty="0" smtClean="0"/>
              <a:t> -  </a:t>
            </a:r>
            <a:r>
              <a:rPr lang="ru-RU" sz="2000" dirty="0"/>
              <a:t>максимальная </a:t>
            </a:r>
            <a:r>
              <a:rPr lang="ru-RU" sz="2000" dirty="0" smtClean="0"/>
              <a:t>приближенность</a:t>
            </a:r>
          </a:p>
          <a:p>
            <a:r>
              <a:rPr lang="ru-RU" sz="2000" dirty="0" smtClean="0"/>
              <a:t>к </a:t>
            </a:r>
            <a:r>
              <a:rPr lang="ru-RU" sz="2000" dirty="0"/>
              <a:t>оригиналу за исключением «очевидных погрешностей» и «некоторых прибавлений». </a:t>
            </a:r>
            <a:endParaRPr lang="ru-RU" sz="2000" dirty="0" smtClean="0"/>
          </a:p>
          <a:p>
            <a:r>
              <a:rPr lang="ru-RU" sz="2400" dirty="0" smtClean="0"/>
              <a:t>«</a:t>
            </a:r>
            <a:r>
              <a:rPr lang="ru-RU" sz="2400" b="1" i="1" dirty="0">
                <a:solidFill>
                  <a:srgbClr val="663300"/>
                </a:solidFill>
              </a:rPr>
              <a:t>Все прочее оставлено неприкосновенным, чтобы любителям Математических наук доставить удовольствие иметь Эвклида в собственной так сказать одежде, особливо же потому, что Начала сии и доныне превосходят все, что </a:t>
            </a:r>
            <a:r>
              <a:rPr lang="ru-RU" sz="2400" b="1" i="1" dirty="0" smtClean="0">
                <a:solidFill>
                  <a:srgbClr val="663300"/>
                </a:solidFill>
              </a:rPr>
              <a:t>в  сем </a:t>
            </a:r>
            <a:r>
              <a:rPr lang="ru-RU" sz="2400" b="1" i="1" dirty="0">
                <a:solidFill>
                  <a:srgbClr val="663300"/>
                </a:solidFill>
              </a:rPr>
              <a:t>роде ни писано было, как по краткости, ясности и точности, так по содержанию предметов и удивительному порядку</a:t>
            </a:r>
            <a:r>
              <a:rPr lang="ru-RU" sz="2400" dirty="0"/>
              <a:t>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6440897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ru-RU" sz="1600" dirty="0" smtClean="0"/>
              <a:t>Монтюкла, Лейбниц, Вольф – о  порядке материала в переводах</a:t>
            </a:r>
            <a:r>
              <a:rPr lang="en-US" dirty="0" smtClean="0"/>
              <a:t>]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4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35" y="-134938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70028"/>
            <a:ext cx="6696744" cy="273921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00FF"/>
                </a:solidFill>
              </a:rPr>
              <a:t>Восемь </a:t>
            </a:r>
            <a:r>
              <a:rPr lang="ru-RU" sz="2800" b="1" i="1" dirty="0">
                <a:solidFill>
                  <a:srgbClr val="0000FF"/>
                </a:solidFill>
              </a:rPr>
              <a:t>книг геометрии </a:t>
            </a:r>
            <a:r>
              <a:rPr lang="ru-RU" sz="2800" b="1" i="1" dirty="0" smtClean="0">
                <a:solidFill>
                  <a:srgbClr val="0000FF"/>
                </a:solidFill>
              </a:rPr>
              <a:t>Евклида </a:t>
            </a:r>
          </a:p>
          <a:p>
            <a:r>
              <a:rPr lang="ru-RU" sz="2400" dirty="0" smtClean="0"/>
              <a:t>Переведено </a:t>
            </a:r>
            <a:r>
              <a:rPr lang="ru-RU" sz="2400" dirty="0"/>
              <a:t>с немецкого издания </a:t>
            </a:r>
            <a:r>
              <a:rPr lang="ru-RU" sz="2400" dirty="0" smtClean="0"/>
              <a:t> доктора </a:t>
            </a:r>
            <a:r>
              <a:rPr lang="ru-RU" sz="2400" dirty="0"/>
              <a:t>Гартвига воспитанниками </a:t>
            </a:r>
            <a:r>
              <a:rPr lang="ru-RU" sz="2400" dirty="0" smtClean="0"/>
              <a:t>Александровского </a:t>
            </a:r>
            <a:r>
              <a:rPr lang="ru-RU" sz="2400" dirty="0"/>
              <a:t>Кременчугского </a:t>
            </a:r>
            <a:r>
              <a:rPr lang="ru-RU" sz="2400" dirty="0" smtClean="0"/>
              <a:t>реального </a:t>
            </a:r>
            <a:r>
              <a:rPr lang="ru-RU" sz="2400" dirty="0"/>
              <a:t>училища Немировским </a:t>
            </a:r>
            <a:r>
              <a:rPr lang="ru-RU" sz="2400" dirty="0" smtClean="0"/>
              <a:t>и </a:t>
            </a:r>
            <a:r>
              <a:rPr lang="ru-RU" sz="2400" dirty="0"/>
              <a:t>Бергером, </a:t>
            </a:r>
            <a:r>
              <a:rPr lang="ru-RU" sz="2400" dirty="0" smtClean="0"/>
              <a:t>под руков. </a:t>
            </a:r>
            <a:r>
              <a:rPr lang="ru-RU" sz="2400" dirty="0"/>
              <a:t>Директора училища. </a:t>
            </a:r>
            <a:r>
              <a:rPr lang="ru-RU" sz="2400" dirty="0" smtClean="0"/>
              <a:t>Кременчуг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Типография Г. Розенталя</a:t>
            </a:r>
            <a:r>
              <a:rPr lang="ru-RU" sz="2400" dirty="0"/>
              <a:t>. 1877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0068" y="3010793"/>
            <a:ext cx="8242372" cy="38472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663300"/>
                </a:solidFill>
              </a:rPr>
              <a:t>«…у нас, как-будто, забыли </a:t>
            </a:r>
            <a:endParaRPr lang="ru-RU" sz="2800" b="1" i="1" dirty="0" smtClean="0">
              <a:solidFill>
                <a:srgbClr val="663300"/>
              </a:solidFill>
            </a:endParaRPr>
          </a:p>
          <a:p>
            <a:r>
              <a:rPr lang="ru-RU" sz="2800" b="1" i="1" dirty="0" smtClean="0">
                <a:solidFill>
                  <a:srgbClr val="663300"/>
                </a:solidFill>
              </a:rPr>
              <a:t>об </a:t>
            </a:r>
            <a:r>
              <a:rPr lang="ru-RU" sz="2800" b="1" i="1" dirty="0">
                <a:solidFill>
                  <a:srgbClr val="663300"/>
                </a:solidFill>
              </a:rPr>
              <a:t>Эвклиде, </a:t>
            </a:r>
            <a:r>
              <a:rPr lang="ru-RU" sz="2800" b="1" i="1" dirty="0" smtClean="0">
                <a:solidFill>
                  <a:srgbClr val="663300"/>
                </a:solidFill>
              </a:rPr>
              <a:t>а </a:t>
            </a:r>
            <a:r>
              <a:rPr lang="ru-RU" sz="2800" b="1" i="1" dirty="0">
                <a:solidFill>
                  <a:srgbClr val="663300"/>
                </a:solidFill>
              </a:rPr>
              <a:t>между тем его «Начала геометрии» </a:t>
            </a:r>
            <a:r>
              <a:rPr lang="ru-RU" sz="2800" b="1" i="1" dirty="0" smtClean="0">
                <a:solidFill>
                  <a:srgbClr val="663300"/>
                </a:solidFill>
              </a:rPr>
              <a:t>по </a:t>
            </a:r>
            <a:r>
              <a:rPr lang="ru-RU" sz="2800" b="1" i="1" dirty="0">
                <a:solidFill>
                  <a:srgbClr val="663300"/>
                </a:solidFill>
              </a:rPr>
              <a:t>простоте и ясности доказательств бесспорно занимают одно </a:t>
            </a:r>
            <a:endParaRPr lang="ru-RU" sz="2800" b="1" i="1" dirty="0" smtClean="0">
              <a:solidFill>
                <a:srgbClr val="663300"/>
              </a:solidFill>
            </a:endParaRPr>
          </a:p>
          <a:p>
            <a:r>
              <a:rPr lang="ru-RU" sz="2800" b="1" i="1" dirty="0" smtClean="0">
                <a:solidFill>
                  <a:srgbClr val="663300"/>
                </a:solidFill>
              </a:rPr>
              <a:t>из </a:t>
            </a:r>
            <a:r>
              <a:rPr lang="ru-RU" sz="2800" b="1" i="1" dirty="0">
                <a:solidFill>
                  <a:srgbClr val="663300"/>
                </a:solidFill>
              </a:rPr>
              <a:t>первых мест </a:t>
            </a:r>
            <a:r>
              <a:rPr lang="ru-RU" sz="2800" b="1" i="1" dirty="0" smtClean="0">
                <a:solidFill>
                  <a:srgbClr val="663300"/>
                </a:solidFill>
              </a:rPr>
              <a:t>в </a:t>
            </a:r>
            <a:r>
              <a:rPr lang="ru-RU" sz="2800" b="1" i="1" dirty="0">
                <a:solidFill>
                  <a:srgbClr val="663300"/>
                </a:solidFill>
              </a:rPr>
              <a:t>учебной </a:t>
            </a:r>
            <a:r>
              <a:rPr lang="ru-RU" sz="2800" b="1" i="1" dirty="0" smtClean="0">
                <a:solidFill>
                  <a:srgbClr val="663300"/>
                </a:solidFill>
              </a:rPr>
              <a:t>литературе</a:t>
            </a:r>
          </a:p>
          <a:p>
            <a:r>
              <a:rPr lang="ru-RU" sz="2800" b="1" i="1" dirty="0" smtClean="0">
                <a:solidFill>
                  <a:srgbClr val="663300"/>
                </a:solidFill>
              </a:rPr>
              <a:t>и</a:t>
            </a:r>
            <a:r>
              <a:rPr lang="ru-RU" sz="2800" b="1" i="1" dirty="0">
                <a:solidFill>
                  <a:srgbClr val="663300"/>
                </a:solidFill>
              </a:rPr>
              <a:t>, </a:t>
            </a:r>
            <a:r>
              <a:rPr lang="ru-RU" sz="2800" b="1" i="1" dirty="0" smtClean="0">
                <a:solidFill>
                  <a:srgbClr val="663300"/>
                </a:solidFill>
              </a:rPr>
              <a:t>по </a:t>
            </a:r>
            <a:r>
              <a:rPr lang="ru-RU" sz="2800" b="1" i="1" dirty="0">
                <a:solidFill>
                  <a:srgbClr val="663300"/>
                </a:solidFill>
              </a:rPr>
              <a:t>нашему мнению, могут служить весьма полезным пособием для воспитанников средних учебных заведений</a:t>
            </a:r>
            <a:r>
              <a:rPr lang="ru-RU" sz="2800" b="1" i="1" dirty="0" smtClean="0">
                <a:solidFill>
                  <a:srgbClr val="663300"/>
                </a:solidFill>
              </a:rPr>
              <a:t>».</a:t>
            </a:r>
          </a:p>
          <a:p>
            <a:pPr algn="r"/>
            <a:r>
              <a:rPr lang="ru-RU" sz="2000" dirty="0" smtClean="0"/>
              <a:t>А</a:t>
            </a:r>
            <a:r>
              <a:rPr lang="ru-RU" sz="2000" dirty="0"/>
              <a:t>. </a:t>
            </a:r>
            <a:r>
              <a:rPr lang="ru-RU" sz="2000" dirty="0" smtClean="0"/>
              <a:t>Сокович, </a:t>
            </a:r>
            <a:r>
              <a:rPr lang="ru-RU" sz="2000" b="1" i="1" dirty="0" smtClean="0">
                <a:solidFill>
                  <a:srgbClr val="663300"/>
                </a:solidFill>
              </a:rPr>
              <a:t> </a:t>
            </a:r>
            <a:endParaRPr lang="ru-RU" sz="2000" b="1" i="1" dirty="0">
              <a:solidFill>
                <a:srgbClr val="6633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68790"/>
            <a:ext cx="3718982" cy="213221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5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404664"/>
            <a:ext cx="6120680" cy="150810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>
                <a:solidFill>
                  <a:srgbClr val="0000FF"/>
                </a:solidFill>
                <a:cs typeface="Arial" pitchFamily="34" charset="0"/>
              </a:rPr>
              <a:t>Каждый ученый </a:t>
            </a:r>
            <a:r>
              <a:rPr lang="ru-RU" sz="2400" b="1" i="1" dirty="0" smtClean="0">
                <a:solidFill>
                  <a:srgbClr val="0000FF"/>
                </a:solidFill>
                <a:cs typeface="Arial" pitchFamily="34" charset="0"/>
              </a:rPr>
              <a:t>должен посвятить </a:t>
            </a:r>
          </a:p>
          <a:p>
            <a:pPr algn="r"/>
            <a:r>
              <a:rPr lang="ru-RU" sz="2400" b="1" i="1" dirty="0" smtClean="0">
                <a:solidFill>
                  <a:srgbClr val="0000FF"/>
                </a:solidFill>
                <a:cs typeface="Arial" pitchFamily="34" charset="0"/>
              </a:rPr>
              <a:t>часть </a:t>
            </a:r>
            <a:r>
              <a:rPr lang="ru-RU" sz="2400" b="1" i="1" dirty="0">
                <a:solidFill>
                  <a:srgbClr val="0000FF"/>
                </a:solidFill>
                <a:cs typeface="Arial" pitchFamily="34" charset="0"/>
              </a:rPr>
              <a:t>трудов своих </a:t>
            </a:r>
            <a:r>
              <a:rPr lang="ru-RU" sz="2400" b="1" i="1" dirty="0" smtClean="0">
                <a:solidFill>
                  <a:srgbClr val="0000FF"/>
                </a:solidFill>
                <a:cs typeface="Arial" pitchFamily="34" charset="0"/>
              </a:rPr>
              <a:t>на  </a:t>
            </a:r>
            <a:r>
              <a:rPr lang="ru-RU" sz="2400" b="1" i="1" dirty="0">
                <a:solidFill>
                  <a:srgbClr val="0000FF"/>
                </a:solidFill>
                <a:cs typeface="Arial" pitchFamily="34" charset="0"/>
              </a:rPr>
              <a:t>изучение истории науки</a:t>
            </a:r>
            <a:r>
              <a:rPr lang="ru-RU" sz="2000" i="1" dirty="0">
                <a:solidFill>
                  <a:srgbClr val="FF0000"/>
                </a:solidFill>
                <a:cs typeface="Arial" pitchFamily="34" charset="0"/>
              </a:rPr>
              <a:t>.</a:t>
            </a:r>
          </a:p>
          <a:p>
            <a:pPr algn="r"/>
            <a:r>
              <a:rPr lang="ru-RU" sz="2000" i="1" dirty="0">
                <a:cs typeface="Arial" pitchFamily="34" charset="0"/>
              </a:rPr>
              <a:t>А.Ф. </a:t>
            </a:r>
            <a:r>
              <a:rPr lang="ru-RU" sz="2000" i="1" dirty="0" smtClean="0">
                <a:cs typeface="Arial" pitchFamily="34" charset="0"/>
              </a:rPr>
              <a:t>Попов</a:t>
            </a:r>
            <a:endParaRPr lang="ru-RU" sz="2000" i="1" dirty="0"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760" y="2132856"/>
            <a:ext cx="8892479" cy="390876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3333FF"/>
                </a:solidFill>
                <a:cs typeface="Arial" pitchFamily="34" charset="0"/>
              </a:rPr>
              <a:t>Ступени</a:t>
            </a:r>
          </a:p>
          <a:p>
            <a:pPr algn="ctr"/>
            <a:r>
              <a:rPr lang="ru-RU" sz="2800" b="1" i="1" dirty="0" smtClean="0">
                <a:solidFill>
                  <a:srgbClr val="3333FF"/>
                </a:solidFill>
                <a:cs typeface="Arial" pitchFamily="34" charset="0"/>
              </a:rPr>
              <a:t> </a:t>
            </a:r>
            <a:r>
              <a:rPr lang="ru-RU" sz="2800" b="1" i="1" dirty="0">
                <a:solidFill>
                  <a:srgbClr val="3333FF"/>
                </a:solidFill>
                <a:cs typeface="Arial" pitchFamily="34" charset="0"/>
              </a:rPr>
              <a:t>историко-математического </a:t>
            </a:r>
            <a:r>
              <a:rPr lang="ru-RU" sz="2800" b="1" i="1" dirty="0" smtClean="0">
                <a:solidFill>
                  <a:srgbClr val="3333FF"/>
                </a:solidFill>
                <a:cs typeface="Arial" pitchFamily="34" charset="0"/>
              </a:rPr>
              <a:t>исследования </a:t>
            </a:r>
          </a:p>
          <a:p>
            <a:pPr algn="ctr"/>
            <a:r>
              <a:rPr lang="ru-RU" sz="2400" i="1" dirty="0" smtClean="0">
                <a:cs typeface="Arial" pitchFamily="34" charset="0"/>
              </a:rPr>
              <a:t>(по А.П. Юшкевичу):</a:t>
            </a:r>
          </a:p>
          <a:p>
            <a:endParaRPr lang="ru-RU" sz="2800" b="1" i="1" dirty="0">
              <a:cs typeface="Arial" pitchFamily="34" charset="0"/>
            </a:endParaRPr>
          </a:p>
          <a:p>
            <a:r>
              <a:rPr lang="ru-RU" sz="2800" b="1" i="1" dirty="0" smtClean="0">
                <a:cs typeface="Arial" pitchFamily="34" charset="0"/>
              </a:rPr>
              <a:t>•  </a:t>
            </a:r>
            <a:r>
              <a:rPr lang="ru-RU" sz="2800" i="1" dirty="0" smtClean="0">
                <a:cs typeface="Arial" pitchFamily="34" charset="0"/>
              </a:rPr>
              <a:t>первая </a:t>
            </a:r>
            <a:r>
              <a:rPr lang="ru-RU" sz="2800" i="1" dirty="0">
                <a:cs typeface="Arial" pitchFamily="34" charset="0"/>
              </a:rPr>
              <a:t>ступень </a:t>
            </a:r>
            <a:r>
              <a:rPr lang="ru-RU" sz="2800" b="1" i="1" dirty="0">
                <a:cs typeface="Arial" pitchFamily="34" charset="0"/>
              </a:rPr>
              <a:t>- </a:t>
            </a:r>
            <a:r>
              <a:rPr lang="ru-RU" sz="2800" b="1" i="1" dirty="0" smtClean="0">
                <a:cs typeface="Arial" pitchFamily="34" charset="0"/>
              </a:rPr>
              <a:t> </a:t>
            </a:r>
            <a:r>
              <a:rPr lang="ru-RU" sz="2800" b="1" i="1" dirty="0">
                <a:cs typeface="Arial" pitchFamily="34" charset="0"/>
              </a:rPr>
              <a:t>научная биография, </a:t>
            </a:r>
          </a:p>
          <a:p>
            <a:r>
              <a:rPr lang="ru-RU" sz="2800" b="1" i="1" dirty="0" smtClean="0">
                <a:cs typeface="Arial" pitchFamily="34" charset="0"/>
              </a:rPr>
              <a:t>•  </a:t>
            </a:r>
            <a:r>
              <a:rPr lang="ru-RU" sz="2800" i="1" dirty="0" smtClean="0">
                <a:cs typeface="Arial" pitchFamily="34" charset="0"/>
              </a:rPr>
              <a:t>вторая </a:t>
            </a:r>
            <a:r>
              <a:rPr lang="ru-RU" sz="2800" i="1" dirty="0">
                <a:cs typeface="Arial" pitchFamily="34" charset="0"/>
              </a:rPr>
              <a:t>ступень </a:t>
            </a:r>
            <a:r>
              <a:rPr lang="ru-RU" sz="2800" b="1" i="1" dirty="0">
                <a:cs typeface="Arial" pitchFamily="34" charset="0"/>
              </a:rPr>
              <a:t>- </a:t>
            </a:r>
            <a:r>
              <a:rPr lang="ru-RU" sz="2800" b="1" i="1" dirty="0" smtClean="0">
                <a:cs typeface="Arial" pitchFamily="34" charset="0"/>
              </a:rPr>
              <a:t>научная библиография</a:t>
            </a:r>
            <a:r>
              <a:rPr lang="ru-RU" sz="2800" b="1" i="1" dirty="0">
                <a:cs typeface="Arial" pitchFamily="34" charset="0"/>
              </a:rPr>
              <a:t>, </a:t>
            </a:r>
          </a:p>
          <a:p>
            <a:r>
              <a:rPr lang="ru-RU" sz="2800" b="1" i="1" dirty="0" smtClean="0">
                <a:cs typeface="Arial" pitchFamily="34" charset="0"/>
              </a:rPr>
              <a:t>•  </a:t>
            </a:r>
            <a:r>
              <a:rPr lang="ru-RU" sz="2800" i="1" dirty="0" smtClean="0">
                <a:cs typeface="Arial" pitchFamily="34" charset="0"/>
              </a:rPr>
              <a:t>третья</a:t>
            </a:r>
            <a:r>
              <a:rPr lang="ru-RU" sz="2800" b="1" i="1" dirty="0" smtClean="0">
                <a:cs typeface="Arial" pitchFamily="34" charset="0"/>
              </a:rPr>
              <a:t> </a:t>
            </a:r>
            <a:r>
              <a:rPr lang="ru-RU" sz="2800" i="1" dirty="0" smtClean="0">
                <a:cs typeface="Arial" pitchFamily="34" charset="0"/>
              </a:rPr>
              <a:t>ступень</a:t>
            </a:r>
            <a:r>
              <a:rPr lang="ru-RU" sz="2800" b="1" i="1" dirty="0" smtClean="0">
                <a:cs typeface="Arial" pitchFamily="34" charset="0"/>
              </a:rPr>
              <a:t> - </a:t>
            </a:r>
            <a:r>
              <a:rPr lang="ru-RU" sz="2800" b="1" i="1" dirty="0">
                <a:cs typeface="Arial" pitchFamily="34" charset="0"/>
              </a:rPr>
              <a:t>история понятий, теорий, </a:t>
            </a:r>
          </a:p>
          <a:p>
            <a:r>
              <a:rPr lang="ru-RU" sz="2800" b="1" i="1" dirty="0" smtClean="0">
                <a:cs typeface="Arial" pitchFamily="34" charset="0"/>
              </a:rPr>
              <a:t>•  </a:t>
            </a:r>
            <a:r>
              <a:rPr lang="ru-RU" sz="2800" i="1" dirty="0" smtClean="0">
                <a:cs typeface="Arial" pitchFamily="34" charset="0"/>
              </a:rPr>
              <a:t>четвертая</a:t>
            </a:r>
            <a:r>
              <a:rPr lang="ru-RU" sz="2800" b="1" i="1" dirty="0" smtClean="0">
                <a:cs typeface="Arial" pitchFamily="34" charset="0"/>
              </a:rPr>
              <a:t> </a:t>
            </a:r>
            <a:r>
              <a:rPr lang="ru-RU" sz="2800" b="1" i="1" dirty="0">
                <a:cs typeface="Arial" pitchFamily="34" charset="0"/>
              </a:rPr>
              <a:t>- целостная картина </a:t>
            </a:r>
            <a:r>
              <a:rPr lang="ru-RU" sz="2800" b="1" i="1" dirty="0" smtClean="0">
                <a:cs typeface="Arial" pitchFamily="34" charset="0"/>
              </a:rPr>
              <a:t>истории</a:t>
            </a:r>
          </a:p>
          <a:p>
            <a:r>
              <a:rPr lang="ru-RU" sz="2800" b="1" i="1" dirty="0">
                <a:cs typeface="Arial" pitchFamily="34" charset="0"/>
              </a:rPr>
              <a:t> </a:t>
            </a:r>
            <a:r>
              <a:rPr lang="ru-RU" sz="2800" b="1" i="1" dirty="0" smtClean="0">
                <a:cs typeface="Arial" pitchFamily="34" charset="0"/>
              </a:rPr>
              <a:t>  </a:t>
            </a:r>
            <a:r>
              <a:rPr lang="ru-RU" sz="2800" b="1" i="1" dirty="0">
                <a:cs typeface="Arial" pitchFamily="34" charset="0"/>
              </a:rPr>
              <a:t>математики.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6431"/>
            <a:ext cx="1350687" cy="168210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460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251" y="58893"/>
            <a:ext cx="8443221" cy="249299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Начала </a:t>
            </a:r>
            <a:r>
              <a:rPr lang="ru-RU" sz="2800" b="1" dirty="0">
                <a:solidFill>
                  <a:srgbClr val="0000FF"/>
                </a:solidFill>
              </a:rPr>
              <a:t>Эвклида </a:t>
            </a:r>
            <a:endParaRPr lang="ru-RU" sz="2800" b="1" dirty="0" smtClean="0">
              <a:solidFill>
                <a:srgbClr val="0000FF"/>
              </a:solidFill>
            </a:endParaRPr>
          </a:p>
          <a:p>
            <a:r>
              <a:rPr lang="ru-RU" sz="2800" b="1" dirty="0" smtClean="0">
                <a:solidFill>
                  <a:srgbClr val="0000FF"/>
                </a:solidFill>
              </a:rPr>
              <a:t>с </a:t>
            </a:r>
            <a:r>
              <a:rPr lang="ru-RU" sz="2800" b="1" dirty="0">
                <a:solidFill>
                  <a:srgbClr val="0000FF"/>
                </a:solidFill>
              </a:rPr>
              <a:t>пояснительным введением </a:t>
            </a:r>
            <a:endParaRPr lang="ru-RU" sz="2800" b="1" dirty="0" smtClean="0">
              <a:solidFill>
                <a:srgbClr val="0000FF"/>
              </a:solidFill>
            </a:endParaRPr>
          </a:p>
          <a:p>
            <a:r>
              <a:rPr lang="ru-RU" sz="2800" b="1" dirty="0" smtClean="0">
                <a:solidFill>
                  <a:srgbClr val="0000FF"/>
                </a:solidFill>
              </a:rPr>
              <a:t>и </a:t>
            </a:r>
            <a:r>
              <a:rPr lang="ru-RU" sz="2800" b="1" dirty="0">
                <a:solidFill>
                  <a:srgbClr val="0000FF"/>
                </a:solidFill>
              </a:rPr>
              <a:t>толкованиями</a:t>
            </a:r>
            <a:r>
              <a:rPr lang="ru-RU" sz="2800" b="1" dirty="0"/>
              <a:t>. </a:t>
            </a:r>
            <a:endParaRPr lang="ru-RU" sz="2800" b="1" dirty="0" smtClean="0"/>
          </a:p>
          <a:p>
            <a:r>
              <a:rPr lang="ru-RU" sz="2400" dirty="0" smtClean="0"/>
              <a:t>Ординарного проф. Имп.</a:t>
            </a:r>
            <a:r>
              <a:rPr lang="ru-RU" sz="2400" dirty="0"/>
              <a:t> </a:t>
            </a:r>
            <a:r>
              <a:rPr lang="ru-RU" sz="2400" dirty="0" smtClean="0"/>
              <a:t>университета </a:t>
            </a:r>
          </a:p>
          <a:p>
            <a:r>
              <a:rPr lang="ru-RU" sz="2400" dirty="0" smtClean="0"/>
              <a:t>Св</a:t>
            </a:r>
            <a:r>
              <a:rPr lang="ru-RU" sz="2400" dirty="0"/>
              <a:t>. Владимира </a:t>
            </a:r>
            <a:r>
              <a:rPr lang="ru-RU" sz="2400" dirty="0" smtClean="0"/>
              <a:t>М.Е</a:t>
            </a:r>
            <a:r>
              <a:rPr lang="ru-RU" sz="2400" dirty="0"/>
              <a:t>. Ващенко-Захарченко. </a:t>
            </a:r>
            <a:endParaRPr lang="ru-RU" sz="2400" dirty="0" smtClean="0"/>
          </a:p>
          <a:p>
            <a:pPr marL="342900" indent="-342900">
              <a:buFontTx/>
              <a:buChar char="-"/>
            </a:pPr>
            <a:r>
              <a:rPr lang="ru-RU" sz="2400" dirty="0" smtClean="0"/>
              <a:t>Киев, </a:t>
            </a:r>
            <a:r>
              <a:rPr lang="ru-RU" sz="2400" b="1" dirty="0" smtClean="0"/>
              <a:t>1880</a:t>
            </a:r>
            <a:r>
              <a:rPr lang="ru-RU" sz="2400" dirty="0"/>
              <a:t>. - ХV, 747с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11" y="2724501"/>
            <a:ext cx="8799207" cy="42128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М.Е. Ващенко-Захарченко </a:t>
            </a:r>
            <a:r>
              <a:rPr lang="ru-RU" sz="2400" dirty="0" smtClean="0"/>
              <a:t>(1825-1912)  учился частью </a:t>
            </a:r>
          </a:p>
          <a:p>
            <a:r>
              <a:rPr lang="ru-RU" sz="2400" dirty="0" smtClean="0"/>
              <a:t>в </a:t>
            </a:r>
            <a:r>
              <a:rPr lang="ru-RU" sz="2400" dirty="0"/>
              <a:t>Киевском университете, частью в </a:t>
            </a:r>
            <a:r>
              <a:rPr lang="ru-RU" sz="2400" dirty="0" smtClean="0"/>
              <a:t>Париже  (в </a:t>
            </a:r>
            <a:r>
              <a:rPr lang="ru-RU" sz="2400" dirty="0"/>
              <a:t>College de France </a:t>
            </a:r>
            <a:r>
              <a:rPr lang="ru-RU" sz="2400" dirty="0" smtClean="0"/>
              <a:t>и </a:t>
            </a:r>
            <a:r>
              <a:rPr lang="ru-RU" sz="2400" dirty="0"/>
              <a:t>в </a:t>
            </a:r>
            <a:r>
              <a:rPr lang="ru-RU" sz="2400" dirty="0" smtClean="0"/>
              <a:t>Сорбонне, слушал лекции </a:t>
            </a:r>
            <a:r>
              <a:rPr lang="ru-RU" sz="2400" dirty="0"/>
              <a:t>Коши, Серре и </a:t>
            </a:r>
            <a:r>
              <a:rPr lang="ru-RU" sz="2400" dirty="0" smtClean="0"/>
              <a:t>Лиувилля). Магистерская диссертация – «</a:t>
            </a:r>
            <a:r>
              <a:rPr lang="ru-RU" sz="2400" b="1" dirty="0" smtClean="0"/>
              <a:t>Символическое исчисление и </a:t>
            </a:r>
            <a:r>
              <a:rPr lang="ru-RU" sz="2400" b="1" dirty="0"/>
              <a:t>приложение его к интегрированию линейных дифференциальных </a:t>
            </a:r>
            <a:r>
              <a:rPr lang="ru-RU" sz="2400" b="1" dirty="0" smtClean="0"/>
              <a:t>уравнений</a:t>
            </a:r>
            <a:r>
              <a:rPr lang="ru-RU" sz="2400" dirty="0" smtClean="0"/>
              <a:t>», </a:t>
            </a:r>
            <a:r>
              <a:rPr lang="ru-RU" sz="2400" dirty="0"/>
              <a:t>Киев, </a:t>
            </a:r>
            <a:r>
              <a:rPr lang="ru-RU" sz="2400" dirty="0" smtClean="0"/>
              <a:t>1862,</a:t>
            </a:r>
          </a:p>
          <a:p>
            <a:r>
              <a:rPr lang="ru-RU" sz="2400" dirty="0" smtClean="0"/>
              <a:t> докторская – «</a:t>
            </a:r>
            <a:r>
              <a:rPr lang="ru-RU" sz="2400" b="1" dirty="0" smtClean="0"/>
              <a:t>Риманова </a:t>
            </a:r>
            <a:r>
              <a:rPr lang="ru-RU" sz="2400" b="1" dirty="0"/>
              <a:t>теория функций составного </a:t>
            </a:r>
            <a:r>
              <a:rPr lang="ru-RU" sz="2400" b="1" dirty="0" smtClean="0"/>
              <a:t>переменного</a:t>
            </a:r>
            <a:r>
              <a:rPr lang="ru-RU" sz="2400" dirty="0" smtClean="0"/>
              <a:t>», </a:t>
            </a:r>
            <a:r>
              <a:rPr lang="ru-RU" sz="2400" dirty="0"/>
              <a:t>Киев, </a:t>
            </a:r>
            <a:r>
              <a:rPr lang="ru-RU" sz="2400" dirty="0" smtClean="0"/>
              <a:t>1866. </a:t>
            </a:r>
          </a:p>
          <a:p>
            <a:r>
              <a:rPr lang="ru-RU" sz="2400" dirty="0" smtClean="0"/>
              <a:t>Чтение </a:t>
            </a:r>
            <a:r>
              <a:rPr lang="ru-RU" sz="2400" dirty="0"/>
              <a:t>лекций начал в 1863 </a:t>
            </a:r>
            <a:r>
              <a:rPr lang="ru-RU" sz="2400" dirty="0" smtClean="0"/>
              <a:t>г. в </a:t>
            </a:r>
            <a:r>
              <a:rPr lang="ru-RU" sz="2400" dirty="0"/>
              <a:t>качестве приват-доцента; </a:t>
            </a:r>
            <a:endParaRPr lang="ru-RU" sz="2400" dirty="0" smtClean="0"/>
          </a:p>
          <a:p>
            <a:r>
              <a:rPr lang="ru-RU" sz="2400" dirty="0" smtClean="0"/>
              <a:t>с </a:t>
            </a:r>
            <a:r>
              <a:rPr lang="ru-RU" sz="2400" dirty="0"/>
              <a:t>1867 г. профессор по кафедре чистой математики </a:t>
            </a:r>
            <a:r>
              <a:rPr lang="ru-RU" sz="2400" dirty="0" smtClean="0"/>
              <a:t> Киевского университета.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4" r="21180"/>
          <a:stretch/>
        </p:blipFill>
        <p:spPr bwMode="auto">
          <a:xfrm>
            <a:off x="6946120" y="243334"/>
            <a:ext cx="1478816" cy="21765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01928" y="2078170"/>
            <a:ext cx="2574032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Михаил Егорович</a:t>
            </a:r>
          </a:p>
          <a:p>
            <a:pPr algn="ctr"/>
            <a:r>
              <a:rPr lang="ru-RU" dirty="0" smtClean="0"/>
              <a:t> Ващенко-Захарченко </a:t>
            </a:r>
          </a:p>
        </p:txBody>
      </p:sp>
    </p:spTree>
    <p:extLst>
      <p:ext uri="{BB962C8B-B14F-4D97-AF65-F5344CB8AC3E}">
        <p14:creationId xmlns:p14="http://schemas.microsoft.com/office/powerpoint/2010/main" val="156375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8957" y="0"/>
            <a:ext cx="8892480" cy="304698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i="1" u="sng" dirty="0" smtClean="0"/>
              <a:t>Основная цель перевода </a:t>
            </a:r>
            <a:r>
              <a:rPr lang="ru-RU" sz="2400" dirty="0"/>
              <a:t>- сделать хорошее учебное </a:t>
            </a:r>
            <a:r>
              <a:rPr lang="ru-RU" sz="2400" dirty="0" smtClean="0"/>
              <a:t>пособие;</a:t>
            </a:r>
          </a:p>
          <a:p>
            <a:r>
              <a:rPr lang="ru-RU" sz="2400" dirty="0" smtClean="0"/>
              <a:t>Есть обработка </a:t>
            </a:r>
            <a:r>
              <a:rPr lang="ru-RU" sz="2400" dirty="0"/>
              <a:t>текста, </a:t>
            </a:r>
            <a:r>
              <a:rPr lang="ru-RU" sz="2400" dirty="0" smtClean="0"/>
              <a:t>комментарии </a:t>
            </a:r>
            <a:r>
              <a:rPr lang="ru-RU" sz="2400" dirty="0"/>
              <a:t>во введении </a:t>
            </a:r>
            <a:r>
              <a:rPr lang="ru-RU" sz="2400" dirty="0" smtClean="0"/>
              <a:t>каждой переводимой книги Евклида.</a:t>
            </a:r>
          </a:p>
          <a:p>
            <a:r>
              <a:rPr lang="ru-RU" sz="2400" b="1" i="1" u="sng" dirty="0" smtClean="0"/>
              <a:t>Указания переводчика к читателям</a:t>
            </a:r>
            <a:r>
              <a:rPr lang="ru-RU" sz="2400" i="1" dirty="0" smtClean="0"/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на </a:t>
            </a:r>
            <a:r>
              <a:rPr lang="ru-RU" sz="2400" dirty="0"/>
              <a:t>что читатель должен </a:t>
            </a:r>
            <a:r>
              <a:rPr lang="ru-RU" sz="2400" dirty="0" smtClean="0"/>
              <a:t>обратить </a:t>
            </a:r>
            <a:r>
              <a:rPr lang="ru-RU" sz="2400" dirty="0"/>
              <a:t>внимание</a:t>
            </a:r>
            <a:r>
              <a:rPr lang="ru-RU" sz="2400" dirty="0" smtClean="0"/>
              <a:t>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какие </a:t>
            </a:r>
            <a:r>
              <a:rPr lang="ru-RU" sz="2400" dirty="0"/>
              <a:t>примечания помещены в </a:t>
            </a:r>
            <a:r>
              <a:rPr lang="ru-RU" sz="2400" dirty="0" smtClean="0"/>
              <a:t>перевод и с </a:t>
            </a:r>
            <a:r>
              <a:rPr lang="ru-RU" sz="2400" dirty="0"/>
              <a:t>какой целью, 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что </a:t>
            </a:r>
            <a:r>
              <a:rPr lang="ru-RU" sz="2400" dirty="0"/>
              <a:t>преподаватель должен обязательно разъяснить воспитанникам и т.д.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3738" y="3179375"/>
            <a:ext cx="8800405" cy="3785652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i="1" dirty="0"/>
              <a:t>«</a:t>
            </a:r>
            <a:r>
              <a:rPr lang="ru-RU" sz="2400" b="1" i="1" dirty="0"/>
              <a:t>… всех </a:t>
            </a:r>
            <a:r>
              <a:rPr lang="ru-RU" sz="2400" b="1" i="1" dirty="0" smtClean="0"/>
              <a:t>изданий</a:t>
            </a:r>
            <a:r>
              <a:rPr lang="ru-RU" sz="2400" b="1" dirty="0" smtClean="0"/>
              <a:t> </a:t>
            </a:r>
            <a:r>
              <a:rPr lang="en-US" sz="2400" b="1" dirty="0" smtClean="0"/>
              <a:t>[</a:t>
            </a:r>
            <a:r>
              <a:rPr lang="ru-RU" sz="2400" dirty="0" smtClean="0"/>
              <a:t>Начал</a:t>
            </a:r>
            <a:r>
              <a:rPr lang="en-US" sz="2400" b="1" dirty="0" smtClean="0"/>
              <a:t>]</a:t>
            </a:r>
            <a:r>
              <a:rPr lang="ru-RU" sz="2400" b="1" dirty="0" smtClean="0"/>
              <a:t> </a:t>
            </a:r>
            <a:r>
              <a:rPr lang="ru-RU" sz="2400" b="1" i="1" dirty="0"/>
              <a:t>было до 460; </a:t>
            </a:r>
            <a:endParaRPr lang="ru-RU" sz="2400" b="1" i="1" dirty="0" smtClean="0"/>
          </a:p>
          <a:p>
            <a:r>
              <a:rPr lang="ru-RU" sz="2400" b="1" i="1" dirty="0" smtClean="0"/>
              <a:t> из  них  155  на  латинском  </a:t>
            </a:r>
            <a:r>
              <a:rPr lang="ru-RU" sz="2400" b="1" i="1" dirty="0"/>
              <a:t>и </a:t>
            </a:r>
            <a:r>
              <a:rPr lang="ru-RU" sz="2400" b="1" i="1" dirty="0" smtClean="0"/>
              <a:t> греческом   </a:t>
            </a:r>
            <a:r>
              <a:rPr lang="ru-RU" sz="2400" b="1" i="1" dirty="0"/>
              <a:t>языках, </a:t>
            </a:r>
            <a:endParaRPr lang="ru-RU" sz="2400" b="1" i="1" dirty="0" smtClean="0"/>
          </a:p>
          <a:p>
            <a:r>
              <a:rPr lang="ru-RU" sz="2400" b="1" i="1" dirty="0" smtClean="0"/>
              <a:t> 142  –  на  </a:t>
            </a:r>
            <a:r>
              <a:rPr lang="ru-RU" sz="2400" b="1" i="1" dirty="0"/>
              <a:t>английском, </a:t>
            </a:r>
            <a:r>
              <a:rPr lang="ru-RU" sz="2400" b="1" i="1" dirty="0" smtClean="0"/>
              <a:t> 48  –  </a:t>
            </a:r>
            <a:r>
              <a:rPr lang="ru-RU" sz="2400" b="1" i="1" dirty="0"/>
              <a:t>на немецком</a:t>
            </a:r>
            <a:r>
              <a:rPr lang="ru-RU" sz="2400" b="1" i="1" dirty="0" smtClean="0"/>
              <a:t>,</a:t>
            </a:r>
          </a:p>
          <a:p>
            <a:r>
              <a:rPr lang="ru-RU" sz="2400" b="1" i="1" dirty="0" smtClean="0"/>
              <a:t> 38  –  на  французском,  </a:t>
            </a:r>
            <a:r>
              <a:rPr lang="ru-RU" sz="2400" b="1" i="1" dirty="0"/>
              <a:t>27 </a:t>
            </a:r>
            <a:r>
              <a:rPr lang="ru-RU" sz="2400" b="1" i="1" dirty="0" smtClean="0"/>
              <a:t> -  на  итальянском</a:t>
            </a:r>
            <a:r>
              <a:rPr lang="ru-RU" sz="2400" b="1" i="1" dirty="0"/>
              <a:t>, </a:t>
            </a:r>
            <a:endParaRPr lang="ru-RU" sz="2400" b="1" i="1" dirty="0" smtClean="0"/>
          </a:p>
          <a:p>
            <a:r>
              <a:rPr lang="ru-RU" sz="2400" b="1" i="1" dirty="0" smtClean="0"/>
              <a:t> 14  –  на  голландском,  5  </a:t>
            </a:r>
            <a:r>
              <a:rPr lang="ru-RU" sz="2400" b="1" i="1" dirty="0"/>
              <a:t>– </a:t>
            </a:r>
            <a:r>
              <a:rPr lang="ru-RU" sz="2400" b="1" i="1" dirty="0" smtClean="0"/>
              <a:t> на  русском,  </a:t>
            </a:r>
            <a:r>
              <a:rPr lang="ru-RU" sz="2400" b="1" i="1" dirty="0"/>
              <a:t>2 </a:t>
            </a:r>
            <a:r>
              <a:rPr lang="ru-RU" sz="2400" b="1" i="1" dirty="0" smtClean="0"/>
              <a:t> –  на польском</a:t>
            </a:r>
          </a:p>
          <a:p>
            <a:r>
              <a:rPr lang="ru-RU" sz="2400" b="1" i="1" dirty="0" smtClean="0"/>
              <a:t> </a:t>
            </a:r>
            <a:r>
              <a:rPr lang="ru-RU" sz="2400" b="1" i="1" dirty="0"/>
              <a:t>и </a:t>
            </a:r>
            <a:r>
              <a:rPr lang="ru-RU" sz="2400" b="1" i="1" dirty="0" smtClean="0"/>
              <a:t> 26  </a:t>
            </a:r>
            <a:r>
              <a:rPr lang="ru-RU" sz="2400" b="1" i="1" dirty="0"/>
              <a:t>на различных </a:t>
            </a:r>
            <a:r>
              <a:rPr lang="ru-RU" sz="2400" b="1" i="1" dirty="0" smtClean="0"/>
              <a:t> других </a:t>
            </a:r>
            <a:r>
              <a:rPr lang="ru-RU" sz="2400" b="1" i="1" dirty="0"/>
              <a:t>языках, как то: </a:t>
            </a:r>
            <a:r>
              <a:rPr lang="ru-RU" sz="2400" b="1" i="1" dirty="0" smtClean="0"/>
              <a:t> шведском</a:t>
            </a:r>
            <a:r>
              <a:rPr lang="ru-RU" sz="2400" b="1" i="1" dirty="0"/>
              <a:t>, </a:t>
            </a:r>
            <a:r>
              <a:rPr lang="ru-RU" sz="2400" b="1" i="1" dirty="0" smtClean="0"/>
              <a:t>  </a:t>
            </a:r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финском</a:t>
            </a:r>
            <a:r>
              <a:rPr lang="ru-RU" sz="2400" b="1" i="1" dirty="0"/>
              <a:t>, </a:t>
            </a:r>
            <a:r>
              <a:rPr lang="ru-RU" sz="2400" b="1" i="1" dirty="0" smtClean="0"/>
              <a:t> португальском</a:t>
            </a:r>
            <a:r>
              <a:rPr lang="ru-RU" sz="2400" b="1" i="1" dirty="0"/>
              <a:t>, </a:t>
            </a:r>
            <a:r>
              <a:rPr lang="ru-RU" sz="2400" b="1" i="1" dirty="0" smtClean="0"/>
              <a:t> испанском</a:t>
            </a:r>
            <a:r>
              <a:rPr lang="ru-RU" sz="2400" b="1" i="1" dirty="0"/>
              <a:t>, </a:t>
            </a:r>
            <a:r>
              <a:rPr lang="ru-RU" sz="2400" b="1" i="1" dirty="0" smtClean="0"/>
              <a:t> датском</a:t>
            </a:r>
            <a:r>
              <a:rPr lang="ru-RU" sz="2400" b="1" i="1" dirty="0"/>
              <a:t>, </a:t>
            </a:r>
            <a:r>
              <a:rPr lang="ru-RU" sz="2400" b="1" i="1" dirty="0" smtClean="0"/>
              <a:t> </a:t>
            </a:r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китайском</a:t>
            </a:r>
            <a:r>
              <a:rPr lang="ru-RU" sz="2400" b="1" i="1" dirty="0"/>
              <a:t>, </a:t>
            </a:r>
            <a:r>
              <a:rPr lang="ru-RU" sz="2400" b="1" i="1" dirty="0" smtClean="0"/>
              <a:t> арабском  и  др</a:t>
            </a:r>
            <a:r>
              <a:rPr lang="ru-RU" sz="2400" b="1" i="1" dirty="0"/>
              <a:t>. </a:t>
            </a:r>
            <a:endParaRPr lang="ru-RU" sz="2400" b="1" i="1" dirty="0" smtClean="0"/>
          </a:p>
          <a:p>
            <a:r>
              <a:rPr lang="ru-RU" sz="2400" b="1" i="1" dirty="0" smtClean="0"/>
              <a:t>Настоящее </a:t>
            </a:r>
            <a:r>
              <a:rPr lang="ru-RU" sz="2400" b="1" i="1" dirty="0"/>
              <a:t>издание есть пятое на русском языке</a:t>
            </a:r>
            <a:r>
              <a:rPr lang="ru-RU" sz="2400" i="1" dirty="0" smtClean="0"/>
              <a:t>».</a:t>
            </a:r>
          </a:p>
          <a:p>
            <a:pPr algn="r"/>
            <a:r>
              <a:rPr lang="ru-RU" sz="2400" i="1" dirty="0" smtClean="0"/>
              <a:t> </a:t>
            </a:r>
            <a:r>
              <a:rPr lang="ru-RU" sz="2000" dirty="0" smtClean="0"/>
              <a:t>М. Ващенко-Захарченко</a:t>
            </a:r>
          </a:p>
        </p:txBody>
      </p:sp>
    </p:spTree>
    <p:extLst>
      <p:ext uri="{BB962C8B-B14F-4D97-AF65-F5344CB8AC3E}">
        <p14:creationId xmlns:p14="http://schemas.microsoft.com/office/powerpoint/2010/main" val="326658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1"/>
            <a:ext cx="8640960" cy="4062651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Перевод </a:t>
            </a:r>
            <a:r>
              <a:rPr lang="ru-RU" sz="2400" dirty="0"/>
              <a:t>М.Е. Ващенко-Захарченко был </a:t>
            </a:r>
            <a:endParaRPr lang="ru-RU" sz="2400" dirty="0" smtClean="0"/>
          </a:p>
          <a:p>
            <a:r>
              <a:rPr lang="ru-RU" sz="2400" dirty="0" smtClean="0"/>
              <a:t>«…</a:t>
            </a:r>
            <a:r>
              <a:rPr lang="ru-RU" sz="2400" b="1" i="1" dirty="0"/>
              <a:t>очень вольный и местами неправильный. Есть основание предположить, </a:t>
            </a:r>
            <a:r>
              <a:rPr lang="ru-RU" sz="2400" b="1" i="1" dirty="0" smtClean="0"/>
              <a:t>что </a:t>
            </a:r>
            <a:r>
              <a:rPr lang="ru-RU" sz="2400" b="1" i="1" dirty="0"/>
              <a:t>он сделан с латинского издания Р. Симсона, довольно свободно обращавшегося с текстом Евклида; отсюда и взяты большей частью его комментарии, которые пополнены замечаниями переводчика, в общем, довольно поверхностными. </a:t>
            </a:r>
            <a:r>
              <a:rPr lang="ru-RU" sz="2400" b="1" i="1" dirty="0" smtClean="0"/>
              <a:t> </a:t>
            </a:r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      Нельзя</a:t>
            </a:r>
            <a:r>
              <a:rPr lang="ru-RU" sz="2400" b="1" i="1" dirty="0"/>
              <a:t>, однако, отрицать, что издание это, несмотря на свои недостатки, оказалось очень полезным</a:t>
            </a:r>
            <a:r>
              <a:rPr lang="ru-RU" sz="2400" dirty="0" smtClean="0"/>
              <a:t>».</a:t>
            </a:r>
          </a:p>
          <a:p>
            <a:pPr algn="r"/>
            <a:r>
              <a:rPr lang="ru-RU" dirty="0" smtClean="0"/>
              <a:t>Д.Д</a:t>
            </a:r>
            <a:r>
              <a:rPr lang="ru-RU" dirty="0"/>
              <a:t>. </a:t>
            </a:r>
            <a:r>
              <a:rPr lang="ru-RU" dirty="0" smtClean="0"/>
              <a:t>Мордухай-Болтовской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509120"/>
            <a:ext cx="8784976" cy="221599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Введение</a:t>
            </a:r>
            <a:r>
              <a:rPr lang="ru-RU" sz="2000" dirty="0"/>
              <a:t>, </a:t>
            </a:r>
            <a:r>
              <a:rPr lang="ru-RU" sz="2000" b="1" dirty="0" smtClean="0"/>
              <a:t>716</a:t>
            </a:r>
            <a:r>
              <a:rPr lang="ru-RU" sz="2000" dirty="0" smtClean="0"/>
              <a:t> </a:t>
            </a:r>
            <a:r>
              <a:rPr lang="ru-RU" sz="2000" dirty="0"/>
              <a:t>страниц текста, 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«</a:t>
            </a:r>
            <a:r>
              <a:rPr lang="ru-RU" sz="2000" b="1" dirty="0">
                <a:solidFill>
                  <a:srgbClr val="3333FF"/>
                </a:solidFill>
              </a:rPr>
              <a:t>Список «Начал» Евклида</a:t>
            </a:r>
            <a:r>
              <a:rPr lang="ru-RU" sz="2000" dirty="0"/>
              <a:t>», вышедших с 1482 по 1880 год» (с.717-730), 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«</a:t>
            </a:r>
            <a:r>
              <a:rPr lang="ru-RU" sz="2000" b="1" dirty="0">
                <a:solidFill>
                  <a:srgbClr val="3333FF"/>
                </a:solidFill>
              </a:rPr>
              <a:t>Указатель сочинений по «Неевклидовой Геометрии</a:t>
            </a:r>
            <a:r>
              <a:rPr lang="ru-RU" sz="2000" dirty="0"/>
              <a:t>», вышедших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 по  1880 год» 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«</a:t>
            </a:r>
            <a:r>
              <a:rPr lang="ru-RU" sz="2000" b="1" dirty="0">
                <a:solidFill>
                  <a:srgbClr val="3333FF"/>
                </a:solidFill>
              </a:rPr>
              <a:t>Список сочинений, которыми автор пользовался при составлении настоящего сочинения</a:t>
            </a:r>
            <a:r>
              <a:rPr lang="ru-RU" sz="2000" dirty="0"/>
              <a:t>» </a:t>
            </a:r>
            <a:endParaRPr lang="ru-RU" sz="2000" dirty="0" smtClean="0"/>
          </a:p>
          <a:p>
            <a:pPr algn="r"/>
            <a:r>
              <a:rPr lang="ru-RU" dirty="0" smtClean="0"/>
              <a:t>(</a:t>
            </a:r>
            <a:r>
              <a:rPr lang="ru-RU" dirty="0"/>
              <a:t>вышли в Киеве  отдельными изданиями в 1880 г.).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396" y="3945321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ru-RU" sz="1600" dirty="0" smtClean="0"/>
              <a:t>В.Ф. Каган – с издания Грегори</a:t>
            </a:r>
            <a:r>
              <a:rPr lang="en-US" sz="1600" dirty="0"/>
              <a:t>]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8741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1981" y="242220"/>
            <a:ext cx="8712968" cy="4893647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«</a:t>
            </a:r>
            <a:r>
              <a:rPr lang="ru-RU" sz="2400" b="1" i="1" dirty="0" smtClean="0"/>
              <a:t>Ученый </a:t>
            </a:r>
            <a:r>
              <a:rPr lang="ru-RU" sz="2400" b="1" i="1" dirty="0"/>
              <a:t>киевский профессор в своем превосходном переводе и дополнениях, вполне </a:t>
            </a:r>
            <a:r>
              <a:rPr lang="ru-RU" sz="2400" b="1" i="1" dirty="0" smtClean="0"/>
              <a:t>гармонирующих</a:t>
            </a:r>
          </a:p>
          <a:p>
            <a:r>
              <a:rPr lang="ru-RU" sz="2400" b="1" i="1" dirty="0" smtClean="0"/>
              <a:t>с </a:t>
            </a:r>
            <a:r>
              <a:rPr lang="ru-RU" sz="2400" b="1" i="1" dirty="0"/>
              <a:t>текстом, дает классическое произведение, самое новое и полное из всех, какие мы имеем </a:t>
            </a:r>
            <a:endParaRPr lang="ru-RU" sz="2400" b="1" i="1" dirty="0" smtClean="0"/>
          </a:p>
          <a:p>
            <a:r>
              <a:rPr lang="ru-RU" sz="2400" b="1" i="1" dirty="0" smtClean="0"/>
              <a:t>по </a:t>
            </a:r>
            <a:r>
              <a:rPr lang="ru-RU" sz="2400" b="1" i="1" dirty="0"/>
              <a:t>элементарной геометрии. </a:t>
            </a:r>
            <a:r>
              <a:rPr lang="ru-RU" sz="2400" b="1" i="1" dirty="0" smtClean="0"/>
              <a:t>Пока </a:t>
            </a:r>
            <a:r>
              <a:rPr lang="ru-RU" sz="2400" b="1" i="1" dirty="0"/>
              <a:t>славянские языки </a:t>
            </a:r>
            <a:endParaRPr lang="ru-RU" sz="2400" b="1" i="1" dirty="0" smtClean="0"/>
          </a:p>
          <a:p>
            <a:r>
              <a:rPr lang="ru-RU" sz="2400" b="1" i="1" dirty="0" smtClean="0"/>
              <a:t>в </a:t>
            </a:r>
            <a:r>
              <a:rPr lang="ru-RU" sz="2400" b="1" i="1" dirty="0"/>
              <a:t>наших (французских) школах еще не получили места, соответствующего научной роли наций, на них говорящих, мы усердно рекомендуем перевод этой прекрасной книги на язык, более распространенный </a:t>
            </a:r>
            <a:endParaRPr lang="ru-RU" sz="2400" b="1" i="1" dirty="0" smtClean="0"/>
          </a:p>
          <a:p>
            <a:r>
              <a:rPr lang="ru-RU" sz="2400" b="1" i="1" dirty="0" smtClean="0"/>
              <a:t>у </a:t>
            </a:r>
            <a:r>
              <a:rPr lang="ru-RU" sz="2400" b="1" i="1" dirty="0"/>
              <a:t>нас</a:t>
            </a:r>
            <a:r>
              <a:rPr lang="ru-RU" sz="2400" dirty="0" smtClean="0"/>
              <a:t>».</a:t>
            </a:r>
          </a:p>
          <a:p>
            <a:pPr algn="r"/>
            <a:r>
              <a:rPr lang="ru-RU" sz="2400" dirty="0" smtClean="0"/>
              <a:t> </a:t>
            </a:r>
            <a:r>
              <a:rPr lang="fr-FR" sz="2000" dirty="0" smtClean="0"/>
              <a:t>Рецензия профессора Hoüel’а  </a:t>
            </a:r>
            <a:endParaRPr lang="ru-RU" sz="2000" dirty="0" smtClean="0"/>
          </a:p>
          <a:p>
            <a:pPr algn="r"/>
            <a:r>
              <a:rPr lang="fr-FR" sz="2000" dirty="0" smtClean="0"/>
              <a:t>(Bulletin des sciences Mathématiques et Astronomiques.</a:t>
            </a:r>
            <a:endParaRPr lang="ru-RU" sz="2000" dirty="0" smtClean="0"/>
          </a:p>
          <a:p>
            <a:pPr algn="r"/>
            <a:r>
              <a:rPr lang="fr-FR" sz="2000" dirty="0" smtClean="0"/>
              <a:t> Т.IV. Mars, 1880)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33" y="4149080"/>
            <a:ext cx="1872339" cy="234042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74415" y="5135867"/>
            <a:ext cx="6805264" cy="15696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sz="2400" b="1" dirty="0">
                <a:solidFill>
                  <a:srgbClr val="0000FF"/>
                </a:solidFill>
              </a:rPr>
              <a:t>Гийом Джулс </a:t>
            </a:r>
            <a:r>
              <a:rPr lang="ru-RU" sz="2400" b="1" dirty="0" smtClean="0">
                <a:solidFill>
                  <a:srgbClr val="0000FF"/>
                </a:solidFill>
              </a:rPr>
              <a:t>Хоуэлл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smtClean="0">
                <a:solidFill>
                  <a:srgbClr val="0000FF"/>
                </a:solidFill>
              </a:rPr>
              <a:t>(Гуэль)</a:t>
            </a:r>
            <a:r>
              <a:rPr lang="de-DE" sz="2400" b="1" smtClean="0">
                <a:solidFill>
                  <a:srgbClr val="0000FF"/>
                </a:solidFill>
              </a:rPr>
              <a:t> </a:t>
            </a:r>
            <a:r>
              <a:rPr lang="de-DE" sz="2400" dirty="0"/>
              <a:t>(1823-1886) </a:t>
            </a:r>
            <a:r>
              <a:rPr lang="ru-RU" sz="2400" dirty="0" smtClean="0"/>
              <a:t>-  французский математик, один из основателей и главный редактор </a:t>
            </a:r>
            <a:r>
              <a:rPr lang="fr-FR" sz="2400" dirty="0"/>
              <a:t>Bulletin des sciences Mathématiques et Astronomiques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1924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76447"/>
            <a:ext cx="8552238" cy="674030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i="1" dirty="0"/>
              <a:t>«Благодаря замечаниям и дополнениям, </a:t>
            </a:r>
            <a:endParaRPr lang="ru-RU" sz="2400" i="1" dirty="0" smtClean="0"/>
          </a:p>
          <a:p>
            <a:r>
              <a:rPr lang="ru-RU" sz="2400" i="1" dirty="0" smtClean="0"/>
              <a:t>которыми </a:t>
            </a:r>
            <a:r>
              <a:rPr lang="ru-RU" sz="2400" i="1" dirty="0"/>
              <a:t>ученый издатель обогатил </a:t>
            </a:r>
            <a:endParaRPr lang="ru-RU" sz="2400" i="1" dirty="0" smtClean="0"/>
          </a:p>
          <a:p>
            <a:r>
              <a:rPr lang="ru-RU" sz="2400" i="1" dirty="0" smtClean="0"/>
              <a:t>свой </a:t>
            </a:r>
            <a:r>
              <a:rPr lang="ru-RU" sz="2400" i="1" dirty="0"/>
              <a:t>труд, трактат Евклида может </a:t>
            </a:r>
            <a:endParaRPr lang="ru-RU" sz="2400" i="1" dirty="0" smtClean="0"/>
          </a:p>
          <a:p>
            <a:r>
              <a:rPr lang="ru-RU" sz="2400" i="1" dirty="0" smtClean="0"/>
              <a:t>теперь </a:t>
            </a:r>
            <a:r>
              <a:rPr lang="ru-RU" sz="2400" i="1" dirty="0"/>
              <a:t>служить текстом в элементарном </a:t>
            </a:r>
            <a:endParaRPr lang="ru-RU" sz="2400" i="1" dirty="0" smtClean="0"/>
          </a:p>
          <a:p>
            <a:r>
              <a:rPr lang="ru-RU" sz="2400" i="1" dirty="0" smtClean="0"/>
              <a:t>преподавании </a:t>
            </a:r>
            <a:r>
              <a:rPr lang="ru-RU" sz="2400" i="1" dirty="0"/>
              <a:t>и в то же время руководить </a:t>
            </a:r>
            <a:endParaRPr lang="ru-RU" sz="2400" i="1" dirty="0" smtClean="0"/>
          </a:p>
          <a:p>
            <a:r>
              <a:rPr lang="ru-RU" sz="2400" i="1" dirty="0" smtClean="0"/>
              <a:t>геометров</a:t>
            </a:r>
            <a:r>
              <a:rPr lang="ru-RU" sz="2400" i="1" dirty="0"/>
              <a:t>, желающих познакомиться </a:t>
            </a:r>
            <a:endParaRPr lang="ru-RU" sz="2400" i="1" dirty="0" smtClean="0"/>
          </a:p>
          <a:p>
            <a:r>
              <a:rPr lang="ru-RU" sz="2400" i="1" dirty="0" smtClean="0"/>
              <a:t>с </a:t>
            </a:r>
            <a:r>
              <a:rPr lang="ru-RU" sz="2400" i="1" dirty="0"/>
              <a:t>изысканиями самого высокого порядка, </a:t>
            </a:r>
            <a:endParaRPr lang="ru-RU" sz="2400" i="1" dirty="0" smtClean="0"/>
          </a:p>
          <a:p>
            <a:r>
              <a:rPr lang="ru-RU" sz="2400" i="1" dirty="0" smtClean="0"/>
              <a:t>к  </a:t>
            </a:r>
            <a:r>
              <a:rPr lang="ru-RU" sz="2400" i="1" dirty="0"/>
              <a:t>которым привело в последние годы глубокое изучение начал науки о пространстве». </a:t>
            </a:r>
            <a:endParaRPr lang="ru-RU" sz="2400" i="1" dirty="0" smtClean="0"/>
          </a:p>
          <a:p>
            <a:r>
              <a:rPr lang="ru-RU" sz="2400" dirty="0" smtClean="0"/>
              <a:t>Особо отмечены</a:t>
            </a:r>
            <a:r>
              <a:rPr lang="ru-RU" sz="2400" i="1" dirty="0" smtClean="0"/>
              <a:t>: </a:t>
            </a:r>
            <a:r>
              <a:rPr lang="ru-RU" sz="2400" i="1" dirty="0"/>
              <a:t>«прекрасные исследования Лежандра», </a:t>
            </a:r>
            <a:r>
              <a:rPr lang="ru-RU" sz="2400" dirty="0"/>
              <a:t>дополнение  по неевклидовой геометрии, составляющее </a:t>
            </a:r>
            <a:r>
              <a:rPr lang="ru-RU" sz="2400" i="1" dirty="0"/>
              <a:t>«необходимое дополнение всякого трактата по элементарной геометрии», </a:t>
            </a:r>
            <a:r>
              <a:rPr lang="ru-RU" sz="2400" dirty="0"/>
              <a:t>изложенное на 60 страницах, которое</a:t>
            </a:r>
            <a:r>
              <a:rPr lang="ru-RU" sz="2400" i="1" dirty="0"/>
              <a:t> «будет читаться с интересом и пользой», </a:t>
            </a:r>
            <a:r>
              <a:rPr lang="ru-RU" sz="2400" dirty="0"/>
              <a:t>точность перевода, язык, </a:t>
            </a:r>
            <a:r>
              <a:rPr lang="ru-RU" sz="2400" i="1" dirty="0"/>
              <a:t>«проникнутый духом строгости» и «драгоценное дополнение, состоящее из трех библиографических указателей</a:t>
            </a:r>
            <a:r>
              <a:rPr lang="ru-RU" sz="2400" i="1" dirty="0" smtClean="0"/>
              <a:t>…».</a:t>
            </a:r>
          </a:p>
          <a:p>
            <a:pPr algn="r"/>
            <a:r>
              <a:rPr lang="ru-RU" sz="2000" dirty="0" smtClean="0"/>
              <a:t>В.Г</a:t>
            </a:r>
            <a:r>
              <a:rPr lang="ru-RU" sz="2000" dirty="0"/>
              <a:t>. </a:t>
            </a:r>
            <a:r>
              <a:rPr lang="ru-RU" sz="2000" dirty="0" smtClean="0"/>
              <a:t>Имшенецкий, ХМО </a:t>
            </a:r>
            <a:r>
              <a:rPr lang="ru-RU" sz="2000" dirty="0"/>
              <a:t>(от 29 сентября 1881 г.)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8"/>
          <a:stretch/>
        </p:blipFill>
        <p:spPr bwMode="auto">
          <a:xfrm>
            <a:off x="6549046" y="0"/>
            <a:ext cx="2706677" cy="26369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49046" y="2636912"/>
            <a:ext cx="259495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В.Г. Имшенецкий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84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26732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8307" y="211313"/>
            <a:ext cx="6120680" cy="122706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Монтюкла </a:t>
            </a:r>
            <a:r>
              <a:rPr lang="ru-RU" sz="2400" b="1" dirty="0">
                <a:solidFill>
                  <a:srgbClr val="0000FF"/>
                </a:solidFill>
              </a:rPr>
              <a:t>Ж.-Э. История математики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r>
              <a:rPr lang="ru-RU" sz="2400" dirty="0" smtClean="0"/>
              <a:t>Перевод </a:t>
            </a:r>
            <a:r>
              <a:rPr lang="ru-RU" sz="2400" dirty="0"/>
              <a:t>П.И. Богдановича </a:t>
            </a:r>
            <a:endParaRPr lang="ru-RU" sz="2400" dirty="0" smtClean="0"/>
          </a:p>
          <a:p>
            <a:r>
              <a:rPr lang="ru-RU" sz="2400" dirty="0" smtClean="0"/>
              <a:t>// </a:t>
            </a:r>
            <a:r>
              <a:rPr lang="ru-RU" sz="2400" dirty="0"/>
              <a:t>Академические известия. – </a:t>
            </a:r>
            <a:r>
              <a:rPr lang="ru-RU" sz="2400" b="1" dirty="0"/>
              <a:t>1779-1781.</a:t>
            </a:r>
            <a:r>
              <a:rPr lang="ru-RU" sz="2400" dirty="0"/>
              <a:t>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82"/>
          <a:stretch/>
        </p:blipFill>
        <p:spPr bwMode="auto">
          <a:xfrm>
            <a:off x="6173020" y="0"/>
            <a:ext cx="1382233" cy="14836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079" y="1800875"/>
            <a:ext cx="6435137" cy="489364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Петр Иванович Богданович 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r>
              <a:rPr lang="ru-RU" sz="2400" dirty="0" smtClean="0"/>
              <a:t>(</a:t>
            </a:r>
            <a:r>
              <a:rPr lang="ru-RU" sz="2400" dirty="0"/>
              <a:t>кон. 1740-нач. 1750-х гг.-1803) – учился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Лейпцигском университете, затем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Голландии и Англии, </a:t>
            </a:r>
            <a:r>
              <a:rPr lang="ru-RU" sz="2400" dirty="0" smtClean="0"/>
              <a:t>владел немецким</a:t>
            </a:r>
            <a:r>
              <a:rPr lang="ru-RU" sz="2400" dirty="0"/>
              <a:t>, французским, </a:t>
            </a:r>
            <a:r>
              <a:rPr lang="ru-RU" sz="2400" dirty="0" smtClean="0"/>
              <a:t>английским. В России</a:t>
            </a:r>
          </a:p>
          <a:p>
            <a:r>
              <a:rPr lang="ru-RU" sz="2400" dirty="0" smtClean="0"/>
              <a:t>состоял </a:t>
            </a:r>
            <a:r>
              <a:rPr lang="ru-RU" sz="2400" dirty="0"/>
              <a:t>на военной службе, </a:t>
            </a:r>
            <a:r>
              <a:rPr lang="ru-RU" sz="2400" dirty="0" smtClean="0"/>
              <a:t>после отставки был переводчиком </a:t>
            </a:r>
            <a:r>
              <a:rPr lang="ru-RU" sz="2400" dirty="0"/>
              <a:t>и помощником </a:t>
            </a:r>
            <a:r>
              <a:rPr lang="ru-RU" sz="2400" dirty="0" smtClean="0"/>
              <a:t>библиотекаря в Академии наук.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В обязанности </a:t>
            </a:r>
            <a:r>
              <a:rPr lang="ru-RU" sz="2400" dirty="0" smtClean="0"/>
              <a:t>П. </a:t>
            </a:r>
            <a:r>
              <a:rPr lang="ru-RU" sz="2400" dirty="0"/>
              <a:t>Богдановича входило составление каталога библиотеки, редактирование «Академических известий» (</a:t>
            </a:r>
            <a:r>
              <a:rPr lang="ru-RU" sz="2400" b="1" dirty="0"/>
              <a:t>1779-1791</a:t>
            </a:r>
            <a:r>
              <a:rPr lang="ru-RU" sz="2400" dirty="0"/>
              <a:t>), правка корректуры и «исправление штиля»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87" y="1629060"/>
            <a:ext cx="2975669" cy="462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5301208"/>
            <a:ext cx="26765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2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4982" y="876495"/>
            <a:ext cx="9208503" cy="563231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 smtClean="0"/>
              <a:t>Араго </a:t>
            </a:r>
            <a:r>
              <a:rPr lang="ru-RU" sz="2000" b="1" dirty="0"/>
              <a:t>Д.</a:t>
            </a:r>
            <a:r>
              <a:rPr lang="ru-RU" sz="2000" dirty="0"/>
              <a:t> Ф</a:t>
            </a:r>
            <a:r>
              <a:rPr lang="ru-RU" sz="2000" b="1" dirty="0"/>
              <a:t>. Биография знаменитых астрономов, физиков, геометров</a:t>
            </a:r>
            <a:r>
              <a:rPr lang="ru-RU" sz="2000" dirty="0"/>
              <a:t>. </a:t>
            </a:r>
            <a:endParaRPr lang="ru-RU" sz="2000" dirty="0" smtClean="0"/>
          </a:p>
          <a:p>
            <a:pPr lvl="0"/>
            <a:r>
              <a:rPr lang="ru-RU" sz="2000" dirty="0" smtClean="0"/>
              <a:t>[Пер. </a:t>
            </a:r>
            <a:r>
              <a:rPr lang="ru-RU" sz="2000" dirty="0"/>
              <a:t>с франц</a:t>
            </a:r>
            <a:r>
              <a:rPr lang="ru-RU" sz="2000" b="1" i="1" dirty="0"/>
              <a:t>. </a:t>
            </a:r>
            <a:r>
              <a:rPr lang="ru-RU" sz="2000" b="1" i="1" dirty="0">
                <a:solidFill>
                  <a:srgbClr val="0000FF"/>
                </a:solidFill>
              </a:rPr>
              <a:t>Д. Перевощикова</a:t>
            </a:r>
            <a:r>
              <a:rPr lang="ru-RU" sz="2000" dirty="0"/>
              <a:t>]. Т. 1-3. Спб., Струговщиков, Похитонов, Водов и Ко, 1859-1861. Т. 1. </a:t>
            </a:r>
            <a:r>
              <a:rPr lang="ru-RU" sz="2000" b="1" dirty="0"/>
              <a:t>1859</a:t>
            </a:r>
            <a:r>
              <a:rPr lang="ru-RU" sz="2000" dirty="0"/>
              <a:t>. 640, 4 с.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/>
              <a:t>Ф. Ленорман</a:t>
            </a:r>
            <a:r>
              <a:rPr lang="ru-RU" sz="2000" dirty="0"/>
              <a:t>. </a:t>
            </a:r>
            <a:r>
              <a:rPr lang="ru-RU" sz="2000" b="1" dirty="0"/>
              <a:t>Об открытии египетского папируса, содержащего отрывок из геометрии в приложении к межеванию.</a:t>
            </a:r>
            <a:r>
              <a:rPr lang="ru-RU" sz="2000" dirty="0"/>
              <a:t> </a:t>
            </a:r>
            <a:endParaRPr lang="ru-RU" sz="2000" dirty="0" smtClean="0"/>
          </a:p>
          <a:p>
            <a:pPr lvl="0"/>
            <a:r>
              <a:rPr lang="ru-RU" sz="2000" dirty="0" smtClean="0"/>
              <a:t>Перевод </a:t>
            </a:r>
            <a:r>
              <a:rPr lang="ru-RU" sz="2000" b="1" i="1" dirty="0" smtClean="0"/>
              <a:t> </a:t>
            </a:r>
            <a:r>
              <a:rPr lang="ru-RU" sz="2000" b="1" i="1" dirty="0" smtClean="0">
                <a:solidFill>
                  <a:srgbClr val="0000FF"/>
                </a:solidFill>
              </a:rPr>
              <a:t>Д</a:t>
            </a:r>
            <a:r>
              <a:rPr lang="ru-RU" sz="2000" b="1" i="1" dirty="0">
                <a:solidFill>
                  <a:srgbClr val="0000FF"/>
                </a:solidFill>
              </a:rPr>
              <a:t>. Планера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ru-RU" sz="2000" dirty="0"/>
              <a:t>// Горный журнал. – Ч.1. - </a:t>
            </a:r>
            <a:r>
              <a:rPr lang="ru-RU" sz="2000" b="1" dirty="0"/>
              <a:t>1868</a:t>
            </a:r>
            <a:r>
              <a:rPr lang="ru-RU" sz="2000" dirty="0"/>
              <a:t>. – С.300-301.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/>
              <a:t>Луи Фигье</a:t>
            </a:r>
            <a:r>
              <a:rPr lang="ru-RU" sz="2000" dirty="0"/>
              <a:t>.  </a:t>
            </a:r>
            <a:r>
              <a:rPr lang="ru-RU" sz="2000" b="1" dirty="0"/>
              <a:t>Светила науки от древности до наших дней. Великие ученые древности.</a:t>
            </a:r>
            <a:r>
              <a:rPr lang="ru-RU" sz="2000" dirty="0"/>
              <a:t> </a:t>
            </a:r>
            <a:r>
              <a:rPr lang="ru-RU" sz="2000" dirty="0" smtClean="0"/>
              <a:t>В </a:t>
            </a:r>
            <a:r>
              <a:rPr lang="ru-RU" sz="2000" dirty="0"/>
              <a:t>3-х томах. - </a:t>
            </a:r>
            <a:r>
              <a:rPr lang="ru-RU" sz="2000" dirty="0" smtClean="0"/>
              <a:t>СПб- М.: Изд. </a:t>
            </a:r>
            <a:r>
              <a:rPr lang="ru-RU" sz="2000" dirty="0"/>
              <a:t>М. О. Вольфа, </a:t>
            </a:r>
            <a:r>
              <a:rPr lang="ru-RU" sz="2000" b="1" dirty="0"/>
              <a:t>1869 –1873</a:t>
            </a:r>
            <a:r>
              <a:rPr lang="ru-RU" sz="2000" dirty="0"/>
              <a:t>. </a:t>
            </a:r>
            <a:r>
              <a:rPr lang="ru-RU" sz="2000" dirty="0" smtClean="0"/>
              <a:t>(пер. </a:t>
            </a:r>
            <a:r>
              <a:rPr lang="ru-RU" sz="2000" b="1" i="1" dirty="0" smtClean="0">
                <a:solidFill>
                  <a:srgbClr val="0000FF"/>
                </a:solidFill>
              </a:rPr>
              <a:t>Н.Н. Страхова</a:t>
            </a:r>
            <a:r>
              <a:rPr lang="ru-RU" sz="2000" dirty="0" smtClean="0"/>
              <a:t>).</a:t>
            </a:r>
            <a:endParaRPr lang="ru-RU" sz="20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/>
              <a:t>Г. Зутер</a:t>
            </a:r>
            <a:r>
              <a:rPr lang="ru-RU" sz="2000" dirty="0"/>
              <a:t>. </a:t>
            </a:r>
            <a:r>
              <a:rPr lang="ru-RU" sz="2000" b="1" dirty="0"/>
              <a:t>История математических наук.</a:t>
            </a:r>
            <a:r>
              <a:rPr lang="ru-RU" sz="2000" dirty="0"/>
              <a:t> </a:t>
            </a:r>
            <a:endParaRPr lang="ru-RU" sz="2000" dirty="0" smtClean="0"/>
          </a:p>
          <a:p>
            <a:pPr lvl="0"/>
            <a:r>
              <a:rPr lang="ru-RU" sz="2000" dirty="0" smtClean="0"/>
              <a:t>– </a:t>
            </a:r>
            <a:r>
              <a:rPr lang="ru-RU" sz="2000" dirty="0"/>
              <a:t>Ч.1. С древнейших времен до конца XVI столетия. Перевел с некоторыми изменениями и дополнениями со 2-го немецкого издания </a:t>
            </a:r>
            <a:r>
              <a:rPr lang="ru-RU" sz="2000" b="1" i="1" dirty="0">
                <a:solidFill>
                  <a:srgbClr val="0000FF"/>
                </a:solidFill>
              </a:rPr>
              <a:t>Антон Мануйлов</a:t>
            </a:r>
            <a:r>
              <a:rPr lang="ru-RU" sz="2000" dirty="0"/>
              <a:t>. – Кишинев, </a:t>
            </a:r>
            <a:r>
              <a:rPr lang="ru-RU" sz="2000" b="1" dirty="0"/>
              <a:t>1876. </a:t>
            </a:r>
            <a:r>
              <a:rPr lang="ru-RU" sz="2000" dirty="0"/>
              <a:t>- 192 c.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/>
              <a:t>Тисандье Г</a:t>
            </a:r>
            <a:r>
              <a:rPr lang="ru-RU" sz="2000" dirty="0"/>
              <a:t>. </a:t>
            </a:r>
            <a:r>
              <a:rPr lang="ru-RU" sz="2000" b="1" dirty="0"/>
              <a:t>Мученики науки</a:t>
            </a:r>
            <a:r>
              <a:rPr lang="ru-RU" sz="2000" dirty="0"/>
              <a:t>. </a:t>
            </a:r>
            <a:endParaRPr lang="ru-RU" sz="2000" dirty="0" smtClean="0"/>
          </a:p>
          <a:p>
            <a:pPr lvl="0"/>
            <a:r>
              <a:rPr lang="ru-RU" sz="2000" dirty="0" smtClean="0"/>
              <a:t>Пер. </a:t>
            </a:r>
            <a:r>
              <a:rPr lang="ru-RU" sz="2000" dirty="0"/>
              <a:t>с </a:t>
            </a:r>
            <a:r>
              <a:rPr lang="ru-RU" sz="2000" dirty="0" smtClean="0"/>
              <a:t>франц.  </a:t>
            </a:r>
            <a:r>
              <a:rPr lang="ru-RU" sz="2000" b="1" i="1" dirty="0">
                <a:solidFill>
                  <a:srgbClr val="0000FF"/>
                </a:solidFill>
              </a:rPr>
              <a:t>Ф. Павленкова</a:t>
            </a:r>
            <a:r>
              <a:rPr lang="ru-RU" sz="2000" dirty="0"/>
              <a:t>. - Спб., тип. А. М. Котомина, </a:t>
            </a:r>
            <a:r>
              <a:rPr lang="ru-RU" sz="2000" b="1" dirty="0"/>
              <a:t>1880</a:t>
            </a:r>
            <a:r>
              <a:rPr lang="ru-RU" sz="2000" dirty="0"/>
              <a:t>. </a:t>
            </a:r>
            <a:r>
              <a:rPr lang="ru-RU" sz="2000" dirty="0" smtClean="0"/>
              <a:t>– 360 с.</a:t>
            </a:r>
            <a:endParaRPr lang="ru-RU" sz="20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 smtClean="0"/>
              <a:t>Шаль </a:t>
            </a:r>
            <a:r>
              <a:rPr lang="ru-RU" sz="2000" b="1" dirty="0"/>
              <a:t>М</a:t>
            </a:r>
            <a:r>
              <a:rPr lang="ru-RU" sz="2000" dirty="0"/>
              <a:t>. </a:t>
            </a:r>
            <a:r>
              <a:rPr lang="ru-RU" sz="2000" b="1" dirty="0"/>
              <a:t>Исторический обзор происхождения и развития геометрических методов.</a:t>
            </a:r>
            <a:r>
              <a:rPr lang="ru-RU" sz="2000" dirty="0"/>
              <a:t> </a:t>
            </a:r>
            <a:r>
              <a:rPr lang="ru-RU" sz="2000" dirty="0" smtClean="0"/>
              <a:t>Т.1-2</a:t>
            </a:r>
            <a:r>
              <a:rPr lang="ru-RU" sz="2000" dirty="0"/>
              <a:t>. М., Моск. мат. о-во, </a:t>
            </a:r>
            <a:r>
              <a:rPr lang="ru-RU" sz="2000" b="1" dirty="0"/>
              <a:t>1883.</a:t>
            </a:r>
            <a:r>
              <a:rPr lang="ru-RU" sz="2000" dirty="0"/>
              <a:t> (Т.1. История геометрии. II+307 с.; Т. 2. IV+428 с</a:t>
            </a:r>
            <a:r>
              <a:rPr lang="ru-RU" sz="2000" dirty="0" smtClean="0"/>
              <a:t>.). (перевод  </a:t>
            </a:r>
            <a:r>
              <a:rPr lang="ru-RU" sz="2000" b="1" i="1" dirty="0" smtClean="0">
                <a:solidFill>
                  <a:srgbClr val="0000FF"/>
                </a:solidFill>
              </a:rPr>
              <a:t>В.Я. Цингера</a:t>
            </a:r>
            <a:r>
              <a:rPr lang="ru-RU" sz="2000" dirty="0" smtClean="0"/>
              <a:t>).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043607" y="182199"/>
            <a:ext cx="6573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Переводы </a:t>
            </a:r>
            <a:r>
              <a:rPr lang="en-US" sz="2800" b="1" dirty="0" smtClean="0"/>
              <a:t>XIX – </a:t>
            </a:r>
            <a:r>
              <a:rPr lang="ru-RU" sz="2800" b="1" dirty="0" smtClean="0"/>
              <a:t> начала </a:t>
            </a:r>
            <a:r>
              <a:rPr lang="en-US" sz="2800" b="1" dirty="0" smtClean="0"/>
              <a:t>XX</a:t>
            </a:r>
            <a:r>
              <a:rPr lang="ru-RU" sz="2800" b="1" dirty="0" smtClean="0"/>
              <a:t> столетия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3133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524" y="324122"/>
            <a:ext cx="8568952" cy="5940088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/>
              <a:t>Дедекинд Р.  Что такое числа и для чего они служат? </a:t>
            </a:r>
          </a:p>
          <a:p>
            <a:r>
              <a:rPr lang="ru-RU" sz="2000" dirty="0" smtClean="0"/>
              <a:t>Пер. с нем. приват-доц</a:t>
            </a:r>
            <a:r>
              <a:rPr lang="ru-RU" sz="2000" b="1" i="1" dirty="0" smtClean="0"/>
              <a:t>. </a:t>
            </a:r>
            <a:r>
              <a:rPr lang="ru-RU" sz="2000" b="1" i="1" dirty="0" smtClean="0">
                <a:solidFill>
                  <a:srgbClr val="0000FF"/>
                </a:solidFill>
              </a:rPr>
              <a:t>Н. Парфентьева. </a:t>
            </a:r>
            <a:r>
              <a:rPr lang="ru-RU" sz="2000" dirty="0" smtClean="0">
                <a:solidFill>
                  <a:srgbClr val="0000FF"/>
                </a:solidFill>
              </a:rPr>
              <a:t>Казань: </a:t>
            </a:r>
            <a:r>
              <a:rPr lang="ru-RU" sz="2000" dirty="0" smtClean="0"/>
              <a:t>Тип. КИУ, </a:t>
            </a:r>
            <a:r>
              <a:rPr lang="ru-RU" sz="2000" b="1" dirty="0" smtClean="0"/>
              <a:t>1905</a:t>
            </a:r>
            <a:r>
              <a:rPr lang="ru-RU" sz="2000" dirty="0" smtClean="0"/>
              <a:t>.</a:t>
            </a:r>
            <a:r>
              <a:rPr lang="ru-RU" sz="2000" b="1" i="1" dirty="0" smtClean="0"/>
              <a:t> </a:t>
            </a:r>
          </a:p>
          <a:p>
            <a:r>
              <a:rPr lang="ru-RU" sz="2000" b="1" i="1" dirty="0" smtClean="0">
                <a:solidFill>
                  <a:srgbClr val="0000FF"/>
                </a:solidFill>
              </a:rPr>
              <a:t>  </a:t>
            </a:r>
            <a:r>
              <a:rPr lang="ru-RU" sz="2000" b="1" dirty="0" smtClean="0"/>
              <a:t>Р. Дедекинд</a:t>
            </a:r>
            <a:r>
              <a:rPr lang="ru-RU" sz="2000" dirty="0" smtClean="0"/>
              <a:t>. </a:t>
            </a:r>
            <a:r>
              <a:rPr lang="ru-RU" sz="2000" b="1" dirty="0" smtClean="0"/>
              <a:t>Непрерывность и иррациональные числа</a:t>
            </a:r>
            <a:r>
              <a:rPr lang="ru-RU" sz="2000" dirty="0" smtClean="0"/>
              <a:t>. </a:t>
            </a:r>
          </a:p>
          <a:p>
            <a:r>
              <a:rPr lang="ru-RU" sz="2000" dirty="0" smtClean="0"/>
              <a:t>Пер.  </a:t>
            </a:r>
            <a:r>
              <a:rPr lang="ru-RU" sz="2000" b="1" i="1" dirty="0" smtClean="0">
                <a:solidFill>
                  <a:srgbClr val="0000FF"/>
                </a:solidFill>
              </a:rPr>
              <a:t>С.О. Шатуновского </a:t>
            </a:r>
            <a:r>
              <a:rPr lang="ru-RU" sz="2000" dirty="0" smtClean="0"/>
              <a:t>// Вестник опытной и экспериментальной физики. – Одесса, </a:t>
            </a:r>
            <a:r>
              <a:rPr lang="ru-RU" sz="2000" b="1" dirty="0" smtClean="0"/>
              <a:t>1894</a:t>
            </a:r>
            <a:r>
              <a:rPr lang="ru-RU" sz="2000" dirty="0" smtClean="0"/>
              <a:t>. - № 191-192.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/>
              <a:t>Таннери П.</a:t>
            </a:r>
            <a:r>
              <a:rPr lang="ru-RU" sz="2000" dirty="0" smtClean="0"/>
              <a:t> </a:t>
            </a:r>
            <a:r>
              <a:rPr lang="ru-RU" sz="2000" b="1" dirty="0" smtClean="0"/>
              <a:t>Первые шаги древнегреческой науки</a:t>
            </a:r>
            <a:r>
              <a:rPr lang="ru-RU" sz="2000" dirty="0" smtClean="0"/>
              <a:t>.  </a:t>
            </a:r>
          </a:p>
          <a:p>
            <a:r>
              <a:rPr lang="ru-RU" sz="2000" dirty="0" smtClean="0"/>
              <a:t>Пер. </a:t>
            </a:r>
            <a:r>
              <a:rPr lang="ru-RU" sz="2000" b="1" i="1" dirty="0" smtClean="0">
                <a:solidFill>
                  <a:srgbClr val="0000FF"/>
                </a:solidFill>
              </a:rPr>
              <a:t>М.И Волыновой</a:t>
            </a:r>
            <a:r>
              <a:rPr lang="ru-RU" sz="2000" b="1" i="1" dirty="0" smtClean="0"/>
              <a:t>, </a:t>
            </a:r>
            <a:r>
              <a:rPr lang="ru-RU" sz="2000" b="1" i="1" dirty="0" smtClean="0">
                <a:solidFill>
                  <a:srgbClr val="0000FF"/>
                </a:solidFill>
              </a:rPr>
              <a:t>С.И. Церетели</a:t>
            </a:r>
            <a:r>
              <a:rPr lang="ru-RU" sz="2000" dirty="0" smtClean="0"/>
              <a:t>, проф-в </a:t>
            </a:r>
            <a:r>
              <a:rPr lang="ru-RU" sz="2000" b="1" i="1" dirty="0" smtClean="0">
                <a:solidFill>
                  <a:srgbClr val="3333FF"/>
                </a:solidFill>
              </a:rPr>
              <a:t>Э.Л. Радлова </a:t>
            </a:r>
            <a:r>
              <a:rPr lang="ru-RU" sz="2000" dirty="0" smtClean="0"/>
              <a:t>и </a:t>
            </a:r>
          </a:p>
          <a:p>
            <a:r>
              <a:rPr lang="ru-RU" sz="2000" b="1" i="1" dirty="0" smtClean="0">
                <a:solidFill>
                  <a:srgbClr val="0000FF"/>
                </a:solidFill>
              </a:rPr>
              <a:t>Г.Ф. Церетели </a:t>
            </a:r>
            <a:r>
              <a:rPr lang="ru-RU" sz="2000" dirty="0" smtClean="0"/>
              <a:t>с предисловием проф. </a:t>
            </a:r>
            <a:r>
              <a:rPr lang="ru-RU" sz="2000" b="1" i="1" dirty="0" smtClean="0">
                <a:solidFill>
                  <a:srgbClr val="0000FF"/>
                </a:solidFill>
              </a:rPr>
              <a:t>А.И. Введенского</a:t>
            </a:r>
            <a:r>
              <a:rPr lang="ru-RU" sz="2000" dirty="0" smtClean="0"/>
              <a:t>. СПб, </a:t>
            </a:r>
            <a:r>
              <a:rPr lang="ru-RU" sz="2000" b="1" dirty="0" smtClean="0"/>
              <a:t>1902.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Проф. </a:t>
            </a:r>
            <a:r>
              <a:rPr lang="ru-RU" sz="2000" b="1" dirty="0" smtClean="0"/>
              <a:t>И. Гейберг</a:t>
            </a:r>
            <a:r>
              <a:rPr lang="ru-RU" sz="2000" dirty="0" smtClean="0"/>
              <a:t>. </a:t>
            </a:r>
            <a:r>
              <a:rPr lang="ru-RU" sz="2000" b="1" dirty="0" smtClean="0"/>
              <a:t>Новое сочинение Архимеда. Послание Архимеда к Эратосфену о некоторых теоремах механики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Пер. с нем. под  ред. «ВОФиЭМ».  С предисловием приват-доцента </a:t>
            </a:r>
          </a:p>
          <a:p>
            <a:r>
              <a:rPr lang="ru-RU" sz="2000" b="1" i="1" dirty="0" smtClean="0">
                <a:solidFill>
                  <a:srgbClr val="0000FF"/>
                </a:solidFill>
              </a:rPr>
              <a:t>И.Ю. Тимченко</a:t>
            </a:r>
            <a:r>
              <a:rPr lang="ru-RU" sz="2000" dirty="0" smtClean="0"/>
              <a:t>. Одесса: Mathesis, </a:t>
            </a:r>
            <a:r>
              <a:rPr lang="ru-RU" sz="2000" b="1" dirty="0" smtClean="0"/>
              <a:t>1909</a:t>
            </a:r>
            <a:r>
              <a:rPr lang="ru-RU" sz="2000" dirty="0" smtClean="0"/>
              <a:t>. – 27с.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Кэджори Ф.</a:t>
            </a:r>
            <a:r>
              <a:rPr lang="ru-RU" sz="2000" dirty="0" smtClean="0"/>
              <a:t> </a:t>
            </a:r>
            <a:r>
              <a:rPr lang="ru-RU" sz="2000" b="1" dirty="0" smtClean="0"/>
              <a:t>История элементарной математики. </a:t>
            </a:r>
          </a:p>
          <a:p>
            <a:r>
              <a:rPr lang="ru-RU" sz="2000" dirty="0" smtClean="0"/>
              <a:t>Пер. с англ. под ред. </a:t>
            </a:r>
            <a:r>
              <a:rPr lang="ru-RU" sz="2000" b="1" i="1" dirty="0" smtClean="0">
                <a:solidFill>
                  <a:srgbClr val="0000FF"/>
                </a:solidFill>
              </a:rPr>
              <a:t>И. Тимченко</a:t>
            </a:r>
            <a:r>
              <a:rPr lang="ru-RU" sz="2000" dirty="0" smtClean="0"/>
              <a:t>. - Одесса: Mathesis,</a:t>
            </a:r>
            <a:r>
              <a:rPr lang="ru-RU" sz="2000" b="1" dirty="0" smtClean="0"/>
              <a:t> 1910</a:t>
            </a:r>
            <a:r>
              <a:rPr lang="ru-RU" sz="2000" dirty="0" smtClean="0"/>
              <a:t>. - 368 с.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/>
              <a:t>Бонола Р. Неевклидова геометрия.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Критико-историческое исследование ее развития, доп. заметкой </a:t>
            </a:r>
          </a:p>
          <a:p>
            <a:r>
              <a:rPr lang="ru-RU" sz="2000" b="1" i="1" dirty="0" smtClean="0">
                <a:solidFill>
                  <a:srgbClr val="3333FF"/>
                </a:solidFill>
              </a:rPr>
              <a:t>А.В. Васильева </a:t>
            </a:r>
            <a:r>
              <a:rPr lang="ru-RU" sz="2000" dirty="0" smtClean="0"/>
              <a:t>«Об отношении Н.И. Лобачевского к теории параллельных линий до 1826 г. / [Пер. с итал</a:t>
            </a:r>
            <a:r>
              <a:rPr lang="ru-RU" sz="2000" b="1" i="1" dirty="0" smtClean="0"/>
              <a:t>. </a:t>
            </a:r>
            <a:r>
              <a:rPr lang="ru-RU" sz="2000" b="1" i="1" dirty="0" smtClean="0">
                <a:solidFill>
                  <a:srgbClr val="3333FF"/>
                </a:solidFill>
              </a:rPr>
              <a:t>А.Р. Кулишера</a:t>
            </a:r>
            <a:r>
              <a:rPr lang="ru-RU" sz="2000" dirty="0" smtClean="0"/>
              <a:t>] - СПб.: тип. Т-ва «Общественная  польза»,</a:t>
            </a:r>
            <a:r>
              <a:rPr lang="ru-RU" sz="2000" b="1" dirty="0" smtClean="0"/>
              <a:t> 1910</a:t>
            </a:r>
            <a:r>
              <a:rPr lang="ru-RU" sz="2000" dirty="0" smtClean="0"/>
              <a:t>. - 213 с. с 80 рис.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502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97346"/>
            <a:ext cx="8568952" cy="5940088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Дарбу </a:t>
            </a:r>
            <a:r>
              <a:rPr lang="ru-RU" sz="2000" b="1" dirty="0"/>
              <a:t>Г. Этюд о развитии геометрических методов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Пер. </a:t>
            </a:r>
            <a:r>
              <a:rPr lang="ru-RU" sz="2000" dirty="0"/>
              <a:t>с </a:t>
            </a:r>
            <a:r>
              <a:rPr lang="ru-RU" sz="2000" dirty="0" smtClean="0"/>
              <a:t>франц., </a:t>
            </a:r>
            <a:r>
              <a:rPr lang="ru-RU" sz="2000" dirty="0"/>
              <a:t>разрешённый автором. Приват-доцента </a:t>
            </a:r>
            <a:r>
              <a:rPr lang="ru-RU" sz="2000" b="1" i="1" dirty="0">
                <a:solidFill>
                  <a:srgbClr val="0000FF"/>
                </a:solidFill>
              </a:rPr>
              <a:t>С. Слугинова</a:t>
            </a:r>
            <a:r>
              <a:rPr lang="ru-RU" sz="2000" dirty="0"/>
              <a:t>. Казань: Тип.-лит. Т. Д.  В. Еремеев и А. Шашабрин, </a:t>
            </a:r>
            <a:r>
              <a:rPr lang="ru-RU" sz="2000" b="1" dirty="0"/>
              <a:t>1911.</a:t>
            </a:r>
            <a:r>
              <a:rPr lang="ru-RU" sz="2000" dirty="0"/>
              <a:t> 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Архимед</a:t>
            </a:r>
            <a:r>
              <a:rPr lang="ru-RU" sz="2000" b="1" dirty="0"/>
              <a:t>, Гюйгенс, Лежандр, Ламберт. О квадратуре круга с приложением истории вопроса, составленной проф. Ф. Рудио</a:t>
            </a:r>
            <a:r>
              <a:rPr lang="ru-RU" sz="2000" dirty="0"/>
              <a:t>, </a:t>
            </a:r>
            <a:r>
              <a:rPr lang="ru-RU" sz="2000" b="1" dirty="0"/>
              <a:t>проф. Цюрихского политехникума. </a:t>
            </a:r>
            <a:endParaRPr lang="ru-RU" sz="2000" b="1" dirty="0" smtClean="0"/>
          </a:p>
          <a:p>
            <a:r>
              <a:rPr lang="ru-RU" sz="2000" dirty="0" smtClean="0"/>
              <a:t>Пер. </a:t>
            </a:r>
            <a:r>
              <a:rPr lang="ru-RU" sz="2000" dirty="0"/>
              <a:t>с нем. под </a:t>
            </a:r>
            <a:r>
              <a:rPr lang="ru-RU" sz="2000" dirty="0" smtClean="0"/>
              <a:t>ред. </a:t>
            </a:r>
            <a:r>
              <a:rPr lang="ru-RU" sz="2000" dirty="0"/>
              <a:t>приват-доцента </a:t>
            </a:r>
            <a:r>
              <a:rPr lang="ru-RU" sz="2000" b="1" i="1" dirty="0">
                <a:solidFill>
                  <a:srgbClr val="0000FF"/>
                </a:solidFill>
              </a:rPr>
              <a:t>С. Бернштейна</a:t>
            </a:r>
            <a:r>
              <a:rPr lang="ru-RU" sz="2000" b="1" i="1" dirty="0"/>
              <a:t>,</a:t>
            </a:r>
            <a:r>
              <a:rPr lang="ru-RU" sz="2000" dirty="0"/>
              <a:t> Харьковского Университета, с 21 чертежом. Изд-во Mathesis, Одесса, </a:t>
            </a:r>
            <a:r>
              <a:rPr lang="ru-RU" sz="2000" b="1" dirty="0"/>
              <a:t>1911</a:t>
            </a:r>
            <a:r>
              <a:rPr lang="ru-RU" sz="2000" dirty="0"/>
              <a:t>, VIII, 155 с. 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Фурре </a:t>
            </a:r>
            <a:r>
              <a:rPr lang="ru-RU" sz="2000" b="1" dirty="0"/>
              <a:t>Э. Очерк истории элементарной геометрии. </a:t>
            </a:r>
            <a:endParaRPr lang="ru-RU" sz="2000" b="1" dirty="0" smtClean="0"/>
          </a:p>
          <a:p>
            <a:r>
              <a:rPr lang="ru-RU" sz="2000" dirty="0" smtClean="0"/>
              <a:t>Пер</a:t>
            </a:r>
            <a:r>
              <a:rPr lang="ru-RU" sz="2000" dirty="0"/>
              <a:t>. с фр. </a:t>
            </a:r>
            <a:r>
              <a:rPr lang="ru-RU" sz="2000" b="1" i="1" dirty="0">
                <a:solidFill>
                  <a:srgbClr val="0000FF"/>
                </a:solidFill>
              </a:rPr>
              <a:t>А.И. Бакова</a:t>
            </a:r>
            <a:r>
              <a:rPr lang="ru-RU" sz="2000" dirty="0"/>
              <a:t>. - Одесса: Тип. «Вестник виноделия», </a:t>
            </a:r>
            <a:r>
              <a:rPr lang="ru-RU" sz="2000" b="1" dirty="0"/>
              <a:t>1912</a:t>
            </a:r>
            <a:r>
              <a:rPr lang="ru-RU" sz="2000" dirty="0"/>
              <a:t>. - 48с</a:t>
            </a:r>
            <a:r>
              <a:rPr lang="ru-RU" sz="20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Пикар. Э. О </a:t>
            </a:r>
            <a:r>
              <a:rPr lang="ru-RU" sz="2000" b="1" dirty="0"/>
              <a:t>развитии за последние сто лет некоторых основных теорий математического </a:t>
            </a:r>
            <a:r>
              <a:rPr lang="ru-RU" sz="2000" b="1" dirty="0" smtClean="0"/>
              <a:t>анализа</a:t>
            </a:r>
            <a:r>
              <a:rPr lang="ru-RU" sz="2000" dirty="0" smtClean="0"/>
              <a:t>. </a:t>
            </a:r>
          </a:p>
          <a:p>
            <a:r>
              <a:rPr lang="ru-RU" sz="2000" dirty="0" smtClean="0"/>
              <a:t>Пер</a:t>
            </a:r>
            <a:r>
              <a:rPr lang="ru-RU" sz="2000" dirty="0"/>
              <a:t>. с разреш. авт. [и предисл.] прив.-доц. С.Н. Берштейна. - Харьков : [Харьк. мат. о-во], </a:t>
            </a:r>
            <a:r>
              <a:rPr lang="ru-RU" sz="2000" dirty="0" smtClean="0"/>
              <a:t>тип</a:t>
            </a:r>
            <a:r>
              <a:rPr lang="ru-RU" sz="2000" dirty="0"/>
              <a:t>. и лит. М. Зильберберг и с-</a:t>
            </a:r>
            <a:r>
              <a:rPr lang="ru-RU" sz="2000" dirty="0" err="1"/>
              <a:t>вья</a:t>
            </a:r>
            <a:r>
              <a:rPr lang="ru-RU" sz="2000" dirty="0"/>
              <a:t>, </a:t>
            </a:r>
            <a:r>
              <a:rPr lang="ru-RU" sz="2000" dirty="0" smtClean="0"/>
              <a:t>1912. </a:t>
            </a:r>
            <a:r>
              <a:rPr lang="ru-RU" sz="2000" dirty="0"/>
              <a:t>100 с.; 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Литцман </a:t>
            </a:r>
            <a:r>
              <a:rPr lang="ru-RU" sz="2000" b="1" dirty="0"/>
              <a:t>Ф. Теорема Пифагора. С приложением некоторых сведений о теореме Ферма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Пер</a:t>
            </a:r>
            <a:r>
              <a:rPr lang="ru-RU" sz="2000" dirty="0"/>
              <a:t>. с немецкого под общей редакцией приват-доцента </a:t>
            </a:r>
            <a:endParaRPr lang="ru-RU" sz="2000" dirty="0" smtClean="0"/>
          </a:p>
          <a:p>
            <a:r>
              <a:rPr lang="ru-RU" sz="2000" b="1" i="1" dirty="0" smtClean="0">
                <a:solidFill>
                  <a:srgbClr val="0000FF"/>
                </a:solidFill>
              </a:rPr>
              <a:t>С.О</a:t>
            </a:r>
            <a:r>
              <a:rPr lang="ru-RU" sz="2000" b="1" i="1" dirty="0">
                <a:solidFill>
                  <a:srgbClr val="0000FF"/>
                </a:solidFill>
              </a:rPr>
              <a:t>. Шатуновского</a:t>
            </a:r>
            <a:r>
              <a:rPr lang="ru-RU" sz="2000" dirty="0"/>
              <a:t>. – Одесса: Mathesis. Типография Л.С. Шутака, </a:t>
            </a:r>
            <a:r>
              <a:rPr lang="ru-RU" sz="2000" b="1" dirty="0"/>
              <a:t>1912</a:t>
            </a:r>
            <a:r>
              <a:rPr lang="ru-RU" sz="2000" dirty="0"/>
              <a:t>. – IV+80 с. С 44 рисунками. 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7866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7133" y="179249"/>
            <a:ext cx="8712968" cy="667875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/>
              <a:t>Проф. Е. Леффлер. Цифры и цифровые системы культурных народов в древности и в новое время. </a:t>
            </a:r>
          </a:p>
          <a:p>
            <a:r>
              <a:rPr lang="ru-RU" sz="2000" dirty="0"/>
              <a:t>Пер. с нем.  И.Л. Левинтова. – Одесса: Mathesis, 1913. – 101с.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Таннери </a:t>
            </a:r>
            <a:r>
              <a:rPr lang="ru-RU" sz="2000" b="1" dirty="0"/>
              <a:t>Ж. Основные понятия математики с прибавлением очерка Поля Таннери: Основные сведения из истории математики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– </a:t>
            </a:r>
            <a:r>
              <a:rPr lang="ru-RU" sz="2000" dirty="0"/>
              <a:t>СПб: Изд. Т-ва А.С. Суворина - Новое время. </a:t>
            </a:r>
            <a:r>
              <a:rPr lang="ru-RU" sz="2000" b="1" dirty="0"/>
              <a:t>1914.</a:t>
            </a:r>
            <a:r>
              <a:rPr lang="ru-RU" sz="2000" dirty="0"/>
              <a:t> - XVIII,  406 с. в 184 рисунками в тексте.  </a:t>
            </a:r>
            <a:r>
              <a:rPr lang="ru-RU" sz="2000" dirty="0" smtClean="0"/>
              <a:t>Перевод </a:t>
            </a:r>
            <a:r>
              <a:rPr lang="ru-RU" sz="2000" b="1" i="1" dirty="0" smtClean="0">
                <a:solidFill>
                  <a:srgbClr val="3333FF"/>
                </a:solidFill>
              </a:rPr>
              <a:t>Н. Евреинова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Тропфке </a:t>
            </a:r>
            <a:r>
              <a:rPr lang="ru-RU" sz="2000" b="1" dirty="0"/>
              <a:t>И. История элементарной математики </a:t>
            </a: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в </a:t>
            </a:r>
            <a:r>
              <a:rPr lang="ru-RU" sz="2000" b="1" dirty="0"/>
              <a:t>систематическом изложении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Том </a:t>
            </a:r>
            <a:r>
              <a:rPr lang="ru-RU" sz="2000" dirty="0"/>
              <a:t>первый. Арифметика и Алгебра. Часть первая. Арифметика. Перевод с немецкого </a:t>
            </a:r>
            <a:r>
              <a:rPr lang="ru-RU" sz="2000" b="1" i="1" dirty="0">
                <a:solidFill>
                  <a:srgbClr val="3333FF"/>
                </a:solidFill>
              </a:rPr>
              <a:t>Д.А. Бема и Р.Э. Струве</a:t>
            </a:r>
            <a:r>
              <a:rPr lang="ru-RU" sz="2000" dirty="0"/>
              <a:t>. Под редакцией </a:t>
            </a:r>
            <a:r>
              <a:rPr lang="ru-RU" sz="2000" b="1" i="1" dirty="0"/>
              <a:t>Чистякова И.И</a:t>
            </a:r>
            <a:r>
              <a:rPr lang="ru-RU" sz="2000" dirty="0"/>
              <a:t>.- М.: Печатня А. Снегиревой, </a:t>
            </a:r>
            <a:r>
              <a:rPr lang="ru-RU" sz="2000" b="1" dirty="0"/>
              <a:t>1914</a:t>
            </a:r>
            <a:r>
              <a:rPr lang="ru-RU" sz="2000" dirty="0"/>
              <a:t>. 148 с.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Ньютон </a:t>
            </a:r>
            <a:r>
              <a:rPr lang="ru-RU" sz="2000" b="1" dirty="0"/>
              <a:t>Исаак. Математические начала натуральной философии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С </a:t>
            </a:r>
            <a:r>
              <a:rPr lang="ru-RU" sz="2000" dirty="0"/>
              <a:t>пояснениями и примечаниями </a:t>
            </a:r>
            <a:r>
              <a:rPr lang="ru-RU" sz="2000" b="1" i="1" dirty="0">
                <a:solidFill>
                  <a:srgbClr val="3333FF"/>
                </a:solidFill>
              </a:rPr>
              <a:t>А. Н. Крылова</a:t>
            </a:r>
            <a:r>
              <a:rPr lang="ru-RU" sz="2000" dirty="0">
                <a:solidFill>
                  <a:srgbClr val="3333FF"/>
                </a:solidFill>
              </a:rPr>
              <a:t>. </a:t>
            </a:r>
            <a:r>
              <a:rPr lang="ru-RU" sz="2000" dirty="0"/>
              <a:t>- Пг., тип. М. М. Стасюлевича, </a:t>
            </a:r>
            <a:r>
              <a:rPr lang="ru-RU" sz="2000" b="1" dirty="0"/>
              <a:t>1915-1916</a:t>
            </a:r>
            <a:r>
              <a:rPr lang="ru-RU" sz="2000" dirty="0"/>
              <a:t>. VIII, 620 с.; 38 л. ил.  // Известия Николаевской Морской академии. – В. IV и V</a:t>
            </a:r>
            <a:r>
              <a:rPr lang="ru-RU" sz="2000" dirty="0" smtClean="0"/>
              <a:t>.</a:t>
            </a:r>
            <a:endParaRPr lang="ru-RU" sz="2800" b="1" dirty="0" smtClean="0"/>
          </a:p>
          <a:p>
            <a:r>
              <a:rPr lang="ru-RU" sz="2400" dirty="0" smtClean="0"/>
              <a:t>  </a:t>
            </a:r>
            <a:r>
              <a:rPr lang="ru-RU" sz="2400" b="1" dirty="0" smtClean="0"/>
              <a:t>+</a:t>
            </a:r>
            <a:r>
              <a:rPr lang="ru-RU" sz="2400" dirty="0" smtClean="0"/>
              <a:t>      </a:t>
            </a:r>
            <a:r>
              <a:rPr lang="ru-RU" sz="2000" dirty="0" smtClean="0"/>
              <a:t>Переводы сочинений по математике:</a:t>
            </a:r>
          </a:p>
          <a:p>
            <a:r>
              <a:rPr lang="ru-RU" sz="2000" b="1" dirty="0" smtClean="0"/>
              <a:t>Б.</a:t>
            </a:r>
            <a:r>
              <a:rPr lang="ru-RU" sz="2000" dirty="0" smtClean="0"/>
              <a:t> </a:t>
            </a:r>
            <a:r>
              <a:rPr lang="ru-RU" sz="2000" b="1" dirty="0"/>
              <a:t>Больцано, </a:t>
            </a:r>
            <a:r>
              <a:rPr lang="ru-RU" sz="2000" b="1" dirty="0" smtClean="0"/>
              <a:t>П. Дирихле</a:t>
            </a:r>
            <a:r>
              <a:rPr lang="ru-RU" sz="2000" b="1" dirty="0"/>
              <a:t>, </a:t>
            </a:r>
            <a:r>
              <a:rPr lang="ru-RU" sz="2000" b="1" dirty="0" smtClean="0"/>
              <a:t>Б. Римана</a:t>
            </a:r>
            <a:r>
              <a:rPr lang="ru-RU" sz="2000" b="1" dirty="0"/>
              <a:t>, </a:t>
            </a:r>
            <a:r>
              <a:rPr lang="ru-RU" sz="2000" b="1" dirty="0" smtClean="0"/>
              <a:t>Р. Дедекинда, Э. Пикара,</a:t>
            </a:r>
          </a:p>
          <a:p>
            <a:r>
              <a:rPr lang="ru-RU" sz="2000" b="1" dirty="0" smtClean="0"/>
              <a:t>Р. Липшица, Ф. Клейна, С. Ли,  А. Бореля</a:t>
            </a:r>
            <a:r>
              <a:rPr lang="ru-RU" sz="2000" b="1" dirty="0"/>
              <a:t>, </a:t>
            </a:r>
            <a:r>
              <a:rPr lang="ru-RU" sz="2000" b="1" dirty="0" smtClean="0"/>
              <a:t>А. Пуанкаре </a:t>
            </a:r>
            <a:r>
              <a:rPr lang="ru-RU" sz="2000" dirty="0"/>
              <a:t>и  др. </a:t>
            </a:r>
          </a:p>
        </p:txBody>
      </p:sp>
    </p:spTree>
    <p:extLst>
      <p:ext uri="{BB962C8B-B14F-4D97-AF65-F5344CB8AC3E}">
        <p14:creationId xmlns:p14="http://schemas.microsoft.com/office/powerpoint/2010/main" val="11238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039" y="260648"/>
            <a:ext cx="8712968" cy="62478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cs typeface="Arial" pitchFamily="34" charset="0"/>
              </a:rPr>
              <a:t>Цель доклада</a:t>
            </a:r>
            <a:r>
              <a:rPr lang="ru-RU" sz="2800" i="1" dirty="0" smtClean="0">
                <a:cs typeface="Arial" pitchFamily="34" charset="0"/>
              </a:rPr>
              <a:t>: </a:t>
            </a:r>
            <a:r>
              <a:rPr lang="ru-RU" sz="2800" b="1" i="1" dirty="0">
                <a:solidFill>
                  <a:srgbClr val="0000FF"/>
                </a:solidFill>
                <a:cs typeface="Arial" pitchFamily="34" charset="0"/>
              </a:rPr>
              <a:t>рассмотреть </a:t>
            </a:r>
            <a:r>
              <a:rPr lang="ru-RU" sz="2800" b="1" i="1" dirty="0" smtClean="0">
                <a:solidFill>
                  <a:srgbClr val="0000FF"/>
                </a:solidFill>
                <a:cs typeface="Arial" pitchFamily="34" charset="0"/>
              </a:rPr>
              <a:t>возникновение</a:t>
            </a:r>
          </a:p>
          <a:p>
            <a:r>
              <a:rPr lang="ru-RU" sz="2800" b="1" i="1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ru-RU" sz="2800" b="1" i="1" dirty="0">
                <a:solidFill>
                  <a:srgbClr val="0000FF"/>
                </a:solidFill>
                <a:cs typeface="Arial" pitchFamily="34" charset="0"/>
              </a:rPr>
              <a:t>и </a:t>
            </a:r>
            <a:r>
              <a:rPr lang="ru-RU" sz="2800" b="1" i="1" dirty="0" smtClean="0">
                <a:solidFill>
                  <a:srgbClr val="0000FF"/>
                </a:solidFill>
                <a:cs typeface="Arial" pitchFamily="34" charset="0"/>
              </a:rPr>
              <a:t>развитие </a:t>
            </a:r>
            <a:r>
              <a:rPr lang="ru-RU" sz="2800" b="1" i="1" dirty="0">
                <a:solidFill>
                  <a:srgbClr val="0000FF"/>
                </a:solidFill>
                <a:cs typeface="Arial" pitchFamily="34" charset="0"/>
              </a:rPr>
              <a:t>в России </a:t>
            </a:r>
            <a:r>
              <a:rPr lang="ru-RU" sz="2800" b="1" i="1" dirty="0" smtClean="0">
                <a:solidFill>
                  <a:srgbClr val="0000FF"/>
                </a:solidFill>
                <a:cs typeface="Arial" pitchFamily="34" charset="0"/>
              </a:rPr>
              <a:t>науки «история математики» </a:t>
            </a:r>
            <a:r>
              <a:rPr lang="ru-RU" sz="2800" b="1" i="1" dirty="0">
                <a:cs typeface="Arial" pitchFamily="34" charset="0"/>
              </a:rPr>
              <a:t>(до 1917 г</a:t>
            </a:r>
            <a:r>
              <a:rPr lang="ru-RU" sz="2800" b="1" i="1" dirty="0" smtClean="0">
                <a:cs typeface="Arial" pitchFamily="34" charset="0"/>
              </a:rPr>
              <a:t>.):</a:t>
            </a:r>
          </a:p>
          <a:p>
            <a:endParaRPr lang="ru-RU" sz="2800" b="1" i="1" dirty="0" smtClean="0"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cs typeface="Arial" pitchFamily="34" charset="0"/>
              </a:rPr>
              <a:t>русские </a:t>
            </a:r>
            <a:r>
              <a:rPr lang="ru-RU" sz="2400" dirty="0">
                <a:cs typeface="Arial" pitchFamily="34" charset="0"/>
              </a:rPr>
              <a:t>переводы (с собственными </a:t>
            </a:r>
            <a:r>
              <a:rPr lang="ru-RU" sz="2400" dirty="0" smtClean="0">
                <a:cs typeface="Arial" pitchFamily="34" charset="0"/>
              </a:rPr>
              <a:t> </a:t>
            </a:r>
            <a:r>
              <a:rPr lang="ru-RU" sz="2400" dirty="0">
                <a:cs typeface="Arial" pitchFamily="34" charset="0"/>
              </a:rPr>
              <a:t>комментариями и дополнениями</a:t>
            </a:r>
            <a:r>
              <a:rPr lang="ru-RU" sz="2400" dirty="0" smtClean="0">
                <a:cs typeface="Arial" pitchFamily="34" charset="0"/>
              </a:rPr>
              <a:t>) трудов </a:t>
            </a:r>
            <a:r>
              <a:rPr lang="ru-RU" sz="2400" dirty="0">
                <a:cs typeface="Arial" pitchFamily="34" charset="0"/>
              </a:rPr>
              <a:t>древних </a:t>
            </a:r>
            <a:r>
              <a:rPr lang="ru-RU" sz="2400" dirty="0" smtClean="0">
                <a:cs typeface="Arial" pitchFamily="34" charset="0"/>
              </a:rPr>
              <a:t>геометров  </a:t>
            </a:r>
          </a:p>
          <a:p>
            <a:r>
              <a:rPr lang="ru-RU" sz="2400" dirty="0">
                <a:cs typeface="Arial" pitchFamily="34" charset="0"/>
              </a:rPr>
              <a:t> </a:t>
            </a:r>
            <a:r>
              <a:rPr lang="ru-RU" sz="2400" dirty="0" smtClean="0">
                <a:cs typeface="Arial" pitchFamily="34" charset="0"/>
              </a:rPr>
              <a:t>   и западноевропейских математиков;</a:t>
            </a:r>
            <a:endParaRPr lang="ru-RU" sz="2400" dirty="0"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>
                <a:cs typeface="Arial" pitchFamily="34" charset="0"/>
              </a:rPr>
              <a:t>первые попытки создания </a:t>
            </a:r>
            <a:r>
              <a:rPr lang="ru-RU" sz="2400" dirty="0" smtClean="0">
                <a:cs typeface="Arial" pitchFamily="34" charset="0"/>
              </a:rPr>
              <a:t>научных библиографий</a:t>
            </a:r>
            <a:r>
              <a:rPr lang="ru-RU" sz="2400" dirty="0">
                <a:cs typeface="Arial" pitchFamily="34" charset="0"/>
              </a:rPr>
              <a:t> </a:t>
            </a:r>
            <a:endParaRPr lang="ru-RU" sz="2400" dirty="0" smtClean="0">
              <a:cs typeface="Arial" pitchFamily="34" charset="0"/>
            </a:endParaRPr>
          </a:p>
          <a:p>
            <a:pPr lvl="0"/>
            <a:r>
              <a:rPr lang="ru-RU" sz="2400" dirty="0">
                <a:cs typeface="Arial" pitchFamily="34" charset="0"/>
              </a:rPr>
              <a:t> </a:t>
            </a:r>
            <a:r>
              <a:rPr lang="ru-RU" sz="2400" dirty="0" smtClean="0">
                <a:cs typeface="Arial" pitchFamily="34" charset="0"/>
              </a:rPr>
              <a:t>   и биографий;</a:t>
            </a:r>
            <a:endParaRPr lang="ru-RU" sz="2400" dirty="0"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>
                <a:cs typeface="Arial" pitchFamily="34" charset="0"/>
              </a:rPr>
              <a:t>использование российскими математиками историко-математических экскурсов для более полного освещения изучаемой проблемы;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 smtClean="0">
                <a:cs typeface="Arial" pitchFamily="34" charset="0"/>
              </a:rPr>
              <a:t>первые русские сочинения </a:t>
            </a:r>
            <a:r>
              <a:rPr lang="ru-RU" sz="2400" dirty="0">
                <a:cs typeface="Arial" pitchFamily="34" charset="0"/>
              </a:rPr>
              <a:t>по отдельным проблемам истории математики и </a:t>
            </a:r>
            <a:r>
              <a:rPr lang="ru-RU" sz="2400" dirty="0" smtClean="0">
                <a:cs typeface="Arial" pitchFamily="34" charset="0"/>
              </a:rPr>
              <a:t>отечественная периодика </a:t>
            </a:r>
          </a:p>
          <a:p>
            <a:pPr lvl="0"/>
            <a:r>
              <a:rPr lang="ru-RU" sz="2400" dirty="0">
                <a:cs typeface="Arial" pitchFamily="34" charset="0"/>
              </a:rPr>
              <a:t> </a:t>
            </a:r>
            <a:r>
              <a:rPr lang="ru-RU" sz="2400" dirty="0" smtClean="0">
                <a:cs typeface="Arial" pitchFamily="34" charset="0"/>
              </a:rPr>
              <a:t>   по </a:t>
            </a:r>
            <a:r>
              <a:rPr lang="ru-RU" sz="2400" dirty="0">
                <a:cs typeface="Arial" pitchFamily="34" charset="0"/>
              </a:rPr>
              <a:t>истории науки;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>
                <a:cs typeface="Arial" pitchFamily="34" charset="0"/>
              </a:rPr>
              <a:t>появление общих исследований по истории </a:t>
            </a:r>
            <a:r>
              <a:rPr lang="ru-RU" sz="2400" dirty="0" smtClean="0">
                <a:cs typeface="Arial" pitchFamily="34" charset="0"/>
              </a:rPr>
              <a:t>математики.</a:t>
            </a:r>
            <a:endParaRPr lang="ru-RU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7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756" y="179547"/>
            <a:ext cx="8964488" cy="63094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Резюме</a:t>
            </a:r>
            <a:endParaRPr lang="ru-RU" sz="2000" b="1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Стадия </a:t>
            </a:r>
            <a:r>
              <a:rPr lang="ru-RU" sz="2400" dirty="0"/>
              <a:t>накопления историко-математических знаний </a:t>
            </a:r>
            <a:endParaRPr lang="ru-RU" sz="2400" dirty="0" smtClean="0"/>
          </a:p>
          <a:p>
            <a:r>
              <a:rPr lang="ru-RU" sz="2400" dirty="0" smtClean="0"/>
              <a:t>путем переводов продолжалась </a:t>
            </a:r>
            <a:r>
              <a:rPr lang="ru-RU" sz="2400" dirty="0"/>
              <a:t>параллельно с развитием истории математики </a:t>
            </a:r>
            <a:r>
              <a:rPr lang="ru-RU" sz="2400" dirty="0" smtClean="0"/>
              <a:t> в России.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Подход </a:t>
            </a:r>
            <a:r>
              <a:rPr lang="ru-RU" sz="2400" dirty="0"/>
              <a:t>к переводу авторских </a:t>
            </a:r>
            <a:r>
              <a:rPr lang="ru-RU" sz="2400" dirty="0" smtClean="0"/>
              <a:t>трудов существенно менялся: </a:t>
            </a:r>
          </a:p>
          <a:p>
            <a:r>
              <a:rPr lang="ru-RU" sz="2400" dirty="0" smtClean="0"/>
              <a:t>от </a:t>
            </a:r>
            <a:r>
              <a:rPr lang="ru-RU" sz="2400" b="1" i="1" dirty="0" smtClean="0"/>
              <a:t>дословного</a:t>
            </a:r>
            <a:r>
              <a:rPr lang="ru-RU" sz="2400" i="1" dirty="0" smtClean="0"/>
              <a:t> </a:t>
            </a:r>
            <a:r>
              <a:rPr lang="ru-RU" sz="2400" dirty="0" smtClean="0"/>
              <a:t>– к </a:t>
            </a:r>
            <a:r>
              <a:rPr lang="ru-RU" sz="2400" b="1" i="1" dirty="0"/>
              <a:t>переработанному</a:t>
            </a:r>
            <a:r>
              <a:rPr lang="ru-RU" sz="2400" b="1" dirty="0"/>
              <a:t> </a:t>
            </a:r>
            <a:r>
              <a:rPr lang="ru-RU" sz="2400" dirty="0"/>
              <a:t>переводчиком тексту </a:t>
            </a:r>
            <a:r>
              <a:rPr lang="ru-RU" sz="2400" dirty="0" smtClean="0"/>
              <a:t>для практических целей  </a:t>
            </a:r>
            <a:r>
              <a:rPr lang="ru-RU" sz="2400" dirty="0"/>
              <a:t>-  </a:t>
            </a:r>
            <a:r>
              <a:rPr lang="ru-RU" sz="2400" dirty="0" smtClean="0"/>
              <a:t>до </a:t>
            </a:r>
            <a:r>
              <a:rPr lang="ru-RU" sz="2400" dirty="0"/>
              <a:t>«</a:t>
            </a:r>
            <a:r>
              <a:rPr lang="ru-RU" sz="2400" b="1" i="1" dirty="0"/>
              <a:t>бережного</a:t>
            </a:r>
            <a:r>
              <a:rPr lang="ru-RU" sz="2400" dirty="0"/>
              <a:t>» перевода </a:t>
            </a:r>
            <a:r>
              <a:rPr lang="ru-RU" sz="2400" dirty="0" smtClean="0"/>
              <a:t>с </a:t>
            </a:r>
            <a:r>
              <a:rPr lang="ru-RU" sz="2400" dirty="0"/>
              <a:t>целью </a:t>
            </a:r>
            <a:r>
              <a:rPr lang="ru-RU" sz="2400" dirty="0" smtClean="0"/>
              <a:t> </a:t>
            </a:r>
            <a:r>
              <a:rPr lang="ru-RU" sz="2400" dirty="0"/>
              <a:t>ознакомления </a:t>
            </a:r>
            <a:r>
              <a:rPr lang="ru-RU" sz="2400" dirty="0" smtClean="0"/>
              <a:t>с </a:t>
            </a:r>
            <a:r>
              <a:rPr lang="ru-RU" sz="2400" dirty="0"/>
              <a:t>подлинником. 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Выбор </a:t>
            </a:r>
            <a:r>
              <a:rPr lang="ru-RU" sz="2400" dirty="0"/>
              <a:t>источника для </a:t>
            </a:r>
            <a:r>
              <a:rPr lang="ru-RU" sz="2400" dirty="0" smtClean="0"/>
              <a:t>перевода: сначала -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b="1" i="1" dirty="0"/>
              <a:t>по принципу </a:t>
            </a:r>
            <a:endParaRPr lang="ru-RU" sz="2400" b="1" i="1" dirty="0" smtClean="0"/>
          </a:p>
          <a:p>
            <a:r>
              <a:rPr lang="ru-RU" sz="2400" b="1" i="1" dirty="0" smtClean="0"/>
              <a:t>удобства</a:t>
            </a:r>
            <a:r>
              <a:rPr lang="ru-RU" sz="2400" dirty="0"/>
              <a:t>» </a:t>
            </a:r>
            <a:r>
              <a:rPr lang="ru-RU" sz="2400" dirty="0" smtClean="0"/>
              <a:t> часто  - с </a:t>
            </a:r>
            <a:r>
              <a:rPr lang="ru-RU" sz="2400" dirty="0"/>
              <a:t>двойного или </a:t>
            </a:r>
            <a:r>
              <a:rPr lang="ru-RU" sz="2400" dirty="0" smtClean="0"/>
              <a:t>тройного перевода. </a:t>
            </a:r>
          </a:p>
          <a:p>
            <a:r>
              <a:rPr lang="ru-RU" sz="2400" dirty="0" smtClean="0"/>
              <a:t>В </a:t>
            </a:r>
            <a:r>
              <a:rPr lang="ru-RU" sz="2400" dirty="0"/>
              <a:t>XIX </a:t>
            </a:r>
            <a:r>
              <a:rPr lang="ru-RU" sz="2400" dirty="0" smtClean="0"/>
              <a:t>в. - отбор - с учетом  приближенности </a:t>
            </a:r>
            <a:r>
              <a:rPr lang="ru-RU" sz="2400" dirty="0"/>
              <a:t>к оригиналу</a:t>
            </a:r>
            <a:r>
              <a:rPr lang="ru-RU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Изменения в </a:t>
            </a:r>
            <a:r>
              <a:rPr lang="ru-RU" sz="2400" dirty="0"/>
              <a:t>личности </a:t>
            </a:r>
            <a:r>
              <a:rPr lang="ru-RU" sz="2400" dirty="0" smtClean="0"/>
              <a:t>переводчиков: 1-я пол.</a:t>
            </a:r>
            <a:r>
              <a:rPr lang="en-US" sz="2400" dirty="0" smtClean="0"/>
              <a:t> XVIII</a:t>
            </a:r>
            <a:r>
              <a:rPr lang="ru-RU" sz="2400" dirty="0" smtClean="0"/>
              <a:t> в. – </a:t>
            </a:r>
          </a:p>
          <a:p>
            <a:r>
              <a:rPr lang="ru-RU" sz="2400" dirty="0" smtClean="0"/>
              <a:t>профессиональные переводчики</a:t>
            </a:r>
            <a:r>
              <a:rPr lang="ru-RU" sz="2400" dirty="0"/>
              <a:t> </a:t>
            </a:r>
            <a:r>
              <a:rPr lang="ru-RU" sz="2400" dirty="0" smtClean="0"/>
              <a:t>, 2-я пол. </a:t>
            </a:r>
            <a:r>
              <a:rPr lang="en-US" sz="2400" dirty="0" smtClean="0"/>
              <a:t>XVIII</a:t>
            </a:r>
            <a:r>
              <a:rPr lang="ru-RU" sz="2400" dirty="0" smtClean="0"/>
              <a:t> в. -естественники </a:t>
            </a:r>
            <a:r>
              <a:rPr lang="ru-RU" sz="2400" dirty="0"/>
              <a:t>и </a:t>
            </a:r>
            <a:r>
              <a:rPr lang="ru-RU" sz="2400" dirty="0" smtClean="0"/>
              <a:t>преподаватели </a:t>
            </a:r>
            <a:r>
              <a:rPr lang="ru-RU" sz="2400" dirty="0"/>
              <a:t>физико-математических </a:t>
            </a:r>
            <a:r>
              <a:rPr lang="ru-RU" sz="2400" dirty="0" smtClean="0"/>
              <a:t>дисциплин. Разнообразие переводческого круга </a:t>
            </a:r>
            <a:r>
              <a:rPr lang="ru-RU" sz="2400" dirty="0"/>
              <a:t>в конце XIX </a:t>
            </a:r>
            <a:r>
              <a:rPr lang="ru-RU" sz="2400" dirty="0" smtClean="0"/>
              <a:t>в. </a:t>
            </a:r>
            <a:r>
              <a:rPr lang="ru-RU" sz="2400" dirty="0"/>
              <a:t>объясняется наличием высокой </a:t>
            </a:r>
            <a:r>
              <a:rPr lang="ru-RU" sz="2400" dirty="0" smtClean="0"/>
              <a:t>эрудированности и образованности  </a:t>
            </a:r>
            <a:r>
              <a:rPr lang="ru-RU" sz="2400" dirty="0"/>
              <a:t>ученой элиты России </a:t>
            </a:r>
            <a:r>
              <a:rPr lang="ru-RU" sz="2400" dirty="0" smtClean="0"/>
              <a:t>. </a:t>
            </a:r>
            <a:r>
              <a:rPr lang="ru-RU" sz="2400" dirty="0"/>
              <a:t>того времени.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141304"/>
            <a:ext cx="4572000" cy="695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9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945" y="156735"/>
            <a:ext cx="8717520" cy="415498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Возникновение российских издательств  («Матезис», </a:t>
            </a:r>
          </a:p>
          <a:p>
            <a:r>
              <a:rPr lang="ru-RU" sz="2400" dirty="0" smtClean="0"/>
              <a:t>Одесса) и </a:t>
            </a:r>
            <a:r>
              <a:rPr lang="ru-RU" sz="2400" dirty="0"/>
              <a:t>специальных </a:t>
            </a:r>
            <a:r>
              <a:rPr lang="ru-RU" sz="2400" dirty="0" smtClean="0"/>
              <a:t>серий </a:t>
            </a:r>
            <a:r>
              <a:rPr lang="ru-RU" sz="2400" dirty="0"/>
              <a:t>по переводам  («Харьковская научная библиотека», </a:t>
            </a:r>
            <a:r>
              <a:rPr lang="ru-RU" sz="2400" dirty="0" smtClean="0"/>
              <a:t>«</a:t>
            </a:r>
            <a:r>
              <a:rPr lang="ru-RU" sz="2400" dirty="0"/>
              <a:t>Новые идеи в математике</a:t>
            </a:r>
            <a:r>
              <a:rPr lang="ru-RU" sz="2400" dirty="0" smtClean="0"/>
              <a:t>» и др.)  дает </a:t>
            </a:r>
            <a:r>
              <a:rPr lang="ru-RU" sz="2400" dirty="0"/>
              <a:t>возможность утверждать, что благодаря </a:t>
            </a:r>
            <a:r>
              <a:rPr lang="ru-RU" sz="2400" dirty="0" smtClean="0"/>
              <a:t>целенаправленной </a:t>
            </a:r>
            <a:r>
              <a:rPr lang="ru-RU" sz="2400" dirty="0"/>
              <a:t>издательской деятельности российская читательская аудитория к концу XIX-нач</a:t>
            </a:r>
            <a:r>
              <a:rPr lang="ru-RU" sz="2400" dirty="0" smtClean="0"/>
              <a:t>. XX </a:t>
            </a:r>
            <a:r>
              <a:rPr lang="ru-RU" sz="2400" dirty="0"/>
              <a:t>столетий имела доступ к научной информации, сравнимый </a:t>
            </a:r>
            <a:r>
              <a:rPr lang="ru-RU" sz="2400" dirty="0" smtClean="0"/>
              <a:t>с </a:t>
            </a:r>
            <a:r>
              <a:rPr lang="ru-RU" sz="2400" dirty="0"/>
              <a:t>западным.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Появлению </a:t>
            </a:r>
            <a:r>
              <a:rPr lang="ru-RU" sz="2400" dirty="0"/>
              <a:t>множества трудов по истории </a:t>
            </a:r>
            <a:r>
              <a:rPr lang="ru-RU" sz="2400" dirty="0" smtClean="0"/>
              <a:t>физико-</a:t>
            </a:r>
          </a:p>
          <a:p>
            <a:r>
              <a:rPr lang="ru-RU" sz="2400" dirty="0" smtClean="0"/>
              <a:t>математических </a:t>
            </a:r>
            <a:r>
              <a:rPr lang="ru-RU" sz="2400" dirty="0"/>
              <a:t>наук в конце XIX- начале XX вв. русская </a:t>
            </a:r>
            <a:endParaRPr lang="ru-RU" sz="2400" dirty="0" smtClean="0"/>
          </a:p>
          <a:p>
            <a:r>
              <a:rPr lang="ru-RU" sz="2400" dirty="0" smtClean="0"/>
              <a:t>история </a:t>
            </a:r>
            <a:r>
              <a:rPr lang="ru-RU" sz="2400" dirty="0"/>
              <a:t>математики обязана </a:t>
            </a:r>
            <a:r>
              <a:rPr lang="ru-RU" sz="2400" dirty="0" smtClean="0"/>
              <a:t>и </a:t>
            </a:r>
            <a:r>
              <a:rPr lang="ru-RU" sz="2400" dirty="0"/>
              <a:t>рассмотренным выше </a:t>
            </a:r>
            <a:endParaRPr lang="ru-RU" sz="2400" dirty="0" smtClean="0"/>
          </a:p>
          <a:p>
            <a:r>
              <a:rPr lang="ru-RU" sz="2400" dirty="0" smtClean="0"/>
              <a:t>переводам.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98" y="4509121"/>
            <a:ext cx="4733535" cy="249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2237435" y="4430491"/>
            <a:ext cx="1736877" cy="2456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1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50" y="-28586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" y="797659"/>
            <a:ext cx="2192802" cy="178347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54874" y="56209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Первые попытки создания библиографий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и </a:t>
            </a:r>
            <a:r>
              <a:rPr lang="ru-RU" sz="2800" b="1" dirty="0"/>
              <a:t>научных персоналий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51312" y="999906"/>
            <a:ext cx="6192688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000" b="1" i="1" dirty="0"/>
              <a:t>«Материальная часть истории науки начинается с биографии и библиографии её</a:t>
            </a:r>
            <a:r>
              <a:rPr lang="ru-RU" sz="2000" b="1" i="1" dirty="0" smtClean="0"/>
              <a:t>».</a:t>
            </a:r>
          </a:p>
          <a:p>
            <a:pPr algn="r"/>
            <a:r>
              <a:rPr lang="ru-RU" dirty="0" smtClean="0"/>
              <a:t>В.В. Бобынин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235264"/>
            <a:ext cx="9451169" cy="458587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/>
              <a:t>Крещение Руси и распространение </a:t>
            </a:r>
            <a:r>
              <a:rPr lang="ru-RU" sz="2000" b="1" dirty="0"/>
              <a:t>церковной </a:t>
            </a:r>
            <a:r>
              <a:rPr lang="ru-RU" sz="2000" b="1" dirty="0" smtClean="0"/>
              <a:t>литературы</a:t>
            </a:r>
          </a:p>
          <a:p>
            <a:r>
              <a:rPr lang="ru-RU" sz="2000" dirty="0" smtClean="0"/>
              <a:t>(учет и систематизация знаний: </a:t>
            </a:r>
            <a:r>
              <a:rPr lang="ru-RU" sz="2000" i="1" dirty="0" smtClean="0"/>
              <a:t>указцы, соборники, месяцесловы)</a:t>
            </a:r>
            <a:r>
              <a:rPr lang="ru-RU" sz="2000" dirty="0" smtClean="0"/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/>
              <a:t>Формирование круга чтения</a:t>
            </a:r>
          </a:p>
          <a:p>
            <a:r>
              <a:rPr lang="ru-RU" sz="2000" dirty="0" smtClean="0"/>
              <a:t>(критическая функция: </a:t>
            </a:r>
            <a:r>
              <a:rPr lang="ru-RU" sz="2000" dirty="0"/>
              <a:t>истинные и ложные (</a:t>
            </a:r>
            <a:r>
              <a:rPr lang="ru-RU" sz="2000" dirty="0" smtClean="0"/>
              <a:t>запретные) книги);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Начало русской библиографии (</a:t>
            </a:r>
            <a:r>
              <a:rPr lang="de-DE" sz="2000" b="1" dirty="0" smtClean="0"/>
              <a:t>XV </a:t>
            </a:r>
            <a:r>
              <a:rPr lang="ru-RU" sz="2000" b="1" dirty="0" smtClean="0"/>
              <a:t>в.) </a:t>
            </a:r>
            <a:r>
              <a:rPr lang="ru-RU" sz="2000" dirty="0" smtClean="0"/>
              <a:t>- </a:t>
            </a:r>
            <a:r>
              <a:rPr lang="ru-RU" sz="2000" i="1" dirty="0" smtClean="0"/>
              <a:t>опись </a:t>
            </a:r>
            <a:r>
              <a:rPr lang="ru-RU" sz="2000" i="1" dirty="0"/>
              <a:t>библиотеки </a:t>
            </a:r>
            <a:r>
              <a:rPr lang="ru-RU" sz="2000" i="1" dirty="0" smtClean="0"/>
              <a:t>Кирилло-Белозерского монастыря.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Развитие </a:t>
            </a:r>
            <a:r>
              <a:rPr lang="ru-RU" sz="2000" b="1" dirty="0"/>
              <a:t>книгопечатания на </a:t>
            </a:r>
            <a:r>
              <a:rPr lang="ru-RU" sz="2000" b="1" dirty="0" smtClean="0"/>
              <a:t>Руси, появление Московского печатного двора </a:t>
            </a:r>
            <a:r>
              <a:rPr lang="ru-RU" sz="2000" i="1" dirty="0" smtClean="0"/>
              <a:t>(«Опись </a:t>
            </a:r>
            <a:r>
              <a:rPr lang="ru-RU" sz="2000" i="1" dirty="0"/>
              <a:t>книгам, в степенных монастырях находящимся</a:t>
            </a:r>
            <a:r>
              <a:rPr lang="ru-RU" sz="2000" dirty="0"/>
              <a:t>» (</a:t>
            </a:r>
            <a:r>
              <a:rPr lang="ru-RU" sz="2000" b="1" dirty="0" smtClean="0"/>
              <a:t>1653 г.</a:t>
            </a:r>
            <a:r>
              <a:rPr lang="ru-RU" sz="2000" dirty="0" smtClean="0"/>
              <a:t>) - </a:t>
            </a:r>
            <a:r>
              <a:rPr lang="ru-RU" sz="2000" dirty="0"/>
              <a:t>сводный каталог русских книг (</a:t>
            </a:r>
            <a:r>
              <a:rPr lang="ru-RU" sz="2000" b="1" i="1" dirty="0"/>
              <a:t>2672</a:t>
            </a:r>
            <a:r>
              <a:rPr lang="ru-RU" sz="2000" i="1" dirty="0"/>
              <a:t> русские рукописные книги из </a:t>
            </a:r>
            <a:r>
              <a:rPr lang="ru-RU" sz="2000" b="1" i="1" dirty="0"/>
              <a:t>40</a:t>
            </a:r>
            <a:r>
              <a:rPr lang="ru-RU" sz="2000" i="1" dirty="0"/>
              <a:t> монастырей</a:t>
            </a:r>
            <a:r>
              <a:rPr lang="ru-RU" sz="2000" dirty="0"/>
              <a:t>).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400" b="1" i="1" dirty="0" smtClean="0">
                <a:solidFill>
                  <a:srgbClr val="0000FF"/>
                </a:solidFill>
              </a:rPr>
              <a:t>   XVII век - век развития одной </a:t>
            </a:r>
            <a:r>
              <a:rPr lang="ru-RU" sz="2400" b="1" i="1" dirty="0">
                <a:solidFill>
                  <a:srgbClr val="0000FF"/>
                </a:solidFill>
              </a:rPr>
              <a:t>из основных функций </a:t>
            </a:r>
            <a:r>
              <a:rPr lang="ru-RU" sz="2400" b="1" i="1" dirty="0" smtClean="0">
                <a:solidFill>
                  <a:srgbClr val="0000FF"/>
                </a:solidFill>
              </a:rPr>
              <a:t>  </a:t>
            </a:r>
          </a:p>
          <a:p>
            <a:r>
              <a:rPr lang="ru-RU" sz="2400" b="1" i="1" dirty="0" smtClean="0">
                <a:solidFill>
                  <a:srgbClr val="0000FF"/>
                </a:solidFill>
              </a:rPr>
              <a:t> отечественной </a:t>
            </a:r>
            <a:r>
              <a:rPr lang="ru-RU" sz="2400" b="1" i="1" dirty="0">
                <a:solidFill>
                  <a:srgbClr val="0000FF"/>
                </a:solidFill>
              </a:rPr>
              <a:t>библиографии – </a:t>
            </a:r>
            <a:r>
              <a:rPr lang="ru-RU" sz="2400" b="1" i="1" dirty="0" smtClean="0">
                <a:solidFill>
                  <a:srgbClr val="0000FF"/>
                </a:solidFill>
              </a:rPr>
              <a:t>учетно-регистрационной   (описательной). 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568952" cy="612475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XVIII</a:t>
            </a:r>
            <a:r>
              <a:rPr lang="ru-RU" sz="2800" b="1" dirty="0" smtClean="0">
                <a:solidFill>
                  <a:srgbClr val="0000FF"/>
                </a:solidFill>
              </a:rPr>
              <a:t> в. 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Открытие Петербургской </a:t>
            </a:r>
            <a:r>
              <a:rPr lang="ru-RU" sz="2800" b="1" dirty="0">
                <a:solidFill>
                  <a:srgbClr val="0000FF"/>
                </a:solidFill>
              </a:rPr>
              <a:t>Академии наук </a:t>
            </a:r>
            <a:endParaRPr lang="ru-RU" sz="2800" b="1" dirty="0" smtClean="0">
              <a:solidFill>
                <a:srgbClr val="0000FF"/>
              </a:solidFill>
            </a:endParaRP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(1725 г.):</a:t>
            </a:r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/>
              <a:t>публикация каталогов библиотеки Академии </a:t>
            </a:r>
            <a:r>
              <a:rPr lang="ru-RU" sz="2400" dirty="0"/>
              <a:t>(1</a:t>
            </a:r>
            <a:r>
              <a:rPr lang="ru-RU" sz="2400" b="1" dirty="0"/>
              <a:t>742-1744</a:t>
            </a:r>
            <a:r>
              <a:rPr lang="ru-RU" sz="2400" dirty="0"/>
              <a:t>) </a:t>
            </a:r>
            <a:r>
              <a:rPr lang="ru-RU" sz="2400" dirty="0" smtClean="0"/>
              <a:t>(</a:t>
            </a:r>
            <a:r>
              <a:rPr lang="ru-RU" sz="2400" i="1" dirty="0" smtClean="0"/>
              <a:t>реферативная библиография</a:t>
            </a:r>
            <a:r>
              <a:rPr lang="ru-RU" sz="2400" dirty="0" smtClean="0"/>
              <a:t>);</a:t>
            </a:r>
            <a:endParaRPr lang="ru-RU" sz="24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/>
              <a:t>издательская деятельность </a:t>
            </a:r>
            <a:r>
              <a:rPr lang="ru-RU" sz="2400" b="1" dirty="0" smtClean="0"/>
              <a:t>Академии </a:t>
            </a:r>
            <a:r>
              <a:rPr lang="ru-RU" sz="2400" dirty="0" smtClean="0"/>
              <a:t>(открытие </a:t>
            </a:r>
            <a:r>
              <a:rPr lang="ru-RU" sz="2400" dirty="0"/>
              <a:t>академической книжной лавки (1728</a:t>
            </a:r>
            <a:r>
              <a:rPr lang="ru-RU" sz="2400" dirty="0" smtClean="0"/>
              <a:t>))</a:t>
            </a:r>
          </a:p>
          <a:p>
            <a:pPr lvl="0"/>
            <a:r>
              <a:rPr lang="ru-RU" sz="2400" dirty="0" smtClean="0"/>
              <a:t>    (</a:t>
            </a:r>
            <a:r>
              <a:rPr lang="ru-RU" sz="2400" i="1" dirty="0" smtClean="0"/>
              <a:t>книготорговая библиография</a:t>
            </a:r>
            <a:r>
              <a:rPr lang="ru-RU" sz="2400" dirty="0" smtClean="0"/>
              <a:t>);</a:t>
            </a:r>
            <a:endParaRPr lang="ru-RU" sz="24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/>
              <a:t>печатание трудов академиков </a:t>
            </a:r>
            <a:endParaRPr lang="ru-RU" sz="2400" b="1" dirty="0" smtClean="0"/>
          </a:p>
          <a:p>
            <a:pPr lvl="0"/>
            <a:r>
              <a:rPr lang="ru-RU" sz="2400" dirty="0"/>
              <a:t> </a:t>
            </a:r>
            <a:r>
              <a:rPr lang="ru-RU" sz="2400" dirty="0" smtClean="0"/>
              <a:t>    (</a:t>
            </a:r>
            <a:r>
              <a:rPr lang="ru-RU" sz="2400" i="1" dirty="0" smtClean="0"/>
              <a:t>отраслевая </a:t>
            </a:r>
            <a:r>
              <a:rPr lang="ru-RU" sz="2400" i="1" dirty="0"/>
              <a:t> </a:t>
            </a:r>
            <a:r>
              <a:rPr lang="ru-RU" sz="2400" i="1" dirty="0" smtClean="0"/>
              <a:t>(специальная) библиография</a:t>
            </a:r>
            <a:r>
              <a:rPr lang="ru-RU" sz="2400" dirty="0" smtClean="0"/>
              <a:t>);</a:t>
            </a:r>
          </a:p>
          <a:p>
            <a:pPr lvl="0"/>
            <a:r>
              <a:rPr lang="ru-RU" sz="2400" dirty="0" smtClean="0"/>
              <a:t>•    </a:t>
            </a:r>
            <a:r>
              <a:rPr lang="ru-RU" sz="2400" b="1" dirty="0" smtClean="0"/>
              <a:t>появление  академической </a:t>
            </a:r>
            <a:r>
              <a:rPr lang="ru-RU" sz="2400" b="1" dirty="0"/>
              <a:t>и </a:t>
            </a:r>
            <a:r>
              <a:rPr lang="ru-RU" sz="2400" b="1" dirty="0" smtClean="0"/>
              <a:t>светской периодики   </a:t>
            </a:r>
          </a:p>
          <a:p>
            <a:pPr lvl="0"/>
            <a:r>
              <a:rPr lang="ru-RU" sz="2400" i="1" dirty="0"/>
              <a:t> </a:t>
            </a:r>
            <a:r>
              <a:rPr lang="ru-RU" sz="2400" i="1" dirty="0" smtClean="0"/>
              <a:t>   (критическая (рекомендательная</a:t>
            </a:r>
            <a:r>
              <a:rPr lang="ru-RU" sz="2400" b="1" i="1" dirty="0" smtClean="0"/>
              <a:t>) </a:t>
            </a:r>
            <a:r>
              <a:rPr lang="ru-RU" sz="2400" i="1" dirty="0" smtClean="0"/>
              <a:t>библиография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1196752"/>
            <a:ext cx="4853905" cy="178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8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496944" cy="415498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</a:rPr>
              <a:t>С </a:t>
            </a:r>
            <a:r>
              <a:rPr lang="ru-RU" sz="2400" b="1" dirty="0">
                <a:solidFill>
                  <a:srgbClr val="3333FF"/>
                </a:solidFill>
              </a:rPr>
              <a:t>середины 1870-80 гг. </a:t>
            </a:r>
            <a:r>
              <a:rPr lang="ru-RU" sz="2400" b="1" dirty="0" smtClean="0">
                <a:solidFill>
                  <a:srgbClr val="3333FF"/>
                </a:solidFill>
              </a:rPr>
              <a:t>- наивысший подъем книжного дела в России:</a:t>
            </a:r>
            <a:endParaRPr lang="ru-RU" sz="2400" b="1" dirty="0">
              <a:solidFill>
                <a:srgbClr val="3333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рост </a:t>
            </a:r>
            <a:r>
              <a:rPr lang="ru-RU" sz="2400" dirty="0"/>
              <a:t>числа типографий и тиражей книг,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появление </a:t>
            </a:r>
            <a:r>
              <a:rPr lang="ru-RU" sz="2400" dirty="0"/>
              <a:t>крупных частных издательств (М.А. Вольфа, А.Ф. Маркса, А.С. Суворина, позднее – И.Д. Сытина, П.П. Шибанова и др.),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расширение </a:t>
            </a:r>
            <a:r>
              <a:rPr lang="ru-RU" sz="2400" dirty="0"/>
              <a:t>тематики изданий,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изменение </a:t>
            </a:r>
            <a:r>
              <a:rPr lang="ru-RU" sz="2400" dirty="0"/>
              <a:t>состава читательской аудитории,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появление </a:t>
            </a:r>
            <a:r>
              <a:rPr lang="ru-RU" sz="2400" dirty="0"/>
              <a:t>ряда специальных журналов («Библиограф», «Библиографические  записки» (1858-59, 1861), «Книжный вестник» (1860-1867</a:t>
            </a:r>
            <a:r>
              <a:rPr lang="ru-RU" sz="2400" dirty="0" smtClean="0"/>
              <a:t>)) и др.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589240"/>
            <a:ext cx="9054245" cy="830997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последней трети  XIX столетия возникла острая </a:t>
            </a:r>
            <a:r>
              <a:rPr lang="ru-RU" sz="2400" dirty="0" smtClean="0"/>
              <a:t>потребность </a:t>
            </a:r>
            <a:r>
              <a:rPr lang="ru-RU" sz="2400" dirty="0"/>
              <a:t>в </a:t>
            </a:r>
            <a:r>
              <a:rPr lang="ru-RU" sz="2400" b="1" dirty="0"/>
              <a:t>отраслевых</a:t>
            </a:r>
            <a:r>
              <a:rPr lang="ru-RU" sz="2400" dirty="0"/>
              <a:t> указателях издаваемой </a:t>
            </a:r>
            <a:r>
              <a:rPr lang="ru-RU" sz="2400" dirty="0" smtClean="0"/>
              <a:t>литературы.</a:t>
            </a:r>
            <a:endParaRPr lang="ru-RU" sz="24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959932" y="4415633"/>
            <a:ext cx="1224136" cy="11685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7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964488" cy="6217087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Примеры </a:t>
            </a:r>
            <a:r>
              <a:rPr lang="ru-RU" sz="2000" b="1" dirty="0">
                <a:solidFill>
                  <a:srgbClr val="0000FF"/>
                </a:solidFill>
              </a:rPr>
              <a:t>текущих </a:t>
            </a:r>
            <a:r>
              <a:rPr lang="ru-RU" sz="2000" b="1" dirty="0" smtClean="0">
                <a:solidFill>
                  <a:srgbClr val="0000FF"/>
                </a:solidFill>
              </a:rPr>
              <a:t>указателей  (конец </a:t>
            </a:r>
            <a:r>
              <a:rPr lang="en-US" sz="2000" b="1" dirty="0" smtClean="0">
                <a:solidFill>
                  <a:srgbClr val="0000FF"/>
                </a:solidFill>
              </a:rPr>
              <a:t>XIX-</a:t>
            </a:r>
            <a:r>
              <a:rPr lang="ru-RU" sz="2000" b="1" dirty="0" smtClean="0">
                <a:solidFill>
                  <a:srgbClr val="0000FF"/>
                </a:solidFill>
              </a:rPr>
              <a:t> начало </a:t>
            </a:r>
            <a:r>
              <a:rPr lang="en-US" sz="2000" b="1" dirty="0" smtClean="0">
                <a:solidFill>
                  <a:srgbClr val="0000FF"/>
                </a:solidFill>
              </a:rPr>
              <a:t>XX</a:t>
            </a:r>
            <a:r>
              <a:rPr lang="ru-RU" sz="2000" b="1" dirty="0" smtClean="0">
                <a:solidFill>
                  <a:srgbClr val="0000FF"/>
                </a:solidFill>
              </a:rPr>
              <a:t> вв.)</a:t>
            </a:r>
            <a:r>
              <a:rPr lang="ru-RU" sz="2000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endParaRPr lang="ru-RU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Русская </a:t>
            </a:r>
            <a:r>
              <a:rPr lang="ru-RU" b="1" dirty="0"/>
              <a:t>библиография по математике, механике, астрономии, физике </a:t>
            </a:r>
            <a:r>
              <a:rPr lang="ru-RU" b="1" dirty="0" smtClean="0"/>
              <a:t>        и </a:t>
            </a:r>
            <a:r>
              <a:rPr lang="ru-RU" b="1" dirty="0"/>
              <a:t>метеорологии за 1884 год </a:t>
            </a:r>
            <a:r>
              <a:rPr lang="ru-RU" dirty="0"/>
              <a:t>/ Сост. </a:t>
            </a:r>
            <a:r>
              <a:rPr lang="ru-RU" b="1" i="1" dirty="0"/>
              <a:t>В. Н. Габбе, А. Старков</a:t>
            </a:r>
            <a:r>
              <a:rPr lang="ru-RU" dirty="0"/>
              <a:t>. Одесса, </a:t>
            </a:r>
            <a:r>
              <a:rPr lang="ru-RU" b="1" dirty="0"/>
              <a:t>1886</a:t>
            </a:r>
            <a:r>
              <a:rPr lang="ru-RU" dirty="0"/>
              <a:t>. 95 с.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/>
              <a:t>Синцов </a:t>
            </a:r>
            <a:r>
              <a:rPr lang="ru-RU" b="1" i="1" dirty="0"/>
              <a:t>Д.М</a:t>
            </a:r>
            <a:r>
              <a:rPr lang="ru-RU" dirty="0"/>
              <a:t>. </a:t>
            </a:r>
            <a:r>
              <a:rPr lang="ru-RU" b="1" dirty="0"/>
              <a:t>Bibliographia mathematica rossica</a:t>
            </a:r>
            <a:r>
              <a:rPr lang="ru-RU" dirty="0"/>
              <a:t>. Список книг и статей </a:t>
            </a:r>
            <a:r>
              <a:rPr lang="ru-RU" dirty="0" smtClean="0"/>
              <a:t>по </a:t>
            </a:r>
            <a:r>
              <a:rPr lang="ru-RU" dirty="0"/>
              <a:t>чистой математике [и механике], напечатанных в России в течение </a:t>
            </a:r>
            <a:r>
              <a:rPr lang="ru-RU" b="1" dirty="0"/>
              <a:t>1896-1900</a:t>
            </a:r>
            <a:r>
              <a:rPr lang="ru-RU" dirty="0"/>
              <a:t> гг. // Известия Казанского физико-математического </a:t>
            </a:r>
            <a:r>
              <a:rPr lang="ru-RU" dirty="0" smtClean="0"/>
              <a:t>об-ва</a:t>
            </a:r>
            <a:r>
              <a:rPr lang="ru-RU" dirty="0"/>
              <a:t>, 1897 (2), VIII; 1899 (2), IX, № 1, с. 1-22; 1900 (2), IX, № 4, с. 1-20; 1901 (2), X, № 3, с. 1-26; 1902 (2), XII, № 2, с. 1-30. </a:t>
            </a: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Указатель </a:t>
            </a:r>
            <a:r>
              <a:rPr lang="ru-RU" b="1" dirty="0"/>
              <a:t>русской литературы по математике, чистым и прикладным естественным наукам, медицине и ветеринарии </a:t>
            </a:r>
            <a:r>
              <a:rPr lang="ru-RU" dirty="0"/>
              <a:t>[за 1872-1891 гг.] / Киев, о-во естествоиспытателей; под ред. </a:t>
            </a:r>
            <a:r>
              <a:rPr lang="ru-RU" b="1" i="1" dirty="0"/>
              <a:t>Н.А. Бунге</a:t>
            </a:r>
            <a:r>
              <a:rPr lang="ru-RU" dirty="0"/>
              <a:t>. Киев, </a:t>
            </a:r>
            <a:r>
              <a:rPr lang="ru-RU" b="1" dirty="0"/>
              <a:t>1873-1892.</a:t>
            </a:r>
            <a:r>
              <a:rPr lang="ru-RU" dirty="0"/>
              <a:t> - [Т. 1-20]. </a:t>
            </a: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Указатель </a:t>
            </a:r>
            <a:r>
              <a:rPr lang="ru-RU" b="1" dirty="0"/>
              <a:t>русской литературы по математике, чистым и прикладным естественным наукам </a:t>
            </a:r>
            <a:r>
              <a:rPr lang="ru-RU" dirty="0"/>
              <a:t>[за 1899-1906 гг.]: в 8 т. / Киев, о-во </a:t>
            </a:r>
            <a:r>
              <a:rPr lang="ru-RU" dirty="0" smtClean="0"/>
              <a:t>естествоисп-лей</a:t>
            </a:r>
            <a:r>
              <a:rPr lang="ru-RU" dirty="0"/>
              <a:t>; под ред. </a:t>
            </a:r>
            <a:r>
              <a:rPr lang="ru-RU" b="1" i="1" dirty="0"/>
              <a:t>В. К. Совинского</a:t>
            </a:r>
            <a:r>
              <a:rPr lang="ru-RU" dirty="0"/>
              <a:t>. Киев, </a:t>
            </a:r>
            <a:r>
              <a:rPr lang="ru-RU" b="1" dirty="0"/>
              <a:t>1901-1913</a:t>
            </a:r>
            <a:r>
              <a:rPr lang="ru-RU" dirty="0"/>
              <a:t>. - [Т. 1-8]. - (Вторая серия).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Русская </a:t>
            </a:r>
            <a:r>
              <a:rPr lang="ru-RU" b="1" dirty="0"/>
              <a:t>математическая библиография. </a:t>
            </a:r>
            <a:r>
              <a:rPr lang="ru-RU" dirty="0"/>
              <a:t>Под редакцией </a:t>
            </a:r>
            <a:r>
              <a:rPr lang="ru-RU" b="1" i="1" dirty="0"/>
              <a:t>Д.М. Синцова</a:t>
            </a:r>
            <a:r>
              <a:rPr lang="ru-RU" dirty="0"/>
              <a:t>. Вып. I. Список сочинений по чистой и прикладной математике, напечатанных в России в 1908 г. Вып. II. Список сочинений по чистой и прикладной математике, напечатанных в России в 1909 г. Изд. Матезис, Одесса, </a:t>
            </a:r>
            <a:r>
              <a:rPr lang="ru-RU" b="1" dirty="0"/>
              <a:t>1910</a:t>
            </a:r>
            <a:r>
              <a:rPr lang="ru-RU" dirty="0"/>
              <a:t>, с. </a:t>
            </a:r>
            <a:r>
              <a:rPr lang="ru-RU" dirty="0" smtClean="0"/>
              <a:t>74-92</a:t>
            </a:r>
            <a:r>
              <a:rPr lang="ru-RU" dirty="0"/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Русская </a:t>
            </a:r>
            <a:r>
              <a:rPr lang="ru-RU" b="1" dirty="0"/>
              <a:t>библиография по естествознанию и математике, составленная состоящим при Академии наук С.-Петербургским бюро </a:t>
            </a:r>
            <a:r>
              <a:rPr lang="ru-RU" b="1" dirty="0" smtClean="0"/>
              <a:t> международной </a:t>
            </a:r>
            <a:r>
              <a:rPr lang="ru-RU" b="1" dirty="0"/>
              <a:t>библиографии </a:t>
            </a:r>
            <a:r>
              <a:rPr lang="ru-RU" dirty="0"/>
              <a:t>[1901-1913 гг.] СПб; Пг.: Изд-во АН, </a:t>
            </a:r>
            <a:r>
              <a:rPr lang="ru-RU" b="1" dirty="0"/>
              <a:t>1904-1917</a:t>
            </a:r>
            <a:r>
              <a:rPr lang="ru-RU" dirty="0"/>
              <a:t>. Т. 1-9. [</a:t>
            </a:r>
            <a:r>
              <a:rPr lang="ru-RU" b="1" i="1" dirty="0"/>
              <a:t>коллектив составителей</a:t>
            </a:r>
            <a:r>
              <a:rPr lang="ru-RU" dirty="0" smtClean="0"/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42264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1" y="188640"/>
            <a:ext cx="8964489" cy="6370975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Примеры ретроспективных указателей:</a:t>
            </a:r>
          </a:p>
          <a:p>
            <a:endParaRPr lang="ru-RU" sz="2400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i="1" dirty="0" smtClean="0"/>
              <a:t>Бобынин </a:t>
            </a:r>
            <a:r>
              <a:rPr lang="ru-RU" sz="2000" i="1" dirty="0"/>
              <a:t>В.В. </a:t>
            </a:r>
            <a:r>
              <a:rPr lang="ru-RU" sz="2000" b="1" dirty="0"/>
              <a:t>Русская физико-математическая библиография </a:t>
            </a: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за </a:t>
            </a:r>
            <a:r>
              <a:rPr lang="ru-RU" sz="2000" b="1" dirty="0"/>
              <a:t>1587-1816.  </a:t>
            </a:r>
            <a:r>
              <a:rPr lang="ru-RU" sz="2000" dirty="0"/>
              <a:t>Т. 1-3, </a:t>
            </a:r>
            <a:r>
              <a:rPr lang="ru-RU" sz="2000" b="1" dirty="0"/>
              <a:t>1885-1900</a:t>
            </a:r>
            <a:r>
              <a:rPr lang="ru-RU" sz="2000" b="1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Систематический </a:t>
            </a:r>
            <a:r>
              <a:rPr lang="ru-RU" sz="2000" b="1" dirty="0"/>
              <a:t>указатель книг и статей по чистой и прикладной математике</a:t>
            </a:r>
            <a:r>
              <a:rPr lang="ru-RU" sz="2000" dirty="0"/>
              <a:t>, напечатанных в Казани [с 1805] по 1890 год включительно, составленный согласно постановлениям Парижского международного конгресса 1889 г. по библиографии математических наук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</a:t>
            </a:r>
            <a:r>
              <a:rPr lang="ru-RU" sz="2000" i="1" dirty="0" smtClean="0"/>
              <a:t>Д.М</a:t>
            </a:r>
            <a:r>
              <a:rPr lang="ru-RU" sz="2000" i="1" dirty="0"/>
              <a:t>. Синцовым</a:t>
            </a:r>
            <a:r>
              <a:rPr lang="ru-RU" sz="2000" dirty="0"/>
              <a:t>. Казань: Типо-лит. Имп. ун-та, </a:t>
            </a:r>
            <a:r>
              <a:rPr lang="ru-RU" sz="2000" b="1" dirty="0"/>
              <a:t>1893. </a:t>
            </a:r>
            <a:endParaRPr lang="ru-RU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Харьковская </a:t>
            </a:r>
            <a:r>
              <a:rPr lang="ru-RU" sz="2000" b="1" dirty="0"/>
              <a:t>математическая библиография.</a:t>
            </a:r>
            <a:r>
              <a:rPr lang="ru-RU" sz="2000" dirty="0"/>
              <a:t> Список книг, брошюр и статей по математическим наукам, напечатанных в Харькове с 1805-1905 г. /  Сост. проф. </a:t>
            </a:r>
            <a:r>
              <a:rPr lang="ru-RU" sz="2000" i="1" dirty="0"/>
              <a:t>Д.М. Синцов </a:t>
            </a:r>
            <a:r>
              <a:rPr lang="ru-RU" sz="2000" dirty="0"/>
              <a:t>Харьков : тип. и лит. М. Зильберберг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и </a:t>
            </a:r>
            <a:r>
              <a:rPr lang="ru-RU" sz="2000" dirty="0"/>
              <a:t>сыновья, </a:t>
            </a:r>
            <a:r>
              <a:rPr lang="ru-RU" sz="2000" b="1" dirty="0" smtClean="0"/>
              <a:t>1915</a:t>
            </a:r>
            <a:r>
              <a:rPr lang="ru-RU" sz="20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Алфавитный </a:t>
            </a:r>
            <a:r>
              <a:rPr lang="ru-RU" sz="2000" b="1" dirty="0"/>
              <a:t>каталог русских книг по математике</a:t>
            </a:r>
            <a:r>
              <a:rPr lang="ru-RU" sz="2000" dirty="0"/>
              <a:t>, вышедших </a:t>
            </a:r>
            <a:r>
              <a:rPr lang="ru-RU" sz="2000" dirty="0" smtClean="0"/>
              <a:t>            в </a:t>
            </a:r>
            <a:r>
              <a:rPr lang="ru-RU" sz="2000" dirty="0"/>
              <a:t>России с начала книгопечатания до последнего времени. Составил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</a:t>
            </a:r>
            <a:r>
              <a:rPr lang="ru-RU" sz="2000" i="1" dirty="0" smtClean="0"/>
              <a:t>Д.В</a:t>
            </a:r>
            <a:r>
              <a:rPr lang="ru-RU" sz="2000" i="1" dirty="0"/>
              <a:t>.  Агапов</a:t>
            </a:r>
            <a:r>
              <a:rPr lang="ru-RU" sz="2000" dirty="0"/>
              <a:t>. Оренбург. Типо-литография Б.А. Бреслина. </a:t>
            </a:r>
            <a:r>
              <a:rPr lang="ru-RU" sz="2000" b="1" dirty="0"/>
              <a:t>1908</a:t>
            </a:r>
            <a:r>
              <a:rPr lang="ru-RU" sz="2000" dirty="0"/>
              <a:t>. 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И т.д.</a:t>
            </a:r>
          </a:p>
          <a:p>
            <a:r>
              <a:rPr lang="ru-RU" sz="2000" i="1" dirty="0" smtClean="0"/>
              <a:t>Цель изданий:  </a:t>
            </a:r>
            <a:r>
              <a:rPr lang="ru-RU" sz="2000" b="1" i="1" dirty="0" smtClean="0">
                <a:solidFill>
                  <a:srgbClr val="0000FF"/>
                </a:solidFill>
              </a:rPr>
              <a:t>учетная </a:t>
            </a:r>
            <a:r>
              <a:rPr lang="ru-RU" sz="2000" b="1" i="1" dirty="0">
                <a:solidFill>
                  <a:srgbClr val="0000FF"/>
                </a:solidFill>
              </a:rPr>
              <a:t>и </a:t>
            </a:r>
            <a:r>
              <a:rPr lang="ru-RU" sz="2000" b="1" i="1" dirty="0" smtClean="0">
                <a:solidFill>
                  <a:srgbClr val="0000FF"/>
                </a:solidFill>
              </a:rPr>
              <a:t>ценностно-ориентационная функция, прослеживание истории </a:t>
            </a:r>
            <a:r>
              <a:rPr lang="ru-RU" sz="2000" b="1" i="1" dirty="0">
                <a:solidFill>
                  <a:srgbClr val="0000FF"/>
                </a:solidFill>
              </a:rPr>
              <a:t>проблемы за объемный временной </a:t>
            </a:r>
            <a:r>
              <a:rPr lang="ru-RU" sz="2000" b="1" i="1" dirty="0" smtClean="0">
                <a:solidFill>
                  <a:srgbClr val="0000FF"/>
                </a:solidFill>
              </a:rPr>
              <a:t>промежуток.</a:t>
            </a:r>
          </a:p>
        </p:txBody>
      </p:sp>
    </p:spTree>
    <p:extLst>
      <p:ext uri="{BB962C8B-B14F-4D97-AF65-F5344CB8AC3E}">
        <p14:creationId xmlns:p14="http://schemas.microsoft.com/office/powerpoint/2010/main" val="39298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762" y="393692"/>
            <a:ext cx="8856476" cy="6001643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Указатели:</a:t>
            </a:r>
          </a:p>
          <a:p>
            <a:endParaRPr lang="ru-RU" sz="2400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/>
              <a:t>систематические</a:t>
            </a:r>
            <a:r>
              <a:rPr lang="ru-RU" sz="2400" i="1" dirty="0" smtClean="0"/>
              <a:t> </a:t>
            </a:r>
            <a:r>
              <a:rPr lang="ru-RU" sz="2400" dirty="0" smtClean="0"/>
              <a:t>(Д. Синцова</a:t>
            </a:r>
            <a:r>
              <a:rPr lang="ru-RU" sz="2400" dirty="0"/>
              <a:t>, </a:t>
            </a:r>
            <a:r>
              <a:rPr lang="ru-RU" sz="2400" dirty="0" smtClean="0"/>
              <a:t>В. Бобынина </a:t>
            </a:r>
            <a:r>
              <a:rPr lang="ru-RU" sz="2400" dirty="0"/>
              <a:t>и т.д.), и  </a:t>
            </a:r>
            <a:r>
              <a:rPr lang="ru-RU" sz="2400" b="1" i="1" dirty="0"/>
              <a:t>алфавитные</a:t>
            </a:r>
            <a:r>
              <a:rPr lang="ru-RU" sz="2400" dirty="0"/>
              <a:t> </a:t>
            </a:r>
            <a:r>
              <a:rPr lang="ru-RU" sz="2400" dirty="0" smtClean="0"/>
              <a:t>(Д. Агапова);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четко </a:t>
            </a:r>
            <a:r>
              <a:rPr lang="ru-RU" sz="2400" dirty="0"/>
              <a:t>определены </a:t>
            </a:r>
            <a:r>
              <a:rPr lang="ru-RU" sz="2400" b="1" i="1" dirty="0"/>
              <a:t>методы </a:t>
            </a:r>
            <a:r>
              <a:rPr lang="ru-RU" sz="2400" b="1" i="1" dirty="0" smtClean="0"/>
              <a:t>классификации </a:t>
            </a:r>
            <a:r>
              <a:rPr lang="ru-RU" sz="2400" dirty="0" smtClean="0"/>
              <a:t>литературы</a:t>
            </a:r>
            <a:r>
              <a:rPr lang="ru-RU" sz="2400" dirty="0"/>
              <a:t>, 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часто </a:t>
            </a:r>
            <a:r>
              <a:rPr lang="ru-RU" sz="2400" dirty="0"/>
              <a:t>используется </a:t>
            </a:r>
            <a:r>
              <a:rPr lang="ru-RU" sz="2400" b="1" i="1" dirty="0"/>
              <a:t>сложная классификация</a:t>
            </a:r>
            <a:r>
              <a:rPr lang="ru-RU" sz="2400" i="1" dirty="0"/>
              <a:t>, </a:t>
            </a:r>
            <a:r>
              <a:rPr lang="ru-RU" sz="2400" dirty="0"/>
              <a:t>включающая обе </a:t>
            </a:r>
            <a:r>
              <a:rPr lang="ru-RU" sz="2400" dirty="0" smtClean="0"/>
              <a:t>формы;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все </a:t>
            </a:r>
            <a:r>
              <a:rPr lang="ru-RU" sz="2400" dirty="0"/>
              <a:t>рассматриваемые указатели и каталоги </a:t>
            </a:r>
            <a:r>
              <a:rPr lang="ru-RU" sz="2400" dirty="0" smtClean="0"/>
              <a:t>- </a:t>
            </a:r>
            <a:r>
              <a:rPr lang="ru-RU" sz="2400" b="1" i="1" dirty="0" smtClean="0"/>
              <a:t>отраслевые</a:t>
            </a:r>
            <a:r>
              <a:rPr lang="ru-RU" sz="2400" dirty="0" smtClean="0"/>
              <a:t>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содержание определяется по-разному;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по </a:t>
            </a:r>
            <a:r>
              <a:rPr lang="ru-RU" sz="2400" dirty="0"/>
              <a:t>названию указателя </a:t>
            </a:r>
            <a:r>
              <a:rPr lang="ru-RU" sz="2400" dirty="0" smtClean="0"/>
              <a:t>не  всегда можно </a:t>
            </a:r>
            <a:r>
              <a:rPr lang="ru-RU" sz="2400" dirty="0"/>
              <a:t>сделать </a:t>
            </a:r>
            <a:r>
              <a:rPr lang="ru-RU" sz="2400" dirty="0" smtClean="0"/>
              <a:t>вывод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</a:t>
            </a:r>
            <a:r>
              <a:rPr lang="ru-RU" sz="2400" dirty="0"/>
              <a:t>о содержащейся </a:t>
            </a:r>
            <a:r>
              <a:rPr lang="ru-RU" sz="2400" dirty="0" smtClean="0"/>
              <a:t>литературе </a:t>
            </a:r>
          </a:p>
          <a:p>
            <a:r>
              <a:rPr lang="ru-RU" sz="2400" dirty="0" smtClean="0"/>
              <a:t>(</a:t>
            </a:r>
            <a:r>
              <a:rPr lang="ru-RU" sz="2400" i="1" dirty="0" smtClean="0"/>
              <a:t>например</a:t>
            </a:r>
            <a:r>
              <a:rPr lang="ru-RU" sz="2400" i="1" dirty="0"/>
              <a:t>, указатель </a:t>
            </a:r>
            <a:r>
              <a:rPr lang="ru-RU" sz="2400" i="1" dirty="0" smtClean="0"/>
              <a:t> В</a:t>
            </a:r>
            <a:r>
              <a:rPr lang="ru-RU" sz="2400" i="1" dirty="0"/>
              <a:t>. Бобынина заявлен как физико-математический, </a:t>
            </a:r>
            <a:r>
              <a:rPr lang="ru-RU" sz="2400" i="1" dirty="0" smtClean="0"/>
              <a:t>но </a:t>
            </a:r>
            <a:r>
              <a:rPr lang="ru-RU" sz="2400" i="1" dirty="0"/>
              <a:t>число его разделов его даже шире разделов указателя   </a:t>
            </a:r>
            <a:r>
              <a:rPr lang="ru-RU" sz="2400" i="1" dirty="0" smtClean="0"/>
              <a:t>«Русская </a:t>
            </a:r>
            <a:r>
              <a:rPr lang="ru-RU" sz="2400" i="1" dirty="0"/>
              <a:t>библиография по математике, механике, астрономии, физике </a:t>
            </a:r>
            <a:r>
              <a:rPr lang="ru-RU" sz="2400" i="1" dirty="0" smtClean="0"/>
              <a:t> </a:t>
            </a:r>
            <a:r>
              <a:rPr lang="ru-RU" sz="2400" i="1" dirty="0"/>
              <a:t>и </a:t>
            </a:r>
            <a:r>
              <a:rPr lang="ru-RU" sz="2400" i="1" dirty="0" smtClean="0"/>
              <a:t>метеорологии»  В</a:t>
            </a:r>
            <a:r>
              <a:rPr lang="ru-RU" sz="2400" i="1" dirty="0"/>
              <a:t>. Габбе </a:t>
            </a:r>
            <a:endParaRPr lang="ru-RU" sz="2400" i="1" dirty="0" smtClean="0"/>
          </a:p>
          <a:p>
            <a:r>
              <a:rPr lang="ru-RU" sz="2400" i="1" dirty="0" smtClean="0"/>
              <a:t>и </a:t>
            </a:r>
            <a:r>
              <a:rPr lang="ru-RU" sz="2400" i="1" dirty="0"/>
              <a:t>А. </a:t>
            </a:r>
            <a:r>
              <a:rPr lang="ru-RU" sz="2400" i="1" dirty="0" smtClean="0"/>
              <a:t>Старкова</a:t>
            </a:r>
            <a:r>
              <a:rPr lang="ru-RU" sz="2400" dirty="0" smtClean="0"/>
              <a:t>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66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3326158" cy="470651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97" y="2708920"/>
            <a:ext cx="3112740" cy="440452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618400"/>
            <a:ext cx="5364088" cy="553997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/>
              <a:t>«</a:t>
            </a:r>
            <a:r>
              <a:rPr lang="ru-RU" sz="2400" b="1" dirty="0"/>
              <a:t>Русская физико-математическая библиография</a:t>
            </a:r>
            <a:r>
              <a:rPr lang="ru-RU" sz="2400" dirty="0"/>
              <a:t>» является </a:t>
            </a:r>
            <a:endParaRPr lang="ru-RU" sz="2400" dirty="0" smtClean="0"/>
          </a:p>
          <a:p>
            <a:r>
              <a:rPr lang="ru-RU" sz="2400" b="1" i="1" dirty="0" smtClean="0"/>
              <a:t>«… </a:t>
            </a:r>
            <a:r>
              <a:rPr lang="ru-RU" sz="2400" b="1" i="1" dirty="0"/>
              <a:t>ценнейшим пособием для всех, изучающих русское естествознание XVIII века. </a:t>
            </a:r>
            <a:endParaRPr lang="ru-RU" sz="2400" b="1" i="1" dirty="0" smtClean="0"/>
          </a:p>
          <a:p>
            <a:r>
              <a:rPr lang="ru-RU" sz="2400" b="1" i="1" dirty="0" smtClean="0"/>
              <a:t>    В </a:t>
            </a:r>
            <a:r>
              <a:rPr lang="ru-RU" sz="2400" b="1" i="1" dirty="0"/>
              <a:t>ней Бобынин с редкой </a:t>
            </a:r>
            <a:r>
              <a:rPr lang="ru-RU" sz="2400" b="1" i="1" dirty="0" smtClean="0"/>
              <a:t> </a:t>
            </a:r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обстоятельностью </a:t>
            </a:r>
            <a:r>
              <a:rPr lang="ru-RU" sz="2400" b="1" i="1" dirty="0"/>
              <a:t>собрал </a:t>
            </a:r>
            <a:endParaRPr lang="ru-RU" sz="2400" b="1" i="1" dirty="0" smtClean="0"/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чрезвычайно </a:t>
            </a:r>
            <a:r>
              <a:rPr lang="ru-RU" sz="2400" b="1" i="1" dirty="0"/>
              <a:t>полный </a:t>
            </a:r>
            <a:r>
              <a:rPr lang="ru-RU" sz="2400" b="1" i="1" dirty="0" smtClean="0"/>
              <a:t>указатель</a:t>
            </a:r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книг и </a:t>
            </a:r>
            <a:r>
              <a:rPr lang="ru-RU" sz="2400" b="1" i="1" dirty="0"/>
              <a:t>журнальных статей по </a:t>
            </a:r>
            <a:endParaRPr lang="ru-RU" sz="2400" b="1" i="1" dirty="0" smtClean="0"/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физико-математическим </a:t>
            </a:r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наукам</a:t>
            </a:r>
            <a:r>
              <a:rPr lang="ru-RU" sz="2400" b="1" i="1" dirty="0"/>
              <a:t>, </a:t>
            </a:r>
            <a:r>
              <a:rPr lang="ru-RU" sz="2400" b="1" i="1" dirty="0" smtClean="0"/>
              <a:t>вышедших </a:t>
            </a:r>
            <a:r>
              <a:rPr lang="ru-RU" sz="2400" b="1" i="1" dirty="0"/>
              <a:t>в России </a:t>
            </a:r>
            <a:endParaRPr lang="ru-RU" sz="2400" b="1" i="1" dirty="0" smtClean="0"/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с </a:t>
            </a:r>
            <a:r>
              <a:rPr lang="ru-RU" sz="2400" b="1" i="1" dirty="0"/>
              <a:t>начала  </a:t>
            </a:r>
            <a:r>
              <a:rPr lang="ru-RU" sz="2400" b="1" i="1" dirty="0" smtClean="0"/>
              <a:t>книгопечатания</a:t>
            </a:r>
            <a:r>
              <a:rPr lang="ru-RU" sz="2400" b="1" i="1" dirty="0"/>
              <a:t>. </a:t>
            </a:r>
            <a:endParaRPr lang="ru-RU" sz="2400" b="1" i="1" dirty="0" smtClean="0"/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Библиография  доведена </a:t>
            </a:r>
            <a:r>
              <a:rPr lang="ru-RU" sz="2400" b="1" i="1" dirty="0"/>
              <a:t>до </a:t>
            </a:r>
            <a:r>
              <a:rPr lang="ru-RU" sz="2400" b="1" i="1" dirty="0" smtClean="0"/>
              <a:t>1816</a:t>
            </a:r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</a:t>
            </a:r>
            <a:r>
              <a:rPr lang="ru-RU" sz="2400" b="1" i="1" dirty="0"/>
              <a:t>года</a:t>
            </a:r>
            <a:r>
              <a:rPr lang="ru-RU" sz="2400" dirty="0"/>
              <a:t>» </a:t>
            </a:r>
            <a:endParaRPr lang="ru-RU" sz="2400" dirty="0" smtClean="0"/>
          </a:p>
          <a:p>
            <a:pPr algn="r"/>
            <a:r>
              <a:rPr lang="ru-RU" dirty="0" smtClean="0"/>
              <a:t>К. Рыбников</a:t>
            </a:r>
            <a:endParaRPr lang="ru-RU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9" y="3360324"/>
            <a:ext cx="1305955" cy="14107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1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57874"/>
            <a:ext cx="8568952" cy="267765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До </a:t>
            </a:r>
            <a:r>
              <a:rPr lang="ru-RU" sz="2400" dirty="0"/>
              <a:t>Бобынина </a:t>
            </a:r>
            <a:r>
              <a:rPr lang="ru-RU" sz="2400" dirty="0" smtClean="0"/>
              <a:t>русскими календарями </a:t>
            </a:r>
            <a:r>
              <a:rPr lang="ru-RU" sz="2400" dirty="0"/>
              <a:t>интересовались </a:t>
            </a:r>
            <a:endParaRPr lang="ru-RU" sz="2400" dirty="0" smtClean="0"/>
          </a:p>
          <a:p>
            <a:r>
              <a:rPr lang="ru-RU" sz="2400" b="1" dirty="0" smtClean="0">
                <a:solidFill>
                  <a:srgbClr val="3333FF"/>
                </a:solidFill>
              </a:rPr>
              <a:t>Д</a:t>
            </a:r>
            <a:r>
              <a:rPr lang="ru-RU" sz="2400" b="1" dirty="0">
                <a:solidFill>
                  <a:srgbClr val="3333FF"/>
                </a:solidFill>
              </a:rPr>
              <a:t>. Перевощиков, М. Макаров и Н. Собко</a:t>
            </a:r>
            <a:r>
              <a:rPr lang="ru-RU" sz="2400" dirty="0"/>
              <a:t>, </a:t>
            </a:r>
            <a:r>
              <a:rPr lang="ru-RU" sz="2400" smtClean="0"/>
              <a:t>но Бобынин </a:t>
            </a:r>
            <a:r>
              <a:rPr lang="ru-RU" sz="2400" dirty="0"/>
              <a:t>первым в России глубоко изучил месяцесловы с историко-научной точки зрения как «</a:t>
            </a:r>
            <a:r>
              <a:rPr lang="ru-RU" sz="2400" b="1" i="1" dirty="0"/>
              <a:t>редчайшие издания, распространявшиеся по всей России и разносившие в далекие ее концы начатки научных знаний</a:t>
            </a:r>
            <a:r>
              <a:rPr lang="ru-RU" sz="2400" dirty="0"/>
              <a:t>» и даже выделил фазу развития – </a:t>
            </a:r>
            <a:r>
              <a:rPr lang="ru-RU" sz="2400" b="1" dirty="0"/>
              <a:t>фазу </a:t>
            </a:r>
            <a:r>
              <a:rPr lang="ru-RU" sz="2400" b="1" dirty="0" smtClean="0"/>
              <a:t>месяцесловов.</a:t>
            </a:r>
            <a:endParaRPr lang="ru-RU" sz="24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96951"/>
            <a:ext cx="6048672" cy="3731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708548"/>
            <a:ext cx="2376264" cy="193899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i="1" dirty="0"/>
              <a:t>Разворот </a:t>
            </a:r>
            <a:endParaRPr lang="ru-RU" sz="2400" i="1" dirty="0" smtClean="0"/>
          </a:p>
          <a:p>
            <a:r>
              <a:rPr lang="ru-RU" sz="2400" i="1" dirty="0" smtClean="0"/>
              <a:t>рукописного </a:t>
            </a:r>
          </a:p>
          <a:p>
            <a:r>
              <a:rPr lang="ru-RU" sz="2400" i="1" dirty="0" smtClean="0"/>
              <a:t>Месяцеслова</a:t>
            </a:r>
            <a:r>
              <a:rPr lang="ru-RU" sz="2400" i="1" dirty="0"/>
              <a:t>. </a:t>
            </a:r>
            <a:endParaRPr lang="ru-RU" sz="2400" i="1" dirty="0" smtClean="0"/>
          </a:p>
          <a:p>
            <a:r>
              <a:rPr lang="ru-RU" sz="2400" i="1" dirty="0" smtClean="0"/>
              <a:t>Конец </a:t>
            </a:r>
            <a:r>
              <a:rPr lang="ru-RU" sz="2400" i="1" dirty="0"/>
              <a:t>XVIII </a:t>
            </a:r>
            <a:r>
              <a:rPr lang="ru-RU" sz="2400" i="1" dirty="0" smtClean="0"/>
              <a:t>-</a:t>
            </a:r>
          </a:p>
          <a:p>
            <a:r>
              <a:rPr lang="ru-RU" sz="2400" i="1" dirty="0" smtClean="0"/>
              <a:t> </a:t>
            </a:r>
            <a:r>
              <a:rPr lang="ru-RU" sz="2400" i="1" dirty="0"/>
              <a:t>начало  </a:t>
            </a:r>
            <a:r>
              <a:rPr lang="ru-RU" sz="2400" i="1" dirty="0" smtClean="0"/>
              <a:t>XIX вв.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69896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09" y="870187"/>
            <a:ext cx="8802428" cy="224676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i="1" dirty="0"/>
              <a:t>«</a:t>
            </a:r>
            <a:r>
              <a:rPr lang="ru-RU" sz="2400" b="1" i="1" dirty="0"/>
              <a:t>Первые упоминания об Евклиде </a:t>
            </a:r>
            <a:r>
              <a:rPr lang="ru-RU" sz="2400" b="1" i="1" dirty="0" smtClean="0"/>
              <a:t>– «премудром Клидосе»   -  встречаются  в  рукописях  </a:t>
            </a:r>
            <a:r>
              <a:rPr lang="ru-RU" sz="2400" b="1" i="1" dirty="0"/>
              <a:t>XVII </a:t>
            </a:r>
            <a:r>
              <a:rPr lang="ru-RU" sz="2400" b="1" i="1" dirty="0" smtClean="0"/>
              <a:t>века, </a:t>
            </a:r>
            <a:r>
              <a:rPr lang="ru-RU" sz="2400" b="1" i="1" dirty="0"/>
              <a:t>восходящих </a:t>
            </a:r>
            <a:endParaRPr lang="ru-RU" sz="2400" b="1" i="1" dirty="0" smtClean="0"/>
          </a:p>
          <a:p>
            <a:r>
              <a:rPr lang="ru-RU" sz="2400" b="1" i="1" dirty="0" smtClean="0"/>
              <a:t> по </a:t>
            </a:r>
            <a:r>
              <a:rPr lang="ru-RU" sz="2400" b="1" i="1" dirty="0"/>
              <a:t>происхождению к началу XVI </a:t>
            </a:r>
            <a:r>
              <a:rPr lang="ru-RU" sz="2400" b="1" i="1" dirty="0" smtClean="0"/>
              <a:t>века. Однако</a:t>
            </a:r>
            <a:r>
              <a:rPr lang="ru-RU" sz="2400" b="1" i="1" dirty="0"/>
              <a:t>, вплоть </a:t>
            </a:r>
            <a:endParaRPr lang="ru-RU" sz="2400" b="1" i="1" dirty="0" smtClean="0"/>
          </a:p>
          <a:p>
            <a:r>
              <a:rPr lang="ru-RU" sz="2400" b="1" i="1" dirty="0" smtClean="0"/>
              <a:t> до </a:t>
            </a:r>
            <a:r>
              <a:rPr lang="ru-RU" sz="2400" b="1" i="1" dirty="0"/>
              <a:t>петровской </a:t>
            </a:r>
            <a:r>
              <a:rPr lang="ru-RU" sz="2400" b="1" i="1" dirty="0" smtClean="0"/>
              <a:t> эпохи  мы  не  </a:t>
            </a:r>
            <a:r>
              <a:rPr lang="ru-RU" sz="2400" b="1" i="1" dirty="0"/>
              <a:t>встречаем </a:t>
            </a:r>
            <a:r>
              <a:rPr lang="ru-RU" sz="2400" b="1" i="1" dirty="0" smtClean="0"/>
              <a:t> рукописей </a:t>
            </a:r>
          </a:p>
          <a:p>
            <a:r>
              <a:rPr lang="ru-RU" sz="2400" b="1" i="1" dirty="0" smtClean="0"/>
              <a:t>с </a:t>
            </a:r>
            <a:r>
              <a:rPr lang="ru-RU" sz="2400" b="1" i="1" dirty="0"/>
              <a:t>переводом „Начал" или какой-либо их переработкой</a:t>
            </a:r>
            <a:r>
              <a:rPr lang="ru-RU" sz="2400" i="1" dirty="0" smtClean="0"/>
              <a:t>»</a:t>
            </a:r>
          </a:p>
          <a:p>
            <a:pPr algn="r"/>
            <a:r>
              <a:rPr lang="ru-RU" sz="2000" dirty="0" smtClean="0"/>
              <a:t>К.А. Рыбников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08" y="3306288"/>
            <a:ext cx="7736557" cy="304698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i="1" dirty="0"/>
              <a:t>«</a:t>
            </a:r>
            <a:r>
              <a:rPr lang="ru-RU" sz="2400" b="1" i="1" dirty="0">
                <a:solidFill>
                  <a:srgbClr val="663300"/>
                </a:solidFill>
              </a:rPr>
              <a:t>Для переводу книг зело нужны переводчики, </a:t>
            </a:r>
            <a:endParaRPr lang="ru-RU" sz="2400" b="1" i="1" dirty="0" smtClean="0">
              <a:solidFill>
                <a:srgbClr val="663300"/>
              </a:solidFill>
            </a:endParaRPr>
          </a:p>
          <a:p>
            <a:r>
              <a:rPr lang="ru-RU" sz="2400" b="1" i="1" dirty="0" smtClean="0">
                <a:solidFill>
                  <a:srgbClr val="663300"/>
                </a:solidFill>
              </a:rPr>
              <a:t>а </a:t>
            </a:r>
            <a:r>
              <a:rPr lang="ru-RU" sz="2400" b="1" i="1" dirty="0">
                <a:solidFill>
                  <a:srgbClr val="663300"/>
                </a:solidFill>
              </a:rPr>
              <a:t>особливо для художественных,… . Художества же следующия: Математическое хотя </a:t>
            </a:r>
            <a:endParaRPr lang="ru-RU" sz="2400" b="1" i="1" dirty="0" smtClean="0">
              <a:solidFill>
                <a:srgbClr val="663300"/>
              </a:solidFill>
            </a:endParaRPr>
          </a:p>
          <a:p>
            <a:r>
              <a:rPr lang="ru-RU" sz="2400" b="1" i="1" dirty="0" smtClean="0">
                <a:solidFill>
                  <a:srgbClr val="663300"/>
                </a:solidFill>
              </a:rPr>
              <a:t>до </a:t>
            </a:r>
            <a:r>
              <a:rPr lang="ru-RU" sz="2400" b="1" i="1" dirty="0">
                <a:solidFill>
                  <a:srgbClr val="663300"/>
                </a:solidFill>
              </a:rPr>
              <a:t>Сферических триангулов, Механическое, Хирургическое, Архитектур, Цивилис, Анатомическое, Ботаническое, </a:t>
            </a:r>
            <a:endParaRPr lang="ru-RU" sz="2400" b="1" i="1" dirty="0" smtClean="0">
              <a:solidFill>
                <a:srgbClr val="663300"/>
              </a:solidFill>
            </a:endParaRPr>
          </a:p>
          <a:p>
            <a:r>
              <a:rPr lang="ru-RU" sz="2400" b="1" i="1" dirty="0" smtClean="0">
                <a:solidFill>
                  <a:srgbClr val="663300"/>
                </a:solidFill>
              </a:rPr>
              <a:t>Милитарис</a:t>
            </a:r>
            <a:r>
              <a:rPr lang="ru-RU" sz="2400" b="1" i="1" dirty="0">
                <a:solidFill>
                  <a:srgbClr val="663300"/>
                </a:solidFill>
              </a:rPr>
              <a:t>, Гидроика и прочия тому </a:t>
            </a:r>
            <a:endParaRPr lang="ru-RU" sz="2400" b="1" i="1" dirty="0" smtClean="0">
              <a:solidFill>
                <a:srgbClr val="663300"/>
              </a:solidFill>
            </a:endParaRPr>
          </a:p>
          <a:p>
            <a:r>
              <a:rPr lang="ru-RU" sz="2400" b="1" i="1" dirty="0" smtClean="0">
                <a:solidFill>
                  <a:srgbClr val="663300"/>
                </a:solidFill>
              </a:rPr>
              <a:t>подобныя</a:t>
            </a:r>
            <a:r>
              <a:rPr lang="ru-RU" sz="2400" b="1" i="1" dirty="0"/>
              <a:t>»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113" y="4174552"/>
            <a:ext cx="1952823" cy="25743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45102" y="271604"/>
            <a:ext cx="62963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Первые русские </a:t>
            </a:r>
            <a:r>
              <a:rPr lang="ru-RU" sz="3200" b="1" dirty="0"/>
              <a:t>переводы </a:t>
            </a:r>
          </a:p>
        </p:txBody>
      </p:sp>
    </p:spTree>
    <p:extLst>
      <p:ext uri="{BB962C8B-B14F-4D97-AF65-F5344CB8AC3E}">
        <p14:creationId xmlns:p14="http://schemas.microsoft.com/office/powerpoint/2010/main" val="16166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8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350" y="169462"/>
            <a:ext cx="8892480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u="sng" dirty="0">
                <a:solidFill>
                  <a:srgbClr val="3333FF"/>
                </a:solidFill>
              </a:rPr>
              <a:t>Цель создания </a:t>
            </a:r>
            <a:r>
              <a:rPr lang="ru-RU" sz="2400" u="sng" dirty="0" smtClean="0">
                <a:solidFill>
                  <a:srgbClr val="3333FF"/>
                </a:solidFill>
              </a:rPr>
              <a:t>библиографии</a:t>
            </a:r>
            <a:r>
              <a:rPr lang="ru-RU" sz="2400" dirty="0" smtClean="0"/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В.П</a:t>
            </a:r>
            <a:r>
              <a:rPr lang="ru-RU" sz="2400" dirty="0"/>
              <a:t>. Зубов </a:t>
            </a:r>
            <a:r>
              <a:rPr lang="ru-RU" sz="2400" dirty="0" smtClean="0"/>
              <a:t>: </a:t>
            </a:r>
            <a:r>
              <a:rPr lang="ru-RU" sz="2400" dirty="0"/>
              <a:t>«</a:t>
            </a:r>
            <a:r>
              <a:rPr lang="ru-RU" sz="2400" b="1" i="1" dirty="0"/>
              <a:t>Бобынин поставил себе задачей дать исчерпывающую библиографию русской физико-математической литературы XVIII века</a:t>
            </a:r>
            <a:r>
              <a:rPr lang="ru-RU" sz="2400" dirty="0"/>
              <a:t>» </a:t>
            </a:r>
            <a:r>
              <a:rPr lang="ru-RU" sz="2400" dirty="0" smtClean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К.А. </a:t>
            </a:r>
            <a:r>
              <a:rPr lang="ru-RU" sz="2400" dirty="0" smtClean="0"/>
              <a:t>Рыбников: «... </a:t>
            </a:r>
            <a:r>
              <a:rPr lang="ru-RU" sz="2400" b="1" i="1" dirty="0" smtClean="0"/>
              <a:t>цель </a:t>
            </a:r>
            <a:r>
              <a:rPr lang="ru-RU" sz="2400" dirty="0" smtClean="0"/>
              <a:t>…- </a:t>
            </a:r>
            <a:r>
              <a:rPr lang="ru-RU" sz="2400" b="1" i="1" dirty="0" smtClean="0"/>
              <a:t>заложить </a:t>
            </a:r>
            <a:r>
              <a:rPr lang="ru-RU" sz="2400" b="1" i="1" dirty="0"/>
              <a:t>фундамент отечественной истории </a:t>
            </a:r>
            <a:r>
              <a:rPr lang="ru-RU" sz="2400" b="1" i="1" dirty="0" smtClean="0"/>
              <a:t>математики</a:t>
            </a:r>
            <a:r>
              <a:rPr lang="ru-RU" sz="2400" dirty="0" smtClean="0"/>
              <a:t>». </a:t>
            </a:r>
            <a:endParaRPr lang="ru-RU" sz="24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83233"/>
            <a:ext cx="2193776" cy="3427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5101" y="2682174"/>
            <a:ext cx="6264696" cy="415498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u="sng" dirty="0" smtClean="0">
                <a:solidFill>
                  <a:srgbClr val="3333FF"/>
                </a:solidFill>
              </a:rPr>
              <a:t>Построение указателя:</a:t>
            </a:r>
            <a:endParaRPr lang="ru-RU" sz="2400" u="sng" dirty="0">
              <a:solidFill>
                <a:srgbClr val="3333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Указатель разделен на отделы, </a:t>
            </a:r>
            <a:endParaRPr lang="ru-RU" sz="24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первый </a:t>
            </a:r>
            <a:r>
              <a:rPr lang="ru-RU" sz="2400" dirty="0"/>
              <a:t>(</a:t>
            </a:r>
            <a:r>
              <a:rPr lang="ru-RU" sz="2400" b="1" dirty="0"/>
              <a:t>основной</a:t>
            </a:r>
            <a:r>
              <a:rPr lang="ru-RU" sz="2400" dirty="0"/>
              <a:t>) построен </a:t>
            </a:r>
            <a:r>
              <a:rPr lang="ru-RU" sz="2400" dirty="0" smtClean="0"/>
              <a:t>                по </a:t>
            </a:r>
            <a:r>
              <a:rPr lang="ru-RU" sz="2400" dirty="0"/>
              <a:t>хронологическому  принципу, </a:t>
            </a:r>
            <a:endParaRPr lang="ru-RU" sz="24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второй </a:t>
            </a:r>
            <a:r>
              <a:rPr lang="ru-RU" sz="2400" dirty="0"/>
              <a:t>– </a:t>
            </a:r>
            <a:r>
              <a:rPr lang="ru-RU" sz="2400" b="1" dirty="0"/>
              <a:t>систематический</a:t>
            </a:r>
            <a:r>
              <a:rPr lang="ru-RU" sz="2400" dirty="0"/>
              <a:t> указатель </a:t>
            </a:r>
            <a:r>
              <a:rPr lang="ru-RU" sz="2400" dirty="0" smtClean="0"/>
              <a:t>  той </a:t>
            </a:r>
            <a:r>
              <a:rPr lang="ru-RU" sz="2400" dirty="0"/>
              <a:t>же литературы. 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 </a:t>
            </a:r>
            <a:r>
              <a:rPr lang="ru-RU" sz="2400" dirty="0"/>
              <a:t>начале каждого выпуска помещено </a:t>
            </a:r>
            <a:r>
              <a:rPr lang="ru-RU" sz="2400" dirty="0" smtClean="0"/>
              <a:t>оглавление: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годы </a:t>
            </a:r>
            <a:r>
              <a:rPr lang="ru-RU" sz="2400" dirty="0"/>
              <a:t>издания литературы,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дополнения (пропущенные </a:t>
            </a:r>
            <a:r>
              <a:rPr lang="ru-RU" sz="2400" dirty="0"/>
              <a:t>издания),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систематический </a:t>
            </a:r>
            <a:r>
              <a:rPr lang="ru-RU" sz="2400" dirty="0"/>
              <a:t>указатель по </a:t>
            </a:r>
            <a:r>
              <a:rPr lang="ru-RU" sz="2400" dirty="0" smtClean="0"/>
              <a:t>разделам.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96311" y="6295674"/>
            <a:ext cx="219377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В.В. Бобынин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3775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640960" cy="600164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Особенности построения  первой (основной) части</a:t>
            </a:r>
          </a:p>
          <a:p>
            <a:pPr algn="ctr"/>
            <a:endParaRPr lang="ru-RU" sz="2400" b="1" dirty="0" smtClean="0">
              <a:solidFill>
                <a:srgbClr val="3333FF"/>
              </a:solidFill>
            </a:endParaRPr>
          </a:p>
          <a:p>
            <a:r>
              <a:rPr lang="ru-RU" sz="2400" dirty="0" smtClean="0"/>
              <a:t>Библиографические </a:t>
            </a:r>
            <a:r>
              <a:rPr lang="ru-RU" sz="2400" dirty="0"/>
              <a:t>указания в </a:t>
            </a:r>
            <a:r>
              <a:rPr lang="ru-RU" sz="2400" b="1" dirty="0"/>
              <a:t>первой части  </a:t>
            </a:r>
            <a:r>
              <a:rPr lang="ru-RU" sz="2400" dirty="0"/>
              <a:t>даны </a:t>
            </a:r>
            <a:endParaRPr lang="ru-RU" sz="2400" dirty="0" smtClean="0"/>
          </a:p>
          <a:p>
            <a:r>
              <a:rPr lang="ru-RU" sz="2400" dirty="0" smtClean="0"/>
              <a:t>на </a:t>
            </a:r>
            <a:r>
              <a:rPr lang="ru-RU" sz="2400" dirty="0"/>
              <a:t>языке написания сочинения: 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u="sng" dirty="0" smtClean="0"/>
              <a:t>на </a:t>
            </a:r>
            <a:r>
              <a:rPr lang="ru-RU" sz="2400" i="1" u="sng" dirty="0"/>
              <a:t>латыни </a:t>
            </a:r>
            <a:r>
              <a:rPr lang="ru-RU" sz="2400" dirty="0"/>
              <a:t>(например, труды АН, причем, некоторые - </a:t>
            </a:r>
            <a:r>
              <a:rPr lang="ru-RU" sz="2400" dirty="0" smtClean="0"/>
              <a:t>     с </a:t>
            </a:r>
            <a:r>
              <a:rPr lang="ru-RU" sz="2400" dirty="0"/>
              <a:t>русским переводом (см. 3, с.4</a:t>
            </a:r>
            <a:r>
              <a:rPr lang="ru-RU" sz="2400" dirty="0" smtClean="0"/>
              <a:t>),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u="sng" dirty="0" smtClean="0"/>
              <a:t>на </a:t>
            </a:r>
            <a:r>
              <a:rPr lang="ru-RU" sz="2400" i="1" u="sng" dirty="0"/>
              <a:t>русском языке </a:t>
            </a:r>
            <a:r>
              <a:rPr lang="ru-RU" sz="2400" dirty="0"/>
              <a:t>(см. 4, с.4). </a:t>
            </a:r>
            <a:endParaRPr lang="ru-RU" sz="2400" dirty="0" smtClean="0"/>
          </a:p>
          <a:p>
            <a:r>
              <a:rPr lang="ru-RU" sz="2400" dirty="0" smtClean="0"/>
              <a:t>Указания </a:t>
            </a:r>
            <a:r>
              <a:rPr lang="ru-RU" sz="2400" dirty="0"/>
              <a:t>о книгах порой пространны, подробны, иногда состоят из нескольких страниц и изложены по плану: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Название</a:t>
            </a:r>
            <a:r>
              <a:rPr lang="ru-RU" sz="2400" dirty="0"/>
              <a:t>, автор, место напечатания, год, число страниц.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Содержание </a:t>
            </a:r>
            <a:r>
              <a:rPr lang="ru-RU" sz="2400" dirty="0"/>
              <a:t>книги </a:t>
            </a:r>
            <a:endParaRPr lang="ru-RU" sz="2400" dirty="0" smtClean="0"/>
          </a:p>
          <a:p>
            <a:r>
              <a:rPr lang="ru-RU" sz="2400" dirty="0" smtClean="0"/>
              <a:t>(</a:t>
            </a:r>
            <a:r>
              <a:rPr lang="ru-RU" sz="2400" i="1" dirty="0"/>
              <a:t>информация о вступлении или предисловии, названия глав, число страниц и параграфов в каждой главе</a:t>
            </a:r>
            <a:r>
              <a:rPr lang="ru-RU" sz="2400" dirty="0"/>
              <a:t>).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Цели </a:t>
            </a:r>
            <a:r>
              <a:rPr lang="ru-RU" sz="2400" dirty="0"/>
              <a:t>и задачи, преследуемые автором </a:t>
            </a:r>
            <a:endParaRPr lang="ru-RU" sz="2400" dirty="0" smtClean="0"/>
          </a:p>
          <a:p>
            <a:r>
              <a:rPr lang="ru-RU" sz="2400" i="1" dirty="0" smtClean="0"/>
              <a:t>(включается </a:t>
            </a:r>
            <a:r>
              <a:rPr lang="ru-RU" sz="2400" i="1" dirty="0"/>
              <a:t>порой очень обширное обращение автора </a:t>
            </a:r>
            <a:endParaRPr lang="ru-RU" sz="2400" i="1" dirty="0" smtClean="0"/>
          </a:p>
          <a:p>
            <a:r>
              <a:rPr lang="ru-RU" sz="2400" i="1" dirty="0" smtClean="0"/>
              <a:t>к </a:t>
            </a:r>
            <a:r>
              <a:rPr lang="ru-RU" sz="2400" i="1" dirty="0"/>
              <a:t>читателю, если оно имеется</a:t>
            </a:r>
            <a:r>
              <a:rPr lang="ru-RU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235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634" y="310624"/>
            <a:ext cx="8742731" cy="62478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1600" b="1" u="sng" dirty="0"/>
              <a:t>Пример </a:t>
            </a:r>
            <a:r>
              <a:rPr lang="ru-RU" sz="1600" b="1" u="sng" dirty="0" smtClean="0"/>
              <a:t> 1.   № </a:t>
            </a:r>
            <a:r>
              <a:rPr lang="ru-RU" sz="1600" b="1" u="sng" dirty="0"/>
              <a:t>78 </a:t>
            </a:r>
            <a:r>
              <a:rPr lang="ru-RU" sz="1600" b="1" u="sng" dirty="0" smtClean="0"/>
              <a:t> (</a:t>
            </a:r>
            <a:r>
              <a:rPr lang="ru-RU" sz="1600" b="1" u="sng" dirty="0"/>
              <a:t>с.33):</a:t>
            </a:r>
          </a:p>
          <a:p>
            <a:r>
              <a:rPr lang="ru-RU" sz="1600" dirty="0"/>
              <a:t>«</a:t>
            </a:r>
            <a:r>
              <a:rPr lang="ru-RU" sz="1600" b="1" dirty="0"/>
              <a:t>Елементы геометрiи, то есть </a:t>
            </a:r>
            <a:r>
              <a:rPr lang="ru-RU" sz="1600" b="1" dirty="0" err="1"/>
              <a:t>первыя</a:t>
            </a:r>
            <a:r>
              <a:rPr lang="ru-RU" sz="1600" b="1" dirty="0"/>
              <a:t> </a:t>
            </a:r>
            <a:r>
              <a:rPr lang="ru-RU" sz="1600" b="1" dirty="0" err="1"/>
              <a:t>основанiя</a:t>
            </a:r>
            <a:r>
              <a:rPr lang="ru-RU" sz="1600" b="1" dirty="0"/>
              <a:t> науки о </a:t>
            </a:r>
            <a:r>
              <a:rPr lang="ru-RU" sz="1600" b="1" dirty="0" err="1"/>
              <a:t>измерѣнiи</a:t>
            </a:r>
            <a:r>
              <a:rPr lang="ru-RU" sz="1600" b="1" dirty="0"/>
              <a:t> </a:t>
            </a:r>
            <a:r>
              <a:rPr lang="ru-RU" sz="1600" b="1" dirty="0" err="1"/>
              <a:t>протяженiя</a:t>
            </a:r>
            <a:r>
              <a:rPr lang="ru-RU" sz="1600" b="1" dirty="0"/>
              <a:t>, </a:t>
            </a:r>
            <a:r>
              <a:rPr lang="ru-RU" sz="1600" b="1" dirty="0" err="1"/>
              <a:t>состоящiя</a:t>
            </a:r>
            <a:r>
              <a:rPr lang="ru-RU" sz="1600" b="1" dirty="0"/>
              <a:t> </a:t>
            </a:r>
            <a:r>
              <a:rPr lang="ru-RU" sz="1600" b="1" dirty="0" err="1"/>
              <a:t>изъ</a:t>
            </a:r>
            <a:r>
              <a:rPr lang="ru-RU" sz="1600" b="1" dirty="0"/>
              <a:t> осьми </a:t>
            </a:r>
            <a:r>
              <a:rPr lang="ru-RU" sz="1600" b="1" dirty="0" err="1"/>
              <a:t>Евклидовыхъ</a:t>
            </a:r>
            <a:r>
              <a:rPr lang="ru-RU" sz="1600" b="1" dirty="0"/>
              <a:t> </a:t>
            </a:r>
            <a:r>
              <a:rPr lang="ru-RU" sz="1600" b="1" dirty="0" err="1"/>
              <a:t>книгъ</a:t>
            </a:r>
            <a:r>
              <a:rPr lang="ru-RU" sz="1600" b="1" dirty="0"/>
              <a:t>, изъясненныя </a:t>
            </a:r>
            <a:r>
              <a:rPr lang="ru-RU" sz="1600" b="1" dirty="0" err="1"/>
              <a:t>новымъ</a:t>
            </a:r>
            <a:r>
              <a:rPr lang="ru-RU" sz="1600" b="1" dirty="0"/>
              <a:t> </a:t>
            </a:r>
            <a:r>
              <a:rPr lang="ru-RU" sz="1600" b="1" dirty="0" err="1"/>
              <a:t>способомъ</a:t>
            </a:r>
            <a:r>
              <a:rPr lang="ru-RU" sz="1600" b="1" dirty="0"/>
              <a:t> </a:t>
            </a:r>
            <a:r>
              <a:rPr lang="ru-RU" sz="1600" b="1" dirty="0" err="1"/>
              <a:t>удобопонятнѣйшимъ</a:t>
            </a:r>
            <a:r>
              <a:rPr lang="ru-RU" sz="1600" b="1" dirty="0"/>
              <a:t> юношеству</a:t>
            </a:r>
            <a:r>
              <a:rPr lang="ru-RU" sz="1600" dirty="0"/>
              <a:t>. Съ французского подлинника, печатанного в </a:t>
            </a:r>
            <a:r>
              <a:rPr lang="ru-RU" sz="1600" dirty="0" err="1"/>
              <a:t>Гагѣ</a:t>
            </a:r>
            <a:r>
              <a:rPr lang="ru-RU" sz="1600" dirty="0"/>
              <a:t> 1762 года, переведены и изданы </a:t>
            </a:r>
            <a:r>
              <a:rPr lang="ru-RU" sz="1600" dirty="0" err="1"/>
              <a:t>тщанiемъ</a:t>
            </a:r>
            <a:r>
              <a:rPr lang="ru-RU" sz="1600" dirty="0"/>
              <a:t> и трудами Николая Курганова, Капитана и Морского </a:t>
            </a:r>
            <a:r>
              <a:rPr lang="ru-RU" sz="1600" dirty="0" err="1"/>
              <a:t>шляхетнаго</a:t>
            </a:r>
            <a:r>
              <a:rPr lang="ru-RU" sz="1600" dirty="0"/>
              <a:t> </a:t>
            </a:r>
            <a:r>
              <a:rPr lang="ru-RU" sz="1600" dirty="0" err="1"/>
              <a:t>кадетскаго</a:t>
            </a:r>
            <a:r>
              <a:rPr lang="ru-RU" sz="1600" dirty="0"/>
              <a:t> Корпуса учителя </a:t>
            </a:r>
            <a:r>
              <a:rPr lang="ru-RU" sz="1600" dirty="0" err="1"/>
              <a:t>математическихъ</a:t>
            </a:r>
            <a:r>
              <a:rPr lang="ru-RU" sz="1600" dirty="0"/>
              <a:t> и </a:t>
            </a:r>
            <a:r>
              <a:rPr lang="ru-RU" sz="1600" dirty="0" err="1"/>
              <a:t>навигацкихъ</a:t>
            </a:r>
            <a:r>
              <a:rPr lang="ru-RU" sz="1600" dirty="0"/>
              <a:t> </a:t>
            </a:r>
            <a:r>
              <a:rPr lang="ru-RU" sz="1600" dirty="0" err="1"/>
              <a:t>наукъ</a:t>
            </a:r>
            <a:r>
              <a:rPr lang="ru-RU" sz="1600" dirty="0"/>
              <a:t>. В </a:t>
            </a:r>
            <a:r>
              <a:rPr lang="ru-RU" sz="1600" dirty="0" err="1"/>
              <a:t>Санктпетербургѣ</a:t>
            </a:r>
            <a:r>
              <a:rPr lang="ru-RU" sz="1600" dirty="0"/>
              <a:t> 1769 года. Въ малую 8 д. л., 8 </a:t>
            </a:r>
            <a:r>
              <a:rPr lang="ru-RU" sz="1600" dirty="0" err="1"/>
              <a:t>ненумерованныхъ</a:t>
            </a:r>
            <a:r>
              <a:rPr lang="ru-RU" sz="1600" dirty="0"/>
              <a:t> стр. и 288 </a:t>
            </a:r>
            <a:r>
              <a:rPr lang="ru-RU" sz="1600" dirty="0" err="1"/>
              <a:t>нумерованныхъ</a:t>
            </a:r>
            <a:r>
              <a:rPr lang="ru-RU" sz="1600" dirty="0"/>
              <a:t>  и 8 </a:t>
            </a:r>
            <a:r>
              <a:rPr lang="ru-RU" sz="1600" dirty="0" err="1"/>
              <a:t>гравированныхъ</a:t>
            </a:r>
            <a:r>
              <a:rPr lang="ru-RU" sz="1600" dirty="0"/>
              <a:t> </a:t>
            </a:r>
            <a:r>
              <a:rPr lang="ru-RU" sz="1600" dirty="0" err="1"/>
              <a:t>таблицъ</a:t>
            </a:r>
            <a:r>
              <a:rPr lang="ru-RU" sz="1600" dirty="0"/>
              <a:t> чертежей. На </a:t>
            </a:r>
            <a:r>
              <a:rPr lang="ru-RU" sz="1600" dirty="0" err="1"/>
              <a:t>заглавномъ</a:t>
            </a:r>
            <a:r>
              <a:rPr lang="ru-RU" sz="1600" dirty="0"/>
              <a:t> </a:t>
            </a:r>
            <a:r>
              <a:rPr lang="ru-RU" sz="1600" dirty="0" err="1"/>
              <a:t>листѣ</a:t>
            </a:r>
            <a:r>
              <a:rPr lang="ru-RU" sz="1600" dirty="0"/>
              <a:t> находится </a:t>
            </a:r>
            <a:r>
              <a:rPr lang="ru-RU" sz="1600" dirty="0" err="1"/>
              <a:t>рисунокъ</a:t>
            </a:r>
            <a:r>
              <a:rPr lang="ru-RU" sz="1600" dirty="0"/>
              <a:t> съ </a:t>
            </a:r>
            <a:r>
              <a:rPr lang="ru-RU" sz="1600" dirty="0" err="1"/>
              <a:t>изображенiем</a:t>
            </a:r>
            <a:r>
              <a:rPr lang="ru-RU" sz="1600" dirty="0"/>
              <a:t> богини мудрости, производящей </a:t>
            </a:r>
            <a:r>
              <a:rPr lang="ru-RU" sz="1600" dirty="0" err="1"/>
              <a:t>циркулемъ</a:t>
            </a:r>
            <a:r>
              <a:rPr lang="ru-RU" sz="1600" dirty="0"/>
              <a:t> </a:t>
            </a:r>
            <a:r>
              <a:rPr lang="ru-RU" sz="1600" dirty="0" err="1"/>
              <a:t>измѣренiя</a:t>
            </a:r>
            <a:r>
              <a:rPr lang="ru-RU" sz="1600" dirty="0"/>
              <a:t> на </a:t>
            </a:r>
            <a:r>
              <a:rPr lang="ru-RU" sz="1600" dirty="0" err="1"/>
              <a:t>глобусѣ</a:t>
            </a:r>
            <a:r>
              <a:rPr lang="ru-RU" sz="1600" dirty="0"/>
              <a:t>. Каждая книга начинается и оканчивается виньеткой.</a:t>
            </a:r>
          </a:p>
          <a:p>
            <a:r>
              <a:rPr lang="ru-RU" sz="1600" i="1" dirty="0" err="1"/>
              <a:t>Содержанiе</a:t>
            </a:r>
            <a:r>
              <a:rPr lang="ru-RU" sz="1600" i="1" dirty="0"/>
              <a:t> книги</a:t>
            </a:r>
            <a:r>
              <a:rPr lang="ru-RU" sz="1600" dirty="0"/>
              <a:t>. </a:t>
            </a:r>
            <a:r>
              <a:rPr lang="ru-RU" sz="1600" dirty="0" err="1"/>
              <a:t>Посвященiе</a:t>
            </a:r>
            <a:r>
              <a:rPr lang="ru-RU" sz="1600" dirty="0"/>
              <a:t> Цесаревичу Павлу Петровичу (на </a:t>
            </a:r>
            <a:r>
              <a:rPr lang="ru-RU" sz="1600" dirty="0" err="1"/>
              <a:t>оборотѣ</a:t>
            </a:r>
            <a:r>
              <a:rPr lang="ru-RU" sz="1600" dirty="0"/>
              <a:t> заглавного листа). – </a:t>
            </a:r>
            <a:r>
              <a:rPr lang="ru-RU" sz="1600" dirty="0" err="1"/>
              <a:t>Извѣстiе</a:t>
            </a:r>
            <a:r>
              <a:rPr lang="ru-RU" sz="1600" dirty="0"/>
              <a:t> о </a:t>
            </a:r>
            <a:r>
              <a:rPr lang="ru-RU" sz="1600" dirty="0" err="1"/>
              <a:t>семъ</a:t>
            </a:r>
            <a:r>
              <a:rPr lang="ru-RU" sz="1600" dirty="0"/>
              <a:t> </a:t>
            </a:r>
            <a:r>
              <a:rPr lang="ru-RU" sz="1600" dirty="0" err="1"/>
              <a:t>новомъ</a:t>
            </a:r>
            <a:r>
              <a:rPr lang="ru-RU" sz="1600" dirty="0"/>
              <a:t> </a:t>
            </a:r>
            <a:r>
              <a:rPr lang="ru-RU" sz="1600" dirty="0" err="1"/>
              <a:t>изданiи</a:t>
            </a:r>
            <a:r>
              <a:rPr lang="ru-RU" sz="1600" dirty="0"/>
              <a:t> (3-4 </a:t>
            </a:r>
            <a:r>
              <a:rPr lang="ru-RU" sz="1600" dirty="0" err="1"/>
              <a:t>ненум</a:t>
            </a:r>
            <a:r>
              <a:rPr lang="ru-RU" sz="1600" dirty="0"/>
              <a:t>. стр.). – Краткое </a:t>
            </a:r>
            <a:r>
              <a:rPr lang="ru-RU" sz="1600" dirty="0" err="1"/>
              <a:t>содержанiе</a:t>
            </a:r>
            <a:r>
              <a:rPr lang="ru-RU" sz="1600" dirty="0"/>
              <a:t> </a:t>
            </a:r>
            <a:r>
              <a:rPr lang="ru-RU" sz="1600" dirty="0" err="1"/>
              <a:t>книгъ</a:t>
            </a:r>
            <a:r>
              <a:rPr lang="ru-RU" sz="1600" dirty="0"/>
              <a:t> </a:t>
            </a:r>
            <a:r>
              <a:rPr lang="ru-RU" sz="1600" dirty="0" err="1"/>
              <a:t>евклидовыхъ</a:t>
            </a:r>
            <a:r>
              <a:rPr lang="ru-RU" sz="1600" dirty="0"/>
              <a:t> </a:t>
            </a:r>
            <a:r>
              <a:rPr lang="ru-RU" sz="1600" dirty="0" err="1"/>
              <a:t>елементовъ</a:t>
            </a:r>
            <a:r>
              <a:rPr lang="ru-RU" sz="1600" dirty="0"/>
              <a:t>, внесенное </a:t>
            </a:r>
            <a:r>
              <a:rPr lang="ru-RU" sz="1600" dirty="0" err="1"/>
              <a:t>изъ</a:t>
            </a:r>
            <a:r>
              <a:rPr lang="ru-RU" sz="1600" dirty="0"/>
              <a:t> </a:t>
            </a:r>
            <a:r>
              <a:rPr lang="ru-RU" sz="1600" dirty="0" err="1"/>
              <a:t>прежнихъ</a:t>
            </a:r>
            <a:r>
              <a:rPr lang="ru-RU" sz="1600" dirty="0"/>
              <a:t> </a:t>
            </a:r>
            <a:r>
              <a:rPr lang="ru-RU" sz="1600" dirty="0" err="1"/>
              <a:t>изданiй</a:t>
            </a:r>
            <a:r>
              <a:rPr lang="ru-RU" sz="1600" dirty="0"/>
              <a:t> (5-8 </a:t>
            </a:r>
            <a:r>
              <a:rPr lang="ru-RU" sz="1600" dirty="0" err="1"/>
              <a:t>ненум</a:t>
            </a:r>
            <a:r>
              <a:rPr lang="ru-RU" sz="1600" dirty="0"/>
              <a:t>. стр.). – Евклидовы Елементы. Книга первая (1-56 стр.).- Книга вторая (57-674 стр.). – Книга </a:t>
            </a:r>
            <a:r>
              <a:rPr lang="ru-RU" sz="1600" dirty="0" err="1"/>
              <a:t>третiя</a:t>
            </a:r>
            <a:r>
              <a:rPr lang="ru-RU" sz="1600" dirty="0"/>
              <a:t> (75-113 стр.). – Книга четвертая (114-129 стр.). – Книга пятая (130-169 стр.). – Книга шестая (170-209 стр.). – Книга седьмая (210-254 стр.). – Книга осьмая (255-288 стр.).</a:t>
            </a:r>
          </a:p>
          <a:p>
            <a:r>
              <a:rPr lang="ru-RU" sz="1600" i="1" dirty="0" err="1"/>
              <a:t>Цѣли</a:t>
            </a:r>
            <a:r>
              <a:rPr lang="ru-RU" sz="1600" i="1" dirty="0"/>
              <a:t> и задачи, </a:t>
            </a:r>
            <a:r>
              <a:rPr lang="ru-RU" sz="1600" i="1" dirty="0" err="1"/>
              <a:t>прѣслѣдуемыя</a:t>
            </a:r>
            <a:r>
              <a:rPr lang="ru-RU" sz="1600" i="1" dirty="0"/>
              <a:t> </a:t>
            </a:r>
            <a:r>
              <a:rPr lang="ru-RU" sz="1600" i="1" dirty="0" err="1"/>
              <a:t>переводчикомъ</a:t>
            </a:r>
            <a:r>
              <a:rPr lang="ru-RU" sz="1600" dirty="0"/>
              <a:t>. «</a:t>
            </a:r>
            <a:r>
              <a:rPr lang="ru-RU" sz="1600" dirty="0" err="1"/>
              <a:t>Математическiя</a:t>
            </a:r>
            <a:r>
              <a:rPr lang="ru-RU" sz="1600" dirty="0"/>
              <a:t> науки уже давно стали приходить въ лучшее совершенство и почти ежедневно </a:t>
            </a:r>
            <a:r>
              <a:rPr lang="ru-RU" sz="1600" dirty="0" err="1"/>
              <a:t>выходятъ</a:t>
            </a:r>
            <a:r>
              <a:rPr lang="ru-RU" sz="1600" dirty="0"/>
              <a:t> </a:t>
            </a:r>
            <a:r>
              <a:rPr lang="ru-RU" sz="1600" dirty="0" err="1"/>
              <a:t>новыя</a:t>
            </a:r>
            <a:r>
              <a:rPr lang="ru-RU" sz="1600" dirty="0"/>
              <a:t> </a:t>
            </a:r>
            <a:r>
              <a:rPr lang="ru-RU" sz="1600" dirty="0" err="1"/>
              <a:t>сочиненiя</a:t>
            </a:r>
            <a:r>
              <a:rPr lang="ru-RU" sz="1600" dirty="0"/>
              <a:t> Геометрiи. Таковые плоды </a:t>
            </a:r>
            <a:r>
              <a:rPr lang="ru-RU" sz="1600" dirty="0" err="1"/>
              <a:t>имѣющiе</a:t>
            </a:r>
            <a:r>
              <a:rPr lang="ru-RU" sz="1600" dirty="0"/>
              <a:t> свое достоинство мы </a:t>
            </a:r>
            <a:r>
              <a:rPr lang="ru-RU" sz="1600" dirty="0" err="1"/>
              <a:t>непрезираемъ</a:t>
            </a:r>
            <a:r>
              <a:rPr lang="ru-RU" sz="1600" dirty="0"/>
              <a:t>; однако </a:t>
            </a:r>
            <a:r>
              <a:rPr lang="ru-RU" sz="1600" dirty="0" err="1"/>
              <a:t>надѣемся</a:t>
            </a:r>
            <a:r>
              <a:rPr lang="ru-RU" sz="1600" dirty="0"/>
              <a:t>, что издатели </a:t>
            </a:r>
            <a:r>
              <a:rPr lang="ru-RU" sz="1600" dirty="0" err="1"/>
              <a:t>тѣхъ</a:t>
            </a:r>
            <a:r>
              <a:rPr lang="ru-RU" sz="1600" dirty="0"/>
              <a:t> </a:t>
            </a:r>
            <a:r>
              <a:rPr lang="ru-RU" sz="1600" dirty="0" err="1"/>
              <a:t>сочиненiй</a:t>
            </a:r>
            <a:r>
              <a:rPr lang="ru-RU" sz="1600" dirty="0"/>
              <a:t> согласно съ нами предпочтутъ онымъ Евклидовы Елементы, кои суть толь </a:t>
            </a:r>
            <a:r>
              <a:rPr lang="ru-RU" sz="1600" dirty="0" err="1"/>
              <a:t>высокаго</a:t>
            </a:r>
            <a:r>
              <a:rPr lang="ru-RU" sz="1600" dirty="0"/>
              <a:t> ума дело, которому удобно только подражать, а превзойти онаго </a:t>
            </a:r>
            <a:r>
              <a:rPr lang="ru-RU" sz="1600" dirty="0" err="1"/>
              <a:t>никакъ</a:t>
            </a:r>
            <a:r>
              <a:rPr lang="ru-RU" sz="1600" dirty="0"/>
              <a:t> невозможно. Когда наше </a:t>
            </a:r>
            <a:r>
              <a:rPr lang="ru-RU" sz="1600" dirty="0" err="1"/>
              <a:t>увѣеренiе</a:t>
            </a:r>
            <a:r>
              <a:rPr lang="ru-RU" sz="1600" dirty="0"/>
              <a:t> о </a:t>
            </a:r>
            <a:r>
              <a:rPr lang="ru-RU" sz="1600" dirty="0" err="1"/>
              <a:t>Евклидовѣ</a:t>
            </a:r>
            <a:r>
              <a:rPr lang="ru-RU" sz="1600" dirty="0"/>
              <a:t> </a:t>
            </a:r>
            <a:r>
              <a:rPr lang="ru-RU" sz="1600" dirty="0" err="1"/>
              <a:t>преимуществѣ</a:t>
            </a:r>
            <a:r>
              <a:rPr lang="ru-RU" sz="1600" dirty="0"/>
              <a:t>, въ </a:t>
            </a:r>
            <a:r>
              <a:rPr lang="ru-RU" sz="1600" dirty="0" err="1"/>
              <a:t>чемъ</a:t>
            </a:r>
            <a:r>
              <a:rPr lang="ru-RU" sz="1600" dirty="0"/>
              <a:t> никто не </a:t>
            </a:r>
            <a:r>
              <a:rPr lang="ru-RU" sz="1600" dirty="0" err="1"/>
              <a:t>прекословитъ</a:t>
            </a:r>
            <a:r>
              <a:rPr lang="ru-RU" sz="1600" dirty="0"/>
              <a:t>, </a:t>
            </a:r>
            <a:r>
              <a:rPr lang="ru-RU" sz="1600" dirty="0" err="1"/>
              <a:t>будетъ</a:t>
            </a:r>
            <a:r>
              <a:rPr lang="ru-RU" sz="1600" dirty="0"/>
              <a:t> </a:t>
            </a:r>
            <a:r>
              <a:rPr lang="ru-RU" sz="1600" dirty="0" err="1"/>
              <a:t>безполезно</a:t>
            </a:r>
            <a:r>
              <a:rPr lang="ru-RU" sz="1600" dirty="0"/>
              <a:t>, то должны мы </a:t>
            </a:r>
            <a:r>
              <a:rPr lang="ru-RU" sz="1600" dirty="0" err="1"/>
              <a:t>здѣсь</a:t>
            </a:r>
            <a:r>
              <a:rPr lang="ru-RU" sz="1600" dirty="0"/>
              <a:t> показать только лучшества сего новаго </a:t>
            </a:r>
            <a:r>
              <a:rPr lang="ru-RU" sz="1600" dirty="0" err="1"/>
              <a:t>изданiя</a:t>
            </a:r>
            <a:r>
              <a:rPr lang="ru-RU" sz="1600" dirty="0"/>
              <a:t> </a:t>
            </a:r>
            <a:r>
              <a:rPr lang="ru-RU" sz="1600" dirty="0" err="1"/>
              <a:t>предъ</a:t>
            </a:r>
            <a:r>
              <a:rPr lang="ru-RU" sz="1600" dirty="0"/>
              <a:t> прежними въ </a:t>
            </a:r>
            <a:r>
              <a:rPr lang="ru-RU" sz="1600" dirty="0" err="1"/>
              <a:t>следующихъ</a:t>
            </a:r>
            <a:r>
              <a:rPr lang="ru-RU" sz="1600" dirty="0"/>
              <a:t> </a:t>
            </a:r>
            <a:r>
              <a:rPr lang="ru-RU" sz="1600" dirty="0" err="1"/>
              <a:t>статьяхъ</a:t>
            </a:r>
            <a:r>
              <a:rPr lang="ru-RU" sz="1600" dirty="0"/>
              <a:t> (</a:t>
            </a:r>
            <a:r>
              <a:rPr lang="ru-RU" sz="1600" dirty="0" err="1"/>
              <a:t>Извѣстiе</a:t>
            </a:r>
            <a:r>
              <a:rPr lang="ru-RU" sz="1600" dirty="0"/>
              <a:t> о </a:t>
            </a:r>
            <a:r>
              <a:rPr lang="ru-RU" sz="1600" dirty="0" err="1"/>
              <a:t>семъ</a:t>
            </a:r>
            <a:r>
              <a:rPr lang="ru-RU" sz="1600" dirty="0"/>
              <a:t> </a:t>
            </a:r>
            <a:r>
              <a:rPr lang="ru-RU" sz="1600" dirty="0" err="1"/>
              <a:t>новомъ</a:t>
            </a:r>
            <a:r>
              <a:rPr lang="ru-RU" sz="1600" dirty="0"/>
              <a:t> </a:t>
            </a:r>
            <a:r>
              <a:rPr lang="ru-RU" sz="1600" dirty="0" err="1"/>
              <a:t>изданiи</a:t>
            </a:r>
            <a:r>
              <a:rPr lang="ru-RU" sz="1600" dirty="0"/>
              <a:t>)» [№ 33, с. 33-34].</a:t>
            </a:r>
          </a:p>
        </p:txBody>
      </p:sp>
    </p:spTree>
    <p:extLst>
      <p:ext uri="{BB962C8B-B14F-4D97-AF65-F5344CB8AC3E}">
        <p14:creationId xmlns:p14="http://schemas.microsoft.com/office/powerpoint/2010/main" val="862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83515"/>
            <a:ext cx="10009112" cy="747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92696"/>
            <a:ext cx="136815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37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4700" y="260646"/>
            <a:ext cx="5616624" cy="76944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</a:t>
            </a:r>
            <a:r>
              <a:rPr lang="ru-RU" sz="2400" dirty="0" smtClean="0"/>
              <a:t>азделы систематического указателя </a:t>
            </a:r>
          </a:p>
          <a:p>
            <a:pPr algn="ctr"/>
            <a:r>
              <a:rPr lang="ru-RU" sz="2000" dirty="0" smtClean="0"/>
              <a:t>(</a:t>
            </a:r>
            <a:r>
              <a:rPr lang="ru-RU" sz="2000" b="1" dirty="0" smtClean="0"/>
              <a:t>с  </a:t>
            </a:r>
            <a:r>
              <a:rPr lang="ru-RU" sz="2000" b="1" dirty="0"/>
              <a:t>1764 </a:t>
            </a:r>
            <a:r>
              <a:rPr lang="ru-RU" sz="2000" b="1" dirty="0" smtClean="0"/>
              <a:t>по  </a:t>
            </a:r>
            <a:r>
              <a:rPr lang="ru-RU" sz="2000" b="1" dirty="0"/>
              <a:t>1774 </a:t>
            </a:r>
            <a:r>
              <a:rPr lang="ru-RU" sz="2000" dirty="0"/>
              <a:t>г., т.2, в.1</a:t>
            </a:r>
            <a:r>
              <a:rPr lang="ru-RU" sz="2000" dirty="0" smtClean="0"/>
              <a:t>):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923657"/>
              </p:ext>
            </p:extLst>
          </p:nvPr>
        </p:nvGraphicFramePr>
        <p:xfrm>
          <a:off x="107504" y="1397000"/>
          <a:ext cx="8856984" cy="47548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464496"/>
                <a:gridCol w="4392488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Алгебра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Аналитическая геометрия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Арифметика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Астрономия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Вариационное исчисление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География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Геодезия и землемерие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Геометрия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Гномоника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Дифференциальное исчисление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Интегральное исчисление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3333FF"/>
                          </a:solidFill>
                        </a:rPr>
                        <a:t>История физико-математических наук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3333FF"/>
                          </a:solidFill>
                        </a:rPr>
                        <a:t>Календари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Курсы математических наук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Математическая физика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Метеорология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Механика практическая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Механика теоретическая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Мореплавание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Небесная механика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3333FF"/>
                          </a:solidFill>
                        </a:rPr>
                        <a:t>Периодические издания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Сочинения смешанного характера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Теория вероятностей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Теория чисел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Технология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Тригонометрия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Физика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Физическая география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3333FF"/>
                          </a:solidFill>
                        </a:rPr>
                        <a:t>Философия физико-математических наук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Фортификация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Учение о рядах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31 раздел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63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568952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</a:rPr>
              <a:t>Изменения </a:t>
            </a:r>
            <a:r>
              <a:rPr lang="ru-RU" sz="2400" b="1" dirty="0">
                <a:solidFill>
                  <a:srgbClr val="3333FF"/>
                </a:solidFill>
              </a:rPr>
              <a:t>в количестве библиографических ссылок </a:t>
            </a:r>
            <a:r>
              <a:rPr lang="ru-RU" sz="2400" b="1" dirty="0" smtClean="0">
                <a:solidFill>
                  <a:srgbClr val="3333FF"/>
                </a:solidFill>
              </a:rPr>
              <a:t>  в 1-3  выпусках </a:t>
            </a:r>
            <a:r>
              <a:rPr lang="en-US" sz="2400" b="1" dirty="0" smtClean="0">
                <a:solidFill>
                  <a:srgbClr val="3333FF"/>
                </a:solidFill>
              </a:rPr>
              <a:t>II- </a:t>
            </a:r>
            <a:r>
              <a:rPr lang="ru-RU" sz="2400" b="1" dirty="0" smtClean="0">
                <a:solidFill>
                  <a:srgbClr val="3333FF"/>
                </a:solidFill>
              </a:rPr>
              <a:t>го </a:t>
            </a:r>
            <a:r>
              <a:rPr lang="ru-RU" sz="2400" b="1" dirty="0">
                <a:solidFill>
                  <a:srgbClr val="3333FF"/>
                </a:solidFill>
              </a:rPr>
              <a:t>тома </a:t>
            </a:r>
            <a:r>
              <a:rPr lang="ru-RU" sz="2400" b="1" dirty="0" smtClean="0">
                <a:solidFill>
                  <a:srgbClr val="3333FF"/>
                </a:solidFill>
              </a:rPr>
              <a:t>систематического </a:t>
            </a:r>
            <a:r>
              <a:rPr lang="ru-RU" sz="2400" b="1" dirty="0">
                <a:solidFill>
                  <a:srgbClr val="3333FF"/>
                </a:solidFill>
              </a:rPr>
              <a:t>каталога</a:t>
            </a:r>
            <a:r>
              <a:rPr lang="ru-RU" sz="2400" b="1" dirty="0" smtClean="0">
                <a:solidFill>
                  <a:srgbClr val="3333FF"/>
                </a:solidFill>
              </a:rPr>
              <a:t>:</a:t>
            </a:r>
          </a:p>
          <a:p>
            <a:endParaRPr lang="ru-RU" sz="2400" dirty="0"/>
          </a:p>
          <a:p>
            <a:r>
              <a:rPr lang="ru-RU" sz="2400" dirty="0"/>
              <a:t>в выпуске 1 (</a:t>
            </a:r>
            <a:r>
              <a:rPr lang="ru-RU" sz="2400" b="1" dirty="0"/>
              <a:t>1764-1774</a:t>
            </a:r>
            <a:r>
              <a:rPr lang="ru-RU" sz="2400" dirty="0"/>
              <a:t> гг.) - </a:t>
            </a:r>
            <a:r>
              <a:rPr lang="ru-RU" sz="2400" b="1" dirty="0"/>
              <a:t>176</a:t>
            </a:r>
            <a:r>
              <a:rPr lang="ru-RU" sz="2400" dirty="0"/>
              <a:t> ссылок</a:t>
            </a:r>
            <a:r>
              <a:rPr lang="ru-RU" sz="2400" dirty="0" smtClean="0"/>
              <a:t>,   </a:t>
            </a:r>
            <a:r>
              <a:rPr lang="ru-RU" sz="2000" dirty="0" smtClean="0">
                <a:solidFill>
                  <a:srgbClr val="FF0000"/>
                </a:solidFill>
              </a:rPr>
              <a:t>(за 10 лет)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400" dirty="0"/>
              <a:t>в выпуске 2 (</a:t>
            </a:r>
            <a:r>
              <a:rPr lang="ru-RU" sz="2400" b="1" dirty="0"/>
              <a:t>1775 – 1786 </a:t>
            </a:r>
            <a:r>
              <a:rPr lang="ru-RU" sz="2400" dirty="0"/>
              <a:t>гг.) – </a:t>
            </a:r>
            <a:r>
              <a:rPr lang="ru-RU" sz="2400" dirty="0" smtClean="0"/>
              <a:t>369-176=</a:t>
            </a:r>
            <a:r>
              <a:rPr lang="en-US" sz="2400" dirty="0" smtClean="0"/>
              <a:t> </a:t>
            </a:r>
            <a:r>
              <a:rPr lang="ru-RU" sz="2400" b="1" dirty="0" smtClean="0"/>
              <a:t>193</a:t>
            </a:r>
            <a:r>
              <a:rPr lang="ru-RU" sz="2400" dirty="0" smtClean="0"/>
              <a:t> </a:t>
            </a:r>
            <a:r>
              <a:rPr lang="ru-RU" sz="2400" dirty="0"/>
              <a:t>ссылки</a:t>
            </a:r>
            <a:r>
              <a:rPr lang="ru-RU" sz="2400" dirty="0" smtClean="0"/>
              <a:t>,    </a:t>
            </a:r>
            <a:r>
              <a:rPr lang="ru-RU" sz="2000" dirty="0" smtClean="0">
                <a:solidFill>
                  <a:srgbClr val="FF0000"/>
                </a:solidFill>
              </a:rPr>
              <a:t>(за 11 лет)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400" dirty="0"/>
              <a:t>в выпуске 3 (</a:t>
            </a:r>
            <a:r>
              <a:rPr lang="ru-RU" sz="2400" b="1" dirty="0" smtClean="0"/>
              <a:t>1787-1791</a:t>
            </a:r>
            <a:r>
              <a:rPr lang="ru-RU" sz="2400" dirty="0" smtClean="0"/>
              <a:t> </a:t>
            </a:r>
            <a:r>
              <a:rPr lang="ru-RU" sz="2400" dirty="0"/>
              <a:t>гг.) – </a:t>
            </a:r>
            <a:r>
              <a:rPr lang="ru-RU" sz="2400" dirty="0" smtClean="0"/>
              <a:t>512-369=</a:t>
            </a:r>
            <a:r>
              <a:rPr lang="en-US" sz="2400" dirty="0" smtClean="0"/>
              <a:t> </a:t>
            </a:r>
            <a:r>
              <a:rPr lang="ru-RU" sz="2400" b="1" dirty="0" smtClean="0"/>
              <a:t>143</a:t>
            </a:r>
            <a:r>
              <a:rPr lang="ru-RU" sz="2400" dirty="0" smtClean="0"/>
              <a:t> ссылк</a:t>
            </a:r>
            <a:r>
              <a:rPr lang="ru-RU" sz="2400" dirty="0"/>
              <a:t>и</a:t>
            </a:r>
            <a:r>
              <a:rPr lang="ru-RU" sz="2400" dirty="0" smtClean="0"/>
              <a:t>.    </a:t>
            </a:r>
            <a:r>
              <a:rPr lang="ru-RU" sz="2000" dirty="0" smtClean="0">
                <a:solidFill>
                  <a:srgbClr val="FF0000"/>
                </a:solidFill>
              </a:rPr>
              <a:t>(за 4 года)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726670"/>
            <a:ext cx="8599784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FF"/>
                </a:solidFill>
              </a:rPr>
              <a:t>Изменения </a:t>
            </a:r>
            <a:r>
              <a:rPr lang="ru-RU" sz="2000" b="1" dirty="0">
                <a:solidFill>
                  <a:srgbClr val="3333FF"/>
                </a:solidFill>
              </a:rPr>
              <a:t>в направлениях </a:t>
            </a:r>
            <a:endParaRPr lang="ru-RU" sz="2000" b="1" dirty="0" smtClean="0">
              <a:solidFill>
                <a:srgbClr val="3333FF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3333FF"/>
                </a:solidFill>
              </a:rPr>
              <a:t>отечественных </a:t>
            </a:r>
            <a:r>
              <a:rPr lang="ru-RU" sz="2000" b="1" dirty="0">
                <a:solidFill>
                  <a:srgbClr val="3333FF"/>
                </a:solidFill>
              </a:rPr>
              <a:t>научных </a:t>
            </a:r>
            <a:r>
              <a:rPr lang="ru-RU" sz="2000" b="1" dirty="0" smtClean="0">
                <a:solidFill>
                  <a:srgbClr val="3333FF"/>
                </a:solidFill>
              </a:rPr>
              <a:t>исследований</a:t>
            </a:r>
            <a:r>
              <a:rPr lang="ru-RU" sz="2000" b="1" dirty="0" smtClean="0"/>
              <a:t>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248766"/>
              </p:ext>
            </p:extLst>
          </p:nvPr>
        </p:nvGraphicFramePr>
        <p:xfrm>
          <a:off x="343388" y="3501008"/>
          <a:ext cx="8476937" cy="31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76464"/>
                <a:gridCol w="4300473"/>
              </a:tblGrid>
              <a:tr h="2776344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/>
                        <a:t>Артиллерия и Фортификация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/>
                        <a:t>Архитектура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>
                          <a:solidFill>
                            <a:srgbClr val="3333FF"/>
                          </a:solidFill>
                        </a:rPr>
                        <a:t>Библиография, критика и отчеты о содержании книг и статей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/>
                        <a:t>Инженерное искусство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/>
                        <a:t>Математическая география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/>
                        <a:t>Математическая статистика и ее материалы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/>
                        <a:t>Метрология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/>
                        <a:t>Небесная механика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/>
                        <a:t>Политическая арифметика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>
                          <a:solidFill>
                            <a:srgbClr val="3333FF"/>
                          </a:solidFill>
                        </a:rPr>
                        <a:t>Преподавание физико-математических наук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/>
                        <a:t>Разностное исчисление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>
                          <a:solidFill>
                            <a:srgbClr val="3333FF"/>
                          </a:solidFill>
                        </a:rPr>
                        <a:t>Сборники статей по физико-математическим наукам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="1" dirty="0" smtClean="0"/>
                        <a:t>Хронология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b="1" dirty="0" smtClean="0"/>
                        <a:t>     </a:t>
                      </a:r>
                      <a:r>
                        <a:rPr lang="ru-RU" sz="1800" b="0" dirty="0" smtClean="0"/>
                        <a:t>(13 разделов)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05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760" y="260648"/>
            <a:ext cx="8892480" cy="63094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</a:rPr>
              <a:t>Анализ раздела </a:t>
            </a:r>
            <a:r>
              <a:rPr lang="ru-RU" sz="2400" dirty="0">
                <a:solidFill>
                  <a:srgbClr val="0000FF"/>
                </a:solidFill>
              </a:rPr>
              <a:t>«</a:t>
            </a:r>
            <a:r>
              <a:rPr lang="ru-RU" sz="2400" b="1" dirty="0">
                <a:solidFill>
                  <a:srgbClr val="0000FF"/>
                </a:solidFill>
              </a:rPr>
              <a:t>История физико-математических наук</a:t>
            </a:r>
            <a:r>
              <a:rPr lang="ru-RU" sz="2400" dirty="0" smtClean="0">
                <a:solidFill>
                  <a:srgbClr val="0000FF"/>
                </a:solidFill>
              </a:rPr>
              <a:t>»</a:t>
            </a:r>
          </a:p>
          <a:p>
            <a:r>
              <a:rPr lang="ru-RU" sz="2400" dirty="0" smtClean="0">
                <a:solidFill>
                  <a:srgbClr val="0000FF"/>
                </a:solidFill>
              </a:rPr>
              <a:t>указателя «Русская </a:t>
            </a:r>
            <a:r>
              <a:rPr lang="ru-RU" sz="2400" dirty="0">
                <a:solidFill>
                  <a:srgbClr val="0000FF"/>
                </a:solidFill>
              </a:rPr>
              <a:t>физико-математическая библиография» </a:t>
            </a:r>
            <a:endParaRPr lang="ru-RU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 выпуске </a:t>
            </a:r>
            <a:r>
              <a:rPr lang="ru-RU" sz="2400" dirty="0"/>
              <a:t>1 </a:t>
            </a:r>
            <a:r>
              <a:rPr lang="ru-RU" sz="2400" dirty="0" smtClean="0"/>
              <a:t>- </a:t>
            </a:r>
            <a:r>
              <a:rPr lang="ru-RU" sz="2400" dirty="0"/>
              <a:t>только </a:t>
            </a:r>
            <a:r>
              <a:rPr lang="ru-RU" sz="2400" b="1" dirty="0"/>
              <a:t>одна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(!) </a:t>
            </a:r>
            <a:r>
              <a:rPr lang="ru-RU" sz="2400" dirty="0"/>
              <a:t>ссылка </a:t>
            </a:r>
            <a:r>
              <a:rPr lang="ru-RU" sz="2400" dirty="0" smtClean="0"/>
              <a:t>,</a:t>
            </a:r>
          </a:p>
          <a:p>
            <a:r>
              <a:rPr lang="ru-RU" sz="2400" b="1" dirty="0" smtClean="0"/>
              <a:t>№ </a:t>
            </a:r>
            <a:r>
              <a:rPr lang="ru-RU" sz="2400" b="1" dirty="0"/>
              <a:t>52</a:t>
            </a:r>
            <a:r>
              <a:rPr lang="ru-RU" sz="2400" dirty="0"/>
              <a:t>. </a:t>
            </a:r>
            <a:r>
              <a:rPr lang="ru-RU" sz="2400" i="1" dirty="0"/>
              <a:t>О Календарѣ (Историческое свѣдѣние), </a:t>
            </a:r>
            <a:endParaRPr lang="ru-RU" sz="2400" i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 </a:t>
            </a:r>
            <a:r>
              <a:rPr lang="ru-RU" sz="2400" dirty="0"/>
              <a:t>выпуске </a:t>
            </a:r>
            <a:r>
              <a:rPr lang="ru-RU" sz="2400" b="1" dirty="0"/>
              <a:t>2 </a:t>
            </a:r>
            <a:r>
              <a:rPr lang="ru-RU" sz="2400" dirty="0"/>
              <a:t>– уже </a:t>
            </a:r>
            <a:r>
              <a:rPr lang="ru-RU" sz="2400" b="1" dirty="0" smtClean="0"/>
              <a:t>13</a:t>
            </a:r>
            <a:r>
              <a:rPr lang="ru-RU" sz="2400" dirty="0" smtClean="0"/>
              <a:t>, из них по истории математики – </a:t>
            </a:r>
            <a:r>
              <a:rPr lang="ru-RU" sz="2400" b="1" dirty="0" smtClean="0"/>
              <a:t>5: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i="1" dirty="0" smtClean="0"/>
              <a:t>Н</a:t>
            </a:r>
            <a:r>
              <a:rPr lang="ru-RU" sz="2000" i="1" dirty="0"/>
              <a:t>. Фусса об Эйлере («Похвальное слово господину Леонарду Эйлеру, читанное въ Императорской </a:t>
            </a:r>
            <a:r>
              <a:rPr lang="ru-RU" sz="2000" i="1" dirty="0" err="1"/>
              <a:t>Академiи</a:t>
            </a:r>
            <a:r>
              <a:rPr lang="ru-RU" sz="2000" i="1" dirty="0"/>
              <a:t> Наук, въ ея </a:t>
            </a:r>
            <a:r>
              <a:rPr lang="ru-RU" sz="2000" i="1" dirty="0" err="1"/>
              <a:t>собранiи</a:t>
            </a:r>
            <a:r>
              <a:rPr lang="ru-RU" sz="2000" i="1" dirty="0"/>
              <a:t> 23 октября 1783 года»),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i="1" dirty="0" smtClean="0"/>
              <a:t>П.И</a:t>
            </a:r>
            <a:r>
              <a:rPr lang="ru-RU" sz="2000" i="1" dirty="0"/>
              <a:t>. Иноходцева по истории астрономии,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i="1" dirty="0" smtClean="0"/>
              <a:t>«</a:t>
            </a:r>
            <a:r>
              <a:rPr lang="ru-RU" sz="2000" i="1" dirty="0" err="1"/>
              <a:t>Исторiя</a:t>
            </a:r>
            <a:r>
              <a:rPr lang="ru-RU" sz="2000" i="1" dirty="0"/>
              <a:t> о </a:t>
            </a:r>
            <a:r>
              <a:rPr lang="ru-RU" sz="2000" i="1" dirty="0" err="1"/>
              <a:t>Маȹематикѣ</a:t>
            </a:r>
            <a:r>
              <a:rPr lang="ru-RU" sz="2000" i="1" dirty="0"/>
              <a:t>» в переводе Петра Богдановича,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i="1" dirty="0" smtClean="0"/>
              <a:t>Я</a:t>
            </a:r>
            <a:r>
              <a:rPr lang="ru-RU" sz="2000" i="1" dirty="0"/>
              <a:t>. Малоземова «О </a:t>
            </a:r>
            <a:r>
              <a:rPr lang="ru-RU" sz="2000" i="1" dirty="0" err="1"/>
              <a:t>первоначальномъ</a:t>
            </a:r>
            <a:r>
              <a:rPr lang="ru-RU" sz="2000" i="1" dirty="0"/>
              <a:t> </a:t>
            </a:r>
            <a:r>
              <a:rPr lang="ru-RU" sz="2000" i="1" dirty="0" err="1"/>
              <a:t>счисленiи</a:t>
            </a:r>
            <a:r>
              <a:rPr lang="ru-RU" sz="2000" i="1" dirty="0"/>
              <a:t> времени у </a:t>
            </a:r>
            <a:r>
              <a:rPr lang="ru-RU" sz="2000" i="1" dirty="0" err="1"/>
              <a:t>древнихъ</a:t>
            </a:r>
            <a:r>
              <a:rPr lang="ru-RU" sz="2000" i="1" dirty="0"/>
              <a:t> </a:t>
            </a:r>
            <a:r>
              <a:rPr lang="ru-RU" sz="2000" i="1" dirty="0" err="1"/>
              <a:t>народовъ</a:t>
            </a:r>
            <a:r>
              <a:rPr lang="ru-RU" sz="2000" i="1" dirty="0"/>
              <a:t>»,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i="1" dirty="0" smtClean="0"/>
              <a:t>академика </a:t>
            </a:r>
            <a:r>
              <a:rPr lang="ru-RU" sz="2000" i="1" dirty="0"/>
              <a:t>Н.Я. </a:t>
            </a:r>
            <a:r>
              <a:rPr lang="ru-RU" sz="2000" i="1" dirty="0" err="1"/>
              <a:t>Озерецковского</a:t>
            </a:r>
            <a:r>
              <a:rPr lang="ru-RU" sz="2000" i="1" dirty="0"/>
              <a:t> «</a:t>
            </a:r>
            <a:r>
              <a:rPr lang="ru-RU" sz="2000" i="1" dirty="0" err="1"/>
              <a:t>Собранiе</a:t>
            </a:r>
            <a:r>
              <a:rPr lang="ru-RU" sz="2000" i="1" dirty="0"/>
              <a:t> </a:t>
            </a:r>
            <a:r>
              <a:rPr lang="ru-RU" sz="2000" i="1" dirty="0" err="1"/>
              <a:t>сочиненiй</a:t>
            </a:r>
            <a:r>
              <a:rPr lang="ru-RU" sz="2000" i="1" dirty="0"/>
              <a:t>, </a:t>
            </a:r>
            <a:r>
              <a:rPr lang="ru-RU" sz="2000" i="1" dirty="0" err="1"/>
              <a:t>выбранныхъ</a:t>
            </a:r>
            <a:r>
              <a:rPr lang="ru-RU" sz="2000" i="1" dirty="0"/>
              <a:t> </a:t>
            </a:r>
            <a:r>
              <a:rPr lang="ru-RU" sz="2000" i="1" dirty="0" smtClean="0"/>
              <a:t>      </a:t>
            </a:r>
            <a:r>
              <a:rPr lang="ru-RU" sz="2000" i="1" dirty="0" err="1" smtClean="0"/>
              <a:t>изъ</a:t>
            </a:r>
            <a:r>
              <a:rPr lang="ru-RU" sz="2000" i="1" dirty="0" smtClean="0"/>
              <a:t> </a:t>
            </a:r>
            <a:r>
              <a:rPr lang="ru-RU" sz="2000" i="1" dirty="0" err="1"/>
              <a:t>мѣсяцеслововъ</a:t>
            </a:r>
            <a:r>
              <a:rPr lang="ru-RU" sz="2000" i="1" dirty="0"/>
              <a:t> на разные годы» (об истории календарного летоисчисления).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 </a:t>
            </a:r>
            <a:r>
              <a:rPr lang="ru-RU" sz="2400" dirty="0"/>
              <a:t>выпуске 3 – </a:t>
            </a:r>
            <a:r>
              <a:rPr lang="ru-RU" sz="2400" b="1" dirty="0" smtClean="0"/>
              <a:t>107 </a:t>
            </a:r>
            <a:r>
              <a:rPr lang="ru-RU" sz="2400" dirty="0" smtClean="0"/>
              <a:t>(в том числе):</a:t>
            </a:r>
          </a:p>
          <a:p>
            <a:r>
              <a:rPr lang="ru-RU" sz="2000" dirty="0" smtClean="0"/>
              <a:t>указания на публикации о биографиях </a:t>
            </a:r>
            <a:r>
              <a:rPr lang="ru-RU" sz="2000" b="1" dirty="0"/>
              <a:t>100</a:t>
            </a:r>
            <a:r>
              <a:rPr lang="ru-RU" sz="2000" dirty="0"/>
              <a:t> ученых, персоналии которых впервые рассматривались в русской истории науки в труде «Словарь </a:t>
            </a:r>
            <a:r>
              <a:rPr lang="ru-RU" sz="2000" dirty="0" err="1"/>
              <a:t>историческiй</a:t>
            </a:r>
            <a:r>
              <a:rPr lang="ru-RU" sz="2000" dirty="0"/>
              <a:t>, или Сокращенная </a:t>
            </a:r>
            <a:r>
              <a:rPr lang="ru-RU" sz="2000" dirty="0" err="1"/>
              <a:t>Библiотека</a:t>
            </a:r>
            <a:r>
              <a:rPr lang="ru-RU" sz="2000" dirty="0"/>
              <a:t>» (Ч.I-VI, </a:t>
            </a:r>
            <a:r>
              <a:rPr lang="ru-RU" sz="2000" dirty="0" smtClean="0"/>
              <a:t>1790-1791).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4568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26834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909" y="522481"/>
            <a:ext cx="8964488" cy="600164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</a:rPr>
              <a:t>   Развитие биографических исследований в России:</a:t>
            </a:r>
          </a:p>
          <a:p>
            <a:endParaRPr lang="ru-RU" sz="2400" b="1" dirty="0" smtClean="0">
              <a:solidFill>
                <a:srgbClr val="3333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3333FF"/>
                </a:solidFill>
              </a:rPr>
              <a:t>Появление словарей </a:t>
            </a:r>
            <a:r>
              <a:rPr lang="ru-RU" sz="2000" b="1" i="1" dirty="0">
                <a:solidFill>
                  <a:srgbClr val="3333FF"/>
                </a:solidFill>
              </a:rPr>
              <a:t>и </a:t>
            </a:r>
            <a:r>
              <a:rPr lang="ru-RU" sz="2000" b="1" i="1" dirty="0" smtClean="0">
                <a:solidFill>
                  <a:srgbClr val="3333FF"/>
                </a:solidFill>
              </a:rPr>
              <a:t>сборников </a:t>
            </a:r>
            <a:r>
              <a:rPr lang="ru-RU" sz="2000" b="1" i="1" dirty="0">
                <a:solidFill>
                  <a:srgbClr val="3333FF"/>
                </a:solidFill>
              </a:rPr>
              <a:t>биографий общего </a:t>
            </a:r>
            <a:r>
              <a:rPr lang="ru-RU" sz="2000" b="1" i="1" dirty="0" smtClean="0">
                <a:solidFill>
                  <a:srgbClr val="3333FF"/>
                </a:solidFill>
              </a:rPr>
              <a:t>содержания: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/>
              <a:t>Ломоносов </a:t>
            </a:r>
            <a:r>
              <a:rPr lang="ru-RU" sz="2000" dirty="0"/>
              <a:t>М.В. Краткий российский </a:t>
            </a:r>
            <a:r>
              <a:rPr lang="ru-RU" sz="2000" dirty="0" smtClean="0"/>
              <a:t>летописец</a:t>
            </a:r>
            <a:r>
              <a:rPr lang="ru-RU" sz="2000" dirty="0"/>
              <a:t> </a:t>
            </a:r>
            <a:r>
              <a:rPr lang="ru-RU" sz="2000" dirty="0" smtClean="0"/>
              <a:t>(1760);</a:t>
            </a:r>
            <a:endParaRPr lang="ru-RU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/>
              <a:t>Словарь </a:t>
            </a:r>
            <a:r>
              <a:rPr lang="ru-RU" sz="2000" dirty="0"/>
              <a:t>исторический или сокращенная библиотека </a:t>
            </a:r>
            <a:r>
              <a:rPr lang="ru-RU" sz="2000" dirty="0" smtClean="0"/>
              <a:t>…. В</a:t>
            </a:r>
            <a:r>
              <a:rPr lang="ru-RU" sz="2000" dirty="0"/>
              <a:t>. Окорокова </a:t>
            </a:r>
            <a:r>
              <a:rPr lang="ru-RU" sz="2000" dirty="0" smtClean="0"/>
              <a:t>  (</a:t>
            </a:r>
            <a:r>
              <a:rPr lang="ru-RU" sz="2000" dirty="0"/>
              <a:t>ч. </a:t>
            </a:r>
            <a:r>
              <a:rPr lang="ru-RU" sz="2000" dirty="0" smtClean="0"/>
              <a:t>1-14, 1790-1797);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/>
              <a:t>Русский биографический словарь (25 </a:t>
            </a:r>
            <a:r>
              <a:rPr lang="ru-RU" sz="2000" dirty="0" smtClean="0"/>
              <a:t>т., РИО, 1896-1918);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/>
              <a:t>Венгеров </a:t>
            </a:r>
            <a:r>
              <a:rPr lang="ru-RU" sz="2000" dirty="0"/>
              <a:t>С. А. Критико-биографический словарь русских писателей и </a:t>
            </a:r>
            <a:r>
              <a:rPr lang="ru-RU" sz="2000" dirty="0" smtClean="0"/>
              <a:t>ученых (6 т., </a:t>
            </a:r>
            <a:r>
              <a:rPr lang="ru-RU" sz="2000" dirty="0"/>
              <a:t>1886 – </a:t>
            </a:r>
            <a:r>
              <a:rPr lang="ru-RU" sz="2000" dirty="0" smtClean="0"/>
              <a:t>1904) (1915-1918);</a:t>
            </a:r>
          </a:p>
          <a:p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3333FF"/>
                </a:solidFill>
              </a:rPr>
              <a:t>Постепенное внедрение  в словари классификации  по роду деятельности  </a:t>
            </a:r>
            <a:r>
              <a:rPr lang="ru-RU" sz="2000" b="1" i="1" dirty="0"/>
              <a:t>     </a:t>
            </a:r>
            <a:r>
              <a:rPr lang="ru-RU" sz="2000" dirty="0"/>
              <a:t>(</a:t>
            </a:r>
            <a:r>
              <a:rPr lang="ru-RU" i="1" dirty="0"/>
              <a:t>отход от алфавитного принципа</a:t>
            </a:r>
            <a:r>
              <a:rPr lang="ru-RU" sz="2000" dirty="0" smtClean="0"/>
              <a:t>):</a:t>
            </a:r>
            <a:endParaRPr lang="ru-RU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Русские самородки в жизнеописаниях и изображениях.(В. 1-9, 1910).  </a:t>
            </a:r>
            <a:r>
              <a:rPr lang="ru-RU" i="1" dirty="0" smtClean="0"/>
              <a:t>(историки, ученые, путешественники и промышленники,… );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i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3333FF"/>
                </a:solidFill>
              </a:rPr>
              <a:t>Выпуск </a:t>
            </a:r>
            <a:r>
              <a:rPr lang="ru-RU" sz="2000" b="1" i="1" dirty="0">
                <a:solidFill>
                  <a:srgbClr val="3333FF"/>
                </a:solidFill>
              </a:rPr>
              <a:t>энциклопедических словарей и </a:t>
            </a:r>
            <a:r>
              <a:rPr lang="ru-RU" sz="2000" b="1" i="1" dirty="0" smtClean="0">
                <a:solidFill>
                  <a:srgbClr val="3333FF"/>
                </a:solidFill>
              </a:rPr>
              <a:t>энциклопедий:</a:t>
            </a:r>
            <a:endParaRPr lang="ru-RU" sz="2000" b="1" i="1" dirty="0">
              <a:solidFill>
                <a:srgbClr val="3333FF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 Энциклопедический лексикон. </a:t>
            </a:r>
            <a:r>
              <a:rPr lang="ru-RU" sz="2000" dirty="0" smtClean="0"/>
              <a:t>А</a:t>
            </a:r>
            <a:r>
              <a:rPr lang="ru-RU" sz="2000" dirty="0"/>
              <a:t>. Плюшара</a:t>
            </a:r>
            <a:r>
              <a:rPr lang="ru-RU" sz="2000" dirty="0" smtClean="0"/>
              <a:t>.(Т1-17, </a:t>
            </a:r>
            <a:r>
              <a:rPr lang="ru-RU" sz="2000" b="1" dirty="0" smtClean="0"/>
              <a:t>1835-1841</a:t>
            </a:r>
            <a:r>
              <a:rPr lang="ru-RU" sz="2000" dirty="0" smtClean="0"/>
              <a:t>);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Лексикон чистой и прикладной математики. </a:t>
            </a:r>
            <a:r>
              <a:rPr lang="ru-RU" sz="2000" b="1" dirty="0" smtClean="0"/>
              <a:t>1839;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Энциклопедический </a:t>
            </a:r>
            <a:r>
              <a:rPr lang="ru-RU" sz="2000" dirty="0" smtClean="0"/>
              <a:t>словарь Брокгауза </a:t>
            </a:r>
            <a:r>
              <a:rPr lang="ru-RU" sz="2000" dirty="0"/>
              <a:t>и </a:t>
            </a:r>
            <a:r>
              <a:rPr lang="ru-RU" sz="2000" dirty="0" smtClean="0"/>
              <a:t>Ефрона (86 т</a:t>
            </a:r>
            <a:r>
              <a:rPr lang="ru-RU" sz="2000" b="1" dirty="0" smtClean="0"/>
              <a:t>. 1890-1907</a:t>
            </a:r>
            <a:r>
              <a:rPr lang="ru-RU" sz="2000" dirty="0" smtClean="0"/>
              <a:t>);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63963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8055" y="8465"/>
            <a:ext cx="8654217" cy="409342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3333FF"/>
                </a:solidFill>
              </a:rPr>
              <a:t>Появление серии биографий</a:t>
            </a:r>
            <a:r>
              <a:rPr lang="ru-RU" sz="2000" i="1" dirty="0">
                <a:solidFill>
                  <a:srgbClr val="3333FF"/>
                </a:solidFill>
              </a:rPr>
              <a:t> </a:t>
            </a:r>
            <a:r>
              <a:rPr lang="ru-RU" sz="2000" i="1" dirty="0"/>
              <a:t> (до 1917 г. – одна заметная):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Жизнь замечательных людей. Ф.Ф. Павленкова.(</a:t>
            </a:r>
            <a:r>
              <a:rPr lang="ru-RU" sz="2000" b="1" dirty="0"/>
              <a:t>1890-1915</a:t>
            </a:r>
            <a:r>
              <a:rPr lang="ru-RU" sz="2000" dirty="0"/>
              <a:t>);</a:t>
            </a:r>
          </a:p>
          <a:p>
            <a:endParaRPr lang="ru-RU" sz="2000" b="1" i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0000FF"/>
                </a:solidFill>
              </a:rPr>
              <a:t>Появление указателей биобиблиографических </a:t>
            </a:r>
            <a:r>
              <a:rPr lang="ru-RU" sz="2000" b="1" i="1" dirty="0">
                <a:solidFill>
                  <a:srgbClr val="0000FF"/>
                </a:solidFill>
              </a:rPr>
              <a:t>материалов</a:t>
            </a:r>
            <a:r>
              <a:rPr lang="ru-RU" sz="2000" i="1" dirty="0" smtClean="0"/>
              <a:t>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Ламбины </a:t>
            </a:r>
            <a:r>
              <a:rPr lang="ru-RU" sz="2000" dirty="0"/>
              <a:t>П.П., Б.П. и В.П. </a:t>
            </a:r>
            <a:r>
              <a:rPr lang="ru-RU" sz="2000" b="1" dirty="0"/>
              <a:t>Русская историческая библиография</a:t>
            </a:r>
            <a:r>
              <a:rPr lang="ru-RU" sz="2000" dirty="0"/>
              <a:t>. </a:t>
            </a:r>
            <a:r>
              <a:rPr lang="ru-RU" sz="2000" dirty="0" smtClean="0"/>
              <a:t>(Кн.1-10, </a:t>
            </a:r>
            <a:r>
              <a:rPr lang="ru-RU" sz="2000" b="1" dirty="0" smtClean="0"/>
              <a:t>1861-1884);</a:t>
            </a:r>
            <a:r>
              <a:rPr lang="ru-RU" sz="2000" dirty="0" smtClean="0"/>
              <a:t> </a:t>
            </a:r>
            <a:endParaRPr lang="ru-RU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Межов </a:t>
            </a:r>
            <a:r>
              <a:rPr lang="ru-RU" sz="2000" dirty="0"/>
              <a:t>В.И. </a:t>
            </a:r>
            <a:r>
              <a:rPr lang="ru-RU" sz="2000" b="1" dirty="0"/>
              <a:t>Биографии и некрологи </a:t>
            </a:r>
            <a:r>
              <a:rPr lang="ru-RU" sz="2000" dirty="0"/>
              <a:t>/ В кн. Русская историческая библиография. </a:t>
            </a:r>
            <a:r>
              <a:rPr lang="ru-RU" sz="2000" b="1" dirty="0"/>
              <a:t>1893</a:t>
            </a:r>
            <a:r>
              <a:rPr lang="ru-RU" sz="2000" dirty="0"/>
              <a:t>.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q"/>
            </a:pP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3333FF"/>
                </a:solidFill>
              </a:rPr>
              <a:t>Включение биографий </a:t>
            </a:r>
            <a:r>
              <a:rPr lang="ru-RU" sz="2000" b="1" i="1" dirty="0">
                <a:solidFill>
                  <a:srgbClr val="3333FF"/>
                </a:solidFill>
              </a:rPr>
              <a:t>и </a:t>
            </a:r>
            <a:r>
              <a:rPr lang="ru-RU" sz="2000" b="1" i="1" dirty="0" smtClean="0">
                <a:solidFill>
                  <a:srgbClr val="3333FF"/>
                </a:solidFill>
              </a:rPr>
              <a:t>некрологов  с библиографиями трудов  в </a:t>
            </a:r>
            <a:r>
              <a:rPr lang="ru-RU" sz="2000" b="1" i="1" dirty="0">
                <a:solidFill>
                  <a:srgbClr val="3333FF"/>
                </a:solidFill>
              </a:rPr>
              <a:t>русскую </a:t>
            </a:r>
            <a:r>
              <a:rPr lang="ru-RU" sz="2000" b="1" i="1" dirty="0" smtClean="0">
                <a:solidFill>
                  <a:srgbClr val="3333FF"/>
                </a:solidFill>
              </a:rPr>
              <a:t>периодику;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3333FF"/>
                </a:solidFill>
              </a:rPr>
              <a:t>Создание профессиональных биографических </a:t>
            </a:r>
            <a:r>
              <a:rPr lang="ru-RU" sz="2000" b="1" i="1" dirty="0" smtClean="0">
                <a:solidFill>
                  <a:srgbClr val="3333FF"/>
                </a:solidFill>
              </a:rPr>
              <a:t>указателей</a:t>
            </a:r>
          </a:p>
          <a:p>
            <a:r>
              <a:rPr lang="ru-RU" sz="2000" i="1" dirty="0" smtClean="0"/>
              <a:t>(биографические словари русских университетов)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7162109" y="3860611"/>
            <a:ext cx="1973771" cy="288844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942" y="4101893"/>
            <a:ext cx="3494059" cy="261056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2277044" y="4145023"/>
            <a:ext cx="1691729" cy="267115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01" y="4268792"/>
            <a:ext cx="1731543" cy="24436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90" y="4221088"/>
            <a:ext cx="1684156" cy="26455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4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313" y="185192"/>
            <a:ext cx="9044762" cy="600164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</a:rPr>
              <a:t>Резюме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Создание отечественных библиографий началось в XVIII в.</a:t>
            </a:r>
          </a:p>
          <a:p>
            <a:r>
              <a:rPr lang="ru-RU" sz="2400" dirty="0" smtClean="0"/>
              <a:t>с момента возникновения Петербургской АН, вызвавшего развитие основных видов библиографии (</a:t>
            </a:r>
            <a:r>
              <a:rPr lang="ru-RU" sz="2400" b="1" i="1" dirty="0" smtClean="0"/>
              <a:t>реферативной, книготорговой, критической </a:t>
            </a:r>
            <a:r>
              <a:rPr lang="ru-RU" sz="2400" dirty="0" smtClean="0"/>
              <a:t>и зачатков </a:t>
            </a:r>
            <a:r>
              <a:rPr lang="ru-RU" sz="2400" b="1" i="1" dirty="0" smtClean="0"/>
              <a:t>отраслевой</a:t>
            </a:r>
            <a:r>
              <a:rPr lang="ru-RU" sz="2400" dirty="0" smtClean="0"/>
              <a:t>). </a:t>
            </a:r>
            <a:r>
              <a:rPr lang="ru-RU" sz="2400" b="1" i="1" dirty="0" smtClean="0"/>
              <a:t>    </a:t>
            </a:r>
            <a:endParaRPr lang="ru-RU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 </a:t>
            </a:r>
            <a:r>
              <a:rPr lang="ru-RU" sz="2400" dirty="0"/>
              <a:t>последней четверти XIX века до 1917 г. в России было </a:t>
            </a:r>
            <a:endParaRPr lang="ru-RU" sz="2400" dirty="0" smtClean="0"/>
          </a:p>
          <a:p>
            <a:r>
              <a:rPr lang="ru-RU" sz="2400" dirty="0" smtClean="0"/>
              <a:t>опубликовано </a:t>
            </a:r>
            <a:r>
              <a:rPr lang="ru-RU" sz="2400" dirty="0"/>
              <a:t>множество </a:t>
            </a:r>
            <a:r>
              <a:rPr lang="ru-RU" sz="2400" b="1" i="1" dirty="0"/>
              <a:t>отраслевых</a:t>
            </a:r>
            <a:r>
              <a:rPr lang="ru-RU" sz="2400" dirty="0"/>
              <a:t> библиографических указателей и биографических словарей, среди которых имелись сравнимые по уровню исполнения с подобными западноевропейскими  </a:t>
            </a:r>
            <a:r>
              <a:rPr lang="ru-RU" sz="2400" dirty="0" smtClean="0"/>
              <a:t>изданиями</a:t>
            </a:r>
            <a:r>
              <a:rPr lang="ru-RU" sz="20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Результатом </a:t>
            </a:r>
            <a:r>
              <a:rPr lang="ru-RU" sz="2400" dirty="0"/>
              <a:t>стало признание заслуг отечественных </a:t>
            </a:r>
            <a:endParaRPr lang="ru-RU" sz="2400" dirty="0" smtClean="0"/>
          </a:p>
          <a:p>
            <a:r>
              <a:rPr lang="ru-RU" sz="2400" dirty="0" smtClean="0"/>
              <a:t>библиографов </a:t>
            </a:r>
            <a:r>
              <a:rPr lang="ru-RU" sz="2400" dirty="0"/>
              <a:t>мировым библиографическим сообществом </a:t>
            </a:r>
          </a:p>
          <a:p>
            <a:r>
              <a:rPr lang="ru-RU" sz="2400" dirty="0"/>
              <a:t>и деятельное участие России в создании «</a:t>
            </a:r>
            <a:r>
              <a:rPr lang="ru-RU" sz="2400" b="1" dirty="0">
                <a:solidFill>
                  <a:srgbClr val="3333FF"/>
                </a:solidFill>
              </a:rPr>
              <a:t>Международного каталога научной литературы</a:t>
            </a:r>
            <a:r>
              <a:rPr lang="ru-RU" sz="2400" dirty="0"/>
              <a:t>». </a:t>
            </a:r>
            <a:r>
              <a:rPr lang="ru-RU" sz="2400" dirty="0" smtClean="0"/>
              <a:t>Сбором </a:t>
            </a:r>
            <a:r>
              <a:rPr lang="ru-RU" sz="2400" dirty="0"/>
              <a:t>сведений для </a:t>
            </a:r>
            <a:r>
              <a:rPr lang="ru-RU" sz="2400" dirty="0" smtClean="0"/>
              <a:t>него </a:t>
            </a:r>
            <a:r>
              <a:rPr lang="ru-RU" sz="2400" dirty="0"/>
              <a:t>занималось </a:t>
            </a:r>
            <a:r>
              <a:rPr lang="ru-RU" sz="2400" b="1" dirty="0">
                <a:solidFill>
                  <a:srgbClr val="3333FF"/>
                </a:solidFill>
              </a:rPr>
              <a:t>Бюро международной библиографии при </a:t>
            </a:r>
            <a:r>
              <a:rPr lang="ru-RU" sz="2400" b="1" dirty="0" smtClean="0">
                <a:solidFill>
                  <a:srgbClr val="3333FF"/>
                </a:solidFill>
              </a:rPr>
              <a:t>АН</a:t>
            </a:r>
          </a:p>
          <a:p>
            <a:r>
              <a:rPr lang="ru-RU" sz="2400" dirty="0" smtClean="0"/>
              <a:t>(</a:t>
            </a:r>
            <a:r>
              <a:rPr lang="ru-RU" sz="2400" dirty="0"/>
              <a:t>с 1901 г.).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600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71" y="17930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76672"/>
            <a:ext cx="8712968" cy="1384995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800" b="1" i="1" dirty="0"/>
              <a:t>«</a:t>
            </a:r>
            <a:r>
              <a:rPr lang="ru-RU" sz="2800" b="1" i="1" dirty="0">
                <a:solidFill>
                  <a:srgbClr val="663300"/>
                </a:solidFill>
              </a:rPr>
              <a:t>Надлежит по два человека еще прибавить, которые из словенского народа, дабы могли удобнее русских </a:t>
            </a:r>
            <a:r>
              <a:rPr lang="ru-RU" sz="2800" b="1" i="1" dirty="0" smtClean="0">
                <a:solidFill>
                  <a:srgbClr val="663300"/>
                </a:solidFill>
              </a:rPr>
              <a:t>учить</a:t>
            </a:r>
            <a:r>
              <a:rPr lang="ru-RU" sz="2800" b="1" i="1" dirty="0" smtClean="0"/>
              <a:t>…» </a:t>
            </a:r>
            <a:endParaRPr lang="ru-RU" sz="28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7391" y="2025908"/>
            <a:ext cx="8494229" cy="4401205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663300"/>
                </a:solidFill>
              </a:rPr>
              <a:t>«…заранее сие делать надобно таким образом: которые умеют языки, а художеств не умеют, </a:t>
            </a:r>
            <a:r>
              <a:rPr lang="ru-RU" sz="2800" b="1" i="1" dirty="0" smtClean="0">
                <a:solidFill>
                  <a:srgbClr val="663300"/>
                </a:solidFill>
              </a:rPr>
              <a:t>тех</a:t>
            </a:r>
            <a:r>
              <a:rPr lang="en-US" sz="2800" b="1" i="1" dirty="0" smtClean="0">
                <a:solidFill>
                  <a:srgbClr val="663300"/>
                </a:solidFill>
              </a:rPr>
              <a:t> </a:t>
            </a:r>
            <a:r>
              <a:rPr lang="ru-RU" sz="2800" b="1" i="1" dirty="0" smtClean="0">
                <a:solidFill>
                  <a:srgbClr val="663300"/>
                </a:solidFill>
              </a:rPr>
              <a:t>отдать учитца</a:t>
            </a:r>
          </a:p>
          <a:p>
            <a:r>
              <a:rPr lang="ru-RU" sz="2800" b="1" i="1" dirty="0" smtClean="0">
                <a:solidFill>
                  <a:srgbClr val="663300"/>
                </a:solidFill>
              </a:rPr>
              <a:t> </a:t>
            </a:r>
            <a:r>
              <a:rPr lang="ru-RU" sz="2800" b="1" i="1" dirty="0">
                <a:solidFill>
                  <a:srgbClr val="663300"/>
                </a:solidFill>
              </a:rPr>
              <a:t>художествам, </a:t>
            </a:r>
            <a:endParaRPr lang="ru-RU" sz="2800" b="1" i="1" dirty="0" smtClean="0">
              <a:solidFill>
                <a:srgbClr val="663300"/>
              </a:solidFill>
            </a:endParaRPr>
          </a:p>
          <a:p>
            <a:r>
              <a:rPr lang="ru-RU" sz="2800" b="1" i="1" dirty="0" smtClean="0">
                <a:solidFill>
                  <a:srgbClr val="663300"/>
                </a:solidFill>
              </a:rPr>
              <a:t>а </a:t>
            </a:r>
            <a:r>
              <a:rPr lang="ru-RU" sz="2800" b="1" i="1" dirty="0">
                <a:solidFill>
                  <a:srgbClr val="663300"/>
                </a:solidFill>
              </a:rPr>
              <a:t>которые умеют </a:t>
            </a:r>
            <a:endParaRPr lang="ru-RU" sz="2800" b="1" i="1" dirty="0" smtClean="0">
              <a:solidFill>
                <a:srgbClr val="663300"/>
              </a:solidFill>
            </a:endParaRPr>
          </a:p>
          <a:p>
            <a:r>
              <a:rPr lang="ru-RU" sz="2800" b="1" i="1" dirty="0" smtClean="0">
                <a:solidFill>
                  <a:srgbClr val="663300"/>
                </a:solidFill>
              </a:rPr>
              <a:t>художества</a:t>
            </a:r>
            <a:r>
              <a:rPr lang="ru-RU" sz="2800" b="1" i="1" dirty="0">
                <a:solidFill>
                  <a:srgbClr val="663300"/>
                </a:solidFill>
              </a:rPr>
              <a:t>, </a:t>
            </a:r>
            <a:endParaRPr lang="en-US" sz="2800" b="1" i="1" dirty="0" smtClean="0">
              <a:solidFill>
                <a:srgbClr val="663300"/>
              </a:solidFill>
            </a:endParaRPr>
          </a:p>
          <a:p>
            <a:r>
              <a:rPr lang="ru-RU" sz="2800" b="1" i="1" dirty="0" smtClean="0">
                <a:solidFill>
                  <a:srgbClr val="663300"/>
                </a:solidFill>
              </a:rPr>
              <a:t>а </a:t>
            </a:r>
            <a:r>
              <a:rPr lang="ru-RU" sz="2800" b="1" i="1" dirty="0">
                <a:solidFill>
                  <a:srgbClr val="663300"/>
                </a:solidFill>
              </a:rPr>
              <a:t>языку </a:t>
            </a:r>
            <a:r>
              <a:rPr lang="ru-RU" sz="2800" b="1" i="1" dirty="0" smtClean="0">
                <a:solidFill>
                  <a:srgbClr val="663300"/>
                </a:solidFill>
              </a:rPr>
              <a:t>не </a:t>
            </a:r>
            <a:r>
              <a:rPr lang="ru-RU" sz="2800" b="1" i="1" dirty="0">
                <a:solidFill>
                  <a:srgbClr val="663300"/>
                </a:solidFill>
              </a:rPr>
              <a:t>умеют, </a:t>
            </a:r>
            <a:endParaRPr lang="en-US" sz="2800" b="1" i="1" dirty="0" smtClean="0">
              <a:solidFill>
                <a:srgbClr val="663300"/>
              </a:solidFill>
            </a:endParaRPr>
          </a:p>
          <a:p>
            <a:r>
              <a:rPr lang="ru-RU" sz="2800" b="1" i="1" dirty="0" smtClean="0">
                <a:solidFill>
                  <a:srgbClr val="663300"/>
                </a:solidFill>
              </a:rPr>
              <a:t>тех</a:t>
            </a:r>
            <a:r>
              <a:rPr lang="en-US" sz="2800" b="1" i="1" dirty="0" smtClean="0">
                <a:solidFill>
                  <a:srgbClr val="663300"/>
                </a:solidFill>
              </a:rPr>
              <a:t> </a:t>
            </a:r>
            <a:r>
              <a:rPr lang="ru-RU" sz="2800" b="1" i="1" dirty="0" smtClean="0">
                <a:solidFill>
                  <a:srgbClr val="663300"/>
                </a:solidFill>
              </a:rPr>
              <a:t>послать </a:t>
            </a:r>
            <a:r>
              <a:rPr lang="ru-RU" sz="2800" b="1" i="1" dirty="0">
                <a:solidFill>
                  <a:srgbClr val="663300"/>
                </a:solidFill>
              </a:rPr>
              <a:t>учитца </a:t>
            </a:r>
            <a:endParaRPr lang="ru-RU" sz="2800" b="1" i="1" dirty="0" smtClean="0">
              <a:solidFill>
                <a:srgbClr val="663300"/>
              </a:solidFill>
            </a:endParaRPr>
          </a:p>
          <a:p>
            <a:r>
              <a:rPr lang="ru-RU" sz="2800" b="1" i="1" dirty="0" smtClean="0">
                <a:solidFill>
                  <a:srgbClr val="663300"/>
                </a:solidFill>
              </a:rPr>
              <a:t>языкам</a:t>
            </a:r>
            <a:r>
              <a:rPr lang="ru-RU" sz="2800" b="1" i="1" dirty="0"/>
              <a:t>» </a:t>
            </a:r>
            <a:r>
              <a:rPr lang="ru-RU" sz="2800" b="1" i="1" dirty="0" smtClean="0"/>
              <a:t>      </a:t>
            </a:r>
            <a:endParaRPr lang="en-US" sz="2800" b="1" i="1" dirty="0" smtClean="0"/>
          </a:p>
          <a:p>
            <a:r>
              <a:rPr lang="en-US" sz="2800" b="1" i="1" dirty="0"/>
              <a:t> </a:t>
            </a:r>
            <a:r>
              <a:rPr lang="en-US" sz="2800" b="1" i="1" dirty="0" smtClean="0"/>
              <a:t>                                </a:t>
            </a:r>
            <a:r>
              <a:rPr lang="ru-RU" sz="2800" b="1" i="1" dirty="0" smtClean="0"/>
              <a:t> </a:t>
            </a:r>
            <a:r>
              <a:rPr lang="ru-RU" sz="2000" b="1" i="1" dirty="0" smtClean="0"/>
              <a:t>Петр </a:t>
            </a:r>
            <a:r>
              <a:rPr lang="en-US" sz="2000" b="1" i="1" dirty="0" smtClean="0"/>
              <a:t>I</a:t>
            </a:r>
            <a:endParaRPr lang="ru-RU" sz="2000" b="1" i="1" dirty="0" smtClean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514399"/>
            <a:ext cx="4560164" cy="26774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6191867"/>
            <a:ext cx="302433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Санкт-Петербург, Адмиралтейство, </a:t>
            </a:r>
            <a:r>
              <a:rPr lang="en-US" dirty="0" smtClean="0"/>
              <a:t>XVIII </a:t>
            </a:r>
            <a:r>
              <a:rPr lang="ru-RU" dirty="0" smtClean="0"/>
              <a:t>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4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71" y="0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95031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Использование российскими математиками историко-математических экскурсов</a:t>
            </a:r>
          </a:p>
          <a:p>
            <a:pPr algn="ctr"/>
            <a:r>
              <a:rPr lang="ru-RU" sz="2800" b="1" dirty="0"/>
              <a:t>при освещении изучаемой проблемы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00808"/>
            <a:ext cx="8892480" cy="4893647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Традиция </a:t>
            </a:r>
            <a:r>
              <a:rPr lang="ru-RU" sz="2400" b="1" dirty="0">
                <a:solidFill>
                  <a:srgbClr val="0000FF"/>
                </a:solidFill>
              </a:rPr>
              <a:t>включать историко-научные обзоры 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r>
              <a:rPr lang="ru-RU" sz="2400" b="1" dirty="0" smtClean="0">
                <a:solidFill>
                  <a:srgbClr val="0000FF"/>
                </a:solidFill>
              </a:rPr>
              <a:t>в </a:t>
            </a:r>
            <a:r>
              <a:rPr lang="ru-RU" sz="2400" b="1" dirty="0">
                <a:solidFill>
                  <a:srgbClr val="0000FF"/>
                </a:solidFill>
              </a:rPr>
              <a:t>торжественные речи заседаний Академии </a:t>
            </a:r>
            <a:r>
              <a:rPr lang="ru-RU" sz="2400" b="1" dirty="0" smtClean="0">
                <a:solidFill>
                  <a:srgbClr val="0000FF"/>
                </a:solidFill>
              </a:rPr>
              <a:t>наук :</a:t>
            </a:r>
          </a:p>
          <a:p>
            <a:r>
              <a:rPr lang="ru-RU" sz="2400" i="1" dirty="0"/>
              <a:t>а</a:t>
            </a:r>
            <a:r>
              <a:rPr lang="ru-RU" sz="2400" i="1" dirty="0" smtClean="0"/>
              <a:t>кадемик М.В</a:t>
            </a:r>
            <a:r>
              <a:rPr lang="ru-RU" sz="2400" i="1" dirty="0"/>
              <a:t>. Ломоносов (</a:t>
            </a:r>
            <a:r>
              <a:rPr lang="ru-RU" sz="2400" b="1" i="1" dirty="0"/>
              <a:t>1751 г. О пользе химии</a:t>
            </a:r>
            <a:r>
              <a:rPr lang="ru-RU" sz="2400" i="1" dirty="0" smtClean="0"/>
              <a:t>), </a:t>
            </a:r>
          </a:p>
          <a:p>
            <a:r>
              <a:rPr lang="ru-RU" sz="2400" i="1" dirty="0" smtClean="0"/>
              <a:t>академик </a:t>
            </a:r>
            <a:r>
              <a:rPr lang="ru-RU" sz="2400" i="1" dirty="0"/>
              <a:t>С.К. Котельников  </a:t>
            </a:r>
            <a:r>
              <a:rPr lang="ru-RU" sz="2400" i="1" dirty="0" smtClean="0"/>
              <a:t>(</a:t>
            </a:r>
            <a:r>
              <a:rPr lang="ru-RU" sz="2400" b="1" i="1" dirty="0" smtClean="0"/>
              <a:t>1761 </a:t>
            </a:r>
            <a:r>
              <a:rPr lang="ru-RU" sz="2400" b="1" i="1" dirty="0"/>
              <a:t>г. </a:t>
            </a:r>
            <a:r>
              <a:rPr lang="ru-RU" sz="2400" b="1" i="1" dirty="0" smtClean="0"/>
              <a:t> </a:t>
            </a:r>
            <a:r>
              <a:rPr lang="ru-RU" sz="2400" i="1" dirty="0" smtClean="0"/>
              <a:t>В речи «</a:t>
            </a:r>
            <a:r>
              <a:rPr lang="ru-RU" sz="2400" b="1" i="1" dirty="0" smtClean="0"/>
              <a:t>Слово </a:t>
            </a:r>
            <a:r>
              <a:rPr lang="ru-RU" sz="2400" b="1" i="1" dirty="0"/>
              <a:t>о пользе упражнений в чистых математических </a:t>
            </a:r>
            <a:r>
              <a:rPr lang="ru-RU" sz="2400" b="1" i="1" dirty="0" smtClean="0"/>
              <a:t>рассуждениях»</a:t>
            </a:r>
            <a:r>
              <a:rPr lang="ru-RU" sz="2400" i="1" dirty="0" smtClean="0"/>
              <a:t> </a:t>
            </a:r>
            <a:r>
              <a:rPr lang="ru-RU" sz="2400" i="1" dirty="0"/>
              <a:t>доказывал, что с помощью исторического обзора достижений математики можно раскрыть значение математики для других </a:t>
            </a:r>
            <a:r>
              <a:rPr lang="ru-RU" sz="2400" i="1" dirty="0" smtClean="0"/>
              <a:t>наук).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В переводах трудов европейских математиков были </a:t>
            </a:r>
          </a:p>
          <a:p>
            <a:r>
              <a:rPr lang="ru-RU" sz="2400" b="1" dirty="0" smtClean="0">
                <a:solidFill>
                  <a:srgbClr val="0000FF"/>
                </a:solidFill>
              </a:rPr>
              <a:t>примеры таких включений:</a:t>
            </a:r>
          </a:p>
          <a:p>
            <a:r>
              <a:rPr lang="ru-RU" sz="2400" i="1" dirty="0" smtClean="0"/>
              <a:t>Например, в 1792–1803 гг. в России издавались переводы </a:t>
            </a:r>
            <a:r>
              <a:rPr lang="ru-RU" sz="2400" i="1" dirty="0"/>
              <a:t>курсов анализа  </a:t>
            </a:r>
            <a:r>
              <a:rPr lang="ru-RU" sz="2400" i="1" dirty="0" smtClean="0"/>
              <a:t>А</a:t>
            </a:r>
            <a:r>
              <a:rPr lang="ru-RU" sz="2400" i="1" dirty="0"/>
              <a:t>. Кёстнера </a:t>
            </a:r>
            <a:r>
              <a:rPr lang="ru-RU" sz="2400" i="1" dirty="0" smtClean="0"/>
              <a:t>с  хорошими историческими обзорами</a:t>
            </a:r>
            <a:r>
              <a:rPr lang="ru-RU" sz="2400" i="1" dirty="0"/>
              <a:t> </a:t>
            </a:r>
            <a:r>
              <a:rPr lang="ru-RU" sz="2400" i="1" dirty="0" smtClean="0"/>
              <a:t> методов  математического анализа     </a:t>
            </a:r>
            <a:r>
              <a:rPr lang="ru-RU" dirty="0" smtClean="0"/>
              <a:t>(Г.И. Синкевич).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32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8680" y="0"/>
            <a:ext cx="853294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3333FF"/>
                </a:solidFill>
              </a:rPr>
              <a:t>Способы введения экскурсов </a:t>
            </a:r>
            <a:r>
              <a:rPr lang="ru-RU" sz="2400" b="1" dirty="0">
                <a:solidFill>
                  <a:srgbClr val="3333FF"/>
                </a:solidFill>
              </a:rPr>
              <a:t>в историю </a:t>
            </a:r>
            <a:r>
              <a:rPr lang="ru-RU" sz="2400" b="1" dirty="0" smtClean="0">
                <a:solidFill>
                  <a:srgbClr val="3333FF"/>
                </a:solidFill>
              </a:rPr>
              <a:t>проблемы</a:t>
            </a:r>
            <a:r>
              <a:rPr lang="ru-RU" sz="2400" b="1" dirty="0" smtClean="0"/>
              <a:t>: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7798" y="620688"/>
            <a:ext cx="8694712" cy="6001643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во «Введение» или «Предисловие»;</a:t>
            </a:r>
          </a:p>
          <a:p>
            <a:r>
              <a:rPr lang="ru-RU" sz="2000" dirty="0" smtClean="0"/>
              <a:t>(У  </a:t>
            </a:r>
            <a:r>
              <a:rPr lang="ru-RU" sz="2000" b="1" dirty="0" smtClean="0"/>
              <a:t>М.А</a:t>
            </a:r>
            <a:r>
              <a:rPr lang="ru-RU" sz="2000" b="1" dirty="0"/>
              <a:t>. </a:t>
            </a:r>
            <a:r>
              <a:rPr lang="ru-RU" sz="2000" b="1" dirty="0" smtClean="0"/>
              <a:t>Тихомандрицкого </a:t>
            </a:r>
            <a:r>
              <a:rPr lang="ru-RU" sz="2000" dirty="0"/>
              <a:t>в работах «</a:t>
            </a:r>
            <a:r>
              <a:rPr lang="ru-RU" sz="2000" b="1" dirty="0"/>
              <a:t>Основание теории Абелевых интегралов</a:t>
            </a:r>
            <a:r>
              <a:rPr lang="ru-RU" sz="2000" dirty="0"/>
              <a:t>» и «</a:t>
            </a:r>
            <a:r>
              <a:rPr lang="ru-RU" sz="2000" b="1" dirty="0"/>
              <a:t>Теория эллиптических интегралов и функций</a:t>
            </a:r>
            <a:r>
              <a:rPr lang="ru-RU" sz="2000" dirty="0"/>
              <a:t>»  присутствуют  серьезные историко-математические введения</a:t>
            </a:r>
            <a:r>
              <a:rPr lang="ru-RU" sz="2000" dirty="0" smtClean="0"/>
              <a:t>, в </a:t>
            </a:r>
            <a:r>
              <a:rPr lang="ru-RU" sz="2000" dirty="0"/>
              <a:t>которых он пишет </a:t>
            </a:r>
            <a:r>
              <a:rPr lang="ru-RU" sz="2000" dirty="0" smtClean="0"/>
              <a:t>   о  </a:t>
            </a:r>
            <a:r>
              <a:rPr lang="ru-RU" sz="2000" dirty="0"/>
              <a:t>работах  </a:t>
            </a:r>
            <a:r>
              <a:rPr lang="ru-RU" sz="2000" i="1" dirty="0"/>
              <a:t>Л. Эйлера, К.-Ф. Гаусса, </a:t>
            </a:r>
            <a:r>
              <a:rPr lang="ru-RU" sz="2000" i="1" dirty="0" smtClean="0"/>
              <a:t>Э</a:t>
            </a:r>
            <a:r>
              <a:rPr lang="ru-RU" sz="2000" i="1" dirty="0"/>
              <a:t>. Куммера, К. Якоби</a:t>
            </a:r>
            <a:r>
              <a:rPr lang="ru-RU" sz="2000" i="1" dirty="0" smtClean="0"/>
              <a:t>,     </a:t>
            </a:r>
            <a:r>
              <a:rPr lang="ru-RU" sz="2000" i="1" dirty="0"/>
              <a:t>П.Л. Чебышева, </a:t>
            </a:r>
            <a:r>
              <a:rPr lang="ru-RU" sz="2000" i="1" dirty="0" smtClean="0"/>
              <a:t> К.А</a:t>
            </a:r>
            <a:r>
              <a:rPr lang="ru-RU" sz="2000" i="1" dirty="0"/>
              <a:t>. Поссе, </a:t>
            </a:r>
            <a:r>
              <a:rPr lang="ru-RU" sz="2000" i="1" dirty="0" smtClean="0"/>
              <a:t> Ю.В</a:t>
            </a:r>
            <a:r>
              <a:rPr lang="ru-RU" sz="2000" i="1" dirty="0"/>
              <a:t>. Сохоцкого, </a:t>
            </a:r>
            <a:r>
              <a:rPr lang="ru-RU" sz="2000" i="1" dirty="0" smtClean="0"/>
              <a:t> Э</a:t>
            </a:r>
            <a:r>
              <a:rPr lang="ru-RU" sz="2000" i="1" dirty="0"/>
              <a:t>. Гейне, </a:t>
            </a:r>
            <a:r>
              <a:rPr lang="ru-RU" sz="2000" i="1" dirty="0" smtClean="0"/>
              <a:t> А.В</a:t>
            </a:r>
            <a:r>
              <a:rPr lang="ru-RU" sz="2000" i="1" dirty="0"/>
              <a:t>. Летникова</a:t>
            </a:r>
            <a:r>
              <a:rPr lang="ru-RU" sz="2000" i="1" dirty="0" smtClean="0"/>
              <a:t>,   </a:t>
            </a:r>
            <a:r>
              <a:rPr lang="ru-RU" sz="2000" i="1" dirty="0"/>
              <a:t>Г. Римана, </a:t>
            </a:r>
            <a:r>
              <a:rPr lang="ru-RU" sz="2000" i="1" dirty="0" smtClean="0"/>
              <a:t> Л</a:t>
            </a:r>
            <a:r>
              <a:rPr lang="ru-RU" sz="2000" i="1" dirty="0"/>
              <a:t>. Поххамера, И. Фукса, </a:t>
            </a:r>
            <a:r>
              <a:rPr lang="ru-RU" sz="2000" i="1" dirty="0" smtClean="0"/>
              <a:t>К-Г. Шварца).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реже - в виде упоминаний </a:t>
            </a:r>
            <a:r>
              <a:rPr lang="ru-RU" sz="2400" b="1" dirty="0">
                <a:solidFill>
                  <a:srgbClr val="0000FF"/>
                </a:solidFill>
              </a:rPr>
              <a:t>по тексту </a:t>
            </a:r>
            <a:r>
              <a:rPr lang="ru-RU" sz="2400" b="1" dirty="0" smtClean="0">
                <a:solidFill>
                  <a:srgbClr val="0000FF"/>
                </a:solidFill>
              </a:rPr>
              <a:t>работы;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включение в переводы </a:t>
            </a:r>
            <a:r>
              <a:rPr lang="ru-RU" sz="2400" b="1" dirty="0">
                <a:solidFill>
                  <a:srgbClr val="0000FF"/>
                </a:solidFill>
              </a:rPr>
              <a:t>сочинений западных </a:t>
            </a:r>
            <a:r>
              <a:rPr lang="ru-RU" sz="2400" b="1" dirty="0" smtClean="0">
                <a:solidFill>
                  <a:srgbClr val="0000FF"/>
                </a:solidFill>
              </a:rPr>
              <a:t>авторов;</a:t>
            </a:r>
          </a:p>
          <a:p>
            <a:r>
              <a:rPr lang="ru-RU" sz="2000" dirty="0" smtClean="0"/>
              <a:t>(«</a:t>
            </a:r>
            <a:r>
              <a:rPr lang="ru-RU" sz="2000" b="1" dirty="0"/>
              <a:t>Исторический очерк развития идеи анализа бесконечно малых</a:t>
            </a:r>
            <a:r>
              <a:rPr lang="ru-RU" sz="2000" dirty="0"/>
              <a:t>» (1906) </a:t>
            </a:r>
            <a:r>
              <a:rPr lang="ru-RU" sz="2000" b="1" dirty="0"/>
              <a:t>А.В. Васильева </a:t>
            </a:r>
            <a:r>
              <a:rPr lang="ru-RU" sz="2000" dirty="0"/>
              <a:t>– в книге </a:t>
            </a:r>
            <a:r>
              <a:rPr lang="ru-RU" sz="2000" dirty="0" smtClean="0"/>
              <a:t>фр. </a:t>
            </a:r>
            <a:r>
              <a:rPr lang="ru-RU" sz="2000" dirty="0"/>
              <a:t>математика Ж. </a:t>
            </a:r>
            <a:r>
              <a:rPr lang="ru-RU" sz="2000" dirty="0" smtClean="0"/>
              <a:t>Папелье).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в виде отдельных глав или параграфов</a:t>
            </a:r>
            <a:r>
              <a:rPr lang="ru-RU" sz="2400" dirty="0" smtClean="0">
                <a:solidFill>
                  <a:srgbClr val="3333FF"/>
                </a:solidFill>
              </a:rPr>
              <a:t>;  </a:t>
            </a:r>
          </a:p>
          <a:p>
            <a:r>
              <a:rPr lang="ru-RU" sz="2000" dirty="0" smtClean="0"/>
              <a:t>(У </a:t>
            </a:r>
            <a:r>
              <a:rPr lang="ru-RU" sz="2000" b="1" dirty="0"/>
              <a:t>В.Я. Буняковского </a:t>
            </a:r>
            <a:r>
              <a:rPr lang="ru-RU" sz="2000" dirty="0" smtClean="0"/>
              <a:t>в сочинении «</a:t>
            </a:r>
            <a:r>
              <a:rPr lang="ru-RU" sz="2000" b="1" dirty="0" smtClean="0"/>
              <a:t>Основания </a:t>
            </a:r>
            <a:r>
              <a:rPr lang="ru-RU" sz="2000" b="1" dirty="0"/>
              <a:t>математической теории вероятностей</a:t>
            </a:r>
            <a:r>
              <a:rPr lang="ru-RU" sz="2000" dirty="0"/>
              <a:t>» (1846) </a:t>
            </a:r>
            <a:r>
              <a:rPr lang="ru-RU" sz="2000" dirty="0" smtClean="0"/>
              <a:t> -  глава </a:t>
            </a:r>
            <a:r>
              <a:rPr lang="de-DE" sz="2000" dirty="0" smtClean="0"/>
              <a:t>XII</a:t>
            </a:r>
            <a:r>
              <a:rPr lang="ru-RU" sz="2000" dirty="0" smtClean="0"/>
              <a:t>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во вступительные лекции;</a:t>
            </a:r>
          </a:p>
          <a:p>
            <a:r>
              <a:rPr lang="ru-RU" sz="2000" dirty="0"/>
              <a:t>(</a:t>
            </a:r>
            <a:r>
              <a:rPr lang="ru-RU" sz="2000" b="1" dirty="0"/>
              <a:t>Платон Сергеевич Порецкий </a:t>
            </a:r>
            <a:r>
              <a:rPr lang="ru-RU" sz="2000" dirty="0"/>
              <a:t>(1846-1907</a:t>
            </a:r>
            <a:r>
              <a:rPr lang="ru-RU" sz="2000" dirty="0" smtClean="0"/>
              <a:t>) </a:t>
            </a:r>
            <a:r>
              <a:rPr lang="ru-RU" sz="2000" dirty="0"/>
              <a:t>вступительную лекцию </a:t>
            </a:r>
            <a:endParaRPr lang="ru-RU" sz="2000" dirty="0" smtClean="0"/>
          </a:p>
          <a:p>
            <a:r>
              <a:rPr lang="ru-RU" sz="2000" dirty="0" smtClean="0"/>
              <a:t>по математической логике посвящал </a:t>
            </a:r>
            <a:r>
              <a:rPr lang="ru-RU" sz="2000" dirty="0"/>
              <a:t>истории </a:t>
            </a:r>
            <a:r>
              <a:rPr lang="ru-RU" sz="2000" dirty="0" smtClean="0"/>
              <a:t>науки).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в отечественные диссертации по математике.</a:t>
            </a:r>
          </a:p>
        </p:txBody>
      </p:sp>
    </p:spTree>
    <p:extLst>
      <p:ext uri="{BB962C8B-B14F-4D97-AF65-F5344CB8AC3E}">
        <p14:creationId xmlns:p14="http://schemas.microsoft.com/office/powerpoint/2010/main" val="33534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-144955" y="645147"/>
            <a:ext cx="2521443" cy="32817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70" y="836712"/>
            <a:ext cx="1714500" cy="228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7724" y="43167"/>
            <a:ext cx="207845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В.Я. Буняковский </a:t>
            </a:r>
          </a:p>
          <a:p>
            <a:pPr algn="ctr"/>
            <a:r>
              <a:rPr lang="ru-RU" dirty="0" smtClean="0"/>
              <a:t>(1804-1889)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564" y="3119101"/>
            <a:ext cx="4959588" cy="371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188640"/>
            <a:ext cx="4752528" cy="655564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Классическим </a:t>
            </a:r>
            <a:r>
              <a:rPr lang="ru-RU" sz="2000" dirty="0"/>
              <a:t>и непревзойденным </a:t>
            </a:r>
            <a:endParaRPr lang="ru-RU" sz="2000" dirty="0" smtClean="0"/>
          </a:p>
          <a:p>
            <a:r>
              <a:rPr lang="ru-RU" sz="2000" dirty="0" smtClean="0"/>
              <a:t>по  </a:t>
            </a:r>
            <a:r>
              <a:rPr lang="ru-RU" sz="2000" dirty="0"/>
              <a:t>полноте </a:t>
            </a:r>
            <a:r>
              <a:rPr lang="ru-RU" sz="2000" dirty="0" smtClean="0"/>
              <a:t> и  способу  изложения примером  </a:t>
            </a:r>
            <a:r>
              <a:rPr lang="ru-RU" sz="2000" dirty="0"/>
              <a:t>являлась </a:t>
            </a:r>
            <a:r>
              <a:rPr lang="ru-RU" sz="2000" dirty="0" smtClean="0"/>
              <a:t>  глава   XII </a:t>
            </a:r>
            <a:r>
              <a:rPr lang="ru-RU" sz="2000" dirty="0"/>
              <a:t>«</a:t>
            </a:r>
            <a:r>
              <a:rPr lang="ru-RU" sz="2000" b="1" dirty="0">
                <a:solidFill>
                  <a:srgbClr val="3333FF"/>
                </a:solidFill>
              </a:rPr>
              <a:t>Краткий исторический очерк постепенного развития математической теории вероятностей</a:t>
            </a:r>
            <a:r>
              <a:rPr lang="ru-RU" sz="2000" dirty="0"/>
              <a:t>» </a:t>
            </a:r>
            <a:r>
              <a:rPr lang="ru-RU" sz="2000" dirty="0" smtClean="0"/>
              <a:t>  в   сочинении </a:t>
            </a:r>
          </a:p>
          <a:p>
            <a:r>
              <a:rPr lang="ru-RU" sz="2000" dirty="0" smtClean="0"/>
              <a:t>В.Я</a:t>
            </a:r>
            <a:r>
              <a:rPr lang="ru-RU" sz="2000" dirty="0"/>
              <a:t>. Буняковского </a:t>
            </a:r>
            <a:r>
              <a:rPr lang="ru-RU" sz="2000" dirty="0" smtClean="0"/>
              <a:t>  «</a:t>
            </a:r>
            <a:r>
              <a:rPr lang="ru-RU" sz="2000" b="1" dirty="0"/>
              <a:t>Основания математической теории вероятностей</a:t>
            </a:r>
            <a:r>
              <a:rPr lang="ru-RU" sz="2000" dirty="0"/>
              <a:t>» (</a:t>
            </a:r>
            <a:r>
              <a:rPr lang="ru-RU" sz="2000" b="1" dirty="0"/>
              <a:t>1846</a:t>
            </a:r>
            <a:r>
              <a:rPr lang="ru-RU" sz="2000" dirty="0"/>
              <a:t>), </a:t>
            </a:r>
            <a:r>
              <a:rPr lang="ru-RU" sz="2000" dirty="0" smtClean="0"/>
              <a:t> где  впервые </a:t>
            </a:r>
            <a:r>
              <a:rPr lang="ru-RU" sz="2000" dirty="0"/>
              <a:t>был дан </a:t>
            </a:r>
            <a:r>
              <a:rPr lang="ru-RU" sz="2000" dirty="0" smtClean="0"/>
              <a:t>анализ </a:t>
            </a:r>
            <a:r>
              <a:rPr lang="ru-RU" sz="2000" dirty="0"/>
              <a:t>истории </a:t>
            </a:r>
            <a:r>
              <a:rPr lang="ru-RU" sz="2000" dirty="0" smtClean="0"/>
              <a:t>развития  теории  </a:t>
            </a:r>
            <a:r>
              <a:rPr lang="ru-RU" sz="2000" dirty="0"/>
              <a:t>вероятностей </a:t>
            </a:r>
            <a:r>
              <a:rPr lang="ru-RU" sz="2000" dirty="0" smtClean="0"/>
              <a:t>от  трудов  </a:t>
            </a:r>
            <a:r>
              <a:rPr lang="ru-RU" sz="2000" dirty="0"/>
              <a:t>Паскаля </a:t>
            </a:r>
            <a:r>
              <a:rPr lang="ru-RU" sz="2000" dirty="0" smtClean="0"/>
              <a:t> и   </a:t>
            </a:r>
            <a:r>
              <a:rPr lang="ru-RU" sz="2000" dirty="0"/>
              <a:t>Ферма</a:t>
            </a:r>
            <a:r>
              <a:rPr lang="ru-RU" sz="20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Автор </a:t>
            </a:r>
            <a:r>
              <a:rPr lang="ru-RU" sz="2000" dirty="0"/>
              <a:t>знаменитого «</a:t>
            </a:r>
            <a:r>
              <a:rPr lang="ru-RU" sz="2000" b="1" dirty="0" smtClean="0"/>
              <a:t>Лексикона</a:t>
            </a:r>
          </a:p>
          <a:p>
            <a:r>
              <a:rPr lang="ru-RU" sz="2000" b="1" dirty="0" smtClean="0"/>
              <a:t>чистой </a:t>
            </a:r>
            <a:r>
              <a:rPr lang="ru-RU" sz="2000" b="1" dirty="0"/>
              <a:t>и прикладной </a:t>
            </a:r>
            <a:r>
              <a:rPr lang="ru-RU" sz="2000" b="1" dirty="0" smtClean="0"/>
              <a:t>математики: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 </a:t>
            </a:r>
            <a:r>
              <a:rPr lang="ru-RU" sz="2000" dirty="0"/>
              <a:t>способствовал становлению русской математической </a:t>
            </a:r>
            <a:r>
              <a:rPr lang="ru-RU" sz="2000" dirty="0" smtClean="0"/>
              <a:t>терминологии,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указывал </a:t>
            </a:r>
            <a:r>
              <a:rPr lang="ru-RU" sz="2000" dirty="0"/>
              <a:t>материалы для </a:t>
            </a:r>
            <a:r>
              <a:rPr lang="ru-RU" sz="2000" dirty="0" smtClean="0"/>
              <a:t>изучения </a:t>
            </a:r>
            <a:r>
              <a:rPr lang="ru-RU" sz="2000" dirty="0"/>
              <a:t>истории различных частных проблем математики.</a:t>
            </a:r>
          </a:p>
        </p:txBody>
      </p:sp>
    </p:spTree>
    <p:extLst>
      <p:ext uri="{BB962C8B-B14F-4D97-AF65-F5344CB8AC3E}">
        <p14:creationId xmlns:p14="http://schemas.microsoft.com/office/powerpoint/2010/main" val="26273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7304" y="160472"/>
            <a:ext cx="8100866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«</a:t>
            </a:r>
            <a:r>
              <a:rPr lang="ru-RU" sz="2000" b="1" i="1" dirty="0"/>
              <a:t>Начиная с защиты Зерновым докторской диссертации «</a:t>
            </a:r>
            <a:r>
              <a:rPr lang="ru-RU" sz="2000" b="1" i="1" dirty="0" smtClean="0"/>
              <a:t>Рассуждения   об   интеграции   уравнений   с   частными </a:t>
            </a:r>
            <a:r>
              <a:rPr lang="ru-RU" sz="2000" b="1" i="1" dirty="0"/>
              <a:t>дифференциалами» (1837) </a:t>
            </a:r>
            <a:r>
              <a:rPr lang="ru-RU" sz="2000" b="1" i="1" dirty="0" smtClean="0"/>
              <a:t>-  </a:t>
            </a:r>
            <a:r>
              <a:rPr lang="ru-RU" sz="2000" b="1" i="1" dirty="0"/>
              <a:t>историко-математическими очерками стали снабжаться диссертационные исследования </a:t>
            </a:r>
            <a:endParaRPr lang="ru-RU" sz="2000" b="1" i="1" dirty="0" smtClean="0"/>
          </a:p>
          <a:p>
            <a:r>
              <a:rPr lang="ru-RU" sz="2000" b="1" i="1" dirty="0" smtClean="0"/>
              <a:t>и </a:t>
            </a:r>
            <a:r>
              <a:rPr lang="ru-RU" sz="2000" b="1" i="1" dirty="0"/>
              <a:t>математические </a:t>
            </a:r>
            <a:r>
              <a:rPr lang="ru-RU" sz="2000" b="1" i="1" dirty="0" smtClean="0"/>
              <a:t>курсы</a:t>
            </a:r>
            <a:r>
              <a:rPr lang="ru-RU" sz="2000" dirty="0" smtClean="0"/>
              <a:t>»   </a:t>
            </a:r>
          </a:p>
          <a:p>
            <a:pPr algn="r"/>
            <a:r>
              <a:rPr lang="ru-RU" sz="2000" dirty="0" smtClean="0"/>
              <a:t>                            (</a:t>
            </a:r>
            <a:r>
              <a:rPr lang="ru-RU" dirty="0" smtClean="0"/>
              <a:t>Т.А. Токарева)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786" y="2276872"/>
            <a:ext cx="8964488" cy="409342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 </a:t>
            </a:r>
            <a:r>
              <a:rPr lang="ru-RU" sz="2000" b="1" dirty="0"/>
              <a:t>О.И. Сомов </a:t>
            </a:r>
            <a:r>
              <a:rPr lang="ru-RU" sz="2000" dirty="0"/>
              <a:t>в магистерской диссертации «</a:t>
            </a:r>
            <a:r>
              <a:rPr lang="ru-RU" sz="2000" b="1" dirty="0"/>
              <a:t>Об интегралах алгебраических иррациональных дифференциалов с одной переменной</a:t>
            </a:r>
            <a:r>
              <a:rPr lang="ru-RU" sz="2000" dirty="0"/>
              <a:t>» (</a:t>
            </a:r>
            <a:r>
              <a:rPr lang="ru-RU" sz="2000" b="1" dirty="0" smtClean="0"/>
              <a:t>1841</a:t>
            </a:r>
            <a:r>
              <a:rPr lang="ru-RU" sz="2000" dirty="0" smtClean="0"/>
              <a:t>) дал  </a:t>
            </a:r>
            <a:r>
              <a:rPr lang="ru-RU" sz="2000" dirty="0"/>
              <a:t>обстоятельный исторический обзор, рассмотрев изыскания Л. Эйлера, Дж. </a:t>
            </a:r>
            <a:r>
              <a:rPr lang="ru-RU" sz="2000" dirty="0" smtClean="0"/>
              <a:t>Фаньяно,  </a:t>
            </a:r>
            <a:r>
              <a:rPr lang="ru-RU" sz="2000" smtClean="0"/>
              <a:t>А. </a:t>
            </a:r>
            <a:r>
              <a:rPr lang="ru-RU" sz="2000" dirty="0" smtClean="0"/>
              <a:t>Лежандра</a:t>
            </a:r>
            <a:r>
              <a:rPr lang="ru-RU" sz="2000" dirty="0"/>
              <a:t>, </a:t>
            </a:r>
            <a:r>
              <a:rPr lang="ru-RU" sz="2000" dirty="0" smtClean="0"/>
              <a:t>                             Н</a:t>
            </a:r>
            <a:r>
              <a:rPr lang="ru-RU" sz="2000" dirty="0"/>
              <a:t>. Абеля, </a:t>
            </a:r>
            <a:r>
              <a:rPr lang="ru-RU" sz="2000" dirty="0" smtClean="0"/>
              <a:t> К</a:t>
            </a:r>
            <a:r>
              <a:rPr lang="ru-RU" sz="2000" dirty="0"/>
              <a:t>. Якоби, Ж. Лиувилля, М.В. Остроградского, </a:t>
            </a:r>
            <a:r>
              <a:rPr lang="ru-RU" sz="2000" dirty="0" smtClean="0"/>
              <a:t> Ф</a:t>
            </a:r>
            <a:r>
              <a:rPr lang="ru-RU" sz="2000" dirty="0"/>
              <a:t>. </a:t>
            </a:r>
            <a:r>
              <a:rPr lang="ru-RU" sz="2000" dirty="0" smtClean="0"/>
              <a:t>Ришело.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В  магистерской диссертации </a:t>
            </a:r>
            <a:r>
              <a:rPr lang="ru-RU" sz="2000" b="1" dirty="0"/>
              <a:t>М. А. Тихомандрицкого </a:t>
            </a:r>
            <a:r>
              <a:rPr lang="ru-RU" sz="2000" b="1" dirty="0" smtClean="0"/>
              <a:t>                              </a:t>
            </a:r>
            <a:r>
              <a:rPr lang="ru-RU" sz="2000" dirty="0" smtClean="0"/>
              <a:t>«</a:t>
            </a:r>
            <a:r>
              <a:rPr lang="ru-RU" sz="2000" b="1" dirty="0"/>
              <a:t>О гипергеометрических рядах</a:t>
            </a:r>
            <a:r>
              <a:rPr lang="ru-RU" sz="2000" dirty="0"/>
              <a:t>» (</a:t>
            </a:r>
            <a:r>
              <a:rPr lang="ru-RU" sz="2000" b="1" dirty="0"/>
              <a:t>1876</a:t>
            </a:r>
            <a:r>
              <a:rPr lang="ru-RU" sz="2000" dirty="0"/>
              <a:t>) история проблемы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 изложена   в </a:t>
            </a:r>
            <a:r>
              <a:rPr lang="ru-RU" sz="2000" dirty="0"/>
              <a:t>Предисловии, правда, очень </a:t>
            </a:r>
            <a:r>
              <a:rPr lang="ru-RU" sz="2000" dirty="0" smtClean="0"/>
              <a:t>лаконично. </a:t>
            </a: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/>
              <a:t>Б.М. Коялович </a:t>
            </a:r>
            <a:r>
              <a:rPr lang="ru-RU" sz="2000" dirty="0"/>
              <a:t>в магистерской диссертации «</a:t>
            </a:r>
            <a:r>
              <a:rPr lang="ru-RU" sz="2000" b="1" dirty="0"/>
              <a:t>Исследования </a:t>
            </a:r>
            <a:r>
              <a:rPr lang="ru-RU" sz="2000" b="1" dirty="0" smtClean="0"/>
              <a:t>                                      о </a:t>
            </a:r>
            <a:r>
              <a:rPr lang="ru-RU" sz="2000" b="1" dirty="0"/>
              <a:t>дифференциальном уравнении </a:t>
            </a:r>
            <a:r>
              <a:rPr lang="ru-RU" sz="2000" dirty="0"/>
              <a:t> </a:t>
            </a:r>
            <a:r>
              <a:rPr lang="ru-RU" sz="2000" dirty="0" smtClean="0"/>
              <a:t>                             » </a:t>
            </a:r>
            <a:r>
              <a:rPr lang="ru-RU" sz="2000" dirty="0"/>
              <a:t>(СПб, </a:t>
            </a:r>
            <a:r>
              <a:rPr lang="ru-RU" sz="2000" b="1" dirty="0"/>
              <a:t>1894</a:t>
            </a:r>
            <a:r>
              <a:rPr lang="ru-RU" sz="2000" dirty="0"/>
              <a:t>) поместил содержательный «Исторический очерк», где излагал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материал </a:t>
            </a:r>
            <a:r>
              <a:rPr lang="ru-RU" sz="2000" dirty="0"/>
              <a:t>о персоналиях, занимавшихся уравнениями Риккати,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и </a:t>
            </a:r>
            <a:r>
              <a:rPr lang="ru-RU" sz="2000" dirty="0"/>
              <a:t>их </a:t>
            </a:r>
            <a:r>
              <a:rPr lang="ru-RU" sz="2000" dirty="0" smtClean="0"/>
              <a:t>изысканиях. 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82016"/>
            <a:ext cx="1757180" cy="3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7"/>
          <a:stretch/>
        </p:blipFill>
        <p:spPr bwMode="auto">
          <a:xfrm>
            <a:off x="8159396" y="3956932"/>
            <a:ext cx="789242" cy="104108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25" y="2331805"/>
            <a:ext cx="829689" cy="110275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r="9918"/>
          <a:stretch/>
        </p:blipFill>
        <p:spPr bwMode="auto">
          <a:xfrm>
            <a:off x="8208808" y="5538841"/>
            <a:ext cx="789242" cy="10250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85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759" y="182841"/>
            <a:ext cx="8896021" cy="594008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В Казани </a:t>
            </a:r>
            <a:r>
              <a:rPr lang="ru-RU" sz="2000" b="1" dirty="0" smtClean="0"/>
              <a:t>В.Л</a:t>
            </a:r>
            <a:r>
              <a:rPr lang="ru-RU" sz="2000" b="1" dirty="0"/>
              <a:t>. Некрасов</a:t>
            </a:r>
            <a:r>
              <a:rPr lang="ru-RU" sz="2000" dirty="0"/>
              <a:t> </a:t>
            </a:r>
            <a:r>
              <a:rPr lang="ru-RU" sz="2000" dirty="0" smtClean="0"/>
              <a:t>(1864-1922) в магистерской                               диссертации </a:t>
            </a:r>
            <a:r>
              <a:rPr lang="ru-RU" sz="2000" dirty="0"/>
              <a:t>«</a:t>
            </a:r>
            <a:r>
              <a:rPr lang="ru-RU" sz="2000" b="1" dirty="0"/>
              <a:t>Строение и мера линейных </a:t>
            </a:r>
            <a:r>
              <a:rPr lang="ru-RU" sz="2000" b="1" dirty="0" smtClean="0"/>
              <a:t>точечных                       областей</a:t>
            </a:r>
            <a:r>
              <a:rPr lang="ru-RU" sz="2000" dirty="0"/>
              <a:t>» </a:t>
            </a:r>
            <a:r>
              <a:rPr lang="ru-RU" sz="2000" dirty="0" smtClean="0"/>
              <a:t>(М.,</a:t>
            </a:r>
            <a:r>
              <a:rPr lang="ru-RU" sz="2000" b="1" dirty="0" smtClean="0"/>
              <a:t>1907</a:t>
            </a:r>
            <a:r>
              <a:rPr lang="ru-RU" sz="2000" dirty="0" smtClean="0"/>
              <a:t>) первую </a:t>
            </a:r>
            <a:r>
              <a:rPr lang="ru-RU" sz="2000" dirty="0"/>
              <a:t>главу посвятил </a:t>
            </a:r>
            <a:r>
              <a:rPr lang="ru-RU" sz="2000" dirty="0" smtClean="0"/>
              <a:t>историческому                         </a:t>
            </a:r>
            <a:r>
              <a:rPr lang="ru-RU" sz="2000" dirty="0"/>
              <a:t>обзору </a:t>
            </a:r>
            <a:r>
              <a:rPr lang="ru-RU" sz="2000" dirty="0" smtClean="0"/>
              <a:t>темы исследования. </a:t>
            </a:r>
          </a:p>
          <a:p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В начале XX </a:t>
            </a:r>
            <a:r>
              <a:rPr lang="ru-RU" sz="2000" dirty="0" smtClean="0"/>
              <a:t>в. в </a:t>
            </a:r>
            <a:r>
              <a:rPr lang="ru-RU" sz="2000" dirty="0"/>
              <a:t>мировой математике остро стоял вопрос </a:t>
            </a:r>
            <a:r>
              <a:rPr lang="ru-RU" sz="2000" dirty="0" smtClean="0"/>
              <a:t>о построении </a:t>
            </a:r>
            <a:r>
              <a:rPr lang="ru-RU" sz="2000" dirty="0"/>
              <a:t>логически безупречной системы  аксиом для евклидовой геометрии </a:t>
            </a:r>
            <a:r>
              <a:rPr lang="ru-RU" sz="2000" dirty="0" smtClean="0"/>
              <a:t>    (в 1899 г. - М</a:t>
            </a:r>
            <a:r>
              <a:rPr lang="ru-RU" sz="2000" dirty="0"/>
              <a:t>. Пиери (на понятии движения) </a:t>
            </a:r>
            <a:r>
              <a:rPr lang="ru-RU" sz="2000" dirty="0" smtClean="0"/>
              <a:t> и </a:t>
            </a:r>
            <a:r>
              <a:rPr lang="ru-RU" sz="2000" dirty="0"/>
              <a:t>Д. Гильберт (на понятии конгруэнтности</a:t>
            </a:r>
            <a:r>
              <a:rPr lang="ru-RU" sz="2000" dirty="0" smtClean="0"/>
              <a:t>)). </a:t>
            </a:r>
            <a:r>
              <a:rPr lang="ru-RU" sz="2000" dirty="0"/>
              <a:t>Полный  анализ третьей системы </a:t>
            </a:r>
            <a:r>
              <a:rPr lang="ru-RU" sz="2000" dirty="0" smtClean="0"/>
              <a:t>аксиом, основанной </a:t>
            </a:r>
            <a:r>
              <a:rPr lang="ru-RU" sz="2000" dirty="0"/>
              <a:t>на понятии расстояния  (1902), </a:t>
            </a:r>
            <a:r>
              <a:rPr lang="ru-RU" sz="2000" dirty="0" smtClean="0"/>
              <a:t>дан </a:t>
            </a:r>
            <a:r>
              <a:rPr lang="ru-RU" sz="2000" b="1" dirty="0" smtClean="0"/>
              <a:t>В.Ф. Каганом                         </a:t>
            </a:r>
            <a:r>
              <a:rPr lang="ru-RU" sz="2000" dirty="0" smtClean="0"/>
              <a:t>в </a:t>
            </a:r>
            <a:r>
              <a:rPr lang="ru-RU" sz="2000" dirty="0"/>
              <a:t>магистерской диссертации «</a:t>
            </a:r>
            <a:r>
              <a:rPr lang="ru-RU" sz="2000" b="1" dirty="0"/>
              <a:t>Основания геометрии</a:t>
            </a:r>
            <a:r>
              <a:rPr lang="ru-RU" sz="2000" dirty="0"/>
              <a:t>» </a:t>
            </a:r>
            <a:r>
              <a:rPr lang="ru-RU" sz="2000" dirty="0" smtClean="0"/>
              <a:t>                        (под рук-м </a:t>
            </a:r>
            <a:r>
              <a:rPr lang="ru-RU" sz="2000" dirty="0"/>
              <a:t>А.А. Маркова и К.А. </a:t>
            </a:r>
            <a:r>
              <a:rPr lang="ru-RU" sz="2000" dirty="0" smtClean="0"/>
              <a:t>Поссе, </a:t>
            </a:r>
            <a:r>
              <a:rPr lang="ru-RU" sz="2000" b="1" dirty="0"/>
              <a:t>1907</a:t>
            </a:r>
            <a:r>
              <a:rPr lang="ru-RU" sz="2000" dirty="0" smtClean="0"/>
              <a:t>) и </a:t>
            </a:r>
            <a:r>
              <a:rPr lang="ru-RU" sz="2000" dirty="0"/>
              <a:t>снабжен  </a:t>
            </a:r>
            <a:r>
              <a:rPr lang="ru-RU" sz="2000" dirty="0" smtClean="0"/>
              <a:t>      «</a:t>
            </a:r>
            <a:r>
              <a:rPr lang="ru-RU" sz="2000" b="1" dirty="0" smtClean="0"/>
              <a:t>Историческим очерком </a:t>
            </a:r>
            <a:r>
              <a:rPr lang="ru-RU" sz="2000" b="1" dirty="0"/>
              <a:t>развития учения </a:t>
            </a:r>
            <a:r>
              <a:rPr lang="ru-RU" sz="2000" b="1" dirty="0" smtClean="0"/>
              <a:t>об </a:t>
            </a:r>
            <a:r>
              <a:rPr lang="ru-RU" sz="2000" b="1" dirty="0"/>
              <a:t>основаниях </a:t>
            </a:r>
            <a:r>
              <a:rPr lang="ru-RU" sz="2000" b="1" dirty="0" smtClean="0"/>
              <a:t>геометрии</a:t>
            </a:r>
            <a:r>
              <a:rPr lang="ru-RU" sz="2000" dirty="0"/>
              <a:t>» - ценнейшим историческим исследованием, содержащим </a:t>
            </a:r>
            <a:endParaRPr lang="ru-RU" sz="2000" dirty="0" smtClean="0"/>
          </a:p>
          <a:p>
            <a:r>
              <a:rPr lang="ru-RU" sz="2000" dirty="0" smtClean="0"/>
              <a:t>     анализ </a:t>
            </a:r>
            <a:r>
              <a:rPr lang="ru-RU" sz="2000" dirty="0"/>
              <a:t>эволюции этого учения </a:t>
            </a:r>
            <a:r>
              <a:rPr lang="ru-RU" sz="2000" dirty="0" smtClean="0"/>
              <a:t>и </a:t>
            </a:r>
            <a:r>
              <a:rPr lang="ru-RU" sz="2000" dirty="0"/>
              <a:t>смежных теорий, </a:t>
            </a:r>
            <a:r>
              <a:rPr lang="ru-RU" sz="2000" dirty="0" smtClean="0"/>
              <a:t> оказавших влияние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на </a:t>
            </a:r>
            <a:r>
              <a:rPr lang="ru-RU" sz="2000" dirty="0"/>
              <a:t>различные системы обоснования геометрии.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/>
              <a:t>В.Ф. </a:t>
            </a:r>
            <a:r>
              <a:rPr lang="ru-RU" sz="2000" b="1" dirty="0"/>
              <a:t>Каган </a:t>
            </a:r>
            <a:r>
              <a:rPr lang="ru-RU" sz="2000" dirty="0"/>
              <a:t>(1869-1953) - российский и советский математик</a:t>
            </a:r>
            <a:r>
              <a:rPr lang="ru-RU" sz="2000" dirty="0" smtClean="0"/>
              <a:t>,  приват-                      доцент </a:t>
            </a:r>
            <a:r>
              <a:rPr lang="ru-RU" sz="2000" dirty="0"/>
              <a:t>Новороссийского, впоследствии профессор Московского </a:t>
            </a:r>
            <a:r>
              <a:rPr lang="ru-RU" sz="2000" dirty="0" smtClean="0"/>
              <a:t>университета. 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955"/>
          <a:stretch/>
        </p:blipFill>
        <p:spPr bwMode="auto">
          <a:xfrm>
            <a:off x="7838285" y="182841"/>
            <a:ext cx="1080120" cy="13503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3"/>
          <a:stretch/>
        </p:blipFill>
        <p:spPr bwMode="auto">
          <a:xfrm>
            <a:off x="7930127" y="2720117"/>
            <a:ext cx="1091653" cy="14288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9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756" y="188640"/>
            <a:ext cx="8964488" cy="62478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333FF"/>
                </a:solidFill>
              </a:rPr>
              <a:t>Резюме</a:t>
            </a:r>
          </a:p>
          <a:p>
            <a:endParaRPr lang="ru-RU" sz="2000" b="1" dirty="0" smtClean="0">
              <a:solidFill>
                <a:srgbClr val="3333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Традиция </a:t>
            </a:r>
            <a:r>
              <a:rPr lang="ru-RU" sz="2000" dirty="0"/>
              <a:t>сопровождения сочинений </a:t>
            </a:r>
            <a:r>
              <a:rPr lang="ru-RU" sz="2000" dirty="0" smtClean="0"/>
              <a:t>по </a:t>
            </a:r>
            <a:r>
              <a:rPr lang="ru-RU" sz="2000" dirty="0"/>
              <a:t>физико-математическим </a:t>
            </a:r>
            <a:r>
              <a:rPr lang="ru-RU" sz="2000" dirty="0" smtClean="0"/>
              <a:t>наукам</a:t>
            </a:r>
          </a:p>
          <a:p>
            <a:r>
              <a:rPr lang="ru-RU" sz="2000" dirty="0" smtClean="0"/>
              <a:t>экскурсами </a:t>
            </a:r>
            <a:r>
              <a:rPr lang="ru-RU" sz="2000" dirty="0"/>
              <a:t>в историю исследуемой проблемы пришла с Запада </a:t>
            </a:r>
            <a:r>
              <a:rPr lang="ru-RU" sz="2000" dirty="0" smtClean="0"/>
              <a:t>вместе </a:t>
            </a:r>
          </a:p>
          <a:p>
            <a:r>
              <a:rPr lang="ru-RU" sz="2000" dirty="0" smtClean="0"/>
              <a:t>с переводами математических трудов европейских </a:t>
            </a:r>
            <a:r>
              <a:rPr lang="ru-RU" sz="2000" dirty="0"/>
              <a:t>ученых.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Причина редкого  использования «исторических отступлений» в веке </a:t>
            </a:r>
          </a:p>
          <a:p>
            <a:r>
              <a:rPr lang="ru-RU" sz="2000" dirty="0" smtClean="0"/>
              <a:t>XVIII - в </a:t>
            </a:r>
            <a:r>
              <a:rPr lang="ru-RU" sz="2000" dirty="0"/>
              <a:t>сугубо практической направленности исследований того </a:t>
            </a:r>
            <a:r>
              <a:rPr lang="ru-RU" sz="2000" dirty="0" smtClean="0"/>
              <a:t>периода.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Хотя </a:t>
            </a:r>
            <a:r>
              <a:rPr lang="ru-RU" sz="2000" dirty="0"/>
              <a:t>понимание важности исторических знаний для </a:t>
            </a:r>
            <a:r>
              <a:rPr lang="ru-RU" sz="2000" dirty="0" smtClean="0"/>
              <a:t>ученого</a:t>
            </a:r>
          </a:p>
          <a:p>
            <a:r>
              <a:rPr lang="ru-RU" sz="2000" dirty="0" smtClean="0"/>
              <a:t>присутствовало</a:t>
            </a:r>
            <a:r>
              <a:rPr lang="ru-RU" sz="2000" dirty="0"/>
              <a:t>: </a:t>
            </a:r>
            <a:endParaRPr lang="ru-RU" sz="2000" dirty="0" smtClean="0"/>
          </a:p>
          <a:p>
            <a:r>
              <a:rPr lang="ru-RU" sz="2000" dirty="0" smtClean="0"/>
              <a:t>«</a:t>
            </a:r>
            <a:r>
              <a:rPr lang="ru-RU" sz="2000" b="1" i="1" dirty="0"/>
              <a:t>Каждому академику подобает владеть историческим знанием своего искусства для распознания </a:t>
            </a:r>
            <a:r>
              <a:rPr lang="ru-RU" sz="2000" b="1" i="1" dirty="0" smtClean="0"/>
              <a:t>природы и </a:t>
            </a:r>
            <a:r>
              <a:rPr lang="ru-RU" sz="2000" b="1" i="1" dirty="0"/>
              <a:t>качества того, чем уже располагает это искусство</a:t>
            </a:r>
            <a:r>
              <a:rPr lang="ru-RU" sz="2000" dirty="0"/>
              <a:t>» (</a:t>
            </a:r>
            <a:r>
              <a:rPr lang="ru-RU" sz="2000" b="1" dirty="0"/>
              <a:t>Я. Герман</a:t>
            </a:r>
            <a:r>
              <a:rPr lang="ru-RU" sz="2000" dirty="0"/>
              <a:t>, </a:t>
            </a:r>
            <a:r>
              <a:rPr lang="ru-RU" sz="2000" b="1" dirty="0"/>
              <a:t>1726</a:t>
            </a:r>
            <a:r>
              <a:rPr lang="ru-RU" sz="2000" dirty="0" smtClean="0"/>
              <a:t>). </a:t>
            </a: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Появлению историко-математических </a:t>
            </a:r>
            <a:r>
              <a:rPr lang="ru-RU" sz="2000" dirty="0"/>
              <a:t>сведений в научных </a:t>
            </a:r>
            <a:r>
              <a:rPr lang="ru-RU" sz="2000" dirty="0" smtClean="0"/>
              <a:t>трудах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способствовали </a:t>
            </a:r>
            <a:r>
              <a:rPr lang="ru-RU" sz="2000" dirty="0" smtClean="0"/>
              <a:t>магистерские и докторские </a:t>
            </a:r>
            <a:r>
              <a:rPr lang="ru-RU" sz="2000" dirty="0"/>
              <a:t>диссертации по математике, защищаемые </a:t>
            </a:r>
            <a:r>
              <a:rPr lang="ru-RU" sz="2000" dirty="0" smtClean="0"/>
              <a:t>в </a:t>
            </a:r>
            <a:r>
              <a:rPr lang="ru-RU" sz="2000" dirty="0"/>
              <a:t>российских университетах, включавшие (в педагогических целях) упомянутые </a:t>
            </a:r>
            <a:r>
              <a:rPr lang="ru-RU" sz="2000" dirty="0" smtClean="0"/>
              <a:t>материалы, а также отчеты о зарубежных стажировках.</a:t>
            </a: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Стремление </a:t>
            </a:r>
            <a:r>
              <a:rPr lang="ru-RU" sz="2000" dirty="0"/>
              <a:t>дать самое полное изложение материала и привлечь </a:t>
            </a:r>
            <a:endParaRPr lang="ru-RU" sz="2000" dirty="0" smtClean="0"/>
          </a:p>
          <a:p>
            <a:r>
              <a:rPr lang="ru-RU" sz="2000" dirty="0" smtClean="0"/>
              <a:t>к </a:t>
            </a:r>
            <a:r>
              <a:rPr lang="ru-RU" sz="2000" dirty="0"/>
              <a:t>исследуемым темам молодых последователей привело сначала </a:t>
            </a:r>
            <a:endParaRPr lang="ru-RU" sz="2000" dirty="0" smtClean="0"/>
          </a:p>
          <a:p>
            <a:r>
              <a:rPr lang="ru-RU" sz="2000" dirty="0" smtClean="0"/>
              <a:t>к </a:t>
            </a:r>
            <a:r>
              <a:rPr lang="ru-RU" sz="2000" dirty="0"/>
              <a:t>появлению введений и предисловий историко-научного характера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а </a:t>
            </a:r>
            <a:r>
              <a:rPr lang="ru-RU" sz="2000" dirty="0"/>
              <a:t>позднее и объемных очерков по истории  проблемы.</a:t>
            </a:r>
          </a:p>
        </p:txBody>
      </p:sp>
    </p:spTree>
    <p:extLst>
      <p:ext uri="{BB962C8B-B14F-4D97-AF65-F5344CB8AC3E}">
        <p14:creationId xmlns:p14="http://schemas.microsoft.com/office/powerpoint/2010/main" val="227589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85309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Появление первых русских сочинений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по </a:t>
            </a:r>
            <a:r>
              <a:rPr lang="ru-RU" sz="2800" b="1" dirty="0"/>
              <a:t>отдельным проблемам истории </a:t>
            </a:r>
            <a:r>
              <a:rPr lang="ru-RU" sz="2800" b="1" dirty="0" smtClean="0"/>
              <a:t>математики </a:t>
            </a:r>
          </a:p>
          <a:p>
            <a:pPr algn="ctr"/>
            <a:r>
              <a:rPr lang="ru-RU" sz="2800" b="1" dirty="0" smtClean="0"/>
              <a:t>и </a:t>
            </a:r>
            <a:r>
              <a:rPr lang="ru-RU" sz="2800" b="1" dirty="0"/>
              <a:t>отечественной периодики по истории науки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9034" y="2060848"/>
            <a:ext cx="8784976" cy="452431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FF"/>
                </a:solidFill>
              </a:rPr>
              <a:t>Александр Федорович Попов </a:t>
            </a:r>
            <a:r>
              <a:rPr lang="ru-RU" sz="2400" dirty="0"/>
              <a:t>(</a:t>
            </a:r>
            <a:r>
              <a:rPr lang="ru-RU" sz="2400" b="1" dirty="0"/>
              <a:t>1815-1878</a:t>
            </a:r>
            <a:r>
              <a:rPr lang="ru-RU" sz="2400" dirty="0"/>
              <a:t>) - российский математик, механик и физик, </a:t>
            </a:r>
            <a:r>
              <a:rPr lang="ru-RU" sz="2400" dirty="0" smtClean="0"/>
              <a:t>член-кор. </a:t>
            </a:r>
            <a:r>
              <a:rPr lang="ru-RU" sz="2400" dirty="0"/>
              <a:t>Петербургской АН (1866</a:t>
            </a:r>
            <a:r>
              <a:rPr lang="ru-RU" sz="2400" dirty="0" smtClean="0"/>
              <a:t>), воспитанник </a:t>
            </a:r>
            <a:r>
              <a:rPr lang="ru-RU" sz="2400" dirty="0"/>
              <a:t>Казанского университета (1835), ученик Н.И. </a:t>
            </a:r>
            <a:r>
              <a:rPr lang="ru-RU" sz="2400" dirty="0" smtClean="0"/>
              <a:t>Лобачевского.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«</a:t>
            </a:r>
            <a:r>
              <a:rPr lang="ru-RU" sz="2400" b="1" i="1" dirty="0"/>
              <a:t>Воспоминание о службе и трудах </a:t>
            </a:r>
            <a:r>
              <a:rPr lang="ru-RU" sz="2400" b="1" i="1" dirty="0" smtClean="0"/>
              <a:t>                                        Н</a:t>
            </a:r>
            <a:r>
              <a:rPr lang="ru-RU" sz="2400" b="1" i="1" dirty="0"/>
              <a:t>. Ив. Лобачевского</a:t>
            </a:r>
            <a:r>
              <a:rPr lang="ru-RU" sz="2400" dirty="0" smtClean="0"/>
              <a:t>» (1857);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«</a:t>
            </a:r>
            <a:r>
              <a:rPr lang="ru-RU" sz="2400" b="1" i="1" dirty="0"/>
              <a:t>О недавно найденном учебнике геометрии </a:t>
            </a:r>
            <a:endParaRPr lang="ru-RU" sz="2400" b="1" i="1" dirty="0" smtClean="0"/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  Н.И</a:t>
            </a:r>
            <a:r>
              <a:rPr lang="ru-RU" sz="2400" b="1" i="1" dirty="0"/>
              <a:t>. Лобачевского</a:t>
            </a:r>
            <a:r>
              <a:rPr lang="ru-RU" sz="2400" dirty="0" smtClean="0"/>
              <a:t>» (1896);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Речь </a:t>
            </a:r>
            <a:r>
              <a:rPr lang="ru-RU" sz="2400" dirty="0"/>
              <a:t>«</a:t>
            </a:r>
            <a:r>
              <a:rPr lang="ru-RU" sz="2400" b="1" i="1" dirty="0"/>
              <a:t>О трудах Галилея</a:t>
            </a:r>
            <a:r>
              <a:rPr lang="ru-RU" sz="2400" dirty="0"/>
              <a:t>» (1838), 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Речь «</a:t>
            </a:r>
            <a:r>
              <a:rPr lang="ru-RU" sz="2400" b="1" i="1" dirty="0" smtClean="0"/>
              <a:t>Об </a:t>
            </a:r>
            <a:r>
              <a:rPr lang="ru-RU" sz="2400" b="1" i="1" dirty="0"/>
              <a:t>ученых заслугах Пуассона</a:t>
            </a:r>
            <a:r>
              <a:rPr lang="ru-RU" sz="2400" dirty="0" smtClean="0"/>
              <a:t>» (1849);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«</a:t>
            </a:r>
            <a:r>
              <a:rPr lang="ru-RU" sz="2400" b="1" i="1" dirty="0"/>
              <a:t>Очерк развития арифметики</a:t>
            </a:r>
            <a:r>
              <a:rPr lang="ru-RU" sz="2400" dirty="0"/>
              <a:t>» (Казань, 1873</a:t>
            </a:r>
            <a:r>
              <a:rPr lang="ru-RU" sz="2400" dirty="0" smtClean="0"/>
              <a:t>). 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723" y="3316885"/>
            <a:ext cx="1717352" cy="24705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8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739" y="0"/>
            <a:ext cx="8712968" cy="526297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FF"/>
                </a:solidFill>
              </a:rPr>
              <a:t>Петр Лаврович Лавров </a:t>
            </a:r>
            <a:r>
              <a:rPr lang="ru-RU" sz="2400" dirty="0"/>
              <a:t>(</a:t>
            </a:r>
            <a:r>
              <a:rPr lang="ru-RU" sz="2000" i="1" dirty="0"/>
              <a:t>псевдонимы Миртов, Арнольди, и др</a:t>
            </a:r>
            <a:r>
              <a:rPr lang="ru-RU" sz="2400" dirty="0"/>
              <a:t>.) (</a:t>
            </a:r>
            <a:r>
              <a:rPr lang="ru-RU" sz="2400" b="1" dirty="0"/>
              <a:t>1823-1900</a:t>
            </a:r>
            <a:r>
              <a:rPr lang="ru-RU" sz="2400" dirty="0"/>
              <a:t>) </a:t>
            </a:r>
            <a:r>
              <a:rPr lang="ru-RU" sz="2400" dirty="0" smtClean="0"/>
              <a:t>– </a:t>
            </a:r>
            <a:r>
              <a:rPr lang="ru-RU" sz="2400" dirty="0"/>
              <a:t>философ, публицист, </a:t>
            </a:r>
            <a:r>
              <a:rPr lang="ru-RU" sz="2400" dirty="0" smtClean="0"/>
              <a:t>революционер-народник</a:t>
            </a:r>
            <a:r>
              <a:rPr lang="ru-RU" sz="2400" dirty="0"/>
              <a:t>. Выпускник Петербургского </a:t>
            </a:r>
            <a:r>
              <a:rPr lang="ru-RU" sz="2400" dirty="0" smtClean="0"/>
              <a:t>артиллерийского </a:t>
            </a:r>
          </a:p>
          <a:p>
            <a:r>
              <a:rPr lang="ru-RU" sz="2400" dirty="0" smtClean="0"/>
              <a:t>училища </a:t>
            </a:r>
            <a:r>
              <a:rPr lang="ru-RU" sz="2400" dirty="0"/>
              <a:t>(1842), </a:t>
            </a:r>
            <a:r>
              <a:rPr lang="ru-RU" sz="2400" dirty="0" smtClean="0"/>
              <a:t>один из лучших  учеников </a:t>
            </a:r>
          </a:p>
          <a:p>
            <a:r>
              <a:rPr lang="ru-RU" sz="2400" dirty="0" smtClean="0"/>
              <a:t>М.В. Остроградского</a:t>
            </a:r>
            <a:r>
              <a:rPr lang="ru-RU" sz="2400" dirty="0"/>
              <a:t>, </a:t>
            </a:r>
            <a:r>
              <a:rPr lang="ru-RU" sz="2400" dirty="0" smtClean="0"/>
              <a:t>впоследствии</a:t>
            </a:r>
          </a:p>
          <a:p>
            <a:r>
              <a:rPr lang="ru-RU" sz="2400" dirty="0" smtClean="0"/>
              <a:t>профессор математики  </a:t>
            </a:r>
            <a:r>
              <a:rPr lang="ru-RU" sz="2400" dirty="0"/>
              <a:t>Петербургской </a:t>
            </a:r>
            <a:endParaRPr lang="ru-RU" sz="2400" dirty="0" smtClean="0"/>
          </a:p>
          <a:p>
            <a:r>
              <a:rPr lang="ru-RU" sz="2400" dirty="0" smtClean="0"/>
              <a:t>Михайловской </a:t>
            </a:r>
            <a:r>
              <a:rPr lang="ru-RU" sz="2400" dirty="0"/>
              <a:t>артиллерийской академии </a:t>
            </a:r>
            <a:endParaRPr lang="ru-RU" sz="2400" dirty="0" smtClean="0"/>
          </a:p>
          <a:p>
            <a:r>
              <a:rPr lang="ru-RU" sz="2400" dirty="0" smtClean="0"/>
              <a:t>(</a:t>
            </a:r>
            <a:r>
              <a:rPr lang="ru-RU" sz="2400" dirty="0"/>
              <a:t>1858). </a:t>
            </a:r>
            <a:endParaRPr lang="ru-RU" sz="2400" dirty="0" smtClean="0"/>
          </a:p>
          <a:p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/>
              <a:t>Влияние </a:t>
            </a:r>
            <a:r>
              <a:rPr lang="ru-RU" sz="2400" b="1" i="1" dirty="0"/>
              <a:t>развития точных наук </a:t>
            </a:r>
            <a:endParaRPr lang="ru-RU" sz="2400" b="1" i="1" dirty="0" smtClean="0"/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 на </a:t>
            </a:r>
            <a:r>
              <a:rPr lang="ru-RU" sz="2400" b="1" i="1" dirty="0"/>
              <a:t>успех  </a:t>
            </a:r>
            <a:r>
              <a:rPr lang="ru-RU" sz="2400" b="1" i="1" dirty="0" smtClean="0"/>
              <a:t>военного </a:t>
            </a:r>
            <a:r>
              <a:rPr lang="ru-RU" sz="2400" b="1" i="1" dirty="0"/>
              <a:t>дела и в </a:t>
            </a:r>
            <a:r>
              <a:rPr lang="ru-RU" sz="2400" b="1" i="1" dirty="0" smtClean="0"/>
              <a:t>особенности  артиллерии</a:t>
            </a:r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 // </a:t>
            </a:r>
            <a:r>
              <a:rPr lang="ru-RU" sz="2400" b="1" i="1" dirty="0"/>
              <a:t>Артиллерийский  </a:t>
            </a:r>
            <a:r>
              <a:rPr lang="ru-RU" sz="2400" b="1" i="1" dirty="0" smtClean="0"/>
              <a:t>журнал</a:t>
            </a:r>
            <a:r>
              <a:rPr lang="ru-RU" sz="2400" b="1" i="1" dirty="0"/>
              <a:t>. – 1865. - № 6 и 7</a:t>
            </a:r>
            <a:r>
              <a:rPr lang="ru-RU" sz="2400" b="1" i="1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/>
              <a:t>Очерк </a:t>
            </a:r>
            <a:r>
              <a:rPr lang="ru-RU" sz="2400" b="1" i="1" dirty="0"/>
              <a:t>истории физико-математических наук // Морской сборник. СПб, 1865-1866</a:t>
            </a:r>
            <a:r>
              <a:rPr lang="ru-RU" sz="2400" b="1" i="1" dirty="0" smtClean="0"/>
              <a:t>.</a:t>
            </a:r>
            <a:endParaRPr lang="ru-RU" sz="2400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05" y="836712"/>
            <a:ext cx="2008259" cy="2789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8996" y="5430652"/>
            <a:ext cx="8569768" cy="1323439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i="1" dirty="0"/>
              <a:t>«</a:t>
            </a:r>
            <a:r>
              <a:rPr lang="ru-RU" sz="2000" b="1" i="1" dirty="0">
                <a:solidFill>
                  <a:srgbClr val="0000FF"/>
                </a:solidFill>
              </a:rPr>
              <a:t>План истории наук, которую я задумал, не был осуществлен </a:t>
            </a:r>
            <a:r>
              <a:rPr lang="ru-RU" sz="2000" b="1" i="1" dirty="0" smtClean="0">
                <a:solidFill>
                  <a:srgbClr val="0000FF"/>
                </a:solidFill>
              </a:rPr>
              <a:t>никем в </a:t>
            </a:r>
            <a:r>
              <a:rPr lang="ru-RU" sz="2000" b="1" i="1" dirty="0">
                <a:solidFill>
                  <a:srgbClr val="0000FF"/>
                </a:solidFill>
              </a:rPr>
              <a:t>Европе надлежащим образом. Полагаю, что для моего отечества </a:t>
            </a:r>
            <a:r>
              <a:rPr lang="ru-RU" sz="2000" b="1" i="1" dirty="0" smtClean="0">
                <a:solidFill>
                  <a:srgbClr val="0000FF"/>
                </a:solidFill>
              </a:rPr>
              <a:t>не </a:t>
            </a:r>
            <a:r>
              <a:rPr lang="ru-RU" sz="2000" b="1" i="1" dirty="0">
                <a:solidFill>
                  <a:srgbClr val="0000FF"/>
                </a:solidFill>
              </a:rPr>
              <a:t>может быть неприятно, если он впервые осуществится </a:t>
            </a:r>
            <a:r>
              <a:rPr lang="ru-RU" sz="2000" b="1" i="1" dirty="0" smtClean="0">
                <a:solidFill>
                  <a:srgbClr val="0000FF"/>
                </a:solidFill>
              </a:rPr>
              <a:t>русским</a:t>
            </a:r>
            <a:r>
              <a:rPr lang="ru-RU" sz="2000" i="1" dirty="0" smtClean="0"/>
              <a:t>»                                                                   </a:t>
            </a:r>
            <a:r>
              <a:rPr lang="ru-RU" dirty="0" smtClean="0"/>
              <a:t>П</a:t>
            </a:r>
            <a:r>
              <a:rPr lang="ru-RU" dirty="0"/>
              <a:t>. Лавров</a:t>
            </a:r>
          </a:p>
        </p:txBody>
      </p:sp>
    </p:spTree>
    <p:extLst>
      <p:ext uri="{BB962C8B-B14F-4D97-AF65-F5344CB8AC3E}">
        <p14:creationId xmlns:p14="http://schemas.microsoft.com/office/powerpoint/2010/main" val="34347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733806"/>
            <a:ext cx="8576476" cy="304698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/>
              <a:t>Содержание «</a:t>
            </a:r>
            <a:r>
              <a:rPr lang="ru-RU" sz="2400" b="1" dirty="0"/>
              <a:t>Вступления</a:t>
            </a:r>
            <a:r>
              <a:rPr lang="ru-RU" sz="2400" dirty="0"/>
              <a:t>»:</a:t>
            </a:r>
          </a:p>
          <a:p>
            <a:r>
              <a:rPr lang="ru-RU" sz="2400" dirty="0" smtClean="0"/>
              <a:t>§ </a:t>
            </a:r>
            <a:r>
              <a:rPr lang="ru-RU" sz="2400" dirty="0"/>
              <a:t>1. Значение истории наук. Пределы </a:t>
            </a:r>
            <a:r>
              <a:rPr lang="ru-RU" sz="2400" dirty="0" smtClean="0"/>
              <a:t>ее </a:t>
            </a:r>
            <a:r>
              <a:rPr lang="ru-RU" sz="2400" dirty="0"/>
              <a:t>в истории мысли вообще. Пределы истории физико-математических наук. Задача </a:t>
            </a:r>
            <a:r>
              <a:rPr lang="ru-RU" sz="2400" dirty="0" smtClean="0"/>
              <a:t>этой </a:t>
            </a:r>
            <a:r>
              <a:rPr lang="ru-RU" sz="2400" dirty="0"/>
              <a:t>истории.</a:t>
            </a:r>
          </a:p>
          <a:p>
            <a:r>
              <a:rPr lang="ru-RU" sz="2400" dirty="0"/>
              <a:t>§  2. Предварительные знания. Металлургия. Три периода первобытной культуры. Металлы, известные в древности.</a:t>
            </a:r>
          </a:p>
          <a:p>
            <a:r>
              <a:rPr lang="ru-RU" sz="2400" dirty="0"/>
              <a:t>§ 3. Счисление. Системы его. Механическое счисление.</a:t>
            </a:r>
          </a:p>
          <a:p>
            <a:r>
              <a:rPr lang="ru-RU" sz="2400" dirty="0"/>
              <a:t>§ 4. Письменное счисление.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2"/>
          <a:stretch/>
        </p:blipFill>
        <p:spPr bwMode="auto">
          <a:xfrm>
            <a:off x="6511797" y="0"/>
            <a:ext cx="2755402" cy="39330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316" y="-17213"/>
            <a:ext cx="5947189" cy="3785652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«</a:t>
            </a:r>
            <a:r>
              <a:rPr lang="ru-RU" sz="2400" b="1" dirty="0" smtClean="0"/>
              <a:t>Очерке истории </a:t>
            </a:r>
            <a:r>
              <a:rPr lang="ru-RU" sz="2400" b="1" dirty="0"/>
              <a:t>физико-математических </a:t>
            </a:r>
            <a:r>
              <a:rPr lang="ru-RU" sz="2400" b="1" dirty="0" smtClean="0"/>
              <a:t>наук</a:t>
            </a:r>
            <a:r>
              <a:rPr lang="ru-RU" sz="2400" dirty="0" smtClean="0"/>
              <a:t>» </a:t>
            </a:r>
            <a:r>
              <a:rPr lang="ru-RU" sz="2400" dirty="0"/>
              <a:t>включены, кроме истории математики, история механики, астрономии, физики, химии, биологии </a:t>
            </a:r>
            <a:r>
              <a:rPr lang="ru-RU" sz="2400" dirty="0" smtClean="0"/>
              <a:t>и медицины;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книга содержит 3 главы:</a:t>
            </a:r>
          </a:p>
          <a:p>
            <a:r>
              <a:rPr lang="ru-RU" sz="2400" dirty="0" smtClean="0"/>
              <a:t>Глава </a:t>
            </a:r>
            <a:r>
              <a:rPr lang="en-US" sz="2400" dirty="0" smtClean="0"/>
              <a:t>I.  </a:t>
            </a:r>
            <a:r>
              <a:rPr lang="ru-RU" sz="2400" dirty="0" smtClean="0"/>
              <a:t>Вступление </a:t>
            </a:r>
          </a:p>
          <a:p>
            <a:r>
              <a:rPr lang="ru-RU" sz="2400" dirty="0" smtClean="0"/>
              <a:t>Глава </a:t>
            </a:r>
            <a:r>
              <a:rPr lang="en-US" sz="2400" dirty="0" smtClean="0"/>
              <a:t>II</a:t>
            </a:r>
            <a:r>
              <a:rPr lang="ru-RU" sz="2400" dirty="0" smtClean="0"/>
              <a:t>.  Греция; </a:t>
            </a:r>
          </a:p>
          <a:p>
            <a:r>
              <a:rPr lang="ru-RU" sz="2400" dirty="0" smtClean="0"/>
              <a:t>Глава </a:t>
            </a:r>
            <a:r>
              <a:rPr lang="en-US" sz="2400" dirty="0" smtClean="0"/>
              <a:t>III</a:t>
            </a:r>
            <a:r>
              <a:rPr lang="ru-RU" sz="2400" dirty="0" smtClean="0"/>
              <a:t>. Александрия </a:t>
            </a:r>
          </a:p>
          <a:p>
            <a:r>
              <a:rPr lang="ru-RU" sz="2400" dirty="0" smtClean="0"/>
              <a:t>и 29 параграфов.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358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136" y="308692"/>
            <a:ext cx="8569727" cy="6370975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</a:rPr>
              <a:t>Михаил Егорович Ващенко-Захарченко,</a:t>
            </a:r>
          </a:p>
          <a:p>
            <a:r>
              <a:rPr lang="ru-RU" sz="2400" dirty="0" smtClean="0"/>
              <a:t>доктор </a:t>
            </a:r>
            <a:r>
              <a:rPr lang="ru-RU" sz="2400" dirty="0"/>
              <a:t>математических наук, </a:t>
            </a:r>
            <a:endParaRPr lang="ru-RU" sz="2400" dirty="0" smtClean="0"/>
          </a:p>
          <a:p>
            <a:r>
              <a:rPr lang="ru-RU" sz="2400" dirty="0"/>
              <a:t>з</a:t>
            </a:r>
            <a:r>
              <a:rPr lang="ru-RU" sz="2400" dirty="0" smtClean="0"/>
              <a:t>аслуженный профессор </a:t>
            </a:r>
            <a:r>
              <a:rPr lang="ru-RU" sz="2400" dirty="0"/>
              <a:t>Киевского </a:t>
            </a:r>
            <a:endParaRPr lang="ru-RU" sz="2400" dirty="0" smtClean="0"/>
          </a:p>
          <a:p>
            <a:r>
              <a:rPr lang="ru-RU" sz="2400" dirty="0" smtClean="0"/>
              <a:t>университета  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i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/>
              <a:t>Исторический очерк математической </a:t>
            </a:r>
            <a:endParaRPr lang="ru-RU" sz="2400" i="1" dirty="0" smtClean="0"/>
          </a:p>
          <a:p>
            <a:r>
              <a:rPr lang="ru-RU" sz="2400" i="1" dirty="0"/>
              <a:t> </a:t>
            </a:r>
            <a:r>
              <a:rPr lang="ru-RU" sz="2400" i="1" dirty="0" smtClean="0"/>
              <a:t>    литературы </a:t>
            </a:r>
            <a:r>
              <a:rPr lang="ru-RU" sz="2400" i="1" dirty="0"/>
              <a:t>халдеев </a:t>
            </a:r>
            <a:r>
              <a:rPr lang="ru-RU" sz="2400" dirty="0"/>
              <a:t>(Киев, 1881);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/>
              <a:t>Исторический очерк математической </a:t>
            </a:r>
            <a:endParaRPr lang="ru-RU" sz="2400" i="1" dirty="0" smtClean="0"/>
          </a:p>
          <a:p>
            <a:r>
              <a:rPr lang="ru-RU" sz="2400" i="1" dirty="0"/>
              <a:t> </a:t>
            </a:r>
            <a:r>
              <a:rPr lang="ru-RU" sz="2400" i="1" dirty="0" smtClean="0"/>
              <a:t>    литературы </a:t>
            </a:r>
            <a:r>
              <a:rPr lang="ru-RU" sz="2400" i="1" dirty="0"/>
              <a:t>индусов  </a:t>
            </a:r>
            <a:r>
              <a:rPr lang="ru-RU" sz="2400" dirty="0"/>
              <a:t>(Киев, 1882);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/>
              <a:t>Характер развития математических наук у различных народов древнего и нового мира до XV века </a:t>
            </a:r>
            <a:r>
              <a:rPr lang="ru-RU" sz="2400" dirty="0"/>
              <a:t>(Киев, 1882);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История </a:t>
            </a:r>
            <a:r>
              <a:rPr lang="ru-RU" sz="2400" i="1" dirty="0"/>
              <a:t>математики. Т. 1: Исторический очерк развития </a:t>
            </a:r>
            <a:r>
              <a:rPr lang="ru-RU" sz="2400" i="1" dirty="0" smtClean="0"/>
              <a:t>геометрии   </a:t>
            </a:r>
            <a:r>
              <a:rPr lang="ru-RU" sz="2400" dirty="0" smtClean="0"/>
              <a:t>(Киев, 1883);</a:t>
            </a:r>
            <a:endParaRPr lang="ru-RU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Исторический </a:t>
            </a:r>
            <a:r>
              <a:rPr lang="ru-RU" sz="2400" i="1" dirty="0"/>
              <a:t>очерк </a:t>
            </a:r>
            <a:r>
              <a:rPr lang="ru-RU" sz="2400" i="1" dirty="0" smtClean="0"/>
              <a:t>развития </a:t>
            </a:r>
            <a:r>
              <a:rPr lang="ru-RU" sz="2400" i="1" dirty="0"/>
              <a:t>аналитической </a:t>
            </a:r>
            <a:r>
              <a:rPr lang="ru-RU" sz="2400" i="1" dirty="0" smtClean="0"/>
              <a:t>геометрии</a:t>
            </a:r>
            <a:r>
              <a:rPr lang="ru-RU" sz="2400" dirty="0" smtClean="0"/>
              <a:t>  (Киев, 1884);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О </a:t>
            </a:r>
            <a:r>
              <a:rPr lang="ru-RU" sz="2400" i="1" dirty="0"/>
              <a:t>времени </a:t>
            </a:r>
            <a:r>
              <a:rPr lang="ru-RU" sz="2400" i="1" dirty="0" smtClean="0"/>
              <a:t>возникновения </a:t>
            </a:r>
            <a:r>
              <a:rPr lang="ru-RU" sz="2400" i="1" dirty="0"/>
              <a:t>некоторых из алгебраических символов </a:t>
            </a:r>
            <a:r>
              <a:rPr lang="ru-RU" sz="2400" dirty="0" smtClean="0"/>
              <a:t>(ЖЭМиОФ, 1884);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8158"/>
            <a:ext cx="1008406" cy="126264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06775"/>
            <a:ext cx="2304256" cy="328740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25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1289" y="372179"/>
            <a:ext cx="8496944" cy="612475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333FF"/>
                </a:solidFill>
              </a:rPr>
              <a:t>Негласные </a:t>
            </a:r>
            <a:r>
              <a:rPr lang="ru-RU" sz="2800" b="1" dirty="0">
                <a:solidFill>
                  <a:srgbClr val="3333FF"/>
                </a:solidFill>
              </a:rPr>
              <a:t>требования к переводам: </a:t>
            </a:r>
            <a:endParaRPr lang="ru-RU" sz="2800" b="1" dirty="0" smtClean="0">
              <a:solidFill>
                <a:srgbClr val="3333FF"/>
              </a:solidFill>
            </a:endParaRPr>
          </a:p>
          <a:p>
            <a:r>
              <a:rPr lang="ru-RU" sz="2800" dirty="0" smtClean="0"/>
              <a:t>• </a:t>
            </a:r>
            <a:r>
              <a:rPr lang="ru-RU" sz="2400" dirty="0" smtClean="0"/>
              <a:t>необязательно </a:t>
            </a:r>
            <a:r>
              <a:rPr lang="ru-RU" sz="2400" dirty="0"/>
              <a:t>переводить с оригинала</a:t>
            </a:r>
            <a:r>
              <a:rPr lang="ru-RU" sz="2800" dirty="0"/>
              <a:t>; </a:t>
            </a:r>
          </a:p>
          <a:p>
            <a:r>
              <a:rPr lang="ru-RU" sz="2800" dirty="0" smtClean="0"/>
              <a:t>•</a:t>
            </a:r>
            <a:r>
              <a:rPr lang="en-US" sz="2800" dirty="0" smtClean="0"/>
              <a:t> </a:t>
            </a:r>
            <a:r>
              <a:rPr lang="ru-RU" sz="2400" dirty="0" smtClean="0"/>
              <a:t>перевод </a:t>
            </a:r>
            <a:r>
              <a:rPr lang="ru-RU" sz="2400" dirty="0"/>
              <a:t>не </a:t>
            </a:r>
            <a:r>
              <a:rPr lang="ru-RU" sz="2400" dirty="0" smtClean="0"/>
              <a:t>обязан </a:t>
            </a:r>
            <a:r>
              <a:rPr lang="ru-RU" sz="2400" dirty="0"/>
              <a:t>быть точным, его можно </a:t>
            </a:r>
            <a:r>
              <a:rPr lang="ru-RU" sz="2400" dirty="0" smtClean="0"/>
              <a:t>изменить: </a:t>
            </a:r>
          </a:p>
          <a:p>
            <a:r>
              <a:rPr lang="ru-RU" sz="2800" dirty="0" smtClean="0"/>
              <a:t>«</a:t>
            </a:r>
            <a:r>
              <a:rPr lang="ru-RU" sz="2800" b="1" i="1" dirty="0">
                <a:solidFill>
                  <a:srgbClr val="663300"/>
                </a:solidFill>
              </a:rPr>
              <a:t>Понеже немцы обыкли многими рассказами негодными книги свои наполнять только </a:t>
            </a:r>
            <a:endParaRPr lang="en-US" sz="2800" b="1" i="1" dirty="0" smtClean="0">
              <a:solidFill>
                <a:srgbClr val="663300"/>
              </a:solidFill>
            </a:endParaRPr>
          </a:p>
          <a:p>
            <a:r>
              <a:rPr lang="ru-RU" sz="2800" b="1" i="1" dirty="0" smtClean="0">
                <a:solidFill>
                  <a:srgbClr val="663300"/>
                </a:solidFill>
              </a:rPr>
              <a:t>для </a:t>
            </a:r>
            <a:r>
              <a:rPr lang="ru-RU" sz="2800" b="1" i="1" dirty="0">
                <a:solidFill>
                  <a:srgbClr val="663300"/>
                </a:solidFill>
              </a:rPr>
              <a:t>того, чтобы велики казались, чего ради … трактат выправить, вычерня негодное </a:t>
            </a:r>
            <a:endParaRPr lang="en-US" sz="2800" b="1" i="1" dirty="0" smtClean="0">
              <a:solidFill>
                <a:srgbClr val="663300"/>
              </a:solidFill>
            </a:endParaRPr>
          </a:p>
          <a:p>
            <a:r>
              <a:rPr lang="ru-RU" sz="2800" b="1" i="1" dirty="0" smtClean="0">
                <a:solidFill>
                  <a:srgbClr val="663300"/>
                </a:solidFill>
              </a:rPr>
              <a:t>и </a:t>
            </a:r>
            <a:r>
              <a:rPr lang="ru-RU" sz="2800" b="1" i="1" dirty="0">
                <a:solidFill>
                  <a:srgbClr val="663300"/>
                </a:solidFill>
              </a:rPr>
              <a:t>для примеру посылаю, дабы по сему книги переложены были без лишних рассказов, которые время только тратят и у чтущих охоту отъемлют</a:t>
            </a:r>
            <a:r>
              <a:rPr lang="ru-RU" sz="2800" dirty="0" smtClean="0"/>
              <a:t>»;</a:t>
            </a:r>
            <a:endParaRPr lang="ru-RU" sz="2800" dirty="0"/>
          </a:p>
          <a:p>
            <a:r>
              <a:rPr lang="ru-RU" sz="2800" dirty="0" smtClean="0"/>
              <a:t>• </a:t>
            </a:r>
            <a:r>
              <a:rPr lang="ru-RU" sz="2400" dirty="0" smtClean="0"/>
              <a:t>перевод </a:t>
            </a:r>
            <a:r>
              <a:rPr lang="ru-RU" sz="2400" dirty="0"/>
              <a:t>должен быть доступен для понимания: </a:t>
            </a:r>
            <a:endParaRPr lang="en-US" sz="2400" dirty="0" smtClean="0"/>
          </a:p>
          <a:p>
            <a:r>
              <a:rPr lang="ru-RU" sz="2800" dirty="0" smtClean="0"/>
              <a:t>«</a:t>
            </a:r>
            <a:r>
              <a:rPr lang="ru-RU" sz="2800" b="1" i="1" dirty="0">
                <a:solidFill>
                  <a:srgbClr val="663300"/>
                </a:solidFill>
              </a:rPr>
              <a:t>на свой язык уже так писать, как внятнее может быть</a:t>
            </a:r>
            <a:r>
              <a:rPr lang="ru-RU" sz="2800" dirty="0" smtClean="0"/>
              <a:t>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157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712968" cy="600164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FF"/>
                </a:solidFill>
              </a:rPr>
              <a:t>Матвей Александрович Тихомандрицкий </a:t>
            </a:r>
            <a:r>
              <a:rPr lang="ru-RU" sz="2400" dirty="0"/>
              <a:t>(</a:t>
            </a:r>
            <a:r>
              <a:rPr lang="ru-RU" sz="2400" b="1" dirty="0"/>
              <a:t>1844-1921</a:t>
            </a:r>
            <a:r>
              <a:rPr lang="ru-RU" sz="2400" dirty="0"/>
              <a:t>) – воспитанник математического факультета </a:t>
            </a:r>
            <a:endParaRPr lang="ru-RU" sz="2400" dirty="0" smtClean="0"/>
          </a:p>
          <a:p>
            <a:r>
              <a:rPr lang="ru-RU" sz="2400" dirty="0" smtClean="0"/>
              <a:t>Петербургского </a:t>
            </a:r>
            <a:r>
              <a:rPr lang="ru-RU" sz="2400" dirty="0"/>
              <a:t>университета, доктор чистой </a:t>
            </a:r>
            <a:endParaRPr lang="ru-RU" sz="2400" dirty="0" smtClean="0"/>
          </a:p>
          <a:p>
            <a:r>
              <a:rPr lang="ru-RU" sz="2400" dirty="0" smtClean="0"/>
              <a:t>математики</a:t>
            </a:r>
            <a:r>
              <a:rPr lang="ru-RU" sz="2400" dirty="0"/>
              <a:t>, профессор математики </a:t>
            </a:r>
            <a:endParaRPr lang="ru-RU" sz="2400" dirty="0" smtClean="0"/>
          </a:p>
          <a:p>
            <a:r>
              <a:rPr lang="ru-RU" sz="2400" dirty="0" smtClean="0"/>
              <a:t>Харьковского </a:t>
            </a:r>
            <a:r>
              <a:rPr lang="ru-RU" sz="2400" dirty="0"/>
              <a:t>университета. </a:t>
            </a:r>
            <a:endParaRPr lang="ru-RU" sz="2400" dirty="0" smtClean="0"/>
          </a:p>
          <a:p>
            <a:r>
              <a:rPr lang="ru-RU" sz="2400" dirty="0" smtClean="0"/>
              <a:t>Основные интересы: </a:t>
            </a:r>
            <a:r>
              <a:rPr lang="ru-RU" sz="2400" dirty="0"/>
              <a:t>в области высшей алгебры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теории эллиптических функций. 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Опыт </a:t>
            </a:r>
            <a:r>
              <a:rPr lang="ru-RU" sz="2400" i="1" dirty="0"/>
              <a:t>истории Физико-математического </a:t>
            </a:r>
            <a:endParaRPr lang="ru-RU" sz="2400" i="1" dirty="0" smtClean="0"/>
          </a:p>
          <a:p>
            <a:r>
              <a:rPr lang="ru-RU" sz="2400" i="1" dirty="0"/>
              <a:t> </a:t>
            </a:r>
            <a:r>
              <a:rPr lang="ru-RU" sz="2400" i="1" dirty="0" smtClean="0"/>
              <a:t>   факультета </a:t>
            </a:r>
            <a:r>
              <a:rPr lang="ru-RU" sz="2400" i="1" dirty="0"/>
              <a:t>Харьковского университета за первые 100 </a:t>
            </a:r>
            <a:endParaRPr lang="ru-RU" sz="2400" i="1" dirty="0" smtClean="0"/>
          </a:p>
          <a:p>
            <a:r>
              <a:rPr lang="ru-RU" sz="2400" i="1" dirty="0"/>
              <a:t> </a:t>
            </a:r>
            <a:r>
              <a:rPr lang="ru-RU" sz="2400" i="1" dirty="0" smtClean="0"/>
              <a:t>   лет </a:t>
            </a:r>
            <a:r>
              <a:rPr lang="ru-RU" sz="2400" i="1" dirty="0"/>
              <a:t>его </a:t>
            </a:r>
            <a:r>
              <a:rPr lang="ru-RU" sz="2400" i="1" dirty="0" smtClean="0"/>
              <a:t>существования</a:t>
            </a:r>
            <a:r>
              <a:rPr lang="ru-RU" sz="2400" dirty="0" smtClean="0"/>
              <a:t> </a:t>
            </a:r>
            <a:r>
              <a:rPr lang="ru-RU" sz="2400" i="1" dirty="0" smtClean="0"/>
              <a:t>(Харьков, </a:t>
            </a:r>
            <a:r>
              <a:rPr lang="ru-RU" sz="2400" b="1" i="1" dirty="0" smtClean="0"/>
              <a:t>1905)</a:t>
            </a:r>
            <a:r>
              <a:rPr lang="ru-RU" sz="2400" i="1" dirty="0" smtClean="0"/>
              <a:t>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 1882-83 </a:t>
            </a:r>
            <a:r>
              <a:rPr lang="ru-RU" sz="2400" dirty="0"/>
              <a:t>г. сотрудничал в «</a:t>
            </a:r>
            <a:r>
              <a:rPr lang="de-DE" sz="2400" dirty="0"/>
              <a:t>Jahrbuch über die Fortschritte der Mathematik</a:t>
            </a:r>
            <a:r>
              <a:rPr lang="de-DE" sz="2400" dirty="0" smtClean="0"/>
              <a:t>»</a:t>
            </a:r>
            <a:r>
              <a:rPr lang="ru-RU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С </a:t>
            </a:r>
            <a:r>
              <a:rPr lang="ru-RU" sz="2400" dirty="0"/>
              <a:t>1897 г. </a:t>
            </a:r>
            <a:r>
              <a:rPr lang="ru-RU" sz="2400" dirty="0" smtClean="0"/>
              <a:t>участвовал </a:t>
            </a:r>
            <a:r>
              <a:rPr lang="ru-RU" sz="2400" dirty="0"/>
              <a:t>в «</a:t>
            </a:r>
            <a:r>
              <a:rPr lang="de-DE" sz="2400" dirty="0"/>
              <a:t>Revue Semestrielle des </a:t>
            </a:r>
            <a:r>
              <a:rPr lang="de-DE" sz="2400" dirty="0" err="1"/>
              <a:t>publications</a:t>
            </a:r>
            <a:r>
              <a:rPr lang="de-DE" sz="2400" dirty="0"/>
              <a:t> mathématiques» (</a:t>
            </a:r>
            <a:r>
              <a:rPr lang="de-DE" sz="2400" dirty="0" err="1"/>
              <a:t>rediger</a:t>
            </a:r>
            <a:r>
              <a:rPr lang="de-DE" sz="2400" dirty="0"/>
              <a:t> par P. H. </a:t>
            </a:r>
            <a:r>
              <a:rPr lang="de-DE" sz="2400" dirty="0" err="1"/>
              <a:t>Schoute</a:t>
            </a:r>
            <a:r>
              <a:rPr lang="de-DE" sz="2400" dirty="0"/>
              <a:t>), </a:t>
            </a:r>
            <a:r>
              <a:rPr lang="ru-RU" sz="2400" dirty="0"/>
              <a:t>доставляя рефераты о статьях, напечатанных в «Сообщениях Харьковского математического общества».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88" y="708769"/>
            <a:ext cx="1905000" cy="2552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7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667875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FF"/>
                </a:solidFill>
              </a:rPr>
              <a:t>Алексей Петрович Старков</a:t>
            </a:r>
            <a:r>
              <a:rPr lang="ru-RU" sz="2400" dirty="0"/>
              <a:t> (</a:t>
            </a:r>
            <a:r>
              <a:rPr lang="ru-RU" sz="2400" b="1" dirty="0"/>
              <a:t>1850-1903</a:t>
            </a:r>
            <a:r>
              <a:rPr lang="ru-RU" sz="2400" dirty="0"/>
              <a:t>) – </a:t>
            </a:r>
            <a:r>
              <a:rPr lang="ru-RU" sz="2400" dirty="0" smtClean="0"/>
              <a:t>одесский математик, «</a:t>
            </a:r>
            <a:r>
              <a:rPr lang="ru-RU" sz="2400" i="1" dirty="0" smtClean="0"/>
              <a:t>фигура </a:t>
            </a:r>
            <a:r>
              <a:rPr lang="ru-RU" sz="2400" i="1" dirty="0"/>
              <a:t>в российской математической </a:t>
            </a:r>
            <a:r>
              <a:rPr lang="ru-RU" sz="2400" i="1" dirty="0" smtClean="0"/>
              <a:t>жизни </a:t>
            </a:r>
            <a:r>
              <a:rPr lang="ru-RU" sz="2400" i="1" dirty="0"/>
              <a:t>последней четверти XIX в. своеобразная</a:t>
            </a:r>
            <a:r>
              <a:rPr lang="ru-RU" sz="2400" dirty="0"/>
              <a:t>», </a:t>
            </a:r>
            <a:r>
              <a:rPr lang="ru-RU" sz="2400" dirty="0" smtClean="0"/>
              <a:t>но </a:t>
            </a:r>
            <a:r>
              <a:rPr lang="ru-RU" sz="2400" dirty="0"/>
              <a:t>именно Старков первым из русских ученых </a:t>
            </a:r>
            <a:r>
              <a:rPr lang="ru-RU" sz="2400" dirty="0" smtClean="0"/>
              <a:t>в </a:t>
            </a:r>
            <a:r>
              <a:rPr lang="ru-RU" sz="2400" dirty="0"/>
              <a:t>1888 г. стал  членом Circolo matematico di </a:t>
            </a:r>
            <a:r>
              <a:rPr lang="ru-RU" sz="2400" dirty="0" smtClean="0"/>
              <a:t>Palermo (</a:t>
            </a:r>
            <a:r>
              <a:rPr lang="ru-RU" sz="2000" dirty="0" smtClean="0"/>
              <a:t>С.С. Демидов).</a:t>
            </a:r>
          </a:p>
          <a:p>
            <a:endParaRPr lang="ru-RU" sz="2000" dirty="0" smtClean="0"/>
          </a:p>
          <a:p>
            <a:r>
              <a:rPr lang="ru-RU" sz="2000" dirty="0" smtClean="0"/>
              <a:t>Автор множества сообщений</a:t>
            </a:r>
            <a:r>
              <a:rPr lang="ru-RU" sz="2000" dirty="0"/>
              <a:t>, </a:t>
            </a:r>
            <a:r>
              <a:rPr lang="ru-RU" sz="2000" dirty="0" smtClean="0"/>
              <a:t>сделанных в заседаниях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математического отд. </a:t>
            </a:r>
            <a:r>
              <a:rPr lang="ru-RU" sz="2000" dirty="0"/>
              <a:t>Новороссийского о-ва естествоиспытателей,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Одесского </a:t>
            </a:r>
            <a:r>
              <a:rPr lang="ru-RU" sz="2000" dirty="0"/>
              <a:t>отделения Русского технического о-ва,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историко-филологического </a:t>
            </a:r>
            <a:r>
              <a:rPr lang="ru-RU" sz="2000" dirty="0"/>
              <a:t>о-ва при Новороссийском университете,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Секции </a:t>
            </a:r>
            <a:r>
              <a:rPr lang="ru-RU" sz="2000" dirty="0"/>
              <a:t>физико-математических наук О-ва </a:t>
            </a:r>
            <a:r>
              <a:rPr lang="ru-RU" sz="2000" dirty="0" smtClean="0"/>
              <a:t>ест-й </a:t>
            </a:r>
            <a:r>
              <a:rPr lang="ru-RU" sz="2000" dirty="0"/>
              <a:t>при Казанском ун-те,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3-го </a:t>
            </a:r>
            <a:r>
              <a:rPr lang="ru-RU" sz="2000" dirty="0"/>
              <a:t>(Строит.) отд. Русского </a:t>
            </a:r>
            <a:r>
              <a:rPr lang="ru-RU" sz="2000" dirty="0" smtClean="0"/>
              <a:t>технического </a:t>
            </a:r>
            <a:r>
              <a:rPr lang="ru-RU" sz="2000" dirty="0"/>
              <a:t>О-ва и </a:t>
            </a:r>
            <a:r>
              <a:rPr lang="ru-RU" sz="2000" dirty="0" smtClean="0"/>
              <a:t>т.д.: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/>
              <a:t>К истории линейных дифференциальных уравнений (1892).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/>
              <a:t>300-летие </a:t>
            </a:r>
            <a:r>
              <a:rPr lang="ru-RU" sz="2400" b="1" i="1" dirty="0"/>
              <a:t>изобретения логарифмов </a:t>
            </a:r>
            <a:r>
              <a:rPr lang="ru-RU" sz="2400" i="1" dirty="0"/>
              <a:t>(1594-1894) [Биографич. очерк Д. Непера</a:t>
            </a:r>
            <a:r>
              <a:rPr lang="ru-RU" sz="2400" i="1" dirty="0" smtClean="0"/>
              <a:t>] (1894);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/>
              <a:t>К </a:t>
            </a:r>
            <a:r>
              <a:rPr lang="ru-RU" sz="2400" b="1" i="1" dirty="0"/>
              <a:t>истории алгебраического обозначения в связи </a:t>
            </a:r>
            <a:endParaRPr lang="ru-RU" sz="2400" b="1" i="1" dirty="0" smtClean="0"/>
          </a:p>
          <a:p>
            <a:r>
              <a:rPr lang="ru-RU" sz="2400" b="1" i="1" dirty="0" smtClean="0"/>
              <a:t>с </a:t>
            </a:r>
            <a:r>
              <a:rPr lang="ru-RU" sz="2400" b="1" i="1" dirty="0"/>
              <a:t>развитием азбучной и музыкальной </a:t>
            </a:r>
            <a:r>
              <a:rPr lang="ru-RU" sz="2400" b="1" i="1" dirty="0" smtClean="0"/>
              <a:t>письменности </a:t>
            </a:r>
            <a:r>
              <a:rPr lang="ru-RU" sz="2400" i="1" dirty="0" smtClean="0"/>
              <a:t>(</a:t>
            </a:r>
            <a:r>
              <a:rPr lang="ru-RU" sz="2400" b="1" i="1" dirty="0" smtClean="0"/>
              <a:t>1886</a:t>
            </a:r>
            <a:r>
              <a:rPr lang="ru-RU" sz="2400" i="1" dirty="0" smtClean="0"/>
              <a:t>) </a:t>
            </a:r>
            <a:r>
              <a:rPr lang="ru-RU" sz="2000" i="1" dirty="0"/>
              <a:t>[рецензия на магистерскую диссертацию Бобынина</a:t>
            </a:r>
            <a:r>
              <a:rPr lang="ru-RU" sz="2000" i="1" dirty="0" smtClean="0"/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15633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756" y="279846"/>
            <a:ext cx="8964488" cy="630942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Александр Васильевич Васильев </a:t>
            </a:r>
            <a:r>
              <a:rPr lang="ru-RU" sz="2400" dirty="0"/>
              <a:t>(</a:t>
            </a:r>
            <a:r>
              <a:rPr lang="ru-RU" sz="2400" b="1" dirty="0"/>
              <a:t>1853-1929</a:t>
            </a:r>
            <a:r>
              <a:rPr lang="ru-RU" sz="2400" dirty="0"/>
              <a:t>) – воспитанник </a:t>
            </a:r>
            <a:r>
              <a:rPr lang="ru-RU" sz="2400" dirty="0" smtClean="0"/>
              <a:t>ФМФ </a:t>
            </a:r>
            <a:r>
              <a:rPr lang="ru-RU" sz="2400" dirty="0"/>
              <a:t>Петербургского университета, </a:t>
            </a:r>
            <a:endParaRPr lang="ru-RU" sz="2400" dirty="0" smtClean="0"/>
          </a:p>
          <a:p>
            <a:r>
              <a:rPr lang="ru-RU" sz="2400" dirty="0" smtClean="0"/>
              <a:t>профессор Казанского университета,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один из основателей физико-математической </a:t>
            </a:r>
            <a:endParaRPr lang="ru-RU" sz="2400" dirty="0" smtClean="0"/>
          </a:p>
          <a:p>
            <a:r>
              <a:rPr lang="ru-RU" sz="2400" dirty="0" smtClean="0"/>
              <a:t>секции </a:t>
            </a:r>
            <a:r>
              <a:rPr lang="ru-RU" sz="2400" dirty="0"/>
              <a:t>Общества естествоиспытателей при </a:t>
            </a:r>
            <a:endParaRPr lang="ru-RU" sz="2400" dirty="0" smtClean="0"/>
          </a:p>
          <a:p>
            <a:r>
              <a:rPr lang="ru-RU" sz="2400" dirty="0" smtClean="0"/>
              <a:t>университете.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С </a:t>
            </a:r>
            <a:r>
              <a:rPr lang="ru-RU" sz="2000" dirty="0"/>
              <a:t>1890-х </a:t>
            </a:r>
            <a:r>
              <a:rPr lang="ru-RU" sz="2000" dirty="0" smtClean="0"/>
              <a:t>гг. - пропаганда идей  Лобачевского;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участие </a:t>
            </a:r>
            <a:r>
              <a:rPr lang="ru-RU" sz="2000" dirty="0"/>
              <a:t>в организации </a:t>
            </a:r>
            <a:r>
              <a:rPr lang="ru-RU" sz="2000" dirty="0" smtClean="0"/>
              <a:t>празднования </a:t>
            </a:r>
            <a:r>
              <a:rPr lang="ru-RU" sz="2000" dirty="0"/>
              <a:t>100-летия Лобачевского </a:t>
            </a:r>
            <a:r>
              <a:rPr lang="ru-RU" sz="2000" dirty="0" smtClean="0"/>
              <a:t> (Казань)    и </a:t>
            </a:r>
            <a:r>
              <a:rPr lang="ru-RU" sz="2000" dirty="0"/>
              <a:t>издании «</a:t>
            </a:r>
            <a:r>
              <a:rPr lang="ru-RU" sz="2000" b="1" dirty="0"/>
              <a:t>Полного собрания сочинений по геометрии</a:t>
            </a:r>
            <a:r>
              <a:rPr lang="ru-RU" sz="2000" dirty="0"/>
              <a:t>» </a:t>
            </a:r>
            <a:r>
              <a:rPr lang="ru-RU" sz="2000" dirty="0" smtClean="0"/>
              <a:t>                             (</a:t>
            </a:r>
            <a:r>
              <a:rPr lang="ru-RU" sz="2000" b="1" dirty="0"/>
              <a:t>1894</a:t>
            </a:r>
            <a:r>
              <a:rPr lang="ru-RU" sz="2000" dirty="0"/>
              <a:t> - 1 изд.; </a:t>
            </a:r>
            <a:r>
              <a:rPr lang="ru-RU" sz="2000" b="1" dirty="0"/>
              <a:t>1914 </a:t>
            </a:r>
            <a:r>
              <a:rPr lang="ru-RU" sz="2000" dirty="0"/>
              <a:t>- 2 изд, более полное</a:t>
            </a:r>
            <a:r>
              <a:rPr lang="ru-RU" sz="2000" dirty="0" smtClean="0"/>
              <a:t>).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«… труд </a:t>
            </a:r>
            <a:r>
              <a:rPr lang="ru-RU" sz="2000" dirty="0"/>
              <a:t>о Н.И. Лобачевском «</a:t>
            </a:r>
            <a:r>
              <a:rPr lang="ru-RU" sz="2000" b="1" dirty="0"/>
              <a:t>Жизнь и научное дело Лобачевского</a:t>
            </a:r>
            <a:r>
              <a:rPr lang="ru-RU" sz="2000" dirty="0" smtClean="0"/>
              <a:t>».   </a:t>
            </a:r>
            <a:r>
              <a:rPr lang="ru-RU" sz="2000" dirty="0"/>
              <a:t>После смерти учёного тираж был уничтожен, однако, в 90-ых гг. книга была переиздана по единственному уцелевшему экземпляру [1992]» </a:t>
            </a:r>
            <a:endParaRPr lang="ru-RU" sz="2000" dirty="0" smtClean="0"/>
          </a:p>
          <a:p>
            <a:pPr algn="r"/>
            <a:r>
              <a:rPr lang="ru-RU" dirty="0" smtClean="0"/>
              <a:t>(</a:t>
            </a:r>
            <a:r>
              <a:rPr lang="ru-RU" dirty="0"/>
              <a:t>Биографика </a:t>
            </a:r>
            <a:r>
              <a:rPr lang="ru-RU" dirty="0" smtClean="0"/>
              <a:t>СПбГУ).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 smtClean="0"/>
              <a:t>Роль </a:t>
            </a:r>
            <a:r>
              <a:rPr lang="ru-RU" sz="2000" b="1" i="1" dirty="0"/>
              <a:t>профессора Вейерштрасса в современном развитии </a:t>
            </a:r>
            <a:r>
              <a:rPr lang="ru-RU" sz="2000" b="1" i="1" dirty="0" smtClean="0"/>
              <a:t>математики </a:t>
            </a:r>
            <a:r>
              <a:rPr lang="ru-RU" sz="2000" i="1" dirty="0" smtClean="0"/>
              <a:t>(Казань, 1885);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/>
              <a:t>Из истории и философии понятия о целом положительном </a:t>
            </a:r>
            <a:r>
              <a:rPr lang="ru-RU" sz="2000" b="1" i="1" dirty="0" smtClean="0"/>
              <a:t>числе </a:t>
            </a:r>
            <a:r>
              <a:rPr lang="ru-RU" sz="2000" i="1" dirty="0" smtClean="0"/>
              <a:t>(Казань, 1891);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 smtClean="0"/>
              <a:t>Николай </a:t>
            </a:r>
            <a:r>
              <a:rPr lang="ru-RU" sz="2000" b="1" i="1" dirty="0"/>
              <a:t>Иванович </a:t>
            </a:r>
            <a:r>
              <a:rPr lang="ru-RU" sz="2000" b="1" i="1" dirty="0" smtClean="0"/>
              <a:t>Лобачевский </a:t>
            </a:r>
            <a:r>
              <a:rPr lang="ru-RU" sz="2000" i="1" dirty="0" smtClean="0"/>
              <a:t>(1793-1856) (Казань, 1914).</a:t>
            </a:r>
            <a:endParaRPr lang="ru-RU" sz="2000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50856"/>
            <a:ext cx="1656184" cy="16806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33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49740"/>
            <a:ext cx="8784976" cy="6617196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Начало </a:t>
            </a:r>
            <a:r>
              <a:rPr lang="en-US" sz="2400" dirty="0" smtClean="0"/>
              <a:t>XX</a:t>
            </a:r>
            <a:r>
              <a:rPr lang="ru-RU" sz="2400" dirty="0" smtClean="0"/>
              <a:t> века – время переосмысления </a:t>
            </a:r>
            <a:r>
              <a:rPr lang="ru-RU" sz="2400" dirty="0"/>
              <a:t>основ математики, </a:t>
            </a:r>
            <a:r>
              <a:rPr lang="ru-RU" sz="2400" dirty="0" smtClean="0"/>
              <a:t>заложенное Н.И</a:t>
            </a:r>
            <a:r>
              <a:rPr lang="ru-RU" sz="2400" dirty="0"/>
              <a:t>. </a:t>
            </a:r>
            <a:r>
              <a:rPr lang="ru-RU" sz="2400" dirty="0" smtClean="0"/>
              <a:t>Лобачевским (А.В. Васильев)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Взгляды </a:t>
            </a:r>
            <a:r>
              <a:rPr lang="ru-RU" sz="2400" dirty="0"/>
              <a:t>на этот поворот </a:t>
            </a:r>
            <a:r>
              <a:rPr lang="ru-RU" sz="2400" dirty="0" smtClean="0"/>
              <a:t>изложены</a:t>
            </a:r>
          </a:p>
          <a:p>
            <a:r>
              <a:rPr lang="ru-RU" sz="2400" dirty="0" smtClean="0"/>
              <a:t>     </a:t>
            </a:r>
            <a:r>
              <a:rPr lang="ru-RU" sz="2400" dirty="0"/>
              <a:t>в предисловии к первому </a:t>
            </a:r>
            <a:r>
              <a:rPr lang="ru-RU" sz="2400" dirty="0" smtClean="0"/>
              <a:t>сборнику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серии  книг </a:t>
            </a:r>
          </a:p>
          <a:p>
            <a:r>
              <a:rPr lang="ru-RU" sz="2400" dirty="0" smtClean="0"/>
              <a:t>    «</a:t>
            </a:r>
            <a:r>
              <a:rPr lang="ru-RU" sz="2400" b="1" dirty="0"/>
              <a:t>Новые идеи в математике</a:t>
            </a:r>
            <a:r>
              <a:rPr lang="ru-RU" sz="2400" dirty="0" smtClean="0"/>
              <a:t>»</a:t>
            </a:r>
          </a:p>
          <a:p>
            <a:r>
              <a:rPr lang="ru-RU" sz="2400" dirty="0" smtClean="0"/>
              <a:t>     Редакторы и издатели:  </a:t>
            </a:r>
          </a:p>
          <a:p>
            <a:r>
              <a:rPr lang="ru-RU" sz="2400" b="1" dirty="0" smtClean="0"/>
              <a:t>     А.В. Васильев </a:t>
            </a:r>
            <a:r>
              <a:rPr lang="ru-RU" sz="2400" dirty="0" smtClean="0"/>
              <a:t>и </a:t>
            </a:r>
            <a:r>
              <a:rPr lang="ru-RU" sz="2400" b="1" dirty="0" smtClean="0"/>
              <a:t>П.С</a:t>
            </a:r>
            <a:r>
              <a:rPr lang="ru-RU" sz="2400" b="1" dirty="0"/>
              <a:t>. </a:t>
            </a:r>
            <a:r>
              <a:rPr lang="ru-RU" sz="2400" b="1" dirty="0" smtClean="0"/>
              <a:t>Юшкевич</a:t>
            </a:r>
            <a:r>
              <a:rPr lang="ru-RU" sz="2400" dirty="0" smtClean="0"/>
              <a:t>:</a:t>
            </a:r>
          </a:p>
          <a:p>
            <a:r>
              <a:rPr lang="ru-RU" sz="2400" dirty="0" smtClean="0"/>
              <a:t>«</a:t>
            </a:r>
            <a:r>
              <a:rPr lang="ru-RU" sz="2400" i="1" dirty="0"/>
              <a:t>В своей совокупности </a:t>
            </a:r>
            <a:r>
              <a:rPr lang="ru-RU" sz="2400" i="1" dirty="0" smtClean="0"/>
              <a:t>сборники</a:t>
            </a:r>
          </a:p>
          <a:p>
            <a:r>
              <a:rPr lang="ru-RU" sz="2400" i="1" dirty="0" smtClean="0"/>
              <a:t> </a:t>
            </a:r>
            <a:r>
              <a:rPr lang="ru-RU" sz="2400" i="1" dirty="0"/>
              <a:t>составляли превосходное введение </a:t>
            </a:r>
            <a:endParaRPr lang="ru-RU" sz="2400" i="1" dirty="0" smtClean="0"/>
          </a:p>
          <a:p>
            <a:r>
              <a:rPr lang="ru-RU" sz="2400" i="1" dirty="0" smtClean="0"/>
              <a:t>в </a:t>
            </a:r>
            <a:r>
              <a:rPr lang="ru-RU" sz="2400" i="1" dirty="0"/>
              <a:t>математику первой четверти ХХ </a:t>
            </a:r>
            <a:r>
              <a:rPr lang="ru-RU" sz="2400" i="1" dirty="0" smtClean="0"/>
              <a:t> в</a:t>
            </a:r>
            <a:r>
              <a:rPr lang="ru-RU" sz="2400" i="1" dirty="0"/>
              <a:t>. </a:t>
            </a:r>
            <a:endParaRPr lang="ru-RU" sz="2400" i="1" dirty="0" smtClean="0"/>
          </a:p>
          <a:p>
            <a:r>
              <a:rPr lang="ru-RU" sz="2400" i="1" dirty="0" smtClean="0"/>
              <a:t>в </a:t>
            </a:r>
            <a:r>
              <a:rPr lang="ru-RU" sz="2400" i="1" dirty="0"/>
              <a:t>ее взаимосвязях </a:t>
            </a:r>
            <a:r>
              <a:rPr lang="ru-RU" sz="2400" i="1" dirty="0" smtClean="0"/>
              <a:t>   с </a:t>
            </a:r>
            <a:r>
              <a:rPr lang="ru-RU" sz="2400" i="1" dirty="0"/>
              <a:t>логикой, физикой </a:t>
            </a:r>
            <a:endParaRPr lang="ru-RU" sz="2400" i="1" dirty="0" smtClean="0"/>
          </a:p>
          <a:p>
            <a:r>
              <a:rPr lang="ru-RU" sz="2400" i="1" dirty="0" smtClean="0"/>
              <a:t>и </a:t>
            </a:r>
            <a:r>
              <a:rPr lang="ru-RU" sz="2400" i="1" dirty="0"/>
              <a:t>философией, </a:t>
            </a:r>
            <a:r>
              <a:rPr lang="ru-RU" sz="2400" i="1" dirty="0" smtClean="0"/>
              <a:t>и </a:t>
            </a:r>
            <a:r>
              <a:rPr lang="ru-RU" sz="2400" i="1" dirty="0"/>
              <a:t>восприняты были </a:t>
            </a:r>
            <a:endParaRPr lang="ru-RU" sz="2400" i="1" dirty="0" smtClean="0"/>
          </a:p>
          <a:p>
            <a:r>
              <a:rPr lang="ru-RU" sz="2400" i="1" dirty="0" smtClean="0"/>
              <a:t>читателями </a:t>
            </a:r>
            <a:r>
              <a:rPr lang="ru-RU" sz="2400" i="1" dirty="0"/>
              <a:t>с величайшим интересом. События 1917 г. оборвали выпуск этого уникального издания</a:t>
            </a:r>
            <a:r>
              <a:rPr lang="ru-RU" sz="2400" dirty="0" smtClean="0"/>
              <a:t>»</a:t>
            </a:r>
          </a:p>
          <a:p>
            <a:pPr algn="r"/>
            <a:r>
              <a:rPr lang="ru-RU" sz="2400" dirty="0" smtClean="0"/>
              <a:t> </a:t>
            </a:r>
            <a:r>
              <a:rPr lang="ru-RU" dirty="0" smtClean="0"/>
              <a:t>(Н.Г. Баранец, А.Б. Капустин). </a:t>
            </a:r>
          </a:p>
          <a:p>
            <a:r>
              <a:rPr lang="ru-RU" sz="2000" dirty="0" smtClean="0"/>
              <a:t>Более </a:t>
            </a:r>
            <a:r>
              <a:rPr lang="ru-RU" sz="2000" dirty="0"/>
              <a:t>поздние работы Васильева </a:t>
            </a:r>
            <a:r>
              <a:rPr lang="ru-RU" sz="2000" dirty="0" smtClean="0"/>
              <a:t>объединены </a:t>
            </a:r>
            <a:r>
              <a:rPr lang="ru-RU" sz="2000" dirty="0"/>
              <a:t>в один том </a:t>
            </a:r>
            <a:endParaRPr lang="ru-RU" sz="2000" dirty="0" smtClean="0"/>
          </a:p>
          <a:p>
            <a:r>
              <a:rPr lang="ru-RU" sz="2000" dirty="0" smtClean="0"/>
              <a:t>и </a:t>
            </a:r>
            <a:r>
              <a:rPr lang="ru-RU" sz="2000" dirty="0"/>
              <a:t>переизданы (2015</a:t>
            </a:r>
            <a:r>
              <a:rPr lang="ru-RU" sz="2000" dirty="0" smtClean="0"/>
              <a:t>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3" y="908720"/>
            <a:ext cx="2799926" cy="38887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7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014462" cy="62478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cs typeface="Arial" pitchFamily="34" charset="0"/>
              </a:rPr>
              <a:t>Вниманию </a:t>
            </a:r>
            <a:r>
              <a:rPr lang="ru-RU" sz="2000" dirty="0">
                <a:cs typeface="Arial" pitchFamily="34" charset="0"/>
              </a:rPr>
              <a:t>читателя предлагается книга, в которую вошли работы </a:t>
            </a:r>
            <a:r>
              <a:rPr lang="ru-RU" sz="2000" dirty="0" smtClean="0">
                <a:cs typeface="Arial" pitchFamily="34" charset="0"/>
              </a:rPr>
              <a:t>профессора </a:t>
            </a:r>
            <a:r>
              <a:rPr lang="ru-RU" sz="2000" dirty="0">
                <a:cs typeface="Arial" pitchFamily="34" charset="0"/>
              </a:rPr>
              <a:t>Казанского </a:t>
            </a:r>
            <a:r>
              <a:rPr lang="ru-RU" sz="2000" dirty="0" smtClean="0">
                <a:cs typeface="Arial" pitchFamily="34" charset="0"/>
              </a:rPr>
              <a:t>университета </a:t>
            </a:r>
          </a:p>
          <a:p>
            <a:r>
              <a:rPr lang="ru-RU" sz="2000" b="1" dirty="0" smtClean="0">
                <a:cs typeface="Arial" pitchFamily="34" charset="0"/>
              </a:rPr>
              <a:t>А.В. Васильева </a:t>
            </a:r>
            <a:r>
              <a:rPr lang="ru-RU" sz="2000" dirty="0">
                <a:cs typeface="Arial" pitchFamily="34" charset="0"/>
              </a:rPr>
              <a:t>и французского математика </a:t>
            </a:r>
            <a:r>
              <a:rPr lang="ru-RU" sz="2000" b="1" dirty="0">
                <a:cs typeface="Arial" pitchFamily="34" charset="0"/>
              </a:rPr>
              <a:t>Ж</a:t>
            </a:r>
            <a:r>
              <a:rPr lang="ru-RU" sz="2000" b="1" dirty="0" smtClean="0">
                <a:cs typeface="Arial" pitchFamily="34" charset="0"/>
              </a:rPr>
              <a:t>. Папелье</a:t>
            </a:r>
            <a:r>
              <a:rPr lang="ru-RU" sz="2000" dirty="0">
                <a:cs typeface="Arial" pitchFamily="34" charset="0"/>
              </a:rPr>
              <a:t>. </a:t>
            </a:r>
            <a:endParaRPr lang="ru-RU" sz="2000" dirty="0" smtClean="0">
              <a:cs typeface="Arial" pitchFamily="34" charset="0"/>
            </a:endParaRPr>
          </a:p>
          <a:p>
            <a:r>
              <a:rPr lang="ru-RU" sz="2000" dirty="0" smtClean="0">
                <a:cs typeface="Arial" pitchFamily="34" charset="0"/>
              </a:rPr>
              <a:t>В </a:t>
            </a:r>
            <a:r>
              <a:rPr lang="ru-RU" sz="2000" dirty="0">
                <a:cs typeface="Arial" pitchFamily="34" charset="0"/>
              </a:rPr>
              <a:t>первой из них описывается история становления и развития идеи анализа бесконечно </a:t>
            </a:r>
            <a:r>
              <a:rPr lang="ru-RU" sz="2000" dirty="0" smtClean="0">
                <a:cs typeface="Arial" pitchFamily="34" charset="0"/>
              </a:rPr>
              <a:t>малых. Во </a:t>
            </a:r>
            <a:r>
              <a:rPr lang="ru-RU" sz="2000" dirty="0">
                <a:cs typeface="Arial" pitchFamily="34" charset="0"/>
              </a:rPr>
              <a:t>второй проводится элементарное изложение начал анализа бесконечно малых. </a:t>
            </a:r>
            <a:endParaRPr lang="ru-RU" sz="2000" dirty="0" smtClean="0">
              <a:cs typeface="Arial" pitchFamily="34" charset="0"/>
            </a:endParaRPr>
          </a:p>
          <a:p>
            <a:r>
              <a:rPr lang="ru-RU" sz="2000" dirty="0" smtClean="0">
                <a:cs typeface="Arial" pitchFamily="34" charset="0"/>
              </a:rPr>
              <a:t>Книга</a:t>
            </a:r>
            <a:r>
              <a:rPr lang="ru-RU" sz="2000" dirty="0">
                <a:cs typeface="Arial" pitchFamily="34" charset="0"/>
              </a:rPr>
              <a:t>, вышедшая более века назад, в свое время предназначалась для учеников старших классов гимназий и студентов первых курсов математических вузов, </a:t>
            </a:r>
            <a:endParaRPr lang="ru-RU" sz="2000" dirty="0" smtClean="0">
              <a:cs typeface="Arial" pitchFamily="34" charset="0"/>
            </a:endParaRPr>
          </a:p>
          <a:p>
            <a:r>
              <a:rPr lang="ru-RU" sz="2000" dirty="0" smtClean="0">
                <a:cs typeface="Arial" pitchFamily="34" charset="0"/>
              </a:rPr>
              <a:t>а </a:t>
            </a:r>
            <a:r>
              <a:rPr lang="ru-RU" sz="2000" dirty="0">
                <a:cs typeface="Arial" pitchFamily="34" charset="0"/>
              </a:rPr>
              <a:t>также для самообразования. </a:t>
            </a:r>
            <a:endParaRPr lang="ru-RU" sz="2000" dirty="0" smtClean="0">
              <a:cs typeface="Arial" pitchFamily="34" charset="0"/>
            </a:endParaRPr>
          </a:p>
          <a:p>
            <a:r>
              <a:rPr lang="ru-RU" sz="2000" dirty="0" smtClean="0">
                <a:cs typeface="Arial" pitchFamily="34" charset="0"/>
              </a:rPr>
              <a:t>Она </a:t>
            </a:r>
            <a:r>
              <a:rPr lang="ru-RU" sz="2000" dirty="0">
                <a:cs typeface="Arial" pitchFamily="34" charset="0"/>
              </a:rPr>
              <a:t>и сейчас представляет интерес </a:t>
            </a:r>
            <a:endParaRPr lang="ru-RU" sz="2000" dirty="0" smtClean="0">
              <a:cs typeface="Arial" pitchFamily="34" charset="0"/>
            </a:endParaRPr>
          </a:p>
          <a:p>
            <a:r>
              <a:rPr lang="ru-RU" sz="2000" dirty="0" smtClean="0">
                <a:cs typeface="Arial" pitchFamily="34" charset="0"/>
              </a:rPr>
              <a:t>для </a:t>
            </a:r>
            <a:r>
              <a:rPr lang="ru-RU" sz="2000" dirty="0">
                <a:cs typeface="Arial" pitchFamily="34" charset="0"/>
              </a:rPr>
              <a:t>математиков, </a:t>
            </a:r>
            <a:r>
              <a:rPr lang="ru-RU" sz="2000" dirty="0" smtClean="0">
                <a:cs typeface="Arial" pitchFamily="34" charset="0"/>
              </a:rPr>
              <a:t>учителей</a:t>
            </a:r>
          </a:p>
          <a:p>
            <a:r>
              <a:rPr lang="ru-RU" sz="2000" dirty="0" smtClean="0">
                <a:cs typeface="Arial" pitchFamily="34" charset="0"/>
              </a:rPr>
              <a:t>и </a:t>
            </a:r>
            <a:r>
              <a:rPr lang="ru-RU" sz="2000" dirty="0">
                <a:cs typeface="Arial" pitchFamily="34" charset="0"/>
              </a:rPr>
              <a:t>преподавателей математики в школах </a:t>
            </a:r>
            <a:endParaRPr lang="ru-RU" sz="2000" dirty="0" smtClean="0">
              <a:cs typeface="Arial" pitchFamily="34" charset="0"/>
            </a:endParaRPr>
          </a:p>
          <a:p>
            <a:r>
              <a:rPr lang="ru-RU" sz="2000" dirty="0" smtClean="0">
                <a:cs typeface="Arial" pitchFamily="34" charset="0"/>
              </a:rPr>
              <a:t>и </a:t>
            </a:r>
            <a:r>
              <a:rPr lang="ru-RU" sz="2000" dirty="0">
                <a:cs typeface="Arial" pitchFamily="34" charset="0"/>
              </a:rPr>
              <a:t>вузах, историков науки, студентов соответствующих специальностей.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91" y="446224"/>
            <a:ext cx="4124409" cy="58016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98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568952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Дмитрий Дмитриевич Галанин </a:t>
            </a:r>
            <a:r>
              <a:rPr lang="ru-RU" sz="2400" dirty="0"/>
              <a:t>(</a:t>
            </a:r>
            <a:r>
              <a:rPr lang="ru-RU" sz="2400" b="1" dirty="0"/>
              <a:t>1857-1929</a:t>
            </a:r>
            <a:r>
              <a:rPr lang="ru-RU" sz="2400" dirty="0"/>
              <a:t>) – педагог (учитель А.В. Цингера), </a:t>
            </a:r>
            <a:r>
              <a:rPr lang="ru-RU" sz="2400" dirty="0" smtClean="0"/>
              <a:t>математик-методист, автор </a:t>
            </a:r>
            <a:r>
              <a:rPr lang="ru-RU" sz="2400" dirty="0"/>
              <a:t>трудов </a:t>
            </a:r>
            <a:endParaRPr lang="ru-RU" sz="2400" dirty="0" smtClean="0"/>
          </a:p>
          <a:p>
            <a:r>
              <a:rPr lang="ru-RU" sz="2400" dirty="0" smtClean="0"/>
              <a:t>о </a:t>
            </a:r>
            <a:r>
              <a:rPr lang="ru-RU" sz="2400" dirty="0"/>
              <a:t>Л.Ф. Магницком (1914) </a:t>
            </a:r>
            <a:r>
              <a:rPr lang="ru-RU" sz="2400" dirty="0" smtClean="0"/>
              <a:t>и </a:t>
            </a:r>
            <a:r>
              <a:rPr lang="ru-RU" sz="2400" dirty="0"/>
              <a:t>М.В. Ломоносове (1916</a:t>
            </a:r>
            <a:r>
              <a:rPr lang="ru-RU" sz="2400" dirty="0" smtClean="0"/>
              <a:t>).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" y="1634785"/>
            <a:ext cx="2384425" cy="32194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2272457" y="2850427"/>
            <a:ext cx="2203366" cy="392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21" y="1916832"/>
            <a:ext cx="2175964" cy="384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8" y="1628382"/>
            <a:ext cx="2750232" cy="475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35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756" y="0"/>
            <a:ext cx="8964488" cy="655564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Николай Михайлович Бубнов </a:t>
            </a:r>
            <a:r>
              <a:rPr lang="ru-RU" sz="2400" dirty="0"/>
              <a:t>(</a:t>
            </a:r>
            <a:r>
              <a:rPr lang="ru-RU" sz="2400" b="1" dirty="0"/>
              <a:t>1858-1943</a:t>
            </a:r>
            <a:r>
              <a:rPr lang="ru-RU" sz="2400" dirty="0"/>
              <a:t>) - </a:t>
            </a:r>
            <a:r>
              <a:rPr lang="ru-RU" sz="2400" dirty="0" smtClean="0"/>
              <a:t>русский </a:t>
            </a:r>
            <a:r>
              <a:rPr lang="ru-RU" sz="2400" dirty="0"/>
              <a:t>историк-медиевист, филолог, доктор всеобщей истории (1891), </a:t>
            </a:r>
            <a:r>
              <a:rPr lang="ru-RU" sz="2400" dirty="0" smtClean="0"/>
              <a:t>проф. </a:t>
            </a:r>
            <a:r>
              <a:rPr lang="ru-RU" sz="2400" dirty="0"/>
              <a:t>Киевского (1891), Саратовского (1916), Таврического (1918) университетов и университетов в Скопье (1920)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Любляне (1923). </a:t>
            </a:r>
            <a:endParaRPr lang="ru-RU" sz="2400" dirty="0" smtClean="0"/>
          </a:p>
          <a:p>
            <a:r>
              <a:rPr lang="ru-RU" sz="2000" dirty="0" smtClean="0"/>
              <a:t>Свободно </a:t>
            </a:r>
            <a:r>
              <a:rPr lang="ru-RU" sz="2000" dirty="0"/>
              <a:t>говорил на сербско-хорватском, словенском, </a:t>
            </a:r>
            <a:endParaRPr lang="ru-RU" sz="2000" dirty="0" smtClean="0"/>
          </a:p>
          <a:p>
            <a:r>
              <a:rPr lang="ru-RU" sz="2000" dirty="0" smtClean="0"/>
              <a:t>немецком</a:t>
            </a:r>
            <a:r>
              <a:rPr lang="ru-RU" sz="2000" dirty="0"/>
              <a:t>, французском, английском и итальянском </a:t>
            </a:r>
            <a:endParaRPr lang="ru-RU" sz="2000" dirty="0" smtClean="0"/>
          </a:p>
          <a:p>
            <a:r>
              <a:rPr lang="ru-RU" sz="2000" dirty="0" smtClean="0"/>
              <a:t>языках,  владел </a:t>
            </a:r>
            <a:r>
              <a:rPr lang="ru-RU" sz="2000" dirty="0"/>
              <a:t>латынью и древнегреческим. </a:t>
            </a:r>
            <a:endParaRPr lang="ru-RU" sz="2000" dirty="0" smtClean="0"/>
          </a:p>
          <a:p>
            <a:r>
              <a:rPr lang="ru-RU" sz="2400" dirty="0" smtClean="0"/>
              <a:t>Издание Бубновым математических </a:t>
            </a:r>
            <a:r>
              <a:rPr lang="ru-RU" sz="2400" dirty="0"/>
              <a:t>трудов </a:t>
            </a:r>
            <a:endParaRPr lang="ru-RU" sz="2400" dirty="0" smtClean="0"/>
          </a:p>
          <a:p>
            <a:r>
              <a:rPr lang="ru-RU" sz="2400" dirty="0" smtClean="0"/>
              <a:t>Герберта (1899) считается </a:t>
            </a:r>
            <a:r>
              <a:rPr lang="ru-RU" sz="2400" dirty="0"/>
              <a:t>образцовым, </a:t>
            </a:r>
            <a:endParaRPr lang="ru-RU" sz="2400" dirty="0" smtClean="0"/>
          </a:p>
          <a:p>
            <a:r>
              <a:rPr lang="ru-RU" sz="2400" dirty="0" smtClean="0"/>
              <a:t>эта </a:t>
            </a:r>
            <a:r>
              <a:rPr lang="ru-RU" sz="2400" dirty="0"/>
              <a:t>книга переиздается  </a:t>
            </a:r>
            <a:r>
              <a:rPr lang="ru-RU" sz="2400" dirty="0" smtClean="0"/>
              <a:t>до </a:t>
            </a:r>
            <a:r>
              <a:rPr lang="ru-RU" sz="2400" dirty="0"/>
              <a:t>наших </a:t>
            </a:r>
            <a:r>
              <a:rPr lang="ru-RU" sz="2400" dirty="0" smtClean="0"/>
              <a:t>дней.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Арифметическая </a:t>
            </a:r>
            <a:r>
              <a:rPr lang="ru-RU" sz="2400" i="1" dirty="0"/>
              <a:t>самостоятельность </a:t>
            </a:r>
            <a:endParaRPr lang="ru-RU" sz="2400" i="1" dirty="0" smtClean="0"/>
          </a:p>
          <a:p>
            <a:r>
              <a:rPr lang="ru-RU" sz="2400" i="1" dirty="0"/>
              <a:t> </a:t>
            </a:r>
            <a:r>
              <a:rPr lang="ru-RU" sz="2400" i="1" dirty="0" smtClean="0"/>
              <a:t>    европейской культуры </a:t>
            </a:r>
            <a:r>
              <a:rPr lang="ru-RU" sz="2400" i="1" dirty="0"/>
              <a:t>(1908), </a:t>
            </a:r>
            <a:endParaRPr lang="ru-RU" sz="2400" i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Происхождение </a:t>
            </a:r>
            <a:r>
              <a:rPr lang="ru-RU" sz="2400" i="1" dirty="0"/>
              <a:t>и история наших </a:t>
            </a:r>
            <a:r>
              <a:rPr lang="ru-RU" sz="2400" i="1" dirty="0" smtClean="0"/>
              <a:t>цифр </a:t>
            </a:r>
            <a:r>
              <a:rPr lang="ru-RU" sz="2400" i="1" dirty="0"/>
              <a:t>(1908), </a:t>
            </a:r>
            <a:endParaRPr lang="ru-RU" sz="2400" i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Подлинное </a:t>
            </a:r>
            <a:r>
              <a:rPr lang="ru-RU" sz="2400" i="1" dirty="0"/>
              <a:t>сочинение Герберта об абаке, или Система элементарной арифметики классической древности» (1911), </a:t>
            </a:r>
            <a:endParaRPr lang="ru-RU" sz="2400" i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Абак </a:t>
            </a:r>
            <a:r>
              <a:rPr lang="ru-RU" sz="2400" i="1" dirty="0"/>
              <a:t>и Боэций. Лотарингский научный подлог XI в</a:t>
            </a:r>
            <a:r>
              <a:rPr lang="ru-RU" sz="2400" i="1" dirty="0" smtClean="0"/>
              <a:t>. </a:t>
            </a:r>
            <a:r>
              <a:rPr lang="ru-RU" sz="2400" i="1" dirty="0"/>
              <a:t>(1915</a:t>
            </a:r>
            <a:r>
              <a:rPr lang="ru-RU" sz="2400" i="1" dirty="0" smtClean="0"/>
              <a:t>),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 Древний </a:t>
            </a:r>
            <a:r>
              <a:rPr lang="ru-RU" sz="2400" i="1" dirty="0"/>
              <a:t>абак - колыбель современной </a:t>
            </a:r>
            <a:r>
              <a:rPr lang="ru-RU" sz="2400" i="1" dirty="0" smtClean="0"/>
              <a:t>арифметики </a:t>
            </a:r>
            <a:r>
              <a:rPr lang="ru-RU" sz="2400" i="1" dirty="0"/>
              <a:t>(1912)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313">
            <a:off x="7147594" y="1330452"/>
            <a:ext cx="1905000" cy="290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852" y="2592923"/>
            <a:ext cx="1262521" cy="179145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4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0"/>
            <a:ext cx="6948264" cy="830997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Первые </a:t>
            </a:r>
            <a:r>
              <a:rPr lang="ru-RU" sz="2400" b="1" dirty="0">
                <a:solidFill>
                  <a:srgbClr val="0000FF"/>
                </a:solidFill>
              </a:rPr>
              <a:t>русские </a:t>
            </a:r>
            <a:r>
              <a:rPr lang="ru-RU" sz="2400" b="1" dirty="0" smtClean="0">
                <a:solidFill>
                  <a:srgbClr val="0000FF"/>
                </a:solidFill>
              </a:rPr>
              <a:t>магистерские  диссертации </a:t>
            </a:r>
          </a:p>
          <a:p>
            <a:r>
              <a:rPr lang="ru-RU" sz="2400" b="1" dirty="0" smtClean="0">
                <a:solidFill>
                  <a:srgbClr val="0000FF"/>
                </a:solidFill>
              </a:rPr>
              <a:t>по </a:t>
            </a:r>
            <a:r>
              <a:rPr lang="ru-RU" sz="2400" b="1" dirty="0">
                <a:solidFill>
                  <a:srgbClr val="0000FF"/>
                </a:solidFill>
              </a:rPr>
              <a:t>истории </a:t>
            </a:r>
            <a:r>
              <a:rPr lang="ru-RU" sz="2400" b="1" dirty="0" smtClean="0">
                <a:solidFill>
                  <a:srgbClr val="0000FF"/>
                </a:solidFill>
              </a:rPr>
              <a:t>математики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5074" y="980728"/>
            <a:ext cx="8848926" cy="5601533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 smtClean="0"/>
              <a:t>История </a:t>
            </a:r>
            <a:r>
              <a:rPr lang="ru-RU" sz="2000" b="1" i="1" dirty="0"/>
              <a:t>индуктивного периода развития наук </a:t>
            </a:r>
            <a:endParaRPr lang="ru-RU" sz="2000" b="1" i="1" dirty="0" smtClean="0"/>
          </a:p>
          <a:p>
            <a:r>
              <a:rPr lang="ru-RU" sz="2000" b="1" i="1" dirty="0"/>
              <a:t> </a:t>
            </a:r>
            <a:r>
              <a:rPr lang="ru-RU" sz="2000" b="1" i="1" dirty="0" smtClean="0"/>
              <a:t>    математических </a:t>
            </a:r>
            <a:r>
              <a:rPr lang="ru-RU" sz="2000" dirty="0"/>
              <a:t>(</a:t>
            </a:r>
            <a:r>
              <a:rPr lang="ru-RU" sz="2000" b="1" dirty="0"/>
              <a:t>1878</a:t>
            </a:r>
            <a:r>
              <a:rPr lang="ru-RU" sz="2000" dirty="0" smtClean="0"/>
              <a:t>)</a:t>
            </a:r>
          </a:p>
          <a:p>
            <a:r>
              <a:rPr lang="ru-RU" sz="2000" dirty="0"/>
              <a:t>«</a:t>
            </a:r>
            <a:r>
              <a:rPr lang="ru-RU" sz="2000" i="1" dirty="0"/>
              <a:t>Темой диссертации, </a:t>
            </a:r>
            <a:r>
              <a:rPr lang="ru-RU" sz="2000" i="1" dirty="0" smtClean="0"/>
              <a:t>Бобынин </a:t>
            </a:r>
            <a:r>
              <a:rPr lang="ru-RU" sz="2000" i="1" dirty="0"/>
              <a:t>выбрал историю периода </a:t>
            </a:r>
            <a:endParaRPr lang="ru-RU" sz="2000" i="1" dirty="0" smtClean="0"/>
          </a:p>
          <a:p>
            <a:r>
              <a:rPr lang="ru-RU" sz="2000" i="1" dirty="0" smtClean="0"/>
              <a:t>чистой </a:t>
            </a:r>
            <a:r>
              <a:rPr lang="ru-RU" sz="2000" i="1" dirty="0"/>
              <a:t>индукции в развитии математических наук, </a:t>
            </a:r>
            <a:endParaRPr lang="ru-RU" sz="2000" i="1" dirty="0" smtClean="0"/>
          </a:p>
          <a:p>
            <a:r>
              <a:rPr lang="ru-RU" sz="2000" i="1" dirty="0" smtClean="0"/>
              <a:t>то </a:t>
            </a:r>
            <a:r>
              <a:rPr lang="ru-RU" sz="2000" i="1" dirty="0"/>
              <a:t>есть время создания и первоначального развития </a:t>
            </a:r>
            <a:endParaRPr lang="ru-RU" sz="2000" i="1" dirty="0" smtClean="0"/>
          </a:p>
          <a:p>
            <a:r>
              <a:rPr lang="ru-RU" sz="2000" i="1" dirty="0" smtClean="0"/>
              <a:t>основных </a:t>
            </a:r>
            <a:r>
              <a:rPr lang="ru-RU" sz="2000" i="1" dirty="0"/>
              <a:t>математических понятий и операций. </a:t>
            </a:r>
            <a:endParaRPr lang="ru-RU" sz="2000" i="1" dirty="0" smtClean="0"/>
          </a:p>
          <a:p>
            <a:r>
              <a:rPr lang="ru-RU" sz="2000" i="1" dirty="0" smtClean="0"/>
              <a:t>В </a:t>
            </a:r>
            <a:r>
              <a:rPr lang="ru-RU" sz="2000" i="1" dirty="0"/>
              <a:t>письмах того времени он писал, что его привлекла </a:t>
            </a:r>
            <a:r>
              <a:rPr lang="ru-RU" sz="2000" b="1" i="1" dirty="0"/>
              <a:t>неразработанность историками математики этого материала</a:t>
            </a:r>
            <a:r>
              <a:rPr lang="ru-RU" dirty="0" smtClean="0"/>
              <a:t>»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             (Н.Г</a:t>
            </a:r>
            <a:r>
              <a:rPr lang="ru-RU" dirty="0"/>
              <a:t>. </a:t>
            </a:r>
            <a:r>
              <a:rPr lang="ru-RU" dirty="0" smtClean="0"/>
              <a:t>Баранец, </a:t>
            </a:r>
            <a:r>
              <a:rPr lang="ru-RU" dirty="0"/>
              <a:t>А.Б. </a:t>
            </a:r>
            <a:r>
              <a:rPr lang="ru-RU" dirty="0" smtClean="0"/>
              <a:t>Веревкин)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Отрицательный отзыв </a:t>
            </a:r>
            <a:r>
              <a:rPr lang="ru-RU" sz="2000" dirty="0"/>
              <a:t>академика </a:t>
            </a:r>
            <a:r>
              <a:rPr lang="ru-RU" sz="2000" dirty="0" smtClean="0"/>
              <a:t>А.А</a:t>
            </a:r>
            <a:r>
              <a:rPr lang="ru-RU" sz="2000" dirty="0"/>
              <a:t>. </a:t>
            </a:r>
            <a:r>
              <a:rPr lang="ru-RU" sz="2000" dirty="0" smtClean="0"/>
              <a:t>Шифнера и непринятие диссертации  </a:t>
            </a:r>
            <a:r>
              <a:rPr lang="ru-RU" sz="2000" smtClean="0"/>
              <a:t>к защите Московским университетом.</a:t>
            </a:r>
          </a:p>
          <a:p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 smtClean="0"/>
              <a:t>Математика </a:t>
            </a:r>
            <a:r>
              <a:rPr lang="ru-RU" sz="2000" b="1" i="1" dirty="0"/>
              <a:t>древних </a:t>
            </a:r>
            <a:r>
              <a:rPr lang="ru-RU" sz="2000" b="1" i="1" dirty="0" smtClean="0"/>
              <a:t>египтян </a:t>
            </a:r>
            <a:r>
              <a:rPr lang="ru-RU" sz="2000" dirty="0"/>
              <a:t>(</a:t>
            </a:r>
            <a:r>
              <a:rPr lang="ru-RU" sz="2000" b="1" dirty="0"/>
              <a:t>1882</a:t>
            </a:r>
            <a:r>
              <a:rPr lang="ru-RU" sz="2000" dirty="0"/>
              <a:t>). </a:t>
            </a:r>
            <a:endParaRPr lang="ru-RU" sz="2000" dirty="0" smtClean="0"/>
          </a:p>
          <a:p>
            <a:r>
              <a:rPr lang="ru-RU" sz="2000" dirty="0"/>
              <a:t>Защита диссертации, «довольно удачная», по выражению самого Бобынина, состоялась в Московском </a:t>
            </a:r>
            <a:r>
              <a:rPr lang="ru-RU" sz="2000" dirty="0" smtClean="0"/>
              <a:t>университете 7 </a:t>
            </a:r>
            <a:r>
              <a:rPr lang="ru-RU" sz="2000" dirty="0"/>
              <a:t>мая 1882 года .        </a:t>
            </a:r>
            <a:endParaRPr lang="ru-RU" sz="2000" dirty="0" smtClean="0"/>
          </a:p>
          <a:p>
            <a:r>
              <a:rPr lang="ru-RU" sz="2000" dirty="0" smtClean="0"/>
              <a:t>По </a:t>
            </a:r>
            <a:r>
              <a:rPr lang="ru-RU" sz="2000" dirty="0"/>
              <a:t>теме диссертации издано сочинение</a:t>
            </a:r>
            <a:r>
              <a:rPr lang="ru-RU" sz="2000" dirty="0" smtClean="0"/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 smtClean="0"/>
              <a:t>Бобынин </a:t>
            </a:r>
            <a:r>
              <a:rPr lang="ru-RU" sz="2000" b="1" i="1" dirty="0"/>
              <a:t>В. В. Математика у древних египтян. </a:t>
            </a:r>
            <a:endParaRPr lang="ru-RU" sz="2000" b="1" i="1" dirty="0" smtClean="0"/>
          </a:p>
          <a:p>
            <a:r>
              <a:rPr lang="ru-RU" sz="2000" b="1" i="1" dirty="0" smtClean="0"/>
              <a:t>(</a:t>
            </a:r>
            <a:r>
              <a:rPr lang="ru-RU" sz="2000" b="1" i="1" dirty="0"/>
              <a:t>По папирусу Ринда). - М. 1882. 198 с</a:t>
            </a:r>
            <a:r>
              <a:rPr lang="ru-RU" sz="2000" b="1" i="1" dirty="0" smtClean="0"/>
              <a:t>.</a:t>
            </a:r>
            <a:endParaRPr lang="ru-RU" sz="2000" b="1" i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5"/>
          <a:stretch/>
        </p:blipFill>
        <p:spPr bwMode="auto">
          <a:xfrm>
            <a:off x="7138883" y="415498"/>
            <a:ext cx="2005117" cy="234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2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882" y="188640"/>
            <a:ext cx="8736235" cy="630942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«</a:t>
            </a:r>
            <a:r>
              <a:rPr lang="ru-RU" sz="2000" i="1" dirty="0"/>
              <a:t>Все, что до сих пор  было известно о состоянии математических наук в древнем Египте, основывалось на отрывочных, крайне </a:t>
            </a:r>
            <a:r>
              <a:rPr lang="ru-RU" sz="2000" i="1" dirty="0" smtClean="0"/>
              <a:t>неполных </a:t>
            </a:r>
            <a:r>
              <a:rPr lang="ru-RU" sz="2000" i="1" dirty="0"/>
              <a:t>и не всегда достоверных свидетельствах писателей древней Греции. В виду громадного значения, которое имеет египетская математика как для решения вопросов о первоначальном развитии математических знаний вообще, так и для развития этих же знаний в древней Греции, а через нее и во всей древней и современной Европе, такое положение дел может быть названо только крайне прискорбным. </a:t>
            </a:r>
            <a:r>
              <a:rPr lang="ru-RU" sz="2000" i="1" dirty="0" smtClean="0"/>
              <a:t>… </a:t>
            </a:r>
            <a:r>
              <a:rPr lang="ru-RU" sz="2000" i="1" dirty="0"/>
              <a:t>Возникновение в течении менее чем 10 лет целой литературы о папирусе Ринда представляет самое красноречивое свидетельство громадной важности этого памятника, </a:t>
            </a:r>
            <a:r>
              <a:rPr lang="ru-RU" sz="2000" i="1" dirty="0" smtClean="0"/>
              <a:t>как </a:t>
            </a:r>
            <a:r>
              <a:rPr lang="ru-RU" sz="2000" i="1" dirty="0"/>
              <a:t>для египтологии так и для </a:t>
            </a:r>
            <a:r>
              <a:rPr lang="ru-RU" sz="2000" i="1" dirty="0" smtClean="0"/>
              <a:t>истории</a:t>
            </a:r>
          </a:p>
          <a:p>
            <a:r>
              <a:rPr lang="ru-RU" sz="2000" i="1" dirty="0" smtClean="0"/>
              <a:t> </a:t>
            </a:r>
            <a:r>
              <a:rPr lang="ru-RU" sz="2000" i="1" dirty="0"/>
              <a:t>математики</a:t>
            </a:r>
            <a:r>
              <a:rPr lang="ru-RU" sz="2000" dirty="0" smtClean="0"/>
              <a:t>».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    </a:t>
            </a:r>
            <a:r>
              <a:rPr lang="ru-RU" dirty="0" smtClean="0"/>
              <a:t>В. Бобынин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/>
              <a:t>Греко-египетский математический </a:t>
            </a:r>
            <a:endParaRPr lang="ru-RU" sz="2400" b="1" i="1" dirty="0" smtClean="0"/>
          </a:p>
          <a:p>
            <a:r>
              <a:rPr lang="ru-RU" sz="2400" b="1" i="1" dirty="0" smtClean="0"/>
              <a:t>папирус  из Акмима  (1893/94</a:t>
            </a:r>
            <a:r>
              <a:rPr lang="ru-RU" sz="2400" i="1" dirty="0" smtClean="0"/>
              <a:t>, ФМН</a:t>
            </a:r>
            <a:r>
              <a:rPr lang="ru-RU" sz="2400" b="1" i="1" dirty="0" smtClean="0"/>
              <a:t>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/>
              <a:t>Алгорифм Бине и его употребление </a:t>
            </a:r>
            <a:endParaRPr lang="ru-RU" sz="2400" b="1" i="1" dirty="0" smtClean="0"/>
          </a:p>
          <a:p>
            <a:r>
              <a:rPr lang="ru-RU" sz="2400" b="1" i="1" dirty="0" smtClean="0"/>
              <a:t>в древности  (1913</a:t>
            </a:r>
            <a:r>
              <a:rPr lang="ru-RU" sz="2400" b="1" i="1" dirty="0"/>
              <a:t>. </a:t>
            </a:r>
            <a:r>
              <a:rPr lang="ru-RU" sz="2400" i="1" dirty="0" smtClean="0"/>
              <a:t>ж-л МО</a:t>
            </a:r>
            <a:r>
              <a:rPr lang="ru-RU" sz="2400" b="1" i="1" dirty="0" smtClean="0"/>
              <a:t>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/>
              <a:t>Древняя египетская математика </a:t>
            </a:r>
            <a:endParaRPr lang="ru-RU" sz="2400" b="1" i="1" dirty="0" smtClean="0"/>
          </a:p>
          <a:p>
            <a:r>
              <a:rPr lang="ru-RU" sz="2400" b="1" i="1" dirty="0" smtClean="0"/>
              <a:t>в эпоху владычества гиксов  (1909, </a:t>
            </a:r>
            <a:r>
              <a:rPr lang="ru-RU" sz="2400" i="1" dirty="0" smtClean="0"/>
              <a:t>ЖМНП</a:t>
            </a:r>
            <a:r>
              <a:rPr lang="ru-RU" sz="2400" b="1" i="1" dirty="0" smtClean="0"/>
              <a:t>).</a:t>
            </a:r>
            <a:endParaRPr lang="ru-RU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9" y="3343350"/>
            <a:ext cx="2538642" cy="360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320" y="190719"/>
            <a:ext cx="8703159" cy="655564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Иван Юрьевич Тимченко </a:t>
            </a:r>
            <a:r>
              <a:rPr lang="ru-RU" sz="2400" dirty="0"/>
              <a:t>(</a:t>
            </a:r>
            <a:r>
              <a:rPr lang="ru-RU" sz="2400" b="1" dirty="0"/>
              <a:t>1863-1939</a:t>
            </a:r>
            <a:r>
              <a:rPr lang="ru-RU" sz="2400" dirty="0"/>
              <a:t>) </a:t>
            </a:r>
            <a:endParaRPr lang="ru-RU" sz="2400" dirty="0" smtClean="0"/>
          </a:p>
          <a:p>
            <a:r>
              <a:rPr lang="ru-RU" sz="2400" dirty="0" smtClean="0"/>
              <a:t>– </a:t>
            </a:r>
            <a:r>
              <a:rPr lang="ru-RU" sz="2400" dirty="0"/>
              <a:t>математик, </a:t>
            </a:r>
            <a:r>
              <a:rPr lang="ru-RU" sz="2400" dirty="0" smtClean="0"/>
              <a:t>механик, историк </a:t>
            </a:r>
            <a:r>
              <a:rPr lang="ru-RU" sz="2400" dirty="0"/>
              <a:t>математики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механики</a:t>
            </a:r>
            <a:r>
              <a:rPr lang="ru-RU" sz="2400" dirty="0" smtClean="0"/>
              <a:t>, </a:t>
            </a:r>
            <a:r>
              <a:rPr lang="ru-RU" sz="2400" dirty="0"/>
              <a:t>приват-доцент, а впоследствии </a:t>
            </a:r>
            <a:endParaRPr lang="ru-RU" sz="2400" dirty="0" smtClean="0"/>
          </a:p>
          <a:p>
            <a:r>
              <a:rPr lang="ru-RU" sz="2400" dirty="0" smtClean="0"/>
              <a:t>профессор Новороссийского </a:t>
            </a:r>
            <a:r>
              <a:rPr lang="ru-RU" sz="2400" dirty="0"/>
              <a:t>университета</a:t>
            </a:r>
            <a:r>
              <a:rPr lang="ru-RU" sz="2400" dirty="0" smtClean="0"/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1888-1913</a:t>
            </a:r>
            <a:r>
              <a:rPr lang="ru-RU" sz="2400" dirty="0" smtClean="0"/>
              <a:t> гг.  - член</a:t>
            </a:r>
            <a:r>
              <a:rPr lang="ru-RU" sz="2400" dirty="0"/>
              <a:t> </a:t>
            </a:r>
            <a:r>
              <a:rPr lang="ru-RU" sz="2400" dirty="0" smtClean="0"/>
              <a:t> Математического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отделения Новороссийского общества 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природоведения;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1890-1917 гг</a:t>
            </a:r>
            <a:r>
              <a:rPr lang="ru-RU" sz="2400" dirty="0" smtClean="0"/>
              <a:t>. – активное сотрудничество с журналом «ВОФиЭМ» (Киев, Одесса);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1914 г.</a:t>
            </a:r>
            <a:r>
              <a:rPr lang="ru-RU" sz="2400" dirty="0" smtClean="0"/>
              <a:t> – председатель МО общества. </a:t>
            </a:r>
          </a:p>
          <a:p>
            <a:r>
              <a:rPr lang="ru-RU" sz="2400" dirty="0" smtClean="0"/>
              <a:t>Основные </a:t>
            </a:r>
            <a:r>
              <a:rPr lang="ru-RU" sz="2400" dirty="0"/>
              <a:t>работы относятся к истории </a:t>
            </a:r>
            <a:r>
              <a:rPr lang="ru-RU" sz="2400" dirty="0" smtClean="0"/>
              <a:t>математики: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 глубина </a:t>
            </a:r>
            <a:r>
              <a:rPr lang="ru-RU" sz="2400" dirty="0"/>
              <a:t>исследования, </a:t>
            </a:r>
            <a:endParaRPr lang="ru-RU" sz="24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точность </a:t>
            </a:r>
            <a:r>
              <a:rPr lang="ru-RU" sz="2400" dirty="0"/>
              <a:t>фактического материала, </a:t>
            </a:r>
            <a:endParaRPr lang="ru-RU" sz="24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умелое </a:t>
            </a:r>
            <a:r>
              <a:rPr lang="ru-RU" sz="2400" dirty="0"/>
              <a:t>выяснение связей </a:t>
            </a:r>
            <a:r>
              <a:rPr lang="ru-RU" sz="2400" dirty="0" smtClean="0"/>
              <a:t>в </a:t>
            </a:r>
            <a:r>
              <a:rPr lang="ru-RU" sz="2400" dirty="0"/>
              <a:t>деятельности ученых разных эпох. </a:t>
            </a:r>
          </a:p>
          <a:p>
            <a:r>
              <a:rPr lang="ru-RU" sz="2000" dirty="0" smtClean="0"/>
              <a:t>Его судьба после 1917 г. трагична: арест (1938), год в тюрьме, освобождение «из-за отсутствия доказательств». 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dirty="0" smtClean="0"/>
              <a:t>Он скончался 30 авг. 1939 г.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9" t="27164" b="11222"/>
          <a:stretch/>
        </p:blipFill>
        <p:spPr bwMode="auto">
          <a:xfrm>
            <a:off x="6968555" y="34427"/>
            <a:ext cx="2175445" cy="27465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3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9"/>
            <a:ext cx="8712968" cy="452431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Сатаров Иван </a:t>
            </a:r>
            <a:r>
              <a:rPr lang="ru-RU" sz="2400" b="1" dirty="0">
                <a:solidFill>
                  <a:srgbClr val="0000FF"/>
                </a:solidFill>
              </a:rPr>
              <a:t>Петрович 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smtClean="0"/>
              <a:t>(? – 1749) </a:t>
            </a:r>
            <a:r>
              <a:rPr lang="ru-RU" sz="2400" dirty="0" smtClean="0"/>
              <a:t>- </a:t>
            </a:r>
            <a:r>
              <a:rPr lang="ru-RU" sz="2400" dirty="0"/>
              <a:t>лекарь и переводчик. </a:t>
            </a:r>
            <a:endParaRPr lang="ru-RU" sz="2400" dirty="0" smtClean="0"/>
          </a:p>
          <a:p>
            <a:r>
              <a:rPr lang="ru-RU" sz="2400" dirty="0" smtClean="0"/>
              <a:t>Служил </a:t>
            </a:r>
            <a:r>
              <a:rPr lang="ru-RU" sz="2400" dirty="0"/>
              <a:t>в той и другой должности при А</a:t>
            </a:r>
            <a:r>
              <a:rPr lang="ru-RU" sz="2400" dirty="0" smtClean="0"/>
              <a:t>дмиралтействе</a:t>
            </a:r>
            <a:r>
              <a:rPr lang="ru-RU" sz="2400" dirty="0"/>
              <a:t>. Перевел с латинского языка на русский труд </a:t>
            </a:r>
            <a:r>
              <a:rPr lang="ru-RU" sz="2400" dirty="0" smtClean="0"/>
              <a:t>«</a:t>
            </a:r>
            <a:r>
              <a:rPr lang="ru-RU" sz="2400" b="1" dirty="0" smtClean="0">
                <a:solidFill>
                  <a:srgbClr val="0000FF"/>
                </a:solidFill>
              </a:rPr>
              <a:t>Эвклидовы </a:t>
            </a:r>
            <a:r>
              <a:rPr lang="ru-RU" sz="2400" b="1" dirty="0">
                <a:solidFill>
                  <a:srgbClr val="0000FF"/>
                </a:solidFill>
              </a:rPr>
              <a:t>элементы из двенадцати нефтоновых книг выбранные, и в осьм книг чрез профессора математики Андрея Фархварсона </a:t>
            </a:r>
            <a:r>
              <a:rPr lang="ru-RU" sz="2400" b="1" dirty="0" smtClean="0">
                <a:solidFill>
                  <a:srgbClr val="0000FF"/>
                </a:solidFill>
              </a:rPr>
              <a:t>сокращенные</a:t>
            </a:r>
            <a:r>
              <a:rPr lang="ru-RU" sz="2400" dirty="0" smtClean="0"/>
              <a:t>» </a:t>
            </a:r>
            <a:r>
              <a:rPr lang="ru-RU" sz="2400" dirty="0"/>
              <a:t>(Санкт-Петербург, </a:t>
            </a:r>
            <a:r>
              <a:rPr lang="ru-RU" sz="2400" b="1" dirty="0"/>
              <a:t>1739</a:t>
            </a:r>
            <a:r>
              <a:rPr lang="ru-RU" sz="2400" dirty="0"/>
              <a:t>). </a:t>
            </a:r>
            <a:endParaRPr lang="ru-RU" sz="2400" dirty="0" smtClean="0"/>
          </a:p>
          <a:p>
            <a:r>
              <a:rPr lang="ru-RU" sz="2400" dirty="0" smtClean="0"/>
              <a:t>Это </a:t>
            </a:r>
            <a:r>
              <a:rPr lang="ru-RU" sz="2400" dirty="0"/>
              <a:t>был первый перевод на русский язык </a:t>
            </a:r>
            <a:r>
              <a:rPr lang="ru-RU" sz="2400" dirty="0" smtClean="0"/>
              <a:t>«Элементов» Евклида</a:t>
            </a:r>
            <a:r>
              <a:rPr lang="ru-RU" sz="2400" dirty="0"/>
              <a:t>. С латинского языка на русский </a:t>
            </a:r>
            <a:r>
              <a:rPr lang="ru-RU" sz="2400" dirty="0" smtClean="0"/>
              <a:t>И.П. Сатаровым переведены </a:t>
            </a:r>
            <a:r>
              <a:rPr lang="ru-RU" sz="2400" dirty="0"/>
              <a:t>"</a:t>
            </a:r>
            <a:r>
              <a:rPr lang="ru-RU" sz="2400" b="1" dirty="0">
                <a:solidFill>
                  <a:srgbClr val="0000FF"/>
                </a:solidFill>
              </a:rPr>
              <a:t>Архимедовы Теоремы, Андреем Таккветом Езуитом выбранные и Георгием Петром Домкиио сокращенные</a:t>
            </a:r>
            <a:r>
              <a:rPr lang="ru-RU" sz="2400" dirty="0"/>
              <a:t>" (Санкт-Петербург, </a:t>
            </a:r>
            <a:r>
              <a:rPr lang="ru-RU" sz="2400" b="1" dirty="0"/>
              <a:t>1745</a:t>
            </a:r>
            <a:r>
              <a:rPr lang="ru-RU" sz="2400" dirty="0"/>
              <a:t>). </a:t>
            </a:r>
            <a:endParaRPr lang="ru-RU" sz="2400" dirty="0" smtClean="0"/>
          </a:p>
          <a:p>
            <a:pPr algn="r"/>
            <a:r>
              <a:rPr lang="ru-RU" sz="2400" i="1" dirty="0" smtClean="0"/>
              <a:t>В.В</a:t>
            </a:r>
            <a:r>
              <a:rPr lang="ru-RU" sz="2400" i="1" dirty="0"/>
              <a:t>. Бобынин</a:t>
            </a:r>
            <a:r>
              <a:rPr lang="ru-RU" sz="2400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18" y="4480165"/>
            <a:ext cx="3456384" cy="269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80165"/>
            <a:ext cx="1493837" cy="183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61" y="4910173"/>
            <a:ext cx="1345370" cy="183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13449"/>
            <a:ext cx="2300535" cy="188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47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7513"/>
            <a:ext cx="8784976" cy="6494085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/>
              <a:t>1892 г. - Основания теории аналитических функций </a:t>
            </a:r>
          </a:p>
          <a:p>
            <a:r>
              <a:rPr lang="ru-RU" sz="2400" b="1" i="1" dirty="0" smtClean="0"/>
              <a:t>Ч. 1: Исторические сведения о развитии понятий </a:t>
            </a:r>
          </a:p>
          <a:p>
            <a:r>
              <a:rPr lang="ru-RU" sz="2400" b="1" i="1" dirty="0" smtClean="0"/>
              <a:t>      и методов, лежащих  в основании теории </a:t>
            </a:r>
          </a:p>
          <a:p>
            <a:r>
              <a:rPr lang="ru-RU" sz="2400" b="1" i="1" dirty="0" smtClean="0"/>
              <a:t>      аналитических функций </a:t>
            </a:r>
            <a:r>
              <a:rPr lang="ru-RU" sz="2400" dirty="0" smtClean="0"/>
              <a:t>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1899 г. - </a:t>
            </a:r>
            <a:r>
              <a:rPr lang="ru-RU" sz="2400" dirty="0"/>
              <a:t>работа </a:t>
            </a:r>
            <a:r>
              <a:rPr lang="ru-RU" sz="2400" dirty="0" smtClean="0"/>
              <a:t>защищена  в  качестве магистерской диссертации (2-я часть – не опубликована).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 ней исследованы </a:t>
            </a:r>
            <a:r>
              <a:rPr lang="ru-RU" sz="2400" dirty="0"/>
              <a:t>вопросы, </a:t>
            </a:r>
            <a:r>
              <a:rPr lang="ru-RU" sz="2400" dirty="0" smtClean="0"/>
              <a:t>характеризующие </a:t>
            </a:r>
            <a:r>
              <a:rPr lang="ru-RU" sz="2400" dirty="0"/>
              <a:t>процесс формирования теории </a:t>
            </a:r>
            <a:r>
              <a:rPr lang="ru-RU" sz="2400" dirty="0" smtClean="0"/>
              <a:t>функций  (10 периодов):</a:t>
            </a:r>
          </a:p>
          <a:p>
            <a:endParaRPr lang="ru-RU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от Фалеса до основания Александрии,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от Александрии до завоевания ее арабами,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средние века,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первая половина XV столетия,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от Виета до Кавальери,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от Кавальери до Ньютона,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от Ньютона до Эйлера,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от Эйлера до начала XIX ст.,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три четверти XIX ст.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/>
              <a:t>современный период.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4586325"/>
            <a:ext cx="4104456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В результате был создан капитальный и уникальный труд по истории развития </a:t>
            </a:r>
            <a:r>
              <a:rPr lang="ru-RU" sz="2400" dirty="0" smtClean="0"/>
              <a:t>математики.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615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836712"/>
            <a:ext cx="8712968" cy="563231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Профессор </a:t>
            </a:r>
            <a:r>
              <a:rPr lang="ru-RU" sz="2400" dirty="0" smtClean="0">
                <a:solidFill>
                  <a:srgbClr val="3333FF"/>
                </a:solidFill>
              </a:rPr>
              <a:t>И.В.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3333FF"/>
                </a:solidFill>
              </a:rPr>
              <a:t>Слешинский</a:t>
            </a:r>
            <a:r>
              <a:rPr lang="ru-RU" sz="2400" dirty="0" smtClean="0">
                <a:solidFill>
                  <a:srgbClr val="3333FF"/>
                </a:solidFill>
              </a:rPr>
              <a:t> </a:t>
            </a:r>
            <a:r>
              <a:rPr lang="ru-RU" sz="2400" dirty="0"/>
              <a:t>считал </a:t>
            </a:r>
            <a:r>
              <a:rPr lang="ru-RU" sz="2400" dirty="0" smtClean="0"/>
              <a:t> </a:t>
            </a:r>
            <a:r>
              <a:rPr lang="ru-RU" sz="2400" dirty="0"/>
              <a:t>работу </a:t>
            </a:r>
            <a:endParaRPr lang="ru-RU" sz="2400" dirty="0" smtClean="0"/>
          </a:p>
          <a:p>
            <a:r>
              <a:rPr lang="ru-RU" sz="2400" dirty="0" smtClean="0"/>
              <a:t>своего ученика </a:t>
            </a:r>
            <a:r>
              <a:rPr lang="ru-RU" sz="2400" dirty="0"/>
              <a:t>«</a:t>
            </a:r>
            <a:r>
              <a:rPr lang="ru-RU" sz="2400" b="1" i="1" dirty="0"/>
              <a:t>самостоятельной исторической монографией, имеющей целью изобразить </a:t>
            </a:r>
            <a:endParaRPr lang="ru-RU" sz="2400" b="1" i="1" dirty="0" smtClean="0"/>
          </a:p>
          <a:p>
            <a:r>
              <a:rPr lang="ru-RU" sz="2400" b="1" i="1" dirty="0" smtClean="0"/>
              <a:t>развитие </a:t>
            </a:r>
            <a:r>
              <a:rPr lang="ru-RU" sz="2400" b="1" i="1" dirty="0"/>
              <a:t>понятий о моногенности функций</a:t>
            </a:r>
            <a:r>
              <a:rPr lang="ru-RU" sz="2400" dirty="0" smtClean="0"/>
              <a:t>».</a:t>
            </a:r>
          </a:p>
          <a:p>
            <a:r>
              <a:rPr lang="ru-RU" sz="2400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3333FF"/>
                </a:solidFill>
              </a:rPr>
              <a:t>П</a:t>
            </a:r>
            <a:r>
              <a:rPr lang="ru-RU" sz="2400" b="1" dirty="0">
                <a:solidFill>
                  <a:srgbClr val="3333FF"/>
                </a:solidFill>
              </a:rPr>
              <a:t>. Штеккель </a:t>
            </a:r>
            <a:r>
              <a:rPr lang="ru-RU" sz="2400" b="1" dirty="0" smtClean="0"/>
              <a:t>(1862-1919</a:t>
            </a:r>
            <a:r>
              <a:rPr lang="ru-RU" sz="2400" b="1" dirty="0"/>
              <a:t>) - </a:t>
            </a:r>
            <a:r>
              <a:rPr lang="ru-RU" sz="2400" dirty="0" smtClean="0"/>
              <a:t>немецкий </a:t>
            </a:r>
            <a:r>
              <a:rPr lang="ru-RU" sz="2400" dirty="0"/>
              <a:t>математик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историк </a:t>
            </a:r>
            <a:r>
              <a:rPr lang="ru-RU" sz="2400" dirty="0" smtClean="0"/>
              <a:t>математики в </a:t>
            </a:r>
            <a:r>
              <a:rPr lang="ru-RU" sz="2400" dirty="0"/>
              <a:t>добавлении </a:t>
            </a:r>
            <a:r>
              <a:rPr lang="ru-RU" sz="2400" dirty="0" smtClean="0"/>
              <a:t>к своей работе </a:t>
            </a:r>
          </a:p>
          <a:p>
            <a:r>
              <a:rPr lang="ru-RU" sz="2400" dirty="0" smtClean="0"/>
              <a:t>по </a:t>
            </a:r>
            <a:r>
              <a:rPr lang="ru-RU" sz="2400" dirty="0"/>
              <a:t>истории </a:t>
            </a:r>
            <a:r>
              <a:rPr lang="ru-RU" sz="2400" dirty="0" smtClean="0"/>
              <a:t>ТФКП писал</a:t>
            </a:r>
            <a:r>
              <a:rPr lang="ru-RU" sz="2400" dirty="0"/>
              <a:t>, </a:t>
            </a:r>
            <a:r>
              <a:rPr lang="ru-RU" sz="2400" dirty="0" smtClean="0"/>
              <a:t>что </a:t>
            </a:r>
            <a:r>
              <a:rPr lang="ru-RU" sz="2400" dirty="0"/>
              <a:t>в </a:t>
            </a:r>
            <a:r>
              <a:rPr lang="ru-RU" sz="2400" dirty="0" smtClean="0"/>
              <a:t>сочинении  </a:t>
            </a:r>
          </a:p>
          <a:p>
            <a:r>
              <a:rPr lang="ru-RU" sz="2400" dirty="0" smtClean="0"/>
              <a:t>И.Ю. Тимченко </a:t>
            </a:r>
          </a:p>
          <a:p>
            <a:r>
              <a:rPr lang="ru-RU" sz="2400" dirty="0" smtClean="0"/>
              <a:t>«…</a:t>
            </a:r>
            <a:r>
              <a:rPr lang="ru-RU" sz="2400" b="1" i="1" dirty="0" smtClean="0"/>
              <a:t>уже </a:t>
            </a:r>
            <a:r>
              <a:rPr lang="ru-RU" sz="2400" b="1" i="1" dirty="0"/>
              <a:t>содержится значительная часть моих результатов. В частности, правильно выявлено </a:t>
            </a:r>
            <a:endParaRPr lang="ru-RU" sz="2400" b="1" i="1" dirty="0" smtClean="0"/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и </a:t>
            </a:r>
            <a:r>
              <a:rPr lang="ru-RU" sz="2400" b="1" i="1" dirty="0"/>
              <a:t>представлено господином Тимченко значение исследований Эйлера и Пуассона, так что ему в этом отношении принадлежит приоритет, что я охотно констатирую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1408" y="116632"/>
            <a:ext cx="1456981" cy="2023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5" r="13001" b="8241"/>
          <a:stretch/>
        </p:blipFill>
        <p:spPr bwMode="auto">
          <a:xfrm>
            <a:off x="7582039" y="2436032"/>
            <a:ext cx="1494153" cy="19970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71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" y="764704"/>
            <a:ext cx="2857500" cy="42576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0"/>
            <a:ext cx="6448350" cy="5847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Русские периодические издания</a:t>
            </a:r>
            <a:endParaRPr lang="ru-RU" sz="32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37518"/>
            <a:ext cx="2530940" cy="371204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64704"/>
            <a:ext cx="2482958" cy="33194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543" y="3397250"/>
            <a:ext cx="2095500" cy="35337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7" y="5373216"/>
            <a:ext cx="6714087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Русская периодика по математике, в которой начинают появляться статьи историко-математического содержания, возникает в конце XVIII столетия. </a:t>
            </a:r>
          </a:p>
        </p:txBody>
      </p:sp>
    </p:spTree>
    <p:extLst>
      <p:ext uri="{BB962C8B-B14F-4D97-AF65-F5344CB8AC3E}">
        <p14:creationId xmlns:p14="http://schemas.microsoft.com/office/powerpoint/2010/main" val="22038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8892480" cy="6740307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«Академические Известия»</a:t>
            </a:r>
            <a:r>
              <a:rPr lang="ru-RU" sz="2400" dirty="0" smtClean="0"/>
              <a:t>– </a:t>
            </a:r>
            <a:r>
              <a:rPr lang="ru-RU" sz="2400" dirty="0"/>
              <a:t>ежемесячный журнал, издаваемый Академией наук в </a:t>
            </a:r>
            <a:r>
              <a:rPr lang="ru-RU" sz="2400" b="1" dirty="0"/>
              <a:t>1779 - 1781 </a:t>
            </a:r>
            <a:r>
              <a:rPr lang="ru-RU" sz="2400" dirty="0"/>
              <a:t>гг., имеющий два постоянных отдела: «</a:t>
            </a:r>
            <a:r>
              <a:rPr lang="ru-RU" sz="2400" i="1" dirty="0"/>
              <a:t>История наук</a:t>
            </a:r>
            <a:r>
              <a:rPr lang="ru-RU" sz="2400" dirty="0"/>
              <a:t>» и «</a:t>
            </a:r>
            <a:r>
              <a:rPr lang="ru-RU" sz="2400" i="1" dirty="0"/>
              <a:t>Новые научные исследования, их практическое применение</a:t>
            </a:r>
            <a:r>
              <a:rPr lang="ru-RU" sz="2400" dirty="0"/>
              <a:t>». Всего вышло </a:t>
            </a:r>
            <a:r>
              <a:rPr lang="ru-RU" sz="2400" b="1" dirty="0"/>
              <a:t>8</a:t>
            </a:r>
            <a:r>
              <a:rPr lang="ru-RU" sz="2400" dirty="0"/>
              <a:t> частей</a:t>
            </a:r>
            <a:r>
              <a:rPr lang="ru-RU" sz="2400" dirty="0" smtClean="0"/>
              <a:t>.  Особое </a:t>
            </a:r>
            <a:r>
              <a:rPr lang="ru-RU" sz="2400" dirty="0"/>
              <a:t>внимание </a:t>
            </a:r>
            <a:r>
              <a:rPr lang="ru-RU" sz="2400" dirty="0" smtClean="0"/>
              <a:t> -  </a:t>
            </a:r>
            <a:r>
              <a:rPr lang="ru-RU" sz="2400" dirty="0"/>
              <a:t>на труды европейских </a:t>
            </a:r>
            <a:r>
              <a:rPr lang="ru-RU" sz="2400" dirty="0" smtClean="0"/>
              <a:t> АН, </a:t>
            </a:r>
            <a:r>
              <a:rPr lang="ru-RU" sz="2400" dirty="0"/>
              <a:t>но именно в нем в </a:t>
            </a:r>
            <a:r>
              <a:rPr lang="ru-RU" sz="2400" b="1" dirty="0" smtClean="0"/>
              <a:t>1779</a:t>
            </a:r>
            <a:r>
              <a:rPr lang="ru-RU" sz="2400" dirty="0" smtClean="0"/>
              <a:t> </a:t>
            </a:r>
            <a:r>
              <a:rPr lang="ru-RU" sz="2400" dirty="0"/>
              <a:t>г. появился перевод «</a:t>
            </a:r>
            <a:r>
              <a:rPr lang="ru-RU" sz="2400" b="1" dirty="0"/>
              <a:t>Истории математики</a:t>
            </a:r>
            <a:r>
              <a:rPr lang="ru-RU" sz="2400" dirty="0"/>
              <a:t>» Монтюкла</a:t>
            </a:r>
            <a:r>
              <a:rPr lang="ru-RU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«Математический сборник» </a:t>
            </a:r>
            <a:r>
              <a:rPr lang="ru-RU" sz="2400" dirty="0" smtClean="0"/>
              <a:t>- один </a:t>
            </a:r>
            <a:r>
              <a:rPr lang="ru-RU" sz="2400" dirty="0"/>
              <a:t>из старейших отечественных научных </a:t>
            </a:r>
            <a:r>
              <a:rPr lang="ru-RU" sz="2400" dirty="0" smtClean="0"/>
              <a:t>журналов, </a:t>
            </a:r>
            <a:r>
              <a:rPr lang="ru-RU" sz="2400" dirty="0"/>
              <a:t>издаваемый ММО </a:t>
            </a:r>
            <a:r>
              <a:rPr lang="ru-RU" sz="2400" dirty="0" smtClean="0"/>
              <a:t>          с </a:t>
            </a:r>
            <a:r>
              <a:rPr lang="ru-RU" sz="2400" b="1" dirty="0"/>
              <a:t>1866</a:t>
            </a:r>
            <a:r>
              <a:rPr lang="ru-RU" sz="2400" dirty="0"/>
              <a:t> г., со </a:t>
            </a:r>
            <a:r>
              <a:rPr lang="ru-RU" sz="2400" b="1" dirty="0"/>
              <a:t>II по  X </a:t>
            </a:r>
            <a:r>
              <a:rPr lang="ru-RU" sz="2400" dirty="0"/>
              <a:t>том имел и второй отдел, в котором публиковались сообщения по истории математики, биографии, краткие обзоры деятельности научных обществ и т.п</a:t>
            </a:r>
            <a:r>
              <a:rPr lang="ru-RU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solidFill>
                  <a:srgbClr val="0000FF"/>
                </a:solidFill>
              </a:rPr>
              <a:t>«Математический листок</a:t>
            </a:r>
            <a:r>
              <a:rPr lang="ru-RU" sz="2400" b="1" dirty="0" smtClean="0">
                <a:solidFill>
                  <a:srgbClr val="0000FF"/>
                </a:solidFill>
              </a:rPr>
              <a:t>» </a:t>
            </a:r>
            <a:r>
              <a:rPr lang="ru-RU" sz="2400" dirty="0" smtClean="0"/>
              <a:t>издавался А.И</a:t>
            </a:r>
            <a:r>
              <a:rPr lang="ru-RU" sz="2400" dirty="0"/>
              <a:t>. </a:t>
            </a:r>
            <a:r>
              <a:rPr lang="ru-RU" sz="2400" dirty="0" smtClean="0"/>
              <a:t>Гольденбергом</a:t>
            </a:r>
          </a:p>
          <a:p>
            <a:r>
              <a:rPr lang="ru-RU" sz="2400" dirty="0" smtClean="0"/>
              <a:t>(</a:t>
            </a:r>
            <a:r>
              <a:rPr lang="ru-RU" sz="2400" b="1" dirty="0" smtClean="0"/>
              <a:t>1879-1882</a:t>
            </a:r>
            <a:r>
              <a:rPr lang="ru-RU" sz="2400" dirty="0" smtClean="0"/>
              <a:t>) в Москве, в нем в качестве </a:t>
            </a:r>
            <a:r>
              <a:rPr lang="ru-RU" sz="2400" dirty="0"/>
              <a:t>особого </a:t>
            </a:r>
            <a:r>
              <a:rPr lang="ru-RU" sz="2400" dirty="0" smtClean="0"/>
              <a:t>пункта</a:t>
            </a:r>
          </a:p>
          <a:p>
            <a:r>
              <a:rPr lang="ru-RU" sz="2400" dirty="0" smtClean="0"/>
              <a:t>редакционной </a:t>
            </a:r>
            <a:r>
              <a:rPr lang="ru-RU" sz="2400" dirty="0"/>
              <a:t>программы помещались статьи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очерки по истории математики, в т.ч. </a:t>
            </a:r>
            <a:r>
              <a:rPr lang="ru-RU" sz="2400" i="1" dirty="0"/>
              <a:t>К. Мазинга, </a:t>
            </a:r>
            <a:endParaRPr lang="ru-RU" sz="2400" i="1" dirty="0" smtClean="0"/>
          </a:p>
          <a:p>
            <a:r>
              <a:rPr lang="ru-RU" sz="2400" i="1" dirty="0" smtClean="0"/>
              <a:t>И.П</a:t>
            </a:r>
            <a:r>
              <a:rPr lang="ru-RU" sz="2400" i="1" dirty="0"/>
              <a:t>. Долбни, </a:t>
            </a:r>
            <a:r>
              <a:rPr lang="ru-RU" sz="2400" i="1" dirty="0" smtClean="0"/>
              <a:t>В.В</a:t>
            </a:r>
            <a:r>
              <a:rPr lang="ru-RU" sz="2400" i="1" dirty="0"/>
              <a:t>. Бобынина, А.И. Гольденберга</a:t>
            </a:r>
            <a:r>
              <a:rPr lang="ru-RU" sz="2400" dirty="0"/>
              <a:t> и др.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238" y="5373216"/>
            <a:ext cx="974238" cy="133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18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0153" y="119241"/>
            <a:ext cx="8712968" cy="575542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«</a:t>
            </a:r>
            <a:r>
              <a:rPr lang="ru-RU" sz="2400" b="1" dirty="0">
                <a:solidFill>
                  <a:srgbClr val="0000FF"/>
                </a:solidFill>
              </a:rPr>
              <a:t>Физико-математические науки в их прошлом 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r>
              <a:rPr lang="ru-RU" sz="2400" b="1" dirty="0" smtClean="0">
                <a:solidFill>
                  <a:srgbClr val="0000FF"/>
                </a:solidFill>
              </a:rPr>
              <a:t>и настоящем»</a:t>
            </a:r>
            <a:r>
              <a:rPr lang="ru-RU" sz="2400" dirty="0" smtClean="0"/>
              <a:t> </a:t>
            </a:r>
            <a:r>
              <a:rPr lang="ru-RU" sz="2400" dirty="0"/>
              <a:t>(</a:t>
            </a:r>
            <a:r>
              <a:rPr lang="ru-RU" sz="2400" b="1" dirty="0" smtClean="0"/>
              <a:t>1885-1898</a:t>
            </a:r>
            <a:r>
              <a:rPr lang="ru-RU" sz="2400" dirty="0" smtClean="0"/>
              <a:t>), (</a:t>
            </a:r>
            <a:r>
              <a:rPr lang="ru-RU" sz="2000" dirty="0" smtClean="0"/>
              <a:t>два параллельных издания </a:t>
            </a:r>
          </a:p>
          <a:p>
            <a:r>
              <a:rPr lang="ru-RU" sz="2000" dirty="0" smtClean="0"/>
              <a:t>– </a:t>
            </a:r>
            <a:r>
              <a:rPr lang="ru-RU" sz="2000" dirty="0"/>
              <a:t>отдел научных статей </a:t>
            </a:r>
            <a:r>
              <a:rPr lang="ru-RU" sz="2000" b="1" dirty="0"/>
              <a:t>4 раза </a:t>
            </a:r>
            <a:r>
              <a:rPr lang="ru-RU" sz="2000" dirty="0"/>
              <a:t>в год, отдел научных новостей, </a:t>
            </a:r>
            <a:endParaRPr lang="ru-RU" sz="2000" dirty="0" smtClean="0"/>
          </a:p>
          <a:p>
            <a:r>
              <a:rPr lang="ru-RU" sz="2000" dirty="0" smtClean="0"/>
              <a:t>критики </a:t>
            </a:r>
            <a:r>
              <a:rPr lang="ru-RU" sz="2000" dirty="0"/>
              <a:t>и библиографии </a:t>
            </a:r>
            <a:r>
              <a:rPr lang="ru-RU" sz="2000" b="1" dirty="0"/>
              <a:t>12 раз </a:t>
            </a:r>
            <a:r>
              <a:rPr lang="ru-RU" sz="2000" dirty="0"/>
              <a:t>в </a:t>
            </a:r>
            <a:r>
              <a:rPr lang="ru-RU" sz="2000" dirty="0" smtClean="0"/>
              <a:t>год).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 «</a:t>
            </a:r>
            <a:r>
              <a:rPr lang="ru-RU" sz="2400" b="1" dirty="0">
                <a:solidFill>
                  <a:srgbClr val="0000FF"/>
                </a:solidFill>
              </a:rPr>
              <a:t>Физико-математические науки в ходе их развития»  </a:t>
            </a:r>
            <a:r>
              <a:rPr lang="ru-RU" sz="2400" dirty="0"/>
              <a:t>(</a:t>
            </a:r>
            <a:r>
              <a:rPr lang="ru-RU" sz="2400" b="1" dirty="0"/>
              <a:t>1899-1904</a:t>
            </a:r>
            <a:r>
              <a:rPr lang="ru-RU" sz="2400" dirty="0"/>
              <a:t>) </a:t>
            </a:r>
            <a:r>
              <a:rPr lang="ru-RU" sz="2000" dirty="0" smtClean="0"/>
              <a:t>(издание </a:t>
            </a:r>
            <a:r>
              <a:rPr lang="ru-RU" sz="2000" dirty="0"/>
              <a:t>первого тома которого (из 12 номеров) продолжалось до 1905 г</a:t>
            </a:r>
            <a:r>
              <a:rPr lang="ru-RU" sz="2000" dirty="0" smtClean="0"/>
              <a:t>. Оба журнала издавались В.В. Бобыниным).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«</a:t>
            </a:r>
            <a:r>
              <a:rPr lang="ru-RU" sz="2400" b="1" dirty="0">
                <a:solidFill>
                  <a:srgbClr val="0000FF"/>
                </a:solidFill>
              </a:rPr>
              <a:t>Вестник опытной физики и элементарной математики» </a:t>
            </a:r>
            <a:r>
              <a:rPr lang="ru-RU" sz="2000" b="1" dirty="0" smtClean="0"/>
              <a:t>(</a:t>
            </a:r>
            <a:r>
              <a:rPr lang="ru-RU" sz="2000" dirty="0" smtClean="0"/>
              <a:t>в </a:t>
            </a:r>
            <a:r>
              <a:rPr lang="ru-RU" sz="2000" dirty="0"/>
              <a:t>период </a:t>
            </a:r>
            <a:r>
              <a:rPr lang="ru-RU" sz="2000" b="1" dirty="0"/>
              <a:t>1894-1917 </a:t>
            </a:r>
            <a:r>
              <a:rPr lang="ru-RU" sz="2000" dirty="0"/>
              <a:t>гг. имелся раздел </a:t>
            </a:r>
            <a:endParaRPr lang="ru-RU" sz="2000" dirty="0" smtClean="0"/>
          </a:p>
          <a:p>
            <a:r>
              <a:rPr lang="ru-RU" sz="2000" dirty="0" smtClean="0"/>
              <a:t>по истории математики</a:t>
            </a:r>
            <a:r>
              <a:rPr lang="ru-RU" sz="2000" dirty="0"/>
              <a:t>, куда входили специальные статьи, </a:t>
            </a:r>
            <a:endParaRPr lang="ru-RU" sz="2000" dirty="0" smtClean="0"/>
          </a:p>
          <a:p>
            <a:r>
              <a:rPr lang="ru-RU" sz="2000" dirty="0" smtClean="0"/>
              <a:t>биографии</a:t>
            </a:r>
            <a:r>
              <a:rPr lang="ru-RU" sz="2000" dirty="0"/>
              <a:t>, памятные даты, некрологи. Его главным </a:t>
            </a:r>
            <a:endParaRPr lang="ru-RU" sz="2000" dirty="0" smtClean="0"/>
          </a:p>
          <a:p>
            <a:r>
              <a:rPr lang="ru-RU" sz="2000" dirty="0" smtClean="0"/>
              <a:t>редактором </a:t>
            </a:r>
            <a:r>
              <a:rPr lang="ru-RU" sz="2000" dirty="0"/>
              <a:t>был </a:t>
            </a:r>
            <a:r>
              <a:rPr lang="ru-RU" sz="2000" b="1" dirty="0"/>
              <a:t>В.Ф. Каган</a:t>
            </a:r>
            <a:r>
              <a:rPr lang="ru-RU" sz="2000" b="1" dirty="0" smtClean="0"/>
              <a:t>. </a:t>
            </a:r>
            <a:r>
              <a:rPr lang="ru-RU" sz="2000" dirty="0" smtClean="0"/>
              <a:t>История математики освещалась </a:t>
            </a:r>
          </a:p>
          <a:p>
            <a:r>
              <a:rPr lang="ru-RU" sz="2000" dirty="0" smtClean="0"/>
              <a:t>скупо, позднее была введена рубрика «</a:t>
            </a:r>
            <a:r>
              <a:rPr lang="ru-RU" sz="2000" i="1" dirty="0" smtClean="0"/>
              <a:t>Из прошлого</a:t>
            </a:r>
            <a:r>
              <a:rPr lang="ru-RU" sz="2000" dirty="0" smtClean="0"/>
              <a:t>»).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</a:rPr>
              <a:t>«Журнал </a:t>
            </a:r>
            <a:r>
              <a:rPr lang="ru-RU" sz="2400" b="1" dirty="0">
                <a:solidFill>
                  <a:srgbClr val="0000FF"/>
                </a:solidFill>
              </a:rPr>
              <a:t>Министерства народного </a:t>
            </a:r>
            <a:r>
              <a:rPr lang="ru-RU" sz="2400" b="1" dirty="0" smtClean="0">
                <a:solidFill>
                  <a:srgbClr val="0000FF"/>
                </a:solidFill>
              </a:rPr>
              <a:t>просвещения» </a:t>
            </a:r>
            <a:r>
              <a:rPr lang="ru-RU" sz="2000" b="1" dirty="0" smtClean="0"/>
              <a:t>(</a:t>
            </a:r>
            <a:r>
              <a:rPr lang="ru-RU" sz="2000" dirty="0" smtClean="0"/>
              <a:t>выходил </a:t>
            </a:r>
            <a:r>
              <a:rPr lang="ru-RU" sz="2000" dirty="0"/>
              <a:t>с </a:t>
            </a:r>
            <a:r>
              <a:rPr lang="ru-RU" sz="2000" b="1" dirty="0"/>
              <a:t>1834</a:t>
            </a:r>
            <a:r>
              <a:rPr lang="ru-RU" sz="2000" dirty="0"/>
              <a:t>-го по </a:t>
            </a:r>
            <a:r>
              <a:rPr lang="ru-RU" sz="2000" b="1" dirty="0"/>
              <a:t>1917</a:t>
            </a:r>
            <a:r>
              <a:rPr lang="ru-RU" sz="2000" dirty="0"/>
              <a:t> год, в его неофициальной части иногда тоже публиковались материалы по истории науки, биографические и библиографические материалы, </a:t>
            </a:r>
            <a:r>
              <a:rPr lang="ru-RU" sz="2000" dirty="0" smtClean="0"/>
              <a:t>рецензии).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155" y="0"/>
            <a:ext cx="976457" cy="15181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603" y="2693431"/>
            <a:ext cx="1064518" cy="18066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153" y="5874663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+ «Вестник математических наук» (Вильно,1861-1863); «Педагогический сборник» (1864-1915), «Семья и школа» (Математический отдел, 1871-1888)….</a:t>
            </a:r>
          </a:p>
        </p:txBody>
      </p:sp>
    </p:spTree>
    <p:extLst>
      <p:ext uri="{BB962C8B-B14F-4D97-AF65-F5344CB8AC3E}">
        <p14:creationId xmlns:p14="http://schemas.microsoft.com/office/powerpoint/2010/main" val="387950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964488" cy="67403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Резюме</a:t>
            </a:r>
          </a:p>
          <a:p>
            <a:endParaRPr lang="ru-RU" sz="2400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В </a:t>
            </a:r>
            <a:r>
              <a:rPr lang="ru-RU" sz="2400" dirty="0"/>
              <a:t>историю математики исследователи приходили, </a:t>
            </a:r>
            <a:endParaRPr lang="ru-RU" sz="2400" dirty="0" smtClean="0"/>
          </a:p>
          <a:p>
            <a:r>
              <a:rPr lang="ru-RU" sz="2400" dirty="0" smtClean="0"/>
              <a:t>в основном,  двумя </a:t>
            </a:r>
            <a:r>
              <a:rPr lang="ru-RU" sz="2400" dirty="0"/>
              <a:t>путями: </a:t>
            </a:r>
            <a:endParaRPr lang="ru-RU" sz="24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400" i="1" dirty="0" smtClean="0"/>
              <a:t>ученые</a:t>
            </a:r>
            <a:r>
              <a:rPr lang="ru-RU" sz="2400" i="1" dirty="0"/>
              <a:t>, погружаясь в </a:t>
            </a:r>
            <a:r>
              <a:rPr lang="ru-RU" sz="2400" i="1" dirty="0" smtClean="0"/>
              <a:t>проблему, </a:t>
            </a:r>
            <a:r>
              <a:rPr lang="ru-RU" sz="2400" i="1" dirty="0"/>
              <a:t>рассматривали и вопросы истории возникновения ее основных идей, методов, понятий, а также персоналии предшественников, составляли тематические библиографии</a:t>
            </a:r>
            <a:r>
              <a:rPr lang="ru-RU" sz="2400" i="1" dirty="0" smtClean="0"/>
              <a:t>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i="1" dirty="0" smtClean="0"/>
              <a:t>профессора </a:t>
            </a:r>
            <a:r>
              <a:rPr lang="ru-RU" sz="2400" i="1" dirty="0"/>
              <a:t>и учителя, осознавая </a:t>
            </a:r>
            <a:r>
              <a:rPr lang="ru-RU" sz="2400" i="1" dirty="0" smtClean="0"/>
              <a:t>воспитывающее </a:t>
            </a:r>
            <a:r>
              <a:rPr lang="ru-RU" sz="2400" i="1" dirty="0"/>
              <a:t>влияние истории науки на обучаемых и стремясь развить интерес </a:t>
            </a:r>
            <a:r>
              <a:rPr lang="ru-RU" sz="2400" i="1" dirty="0" smtClean="0"/>
              <a:t>  к </a:t>
            </a:r>
            <a:r>
              <a:rPr lang="ru-RU" sz="2400" i="1" dirty="0"/>
              <a:t>преподаваемому предмету, вводили в преподавание элементы истории, создавали пособия научно-популярного характера, работали над биографиями ученых и библиографиями их </a:t>
            </a:r>
            <a:r>
              <a:rPr lang="ru-RU" sz="2400" i="1" dirty="0" smtClean="0"/>
              <a:t>трудов.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Усиление </a:t>
            </a:r>
            <a:r>
              <a:rPr lang="ru-RU" sz="2400" dirty="0"/>
              <a:t>интереса к истории математики во </a:t>
            </a:r>
            <a:r>
              <a:rPr lang="ru-RU" sz="2400" dirty="0" smtClean="0"/>
              <a:t>второй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половине XIX </a:t>
            </a:r>
            <a:r>
              <a:rPr lang="ru-RU" sz="2400" dirty="0" smtClean="0"/>
              <a:t> века </a:t>
            </a:r>
            <a:r>
              <a:rPr lang="ru-RU" sz="2400" dirty="0"/>
              <a:t>и появление большого числа </a:t>
            </a:r>
            <a:r>
              <a:rPr lang="ru-RU" sz="2400" dirty="0" smtClean="0"/>
              <a:t>сочинений  </a:t>
            </a:r>
            <a:r>
              <a:rPr lang="ru-RU" sz="2400" dirty="0"/>
              <a:t>по </a:t>
            </a:r>
            <a:r>
              <a:rPr lang="ru-RU" sz="2400" dirty="0" smtClean="0"/>
              <a:t>рассматриваемой тематике </a:t>
            </a:r>
            <a:r>
              <a:rPr lang="ru-RU" sz="2400" dirty="0"/>
              <a:t>подготовило почву для появления работ по </a:t>
            </a:r>
            <a:r>
              <a:rPr lang="ru-RU" sz="2400" b="1" dirty="0" smtClean="0"/>
              <a:t>методологии</a:t>
            </a:r>
            <a:r>
              <a:rPr lang="ru-RU" sz="2400" dirty="0" smtClean="0"/>
              <a:t> истории </a:t>
            </a:r>
            <a:r>
              <a:rPr lang="ru-RU" sz="2400" dirty="0"/>
              <a:t>математики</a:t>
            </a:r>
            <a:r>
              <a:rPr lang="ru-RU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059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Появление в России общих исследований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по </a:t>
            </a:r>
            <a:r>
              <a:rPr lang="ru-RU" sz="2800" b="1" dirty="0"/>
              <a:t>истории математики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03176"/>
            <a:ext cx="8640960" cy="409342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70-90-е гг. XIX столетия ознаменованы тем, что, как на Западе, так и в России, в отношении к истории науки происходят глубокие качественные </a:t>
            </a:r>
            <a:r>
              <a:rPr lang="ru-RU" sz="2400" b="1" dirty="0" smtClean="0"/>
              <a:t>изменения: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начинаются </a:t>
            </a:r>
            <a:r>
              <a:rPr lang="ru-RU" sz="2400" dirty="0"/>
              <a:t>систематические исследования по истории математики</a:t>
            </a:r>
            <a:r>
              <a:rPr lang="ru-RU" sz="2400" dirty="0" smtClean="0"/>
              <a:t>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появляются </a:t>
            </a:r>
            <a:r>
              <a:rPr lang="ru-RU" sz="2400" dirty="0"/>
              <a:t>специализированные </a:t>
            </a:r>
            <a:r>
              <a:rPr lang="ru-RU" sz="2400" dirty="0" smtClean="0"/>
              <a:t>журналы,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появляется </a:t>
            </a:r>
            <a:r>
              <a:rPr lang="ru-RU" sz="2400" dirty="0"/>
              <a:t>научное сообщество ученых, занимающихся проблемами истории математики </a:t>
            </a:r>
            <a:endParaRPr lang="ru-RU" sz="2400" dirty="0" smtClean="0"/>
          </a:p>
          <a:p>
            <a:r>
              <a:rPr lang="ru-RU" sz="2400" i="1" dirty="0" smtClean="0"/>
              <a:t>     (М</a:t>
            </a:r>
            <a:r>
              <a:rPr lang="ru-RU" sz="2400" i="1" dirty="0"/>
              <a:t>. Кантор, </a:t>
            </a:r>
            <a:r>
              <a:rPr lang="ru-RU" sz="2400" i="1" dirty="0" smtClean="0"/>
              <a:t>   И</a:t>
            </a:r>
            <a:r>
              <a:rPr lang="ru-RU" sz="2400" i="1" dirty="0"/>
              <a:t>. Тропфке</a:t>
            </a:r>
            <a:r>
              <a:rPr lang="ru-RU" sz="2400" i="1" dirty="0" smtClean="0"/>
              <a:t>,      </a:t>
            </a:r>
            <a:r>
              <a:rPr lang="ru-RU" sz="2400" i="1" dirty="0"/>
              <a:t>Г. Цейтен,  </a:t>
            </a:r>
            <a:r>
              <a:rPr lang="ru-RU" sz="2400" i="1" dirty="0" smtClean="0"/>
              <a:t>   П</a:t>
            </a:r>
            <a:r>
              <a:rPr lang="ru-RU" sz="2400" i="1" dirty="0"/>
              <a:t>. Таннери, </a:t>
            </a:r>
            <a:endParaRPr lang="ru-RU" sz="2400" i="1" dirty="0" smtClean="0"/>
          </a:p>
          <a:p>
            <a:r>
              <a:rPr lang="ru-RU" sz="2400" i="1" dirty="0" smtClean="0"/>
              <a:t>В.В</a:t>
            </a:r>
            <a:r>
              <a:rPr lang="ru-RU" sz="2400" i="1" dirty="0"/>
              <a:t>. Бобынин, И.Ю. Тимченко, Г. Энестрем, </a:t>
            </a:r>
            <a:r>
              <a:rPr lang="ru-RU" sz="2400" i="1" dirty="0" smtClean="0"/>
              <a:t> Э. Бортолотти)</a:t>
            </a:r>
          </a:p>
          <a:p>
            <a:pPr algn="r"/>
            <a:r>
              <a:rPr lang="ru-RU" sz="2000" dirty="0" smtClean="0"/>
              <a:t>С.С. Демидов 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1713"/>
            <a:ext cx="1161380" cy="14397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80" y="5651577"/>
            <a:ext cx="1214923" cy="108475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74" y="4931713"/>
            <a:ext cx="1224136" cy="13472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10" y="5764386"/>
            <a:ext cx="936104" cy="11379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37" y="5072078"/>
            <a:ext cx="1030731" cy="138461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0" t="28182" r="40374"/>
          <a:stretch/>
        </p:blipFill>
        <p:spPr bwMode="auto">
          <a:xfrm>
            <a:off x="5651169" y="5764386"/>
            <a:ext cx="977912" cy="11941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081" y="5233324"/>
            <a:ext cx="1089243" cy="146138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324" y="5627638"/>
            <a:ext cx="937049" cy="12535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8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9"/>
            <a:ext cx="8712968" cy="594008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Русские </a:t>
            </a:r>
            <a:r>
              <a:rPr lang="ru-RU" sz="2400" dirty="0"/>
              <a:t>математики понимали необходимость историко-математических исследований и ощущали несомненную пользу их для развития проблем чистой </a:t>
            </a:r>
            <a:r>
              <a:rPr lang="ru-RU" sz="2400" dirty="0" smtClean="0"/>
              <a:t>математики: </a:t>
            </a:r>
          </a:p>
          <a:p>
            <a:endParaRPr lang="ru-RU" sz="2400" dirty="0" smtClean="0"/>
          </a:p>
          <a:p>
            <a:r>
              <a:rPr lang="ru-RU" sz="2400" dirty="0" smtClean="0"/>
              <a:t>«… </a:t>
            </a:r>
            <a:r>
              <a:rPr lang="ru-RU" sz="2400" b="1" i="1" dirty="0"/>
              <a:t>исследователь, находя вопрос до известной степени решенным, но остановившимся в некоторой точке на пути его развития, обязан, прежде всего, изучить этот путь, в особенности, если он проложен математиками, имена которых Даламбер, Эйлер, Лаплас, Лагранж, Лежандр, Монж, Ампер. Действительно, тщательное изучение сделанного раньше может иногда показать, что дальнейшие успехи зависели не от изобретения новых приемов, </a:t>
            </a:r>
            <a:endParaRPr lang="ru-RU" sz="2400" b="1" i="1" dirty="0" smtClean="0"/>
          </a:p>
          <a:p>
            <a:r>
              <a:rPr lang="ru-RU" sz="2400" b="1" i="1" dirty="0" smtClean="0"/>
              <a:t>но </a:t>
            </a:r>
            <a:r>
              <a:rPr lang="ru-RU" sz="2400" b="1" i="1" dirty="0"/>
              <a:t>от более полного и общего приложения прежних способов</a:t>
            </a:r>
            <a:r>
              <a:rPr lang="ru-RU" sz="2400" dirty="0"/>
              <a:t>» </a:t>
            </a:r>
            <a:endParaRPr lang="ru-RU" sz="2400" dirty="0" smtClean="0"/>
          </a:p>
          <a:p>
            <a:pPr algn="r"/>
            <a:r>
              <a:rPr lang="ru-RU" sz="2000" dirty="0"/>
              <a:t>В.Г. Имшенецкий </a:t>
            </a:r>
            <a:r>
              <a:rPr lang="ru-RU" sz="2000" dirty="0" smtClean="0"/>
              <a:t>(</a:t>
            </a:r>
            <a:r>
              <a:rPr lang="ru-RU" sz="2000" dirty="0"/>
              <a:t>1868)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149" y="1052736"/>
            <a:ext cx="1066800" cy="1133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5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313" y="260647"/>
            <a:ext cx="8640960" cy="624786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Одно из первых отечественных  исследований </a:t>
            </a:r>
          </a:p>
          <a:p>
            <a:r>
              <a:rPr lang="ru-RU" sz="2400" dirty="0" smtClean="0"/>
              <a:t>общего </a:t>
            </a:r>
            <a:r>
              <a:rPr lang="ru-RU" sz="2400" dirty="0"/>
              <a:t>характера  </a:t>
            </a:r>
            <a:r>
              <a:rPr lang="ru-RU" sz="2400" dirty="0" smtClean="0"/>
              <a:t>по </a:t>
            </a:r>
            <a:r>
              <a:rPr lang="ru-RU" sz="2400" smtClean="0"/>
              <a:t>истории математики: </a:t>
            </a:r>
            <a:endParaRPr lang="ru-RU" sz="2400" dirty="0" smtClean="0"/>
          </a:p>
          <a:p>
            <a:r>
              <a:rPr lang="ru-RU" sz="2400" b="1" dirty="0" smtClean="0">
                <a:solidFill>
                  <a:srgbClr val="3333FF"/>
                </a:solidFill>
              </a:rPr>
              <a:t>М</a:t>
            </a:r>
            <a:r>
              <a:rPr lang="ru-RU" sz="2400" b="1" dirty="0">
                <a:solidFill>
                  <a:srgbClr val="3333FF"/>
                </a:solidFill>
              </a:rPr>
              <a:t>. Ващенко-Захарченко </a:t>
            </a:r>
            <a:r>
              <a:rPr lang="ru-RU" sz="2400" b="1" dirty="0" smtClean="0">
                <a:solidFill>
                  <a:srgbClr val="3333FF"/>
                </a:solidFill>
              </a:rPr>
              <a:t>«</a:t>
            </a:r>
            <a:r>
              <a:rPr lang="ru-RU" sz="2400" b="1" dirty="0">
                <a:solidFill>
                  <a:srgbClr val="3333FF"/>
                </a:solidFill>
              </a:rPr>
              <a:t>История математики», </a:t>
            </a:r>
            <a:endParaRPr lang="ru-RU" sz="2400" b="1" dirty="0" smtClean="0">
              <a:solidFill>
                <a:srgbClr val="3333FF"/>
              </a:solidFill>
            </a:endParaRPr>
          </a:p>
          <a:p>
            <a:r>
              <a:rPr lang="ru-RU" sz="2400" b="1" dirty="0" smtClean="0">
                <a:solidFill>
                  <a:srgbClr val="3333FF"/>
                </a:solidFill>
              </a:rPr>
              <a:t>1883.</a:t>
            </a:r>
          </a:p>
          <a:p>
            <a:r>
              <a:rPr lang="ru-RU" sz="2400" dirty="0" smtClean="0"/>
              <a:t> </a:t>
            </a:r>
            <a:r>
              <a:rPr lang="ru-RU" sz="2000" dirty="0"/>
              <a:t>В предисловии к ней автор пишет о плане задуманного </a:t>
            </a:r>
            <a:endParaRPr lang="ru-RU" sz="2000" dirty="0" smtClean="0"/>
          </a:p>
          <a:p>
            <a:r>
              <a:rPr lang="ru-RU" sz="2000" dirty="0" smtClean="0"/>
              <a:t>издания</a:t>
            </a:r>
            <a:r>
              <a:rPr lang="ru-RU" sz="2000" dirty="0"/>
              <a:t>, которое должно было состоять из трех  томов: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b="1" dirty="0" smtClean="0"/>
              <a:t>•   </a:t>
            </a:r>
            <a:r>
              <a:rPr lang="en-US" sz="2000" b="1" dirty="0" smtClean="0"/>
              <a:t>I</a:t>
            </a:r>
            <a:r>
              <a:rPr lang="ru-RU" sz="2000" b="1" dirty="0" smtClean="0"/>
              <a:t> </a:t>
            </a:r>
            <a:r>
              <a:rPr lang="ru-RU" sz="2000" b="1" dirty="0"/>
              <a:t>том </a:t>
            </a:r>
            <a:r>
              <a:rPr lang="ru-RU" sz="2000" dirty="0"/>
              <a:t>начинается с очерка развития геометрии, как наиболее древней отрасли математики, где рассматриваются труды древних греков, римлян и западных ученых до XV века, затем дается краткий очерк истории развития алгебры и обозрение состояния математических наук у различных народов (халдеев, египтян, китайцев, индусов, арабов</a:t>
            </a:r>
            <a:r>
              <a:rPr lang="ru-RU" sz="2000" dirty="0" smtClean="0"/>
              <a:t>);</a:t>
            </a:r>
          </a:p>
          <a:p>
            <a:endParaRPr lang="ru-RU" sz="2000" dirty="0"/>
          </a:p>
          <a:p>
            <a:r>
              <a:rPr lang="ru-RU" sz="2000" dirty="0" smtClean="0"/>
              <a:t>•</a:t>
            </a:r>
            <a:r>
              <a:rPr lang="en-US" sz="2000" dirty="0" smtClean="0"/>
              <a:t>   </a:t>
            </a:r>
            <a:r>
              <a:rPr lang="ru-RU" sz="2000" b="1" dirty="0" smtClean="0"/>
              <a:t>во </a:t>
            </a:r>
            <a:r>
              <a:rPr lang="en-US" sz="2000" b="1" dirty="0" smtClean="0"/>
              <a:t>II</a:t>
            </a:r>
            <a:r>
              <a:rPr lang="ru-RU" sz="2000" b="1" dirty="0" smtClean="0"/>
              <a:t> </a:t>
            </a:r>
            <a:r>
              <a:rPr lang="ru-RU" sz="2000" b="1" dirty="0"/>
              <a:t>томе </a:t>
            </a:r>
            <a:r>
              <a:rPr lang="ru-RU" sz="2000" dirty="0"/>
              <a:t>планировалось изложить развитие геометрии и алгебры </a:t>
            </a:r>
            <a:endParaRPr lang="ru-RU" sz="2000" dirty="0" smtClean="0"/>
          </a:p>
          <a:p>
            <a:r>
              <a:rPr lang="ru-RU" sz="2000" dirty="0" smtClean="0"/>
              <a:t>на </a:t>
            </a:r>
            <a:r>
              <a:rPr lang="ru-RU" sz="2000" dirty="0"/>
              <a:t>Западе до XVII века, возникновение аналитической геометрии </a:t>
            </a:r>
            <a:endParaRPr lang="ru-RU" sz="2000" dirty="0" smtClean="0"/>
          </a:p>
          <a:p>
            <a:r>
              <a:rPr lang="ru-RU" sz="2000" dirty="0" smtClean="0"/>
              <a:t>и </a:t>
            </a:r>
            <a:r>
              <a:rPr lang="ru-RU" sz="2000" dirty="0"/>
              <a:t>общих геометрических методов</a:t>
            </a:r>
            <a:r>
              <a:rPr lang="ru-RU" sz="2000" dirty="0" smtClean="0"/>
              <a:t>;</a:t>
            </a:r>
          </a:p>
          <a:p>
            <a:endParaRPr lang="ru-RU" sz="2000" dirty="0"/>
          </a:p>
          <a:p>
            <a:r>
              <a:rPr lang="ru-RU" sz="2000" b="1" dirty="0" smtClean="0"/>
              <a:t>•</a:t>
            </a:r>
            <a:r>
              <a:rPr lang="en-US" sz="2000" b="1" dirty="0" smtClean="0"/>
              <a:t>   III</a:t>
            </a:r>
            <a:r>
              <a:rPr lang="ru-RU" sz="2000" b="1" dirty="0" smtClean="0"/>
              <a:t> </a:t>
            </a:r>
            <a:r>
              <a:rPr lang="ru-RU" sz="2000" b="1" dirty="0"/>
              <a:t>том </a:t>
            </a:r>
            <a:r>
              <a:rPr lang="ru-RU" sz="2000" dirty="0"/>
              <a:t>должен был содержать историю </a:t>
            </a:r>
            <a:r>
              <a:rPr lang="ru-RU" sz="2000" dirty="0" smtClean="0"/>
              <a:t>дифференциального</a:t>
            </a:r>
          </a:p>
          <a:p>
            <a:r>
              <a:rPr lang="ru-RU" sz="2000" dirty="0" smtClean="0"/>
              <a:t>исчисления </a:t>
            </a:r>
            <a:r>
              <a:rPr lang="ru-RU" sz="2000" dirty="0"/>
              <a:t>и различных других </a:t>
            </a:r>
            <a:r>
              <a:rPr lang="ru-RU" sz="2000" dirty="0" smtClean="0"/>
              <a:t>методов.</a:t>
            </a:r>
            <a:endParaRPr lang="ru-RU" sz="20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376" y="293617"/>
            <a:ext cx="1383624" cy="19067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6370975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</a:rPr>
              <a:t>Рецензия В.В. Бобынина</a:t>
            </a:r>
          </a:p>
          <a:p>
            <a:endParaRPr lang="ru-RU" sz="2400" b="1" dirty="0" smtClean="0">
              <a:solidFill>
                <a:srgbClr val="3333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Бобынин  упрекал </a:t>
            </a:r>
            <a:r>
              <a:rPr lang="ru-RU" sz="2400" dirty="0"/>
              <a:t>автора в бессистемном изложении труда (и не без причины), указывал еще множество минусов </a:t>
            </a:r>
            <a:r>
              <a:rPr lang="ru-RU" sz="2400" dirty="0" smtClean="0"/>
              <a:t>              и </a:t>
            </a:r>
            <a:r>
              <a:rPr lang="ru-RU" sz="2400" dirty="0"/>
              <a:t>ошибок в </a:t>
            </a:r>
            <a:r>
              <a:rPr lang="ru-RU" sz="2400" dirty="0" smtClean="0"/>
              <a:t>содержании </a:t>
            </a:r>
            <a:r>
              <a:rPr lang="ru-RU" sz="2400" dirty="0"/>
              <a:t>материалов, а в конце сделал резкое заявление о том, что вместо этой работы автору лучше </a:t>
            </a:r>
            <a:r>
              <a:rPr lang="ru-RU" sz="2400" dirty="0" smtClean="0"/>
              <a:t> бы </a:t>
            </a:r>
            <a:r>
              <a:rPr lang="ru-RU" sz="2400" dirty="0"/>
              <a:t>было заняться переводом на русский язык лекций  </a:t>
            </a:r>
            <a:r>
              <a:rPr lang="ru-RU" sz="2400" dirty="0" smtClean="0"/>
              <a:t>по </a:t>
            </a:r>
            <a:r>
              <a:rPr lang="ru-RU" sz="2400" dirty="0"/>
              <a:t>истории математики М. Кантора</a:t>
            </a:r>
            <a:r>
              <a:rPr lang="ru-RU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Л.Н</a:t>
            </a:r>
            <a:r>
              <a:rPr lang="ru-RU" sz="2400" dirty="0"/>
              <a:t>. Грацианская, рассматривая научную биографию Ващенко-Захарченко, пишет, что такой суровый вывод Бобынина несправедлив: </a:t>
            </a:r>
            <a:endParaRPr lang="ru-RU" sz="2400" dirty="0" smtClean="0"/>
          </a:p>
          <a:p>
            <a:r>
              <a:rPr lang="ru-RU" sz="2400" b="1" i="1" dirty="0" smtClean="0"/>
              <a:t>«… </a:t>
            </a:r>
            <a:r>
              <a:rPr lang="ru-RU" sz="2400" b="1" i="1" dirty="0"/>
              <a:t>в целом книга Ващенко-Захарченко интересна, богата материалом и с пользой служила многим и многим читателям и теперь еще служит учебным пособием для изучающих историю математики» </a:t>
            </a:r>
            <a:r>
              <a:rPr lang="ru-RU" sz="2400" b="1" i="1" dirty="0" smtClean="0"/>
              <a:t>. </a:t>
            </a:r>
            <a:r>
              <a:rPr lang="ru-RU" sz="2400" b="1" i="1" dirty="0"/>
              <a:t>Действительно, книга переиздана в последние годы в серии «Физико-математическое наследие</a:t>
            </a:r>
            <a:r>
              <a:rPr lang="ru-RU" sz="2400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89949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75" y="-123207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1960" y="38300"/>
            <a:ext cx="8856730" cy="2246769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333FF"/>
                </a:solidFill>
              </a:rPr>
              <a:t>Андрей Данилович </a:t>
            </a:r>
            <a:r>
              <a:rPr lang="ru-RU" sz="2800" dirty="0" smtClean="0"/>
              <a:t>(Генри) </a:t>
            </a:r>
            <a:r>
              <a:rPr lang="ru-RU" sz="2800" b="1" dirty="0">
                <a:solidFill>
                  <a:srgbClr val="3333FF"/>
                </a:solidFill>
              </a:rPr>
              <a:t>Фарварсон </a:t>
            </a:r>
            <a:r>
              <a:rPr lang="ru-RU" sz="2800" dirty="0"/>
              <a:t>(1674-1739) – шотландский математик, </a:t>
            </a:r>
            <a:r>
              <a:rPr lang="ru-RU" sz="2800" dirty="0" smtClean="0"/>
              <a:t>специалист по астрономии </a:t>
            </a:r>
            <a:r>
              <a:rPr lang="ru-RU" sz="2800" dirty="0"/>
              <a:t>и </a:t>
            </a:r>
            <a:r>
              <a:rPr lang="ru-RU" sz="2800" dirty="0" smtClean="0"/>
              <a:t>морским наукам, приглашен в </a:t>
            </a:r>
            <a:r>
              <a:rPr lang="ru-RU" sz="2800" dirty="0"/>
              <a:t>Россию Петром </a:t>
            </a:r>
            <a:r>
              <a:rPr lang="ru-RU" sz="2800" dirty="0" smtClean="0"/>
              <a:t>I, </a:t>
            </a:r>
          </a:p>
          <a:p>
            <a:r>
              <a:rPr lang="ru-RU" sz="2800" dirty="0" smtClean="0"/>
              <a:t>с </a:t>
            </a:r>
            <a:r>
              <a:rPr lang="ru-RU" sz="2800" dirty="0"/>
              <a:t>1701 г. работал в </a:t>
            </a:r>
            <a:r>
              <a:rPr lang="ru-RU" sz="2800" dirty="0" smtClean="0"/>
              <a:t>Навигацкой школе (Москва),</a:t>
            </a:r>
          </a:p>
          <a:p>
            <a:r>
              <a:rPr lang="ru-RU" sz="2800" dirty="0"/>
              <a:t>в</a:t>
            </a:r>
            <a:r>
              <a:rPr lang="ru-RU" sz="2800" dirty="0" smtClean="0"/>
              <a:t> 1716 г. переведен в Морскую академию Петербурга.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492896"/>
            <a:ext cx="8906435" cy="3785652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В Петербурге: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указание книг </a:t>
            </a:r>
            <a:r>
              <a:rPr lang="ru-RU" sz="2400" dirty="0"/>
              <a:t>по морскому </a:t>
            </a:r>
            <a:r>
              <a:rPr lang="ru-RU" sz="2400" dirty="0" smtClean="0"/>
              <a:t>делу для перевода на русский,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исправление переводов. </a:t>
            </a:r>
          </a:p>
          <a:p>
            <a:r>
              <a:rPr lang="ru-RU" sz="2400" dirty="0" smtClean="0"/>
              <a:t>Для перевода </a:t>
            </a:r>
            <a:r>
              <a:rPr lang="ru-RU" sz="2400" b="1" dirty="0" smtClean="0"/>
              <a:t>на латынь </a:t>
            </a:r>
            <a:r>
              <a:rPr lang="ru-RU" sz="2400" dirty="0" smtClean="0"/>
              <a:t>«Начал» </a:t>
            </a:r>
          </a:p>
          <a:p>
            <a:r>
              <a:rPr lang="ru-RU" sz="2400" dirty="0" smtClean="0"/>
              <a:t>Фархварсон выбрал </a:t>
            </a:r>
            <a:r>
              <a:rPr lang="ru-RU" sz="2400" dirty="0"/>
              <a:t>сокращённое </a:t>
            </a:r>
            <a:endParaRPr lang="ru-RU" sz="2400" dirty="0" smtClean="0"/>
          </a:p>
          <a:p>
            <a:r>
              <a:rPr lang="ru-RU" sz="2400" dirty="0" smtClean="0"/>
              <a:t>французское </a:t>
            </a:r>
            <a:r>
              <a:rPr lang="ru-RU" sz="2400" dirty="0"/>
              <a:t>издание </a:t>
            </a:r>
            <a:endParaRPr lang="ru-RU" sz="2400" dirty="0" smtClean="0"/>
          </a:p>
          <a:p>
            <a:r>
              <a:rPr lang="ru-RU" sz="2400" b="1" dirty="0" smtClean="0">
                <a:solidFill>
                  <a:srgbClr val="3333FF"/>
                </a:solidFill>
              </a:rPr>
              <a:t>I </a:t>
            </a:r>
            <a:r>
              <a:rPr lang="ru-RU" sz="2400" b="1" dirty="0">
                <a:solidFill>
                  <a:srgbClr val="3333FF"/>
                </a:solidFill>
              </a:rPr>
              <a:t>- VI и </a:t>
            </a:r>
            <a:r>
              <a:rPr lang="ru-RU" sz="2400" b="1" dirty="0" smtClean="0">
                <a:solidFill>
                  <a:srgbClr val="3333FF"/>
                </a:solidFill>
              </a:rPr>
              <a:t>XI </a:t>
            </a:r>
            <a:r>
              <a:rPr lang="ru-RU" sz="2400" b="1" dirty="0">
                <a:solidFill>
                  <a:srgbClr val="3333FF"/>
                </a:solidFill>
              </a:rPr>
              <a:t>- XII книг «Начал» А. </a:t>
            </a:r>
            <a:r>
              <a:rPr lang="ru-RU" sz="2400" b="1" dirty="0" smtClean="0">
                <a:solidFill>
                  <a:srgbClr val="3333FF"/>
                </a:solidFill>
              </a:rPr>
              <a:t>Такэ, </a:t>
            </a:r>
          </a:p>
          <a:p>
            <a:r>
              <a:rPr lang="ru-RU" sz="2400" dirty="0" smtClean="0"/>
              <a:t>к </a:t>
            </a:r>
            <a:r>
              <a:rPr lang="ru-RU" sz="2400" dirty="0"/>
              <a:t>труду Евклида </a:t>
            </a:r>
            <a:r>
              <a:rPr lang="ru-RU" sz="2400" dirty="0" smtClean="0"/>
              <a:t>относился </a:t>
            </a:r>
            <a:r>
              <a:rPr lang="ru-RU" sz="2400" dirty="0"/>
              <a:t>как </a:t>
            </a:r>
            <a:endParaRPr lang="ru-RU" sz="2400" dirty="0" smtClean="0"/>
          </a:p>
          <a:p>
            <a:r>
              <a:rPr lang="ru-RU" sz="2400" dirty="0" smtClean="0"/>
              <a:t>к </a:t>
            </a:r>
            <a:r>
              <a:rPr lang="ru-RU" sz="2400" dirty="0"/>
              <a:t>учебнику </a:t>
            </a:r>
            <a:r>
              <a:rPr lang="ru-RU" sz="2400" dirty="0" smtClean="0"/>
              <a:t>по </a:t>
            </a:r>
            <a:r>
              <a:rPr lang="ru-RU" sz="2400" dirty="0"/>
              <a:t>практической </a:t>
            </a:r>
            <a:r>
              <a:rPr lang="ru-RU" sz="2400" dirty="0" smtClean="0"/>
              <a:t>математике, </a:t>
            </a:r>
          </a:p>
          <a:p>
            <a:r>
              <a:rPr lang="ru-RU" sz="2400" dirty="0" smtClean="0"/>
              <a:t>а </a:t>
            </a:r>
            <a:r>
              <a:rPr lang="ru-RU" sz="2400" dirty="0"/>
              <a:t>не как </a:t>
            </a:r>
            <a:r>
              <a:rPr lang="ru-RU" sz="2400" dirty="0" smtClean="0"/>
              <a:t>к </a:t>
            </a:r>
            <a:r>
              <a:rPr lang="ru-RU" sz="2400" dirty="0"/>
              <a:t>исторической </a:t>
            </a:r>
            <a:r>
              <a:rPr lang="ru-RU" sz="2400" dirty="0" smtClean="0"/>
              <a:t>ценности</a:t>
            </a:r>
            <a:r>
              <a:rPr lang="ru-RU" sz="2400" dirty="0"/>
              <a:t>.</a:t>
            </a:r>
            <a:r>
              <a:rPr lang="ru-RU" sz="2400" dirty="0" smtClean="0"/>
              <a:t>  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53" y="3350049"/>
            <a:ext cx="3382422" cy="25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10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77" y="602400"/>
            <a:ext cx="3941009" cy="541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4931296" cy="59400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cs typeface="Arial" pitchFamily="34" charset="0"/>
              </a:rPr>
              <a:t>Вниманию читателей предлагается книга отечественного математика </a:t>
            </a:r>
            <a:endParaRPr lang="ru-RU" sz="2000" dirty="0" smtClean="0">
              <a:cs typeface="Arial" pitchFamily="34" charset="0"/>
            </a:endParaRPr>
          </a:p>
          <a:p>
            <a:r>
              <a:rPr lang="ru-RU" sz="2000" b="1" dirty="0" smtClean="0">
                <a:cs typeface="Arial" pitchFamily="34" charset="0"/>
              </a:rPr>
              <a:t>М.Е. Ващенко-Захарченко </a:t>
            </a:r>
            <a:r>
              <a:rPr lang="ru-RU" sz="2000" dirty="0">
                <a:cs typeface="Arial" pitchFamily="34" charset="0"/>
              </a:rPr>
              <a:t>(1825--1912), посвященная истории развития геометрии в Античности и в Средние века. Подробно рассматривается развитие геометрии в различных древнегреческих философских школах </a:t>
            </a:r>
            <a:r>
              <a:rPr lang="ru-RU" sz="2000" dirty="0" smtClean="0">
                <a:cs typeface="Arial" pitchFamily="34" charset="0"/>
              </a:rPr>
              <a:t>- </a:t>
            </a:r>
            <a:r>
              <a:rPr lang="ru-RU" sz="2000" dirty="0">
                <a:cs typeface="Arial" pitchFamily="34" charset="0"/>
              </a:rPr>
              <a:t>ионийской, пифагорейской, платоновской, александрийской и др., описываются методы, предложенные греческими </a:t>
            </a:r>
            <a:r>
              <a:rPr lang="ru-RU" sz="2000" dirty="0" smtClean="0">
                <a:cs typeface="Arial" pitchFamily="34" charset="0"/>
              </a:rPr>
              <a:t>математиками</a:t>
            </a:r>
            <a:r>
              <a:rPr lang="ru-RU" sz="2000" dirty="0">
                <a:cs typeface="Arial" pitchFamily="34" charset="0"/>
              </a:rPr>
              <a:t>, излагается содержание наиболее выдающихся математических сочинений. Описывается состояние геометрии во времена господства римлян. Прослеживается развитие геометрии в средневековой Западной Европе вплоть до эпохи Возрождения.</a:t>
            </a:r>
          </a:p>
        </p:txBody>
      </p:sp>
    </p:spTree>
    <p:extLst>
      <p:ext uri="{BB962C8B-B14F-4D97-AF65-F5344CB8AC3E}">
        <p14:creationId xmlns:p14="http://schemas.microsoft.com/office/powerpoint/2010/main" val="206155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29163"/>
            <a:ext cx="8712968" cy="6740307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</a:rPr>
              <a:t>Виктор </a:t>
            </a:r>
            <a:r>
              <a:rPr lang="ru-RU" sz="2400" b="1" dirty="0">
                <a:solidFill>
                  <a:srgbClr val="3333FF"/>
                </a:solidFill>
              </a:rPr>
              <a:t>Викторович Бобынин </a:t>
            </a:r>
            <a:r>
              <a:rPr lang="ru-RU" sz="2400" dirty="0"/>
              <a:t>(</a:t>
            </a:r>
            <a:r>
              <a:rPr lang="ru-RU" sz="2400" b="1" dirty="0"/>
              <a:t>1849-1919</a:t>
            </a:r>
            <a:r>
              <a:rPr lang="ru-RU" sz="2400" dirty="0"/>
              <a:t>) </a:t>
            </a:r>
            <a:endParaRPr lang="ru-RU" sz="2400" dirty="0" smtClean="0"/>
          </a:p>
          <a:p>
            <a:r>
              <a:rPr lang="ru-RU" sz="2400" dirty="0" smtClean="0"/>
              <a:t>родился 20 ноября 1849  г.</a:t>
            </a:r>
            <a:r>
              <a:rPr lang="ru-RU" sz="2400" dirty="0"/>
              <a:t> </a:t>
            </a:r>
            <a:r>
              <a:rPr lang="ru-RU" sz="2400" dirty="0" smtClean="0"/>
              <a:t>в </a:t>
            </a:r>
            <a:r>
              <a:rPr lang="ru-RU" sz="2400" dirty="0"/>
              <a:t>деревне Шили </a:t>
            </a:r>
            <a:endParaRPr lang="ru-RU" sz="2400" dirty="0" smtClean="0"/>
          </a:p>
          <a:p>
            <a:r>
              <a:rPr lang="ru-RU" sz="2400" dirty="0" smtClean="0"/>
              <a:t>Смоленской губернии.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3333FF"/>
                </a:solidFill>
              </a:rPr>
              <a:t>1867 </a:t>
            </a:r>
            <a:r>
              <a:rPr lang="ru-RU" sz="2000" b="1" dirty="0">
                <a:solidFill>
                  <a:srgbClr val="3333FF"/>
                </a:solidFill>
              </a:rPr>
              <a:t>г.</a:t>
            </a:r>
            <a:r>
              <a:rPr lang="ru-RU" sz="2000" dirty="0"/>
              <a:t> </a:t>
            </a:r>
            <a:r>
              <a:rPr lang="ru-RU" sz="2000" dirty="0" smtClean="0"/>
              <a:t>- окончание гимназии </a:t>
            </a:r>
            <a:r>
              <a:rPr lang="ru-RU" sz="2000" dirty="0"/>
              <a:t>в Туле с золотой медалью </a:t>
            </a:r>
            <a:endParaRPr lang="ru-RU" sz="2000" dirty="0" smtClean="0"/>
          </a:p>
          <a:p>
            <a:r>
              <a:rPr lang="ru-RU" sz="2000" dirty="0" smtClean="0"/>
              <a:t>и поступление </a:t>
            </a:r>
            <a:r>
              <a:rPr lang="ru-RU" sz="2000" dirty="0"/>
              <a:t>в Московский университет на отделение </a:t>
            </a:r>
            <a:endParaRPr lang="ru-RU" sz="2000" dirty="0" smtClean="0"/>
          </a:p>
          <a:p>
            <a:r>
              <a:rPr lang="ru-RU" sz="2000" dirty="0" smtClean="0"/>
              <a:t>естественных </a:t>
            </a:r>
            <a:r>
              <a:rPr lang="ru-RU" sz="2000" dirty="0"/>
              <a:t>наук физико-математического </a:t>
            </a:r>
            <a:r>
              <a:rPr lang="ru-RU" sz="2000" dirty="0" smtClean="0"/>
              <a:t>факультета </a:t>
            </a:r>
          </a:p>
          <a:p>
            <a:r>
              <a:rPr lang="ru-RU" sz="2000" dirty="0" smtClean="0"/>
              <a:t>(интерес </a:t>
            </a:r>
            <a:r>
              <a:rPr lang="ru-RU" sz="2000" dirty="0"/>
              <a:t>к астрономии и </a:t>
            </a:r>
            <a:r>
              <a:rPr lang="ru-RU" sz="2000" dirty="0" smtClean="0"/>
              <a:t>космогонии).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FF"/>
                </a:solidFill>
              </a:rPr>
              <a:t>1872 г.</a:t>
            </a:r>
            <a:r>
              <a:rPr lang="ru-RU" sz="2000" dirty="0" smtClean="0"/>
              <a:t> - окончание</a:t>
            </a:r>
            <a:r>
              <a:rPr lang="ru-RU" sz="2000" dirty="0"/>
              <a:t> математическое отделение </a:t>
            </a:r>
            <a:endParaRPr lang="ru-RU" sz="2000" dirty="0" smtClean="0"/>
          </a:p>
          <a:p>
            <a:r>
              <a:rPr lang="ru-RU" sz="2000" dirty="0" smtClean="0"/>
              <a:t>Московского университета в звании кандидата.</a:t>
            </a:r>
          </a:p>
          <a:p>
            <a:r>
              <a:rPr lang="ru-RU" sz="2000" dirty="0" smtClean="0"/>
              <a:t>         После </a:t>
            </a:r>
            <a:r>
              <a:rPr lang="ru-RU" sz="2000" dirty="0"/>
              <a:t>окончания университета Бобынин не был оставлен при факультете, так как материальные проблемы и не сложившиеся интересы помешали ему раскрыть свои потенциал в науке. </a:t>
            </a:r>
            <a:r>
              <a:rPr lang="ru-RU" sz="2000" dirty="0" smtClean="0"/>
              <a:t>Сам </a:t>
            </a:r>
            <a:r>
              <a:rPr lang="ru-RU" sz="2000" dirty="0"/>
              <a:t>он впоследствии писал, что «</a:t>
            </a:r>
            <a:r>
              <a:rPr lang="ru-RU" sz="2000" i="1" dirty="0"/>
              <a:t>заботы о своём содержании … пришлось взять на себя, что вынудило … употреблять большую часть своего времени на дешёвые уроки, разбросанные к тому же на больших </a:t>
            </a:r>
            <a:r>
              <a:rPr lang="ru-RU" sz="2000" i="1" dirty="0" smtClean="0"/>
              <a:t>расстояниях</a:t>
            </a:r>
            <a:r>
              <a:rPr lang="ru-RU" sz="2000" dirty="0" smtClean="0"/>
              <a:t>».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333FF"/>
                </a:solidFill>
              </a:rPr>
              <a:t>1872-1882</a:t>
            </a:r>
            <a:r>
              <a:rPr lang="ru-RU" sz="2000" dirty="0" smtClean="0"/>
              <a:t> - переезд </a:t>
            </a:r>
            <a:r>
              <a:rPr lang="ru-RU" sz="2000" dirty="0"/>
              <a:t>в Нижний </a:t>
            </a:r>
            <a:r>
              <a:rPr lang="ru-RU" sz="2000" dirty="0" smtClean="0"/>
              <a:t>Новгород, преподавание математику,</a:t>
            </a:r>
          </a:p>
          <a:p>
            <a:r>
              <a:rPr lang="ru-RU" sz="2000" dirty="0" smtClean="0"/>
              <a:t>физику </a:t>
            </a:r>
            <a:r>
              <a:rPr lang="ru-RU" sz="2000" dirty="0"/>
              <a:t>и космографию в местном военном </a:t>
            </a:r>
            <a:r>
              <a:rPr lang="ru-RU" sz="2000" dirty="0" smtClean="0"/>
              <a:t>училище. </a:t>
            </a:r>
          </a:p>
          <a:p>
            <a:r>
              <a:rPr lang="ru-RU" sz="2000" dirty="0" smtClean="0"/>
              <a:t>         В Нижнем Новгороде он «…</a:t>
            </a:r>
            <a:r>
              <a:rPr lang="ru-RU" sz="2000" i="1" dirty="0"/>
              <a:t>начал последовательно собирать памятники русской математической литературы и старые рукописи научного содержания. В этот период </a:t>
            </a:r>
            <a:r>
              <a:rPr lang="ru-RU" sz="2000" i="1" dirty="0" smtClean="0"/>
              <a:t>… </a:t>
            </a:r>
            <a:r>
              <a:rPr lang="ru-RU" sz="2000" i="1" dirty="0"/>
              <a:t>мало публиковался, написав лишь несколько статей по статистике и математике</a:t>
            </a:r>
            <a:r>
              <a:rPr lang="ru-RU" sz="2000" dirty="0"/>
              <a:t>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64" y="404663"/>
            <a:ext cx="2011351" cy="244827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8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9144000" cy="655564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333FF"/>
                </a:solidFill>
              </a:rPr>
              <a:t>1877 г.</a:t>
            </a:r>
            <a:r>
              <a:rPr lang="ru-RU" sz="2000" dirty="0" smtClean="0"/>
              <a:t> - «</a:t>
            </a:r>
            <a:r>
              <a:rPr lang="ru-RU" sz="2000" i="1" dirty="0" smtClean="0"/>
              <a:t>проба </a:t>
            </a:r>
            <a:r>
              <a:rPr lang="ru-RU" sz="2000" i="1" dirty="0"/>
              <a:t>исторического пера</a:t>
            </a:r>
            <a:r>
              <a:rPr lang="ru-RU" sz="2000" dirty="0"/>
              <a:t>» </a:t>
            </a:r>
            <a:r>
              <a:rPr lang="ru-RU" sz="2000" dirty="0" smtClean="0"/>
              <a:t>- статья </a:t>
            </a:r>
            <a:r>
              <a:rPr lang="ru-RU" sz="2000" dirty="0"/>
              <a:t>«</a:t>
            </a:r>
            <a:r>
              <a:rPr lang="ru-RU" sz="2000" b="1" i="1" dirty="0" smtClean="0"/>
              <a:t>Климат Нижегородской </a:t>
            </a:r>
            <a:r>
              <a:rPr lang="ru-RU" sz="2000" b="1" i="1" dirty="0"/>
              <a:t>губернии</a:t>
            </a:r>
            <a:r>
              <a:rPr lang="ru-RU" sz="2000" dirty="0" smtClean="0"/>
              <a:t>», </a:t>
            </a:r>
            <a:r>
              <a:rPr lang="ru-RU" sz="2000" dirty="0"/>
              <a:t>посвященной истории метеорологических наблюдений и снабженной обстоятельными библиографическими </a:t>
            </a:r>
            <a:r>
              <a:rPr lang="ru-RU" sz="2000" dirty="0" smtClean="0"/>
              <a:t>данными;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333FF"/>
                </a:solidFill>
              </a:rPr>
              <a:t>1878 г. </a:t>
            </a:r>
            <a:r>
              <a:rPr lang="ru-RU" sz="2000" dirty="0"/>
              <a:t>– </a:t>
            </a:r>
            <a:r>
              <a:rPr lang="ru-RU" sz="2000" dirty="0" smtClean="0"/>
              <a:t>окончание обширной работы </a:t>
            </a:r>
            <a:r>
              <a:rPr lang="ru-RU" sz="2000" dirty="0"/>
              <a:t>«</a:t>
            </a:r>
            <a:r>
              <a:rPr lang="ru-RU" sz="2000" b="1" i="1" dirty="0"/>
              <a:t>История индуктивного периода развития наук математических. Доисторический период</a:t>
            </a:r>
            <a:r>
              <a:rPr lang="ru-RU" sz="2000" dirty="0"/>
              <a:t>», </a:t>
            </a:r>
            <a:r>
              <a:rPr lang="ru-RU" sz="2000" dirty="0" smtClean="0"/>
              <a:t>написанной </a:t>
            </a:r>
            <a:r>
              <a:rPr lang="ru-RU" sz="2000" dirty="0"/>
              <a:t>для получения права преподавания в </a:t>
            </a:r>
            <a:r>
              <a:rPr lang="ru-RU" sz="2000" dirty="0" smtClean="0"/>
              <a:t>университете;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rgbClr val="3333FF"/>
                </a:solidFill>
              </a:rPr>
              <a:t>1879 г.</a:t>
            </a:r>
            <a:r>
              <a:rPr lang="ru-RU" sz="2000" dirty="0"/>
              <a:t> </a:t>
            </a:r>
            <a:r>
              <a:rPr lang="ru-RU" sz="2000" dirty="0" smtClean="0"/>
              <a:t> - «</a:t>
            </a:r>
            <a:r>
              <a:rPr lang="ru-RU" sz="2000" b="1" i="1" dirty="0" smtClean="0"/>
              <a:t>Происхождение </a:t>
            </a:r>
            <a:r>
              <a:rPr lang="ru-RU" sz="2000" b="1" i="1" dirty="0"/>
              <a:t>и первоначальное развитие письменного счисления</a:t>
            </a:r>
            <a:r>
              <a:rPr lang="ru-RU" sz="2000" dirty="0"/>
              <a:t>» - первая заметка по истории </a:t>
            </a:r>
            <a:r>
              <a:rPr lang="ru-RU" sz="2000" dirty="0" smtClean="0"/>
              <a:t>математики, </a:t>
            </a:r>
            <a:r>
              <a:rPr lang="ru-RU" sz="2000" dirty="0"/>
              <a:t>опубликованная в «Математическом листке» </a:t>
            </a:r>
            <a:r>
              <a:rPr lang="ru-RU" sz="2000" dirty="0" smtClean="0"/>
              <a:t>Гольденберга;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rgbClr val="0000FF"/>
                </a:solidFill>
              </a:rPr>
              <a:t>1882 </a:t>
            </a:r>
            <a:r>
              <a:rPr lang="ru-RU" sz="2000" b="1" dirty="0" smtClean="0">
                <a:solidFill>
                  <a:srgbClr val="0000FF"/>
                </a:solidFill>
              </a:rPr>
              <a:t>г.</a:t>
            </a:r>
            <a:r>
              <a:rPr lang="ru-RU" sz="2000" dirty="0" smtClean="0"/>
              <a:t> - приват-доцент Бобынин </a:t>
            </a:r>
            <a:r>
              <a:rPr lang="ru-RU" sz="2000" dirty="0"/>
              <a:t>приступил к чтению необязательного курса истории </a:t>
            </a:r>
            <a:r>
              <a:rPr lang="ru-RU" sz="2000" dirty="0" smtClean="0"/>
              <a:t>математики в Московском университете;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FF"/>
                </a:solidFill>
              </a:rPr>
              <a:t>1883-1885 гг</a:t>
            </a:r>
            <a:r>
              <a:rPr lang="ru-RU" sz="2000" dirty="0" smtClean="0"/>
              <a:t>. </a:t>
            </a:r>
            <a:r>
              <a:rPr lang="ru-RU" sz="2000" dirty="0"/>
              <a:t>- </a:t>
            </a:r>
            <a:r>
              <a:rPr lang="ru-RU" sz="2000" dirty="0" smtClean="0"/>
              <a:t>активная деятельность  для популяризации истории </a:t>
            </a:r>
            <a:r>
              <a:rPr lang="ru-RU" sz="2000" dirty="0"/>
              <a:t>математики среди российских ученых и </a:t>
            </a:r>
            <a:r>
              <a:rPr lang="ru-RU" sz="2000" dirty="0" smtClean="0"/>
              <a:t>педагогов (</a:t>
            </a:r>
            <a:r>
              <a:rPr lang="ru-RU" sz="2000" i="1" dirty="0" smtClean="0"/>
              <a:t>выступления на съездах, в ученых сообществах,  публикации статей и обширных сочинений, работа над библиографией </a:t>
            </a:r>
            <a:r>
              <a:rPr lang="ru-RU" sz="2000" i="1" dirty="0"/>
              <a:t>и </a:t>
            </a:r>
            <a:r>
              <a:rPr lang="ru-RU" sz="2000" i="1" dirty="0" smtClean="0"/>
              <a:t>биографиями, освещение деятельности </a:t>
            </a:r>
            <a:r>
              <a:rPr lang="ru-RU" sz="2000" i="1" dirty="0"/>
              <a:t>зарубежных и русских научных </a:t>
            </a:r>
            <a:r>
              <a:rPr lang="ru-RU" sz="2000" i="1" dirty="0" smtClean="0"/>
              <a:t>обществ</a:t>
            </a:r>
            <a:r>
              <a:rPr lang="ru-RU" sz="2000" dirty="0" smtClean="0"/>
              <a:t>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FF"/>
                </a:solidFill>
              </a:rPr>
              <a:t>1884 г</a:t>
            </a:r>
            <a:r>
              <a:rPr lang="ru-RU" sz="2000" dirty="0" smtClean="0"/>
              <a:t>. </a:t>
            </a:r>
            <a:r>
              <a:rPr lang="ru-RU" sz="2000" dirty="0"/>
              <a:t>-  </a:t>
            </a:r>
            <a:r>
              <a:rPr lang="ru-RU" sz="2000" dirty="0" smtClean="0"/>
              <a:t>начало работы над изданием первого отечественного научного журнала </a:t>
            </a:r>
            <a:r>
              <a:rPr lang="ru-RU" sz="2000" dirty="0"/>
              <a:t>по истории математики </a:t>
            </a:r>
            <a:r>
              <a:rPr lang="ru-RU" sz="2000" dirty="0" smtClean="0"/>
              <a:t>«</a:t>
            </a:r>
            <a:r>
              <a:rPr lang="ru-RU" sz="2000" b="1" i="1" dirty="0"/>
              <a:t>Физико-математические науки в их прошлом </a:t>
            </a:r>
            <a:r>
              <a:rPr lang="ru-RU" sz="2000" b="1" i="1" dirty="0" smtClean="0"/>
              <a:t> и </a:t>
            </a:r>
            <a:r>
              <a:rPr lang="ru-RU" sz="2000" b="1" i="1" dirty="0"/>
              <a:t>настоящем</a:t>
            </a:r>
            <a:r>
              <a:rPr lang="ru-RU" sz="2000" dirty="0" smtClean="0"/>
              <a:t>» (</a:t>
            </a:r>
            <a:r>
              <a:rPr lang="ru-RU" sz="2000" b="1" dirty="0" smtClean="0"/>
              <a:t>1885-1898</a:t>
            </a:r>
            <a:r>
              <a:rPr lang="ru-RU" sz="2000" dirty="0" smtClean="0"/>
              <a:t>).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rgbClr val="3333FF"/>
                </a:solidFill>
              </a:rPr>
              <a:t>1899 </a:t>
            </a:r>
            <a:r>
              <a:rPr lang="ru-RU" sz="2000" b="1" dirty="0" smtClean="0">
                <a:solidFill>
                  <a:srgbClr val="3333FF"/>
                </a:solidFill>
              </a:rPr>
              <a:t>г</a:t>
            </a:r>
            <a:r>
              <a:rPr lang="ru-RU" sz="2000" dirty="0" smtClean="0"/>
              <a:t>. -издание журнала </a:t>
            </a:r>
            <a:r>
              <a:rPr lang="ru-RU" sz="2000" dirty="0"/>
              <a:t>«</a:t>
            </a:r>
            <a:r>
              <a:rPr lang="ru-RU" sz="2000" b="1" i="1" dirty="0"/>
              <a:t>Физико-математические науки в ходе их развития</a:t>
            </a:r>
            <a:r>
              <a:rPr lang="ru-RU" sz="2000" dirty="0" smtClean="0"/>
              <a:t>» (1899-1905);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788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0"/>
            <a:ext cx="8640960" cy="1938992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FF"/>
                </a:solidFill>
              </a:rPr>
              <a:t>1896-1905 г</a:t>
            </a:r>
            <a:r>
              <a:rPr lang="ru-RU" sz="2000" dirty="0" smtClean="0"/>
              <a:t>. –  участие </a:t>
            </a:r>
            <a:r>
              <a:rPr lang="ru-RU" sz="2000" dirty="0"/>
              <a:t>в </a:t>
            </a:r>
            <a:r>
              <a:rPr lang="ru-RU" sz="2000" dirty="0" smtClean="0"/>
              <a:t>создании «</a:t>
            </a:r>
            <a:r>
              <a:rPr lang="ru-RU" sz="2000" b="1" i="1" dirty="0"/>
              <a:t>Энциклопедического словаря Брокгауза и Ефрона</a:t>
            </a:r>
            <a:r>
              <a:rPr lang="ru-RU" sz="2000" dirty="0" smtClean="0"/>
              <a:t>» (</a:t>
            </a:r>
            <a:r>
              <a:rPr lang="en-US" sz="2000" dirty="0" smtClean="0"/>
              <a:t>&gt; 300</a:t>
            </a:r>
            <a:r>
              <a:rPr lang="ru-RU" sz="2000" dirty="0" smtClean="0"/>
              <a:t> статей);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FF"/>
                </a:solidFill>
              </a:rPr>
              <a:t>907 </a:t>
            </a:r>
            <a:r>
              <a:rPr lang="ru-RU" sz="2000" b="1" dirty="0">
                <a:solidFill>
                  <a:srgbClr val="0000FF"/>
                </a:solidFill>
              </a:rPr>
              <a:t>г.</a:t>
            </a:r>
            <a:r>
              <a:rPr lang="ru-RU" sz="2000" dirty="0"/>
              <a:t> </a:t>
            </a:r>
            <a:r>
              <a:rPr lang="ru-RU" sz="2000" dirty="0" smtClean="0"/>
              <a:t>– выход </a:t>
            </a:r>
            <a:r>
              <a:rPr lang="ru-RU" sz="2000" dirty="0"/>
              <a:t>в </a:t>
            </a:r>
            <a:r>
              <a:rPr lang="ru-RU" sz="2000" dirty="0" smtClean="0"/>
              <a:t>отставку по состоянию здоровья, с  сохранением лекционного курса по истории математики;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FF"/>
                </a:solidFill>
              </a:rPr>
              <a:t>1917 -1819 гг. </a:t>
            </a:r>
            <a:r>
              <a:rPr lang="ru-RU" sz="2000" dirty="0" smtClean="0"/>
              <a:t>– переезд в имение под Тулой и в Тулу, работа в </a:t>
            </a:r>
            <a:r>
              <a:rPr lang="ru-RU" sz="2000" dirty="0"/>
              <a:t>Тульской гимназии и </a:t>
            </a:r>
            <a:r>
              <a:rPr lang="ru-RU" sz="2000" dirty="0" smtClean="0"/>
              <a:t> чтение </a:t>
            </a:r>
            <a:r>
              <a:rPr lang="ru-RU" sz="2000" dirty="0"/>
              <a:t>курс </a:t>
            </a:r>
            <a:r>
              <a:rPr lang="ru-RU" sz="2000" dirty="0" smtClean="0"/>
              <a:t>а лекций по ИМ в </a:t>
            </a:r>
            <a:r>
              <a:rPr lang="ru-RU" sz="2000" dirty="0"/>
              <a:t>качестве профессора </a:t>
            </a:r>
            <a:r>
              <a:rPr lang="ru-RU" sz="2000" dirty="0" smtClean="0"/>
              <a:t>МГУ.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3067" y="2165290"/>
            <a:ext cx="6380320" cy="4093428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FF"/>
                </a:solidFill>
              </a:rPr>
              <a:t>Виктор Викторович Бобынин </a:t>
            </a:r>
            <a:r>
              <a:rPr lang="ru-RU" sz="2000" dirty="0"/>
              <a:t>- первый российский историк математики, профессор, </a:t>
            </a:r>
            <a:endParaRPr lang="ru-RU" sz="2000" dirty="0" smtClean="0"/>
          </a:p>
          <a:p>
            <a:r>
              <a:rPr lang="ru-RU" sz="2000" dirty="0" smtClean="0"/>
              <a:t>автор </a:t>
            </a:r>
            <a:r>
              <a:rPr lang="ru-RU" sz="2000" dirty="0"/>
              <a:t>более 500 научных работ, </a:t>
            </a:r>
            <a:r>
              <a:rPr lang="ru-RU" sz="2000" dirty="0" smtClean="0"/>
              <a:t>издававшихся </a:t>
            </a:r>
          </a:p>
          <a:p>
            <a:r>
              <a:rPr lang="ru-RU" sz="2000" dirty="0" smtClean="0"/>
              <a:t>в </a:t>
            </a:r>
            <a:r>
              <a:rPr lang="ru-RU" sz="2000" dirty="0"/>
              <a:t>России, </a:t>
            </a:r>
            <a:r>
              <a:rPr lang="ru-RU" sz="2000" dirty="0" smtClean="0"/>
              <a:t>Германии</a:t>
            </a:r>
            <a:r>
              <a:rPr lang="ru-RU" sz="2000" dirty="0"/>
              <a:t>, Франции, Швеции, </a:t>
            </a:r>
            <a:endParaRPr lang="ru-RU" sz="2000" dirty="0" smtClean="0"/>
          </a:p>
          <a:p>
            <a:r>
              <a:rPr lang="ru-RU" sz="2000" dirty="0" smtClean="0"/>
              <a:t>член </a:t>
            </a:r>
            <a:r>
              <a:rPr lang="ru-RU" sz="2000" dirty="0"/>
              <a:t>Императорского общества любителей естествознания, антропологии </a:t>
            </a:r>
            <a:r>
              <a:rPr lang="ru-RU" sz="2000" dirty="0" smtClean="0"/>
              <a:t>и </a:t>
            </a:r>
            <a:r>
              <a:rPr lang="ru-RU" sz="2000" dirty="0"/>
              <a:t>этнографии, Московского математического общества, Казанского и Киевского физико-математических обществ, </a:t>
            </a:r>
            <a:endParaRPr lang="ru-RU" sz="2000" dirty="0" smtClean="0"/>
          </a:p>
          <a:p>
            <a:r>
              <a:rPr lang="ru-RU" sz="2000" dirty="0" smtClean="0"/>
              <a:t>Парижской </a:t>
            </a:r>
            <a:r>
              <a:rPr lang="ru-RU" sz="2000" dirty="0"/>
              <a:t>постоянной комиссии по составлению библиографического каталога математических наук скончался  </a:t>
            </a:r>
            <a:r>
              <a:rPr lang="ru-RU" sz="2000" b="1" dirty="0">
                <a:solidFill>
                  <a:srgbClr val="3333FF"/>
                </a:solidFill>
              </a:rPr>
              <a:t>в 1919 </a:t>
            </a:r>
            <a:r>
              <a:rPr lang="ru-RU" sz="2000" dirty="0"/>
              <a:t>году от сыпного тифа и был похоронен в братской могиле Всехсвятского кладбища в Туле.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87" y="1963165"/>
            <a:ext cx="2573644" cy="457457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80112" y="5866954"/>
            <a:ext cx="258370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Памятная табличка </a:t>
            </a:r>
            <a:endParaRPr lang="ru-RU" sz="1600" dirty="0" smtClean="0"/>
          </a:p>
          <a:p>
            <a:pPr algn="ctr"/>
            <a:r>
              <a:rPr lang="ru-RU" sz="1600" dirty="0" smtClean="0"/>
              <a:t>В</a:t>
            </a:r>
            <a:r>
              <a:rPr lang="ru-RU" sz="1600" dirty="0"/>
              <a:t>. В. Бобынину </a:t>
            </a:r>
            <a:endParaRPr lang="ru-RU" sz="1600" dirty="0" smtClean="0"/>
          </a:p>
          <a:p>
            <a:pPr algn="ctr"/>
            <a:r>
              <a:rPr lang="ru-RU" sz="1600" dirty="0" smtClean="0"/>
              <a:t>на </a:t>
            </a:r>
            <a:r>
              <a:rPr lang="ru-RU" sz="1600" dirty="0"/>
              <a:t>Аллее Славы в Дубне</a:t>
            </a:r>
          </a:p>
        </p:txBody>
      </p:sp>
    </p:spTree>
    <p:extLst>
      <p:ext uri="{BB962C8B-B14F-4D97-AF65-F5344CB8AC3E}">
        <p14:creationId xmlns:p14="http://schemas.microsoft.com/office/powerpoint/2010/main" val="32967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8784976" cy="62478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Личная </a:t>
            </a:r>
            <a:r>
              <a:rPr lang="ru-RU" sz="2000" dirty="0"/>
              <a:t>библиотека </a:t>
            </a:r>
            <a:r>
              <a:rPr lang="ru-RU" sz="2000" dirty="0" smtClean="0"/>
              <a:t>более </a:t>
            </a:r>
            <a:r>
              <a:rPr lang="ru-RU" sz="2000" b="1" dirty="0"/>
              <a:t>5000</a:t>
            </a:r>
            <a:r>
              <a:rPr lang="ru-RU" sz="2000" dirty="0"/>
              <a:t> книг, в том числе около </a:t>
            </a:r>
            <a:r>
              <a:rPr lang="ru-RU" sz="2000" b="1" dirty="0"/>
              <a:t>100</a:t>
            </a:r>
            <a:r>
              <a:rPr lang="ru-RU" sz="2000" dirty="0"/>
              <a:t> рукописей XVII-XVIII вв</a:t>
            </a:r>
            <a:r>
              <a:rPr lang="ru-RU" sz="2000" dirty="0" smtClean="0"/>
              <a:t>.)была завещана Бобыниным </a:t>
            </a:r>
            <a:r>
              <a:rPr lang="ru-RU" sz="2000" dirty="0"/>
              <a:t>Московскому </a:t>
            </a:r>
            <a:r>
              <a:rPr lang="ru-RU" sz="2000" dirty="0" smtClean="0"/>
              <a:t>университету.  </a:t>
            </a:r>
            <a:r>
              <a:rPr lang="ru-RU" sz="2000" dirty="0"/>
              <a:t>7 книг, видимо, не найденные при передаче </a:t>
            </a:r>
            <a:r>
              <a:rPr lang="ru-RU" sz="2000" dirty="0" smtClean="0"/>
              <a:t>ММО, </a:t>
            </a:r>
            <a:r>
              <a:rPr lang="ru-RU" sz="2000" dirty="0"/>
              <a:t>остались </a:t>
            </a:r>
            <a:r>
              <a:rPr lang="ru-RU" sz="2000" dirty="0" smtClean="0"/>
              <a:t>в ОБ Тулы. Самая ценная - </a:t>
            </a:r>
            <a:r>
              <a:rPr lang="ru-RU" sz="2000" dirty="0"/>
              <a:t>«</a:t>
            </a:r>
            <a:r>
              <a:rPr lang="ru-RU" sz="2000" b="1" dirty="0"/>
              <a:t>Курс математики, изданный на французском языке Беллавенем для употребления в военных школах</a:t>
            </a:r>
            <a:r>
              <a:rPr lang="ru-RU" sz="2000" dirty="0"/>
              <a:t>» (М., 1817</a:t>
            </a:r>
            <a:r>
              <a:rPr lang="ru-RU" sz="2000" dirty="0" smtClean="0"/>
              <a:t>).</a:t>
            </a:r>
          </a:p>
          <a:p>
            <a:r>
              <a:rPr lang="ru-RU" sz="2000" dirty="0" smtClean="0"/>
              <a:t> </a:t>
            </a:r>
          </a:p>
          <a:p>
            <a:r>
              <a:rPr lang="ru-RU" sz="2000" dirty="0" smtClean="0"/>
              <a:t>В  ГАТО </a:t>
            </a:r>
            <a:r>
              <a:rPr lang="ru-RU" sz="2000" dirty="0"/>
              <a:t>«…</a:t>
            </a:r>
            <a:r>
              <a:rPr lang="ru-RU" sz="2000" b="1" i="1" dirty="0"/>
              <a:t>хранится еще не исследованный обширный личный фонд В.В. Бобынина, где имеются рукописи его диссертаций, статей и лекций, материалы научных съездов и конференций, </a:t>
            </a:r>
            <a:r>
              <a:rPr lang="ru-RU" sz="2000" b="1" i="1" dirty="0" smtClean="0"/>
              <a:t>физико-математических  </a:t>
            </a:r>
            <a:r>
              <a:rPr lang="ru-RU" sz="2000" b="1" i="1" dirty="0"/>
              <a:t>обществ, </a:t>
            </a:r>
            <a:r>
              <a:rPr lang="ru-RU" sz="2000" b="1" i="1" dirty="0" smtClean="0"/>
              <a:t> в </a:t>
            </a:r>
            <a:r>
              <a:rPr lang="ru-RU" sz="2000" b="1" i="1" dirty="0"/>
              <a:t>работе </a:t>
            </a:r>
            <a:r>
              <a:rPr lang="ru-RU" sz="2000" b="1" i="1" dirty="0" smtClean="0"/>
              <a:t> которых  В.В</a:t>
            </a:r>
            <a:r>
              <a:rPr lang="ru-RU" sz="2000" b="1" i="1" dirty="0"/>
              <a:t>. Бобынин принимал </a:t>
            </a:r>
            <a:r>
              <a:rPr lang="ru-RU" sz="2000" b="1" i="1" dirty="0" smtClean="0"/>
              <a:t> самое  деятельное  участие.  </a:t>
            </a:r>
            <a:r>
              <a:rPr lang="ru-RU" sz="2000" b="1" i="1" dirty="0"/>
              <a:t>Особый </a:t>
            </a:r>
            <a:r>
              <a:rPr lang="ru-RU" sz="2000" b="1" i="1" dirty="0" smtClean="0"/>
              <a:t> интерес </a:t>
            </a:r>
            <a:r>
              <a:rPr lang="ru-RU" sz="2000" b="1" i="1" dirty="0"/>
              <a:t>представляет </a:t>
            </a:r>
            <a:r>
              <a:rPr lang="ru-RU" sz="2000" b="1" i="1" dirty="0" smtClean="0"/>
              <a:t> научная  переписка</a:t>
            </a:r>
            <a:r>
              <a:rPr lang="ru-RU" sz="2000" b="1" i="1" dirty="0"/>
              <a:t>, </a:t>
            </a:r>
            <a:r>
              <a:rPr lang="ru-RU" sz="2000" b="1" i="1" dirty="0" smtClean="0"/>
              <a:t> а  так  же  </a:t>
            </a:r>
            <a:r>
              <a:rPr lang="ru-RU" sz="2000" b="1" i="1" dirty="0"/>
              <a:t>письма родственников и знакомых В.В. Бобынина. Дневники, рукописная биография, послужной список, документы об учебе в Тульской гимназии и Московском университете раскрывают много подробностей о его жизни,</a:t>
            </a:r>
            <a:r>
              <a:rPr lang="ru-RU" sz="2000" dirty="0"/>
              <a:t>…» </a:t>
            </a:r>
            <a:endParaRPr lang="ru-RU" sz="2000" dirty="0" smtClean="0"/>
          </a:p>
          <a:p>
            <a:pPr algn="r"/>
            <a:r>
              <a:rPr lang="ru-RU" sz="2000" dirty="0"/>
              <a:t>О. Моторина, ведущий библиотекарь Сектора редкой </a:t>
            </a:r>
            <a:r>
              <a:rPr lang="ru-RU" sz="2000" dirty="0" smtClean="0"/>
              <a:t>книги</a:t>
            </a:r>
          </a:p>
          <a:p>
            <a:pPr algn="r"/>
            <a:endParaRPr lang="ru-RU" sz="20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/>
              <a:t>Библиографический </a:t>
            </a:r>
            <a:r>
              <a:rPr lang="ru-RU" sz="2000" dirty="0"/>
              <a:t>указатель печатных работ В.В. Бобынина с </a:t>
            </a:r>
            <a:r>
              <a:rPr lang="ru-RU" sz="2000"/>
              <a:t>1874 </a:t>
            </a:r>
            <a:r>
              <a:rPr lang="ru-RU" sz="2000" smtClean="0"/>
              <a:t>     по  </a:t>
            </a:r>
            <a:r>
              <a:rPr lang="ru-RU" sz="2000" dirty="0"/>
              <a:t>1924 гг. содержит </a:t>
            </a:r>
            <a:r>
              <a:rPr lang="ru-RU" sz="2000" b="1" dirty="0"/>
              <a:t>563 </a:t>
            </a:r>
            <a:r>
              <a:rPr lang="ru-RU" sz="2000" dirty="0"/>
              <a:t>работы [А.М. </a:t>
            </a:r>
            <a:r>
              <a:rPr lang="ru-RU" sz="2000" dirty="0" smtClean="0"/>
              <a:t>Лукомская</a:t>
            </a:r>
            <a:r>
              <a:rPr lang="en-US" sz="2000" dirty="0" smtClean="0"/>
              <a:t>]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916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516" y="310624"/>
            <a:ext cx="8712968" cy="62478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1</a:t>
            </a:r>
            <a:r>
              <a:rPr lang="ru-RU" sz="2000" b="1" dirty="0">
                <a:solidFill>
                  <a:srgbClr val="0000FF"/>
                </a:solidFill>
              </a:rPr>
              <a:t>. </a:t>
            </a:r>
            <a:r>
              <a:rPr lang="ru-RU" sz="2000" b="1" dirty="0">
                <a:solidFill>
                  <a:srgbClr val="3333FF"/>
                </a:solidFill>
              </a:rPr>
              <a:t>Бобынин понимал необходимость популяризации истории математики </a:t>
            </a:r>
            <a:r>
              <a:rPr lang="ru-RU" sz="2000" b="1" dirty="0" smtClean="0">
                <a:solidFill>
                  <a:srgbClr val="3333FF"/>
                </a:solidFill>
              </a:rPr>
              <a:t>среди </a:t>
            </a:r>
            <a:r>
              <a:rPr lang="ru-RU" sz="2000" b="1" dirty="0">
                <a:solidFill>
                  <a:srgbClr val="3333FF"/>
                </a:solidFill>
              </a:rPr>
              <a:t>российских ученых и педагогов, </a:t>
            </a:r>
            <a:r>
              <a:rPr lang="ru-RU" sz="2000" b="1" dirty="0" smtClean="0">
                <a:solidFill>
                  <a:srgbClr val="3333FF"/>
                </a:solidFill>
              </a:rPr>
              <a:t>поэтому взялся</a:t>
            </a:r>
          </a:p>
          <a:p>
            <a:r>
              <a:rPr lang="ru-RU" sz="2000" b="1" dirty="0" smtClean="0">
                <a:solidFill>
                  <a:srgbClr val="3333FF"/>
                </a:solidFill>
              </a:rPr>
              <a:t>за </a:t>
            </a:r>
            <a:r>
              <a:rPr lang="ru-RU" sz="2000" b="1" dirty="0">
                <a:solidFill>
                  <a:srgbClr val="3333FF"/>
                </a:solidFill>
              </a:rPr>
              <a:t>сложнейшую задачу организации историко-математических </a:t>
            </a:r>
            <a:r>
              <a:rPr lang="ru-RU" sz="2000" b="1" dirty="0" smtClean="0">
                <a:solidFill>
                  <a:srgbClr val="3333FF"/>
                </a:solidFill>
              </a:rPr>
              <a:t>исследований </a:t>
            </a:r>
            <a:r>
              <a:rPr lang="ru-RU" sz="2000" b="1" dirty="0">
                <a:solidFill>
                  <a:srgbClr val="3333FF"/>
                </a:solidFill>
              </a:rPr>
              <a:t>в </a:t>
            </a:r>
            <a:r>
              <a:rPr lang="ru-RU" sz="2000" b="1" dirty="0" smtClean="0">
                <a:solidFill>
                  <a:srgbClr val="3333FF"/>
                </a:solidFill>
              </a:rPr>
              <a:t>России.  </a:t>
            </a:r>
          </a:p>
          <a:p>
            <a:endParaRPr lang="ru-RU" sz="2000" b="1" dirty="0" smtClean="0">
              <a:solidFill>
                <a:srgbClr val="3333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популяризация ИМ </a:t>
            </a:r>
            <a:r>
              <a:rPr lang="ru-RU" sz="2000" dirty="0"/>
              <a:t>среди </a:t>
            </a:r>
            <a:r>
              <a:rPr lang="ru-RU" sz="2000" dirty="0" smtClean="0"/>
              <a:t>отечественных  ученых в печати, докладах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и сообщениях в заседаниях общества и  на съездах;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попытки </a:t>
            </a:r>
            <a:r>
              <a:rPr lang="ru-RU" sz="2000" dirty="0"/>
              <a:t>подвигнуть слушателей </a:t>
            </a:r>
            <a:r>
              <a:rPr lang="ru-RU" sz="2000" dirty="0" smtClean="0"/>
              <a:t>к </a:t>
            </a:r>
            <a:r>
              <a:rPr lang="ru-RU" sz="2000" dirty="0"/>
              <a:t>сбору материалов народной </a:t>
            </a:r>
            <a:r>
              <a:rPr lang="ru-RU" sz="2000" dirty="0" smtClean="0"/>
              <a:t>математики, заложить </a:t>
            </a:r>
            <a:r>
              <a:rPr lang="ru-RU" sz="2000" dirty="0"/>
              <a:t>основы </a:t>
            </a:r>
            <a:r>
              <a:rPr lang="ru-RU" sz="2000" b="1" dirty="0" smtClean="0"/>
              <a:t>этноматематики</a:t>
            </a:r>
            <a:r>
              <a:rPr lang="ru-RU" sz="2000" dirty="0" smtClean="0"/>
              <a:t> в России</a:t>
            </a:r>
            <a:r>
              <a:rPr lang="ru-RU" sz="2000" dirty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выпуск  научных журналов по ИМ </a:t>
            </a:r>
            <a:r>
              <a:rPr lang="ru-RU" sz="2000" dirty="0"/>
              <a:t>«</a:t>
            </a:r>
            <a:r>
              <a:rPr lang="ru-RU" sz="2000" b="1" dirty="0"/>
              <a:t>Физико-математические науки в их прошлом </a:t>
            </a:r>
            <a:r>
              <a:rPr lang="ru-RU" sz="2000" b="1" dirty="0" smtClean="0"/>
              <a:t>и </a:t>
            </a:r>
            <a:r>
              <a:rPr lang="ru-RU" sz="2000" b="1" dirty="0"/>
              <a:t>настоящем</a:t>
            </a:r>
            <a:r>
              <a:rPr lang="ru-RU" sz="2000" dirty="0"/>
              <a:t>» (1885-1894</a:t>
            </a:r>
            <a:r>
              <a:rPr lang="ru-RU" sz="2000" dirty="0" smtClean="0"/>
              <a:t>) и «</a:t>
            </a:r>
            <a:r>
              <a:rPr lang="ru-RU" sz="2000" b="1" dirty="0" smtClean="0"/>
              <a:t>Физико-математические </a:t>
            </a:r>
            <a:r>
              <a:rPr lang="ru-RU" sz="2000" b="1" dirty="0"/>
              <a:t>науки в ходе их развития</a:t>
            </a:r>
            <a:r>
              <a:rPr lang="ru-RU" sz="2000" dirty="0" smtClean="0"/>
              <a:t>», содержащие </a:t>
            </a:r>
            <a:r>
              <a:rPr lang="ru-RU" sz="2000" dirty="0"/>
              <a:t>рубрики по истории и философии математики, рецензии, хроники мероприятий </a:t>
            </a:r>
            <a:r>
              <a:rPr lang="ru-RU" sz="2000" dirty="0" smtClean="0"/>
              <a:t>из </a:t>
            </a:r>
            <a:r>
              <a:rPr lang="ru-RU" sz="2000" dirty="0"/>
              <a:t>жизни отечественного и</a:t>
            </a:r>
            <a:r>
              <a:rPr lang="ru-RU" sz="2000" dirty="0" smtClean="0"/>
              <a:t> международного </a:t>
            </a:r>
            <a:r>
              <a:rPr lang="ru-RU" sz="2000" dirty="0"/>
              <a:t>физико-математического сообщества, биографии </a:t>
            </a:r>
            <a:r>
              <a:rPr lang="ru-RU" sz="2000" dirty="0" smtClean="0"/>
              <a:t> и некрологи. </a:t>
            </a:r>
          </a:p>
          <a:p>
            <a:r>
              <a:rPr lang="ru-RU" sz="2000" b="1" dirty="0" smtClean="0"/>
              <a:t>(многие </a:t>
            </a:r>
            <a:r>
              <a:rPr lang="ru-RU" sz="2000" b="1" dirty="0"/>
              <a:t>тысячи страниц, написанных им самим, – беспримерный подвиг русского ученого, </a:t>
            </a:r>
            <a:r>
              <a:rPr lang="ru-RU" sz="2000" b="1" dirty="0" smtClean="0"/>
              <a:t>педагога-энтузиаста)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создание «Русской физико-математической библиографии» (до </a:t>
            </a:r>
            <a:r>
              <a:rPr lang="ru-RU" sz="2000" dirty="0"/>
              <a:t>1816 </a:t>
            </a:r>
            <a:r>
              <a:rPr lang="ru-RU" sz="2000" dirty="0" smtClean="0"/>
              <a:t>г.) и  публикации постоянных текущих указателей </a:t>
            </a:r>
            <a:r>
              <a:rPr lang="ru-RU" sz="2000" dirty="0"/>
              <a:t>новинок научной литературы, зарубежной и русской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280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67608"/>
            <a:ext cx="8784976" cy="62478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2</a:t>
            </a:r>
            <a:r>
              <a:rPr lang="ru-RU" sz="2000" b="1" dirty="0" smtClean="0">
                <a:solidFill>
                  <a:srgbClr val="3333FF"/>
                </a:solidFill>
              </a:rPr>
              <a:t>. Бобынин </a:t>
            </a:r>
            <a:r>
              <a:rPr lang="ru-RU" sz="2000" b="1" dirty="0">
                <a:solidFill>
                  <a:srgbClr val="3333FF"/>
                </a:solidFill>
              </a:rPr>
              <a:t>первым исследовал русскую рукописную научную литературу до XVII века по найденным им источникам и поместил результаты в работе «</a:t>
            </a:r>
            <a:r>
              <a:rPr lang="ru-RU" sz="2000" b="1" i="1" dirty="0">
                <a:solidFill>
                  <a:srgbClr val="3333FF"/>
                </a:solidFill>
              </a:rPr>
              <a:t>Очерки по истории развития физико-математических знаний в России</a:t>
            </a:r>
            <a:r>
              <a:rPr lang="ru-RU" sz="2000" b="1" dirty="0">
                <a:solidFill>
                  <a:srgbClr val="3333FF"/>
                </a:solidFill>
              </a:rPr>
              <a:t>» (1886-1893). </a:t>
            </a:r>
            <a:endParaRPr lang="ru-RU" sz="2000" b="1" dirty="0" smtClean="0">
              <a:solidFill>
                <a:srgbClr val="3333FF"/>
              </a:solidFill>
            </a:endParaRPr>
          </a:p>
          <a:p>
            <a:endParaRPr lang="ru-RU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Классификация рукописей  до </a:t>
            </a:r>
            <a:r>
              <a:rPr lang="ru-RU" sz="2000" b="1" dirty="0"/>
              <a:t>XVII </a:t>
            </a:r>
            <a:r>
              <a:rPr lang="ru-RU" sz="2000" b="1" dirty="0" smtClean="0"/>
              <a:t>в.: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рукописи </a:t>
            </a:r>
            <a:r>
              <a:rPr lang="ru-RU" sz="2000" dirty="0"/>
              <a:t>чисто арифметического и геометрического содержания;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/>
              <a:t>рукописи </a:t>
            </a:r>
            <a:r>
              <a:rPr lang="ru-RU" sz="2000" dirty="0"/>
              <a:t>энциклопедических сведений (по арифметике, геометрии, астрономии, хронологии, пасхалии, товароведению и пр.;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/>
              <a:t>«</a:t>
            </a:r>
            <a:r>
              <a:rPr lang="ru-RU" sz="2000" dirty="0"/>
              <a:t>азбуковники» (содержащие общеобразовательные знания </a:t>
            </a:r>
            <a:r>
              <a:rPr lang="ru-RU" sz="2000" dirty="0" smtClean="0"/>
              <a:t>                   по </a:t>
            </a:r>
            <a:r>
              <a:rPr lang="ru-RU" sz="2000" dirty="0"/>
              <a:t>грамматике, математике, астрономии, географии и т.д</a:t>
            </a:r>
            <a:r>
              <a:rPr lang="ru-RU" sz="2000" dirty="0" smtClean="0"/>
              <a:t>.).</a:t>
            </a:r>
          </a:p>
          <a:p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Выводы </a:t>
            </a:r>
            <a:r>
              <a:rPr lang="ru-RU" sz="2000" b="1" dirty="0"/>
              <a:t>о состоянии математических знаний на Руси </a:t>
            </a:r>
            <a:endParaRPr lang="ru-RU" sz="2000" b="1" dirty="0" smtClean="0"/>
          </a:p>
          <a:p>
            <a:r>
              <a:rPr lang="ru-RU" sz="2000" b="1" dirty="0" smtClean="0"/>
              <a:t>      в указанный период и их недостатках:                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рукописи эти – </a:t>
            </a:r>
            <a:r>
              <a:rPr lang="ru-RU" sz="2000" dirty="0"/>
              <a:t>сочинения по практической арифметике,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в них нет </a:t>
            </a:r>
            <a:r>
              <a:rPr lang="ru-RU" sz="2000" dirty="0"/>
              <a:t>теоретических сведений,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объяснений </a:t>
            </a:r>
            <a:r>
              <a:rPr lang="ru-RU" sz="2000" dirty="0"/>
              <a:t>при решении задач крайне мало</a:t>
            </a:r>
            <a:r>
              <a:rPr lang="ru-RU" sz="2000" dirty="0" smtClean="0"/>
              <a:t>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много </a:t>
            </a:r>
            <a:r>
              <a:rPr lang="ru-RU" sz="2000" dirty="0"/>
              <a:t>лишний «статей» с одинаковым содержанием,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классификация </a:t>
            </a:r>
            <a:r>
              <a:rPr lang="ru-RU" sz="2000" dirty="0"/>
              <a:t>задач </a:t>
            </a:r>
            <a:r>
              <a:rPr lang="ru-RU" sz="2000" dirty="0" smtClean="0"/>
              <a:t>сделана по </a:t>
            </a:r>
            <a:r>
              <a:rPr lang="ru-RU" sz="2000" dirty="0"/>
              <a:t>«статьям»,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 а </a:t>
            </a:r>
            <a:r>
              <a:rPr lang="ru-RU" sz="2000" dirty="0"/>
              <a:t>не по методам и т.д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77" r="3838" b="6666"/>
          <a:stretch/>
        </p:blipFill>
        <p:spPr bwMode="auto">
          <a:xfrm>
            <a:off x="7173269" y="4755203"/>
            <a:ext cx="1697841" cy="21027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64" y="2844223"/>
            <a:ext cx="1694859" cy="13768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38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640960" cy="6247864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По мнению А.П. Юшкевича, В.В. Бобынин</a:t>
            </a:r>
          </a:p>
          <a:p>
            <a:r>
              <a:rPr lang="ru-RU" sz="2000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333FF"/>
                </a:solidFill>
              </a:rPr>
              <a:t>1947 г.</a:t>
            </a:r>
            <a:r>
              <a:rPr lang="ru-RU" sz="2000" dirty="0" smtClean="0"/>
              <a:t> - «… </a:t>
            </a:r>
            <a:r>
              <a:rPr lang="ru-RU" sz="2000" b="1" i="1" dirty="0"/>
              <a:t>явно недооценивал интеллектуальные </a:t>
            </a:r>
            <a:endParaRPr lang="ru-RU" sz="2000" b="1" i="1" dirty="0" smtClean="0"/>
          </a:p>
          <a:p>
            <a:r>
              <a:rPr lang="ru-RU" sz="2000" b="1" i="1" dirty="0" smtClean="0"/>
              <a:t>средства русских </a:t>
            </a:r>
            <a:r>
              <a:rPr lang="ru-RU" sz="2000" b="1" i="1" dirty="0"/>
              <a:t>арифметиков XVII века. </a:t>
            </a:r>
            <a:endParaRPr lang="ru-RU" sz="2000" b="1" i="1" dirty="0" smtClean="0"/>
          </a:p>
          <a:p>
            <a:r>
              <a:rPr lang="ru-RU" sz="2000" b="1" i="1" dirty="0" smtClean="0"/>
              <a:t>Во-вторых</a:t>
            </a:r>
            <a:r>
              <a:rPr lang="ru-RU" sz="2000" b="1" i="1" dirty="0"/>
              <a:t>, он судил </a:t>
            </a:r>
            <a:r>
              <a:rPr lang="ru-RU" sz="2000" b="1" i="1" dirty="0" smtClean="0"/>
              <a:t>о </a:t>
            </a:r>
            <a:r>
              <a:rPr lang="ru-RU" sz="2000" b="1" i="1" dirty="0"/>
              <a:t>рукописях не с исторической </a:t>
            </a:r>
            <a:endParaRPr lang="ru-RU" sz="2000" b="1" i="1" dirty="0" smtClean="0"/>
          </a:p>
          <a:p>
            <a:r>
              <a:rPr lang="ru-RU" sz="2000" b="1" i="1" dirty="0" smtClean="0"/>
              <a:t>точки зрения</a:t>
            </a:r>
            <a:r>
              <a:rPr lang="ru-RU" sz="2000" dirty="0" smtClean="0"/>
              <a:t>. </a:t>
            </a:r>
            <a:r>
              <a:rPr lang="ru-RU" sz="2000" dirty="0"/>
              <a:t>… </a:t>
            </a:r>
          </a:p>
          <a:p>
            <a:r>
              <a:rPr lang="ru-RU" sz="2000" b="1" i="1" dirty="0" smtClean="0"/>
              <a:t>Нет </a:t>
            </a:r>
            <a:r>
              <a:rPr lang="ru-RU" sz="2000" b="1" i="1" dirty="0"/>
              <a:t>спора о том, что в Западной Европе XVII века </a:t>
            </a:r>
            <a:endParaRPr lang="ru-RU" sz="2000" b="1" i="1" dirty="0" smtClean="0"/>
          </a:p>
          <a:p>
            <a:r>
              <a:rPr lang="ru-RU" sz="2000" b="1" i="1" dirty="0" smtClean="0"/>
              <a:t>математика </a:t>
            </a:r>
            <a:r>
              <a:rPr lang="ru-RU" sz="2000" b="1" i="1" dirty="0"/>
              <a:t>далеко опередила русскую. Но наиболее принципиальные отмеченные недостатки разбираемых рукописей, в том числе </a:t>
            </a:r>
            <a:r>
              <a:rPr lang="ru-RU" sz="2000" b="1" i="1" dirty="0" smtClean="0"/>
              <a:t>и </a:t>
            </a:r>
            <a:r>
              <a:rPr lang="ru-RU" sz="2000" b="1" i="1" dirty="0"/>
              <a:t>догматизм изложения, были присущи почти всей тогдашней «практической» литературе по </a:t>
            </a:r>
            <a:r>
              <a:rPr lang="ru-RU" sz="2000" b="1" i="1" dirty="0" smtClean="0"/>
              <a:t>математике … </a:t>
            </a:r>
          </a:p>
          <a:p>
            <a:r>
              <a:rPr lang="ru-RU" sz="2000" b="1" i="1" dirty="0" smtClean="0"/>
              <a:t>Наша </a:t>
            </a:r>
            <a:r>
              <a:rPr lang="ru-RU" sz="2000" b="1" i="1" dirty="0"/>
              <a:t>арифметическая литература XVII века входила как составной элемент в общеевропейскую литературу и разделяла ее характерные черты</a:t>
            </a:r>
            <a:r>
              <a:rPr lang="ru-RU" sz="2000" dirty="0" smtClean="0"/>
              <a:t>».</a:t>
            </a:r>
          </a:p>
          <a:p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333FF"/>
                </a:solidFill>
              </a:rPr>
              <a:t>1958 г.</a:t>
            </a:r>
            <a:r>
              <a:rPr lang="ru-RU" sz="2000" dirty="0" smtClean="0"/>
              <a:t> - ссылаясь </a:t>
            </a:r>
            <a:r>
              <a:rPr lang="ru-RU" sz="2000" dirty="0"/>
              <a:t>на новейшие исследования </a:t>
            </a:r>
            <a:r>
              <a:rPr lang="ru-RU" sz="2000" b="1" dirty="0"/>
              <a:t>Т.И. Райнова </a:t>
            </a:r>
            <a:endParaRPr lang="ru-RU" sz="2000" b="1" dirty="0" smtClean="0"/>
          </a:p>
          <a:p>
            <a:r>
              <a:rPr lang="ru-RU" sz="2000" b="1" dirty="0" smtClean="0"/>
              <a:t>и </a:t>
            </a:r>
            <a:r>
              <a:rPr lang="ru-RU" sz="2000" b="1" dirty="0"/>
              <a:t>В.П. Зубова</a:t>
            </a:r>
            <a:r>
              <a:rPr lang="ru-RU" sz="2000" dirty="0"/>
              <a:t>, </a:t>
            </a:r>
            <a:r>
              <a:rPr lang="ru-RU" sz="2000" dirty="0" smtClean="0"/>
              <a:t>Юшкевич еще </a:t>
            </a:r>
            <a:r>
              <a:rPr lang="ru-RU" sz="2000" dirty="0"/>
              <a:t>раз писал о том, что «</a:t>
            </a:r>
            <a:r>
              <a:rPr lang="ru-RU" sz="2000" b="1" i="1" dirty="0"/>
              <a:t>заслуги Бобынина </a:t>
            </a:r>
            <a:r>
              <a:rPr lang="ru-RU" sz="2000" dirty="0"/>
              <a:t>[в исследовании рукописей] </a:t>
            </a:r>
            <a:r>
              <a:rPr lang="ru-RU" sz="2000" b="1" i="1" dirty="0"/>
              <a:t>велики, но некоторые общие положения его </a:t>
            </a:r>
            <a:r>
              <a:rPr lang="ru-RU" sz="2000" b="1" i="1" dirty="0" smtClean="0"/>
              <a:t>устарели».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41" y="275215"/>
            <a:ext cx="1922726" cy="2420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36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640960" cy="655564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•   </a:t>
            </a:r>
            <a:r>
              <a:rPr lang="ru-RU" sz="2000" dirty="0" smtClean="0"/>
              <a:t>Бобынин </a:t>
            </a:r>
            <a:r>
              <a:rPr lang="ru-RU" sz="2000" dirty="0"/>
              <a:t>имел свои представления о времени возникновения </a:t>
            </a:r>
            <a:r>
              <a:rPr lang="ru-RU" sz="2000" dirty="0" smtClean="0"/>
              <a:t> (</a:t>
            </a:r>
            <a:r>
              <a:rPr lang="en-US" sz="2000" dirty="0" smtClean="0"/>
              <a:t>XIV</a:t>
            </a:r>
            <a:r>
              <a:rPr lang="ru-RU" sz="2000" dirty="0" smtClean="0"/>
              <a:t> в.) первых </a:t>
            </a:r>
            <a:r>
              <a:rPr lang="ru-RU" sz="2000" dirty="0"/>
              <a:t>русских исследований по арифметике и </a:t>
            </a:r>
            <a:r>
              <a:rPr lang="ru-RU" sz="2000" dirty="0" smtClean="0"/>
              <a:t>геометрии  (конец </a:t>
            </a:r>
            <a:r>
              <a:rPr lang="en-US" sz="2000" dirty="0" smtClean="0"/>
              <a:t>XVI</a:t>
            </a:r>
            <a:r>
              <a:rPr lang="ru-RU" sz="2000" dirty="0" smtClean="0"/>
              <a:t> в.  -  Н.М. Карамзин): </a:t>
            </a:r>
          </a:p>
          <a:p>
            <a:r>
              <a:rPr lang="ru-RU" sz="2000" dirty="0" smtClean="0"/>
              <a:t>« … </a:t>
            </a:r>
            <a:r>
              <a:rPr lang="ru-RU" sz="2000" b="1" i="1" dirty="0" smtClean="0"/>
              <a:t>книги </a:t>
            </a:r>
            <a:r>
              <a:rPr lang="ru-RU" sz="2000" b="1" i="1" dirty="0"/>
              <a:t>об астрономии и землемерии были еще </a:t>
            </a:r>
            <a:r>
              <a:rPr lang="ru-RU" sz="2000" b="1" i="1" dirty="0" smtClean="0"/>
              <a:t>в  XIV-м </a:t>
            </a:r>
            <a:r>
              <a:rPr lang="ru-RU" sz="2000" b="1" i="1" dirty="0"/>
              <a:t>веке</a:t>
            </a:r>
            <a:r>
              <a:rPr lang="ru-RU" sz="2000" b="1" i="1" dirty="0" smtClean="0"/>
              <a:t>,  </a:t>
            </a:r>
          </a:p>
          <a:p>
            <a:r>
              <a:rPr lang="ru-RU" sz="2000" b="1" i="1" dirty="0" smtClean="0"/>
              <a:t>а</a:t>
            </a:r>
            <a:r>
              <a:rPr lang="ru-RU" sz="2000" b="1" i="1" dirty="0"/>
              <a:t>, </a:t>
            </a:r>
            <a:r>
              <a:rPr lang="ru-RU" sz="2000" b="1" i="1" dirty="0" smtClean="0"/>
              <a:t> следовательно</a:t>
            </a:r>
            <a:r>
              <a:rPr lang="ru-RU" sz="2000" b="1" i="1" dirty="0"/>
              <a:t>, </a:t>
            </a:r>
            <a:r>
              <a:rPr lang="ru-RU" sz="2000" b="1" i="1" dirty="0" smtClean="0"/>
              <a:t> должны  были  существовать </a:t>
            </a:r>
            <a:r>
              <a:rPr lang="ru-RU" sz="2000" b="1" i="1" dirty="0"/>
              <a:t>тогда же и книги арифметические и геометрические</a:t>
            </a:r>
            <a:r>
              <a:rPr lang="ru-RU" sz="2000" dirty="0" smtClean="0"/>
              <a:t>».</a:t>
            </a:r>
          </a:p>
          <a:p>
            <a:endParaRPr lang="ru-RU" sz="2000" dirty="0"/>
          </a:p>
          <a:p>
            <a:r>
              <a:rPr lang="ru-RU" sz="2000" dirty="0" smtClean="0"/>
              <a:t>•   Бобынину принадлежат первые </a:t>
            </a:r>
            <a:r>
              <a:rPr lang="ru-RU" sz="2000" dirty="0"/>
              <a:t>исследования </a:t>
            </a:r>
            <a:r>
              <a:rPr lang="ru-RU" sz="2000" b="1" i="1" dirty="0"/>
              <a:t>по социальной истории </a:t>
            </a:r>
            <a:r>
              <a:rPr lang="ru-RU" sz="2000" dirty="0" smtClean="0"/>
              <a:t>математики (серия </a:t>
            </a:r>
            <a:r>
              <a:rPr lang="ru-RU" sz="2000" dirty="0"/>
              <a:t>статей об утверждении  </a:t>
            </a:r>
            <a:r>
              <a:rPr lang="ru-RU" sz="2000" dirty="0" smtClean="0"/>
              <a:t>в </a:t>
            </a:r>
            <a:r>
              <a:rPr lang="ru-RU" sz="2000" dirty="0"/>
              <a:t>России первых военно-технических школ и печатании учебных пособий для </a:t>
            </a:r>
            <a:r>
              <a:rPr lang="ru-RU" sz="2000" dirty="0" smtClean="0"/>
              <a:t>них). </a:t>
            </a:r>
          </a:p>
          <a:p>
            <a:endParaRPr lang="ru-RU" sz="2000" dirty="0"/>
          </a:p>
          <a:p>
            <a:r>
              <a:rPr lang="ru-RU" sz="2000" dirty="0" smtClean="0"/>
              <a:t>•   Бобыниным  выделены </a:t>
            </a:r>
            <a:r>
              <a:rPr lang="ru-RU" sz="2000" b="1" i="1" dirty="0" smtClean="0"/>
              <a:t>этапы </a:t>
            </a:r>
            <a:r>
              <a:rPr lang="ru-RU" sz="2000" b="1" i="1" dirty="0"/>
              <a:t>развития математики в России</a:t>
            </a:r>
            <a:r>
              <a:rPr lang="ru-RU" sz="2000" dirty="0"/>
              <a:t>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i="1" dirty="0" smtClean="0"/>
              <a:t>донаучный </a:t>
            </a:r>
            <a:r>
              <a:rPr lang="ru-RU" sz="2000" i="1" dirty="0"/>
              <a:t>период</a:t>
            </a:r>
            <a:r>
              <a:rPr lang="ru-RU" sz="2000" dirty="0"/>
              <a:t>, по его мнению, длился до начала XVIII века (математические знания скудные и имеют практический характер,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 национальная </a:t>
            </a:r>
            <a:r>
              <a:rPr lang="ru-RU" sz="2000" dirty="0"/>
              <a:t>особенность – арифметико-алгебраическая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 направленность </a:t>
            </a:r>
            <a:r>
              <a:rPr lang="ru-RU" sz="2000" dirty="0"/>
              <a:t>развития математики);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i="1" dirty="0" smtClean="0"/>
              <a:t>научный </a:t>
            </a:r>
            <a:r>
              <a:rPr lang="ru-RU" sz="2000" i="1" dirty="0"/>
              <a:t>период </a:t>
            </a:r>
            <a:r>
              <a:rPr lang="ru-RU" sz="2000" dirty="0"/>
              <a:t>начался с XVIII века;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i="1" dirty="0" smtClean="0"/>
              <a:t>период </a:t>
            </a:r>
            <a:r>
              <a:rPr lang="ru-RU" sz="2000" i="1" dirty="0"/>
              <a:t>самостоятельной математической деятельности </a:t>
            </a:r>
            <a:r>
              <a:rPr lang="ru-RU" sz="2000" dirty="0"/>
              <a:t>начался в нач. XIX века  </a:t>
            </a:r>
            <a:r>
              <a:rPr lang="ru-RU" sz="2000" dirty="0" smtClean="0"/>
              <a:t>( исследования </a:t>
            </a:r>
            <a:r>
              <a:rPr lang="ru-RU" sz="2000" i="1" dirty="0" smtClean="0"/>
              <a:t>В.Я</a:t>
            </a:r>
            <a:r>
              <a:rPr lang="ru-RU" sz="2000" i="1" dirty="0"/>
              <a:t>. </a:t>
            </a:r>
            <a:r>
              <a:rPr lang="ru-RU" sz="2000" i="1" dirty="0" smtClean="0"/>
              <a:t>Буняковского, </a:t>
            </a:r>
            <a:r>
              <a:rPr lang="ru-RU" sz="2000" i="1" dirty="0"/>
              <a:t>М.В. </a:t>
            </a:r>
            <a:r>
              <a:rPr lang="ru-RU" sz="2000" i="1" dirty="0" smtClean="0"/>
              <a:t>Остроградского, </a:t>
            </a:r>
            <a:r>
              <a:rPr lang="ru-RU" sz="2000" i="1" dirty="0"/>
              <a:t>П.А. </a:t>
            </a:r>
            <a:r>
              <a:rPr lang="ru-RU" sz="2000" i="1" dirty="0" smtClean="0"/>
              <a:t>Рохманова, </a:t>
            </a:r>
            <a:r>
              <a:rPr lang="ru-RU" sz="2000" i="1" dirty="0"/>
              <a:t>Т.Ф. </a:t>
            </a:r>
            <a:r>
              <a:rPr lang="ru-RU" sz="2000" i="1" dirty="0" smtClean="0"/>
              <a:t>Осиповского,  особо  –  Н.И.  Лобачевского,  </a:t>
            </a:r>
          </a:p>
          <a:p>
            <a:r>
              <a:rPr lang="ru-RU" sz="2000" i="1" dirty="0"/>
              <a:t> </a:t>
            </a:r>
            <a:r>
              <a:rPr lang="ru-RU" sz="2000" i="1" dirty="0" smtClean="0"/>
              <a:t>    П.Л</a:t>
            </a:r>
            <a:r>
              <a:rPr lang="ru-RU" sz="2000" i="1" dirty="0"/>
              <a:t>. </a:t>
            </a:r>
            <a:r>
              <a:rPr lang="ru-RU" sz="2000" i="1" dirty="0" smtClean="0"/>
              <a:t> Чебышева, О.И</a:t>
            </a:r>
            <a:r>
              <a:rPr lang="ru-RU" sz="2000" i="1" dirty="0"/>
              <a:t>. </a:t>
            </a:r>
            <a:r>
              <a:rPr lang="ru-RU" sz="2000" i="1" dirty="0" smtClean="0"/>
              <a:t>Сомова).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92755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437" y="244236"/>
            <a:ext cx="9056563" cy="62478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3. </a:t>
            </a:r>
            <a:r>
              <a:rPr lang="ru-RU" sz="2000" b="1" dirty="0" smtClean="0">
                <a:solidFill>
                  <a:srgbClr val="3333FF"/>
                </a:solidFill>
              </a:rPr>
              <a:t>Бобынину принадлежат первые разработки вопросов методологии истории математики, описание предмета </a:t>
            </a:r>
            <a:r>
              <a:rPr lang="ru-RU" sz="2000" b="1" dirty="0">
                <a:solidFill>
                  <a:srgbClr val="3333FF"/>
                </a:solidFill>
              </a:rPr>
              <a:t>и </a:t>
            </a:r>
            <a:r>
              <a:rPr lang="ru-RU" sz="2000" b="1" dirty="0" smtClean="0">
                <a:solidFill>
                  <a:srgbClr val="3333FF"/>
                </a:solidFill>
              </a:rPr>
              <a:t>методов исследований</a:t>
            </a:r>
            <a:r>
              <a:rPr lang="ru-RU" sz="2000" dirty="0" smtClean="0"/>
              <a:t>:</a:t>
            </a:r>
            <a:endParaRPr lang="ru-RU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i="1" dirty="0" smtClean="0"/>
              <a:t>Происхождение</a:t>
            </a:r>
            <a:r>
              <a:rPr lang="ru-RU" sz="2000" i="1" dirty="0"/>
              <a:t>, развитие и современное состояние </a:t>
            </a:r>
            <a:r>
              <a:rPr lang="ru-RU" sz="2000" i="1" dirty="0" smtClean="0"/>
              <a:t>                   истории математики; </a:t>
            </a:r>
            <a:endParaRPr lang="ru-RU" sz="2000" i="1" dirty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i="1" dirty="0" smtClean="0"/>
              <a:t>Философское</a:t>
            </a:r>
            <a:r>
              <a:rPr lang="ru-RU" sz="2000" i="1" dirty="0"/>
              <a:t>, научное и педагогическое значение </a:t>
            </a:r>
            <a:r>
              <a:rPr lang="ru-RU" sz="2000" i="1" dirty="0" smtClean="0"/>
              <a:t>                                 истории математики;</a:t>
            </a:r>
            <a:endParaRPr lang="ru-RU" sz="2000" i="1" dirty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i="1" dirty="0" smtClean="0"/>
              <a:t>Приложение </a:t>
            </a:r>
            <a:r>
              <a:rPr lang="ru-RU" sz="2000" i="1" dirty="0"/>
              <a:t>истории математики к решению </a:t>
            </a:r>
            <a:r>
              <a:rPr lang="ru-RU" sz="2000" i="1" dirty="0" smtClean="0"/>
              <a:t>                                                 и </a:t>
            </a:r>
            <a:r>
              <a:rPr lang="ru-RU" sz="2000" i="1" dirty="0"/>
              <a:t>постановке </a:t>
            </a:r>
            <a:r>
              <a:rPr lang="ru-RU" sz="2000" i="1" dirty="0" smtClean="0"/>
              <a:t>некоторых </a:t>
            </a:r>
            <a:r>
              <a:rPr lang="ru-RU" sz="2000" i="1" dirty="0"/>
              <a:t>вопросов преподавания </a:t>
            </a:r>
            <a:r>
              <a:rPr lang="ru-RU" sz="2000" i="1" dirty="0" smtClean="0"/>
              <a:t>                           математических </a:t>
            </a:r>
            <a:r>
              <a:rPr lang="ru-RU" sz="2000" i="1" dirty="0"/>
              <a:t>наук</a:t>
            </a:r>
            <a:r>
              <a:rPr lang="ru-RU" sz="2000" i="1" dirty="0" smtClean="0"/>
              <a:t>. </a:t>
            </a:r>
            <a:r>
              <a:rPr lang="ru-RU" sz="2000" i="1" dirty="0"/>
              <a:t>Значение и место </a:t>
            </a:r>
            <a:r>
              <a:rPr lang="ru-RU" sz="2000" i="1" dirty="0" smtClean="0"/>
              <a:t>                                                                  в </a:t>
            </a:r>
            <a:r>
              <a:rPr lang="ru-RU" sz="2000" i="1" dirty="0"/>
              <a:t>преподавании </a:t>
            </a:r>
            <a:r>
              <a:rPr lang="ru-RU" sz="2000" i="1" dirty="0" smtClean="0"/>
              <a:t> математики </a:t>
            </a:r>
            <a:r>
              <a:rPr lang="ru-RU" sz="2000" i="1" dirty="0"/>
              <a:t>вопроса </a:t>
            </a:r>
            <a:r>
              <a:rPr lang="ru-RU" sz="2000" i="1" dirty="0" smtClean="0"/>
              <a:t> о </a:t>
            </a:r>
            <a:r>
              <a:rPr lang="ru-RU" sz="2000" i="1" dirty="0"/>
              <a:t>ее </a:t>
            </a:r>
            <a:r>
              <a:rPr lang="ru-RU" sz="2000" i="1" dirty="0" smtClean="0"/>
              <a:t>пользе.</a:t>
            </a:r>
            <a:endParaRPr lang="ru-RU" sz="2000" i="1" dirty="0"/>
          </a:p>
          <a:p>
            <a:r>
              <a:rPr lang="ru-RU" sz="2000" dirty="0" smtClean="0"/>
              <a:t>(с опорой на </a:t>
            </a:r>
            <a:r>
              <a:rPr lang="ru-RU" sz="2000" dirty="0"/>
              <a:t>работы западных </a:t>
            </a:r>
            <a:r>
              <a:rPr lang="ru-RU" sz="2000" dirty="0" smtClean="0"/>
              <a:t>ученых). </a:t>
            </a:r>
          </a:p>
          <a:p>
            <a:endParaRPr lang="ru-RU" sz="2000" dirty="0"/>
          </a:p>
          <a:p>
            <a:r>
              <a:rPr lang="ru-RU" sz="2000" dirty="0" smtClean="0"/>
              <a:t>•    По </a:t>
            </a:r>
            <a:r>
              <a:rPr lang="ru-RU" sz="2000" dirty="0"/>
              <a:t>Бобынину, предмет истории математики «</a:t>
            </a:r>
            <a:r>
              <a:rPr lang="ru-RU" sz="2000" b="1" i="1" dirty="0">
                <a:solidFill>
                  <a:srgbClr val="3333FF"/>
                </a:solidFill>
              </a:rPr>
              <a:t>состоит в изучении постепенного развития математики, путей, которым оно следовало, и законов, которым оно управлялось</a:t>
            </a:r>
            <a:r>
              <a:rPr lang="ru-RU" sz="2000" dirty="0" smtClean="0"/>
              <a:t>»</a:t>
            </a:r>
          </a:p>
          <a:p>
            <a:r>
              <a:rPr lang="ru-RU" sz="2000" dirty="0" smtClean="0"/>
              <a:t>                                                                  [</a:t>
            </a:r>
            <a:r>
              <a:rPr lang="ru-RU" sz="2000" dirty="0"/>
              <a:t>VII съезд ест-й </a:t>
            </a:r>
            <a:r>
              <a:rPr lang="ru-RU" sz="2000" dirty="0" smtClean="0"/>
              <a:t>и </a:t>
            </a:r>
            <a:r>
              <a:rPr lang="ru-RU" sz="2000" dirty="0"/>
              <a:t>врачей, Одесса, 1883], </a:t>
            </a:r>
            <a:endParaRPr lang="ru-RU" sz="2000" dirty="0" smtClean="0"/>
          </a:p>
          <a:p>
            <a:r>
              <a:rPr lang="ru-RU" sz="2000" b="1" dirty="0" smtClean="0"/>
              <a:t>Основные </a:t>
            </a:r>
            <a:r>
              <a:rPr lang="ru-RU" sz="2000" b="1" dirty="0"/>
              <a:t>стадии </a:t>
            </a:r>
            <a:r>
              <a:rPr lang="ru-RU" sz="2000" b="1" dirty="0" smtClean="0"/>
              <a:t>развития</a:t>
            </a:r>
            <a:r>
              <a:rPr lang="ru-RU" sz="2000" b="1" dirty="0"/>
              <a:t> </a:t>
            </a:r>
            <a:r>
              <a:rPr lang="ru-RU" sz="2000" b="1" dirty="0" smtClean="0"/>
              <a:t>истории математики</a:t>
            </a:r>
            <a:r>
              <a:rPr lang="ru-RU" sz="2000" dirty="0" smtClean="0"/>
              <a:t>:</a:t>
            </a:r>
            <a:endParaRPr lang="ru-RU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установление </a:t>
            </a:r>
            <a:r>
              <a:rPr lang="ru-RU" sz="2000" dirty="0"/>
              <a:t>и описание фактов,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изучение </a:t>
            </a:r>
            <a:r>
              <a:rPr lang="ru-RU" sz="2000" dirty="0"/>
              <a:t>фактов … в их взаимных отношениях,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сравнительное </a:t>
            </a:r>
            <a:r>
              <a:rPr lang="ru-RU" sz="2000" dirty="0"/>
              <a:t>изучение </a:t>
            </a:r>
            <a:r>
              <a:rPr lang="ru-RU" sz="2000" dirty="0" smtClean="0"/>
              <a:t>фактов, </a:t>
            </a:r>
            <a:r>
              <a:rPr lang="ru-RU" sz="2000" dirty="0"/>
              <a:t>… относящихся к различным </a:t>
            </a:r>
            <a:r>
              <a:rPr lang="ru-RU" sz="2000" dirty="0" smtClean="0"/>
              <a:t>эпохам. </a:t>
            </a:r>
            <a:endParaRPr lang="ru-RU" sz="2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01" y="1052735"/>
            <a:ext cx="2117337" cy="2834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4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-29910"/>
            <a:ext cx="6667500" cy="6915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50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30351"/>
            <a:ext cx="8892480" cy="667875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333FF"/>
                </a:solidFill>
              </a:rPr>
              <a:t>4. В.В</a:t>
            </a:r>
            <a:r>
              <a:rPr lang="ru-RU" sz="2000" b="1" dirty="0">
                <a:solidFill>
                  <a:srgbClr val="3333FF"/>
                </a:solidFill>
              </a:rPr>
              <a:t>. </a:t>
            </a:r>
            <a:r>
              <a:rPr lang="ru-RU" sz="2000" b="1" dirty="0" smtClean="0">
                <a:solidFill>
                  <a:srgbClr val="3333FF"/>
                </a:solidFill>
              </a:rPr>
              <a:t>Бобынин: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333FF"/>
                </a:solidFill>
              </a:rPr>
              <a:t> установил </a:t>
            </a:r>
            <a:r>
              <a:rPr lang="ru-RU" sz="2000" b="1" dirty="0">
                <a:solidFill>
                  <a:srgbClr val="3333FF"/>
                </a:solidFill>
              </a:rPr>
              <a:t>связь между самостоятельностью </a:t>
            </a:r>
            <a:r>
              <a:rPr lang="ru-RU" sz="2000" b="1" dirty="0" smtClean="0">
                <a:solidFill>
                  <a:srgbClr val="3333FF"/>
                </a:solidFill>
              </a:rPr>
              <a:t>ИМ </a:t>
            </a:r>
            <a:r>
              <a:rPr lang="ru-RU" sz="2000" b="1" dirty="0">
                <a:solidFill>
                  <a:srgbClr val="3333FF"/>
                </a:solidFill>
              </a:rPr>
              <a:t>как науки </a:t>
            </a:r>
            <a:r>
              <a:rPr lang="ru-RU" sz="2000" b="1" dirty="0" smtClean="0">
                <a:solidFill>
                  <a:srgbClr val="3333FF"/>
                </a:solidFill>
              </a:rPr>
              <a:t>                       и </a:t>
            </a:r>
            <a:r>
              <a:rPr lang="ru-RU" sz="2000" b="1" dirty="0">
                <a:solidFill>
                  <a:srgbClr val="3333FF"/>
                </a:solidFill>
              </a:rPr>
              <a:t>открытием законов развития математики, </a:t>
            </a:r>
            <a:endParaRPr lang="ru-RU" sz="2000" b="1" dirty="0" smtClean="0">
              <a:solidFill>
                <a:srgbClr val="3333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333FF"/>
                </a:solidFill>
              </a:rPr>
              <a:t>выделил </a:t>
            </a:r>
            <a:r>
              <a:rPr lang="ru-RU" sz="2000" b="1" dirty="0">
                <a:solidFill>
                  <a:srgbClr val="3333FF"/>
                </a:solidFill>
              </a:rPr>
              <a:t>периоды в </a:t>
            </a:r>
            <a:r>
              <a:rPr lang="ru-RU" sz="2000" b="1" dirty="0" smtClean="0">
                <a:solidFill>
                  <a:srgbClr val="3333FF"/>
                </a:solidFill>
              </a:rPr>
              <a:t>развитии ИМ,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333FF"/>
                </a:solidFill>
              </a:rPr>
              <a:t>дал </a:t>
            </a:r>
            <a:r>
              <a:rPr lang="ru-RU" sz="2000" b="1" dirty="0">
                <a:solidFill>
                  <a:srgbClr val="3333FF"/>
                </a:solidFill>
              </a:rPr>
              <a:t>анализ основных историко-математических сочинений каждой эпохи</a:t>
            </a:r>
            <a:r>
              <a:rPr lang="ru-RU" sz="2000" b="1" dirty="0" smtClean="0">
                <a:solidFill>
                  <a:srgbClr val="3333FF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dirty="0" smtClean="0">
              <a:solidFill>
                <a:srgbClr val="3333FF"/>
              </a:solidFill>
            </a:endParaRPr>
          </a:p>
          <a:p>
            <a:r>
              <a:rPr lang="ru-RU" sz="2400" b="1" u="sng" dirty="0" smtClean="0"/>
              <a:t>I </a:t>
            </a:r>
            <a:r>
              <a:rPr lang="ru-RU" sz="2400" b="1" u="sng" dirty="0"/>
              <a:t>период </a:t>
            </a:r>
            <a:r>
              <a:rPr lang="ru-RU" sz="2400" dirty="0"/>
              <a:t>- </a:t>
            </a:r>
            <a:r>
              <a:rPr lang="ru-RU" sz="2400" b="1" i="1" dirty="0"/>
              <a:t>донаучный (описательный</a:t>
            </a:r>
            <a:r>
              <a:rPr lang="ru-RU" sz="2400" dirty="0"/>
              <a:t>) </a:t>
            </a:r>
            <a:r>
              <a:rPr lang="ru-RU" sz="2400" dirty="0" smtClean="0"/>
              <a:t>-</a:t>
            </a:r>
            <a:r>
              <a:rPr lang="ru-RU" sz="2400" dirty="0"/>
              <a:t> </a:t>
            </a:r>
            <a:r>
              <a:rPr lang="ru-RU" sz="2400" dirty="0" smtClean="0"/>
              <a:t>в </a:t>
            </a:r>
            <a:r>
              <a:rPr lang="ru-RU" sz="2400" dirty="0"/>
              <a:t>Древней Греции</a:t>
            </a:r>
            <a:r>
              <a:rPr lang="ru-RU" sz="2400" dirty="0" smtClean="0"/>
              <a:t>. Особенности: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 </a:t>
            </a:r>
            <a:r>
              <a:rPr lang="ru-RU" sz="2400" i="1" dirty="0"/>
              <a:t>не выделяются связи, </a:t>
            </a:r>
            <a:r>
              <a:rPr lang="ru-RU" sz="2400" i="1" dirty="0" smtClean="0"/>
              <a:t>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i="1" dirty="0" smtClean="0"/>
              <a:t>не  прослеживается  история  идей</a:t>
            </a:r>
            <a:r>
              <a:rPr lang="ru-RU" sz="2400" i="1" dirty="0"/>
              <a:t>, </a:t>
            </a:r>
            <a:r>
              <a:rPr lang="ru-RU" sz="2400" i="1" dirty="0" smtClean="0"/>
              <a:t>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i="1" dirty="0" smtClean="0"/>
              <a:t>не  ведется </a:t>
            </a:r>
            <a:r>
              <a:rPr lang="ru-RU" sz="2400" i="1" dirty="0"/>
              <a:t>систематический сбор материала </a:t>
            </a:r>
            <a:endParaRPr lang="ru-RU" sz="2400" i="1" dirty="0" smtClean="0"/>
          </a:p>
          <a:p>
            <a:r>
              <a:rPr lang="ru-RU" sz="2400" i="1" dirty="0"/>
              <a:t> </a:t>
            </a:r>
            <a:r>
              <a:rPr lang="ru-RU" sz="2400" i="1" dirty="0" smtClean="0"/>
              <a:t>    и </a:t>
            </a:r>
            <a:r>
              <a:rPr lang="ru-RU" sz="2400" i="1" dirty="0"/>
              <a:t>библиографическое описание источников. </a:t>
            </a:r>
            <a:endParaRPr lang="ru-RU" sz="2400" i="1" dirty="0" smtClean="0"/>
          </a:p>
          <a:p>
            <a:r>
              <a:rPr lang="ru-RU" sz="2400" dirty="0" smtClean="0"/>
              <a:t>С </a:t>
            </a:r>
            <a:r>
              <a:rPr lang="ru-RU" sz="2400" dirty="0"/>
              <a:t>50-х гг. XVIII в. </a:t>
            </a:r>
            <a:r>
              <a:rPr lang="ru-RU" sz="2400" dirty="0" smtClean="0"/>
              <a:t>-  </a:t>
            </a:r>
            <a:r>
              <a:rPr lang="ru-RU" sz="2400" b="1" i="1" dirty="0"/>
              <a:t>высшая фаза развития описательной формы</a:t>
            </a:r>
            <a:r>
              <a:rPr lang="ru-RU" sz="2400" dirty="0"/>
              <a:t> </a:t>
            </a:r>
            <a:r>
              <a:rPr lang="ru-RU" sz="2400" dirty="0" smtClean="0"/>
              <a:t> истории математики: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i="1" dirty="0" smtClean="0"/>
              <a:t>более </a:t>
            </a:r>
            <a:r>
              <a:rPr lang="ru-RU" sz="2400" i="1" dirty="0"/>
              <a:t>детально </a:t>
            </a:r>
            <a:r>
              <a:rPr lang="ru-RU" sz="2400" i="1" dirty="0" smtClean="0"/>
              <a:t>разрабатывается </a:t>
            </a:r>
            <a:r>
              <a:rPr lang="ru-RU" sz="2400" i="1" dirty="0"/>
              <a:t>предмет ИМ </a:t>
            </a:r>
            <a:r>
              <a:rPr lang="ru-RU" sz="2400" i="1" dirty="0" smtClean="0"/>
              <a:t>,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i="1" dirty="0" smtClean="0"/>
              <a:t>более </a:t>
            </a:r>
            <a:r>
              <a:rPr lang="ru-RU" sz="2400" i="1" dirty="0"/>
              <a:t>полно </a:t>
            </a:r>
            <a:r>
              <a:rPr lang="ru-RU" sz="2400" i="1" dirty="0" smtClean="0"/>
              <a:t>освещается </a:t>
            </a:r>
            <a:r>
              <a:rPr lang="ru-RU" sz="2400" i="1" dirty="0"/>
              <a:t>его развитие, </a:t>
            </a:r>
            <a:endParaRPr lang="ru-RU" sz="2400" i="1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400" i="1" dirty="0" smtClean="0"/>
              <a:t>нет осознания природы </a:t>
            </a:r>
            <a:r>
              <a:rPr lang="ru-RU" sz="2400" i="1" dirty="0"/>
              <a:t>математических наук и </a:t>
            </a:r>
            <a:r>
              <a:rPr lang="ru-RU" sz="2400" i="1" dirty="0" smtClean="0"/>
              <a:t>общих законов </a:t>
            </a:r>
            <a:r>
              <a:rPr lang="ru-RU" sz="2400" i="1" dirty="0"/>
              <a:t>культурного развития </a:t>
            </a:r>
            <a:r>
              <a:rPr lang="ru-RU" sz="2400" i="1" dirty="0" smtClean="0"/>
              <a:t>человечества. </a:t>
            </a:r>
          </a:p>
        </p:txBody>
      </p:sp>
    </p:spTree>
    <p:extLst>
      <p:ext uri="{BB962C8B-B14F-4D97-AF65-F5344CB8AC3E}">
        <p14:creationId xmlns:p14="http://schemas.microsoft.com/office/powerpoint/2010/main" val="36165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1"/>
            <a:ext cx="8712968" cy="643253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 </a:t>
            </a:r>
            <a:r>
              <a:rPr lang="ru-RU" sz="2000" dirty="0" smtClean="0"/>
              <a:t>Самое выдающееся сочинение </a:t>
            </a:r>
            <a:r>
              <a:rPr lang="ru-RU" sz="2000" dirty="0"/>
              <a:t>этой фазы </a:t>
            </a:r>
            <a:r>
              <a:rPr lang="ru-RU" sz="2000" dirty="0" smtClean="0"/>
              <a:t>- </a:t>
            </a:r>
            <a:r>
              <a:rPr lang="ru-RU" sz="2000" dirty="0"/>
              <a:t>«</a:t>
            </a:r>
            <a:r>
              <a:rPr lang="ru-RU" sz="2000" b="1" dirty="0" smtClean="0"/>
              <a:t>История </a:t>
            </a:r>
            <a:r>
              <a:rPr lang="ru-RU" sz="2000" b="1" dirty="0"/>
              <a:t>математики…</a:t>
            </a:r>
            <a:r>
              <a:rPr lang="ru-RU" sz="2000" dirty="0"/>
              <a:t>» Ж.-Э. Монтюкла (</a:t>
            </a:r>
            <a:r>
              <a:rPr lang="ru-RU" sz="2000" b="1" dirty="0"/>
              <a:t>1758</a:t>
            </a:r>
            <a:r>
              <a:rPr lang="ru-RU" sz="2000" dirty="0" smtClean="0"/>
              <a:t>)</a:t>
            </a:r>
          </a:p>
          <a:p>
            <a:r>
              <a:rPr lang="ru-RU" sz="2000" b="1" dirty="0" smtClean="0"/>
              <a:t>    Критика</a:t>
            </a:r>
            <a:r>
              <a:rPr lang="ru-RU" sz="2000" dirty="0" smtClean="0"/>
              <a:t>: </a:t>
            </a:r>
            <a:r>
              <a:rPr lang="ru-RU" sz="2000" dirty="0"/>
              <a:t>за неточность сведений, ссылки на несуществующие места </a:t>
            </a:r>
            <a:endParaRPr lang="ru-RU" sz="2000" dirty="0" smtClean="0"/>
          </a:p>
          <a:p>
            <a:r>
              <a:rPr lang="ru-RU" sz="2000" dirty="0" smtClean="0"/>
              <a:t>из </a:t>
            </a:r>
            <a:r>
              <a:rPr lang="ru-RU" sz="2000" dirty="0"/>
              <a:t>древних сочинений, неполноту изложения </a:t>
            </a:r>
            <a:r>
              <a:rPr lang="ru-RU" sz="2000" dirty="0" smtClean="0"/>
              <a:t>ИМ, </a:t>
            </a:r>
            <a:r>
              <a:rPr lang="ru-RU" sz="2000" dirty="0"/>
              <a:t>«национальное тщеславие»,  возвеличивание заслуг французов в ущерб </a:t>
            </a:r>
            <a:r>
              <a:rPr lang="ru-RU" sz="2000" dirty="0" smtClean="0"/>
              <a:t> другим ученым). </a:t>
            </a:r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II </a:t>
            </a:r>
            <a:r>
              <a:rPr lang="ru-RU" sz="2400" b="1" dirty="0"/>
              <a:t>период </a:t>
            </a:r>
            <a:r>
              <a:rPr lang="ru-RU" sz="2400" dirty="0"/>
              <a:t>- </a:t>
            </a:r>
            <a:r>
              <a:rPr lang="ru-RU" sz="2400" b="1" i="1" dirty="0"/>
              <a:t>«научной» истории математики </a:t>
            </a:r>
            <a:r>
              <a:rPr lang="ru-RU" sz="2400" dirty="0" smtClean="0"/>
              <a:t>– с </a:t>
            </a:r>
            <a:r>
              <a:rPr lang="ru-RU" sz="2400" dirty="0"/>
              <a:t>20-х гг. XIX века. </a:t>
            </a:r>
            <a:endParaRPr lang="ru-RU" sz="2400" dirty="0" smtClean="0"/>
          </a:p>
          <a:p>
            <a:r>
              <a:rPr lang="ru-RU" sz="2400" b="1" dirty="0" smtClean="0"/>
              <a:t>Основные направления исследований по ИМ</a:t>
            </a:r>
            <a:r>
              <a:rPr lang="ru-RU" sz="2400" dirty="0" smtClean="0"/>
              <a:t>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изучение </a:t>
            </a:r>
            <a:r>
              <a:rPr lang="ru-RU" sz="2400" dirty="0"/>
              <a:t>доисторических эпох;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исследование </a:t>
            </a:r>
            <a:r>
              <a:rPr lang="ru-RU" sz="2400" dirty="0"/>
              <a:t>периодов, пропущенных историками при анализе ранее;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появление </a:t>
            </a:r>
            <a:r>
              <a:rPr lang="ru-RU" sz="2400" dirty="0"/>
              <a:t>историко-математической публицистики;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рост числа </a:t>
            </a:r>
            <a:r>
              <a:rPr lang="ru-RU" sz="2400" dirty="0"/>
              <a:t>исследований по историям национальных математических сообществ новейшего </a:t>
            </a:r>
            <a:r>
              <a:rPr lang="ru-RU" sz="2400" dirty="0" smtClean="0"/>
              <a:t>времени.</a:t>
            </a:r>
          </a:p>
          <a:p>
            <a:r>
              <a:rPr lang="ru-RU" sz="2400" b="1" dirty="0" smtClean="0"/>
              <a:t>Важнейшая </a:t>
            </a:r>
            <a:r>
              <a:rPr lang="ru-RU" sz="2400" b="1" dirty="0"/>
              <a:t>особенность в развитии </a:t>
            </a:r>
            <a:r>
              <a:rPr lang="ru-RU" sz="2400" b="1" dirty="0" smtClean="0"/>
              <a:t>ИМ</a:t>
            </a:r>
            <a:r>
              <a:rPr lang="ru-RU" sz="2400" dirty="0" smtClean="0"/>
              <a:t>:</a:t>
            </a:r>
          </a:p>
          <a:p>
            <a:r>
              <a:rPr lang="ru-RU" sz="2400" b="1" dirty="0" smtClean="0">
                <a:solidFill>
                  <a:srgbClr val="3333FF"/>
                </a:solidFill>
              </a:rPr>
              <a:t>появление </a:t>
            </a:r>
            <a:r>
              <a:rPr lang="ru-RU" sz="2400" b="1" dirty="0">
                <a:solidFill>
                  <a:srgbClr val="3333FF"/>
                </a:solidFill>
              </a:rPr>
              <a:t>методологических работ и трудов по философии </a:t>
            </a:r>
            <a:r>
              <a:rPr lang="ru-RU" sz="2400" b="1" dirty="0" smtClean="0">
                <a:solidFill>
                  <a:srgbClr val="3333FF"/>
                </a:solidFill>
              </a:rPr>
              <a:t>математики </a:t>
            </a:r>
            <a:r>
              <a:rPr lang="ru-RU" sz="2000" dirty="0" smtClean="0"/>
              <a:t>(дан </a:t>
            </a:r>
            <a:r>
              <a:rPr lang="ru-RU" sz="2000" smtClean="0"/>
              <a:t>анализ основных </a:t>
            </a:r>
            <a:r>
              <a:rPr lang="ru-RU" sz="2000" dirty="0" smtClean="0"/>
              <a:t>работ).</a:t>
            </a:r>
          </a:p>
        </p:txBody>
      </p:sp>
    </p:spTree>
    <p:extLst>
      <p:ext uri="{BB962C8B-B14F-4D97-AF65-F5344CB8AC3E}">
        <p14:creationId xmlns:p14="http://schemas.microsoft.com/office/powerpoint/2010/main" val="6761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56735"/>
            <a:ext cx="8712968" cy="63709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</a:rPr>
              <a:t>5.  Бобынин исследовал специальные методы истории математики: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i="1" dirty="0" smtClean="0"/>
              <a:t>периодизации</a:t>
            </a:r>
            <a:r>
              <a:rPr lang="ru-RU" sz="2400" i="1" dirty="0"/>
              <a:t>, </a:t>
            </a:r>
            <a:endParaRPr lang="ru-RU" sz="2400" i="1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400" i="1" dirty="0" smtClean="0"/>
              <a:t>исторического </a:t>
            </a:r>
            <a:r>
              <a:rPr lang="ru-RU" sz="2400" i="1" dirty="0"/>
              <a:t>среза </a:t>
            </a:r>
            <a:r>
              <a:rPr lang="ru-RU" sz="2400" i="1" dirty="0" smtClean="0"/>
              <a:t>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i="1" dirty="0" smtClean="0"/>
              <a:t>реконструкции </a:t>
            </a:r>
            <a:r>
              <a:rPr lang="ru-RU" sz="2400" i="1" dirty="0"/>
              <a:t>содержания письменных источников (реставрации утерянных доказательств). </a:t>
            </a:r>
            <a:endParaRPr lang="ru-RU" sz="2400" i="1" dirty="0" smtClean="0"/>
          </a:p>
          <a:p>
            <a:endParaRPr lang="ru-RU" sz="2400" dirty="0" smtClean="0"/>
          </a:p>
          <a:p>
            <a:r>
              <a:rPr lang="ru-RU" sz="2400" dirty="0" smtClean="0"/>
              <a:t>О двух подходах реставрации: </a:t>
            </a:r>
          </a:p>
          <a:p>
            <a:r>
              <a:rPr lang="ru-RU" sz="2400" b="1" i="1" dirty="0" smtClean="0"/>
              <a:t>презентизм</a:t>
            </a:r>
            <a:r>
              <a:rPr lang="ru-RU" sz="2400" dirty="0" smtClean="0"/>
              <a:t> (Г</a:t>
            </a:r>
            <a:r>
              <a:rPr lang="ru-RU" sz="2400" dirty="0"/>
              <a:t>. Кантор</a:t>
            </a:r>
            <a:r>
              <a:rPr lang="ru-RU" sz="2400" dirty="0" smtClean="0"/>
              <a:t>),</a:t>
            </a:r>
          </a:p>
          <a:p>
            <a:r>
              <a:rPr lang="ru-RU" sz="2400" b="1" i="1" dirty="0"/>
              <a:t>а</a:t>
            </a:r>
            <a:r>
              <a:rPr lang="ru-RU" sz="2400" b="1" i="1" dirty="0" smtClean="0"/>
              <a:t>нтикваризм </a:t>
            </a:r>
            <a:r>
              <a:rPr lang="ru-RU" sz="2400" dirty="0" smtClean="0"/>
              <a:t> (Г</a:t>
            </a:r>
            <a:r>
              <a:rPr lang="ru-RU" sz="2400" dirty="0"/>
              <a:t>. Цейтен). </a:t>
            </a:r>
          </a:p>
          <a:p>
            <a:endParaRPr lang="ru-RU" sz="2400" dirty="0" smtClean="0"/>
          </a:p>
          <a:p>
            <a:r>
              <a:rPr lang="ru-RU" sz="2000" dirty="0" smtClean="0"/>
              <a:t> </a:t>
            </a:r>
            <a:r>
              <a:rPr lang="ru-RU" sz="2400" dirty="0" smtClean="0"/>
              <a:t>В ранних работах - склонность к </a:t>
            </a:r>
            <a:r>
              <a:rPr lang="ru-RU" sz="2400" dirty="0"/>
              <a:t>антикваристской </a:t>
            </a:r>
            <a:r>
              <a:rPr lang="ru-RU" sz="2400" dirty="0" smtClean="0"/>
              <a:t>позиции:</a:t>
            </a:r>
          </a:p>
          <a:p>
            <a:r>
              <a:rPr lang="ru-RU" sz="2400" dirty="0" smtClean="0"/>
              <a:t>«</a:t>
            </a:r>
            <a:r>
              <a:rPr lang="ru-RU" sz="2400" b="1" i="1" dirty="0"/>
              <a:t>При выборе средств для достижения своей цели </a:t>
            </a:r>
            <a:r>
              <a:rPr lang="ru-RU" sz="2400" b="1" i="1" dirty="0" smtClean="0"/>
              <a:t>авторы   …    не </a:t>
            </a:r>
            <a:r>
              <a:rPr lang="ru-RU" sz="2400" b="1" i="1" dirty="0"/>
              <a:t>стеснялись даже </a:t>
            </a:r>
            <a:r>
              <a:rPr lang="ru-RU" sz="2400" b="1" i="1" dirty="0" smtClean="0"/>
              <a:t>фактом</a:t>
            </a:r>
          </a:p>
          <a:p>
            <a:r>
              <a:rPr lang="ru-RU" sz="2400" b="1" i="1" dirty="0" smtClean="0"/>
              <a:t>несуществования </a:t>
            </a:r>
            <a:r>
              <a:rPr lang="ru-RU" sz="2400" b="1" i="1" dirty="0"/>
              <a:t>во время Архимеда избираемых ими средств</a:t>
            </a:r>
            <a:r>
              <a:rPr lang="ru-RU" sz="2400" dirty="0" smtClean="0"/>
              <a:t>» (</a:t>
            </a:r>
            <a:r>
              <a:rPr lang="ru-RU" sz="2400" b="1" dirty="0" smtClean="0"/>
              <a:t>1910</a:t>
            </a:r>
            <a:r>
              <a:rPr lang="ru-RU" sz="2400" dirty="0" smtClean="0"/>
              <a:t>).</a:t>
            </a:r>
          </a:p>
          <a:p>
            <a:pPr algn="r"/>
            <a:r>
              <a:rPr lang="ru-RU" sz="2400" dirty="0" smtClean="0"/>
              <a:t> (</a:t>
            </a:r>
            <a:r>
              <a:rPr lang="ru-RU" dirty="0" smtClean="0"/>
              <a:t>О реставрации способа </a:t>
            </a:r>
            <a:r>
              <a:rPr lang="ru-RU" dirty="0"/>
              <a:t>приближенного извлечения корня </a:t>
            </a:r>
            <a:r>
              <a:rPr lang="ru-RU" dirty="0" smtClean="0"/>
              <a:t>Архимедом)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503" y="2392311"/>
            <a:ext cx="1419632" cy="17252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68" y="2392311"/>
            <a:ext cx="1362793" cy="17252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9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697" y="249068"/>
            <a:ext cx="8640960" cy="6370975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AutoNum type="arabicPeriod" startAt="6"/>
            </a:pPr>
            <a:r>
              <a:rPr lang="ru-RU" sz="2400" b="1" dirty="0" smtClean="0">
                <a:solidFill>
                  <a:srgbClr val="3333FF"/>
                </a:solidFill>
              </a:rPr>
              <a:t>В.В</a:t>
            </a:r>
            <a:r>
              <a:rPr lang="ru-RU" sz="2400" b="1" dirty="0">
                <a:solidFill>
                  <a:srgbClr val="3333FF"/>
                </a:solidFill>
              </a:rPr>
              <a:t>. Бобынин выявил важнейшие принципы деятельности </a:t>
            </a:r>
            <a:r>
              <a:rPr lang="ru-RU" sz="2400" b="1" dirty="0" smtClean="0">
                <a:solidFill>
                  <a:srgbClr val="3333FF"/>
                </a:solidFill>
              </a:rPr>
              <a:t>  историка </a:t>
            </a:r>
            <a:r>
              <a:rPr lang="ru-RU" sz="2400" b="1" dirty="0">
                <a:solidFill>
                  <a:srgbClr val="3333FF"/>
                </a:solidFill>
              </a:rPr>
              <a:t>науки</a:t>
            </a:r>
            <a:r>
              <a:rPr lang="ru-RU" sz="2400" b="1" dirty="0"/>
              <a:t>: </a:t>
            </a:r>
            <a:endParaRPr lang="ru-RU" sz="2400" b="1" dirty="0" smtClean="0"/>
          </a:p>
          <a:p>
            <a:endParaRPr lang="ru-RU" sz="2400" b="1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обязательность </a:t>
            </a:r>
            <a:r>
              <a:rPr lang="ru-RU" sz="2400" dirty="0"/>
              <a:t>работы с </a:t>
            </a:r>
            <a:r>
              <a:rPr lang="ru-RU" sz="2400" dirty="0" smtClean="0"/>
              <a:t>первоисточниками,</a:t>
            </a:r>
            <a:endParaRPr lang="ru-RU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тщательная </a:t>
            </a:r>
            <a:r>
              <a:rPr lang="ru-RU" sz="2400" dirty="0"/>
              <a:t>перепроверка вспомогательных источников,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неприятие </a:t>
            </a:r>
            <a:r>
              <a:rPr lang="ru-RU" sz="2400" dirty="0"/>
              <a:t>ложного патриотизма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r>
              <a:rPr lang="ru-RU" sz="2400" b="1" dirty="0" smtClean="0">
                <a:solidFill>
                  <a:srgbClr val="3333FF"/>
                </a:solidFill>
              </a:rPr>
              <a:t>и сформулировал </a:t>
            </a:r>
            <a:r>
              <a:rPr lang="ru-RU" sz="2400" b="1" dirty="0">
                <a:solidFill>
                  <a:srgbClr val="3333FF"/>
                </a:solidFill>
              </a:rPr>
              <a:t>критерии историко-математической работы</a:t>
            </a:r>
            <a:r>
              <a:rPr lang="ru-RU" sz="2400" b="1" dirty="0" smtClean="0">
                <a:solidFill>
                  <a:srgbClr val="3333FF"/>
                </a:solidFill>
              </a:rPr>
              <a:t>:</a:t>
            </a:r>
          </a:p>
          <a:p>
            <a:endParaRPr lang="ru-RU" sz="2400" b="1" dirty="0" smtClean="0">
              <a:solidFill>
                <a:srgbClr val="3333FF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правильность </a:t>
            </a:r>
            <a:r>
              <a:rPr lang="ru-RU" sz="2400" dirty="0"/>
              <a:t>подбора и интерпретации исторических фактов </a:t>
            </a:r>
            <a:r>
              <a:rPr lang="ru-RU" sz="2400" dirty="0" smtClean="0"/>
              <a:t> в </a:t>
            </a:r>
            <a:r>
              <a:rPr lang="ru-RU" sz="2400" dirty="0"/>
              <a:t>историко-культурном контексте;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использование </a:t>
            </a:r>
            <a:r>
              <a:rPr lang="ru-RU" sz="2400" dirty="0"/>
              <a:t>первоисточников или качественных их интерпретаций;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теоретические </a:t>
            </a:r>
            <a:r>
              <a:rPr lang="ru-RU" sz="2400" dirty="0"/>
              <a:t>и философские обобщения, выявляющие закономерности развития ИМ;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/>
              <a:t>согласованность </a:t>
            </a:r>
            <a:r>
              <a:rPr lang="ru-RU" sz="2400" dirty="0"/>
              <a:t>новых идей со сложившейся теорией.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831" y="-61913"/>
            <a:ext cx="1238169" cy="19250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40752" y="2708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4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96" b="33652"/>
          <a:stretch/>
        </p:blipFill>
        <p:spPr bwMode="auto">
          <a:xfrm>
            <a:off x="-1153848" y="2945869"/>
            <a:ext cx="11451695" cy="3912131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095" y="190718"/>
            <a:ext cx="8712968" cy="304698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</a:rPr>
              <a:t>Критика трудов В.В. Бобынина</a:t>
            </a:r>
            <a:r>
              <a:rPr lang="ru-RU" sz="2400" dirty="0" smtClean="0">
                <a:solidFill>
                  <a:srgbClr val="3333FF"/>
                </a:solidFill>
              </a:rPr>
              <a:t>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1878 г. – </a:t>
            </a:r>
            <a:r>
              <a:rPr lang="ru-RU" sz="2400" dirty="0" smtClean="0"/>
              <a:t>отрицательный отзыв акад. А. Шифнера о первой магистерской диссертации;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1884 г. </a:t>
            </a:r>
            <a:r>
              <a:rPr lang="ru-RU" sz="2400" dirty="0" smtClean="0"/>
              <a:t>–отзыв кн. Б.Б. Голицина о библиографии;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1886 г. </a:t>
            </a:r>
            <a:r>
              <a:rPr lang="ru-RU" sz="2400" dirty="0" smtClean="0"/>
              <a:t>– рецензия  А.Д. Щутята, </a:t>
            </a:r>
            <a:r>
              <a:rPr lang="ru-RU" sz="2400" dirty="0"/>
              <a:t>на </a:t>
            </a:r>
            <a:r>
              <a:rPr lang="ru-RU" sz="2400" dirty="0" smtClean="0"/>
              <a:t>ЖФМН (1);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1887 г - </a:t>
            </a:r>
            <a:r>
              <a:rPr lang="ru-RU" sz="2400" dirty="0" smtClean="0"/>
              <a:t>анонимная рецензия в ЖМНП:</a:t>
            </a:r>
          </a:p>
          <a:p>
            <a:r>
              <a:rPr lang="ru-RU" sz="2400" b="1" i="1" dirty="0" smtClean="0"/>
              <a:t> К.Н</a:t>
            </a:r>
            <a:r>
              <a:rPr lang="ru-RU" sz="2400" b="1" i="1" dirty="0"/>
              <a:t>. С-кий. Труды В.В. Бобынина по истории математики // ЖМНП, </a:t>
            </a:r>
            <a:r>
              <a:rPr lang="ru-RU" sz="2400" b="1" i="1" dirty="0" smtClean="0"/>
              <a:t>ч. </a:t>
            </a:r>
            <a:r>
              <a:rPr lang="ru-RU" sz="2400" b="1" i="1" dirty="0"/>
              <a:t>250. – 1887, апрель, с. </a:t>
            </a:r>
            <a:r>
              <a:rPr lang="ru-RU" sz="2400" b="1" i="1" dirty="0" smtClean="0"/>
              <a:t>337-342</a:t>
            </a:r>
            <a:r>
              <a:rPr lang="ru-RU" sz="2400" b="1" i="1" dirty="0"/>
              <a:t>. </a:t>
            </a:r>
            <a:endParaRPr lang="ru-RU" sz="24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6519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095" y="2847"/>
            <a:ext cx="8712968" cy="686341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333FF"/>
                </a:solidFill>
              </a:rPr>
              <a:t>Современные историки математики отмечают</a:t>
            </a:r>
            <a:r>
              <a:rPr lang="ru-RU" sz="2000" dirty="0" smtClean="0"/>
              <a:t>, что Бобынину присущи: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излишняя </a:t>
            </a:r>
            <a:r>
              <a:rPr lang="ru-RU" sz="2000" b="1" dirty="0"/>
              <a:t>критичность</a:t>
            </a:r>
            <a:r>
              <a:rPr lang="ru-RU" sz="2000" dirty="0"/>
              <a:t> к попыткам другого объяснения </a:t>
            </a:r>
            <a:r>
              <a:rPr lang="ru-RU" sz="2000" dirty="0" smtClean="0"/>
              <a:t>проблемы</a:t>
            </a:r>
            <a:r>
              <a:rPr lang="ru-RU" sz="2000" dirty="0"/>
              <a:t>, которую ранее уже объяснил какой-то </a:t>
            </a:r>
            <a:r>
              <a:rPr lang="ru-RU" sz="2000" dirty="0" smtClean="0"/>
              <a:t>авторитетный ученый;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/>
              <a:t>категоричность</a:t>
            </a:r>
            <a:r>
              <a:rPr lang="ru-RU" sz="2000" dirty="0" smtClean="0"/>
              <a:t> </a:t>
            </a:r>
            <a:r>
              <a:rPr lang="ru-RU" sz="2000" dirty="0"/>
              <a:t>в отношении любых «отступлений» от сложившейся картины понимания им хода развития истории (история древних египтян и греков, например</a:t>
            </a:r>
            <a:r>
              <a:rPr lang="ru-RU" sz="2000" dirty="0" smtClean="0"/>
              <a:t>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некоторое </a:t>
            </a:r>
            <a:r>
              <a:rPr lang="ru-RU" sz="2000" dirty="0"/>
              <a:t>«</a:t>
            </a:r>
            <a:r>
              <a:rPr lang="ru-RU" sz="2000" b="1" dirty="0"/>
              <a:t>преклонение</a:t>
            </a:r>
            <a:r>
              <a:rPr lang="ru-RU" sz="2000" dirty="0"/>
              <a:t>» перед исследованиями западных авторов (образцовыми работами по ИМ могут быть только исследования европейских ученых; математическая отечественная литература XVI –XVII вв. намного слабее западной того времени; суровая критика работ Ващенко-Захарченко). 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неверный </a:t>
            </a:r>
            <a:r>
              <a:rPr lang="ru-RU" sz="2000" b="1" dirty="0"/>
              <a:t>взгляд на письменную русскую математическую литературу древней Руси </a:t>
            </a:r>
            <a:r>
              <a:rPr lang="ru-RU" sz="2000" dirty="0"/>
              <a:t>как на целиком </a:t>
            </a:r>
            <a:r>
              <a:rPr lang="ru-RU" sz="2000" dirty="0" smtClean="0"/>
              <a:t>заимствованную;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Бобынин </a:t>
            </a:r>
            <a:r>
              <a:rPr lang="ru-RU" sz="2000" dirty="0"/>
              <a:t>«…</a:t>
            </a:r>
            <a:r>
              <a:rPr lang="ru-RU" sz="2000" b="1" dirty="0"/>
              <a:t>застрял» на той фазе, которую сам характеризовал как «донаучную» - на фазе описательной, когда еще не существует сколько-нибудь заметного разграничения между историей науки и ее вспомогательными служебными отделами – биографией и </a:t>
            </a:r>
            <a:r>
              <a:rPr lang="ru-RU" sz="2000" b="1" dirty="0" smtClean="0"/>
              <a:t>библиографией</a:t>
            </a:r>
            <a:r>
              <a:rPr lang="ru-RU" sz="2000" dirty="0" smtClean="0"/>
              <a:t>» </a:t>
            </a:r>
            <a:r>
              <a:rPr lang="ru-RU" dirty="0" smtClean="0"/>
              <a:t>(В.П. Зубов). </a:t>
            </a:r>
          </a:p>
          <a:p>
            <a:r>
              <a:rPr lang="ru-RU" sz="2000" dirty="0" smtClean="0"/>
              <a:t>Но «</a:t>
            </a:r>
            <a:r>
              <a:rPr lang="ru-RU" sz="2000" b="1" i="1" dirty="0" smtClean="0"/>
              <a:t>именно </a:t>
            </a:r>
            <a:r>
              <a:rPr lang="ru-RU" sz="2000" b="1" i="1" dirty="0"/>
              <a:t>биография и библиография – те виды исторического исследования, которым Бобынин отдал львиную долю своего труда, и к их области относятся его наибольшие заслуги</a:t>
            </a:r>
            <a:r>
              <a:rPr lang="ru-RU" sz="2000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7118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642" y="102068"/>
            <a:ext cx="9034358" cy="68018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solidFill>
                  <a:srgbClr val="0000FF"/>
                </a:solidFill>
              </a:rPr>
              <a:t>Выводы по докладу</a:t>
            </a:r>
            <a:r>
              <a:rPr lang="ru-RU" sz="2000" b="1" i="1" dirty="0" smtClean="0">
                <a:solidFill>
                  <a:srgbClr val="0000FF"/>
                </a:solidFill>
              </a:rPr>
              <a:t>:        </a:t>
            </a:r>
            <a:r>
              <a:rPr lang="ru-RU" sz="2000" b="1" dirty="0" smtClean="0"/>
              <a:t>К </a:t>
            </a:r>
            <a:r>
              <a:rPr lang="ru-RU" sz="2000" b="1" dirty="0"/>
              <a:t>1917 г. в России: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были переведены почти </a:t>
            </a:r>
            <a:r>
              <a:rPr lang="ru-RU" sz="2000" dirty="0"/>
              <a:t>все основополагающие работы западных авторов </a:t>
            </a:r>
            <a:r>
              <a:rPr lang="ru-RU" sz="2000" dirty="0" smtClean="0"/>
              <a:t>по математике </a:t>
            </a:r>
            <a:r>
              <a:rPr lang="ru-RU" sz="2000" dirty="0"/>
              <a:t>и ее истории, способные удовлетворить запросы </a:t>
            </a:r>
            <a:r>
              <a:rPr lang="ru-RU" sz="2000" dirty="0" smtClean="0"/>
              <a:t>русской аудитории</a:t>
            </a:r>
            <a:r>
              <a:rPr lang="ru-RU" sz="2000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был </a:t>
            </a:r>
            <a:r>
              <a:rPr lang="ru-RU" sz="2000" dirty="0"/>
              <a:t>накоплен и обработан на современном уровне огромный библиографический и биографический материал;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укрепились </a:t>
            </a:r>
            <a:r>
              <a:rPr lang="ru-RU" sz="2000" dirty="0"/>
              <a:t>традиции сопровождения </a:t>
            </a:r>
            <a:r>
              <a:rPr lang="ru-RU" sz="2000" dirty="0" smtClean="0"/>
              <a:t>трудов </a:t>
            </a:r>
            <a:r>
              <a:rPr lang="ru-RU" sz="2000" dirty="0"/>
              <a:t>по чистой </a:t>
            </a:r>
            <a:r>
              <a:rPr lang="ru-RU" sz="2000" dirty="0" smtClean="0"/>
              <a:t>и </a:t>
            </a:r>
            <a:r>
              <a:rPr lang="ru-RU" sz="2000" dirty="0"/>
              <a:t>прикладной математике историческими очерками, рассматривающими постановку </a:t>
            </a:r>
            <a:r>
              <a:rPr lang="ru-RU" sz="2000" dirty="0" smtClean="0"/>
              <a:t>и </a:t>
            </a:r>
            <a:r>
              <a:rPr lang="ru-RU" sz="2000" dirty="0"/>
              <a:t>развитие проблемы исследования в ходе ее исторического  </a:t>
            </a:r>
            <a:r>
              <a:rPr lang="ru-RU" sz="2000" dirty="0" smtClean="0"/>
              <a:t>развития, </a:t>
            </a:r>
            <a:r>
              <a:rPr lang="ru-RU" sz="2000" dirty="0"/>
              <a:t>персоналий ученых, ее продвигающих и </a:t>
            </a:r>
            <a:r>
              <a:rPr lang="ru-RU" sz="2000" dirty="0" smtClean="0"/>
              <a:t>библиографий их трудов;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были опубликованы </a:t>
            </a:r>
            <a:r>
              <a:rPr lang="ru-RU" sz="2000" dirty="0"/>
              <a:t>серьезные отечественные исследования общего характера по ИМ, отдельных ее проблемах, её методологии;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появились </a:t>
            </a:r>
            <a:r>
              <a:rPr lang="ru-RU" sz="2000" dirty="0"/>
              <a:t>ученые, </a:t>
            </a:r>
            <a:r>
              <a:rPr lang="ru-RU" sz="2000" dirty="0" smtClean="0"/>
              <a:t>понимавшие </a:t>
            </a:r>
            <a:r>
              <a:rPr lang="ru-RU" sz="2000" dirty="0"/>
              <a:t>важность и необходимость историко-математических исследований, а также научные </a:t>
            </a:r>
            <a:r>
              <a:rPr lang="ru-RU" sz="2000" dirty="0" smtClean="0"/>
              <a:t>объединения,                           в </a:t>
            </a:r>
            <a:r>
              <a:rPr lang="ru-RU" sz="2000" dirty="0"/>
              <a:t>основном, в университетских городах России,  </a:t>
            </a:r>
            <a:r>
              <a:rPr lang="ru-RU" sz="2000" dirty="0" smtClean="0"/>
              <a:t>в </a:t>
            </a:r>
            <a:r>
              <a:rPr lang="ru-RU" sz="2000" dirty="0"/>
              <a:t>которых можно обсуждать насущные проблемы ИМ.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sz="2000" b="1" dirty="0"/>
              <a:t>Все это подготовило почву для создания отечественных научных школ </a:t>
            </a:r>
            <a:endParaRPr lang="ru-RU" sz="2000" b="1" dirty="0" smtClean="0"/>
          </a:p>
          <a:p>
            <a:r>
              <a:rPr lang="ru-RU" sz="2000" b="1" dirty="0" smtClean="0"/>
              <a:t>по истории математики</a:t>
            </a:r>
          </a:p>
          <a:p>
            <a:r>
              <a:rPr lang="ru-RU" sz="2000" b="1" dirty="0" smtClean="0"/>
              <a:t>(</a:t>
            </a:r>
            <a:r>
              <a:rPr lang="ru-RU" sz="2000" i="1" dirty="0" smtClean="0"/>
              <a:t>становление их </a:t>
            </a:r>
            <a:r>
              <a:rPr lang="ru-RU" sz="2000" i="1" dirty="0"/>
              <a:t>было задержано на несколько </a:t>
            </a:r>
            <a:r>
              <a:rPr lang="ru-RU" sz="2000" i="1" dirty="0" smtClean="0"/>
              <a:t>десятков лет в </a:t>
            </a:r>
            <a:r>
              <a:rPr lang="ru-RU" sz="2000" i="1" dirty="0"/>
              <a:t>силу объективных, но не зависящих от ученого мира </a:t>
            </a:r>
            <a:r>
              <a:rPr lang="ru-RU" sz="2000" i="1" dirty="0" smtClean="0"/>
              <a:t>причин</a:t>
            </a:r>
            <a:r>
              <a:rPr lang="ru-RU" sz="2000" b="1" dirty="0" smtClean="0"/>
              <a:t>)</a:t>
            </a:r>
            <a:endParaRPr lang="ru-RU" i="1" dirty="0"/>
          </a:p>
        </p:txBody>
      </p:sp>
      <p:sp>
        <p:nvSpPr>
          <p:cNvPr id="4" name="Стрелка вниз 3"/>
          <p:cNvSpPr/>
          <p:nvPr/>
        </p:nvSpPr>
        <p:spPr>
          <a:xfrm>
            <a:off x="5010530" y="4797152"/>
            <a:ext cx="648072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1913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496806"/>
            <a:ext cx="8892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/>
              <a:t>Спасибо за внимание</a:t>
            </a:r>
            <a:endParaRPr lang="ru-RU" sz="6000" b="1" i="1" dirty="0"/>
          </a:p>
        </p:txBody>
      </p:sp>
    </p:spTree>
    <p:extLst>
      <p:ext uri="{BB962C8B-B14F-4D97-AF65-F5344CB8AC3E}">
        <p14:creationId xmlns:p14="http://schemas.microsoft.com/office/powerpoint/2010/main" val="23886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13576</TotalTime>
  <Words>11865</Words>
  <Application>Microsoft Office PowerPoint</Application>
  <PresentationFormat>Экран (4:3)</PresentationFormat>
  <Paragraphs>1009</Paragraphs>
  <Slides>97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98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599</cp:revision>
  <dcterms:created xsi:type="dcterms:W3CDTF">2016-02-21T14:02:06Z</dcterms:created>
  <dcterms:modified xsi:type="dcterms:W3CDTF">2016-11-03T07:21:17Z</dcterms:modified>
</cp:coreProperties>
</file>