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wdp" ContentType="image/vnd.ms-photo"/>
  <Default Extension="gif" ContentType="image/gif"/>
  <Default Extension="vml" ContentType="application/vnd.openxmlformats-officedocument.vmlDrawin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7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8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9.xml" ContentType="application/vnd.openxmlformats-officedocument.theme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theme/theme10.xml" ContentType="application/vnd.openxmlformats-officedocument.theme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theme/theme11.xml" ContentType="application/vnd.openxmlformats-officedocument.theme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theme/theme12.xml" ContentType="application/vnd.openxmlformats-officedocument.theme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theme/theme13.xml" ContentType="application/vnd.openxmlformats-officedocument.theme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theme/theme14.xml" ContentType="application/vnd.openxmlformats-officedocument.theme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theme/theme15.xml" ContentType="application/vnd.openxmlformats-officedocument.theme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theme/theme16.xml" ContentType="application/vnd.openxmlformats-officedocument.theme+xml"/>
  <Override PartName="/ppt/theme/theme1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omments/comment1.xml" ContentType="application/vnd.openxmlformats-officedocument.presentationml.comment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style1.xml" ContentType="application/vnd.ms-office.chartstyle+xml"/>
  <Override PartName="/ppt/charts/colors1.xml" ContentType="application/vnd.ms-office.chartcolorstyl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  <p:sldMasterId id="2147483672" r:id="rId2"/>
    <p:sldMasterId id="2147483684" r:id="rId3"/>
    <p:sldMasterId id="2147483732" r:id="rId4"/>
    <p:sldMasterId id="2147483768" r:id="rId5"/>
    <p:sldMasterId id="2147483804" r:id="rId6"/>
    <p:sldMasterId id="2147483841" r:id="rId7"/>
    <p:sldMasterId id="2147483940" r:id="rId8"/>
    <p:sldMasterId id="2147483952" r:id="rId9"/>
    <p:sldMasterId id="2147483966" r:id="rId10"/>
    <p:sldMasterId id="2147483978" r:id="rId11"/>
    <p:sldMasterId id="2147483990" r:id="rId12"/>
    <p:sldMasterId id="2147484002" r:id="rId13"/>
    <p:sldMasterId id="2147484014" r:id="rId14"/>
    <p:sldMasterId id="2147484026" r:id="rId15"/>
    <p:sldMasterId id="2147484039" r:id="rId16"/>
  </p:sldMasterIdLst>
  <p:notesMasterIdLst>
    <p:notesMasterId r:id="rId141"/>
  </p:notesMasterIdLst>
  <p:sldIdLst>
    <p:sldId id="315" r:id="rId17"/>
    <p:sldId id="460" r:id="rId18"/>
    <p:sldId id="461" r:id="rId19"/>
    <p:sldId id="462" r:id="rId20"/>
    <p:sldId id="542" r:id="rId21"/>
    <p:sldId id="416" r:id="rId22"/>
    <p:sldId id="595" r:id="rId23"/>
    <p:sldId id="594" r:id="rId24"/>
    <p:sldId id="598" r:id="rId25"/>
    <p:sldId id="463" r:id="rId26"/>
    <p:sldId id="482" r:id="rId27"/>
    <p:sldId id="596" r:id="rId28"/>
    <p:sldId id="597" r:id="rId29"/>
    <p:sldId id="592" r:id="rId30"/>
    <p:sldId id="464" r:id="rId31"/>
    <p:sldId id="465" r:id="rId32"/>
    <p:sldId id="590" r:id="rId33"/>
    <p:sldId id="593" r:id="rId34"/>
    <p:sldId id="414" r:id="rId35"/>
    <p:sldId id="415" r:id="rId36"/>
    <p:sldId id="417" r:id="rId37"/>
    <p:sldId id="470" r:id="rId38"/>
    <p:sldId id="471" r:id="rId39"/>
    <p:sldId id="418" r:id="rId40"/>
    <p:sldId id="419" r:id="rId41"/>
    <p:sldId id="459" r:id="rId42"/>
    <p:sldId id="420" r:id="rId43"/>
    <p:sldId id="421" r:id="rId44"/>
    <p:sldId id="422" r:id="rId45"/>
    <p:sldId id="443" r:id="rId46"/>
    <p:sldId id="423" r:id="rId47"/>
    <p:sldId id="514" r:id="rId48"/>
    <p:sldId id="515" r:id="rId49"/>
    <p:sldId id="516" r:id="rId50"/>
    <p:sldId id="517" r:id="rId51"/>
    <p:sldId id="518" r:id="rId52"/>
    <p:sldId id="519" r:id="rId53"/>
    <p:sldId id="520" r:id="rId54"/>
    <p:sldId id="521" r:id="rId55"/>
    <p:sldId id="522" r:id="rId56"/>
    <p:sldId id="523" r:id="rId57"/>
    <p:sldId id="524" r:id="rId58"/>
    <p:sldId id="525" r:id="rId59"/>
    <p:sldId id="543" r:id="rId60"/>
    <p:sldId id="544" r:id="rId61"/>
    <p:sldId id="549" r:id="rId62"/>
    <p:sldId id="526" r:id="rId63"/>
    <p:sldId id="527" r:id="rId64"/>
    <p:sldId id="483" r:id="rId65"/>
    <p:sldId id="484" r:id="rId66"/>
    <p:sldId id="485" r:id="rId67"/>
    <p:sldId id="486" r:id="rId68"/>
    <p:sldId id="487" r:id="rId69"/>
    <p:sldId id="377" r:id="rId70"/>
    <p:sldId id="444" r:id="rId71"/>
    <p:sldId id="451" r:id="rId72"/>
    <p:sldId id="445" r:id="rId73"/>
    <p:sldId id="446" r:id="rId74"/>
    <p:sldId id="447" r:id="rId75"/>
    <p:sldId id="448" r:id="rId76"/>
    <p:sldId id="449" r:id="rId77"/>
    <p:sldId id="450" r:id="rId78"/>
    <p:sldId id="488" r:id="rId79"/>
    <p:sldId id="489" r:id="rId80"/>
    <p:sldId id="490" r:id="rId81"/>
    <p:sldId id="491" r:id="rId82"/>
    <p:sldId id="492" r:id="rId83"/>
    <p:sldId id="493" r:id="rId84"/>
    <p:sldId id="494" r:id="rId85"/>
    <p:sldId id="495" r:id="rId86"/>
    <p:sldId id="496" r:id="rId87"/>
    <p:sldId id="497" r:id="rId88"/>
    <p:sldId id="528" r:id="rId89"/>
    <p:sldId id="529" r:id="rId90"/>
    <p:sldId id="530" r:id="rId91"/>
    <p:sldId id="532" r:id="rId92"/>
    <p:sldId id="533" r:id="rId93"/>
    <p:sldId id="534" r:id="rId94"/>
    <p:sldId id="535" r:id="rId95"/>
    <p:sldId id="536" r:id="rId96"/>
    <p:sldId id="537" r:id="rId97"/>
    <p:sldId id="538" r:id="rId98"/>
    <p:sldId id="531" r:id="rId99"/>
    <p:sldId id="539" r:id="rId100"/>
    <p:sldId id="540" r:id="rId101"/>
    <p:sldId id="541" r:id="rId102"/>
    <p:sldId id="557" r:id="rId103"/>
    <p:sldId id="558" r:id="rId104"/>
    <p:sldId id="559" r:id="rId105"/>
    <p:sldId id="560" r:id="rId106"/>
    <p:sldId id="561" r:id="rId107"/>
    <p:sldId id="562" r:id="rId108"/>
    <p:sldId id="563" r:id="rId109"/>
    <p:sldId id="564" r:id="rId110"/>
    <p:sldId id="565" r:id="rId111"/>
    <p:sldId id="566" r:id="rId112"/>
    <p:sldId id="567" r:id="rId113"/>
    <p:sldId id="568" r:id="rId114"/>
    <p:sldId id="569" r:id="rId115"/>
    <p:sldId id="570" r:id="rId116"/>
    <p:sldId id="571" r:id="rId117"/>
    <p:sldId id="572" r:id="rId118"/>
    <p:sldId id="573" r:id="rId119"/>
    <p:sldId id="355" r:id="rId120"/>
    <p:sldId id="334" r:id="rId121"/>
    <p:sldId id="293" r:id="rId122"/>
    <p:sldId id="357" r:id="rId123"/>
    <p:sldId id="358" r:id="rId124"/>
    <p:sldId id="589" r:id="rId125"/>
    <p:sldId id="576" r:id="rId126"/>
    <p:sldId id="577" r:id="rId127"/>
    <p:sldId id="578" r:id="rId128"/>
    <p:sldId id="579" r:id="rId129"/>
    <p:sldId id="575" r:id="rId130"/>
    <p:sldId id="574" r:id="rId131"/>
    <p:sldId id="580" r:id="rId132"/>
    <p:sldId id="581" r:id="rId133"/>
    <p:sldId id="582" r:id="rId134"/>
    <p:sldId id="583" r:id="rId135"/>
    <p:sldId id="584" r:id="rId136"/>
    <p:sldId id="585" r:id="rId137"/>
    <p:sldId id="586" r:id="rId138"/>
    <p:sldId id="587" r:id="rId139"/>
    <p:sldId id="588" r:id="rId140"/>
  </p:sldIdLst>
  <p:sldSz cx="9144000" cy="6858000" type="screen4x3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x" initials="M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8" d="100"/>
          <a:sy n="58" d="100"/>
        </p:scale>
        <p:origin x="-856" y="-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2" d="100"/>
          <a:sy n="52" d="100"/>
        </p:scale>
        <p:origin x="2958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01.xml"/><Relationship Id="rId21" Type="http://schemas.openxmlformats.org/officeDocument/2006/relationships/slide" Target="slides/slide5.xml"/><Relationship Id="rId42" Type="http://schemas.openxmlformats.org/officeDocument/2006/relationships/slide" Target="slides/slide26.xml"/><Relationship Id="rId63" Type="http://schemas.openxmlformats.org/officeDocument/2006/relationships/slide" Target="slides/slide47.xml"/><Relationship Id="rId84" Type="http://schemas.openxmlformats.org/officeDocument/2006/relationships/slide" Target="slides/slide68.xml"/><Relationship Id="rId138" Type="http://schemas.openxmlformats.org/officeDocument/2006/relationships/slide" Target="slides/slide122.xml"/><Relationship Id="rId107" Type="http://schemas.openxmlformats.org/officeDocument/2006/relationships/slide" Target="slides/slide91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6.xml"/><Relationship Id="rId53" Type="http://schemas.openxmlformats.org/officeDocument/2006/relationships/slide" Target="slides/slide37.xml"/><Relationship Id="rId74" Type="http://schemas.openxmlformats.org/officeDocument/2006/relationships/slide" Target="slides/slide58.xml"/><Relationship Id="rId128" Type="http://schemas.openxmlformats.org/officeDocument/2006/relationships/slide" Target="slides/slide112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74.xml"/><Relationship Id="rId95" Type="http://schemas.openxmlformats.org/officeDocument/2006/relationships/slide" Target="slides/slide79.xml"/><Relationship Id="rId22" Type="http://schemas.openxmlformats.org/officeDocument/2006/relationships/slide" Target="slides/slide6.xml"/><Relationship Id="rId27" Type="http://schemas.openxmlformats.org/officeDocument/2006/relationships/slide" Target="slides/slide11.xml"/><Relationship Id="rId43" Type="http://schemas.openxmlformats.org/officeDocument/2006/relationships/slide" Target="slides/slide27.xml"/><Relationship Id="rId48" Type="http://schemas.openxmlformats.org/officeDocument/2006/relationships/slide" Target="slides/slide32.xml"/><Relationship Id="rId64" Type="http://schemas.openxmlformats.org/officeDocument/2006/relationships/slide" Target="slides/slide48.xml"/><Relationship Id="rId69" Type="http://schemas.openxmlformats.org/officeDocument/2006/relationships/slide" Target="slides/slide53.xml"/><Relationship Id="rId113" Type="http://schemas.openxmlformats.org/officeDocument/2006/relationships/slide" Target="slides/slide97.xml"/><Relationship Id="rId118" Type="http://schemas.openxmlformats.org/officeDocument/2006/relationships/slide" Target="slides/slide102.xml"/><Relationship Id="rId134" Type="http://schemas.openxmlformats.org/officeDocument/2006/relationships/slide" Target="slides/slide118.xml"/><Relationship Id="rId139" Type="http://schemas.openxmlformats.org/officeDocument/2006/relationships/slide" Target="slides/slide123.xml"/><Relationship Id="rId80" Type="http://schemas.openxmlformats.org/officeDocument/2006/relationships/slide" Target="slides/slide64.xml"/><Relationship Id="rId85" Type="http://schemas.openxmlformats.org/officeDocument/2006/relationships/slide" Target="slides/slide69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1.xml"/><Relationship Id="rId33" Type="http://schemas.openxmlformats.org/officeDocument/2006/relationships/slide" Target="slides/slide17.xml"/><Relationship Id="rId38" Type="http://schemas.openxmlformats.org/officeDocument/2006/relationships/slide" Target="slides/slide22.xml"/><Relationship Id="rId59" Type="http://schemas.openxmlformats.org/officeDocument/2006/relationships/slide" Target="slides/slide43.xml"/><Relationship Id="rId103" Type="http://schemas.openxmlformats.org/officeDocument/2006/relationships/slide" Target="slides/slide87.xml"/><Relationship Id="rId108" Type="http://schemas.openxmlformats.org/officeDocument/2006/relationships/slide" Target="slides/slide92.xml"/><Relationship Id="rId124" Type="http://schemas.openxmlformats.org/officeDocument/2006/relationships/slide" Target="slides/slide108.xml"/><Relationship Id="rId129" Type="http://schemas.openxmlformats.org/officeDocument/2006/relationships/slide" Target="slides/slide113.xml"/><Relationship Id="rId54" Type="http://schemas.openxmlformats.org/officeDocument/2006/relationships/slide" Target="slides/slide38.xml"/><Relationship Id="rId70" Type="http://schemas.openxmlformats.org/officeDocument/2006/relationships/slide" Target="slides/slide54.xml"/><Relationship Id="rId75" Type="http://schemas.openxmlformats.org/officeDocument/2006/relationships/slide" Target="slides/slide59.xml"/><Relationship Id="rId91" Type="http://schemas.openxmlformats.org/officeDocument/2006/relationships/slide" Target="slides/slide75.xml"/><Relationship Id="rId96" Type="http://schemas.openxmlformats.org/officeDocument/2006/relationships/slide" Target="slides/slide80.xml"/><Relationship Id="rId140" Type="http://schemas.openxmlformats.org/officeDocument/2006/relationships/slide" Target="slides/slide124.xml"/><Relationship Id="rId14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23" Type="http://schemas.openxmlformats.org/officeDocument/2006/relationships/slide" Target="slides/slide7.xml"/><Relationship Id="rId28" Type="http://schemas.openxmlformats.org/officeDocument/2006/relationships/slide" Target="slides/slide12.xml"/><Relationship Id="rId49" Type="http://schemas.openxmlformats.org/officeDocument/2006/relationships/slide" Target="slides/slide33.xml"/><Relationship Id="rId114" Type="http://schemas.openxmlformats.org/officeDocument/2006/relationships/slide" Target="slides/slide98.xml"/><Relationship Id="rId119" Type="http://schemas.openxmlformats.org/officeDocument/2006/relationships/slide" Target="slides/slide103.xml"/><Relationship Id="rId44" Type="http://schemas.openxmlformats.org/officeDocument/2006/relationships/slide" Target="slides/slide28.xml"/><Relationship Id="rId60" Type="http://schemas.openxmlformats.org/officeDocument/2006/relationships/slide" Target="slides/slide44.xml"/><Relationship Id="rId65" Type="http://schemas.openxmlformats.org/officeDocument/2006/relationships/slide" Target="slides/slide49.xml"/><Relationship Id="rId81" Type="http://schemas.openxmlformats.org/officeDocument/2006/relationships/slide" Target="slides/slide65.xml"/><Relationship Id="rId86" Type="http://schemas.openxmlformats.org/officeDocument/2006/relationships/slide" Target="slides/slide70.xml"/><Relationship Id="rId130" Type="http://schemas.openxmlformats.org/officeDocument/2006/relationships/slide" Target="slides/slide114.xml"/><Relationship Id="rId135" Type="http://schemas.openxmlformats.org/officeDocument/2006/relationships/slide" Target="slides/slide119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2.xml"/><Relationship Id="rId39" Type="http://schemas.openxmlformats.org/officeDocument/2006/relationships/slide" Target="slides/slide23.xml"/><Relationship Id="rId109" Type="http://schemas.openxmlformats.org/officeDocument/2006/relationships/slide" Target="slides/slide93.xml"/><Relationship Id="rId34" Type="http://schemas.openxmlformats.org/officeDocument/2006/relationships/slide" Target="slides/slide18.xml"/><Relationship Id="rId50" Type="http://schemas.openxmlformats.org/officeDocument/2006/relationships/slide" Target="slides/slide34.xml"/><Relationship Id="rId55" Type="http://schemas.openxmlformats.org/officeDocument/2006/relationships/slide" Target="slides/slide39.xml"/><Relationship Id="rId76" Type="http://schemas.openxmlformats.org/officeDocument/2006/relationships/slide" Target="slides/slide60.xml"/><Relationship Id="rId97" Type="http://schemas.openxmlformats.org/officeDocument/2006/relationships/slide" Target="slides/slide81.xml"/><Relationship Id="rId104" Type="http://schemas.openxmlformats.org/officeDocument/2006/relationships/slide" Target="slides/slide88.xml"/><Relationship Id="rId120" Type="http://schemas.openxmlformats.org/officeDocument/2006/relationships/slide" Target="slides/slide104.xml"/><Relationship Id="rId125" Type="http://schemas.openxmlformats.org/officeDocument/2006/relationships/slide" Target="slides/slide109.xml"/><Relationship Id="rId141" Type="http://schemas.openxmlformats.org/officeDocument/2006/relationships/notesMaster" Target="notesMasters/notesMaster1.xml"/><Relationship Id="rId146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5.xml"/><Relationship Id="rId92" Type="http://schemas.openxmlformats.org/officeDocument/2006/relationships/slide" Target="slides/slide76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3.xml"/><Relationship Id="rId24" Type="http://schemas.openxmlformats.org/officeDocument/2006/relationships/slide" Target="slides/slide8.xml"/><Relationship Id="rId40" Type="http://schemas.openxmlformats.org/officeDocument/2006/relationships/slide" Target="slides/slide24.xml"/><Relationship Id="rId45" Type="http://schemas.openxmlformats.org/officeDocument/2006/relationships/slide" Target="slides/slide29.xml"/><Relationship Id="rId66" Type="http://schemas.openxmlformats.org/officeDocument/2006/relationships/slide" Target="slides/slide50.xml"/><Relationship Id="rId87" Type="http://schemas.openxmlformats.org/officeDocument/2006/relationships/slide" Target="slides/slide71.xml"/><Relationship Id="rId110" Type="http://schemas.openxmlformats.org/officeDocument/2006/relationships/slide" Target="slides/slide94.xml"/><Relationship Id="rId115" Type="http://schemas.openxmlformats.org/officeDocument/2006/relationships/slide" Target="slides/slide99.xml"/><Relationship Id="rId131" Type="http://schemas.openxmlformats.org/officeDocument/2006/relationships/slide" Target="slides/slide115.xml"/><Relationship Id="rId136" Type="http://schemas.openxmlformats.org/officeDocument/2006/relationships/slide" Target="slides/slide120.xml"/><Relationship Id="rId61" Type="http://schemas.openxmlformats.org/officeDocument/2006/relationships/slide" Target="slides/slide45.xml"/><Relationship Id="rId82" Type="http://schemas.openxmlformats.org/officeDocument/2006/relationships/slide" Target="slides/slide66.xml"/><Relationship Id="rId19" Type="http://schemas.openxmlformats.org/officeDocument/2006/relationships/slide" Target="slides/slide3.xml"/><Relationship Id="rId14" Type="http://schemas.openxmlformats.org/officeDocument/2006/relationships/slideMaster" Target="slideMasters/slideMaster14.xml"/><Relationship Id="rId30" Type="http://schemas.openxmlformats.org/officeDocument/2006/relationships/slide" Target="slides/slide14.xml"/><Relationship Id="rId35" Type="http://schemas.openxmlformats.org/officeDocument/2006/relationships/slide" Target="slides/slide19.xml"/><Relationship Id="rId56" Type="http://schemas.openxmlformats.org/officeDocument/2006/relationships/slide" Target="slides/slide40.xml"/><Relationship Id="rId77" Type="http://schemas.openxmlformats.org/officeDocument/2006/relationships/slide" Target="slides/slide61.xml"/><Relationship Id="rId100" Type="http://schemas.openxmlformats.org/officeDocument/2006/relationships/slide" Target="slides/slide84.xml"/><Relationship Id="rId105" Type="http://schemas.openxmlformats.org/officeDocument/2006/relationships/slide" Target="slides/slide89.xml"/><Relationship Id="rId126" Type="http://schemas.openxmlformats.org/officeDocument/2006/relationships/slide" Target="slides/slide110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5.xml"/><Relationship Id="rId72" Type="http://schemas.openxmlformats.org/officeDocument/2006/relationships/slide" Target="slides/slide56.xml"/><Relationship Id="rId93" Type="http://schemas.openxmlformats.org/officeDocument/2006/relationships/slide" Target="slides/slide77.xml"/><Relationship Id="rId98" Type="http://schemas.openxmlformats.org/officeDocument/2006/relationships/slide" Target="slides/slide82.xml"/><Relationship Id="rId121" Type="http://schemas.openxmlformats.org/officeDocument/2006/relationships/slide" Target="slides/slide105.xml"/><Relationship Id="rId142" Type="http://schemas.openxmlformats.org/officeDocument/2006/relationships/commentAuthors" Target="commentAuthors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9.xml"/><Relationship Id="rId46" Type="http://schemas.openxmlformats.org/officeDocument/2006/relationships/slide" Target="slides/slide30.xml"/><Relationship Id="rId67" Type="http://schemas.openxmlformats.org/officeDocument/2006/relationships/slide" Target="slides/slide51.xml"/><Relationship Id="rId116" Type="http://schemas.openxmlformats.org/officeDocument/2006/relationships/slide" Target="slides/slide100.xml"/><Relationship Id="rId137" Type="http://schemas.openxmlformats.org/officeDocument/2006/relationships/slide" Target="slides/slide121.xml"/><Relationship Id="rId20" Type="http://schemas.openxmlformats.org/officeDocument/2006/relationships/slide" Target="slides/slide4.xml"/><Relationship Id="rId41" Type="http://schemas.openxmlformats.org/officeDocument/2006/relationships/slide" Target="slides/slide25.xml"/><Relationship Id="rId62" Type="http://schemas.openxmlformats.org/officeDocument/2006/relationships/slide" Target="slides/slide46.xml"/><Relationship Id="rId83" Type="http://schemas.openxmlformats.org/officeDocument/2006/relationships/slide" Target="slides/slide67.xml"/><Relationship Id="rId88" Type="http://schemas.openxmlformats.org/officeDocument/2006/relationships/slide" Target="slides/slide72.xml"/><Relationship Id="rId111" Type="http://schemas.openxmlformats.org/officeDocument/2006/relationships/slide" Target="slides/slide95.xml"/><Relationship Id="rId132" Type="http://schemas.openxmlformats.org/officeDocument/2006/relationships/slide" Target="slides/slide116.xml"/><Relationship Id="rId15" Type="http://schemas.openxmlformats.org/officeDocument/2006/relationships/slideMaster" Target="slideMasters/slideMaster15.xml"/><Relationship Id="rId36" Type="http://schemas.openxmlformats.org/officeDocument/2006/relationships/slide" Target="slides/slide20.xml"/><Relationship Id="rId57" Type="http://schemas.openxmlformats.org/officeDocument/2006/relationships/slide" Target="slides/slide41.xml"/><Relationship Id="rId106" Type="http://schemas.openxmlformats.org/officeDocument/2006/relationships/slide" Target="slides/slide90.xml"/><Relationship Id="rId127" Type="http://schemas.openxmlformats.org/officeDocument/2006/relationships/slide" Target="slides/slide111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5.xml"/><Relationship Id="rId52" Type="http://schemas.openxmlformats.org/officeDocument/2006/relationships/slide" Target="slides/slide36.xml"/><Relationship Id="rId73" Type="http://schemas.openxmlformats.org/officeDocument/2006/relationships/slide" Target="slides/slide57.xml"/><Relationship Id="rId78" Type="http://schemas.openxmlformats.org/officeDocument/2006/relationships/slide" Target="slides/slide62.xml"/><Relationship Id="rId94" Type="http://schemas.openxmlformats.org/officeDocument/2006/relationships/slide" Target="slides/slide78.xml"/><Relationship Id="rId99" Type="http://schemas.openxmlformats.org/officeDocument/2006/relationships/slide" Target="slides/slide83.xml"/><Relationship Id="rId101" Type="http://schemas.openxmlformats.org/officeDocument/2006/relationships/slide" Target="slides/slide85.xml"/><Relationship Id="rId122" Type="http://schemas.openxmlformats.org/officeDocument/2006/relationships/slide" Target="slides/slide106.xml"/><Relationship Id="rId143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26" Type="http://schemas.openxmlformats.org/officeDocument/2006/relationships/slide" Target="slides/slide10.xml"/><Relationship Id="rId47" Type="http://schemas.openxmlformats.org/officeDocument/2006/relationships/slide" Target="slides/slide31.xml"/><Relationship Id="rId68" Type="http://schemas.openxmlformats.org/officeDocument/2006/relationships/slide" Target="slides/slide52.xml"/><Relationship Id="rId89" Type="http://schemas.openxmlformats.org/officeDocument/2006/relationships/slide" Target="slides/slide73.xml"/><Relationship Id="rId112" Type="http://schemas.openxmlformats.org/officeDocument/2006/relationships/slide" Target="slides/slide96.xml"/><Relationship Id="rId133" Type="http://schemas.openxmlformats.org/officeDocument/2006/relationships/slide" Target="slides/slide117.xml"/><Relationship Id="rId16" Type="http://schemas.openxmlformats.org/officeDocument/2006/relationships/slideMaster" Target="slideMasters/slideMaster16.xml"/><Relationship Id="rId37" Type="http://schemas.openxmlformats.org/officeDocument/2006/relationships/slide" Target="slides/slide21.xml"/><Relationship Id="rId58" Type="http://schemas.openxmlformats.org/officeDocument/2006/relationships/slide" Target="slides/slide42.xml"/><Relationship Id="rId79" Type="http://schemas.openxmlformats.org/officeDocument/2006/relationships/slide" Target="slides/slide63.xml"/><Relationship Id="rId102" Type="http://schemas.openxmlformats.org/officeDocument/2006/relationships/slide" Target="slides/slide86.xml"/><Relationship Id="rId123" Type="http://schemas.openxmlformats.org/officeDocument/2006/relationships/slide" Target="slides/slide107.xml"/><Relationship Id="rId144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oleObject" Target="file:///D:\YandexDisk\&#1062;&#1050;&#1055;%20&#1057;&#1057;&#1050;&#1062;\&#1054;&#1090;&#1095;&#1077;&#1090;%202016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ru-RU" sz="1600" b="1" baseline="0" dirty="0">
                <a:solidFill>
                  <a:schemeClr val="tx1"/>
                </a:solidFill>
              </a:rPr>
              <a:t>Использование процессорного времени в 2016г. на НКС-30Т в %</a:t>
            </a:r>
          </a:p>
        </c:rich>
      </c:tx>
      <c:layout>
        <c:manualLayout>
          <c:xMode val="edge"/>
          <c:yMode val="edge"/>
          <c:x val="0.11842647779976237"/>
          <c:y val="0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014C-4201-A173-7691E57D5275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014C-4201-A173-7691E57D5275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014C-4201-A173-7691E57D5275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014C-4201-A173-7691E57D5275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014C-4201-A173-7691E57D5275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014C-4201-A173-7691E57D5275}"/>
              </c:ext>
            </c:extLst>
          </c:dPt>
          <c:dLbls>
            <c:dLbl>
              <c:idx val="0"/>
              <c:layout>
                <c:manualLayout>
                  <c:x val="-1.2474393099168949E-2"/>
                  <c:y val="2.863037124598182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   </c:separator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14C-4201-A173-7691E57D527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eparator>   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('2016'!$A$3:$A$28,'2016'!$A$31)</c:f>
              <c:strCache>
                <c:ptCount val="6"/>
                <c:pt idx="0">
                  <c:v>ИВМиМГ</c:v>
                </c:pt>
                <c:pt idx="1">
                  <c:v>ИК</c:v>
                </c:pt>
                <c:pt idx="2">
                  <c:v>ИТ</c:v>
                </c:pt>
                <c:pt idx="3">
                  <c:v>ИХКГ</c:v>
                </c:pt>
                <c:pt idx="4">
                  <c:v>ИХТТМ</c:v>
                </c:pt>
                <c:pt idx="5">
                  <c:v>Другие институты</c:v>
                </c:pt>
              </c:strCache>
            </c:strRef>
          </c:cat>
          <c:val>
            <c:numRef>
              <c:f>('2016'!$O$3:$O$28,'2016'!$O$31)</c:f>
              <c:numCache>
                <c:formatCode>General</c:formatCode>
                <c:ptCount val="6"/>
                <c:pt idx="0">
                  <c:v>6.49</c:v>
                </c:pt>
                <c:pt idx="1">
                  <c:v>26.27</c:v>
                </c:pt>
                <c:pt idx="2">
                  <c:v>8.16</c:v>
                </c:pt>
                <c:pt idx="3">
                  <c:v>8.25</c:v>
                </c:pt>
                <c:pt idx="4">
                  <c:v>15</c:v>
                </c:pt>
                <c:pt idx="5">
                  <c:v>35.83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5ED2-4E10-95E3-045C9935B74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678257008871521"/>
          <c:y val="0.30967687147911471"/>
          <c:w val="0.33217429911284813"/>
          <c:h val="0.4327777675463637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rtl="0">
            <a:defRPr sz="18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 sz="1400" baseline="0"/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7-03-08T19:13:53.964" idx="1">
    <p:pos x="532" y="1676"/>
    <p:text/>
    <p:extLst>
      <p:ext uri="{C676402C-5697-4E1C-873F-D02D1690AC5C}">
        <p15:threadingInfo xmlns="" xmlns:p15="http://schemas.microsoft.com/office/powerpoint/2012/main" timeZoneBias="-420"/>
      </p:ext>
    </p:extLst>
  </p:cm>
</p:cmLst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57.wmf"/><Relationship Id="rId7" Type="http://schemas.openxmlformats.org/officeDocument/2006/relationships/image" Target="../media/image61.wmf"/><Relationship Id="rId2" Type="http://schemas.openxmlformats.org/officeDocument/2006/relationships/image" Target="../media/image56.wmf"/><Relationship Id="rId1" Type="http://schemas.openxmlformats.org/officeDocument/2006/relationships/image" Target="../media/image55.wmf"/><Relationship Id="rId6" Type="http://schemas.openxmlformats.org/officeDocument/2006/relationships/image" Target="../media/image60.wmf"/><Relationship Id="rId5" Type="http://schemas.openxmlformats.org/officeDocument/2006/relationships/image" Target="../media/image59.wmf"/><Relationship Id="rId4" Type="http://schemas.openxmlformats.org/officeDocument/2006/relationships/image" Target="../media/image58.w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66.wmf"/><Relationship Id="rId2" Type="http://schemas.openxmlformats.org/officeDocument/2006/relationships/image" Target="../media/image65.wmf"/><Relationship Id="rId1" Type="http://schemas.openxmlformats.org/officeDocument/2006/relationships/image" Target="../media/image64.wmf"/><Relationship Id="rId4" Type="http://schemas.openxmlformats.org/officeDocument/2006/relationships/image" Target="../media/image67.w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81.wmf"/><Relationship Id="rId2" Type="http://schemas.openxmlformats.org/officeDocument/2006/relationships/image" Target="../media/image80.wmf"/><Relationship Id="rId1" Type="http://schemas.openxmlformats.org/officeDocument/2006/relationships/image" Target="../media/image79.wmf"/><Relationship Id="rId6" Type="http://schemas.openxmlformats.org/officeDocument/2006/relationships/image" Target="../media/image84.wmf"/><Relationship Id="rId5" Type="http://schemas.openxmlformats.org/officeDocument/2006/relationships/image" Target="../media/image83.wmf"/><Relationship Id="rId4" Type="http://schemas.openxmlformats.org/officeDocument/2006/relationships/image" Target="../media/image82.wmf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95.wmf"/><Relationship Id="rId2" Type="http://schemas.openxmlformats.org/officeDocument/2006/relationships/image" Target="../media/image94.wmf"/><Relationship Id="rId1" Type="http://schemas.openxmlformats.org/officeDocument/2006/relationships/image" Target="../media/image93.wmf"/><Relationship Id="rId5" Type="http://schemas.openxmlformats.org/officeDocument/2006/relationships/image" Target="../media/image97.wmf"/><Relationship Id="rId4" Type="http://schemas.openxmlformats.org/officeDocument/2006/relationships/image" Target="../media/image96.wmf"/></Relationships>
</file>

<file path=ppt/drawings/_rels/vmlDrawing1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wmf"/><Relationship Id="rId7" Type="http://schemas.openxmlformats.org/officeDocument/2006/relationships/image" Target="../media/image107.wmf"/><Relationship Id="rId2" Type="http://schemas.openxmlformats.org/officeDocument/2006/relationships/image" Target="../media/image102.wmf"/><Relationship Id="rId1" Type="http://schemas.openxmlformats.org/officeDocument/2006/relationships/image" Target="../media/image101.wmf"/><Relationship Id="rId6" Type="http://schemas.openxmlformats.org/officeDocument/2006/relationships/image" Target="../media/image106.wmf"/><Relationship Id="rId5" Type="http://schemas.openxmlformats.org/officeDocument/2006/relationships/image" Target="../media/image105.wmf"/><Relationship Id="rId4" Type="http://schemas.openxmlformats.org/officeDocument/2006/relationships/image" Target="../media/image104.wmf"/></Relationships>
</file>

<file path=ppt/drawings/_rels/vmlDrawing15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wmf"/><Relationship Id="rId1" Type="http://schemas.openxmlformats.org/officeDocument/2006/relationships/image" Target="../media/image122.wmf"/></Relationships>
</file>

<file path=ppt/drawings/_rels/vmlDrawing16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wmf"/><Relationship Id="rId1" Type="http://schemas.openxmlformats.org/officeDocument/2006/relationships/image" Target="../media/image145.wmf"/></Relationships>
</file>

<file path=ppt/drawings/_rels/vmlDrawing17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wmf"/><Relationship Id="rId2" Type="http://schemas.openxmlformats.org/officeDocument/2006/relationships/image" Target="../media/image165.wmf"/><Relationship Id="rId1" Type="http://schemas.openxmlformats.org/officeDocument/2006/relationships/image" Target="../media/image164.wmf"/><Relationship Id="rId4" Type="http://schemas.openxmlformats.org/officeDocument/2006/relationships/image" Target="../media/image167.w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1.wmf"/></Relationships>
</file>

<file path=ppt/drawings/_rels/vmlDrawing19.v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wmf"/><Relationship Id="rId1" Type="http://schemas.openxmlformats.org/officeDocument/2006/relationships/image" Target="../media/image17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wmf"/></Relationships>
</file>

<file path=ppt/drawings/_rels/vmlDrawing20.v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wmf"/><Relationship Id="rId2" Type="http://schemas.openxmlformats.org/officeDocument/2006/relationships/image" Target="../media/image179.wmf"/><Relationship Id="rId1" Type="http://schemas.openxmlformats.org/officeDocument/2006/relationships/image" Target="../media/image178.wmf"/><Relationship Id="rId5" Type="http://schemas.openxmlformats.org/officeDocument/2006/relationships/image" Target="../media/image182.wmf"/><Relationship Id="rId4" Type="http://schemas.openxmlformats.org/officeDocument/2006/relationships/image" Target="../media/image181.wmf"/></Relationships>
</file>

<file path=ppt/drawings/_rels/vmlDrawing2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wmf"/><Relationship Id="rId1" Type="http://schemas.openxmlformats.org/officeDocument/2006/relationships/image" Target="../media/image191.w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3.wmf"/></Relationships>
</file>

<file path=ppt/drawings/_rels/vmlDrawing23.v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wmf"/><Relationship Id="rId2" Type="http://schemas.openxmlformats.org/officeDocument/2006/relationships/image" Target="../media/image205.wmf"/><Relationship Id="rId1" Type="http://schemas.openxmlformats.org/officeDocument/2006/relationships/image" Target="../media/image204.wmf"/><Relationship Id="rId5" Type="http://schemas.openxmlformats.org/officeDocument/2006/relationships/image" Target="../media/image208.wmf"/><Relationship Id="rId4" Type="http://schemas.openxmlformats.org/officeDocument/2006/relationships/image" Target="../media/image207.wmf"/></Relationships>
</file>

<file path=ppt/drawings/_rels/vmlDrawing24.v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wmf"/><Relationship Id="rId2" Type="http://schemas.openxmlformats.org/officeDocument/2006/relationships/image" Target="../media/image210.wmf"/><Relationship Id="rId1" Type="http://schemas.openxmlformats.org/officeDocument/2006/relationships/image" Target="../media/image209.wmf"/><Relationship Id="rId4" Type="http://schemas.openxmlformats.org/officeDocument/2006/relationships/image" Target="../media/image212.wmf"/></Relationships>
</file>

<file path=ppt/drawings/_rels/vmlDrawing25.vml.rels><?xml version="1.0" encoding="UTF-8" standalone="yes"?>
<Relationships xmlns="http://schemas.openxmlformats.org/package/2006/relationships"><Relationship Id="rId8" Type="http://schemas.openxmlformats.org/officeDocument/2006/relationships/image" Target="../media/image220.wmf"/><Relationship Id="rId13" Type="http://schemas.openxmlformats.org/officeDocument/2006/relationships/image" Target="../media/image225.wmf"/><Relationship Id="rId3" Type="http://schemas.openxmlformats.org/officeDocument/2006/relationships/image" Target="../media/image215.wmf"/><Relationship Id="rId7" Type="http://schemas.openxmlformats.org/officeDocument/2006/relationships/image" Target="../media/image219.wmf"/><Relationship Id="rId12" Type="http://schemas.openxmlformats.org/officeDocument/2006/relationships/image" Target="../media/image224.wmf"/><Relationship Id="rId2" Type="http://schemas.openxmlformats.org/officeDocument/2006/relationships/image" Target="../media/image214.wmf"/><Relationship Id="rId1" Type="http://schemas.openxmlformats.org/officeDocument/2006/relationships/image" Target="../media/image213.wmf"/><Relationship Id="rId6" Type="http://schemas.openxmlformats.org/officeDocument/2006/relationships/image" Target="../media/image218.wmf"/><Relationship Id="rId11" Type="http://schemas.openxmlformats.org/officeDocument/2006/relationships/image" Target="../media/image223.wmf"/><Relationship Id="rId5" Type="http://schemas.openxmlformats.org/officeDocument/2006/relationships/image" Target="../media/image217.wmf"/><Relationship Id="rId10" Type="http://schemas.openxmlformats.org/officeDocument/2006/relationships/image" Target="../media/image222.wmf"/><Relationship Id="rId4" Type="http://schemas.openxmlformats.org/officeDocument/2006/relationships/image" Target="../media/image216.wmf"/><Relationship Id="rId9" Type="http://schemas.openxmlformats.org/officeDocument/2006/relationships/image" Target="../media/image221.w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6.wmf"/></Relationships>
</file>

<file path=ppt/drawings/_rels/vmlDrawing27.vml.rels><?xml version="1.0" encoding="UTF-8" standalone="yes"?>
<Relationships xmlns="http://schemas.openxmlformats.org/package/2006/relationships"><Relationship Id="rId2" Type="http://schemas.openxmlformats.org/officeDocument/2006/relationships/image" Target="../media/image237.wmf"/><Relationship Id="rId1" Type="http://schemas.openxmlformats.org/officeDocument/2006/relationships/image" Target="../media/image236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42.wmf"/><Relationship Id="rId2" Type="http://schemas.openxmlformats.org/officeDocument/2006/relationships/image" Target="../media/image41.wmf"/><Relationship Id="rId1" Type="http://schemas.openxmlformats.org/officeDocument/2006/relationships/image" Target="../media/image40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4.wmf"/><Relationship Id="rId1" Type="http://schemas.openxmlformats.org/officeDocument/2006/relationships/image" Target="../media/image43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42.wmf"/><Relationship Id="rId2" Type="http://schemas.openxmlformats.org/officeDocument/2006/relationships/image" Target="../media/image41.wmf"/><Relationship Id="rId1" Type="http://schemas.openxmlformats.org/officeDocument/2006/relationships/image" Target="../media/image40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48.wmf"/><Relationship Id="rId2" Type="http://schemas.openxmlformats.org/officeDocument/2006/relationships/image" Target="../media/image47.wmf"/><Relationship Id="rId1" Type="http://schemas.openxmlformats.org/officeDocument/2006/relationships/image" Target="../media/image46.wmf"/><Relationship Id="rId4" Type="http://schemas.openxmlformats.org/officeDocument/2006/relationships/image" Target="../media/image49.wmf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51.wmf"/><Relationship Id="rId1" Type="http://schemas.openxmlformats.org/officeDocument/2006/relationships/image" Target="../media/image5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3636FE-5C97-450B-9834-6061C9059C26}" type="datetimeFigureOut">
              <a:rPr lang="ru-RU" smtClean="0"/>
              <a:pPr/>
              <a:t>17.03.2017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334B55-B6DC-453E-BDFD-EABFBEEF802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22765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334B55-B6DC-453E-BDFD-EABFBEEF8026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09250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37518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Мы предлагаем 3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анатомическую</a:t>
            </a:r>
            <a:r>
              <a:rPr lang="ru-RU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модель мужской и женской системы с детализированной визуализацией отдельных частей организма, позволяя пользователям быстро выделять любую отдельную часть или группу частей для работы с ними.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DD213B-0E4F-4E7F-8E06-D2B5B5375EF6}" type="slidenum">
              <a:rPr lang="ru-RU" smtClean="0">
                <a:solidFill>
                  <a:prstClr val="black"/>
                </a:solidFill>
              </a:rPr>
              <a:pPr/>
              <a:t>66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1038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5ACEED-4D0D-4D04-AE76-FF799E4F924A}" type="slidenum">
              <a:rPr lang="ru-RU" smtClean="0">
                <a:solidFill>
                  <a:prstClr val="black"/>
                </a:solidFill>
              </a:rPr>
              <a:pPr/>
              <a:t>67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73420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DD213B-0E4F-4E7F-8E06-D2B5B5375EF6}" type="slidenum">
              <a:rPr lang="ru-RU" smtClean="0">
                <a:solidFill>
                  <a:prstClr val="black"/>
                </a:solidFill>
              </a:rPr>
              <a:pPr/>
              <a:t>68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11150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DD213B-0E4F-4E7F-8E06-D2B5B5375EF6}" type="slidenum">
              <a:rPr lang="ru-RU" smtClean="0">
                <a:solidFill>
                  <a:prstClr val="black"/>
                </a:solidFill>
              </a:rPr>
              <a:pPr/>
              <a:t>69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50657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FAF1DB20-D7C9-449B-A464-5DF6890E60A8}" type="slidenum">
              <a:rPr lang="ru-RU" altLang="ru-RU">
                <a:solidFill>
                  <a:prstClr val="black"/>
                </a:solidFill>
                <a:latin typeface="Calibri" panose="020F0502020204030204" pitchFamily="34" charset="0"/>
              </a:rPr>
              <a:pPr eaLnBrk="1" hangingPunct="1"/>
              <a:t>77</a:t>
            </a:fld>
            <a:endParaRPr lang="ru-RU" altLang="ru-RU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285152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686D671E-9C72-4938-AEF0-A15434C56D1F}" type="slidenum">
              <a:rPr lang="ru-RU" altLang="ru-RU">
                <a:solidFill>
                  <a:prstClr val="black"/>
                </a:solidFill>
                <a:latin typeface="Calibri" panose="020F0502020204030204" pitchFamily="34" charset="0"/>
              </a:rPr>
              <a:pPr eaLnBrk="1" hangingPunct="1"/>
              <a:t>78</a:t>
            </a:fld>
            <a:endParaRPr lang="ru-RU" altLang="ru-RU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230190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C3E4B8-717B-4654-A96D-C33E3B54FAEF}" type="slidenum">
              <a:rPr lang="ru-RU" smtClean="0">
                <a:solidFill>
                  <a:prstClr val="black"/>
                </a:solidFill>
              </a:rPr>
              <a:pPr/>
              <a:t>94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125234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C3E4B8-717B-4654-A96D-C33E3B54FAEF}" type="slidenum">
              <a:rPr lang="ru-RU" smtClean="0">
                <a:solidFill>
                  <a:prstClr val="black"/>
                </a:solidFill>
              </a:rPr>
              <a:pPr/>
              <a:t>95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786178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C3E4B8-717B-4654-A96D-C33E3B54FAEF}" type="slidenum">
              <a:rPr lang="ru-RU" smtClean="0">
                <a:solidFill>
                  <a:prstClr val="black"/>
                </a:solidFill>
              </a:rPr>
              <a:pPr/>
              <a:t>97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12763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334B55-B6DC-453E-BDFD-EABFBEEF8026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703250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842BDE-45AB-4E79-992F-D7576F68CBBB}" type="slidenum">
              <a:rPr lang="ru-RU" altLang="ru-RU" smtClean="0">
                <a:solidFill>
                  <a:prstClr val="black"/>
                </a:solidFill>
              </a:rPr>
              <a:pPr/>
              <a:t>107</a:t>
            </a:fld>
            <a:endParaRPr lang="ru-RU" alt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678013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1963авг, Новосибирск</a:t>
            </a:r>
          </a:p>
          <a:p>
            <a:r>
              <a:rPr lang="ru-RU" dirty="0"/>
              <a:t>Участники советско-американского симпозиума по дифференциальным уравнениям.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6D5D3D-6DE8-45D8-BF16-39D88EB76BAA}" type="slidenum">
              <a:rPr lang="ru-RU" smtClean="0">
                <a:solidFill>
                  <a:prstClr val="black"/>
                </a:solidFill>
              </a:rPr>
              <a:pPr/>
              <a:t>118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83596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39384" indent="-284378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37514" indent="-227503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592519" indent="-227503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47524" indent="-227503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02530" indent="-22750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57535" indent="-22750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12541" indent="-22750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67546" indent="-22750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fld id="{E6888D9A-C238-4859-AAB3-27ED1BFE8D96}" type="slidenum">
              <a:rPr lang="en-US" altLang="ru-RU" smtClean="0">
                <a:solidFill>
                  <a:prstClr val="black"/>
                </a:solidFill>
              </a:rPr>
              <a:pPr>
                <a:defRPr/>
              </a:pPr>
              <a:t>11</a:t>
            </a:fld>
            <a:endParaRPr lang="en-US" altLang="ru-RU">
              <a:solidFill>
                <a:prstClr val="black"/>
              </a:solidFill>
            </a:endParaRPr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65225" y="1241425"/>
            <a:ext cx="4467225" cy="33496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ru-RU"/>
              <a:t>Pre-stack, post-stack, time domain, depth domain (after migration).</a:t>
            </a:r>
          </a:p>
          <a:p>
            <a:pPr eaLnBrk="1" hangingPunct="1">
              <a:spcBef>
                <a:spcPct val="0"/>
              </a:spcBef>
            </a:pPr>
            <a:r>
              <a:rPr lang="en-US" altLang="ru-RU"/>
              <a:t>3D grid with streamlines.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en-US" altLang="ru-RU"/>
              <a:t>Reservoir model and simulation.</a:t>
            </a:r>
          </a:p>
          <a:p>
            <a:pPr eaLnBrk="1" hangingPunct="1">
              <a:spcBef>
                <a:spcPct val="0"/>
              </a:spcBef>
            </a:pPr>
            <a:r>
              <a:rPr lang="en-US" altLang="ru-RU"/>
              <a:t>Well-logs provide information not only for correcting the GEOMETRY (structiral model), but also tell the properties (porosity, permeability) in different volumetric zones.</a:t>
            </a:r>
          </a:p>
          <a:p>
            <a:pPr eaLnBrk="1" hangingPunct="1">
              <a:spcBef>
                <a:spcPct val="0"/>
              </a:spcBef>
            </a:pPr>
            <a:endParaRPr lang="ru-RU" altLang="ru-RU"/>
          </a:p>
          <a:p>
            <a:pPr eaLnBrk="1" hangingPunct="1">
              <a:spcBef>
                <a:spcPct val="0"/>
              </a:spcBef>
            </a:pPr>
            <a:r>
              <a:rPr lang="ru-RU" altLang="ru-RU"/>
              <a:t>«</a:t>
            </a:r>
            <a:r>
              <a:rPr lang="en-US" altLang="ru-RU"/>
              <a:t>well logging</a:t>
            </a:r>
            <a:r>
              <a:rPr lang="ru-RU" altLang="ru-RU"/>
              <a:t>»</a:t>
            </a:r>
            <a:r>
              <a:rPr lang="en-US" altLang="ru-RU"/>
              <a:t> = </a:t>
            </a:r>
            <a:r>
              <a:rPr lang="ru-RU" altLang="ru-RU"/>
              <a:t>каротаж</a:t>
            </a:r>
          </a:p>
          <a:p>
            <a:pPr eaLnBrk="1" hangingPunct="1">
              <a:spcBef>
                <a:spcPct val="0"/>
              </a:spcBef>
            </a:pPr>
            <a:r>
              <a:rPr lang="ru-RU" altLang="ru-RU"/>
              <a:t>пористость, проницаемость</a:t>
            </a:r>
            <a:endParaRPr lang="en-US" altLang="ru-RU"/>
          </a:p>
          <a:p>
            <a:pPr eaLnBrk="1" hangingPunct="1">
              <a:spcBef>
                <a:spcPct val="0"/>
              </a:spcBef>
            </a:pPr>
            <a:endParaRPr lang="en-US" altLang="ru-RU"/>
          </a:p>
          <a:p>
            <a:pPr eaLnBrk="1" hangingPunct="1">
              <a:spcBef>
                <a:spcPct val="0"/>
              </a:spcBef>
            </a:pPr>
            <a:r>
              <a:rPr lang="ru-RU" altLang="ru-RU"/>
              <a:t>Всё крутится вокруг структурной модели.</a:t>
            </a:r>
          </a:p>
          <a:p>
            <a:pPr eaLnBrk="1" hangingPunct="1">
              <a:spcBef>
                <a:spcPct val="0"/>
              </a:spcBef>
            </a:pPr>
            <a:endParaRPr lang="ru-RU" altLang="ru-RU"/>
          </a:p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772769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516054B-72E3-4674-9E8B-0B3949D8F629}" type="slidenum">
              <a:rPr lang="ru-RU" smtClean="0">
                <a:solidFill>
                  <a:srgbClr val="000000"/>
                </a:solidFill>
              </a:rPr>
              <a:pPr eaLnBrk="1" hangingPunct="1"/>
              <a:t>34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30723" name="Rectangle 7"/>
          <p:cNvSpPr txBox="1">
            <a:spLocks noGrp="1" noChangeArrowheads="1"/>
          </p:cNvSpPr>
          <p:nvPr/>
        </p:nvSpPr>
        <p:spPr bwMode="auto">
          <a:xfrm>
            <a:off x="3860335" y="9443662"/>
            <a:ext cx="2953226" cy="497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BE286838-0456-4BF6-BD5F-CAA5DDC7DD17}" type="slidenum">
              <a:rPr lang="ru-RU" sz="1200">
                <a:solidFill>
                  <a:srgbClr val="000000"/>
                </a:solidFill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34</a:t>
            </a:fld>
            <a:endParaRPr lang="ru-RU" sz="1200">
              <a:solidFill>
                <a:srgbClr val="000000"/>
              </a:solidFill>
            </a:endParaRPr>
          </a:p>
        </p:txBody>
      </p:sp>
      <p:sp>
        <p:nvSpPr>
          <p:cNvPr id="3072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8685" y="4722694"/>
            <a:ext cx="4997768" cy="4474131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/>
          </a:p>
          <a:p>
            <a:pPr eaLnBrk="1" hangingPunct="1"/>
            <a:endParaRPr lang="ru-RU"/>
          </a:p>
          <a:p>
            <a:pPr eaLnBrk="1" hangingPunct="1"/>
            <a:endParaRPr lang="ru-RU"/>
          </a:p>
          <a:p>
            <a:pPr eaLnBrk="1" hangingPunct="1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62259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Длительность</a:t>
            </a:r>
            <a:r>
              <a:rPr lang="ru-RU" baseline="0" dirty="0"/>
              <a:t> объявлявшихся НМУ (при которых концентрация загрязнений превышает ПДК в 30 раз), сутки:</a:t>
            </a:r>
            <a:endParaRPr lang="ru-RU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2012</a:t>
            </a:r>
            <a:r>
              <a:rPr lang="ru-RU" baseline="0" dirty="0"/>
              <a:t> – 44; 2013 -27; 2014 – 40; 2015 – 67; 2016 – 58.</a:t>
            </a:r>
            <a:endParaRPr lang="ru-RU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  <a:p>
            <a:endParaRPr lang="ru-RU" baseline="0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BFA4C-6BD3-464D-A5F1-6C2013D855CF}" type="slidenum">
              <a:rPr lang="ru-RU" smtClean="0">
                <a:solidFill>
                  <a:prstClr val="black"/>
                </a:solidFill>
              </a:rPr>
              <a:pPr/>
              <a:t>49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87983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61351F-DBB1-4664-ADA9-83BC7CB8848D}" type="slidenum">
              <a:rPr lang="ru-RU" smtClean="0">
                <a:solidFill>
                  <a:prstClr val="black"/>
                </a:solidFill>
              </a:rPr>
              <a:pPr/>
              <a:t>51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46438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61351F-DBB1-4664-ADA9-83BC7CB8848D}" type="slidenum">
              <a:rPr lang="ru-RU" smtClean="0">
                <a:solidFill>
                  <a:prstClr val="black"/>
                </a:solidFill>
              </a:rPr>
              <a:pPr/>
              <a:t>52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2541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l"/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Комментарий</a:t>
            </a:r>
            <a:r>
              <a:rPr lang="ru-RU" sz="1200" b="1" baseline="0" dirty="0">
                <a:latin typeface="Times New Roman" pitchFamily="18" charset="0"/>
                <a:cs typeface="Times New Roman" pitchFamily="18" charset="0"/>
              </a:rPr>
              <a:t> к верхнему снимку:</a:t>
            </a:r>
          </a:p>
          <a:p>
            <a:pPr algn="l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Вся неделя простояла с дневными температурами воздуха от -6 до -2 С. 3.02.17 к середине дня похолодало до - 18 и в районе 17 часов над Енисеем начал формироваться туман, по понятным причинам – клочьями. В первую очередь над Абаканской протокой (там вода теплее) . Туман распространился над более низкорасположенной правой частью котловины и небольшой своей частью - над левым берегом. В течении нескольких часов концентрация ослабла.</a:t>
            </a:r>
            <a:r>
              <a:rPr lang="ru-RU" sz="1200" baseline="0" dirty="0">
                <a:latin typeface="Times New Roman" pitchFamily="18" charset="0"/>
                <a:cs typeface="Times New Roman" pitchFamily="18" charset="0"/>
              </a:rPr>
              <a:t> У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тром стояла обычная для безветренной погоды дымка. Снимки сделаны во второй половине дня, солнце за спиной. По дыму из труб ТЭЦ-2 видно наличие слабого южного</a:t>
            </a:r>
            <a:r>
              <a:rPr lang="ru-RU" sz="1200" baseline="0" dirty="0">
                <a:latin typeface="Times New Roman" pitchFamily="18" charset="0"/>
                <a:cs typeface="Times New Roman" pitchFamily="18" charset="0"/>
              </a:rPr>
              <a:t> и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юго-западного ветра. </a:t>
            </a:r>
            <a:endParaRPr lang="ru-RU" sz="1200" b="1" baseline="0" dirty="0"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Комментарий к среднему и нижнему снимкам:</a:t>
            </a:r>
            <a:endParaRPr lang="en-US" sz="1200" b="1" dirty="0"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ru-RU" sz="1200" b="0" i="0" baseline="0" dirty="0">
                <a:latin typeface="Times New Roman" pitchFamily="18" charset="0"/>
                <a:cs typeface="Times New Roman" pitchFamily="18" charset="0"/>
              </a:rPr>
              <a:t>Установки по воздействию на метеорологические процессы в локальных масштабах  используют природные источники энергии: излучение Солнца и электрическое поле земной атмосферы.</a:t>
            </a:r>
            <a:br>
              <a:rPr lang="ru-RU" sz="1200" b="0" i="0" baseline="0" dirty="0">
                <a:latin typeface="Times New Roman" pitchFamily="18" charset="0"/>
                <a:cs typeface="Times New Roman" pitchFamily="18" charset="0"/>
              </a:rPr>
            </a:br>
            <a:r>
              <a:rPr lang="ru-RU" sz="1200" b="0" i="0" baseline="0" dirty="0">
                <a:latin typeface="Times New Roman" pitchFamily="18" charset="0"/>
                <a:cs typeface="Times New Roman" pitchFamily="18" charset="0"/>
              </a:rPr>
              <a:t>НПО Тайфун – средний снимок</a:t>
            </a:r>
            <a:endParaRPr lang="en-US" sz="1200" b="0" i="0" baseline="0" dirty="0"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ru-RU" dirty="0">
                <a:latin typeface="Times New Roman" pitchFamily="18" charset="0"/>
                <a:cs typeface="Times New Roman" pitchFamily="18" charset="0"/>
              </a:rPr>
              <a:t>Пример искусственного прорыва слоя инверсии. Диаметр столба – 5 км.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Один из возможных путей очистки городского воздуха.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0" i="0" baseline="0" dirty="0">
                <a:latin typeface="Times New Roman" pitchFamily="18" charset="0"/>
                <a:cs typeface="Times New Roman" pitchFamily="18" charset="0"/>
              </a:rPr>
              <a:t>Физический институт им. П.Н. Лебедева РАН</a:t>
            </a:r>
            <a:r>
              <a:rPr lang="en-US" sz="1200" b="0" i="0" baseline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0" i="0" baseline="0" dirty="0">
                <a:latin typeface="Times New Roman" pitchFamily="18" charset="0"/>
                <a:cs typeface="Times New Roman" pitchFamily="18" charset="0"/>
              </a:rPr>
              <a:t>– нижний снимок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Локальное кратковременное воздействие на инверсионный слой. На площади 90 кв. м индуцируется нисходящий поток осадков со скоростью 4 м/с. </a:t>
            </a:r>
          </a:p>
          <a:p>
            <a:pPr algn="l"/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endParaRPr lang="en-US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BFA4C-6BD3-464D-A5F1-6C2013D855CF}" type="slidenum">
              <a:rPr lang="ru-RU" smtClean="0">
                <a:solidFill>
                  <a:prstClr val="black"/>
                </a:solidFill>
              </a:rPr>
              <a:pPr/>
              <a:t>53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59785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0090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33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7D8E8-06C0-4A6F-B5B7-3B5179FF1BA8}" type="datetime1">
              <a:rPr lang="ru-RU" smtClean="0"/>
              <a:pPr/>
              <a:t>17.03.2017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Технопром 2015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E5893-7238-4036-AE3C-A831284F60E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33267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EDEB4-C575-4092-B14E-30D3AD716F7F}" type="datetime1">
              <a:rPr lang="ru-RU" smtClean="0"/>
              <a:pPr/>
              <a:t>17.03.2017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Технопром 2015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E5893-7238-4036-AE3C-A831284F60E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0454096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E10E0-B39A-4DA5-9A9B-F2D333A5E10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Технопром 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E7B90-96F7-4E88-88A1-A00939C7E0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420476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61112-3C70-41E5-B554-5546D272E09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Технопром 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E7B90-96F7-4E88-88A1-A00939C7E0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323170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07A9C-147A-492B-B4F0-88E48954237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Технопром 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E7B90-96F7-4E88-88A1-A00939C7E0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38685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1863A-2C7B-4B71-8D9C-1F691A01FCFC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Технопром 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E7B90-96F7-4E88-88A1-A00939C7E0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4621452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5D8CEEEA-1ED2-4726-B911-971417E6B97A}" type="datetime1">
              <a:rPr lang="ru-RU" altLang="en-US" smtClean="0">
                <a:solidFill>
                  <a:prstClr val="black">
                    <a:tint val="75000"/>
                  </a:prstClr>
                </a:solidFill>
              </a:rPr>
              <a:pPr/>
              <a:t>17.03.2017</a:t>
            </a:fld>
            <a:endParaRPr lang="ru-RU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en-US">
                <a:solidFill>
                  <a:prstClr val="black">
                    <a:tint val="75000"/>
                  </a:prstClr>
                </a:solidFill>
              </a:rPr>
              <a:t>Технопром 2015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81478265-E983-4725-BBDA-344BFFC1CD65}" type="slidenum">
              <a:rPr lang="ru-RU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292024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1" y="2130428"/>
            <a:ext cx="7772400" cy="1470026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1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22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045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567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090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612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135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657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180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962AC-2502-4222-AB7D-81C4ABB088E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Технопром 2015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780886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8045AE-8F77-4BA9-99E7-84034052B53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Технопром 2015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824393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4" y="4406903"/>
            <a:ext cx="7772400" cy="1362075"/>
          </a:xfrm>
        </p:spPr>
        <p:txBody>
          <a:bodyPr anchor="t"/>
          <a:lstStyle>
            <a:lvl1pPr algn="l">
              <a:defRPr sz="3953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4" y="2906715"/>
            <a:ext cx="7772400" cy="1500186"/>
          </a:xfrm>
        </p:spPr>
        <p:txBody>
          <a:bodyPr anchor="b"/>
          <a:lstStyle>
            <a:lvl1pPr marL="0" indent="0">
              <a:buNone/>
              <a:defRPr sz="2037">
                <a:solidFill>
                  <a:schemeClr val="tx1">
                    <a:tint val="75000"/>
                  </a:schemeClr>
                </a:solidFill>
              </a:defRPr>
            </a:lvl1pPr>
            <a:lvl2pPr marL="452257" indent="0">
              <a:buNone/>
              <a:defRPr sz="1797">
                <a:solidFill>
                  <a:schemeClr val="tx1">
                    <a:tint val="75000"/>
                  </a:schemeClr>
                </a:solidFill>
              </a:defRPr>
            </a:lvl2pPr>
            <a:lvl3pPr marL="904514" indent="0">
              <a:buNone/>
              <a:defRPr sz="1557">
                <a:solidFill>
                  <a:schemeClr val="tx1">
                    <a:tint val="75000"/>
                  </a:schemeClr>
                </a:solidFill>
              </a:defRPr>
            </a:lvl3pPr>
            <a:lvl4pPr marL="1356771" indent="0">
              <a:buNone/>
              <a:defRPr sz="1438">
                <a:solidFill>
                  <a:schemeClr val="tx1">
                    <a:tint val="75000"/>
                  </a:schemeClr>
                </a:solidFill>
              </a:defRPr>
            </a:lvl4pPr>
            <a:lvl5pPr marL="1809028" indent="0">
              <a:buNone/>
              <a:defRPr sz="1438">
                <a:solidFill>
                  <a:schemeClr val="tx1">
                    <a:tint val="75000"/>
                  </a:schemeClr>
                </a:solidFill>
              </a:defRPr>
            </a:lvl5pPr>
            <a:lvl6pPr marL="2261285" indent="0">
              <a:buNone/>
              <a:defRPr sz="1438">
                <a:solidFill>
                  <a:schemeClr val="tx1">
                    <a:tint val="75000"/>
                  </a:schemeClr>
                </a:solidFill>
              </a:defRPr>
            </a:lvl6pPr>
            <a:lvl7pPr marL="2713542" indent="0">
              <a:buNone/>
              <a:defRPr sz="1438">
                <a:solidFill>
                  <a:schemeClr val="tx1">
                    <a:tint val="75000"/>
                  </a:schemeClr>
                </a:solidFill>
              </a:defRPr>
            </a:lvl7pPr>
            <a:lvl8pPr marL="3165799" indent="0">
              <a:buNone/>
              <a:defRPr sz="1438">
                <a:solidFill>
                  <a:schemeClr val="tx1">
                    <a:tint val="75000"/>
                  </a:schemeClr>
                </a:solidFill>
              </a:defRPr>
            </a:lvl8pPr>
            <a:lvl9pPr marL="3618056" indent="0">
              <a:buNone/>
              <a:defRPr sz="143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4977E-CEAF-4FD3-BF97-50D2C57BFC3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Технопром 2015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2711583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3"/>
            <a:ext cx="4038600" cy="4525963"/>
          </a:xfrm>
        </p:spPr>
        <p:txBody>
          <a:bodyPr/>
          <a:lstStyle>
            <a:lvl1pPr>
              <a:defRPr sz="2755"/>
            </a:lvl1pPr>
            <a:lvl2pPr>
              <a:defRPr sz="2396"/>
            </a:lvl2pPr>
            <a:lvl3pPr>
              <a:defRPr sz="2037"/>
            </a:lvl3pPr>
            <a:lvl4pPr>
              <a:defRPr sz="1797"/>
            </a:lvl4pPr>
            <a:lvl5pPr>
              <a:defRPr sz="1797"/>
            </a:lvl5pPr>
            <a:lvl6pPr>
              <a:defRPr sz="1797"/>
            </a:lvl6pPr>
            <a:lvl7pPr>
              <a:defRPr sz="1797"/>
            </a:lvl7pPr>
            <a:lvl8pPr>
              <a:defRPr sz="1797"/>
            </a:lvl8pPr>
            <a:lvl9pPr>
              <a:defRPr sz="1797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3"/>
            <a:ext cx="4038600" cy="4525963"/>
          </a:xfrm>
        </p:spPr>
        <p:txBody>
          <a:bodyPr/>
          <a:lstStyle>
            <a:lvl1pPr>
              <a:defRPr sz="2755"/>
            </a:lvl1pPr>
            <a:lvl2pPr>
              <a:defRPr sz="2396"/>
            </a:lvl2pPr>
            <a:lvl3pPr>
              <a:defRPr sz="2037"/>
            </a:lvl3pPr>
            <a:lvl4pPr>
              <a:defRPr sz="1797"/>
            </a:lvl4pPr>
            <a:lvl5pPr>
              <a:defRPr sz="1797"/>
            </a:lvl5pPr>
            <a:lvl6pPr>
              <a:defRPr sz="1797"/>
            </a:lvl6pPr>
            <a:lvl7pPr>
              <a:defRPr sz="1797"/>
            </a:lvl7pPr>
            <a:lvl8pPr>
              <a:defRPr sz="1797"/>
            </a:lvl8pPr>
            <a:lvl9pPr>
              <a:defRPr sz="1797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2BEA9-6ED7-40C8-9BB0-A0D029332AB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Технопром 2015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8055214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396" b="1"/>
            </a:lvl1pPr>
            <a:lvl2pPr marL="452257" indent="0">
              <a:buNone/>
              <a:defRPr sz="2037" b="1"/>
            </a:lvl2pPr>
            <a:lvl3pPr marL="904514" indent="0">
              <a:buNone/>
              <a:defRPr sz="1797" b="1"/>
            </a:lvl3pPr>
            <a:lvl4pPr marL="1356771" indent="0">
              <a:buNone/>
              <a:defRPr sz="1557" b="1"/>
            </a:lvl4pPr>
            <a:lvl5pPr marL="1809028" indent="0">
              <a:buNone/>
              <a:defRPr sz="1557" b="1"/>
            </a:lvl5pPr>
            <a:lvl6pPr marL="2261285" indent="0">
              <a:buNone/>
              <a:defRPr sz="1557" b="1"/>
            </a:lvl6pPr>
            <a:lvl7pPr marL="2713542" indent="0">
              <a:buNone/>
              <a:defRPr sz="1557" b="1"/>
            </a:lvl7pPr>
            <a:lvl8pPr marL="3165799" indent="0">
              <a:buNone/>
              <a:defRPr sz="1557" b="1"/>
            </a:lvl8pPr>
            <a:lvl9pPr marL="3618056" indent="0">
              <a:buNone/>
              <a:defRPr sz="1557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4"/>
            <a:ext cx="4040188" cy="3951288"/>
          </a:xfrm>
        </p:spPr>
        <p:txBody>
          <a:bodyPr/>
          <a:lstStyle>
            <a:lvl1pPr>
              <a:defRPr sz="2396"/>
            </a:lvl1pPr>
            <a:lvl2pPr>
              <a:defRPr sz="2037"/>
            </a:lvl2pPr>
            <a:lvl3pPr>
              <a:defRPr sz="1797"/>
            </a:lvl3pPr>
            <a:lvl4pPr>
              <a:defRPr sz="1557"/>
            </a:lvl4pPr>
            <a:lvl5pPr>
              <a:defRPr sz="1557"/>
            </a:lvl5pPr>
            <a:lvl6pPr>
              <a:defRPr sz="1557"/>
            </a:lvl6pPr>
            <a:lvl7pPr>
              <a:defRPr sz="1557"/>
            </a:lvl7pPr>
            <a:lvl8pPr>
              <a:defRPr sz="1557"/>
            </a:lvl8pPr>
            <a:lvl9pPr>
              <a:defRPr sz="1557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396" b="1"/>
            </a:lvl1pPr>
            <a:lvl2pPr marL="452257" indent="0">
              <a:buNone/>
              <a:defRPr sz="2037" b="1"/>
            </a:lvl2pPr>
            <a:lvl3pPr marL="904514" indent="0">
              <a:buNone/>
              <a:defRPr sz="1797" b="1"/>
            </a:lvl3pPr>
            <a:lvl4pPr marL="1356771" indent="0">
              <a:buNone/>
              <a:defRPr sz="1557" b="1"/>
            </a:lvl4pPr>
            <a:lvl5pPr marL="1809028" indent="0">
              <a:buNone/>
              <a:defRPr sz="1557" b="1"/>
            </a:lvl5pPr>
            <a:lvl6pPr marL="2261285" indent="0">
              <a:buNone/>
              <a:defRPr sz="1557" b="1"/>
            </a:lvl6pPr>
            <a:lvl7pPr marL="2713542" indent="0">
              <a:buNone/>
              <a:defRPr sz="1557" b="1"/>
            </a:lvl7pPr>
            <a:lvl8pPr marL="3165799" indent="0">
              <a:buNone/>
              <a:defRPr sz="1557" b="1"/>
            </a:lvl8pPr>
            <a:lvl9pPr marL="3618056" indent="0">
              <a:buNone/>
              <a:defRPr sz="1557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7" y="2174874"/>
            <a:ext cx="4041775" cy="3951288"/>
          </a:xfrm>
        </p:spPr>
        <p:txBody>
          <a:bodyPr/>
          <a:lstStyle>
            <a:lvl1pPr>
              <a:defRPr sz="2396"/>
            </a:lvl1pPr>
            <a:lvl2pPr>
              <a:defRPr sz="2037"/>
            </a:lvl2pPr>
            <a:lvl3pPr>
              <a:defRPr sz="1797"/>
            </a:lvl3pPr>
            <a:lvl4pPr>
              <a:defRPr sz="1557"/>
            </a:lvl4pPr>
            <a:lvl5pPr>
              <a:defRPr sz="1557"/>
            </a:lvl5pPr>
            <a:lvl6pPr>
              <a:defRPr sz="1557"/>
            </a:lvl6pPr>
            <a:lvl7pPr>
              <a:defRPr sz="1557"/>
            </a:lvl7pPr>
            <a:lvl8pPr>
              <a:defRPr sz="1557"/>
            </a:lvl8pPr>
            <a:lvl9pPr>
              <a:defRPr sz="1557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9EFFF-9F25-4F17-8A8F-EA4CD0B8790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Технопром 2015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86912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022D4-5253-4649-9AEA-EFE0C93EF786}" type="datetime1">
              <a:rPr lang="ru-RU" smtClean="0"/>
              <a:pPr/>
              <a:t>17.03.2017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Технопром 2015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E5893-7238-4036-AE3C-A831284F60E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9642782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54128-D0D9-44F5-A6C5-4C3950E6B3F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Технопром 2015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3473315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C801C-8F03-44AC-9489-76468DD2599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Технопром 2015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985689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1"/>
            <a:ext cx="3008313" cy="1162050"/>
          </a:xfrm>
        </p:spPr>
        <p:txBody>
          <a:bodyPr anchor="b"/>
          <a:lstStyle>
            <a:lvl1pPr algn="l">
              <a:defRPr sz="2037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2"/>
          </a:xfrm>
        </p:spPr>
        <p:txBody>
          <a:bodyPr/>
          <a:lstStyle>
            <a:lvl1pPr>
              <a:defRPr sz="3115"/>
            </a:lvl1pPr>
            <a:lvl2pPr>
              <a:defRPr sz="2755"/>
            </a:lvl2pPr>
            <a:lvl3pPr>
              <a:defRPr sz="2396"/>
            </a:lvl3pPr>
            <a:lvl4pPr>
              <a:defRPr sz="2037"/>
            </a:lvl4pPr>
            <a:lvl5pPr>
              <a:defRPr sz="2037"/>
            </a:lvl5pPr>
            <a:lvl6pPr>
              <a:defRPr sz="2037"/>
            </a:lvl6pPr>
            <a:lvl7pPr>
              <a:defRPr sz="2037"/>
            </a:lvl7pPr>
            <a:lvl8pPr>
              <a:defRPr sz="2037"/>
            </a:lvl8pPr>
            <a:lvl9pPr>
              <a:defRPr sz="2037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4"/>
          </a:xfrm>
        </p:spPr>
        <p:txBody>
          <a:bodyPr/>
          <a:lstStyle>
            <a:lvl1pPr marL="0" indent="0">
              <a:buNone/>
              <a:defRPr sz="1438"/>
            </a:lvl1pPr>
            <a:lvl2pPr marL="452257" indent="0">
              <a:buNone/>
              <a:defRPr sz="1198"/>
            </a:lvl2pPr>
            <a:lvl3pPr marL="904514" indent="0">
              <a:buNone/>
              <a:defRPr sz="958"/>
            </a:lvl3pPr>
            <a:lvl4pPr marL="1356771" indent="0">
              <a:buNone/>
              <a:defRPr sz="839"/>
            </a:lvl4pPr>
            <a:lvl5pPr marL="1809028" indent="0">
              <a:buNone/>
              <a:defRPr sz="839"/>
            </a:lvl5pPr>
            <a:lvl6pPr marL="2261285" indent="0">
              <a:buNone/>
              <a:defRPr sz="839"/>
            </a:lvl6pPr>
            <a:lvl7pPr marL="2713542" indent="0">
              <a:buNone/>
              <a:defRPr sz="839"/>
            </a:lvl7pPr>
            <a:lvl8pPr marL="3165799" indent="0">
              <a:buNone/>
              <a:defRPr sz="839"/>
            </a:lvl8pPr>
            <a:lvl9pPr marL="3618056" indent="0">
              <a:buNone/>
              <a:defRPr sz="839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244B6-004C-4465-92ED-6A778BDFE82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Технопром 2015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0631168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37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6"/>
            <a:ext cx="5486400" cy="4114800"/>
          </a:xfrm>
        </p:spPr>
        <p:txBody>
          <a:bodyPr/>
          <a:lstStyle>
            <a:lvl1pPr marL="0" indent="0">
              <a:buNone/>
              <a:defRPr sz="3115"/>
            </a:lvl1pPr>
            <a:lvl2pPr marL="452257" indent="0">
              <a:buNone/>
              <a:defRPr sz="2755"/>
            </a:lvl2pPr>
            <a:lvl3pPr marL="904514" indent="0">
              <a:buNone/>
              <a:defRPr sz="2396"/>
            </a:lvl3pPr>
            <a:lvl4pPr marL="1356771" indent="0">
              <a:buNone/>
              <a:defRPr sz="2037"/>
            </a:lvl4pPr>
            <a:lvl5pPr marL="1809028" indent="0">
              <a:buNone/>
              <a:defRPr sz="2037"/>
            </a:lvl5pPr>
            <a:lvl6pPr marL="2261285" indent="0">
              <a:buNone/>
              <a:defRPr sz="2037"/>
            </a:lvl6pPr>
            <a:lvl7pPr marL="2713542" indent="0">
              <a:buNone/>
              <a:defRPr sz="2037"/>
            </a:lvl7pPr>
            <a:lvl8pPr marL="3165799" indent="0">
              <a:buNone/>
              <a:defRPr sz="2037"/>
            </a:lvl8pPr>
            <a:lvl9pPr marL="3618056" indent="0">
              <a:buNone/>
              <a:defRPr sz="2037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38"/>
            </a:lvl1pPr>
            <a:lvl2pPr marL="452257" indent="0">
              <a:buNone/>
              <a:defRPr sz="1198"/>
            </a:lvl2pPr>
            <a:lvl3pPr marL="904514" indent="0">
              <a:buNone/>
              <a:defRPr sz="958"/>
            </a:lvl3pPr>
            <a:lvl4pPr marL="1356771" indent="0">
              <a:buNone/>
              <a:defRPr sz="839"/>
            </a:lvl4pPr>
            <a:lvl5pPr marL="1809028" indent="0">
              <a:buNone/>
              <a:defRPr sz="839"/>
            </a:lvl5pPr>
            <a:lvl6pPr marL="2261285" indent="0">
              <a:buNone/>
              <a:defRPr sz="839"/>
            </a:lvl6pPr>
            <a:lvl7pPr marL="2713542" indent="0">
              <a:buNone/>
              <a:defRPr sz="839"/>
            </a:lvl7pPr>
            <a:lvl8pPr marL="3165799" indent="0">
              <a:buNone/>
              <a:defRPr sz="839"/>
            </a:lvl8pPr>
            <a:lvl9pPr marL="3618056" indent="0">
              <a:buNone/>
              <a:defRPr sz="839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CF984-0943-465B-A9EF-28096F82D2DC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Технопром 2015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9357275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3223C-28C0-4E2A-B09D-7E5238D4DA4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Технопром 2015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1333882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1" y="274641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1" y="274641"/>
            <a:ext cx="6019799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4F7EF-D65E-4B49-833A-A0D3F6C8D8F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Технопром 2015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0769155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1" y="2130428"/>
            <a:ext cx="7772400" cy="1470026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1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22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045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567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090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612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135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657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180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E93E8-6F56-43F0-BF59-04F334398DA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Технопром 2015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4012482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0D49F-D27D-4B68-9E47-C76709B9CC7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Технопром 2015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6186014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4" y="4406903"/>
            <a:ext cx="7772400" cy="1362075"/>
          </a:xfrm>
        </p:spPr>
        <p:txBody>
          <a:bodyPr anchor="t"/>
          <a:lstStyle>
            <a:lvl1pPr algn="l">
              <a:defRPr sz="3953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4" y="2906715"/>
            <a:ext cx="7772400" cy="1500186"/>
          </a:xfrm>
        </p:spPr>
        <p:txBody>
          <a:bodyPr anchor="b"/>
          <a:lstStyle>
            <a:lvl1pPr marL="0" indent="0">
              <a:buNone/>
              <a:defRPr sz="2037">
                <a:solidFill>
                  <a:schemeClr val="tx1">
                    <a:tint val="75000"/>
                  </a:schemeClr>
                </a:solidFill>
              </a:defRPr>
            </a:lvl1pPr>
            <a:lvl2pPr marL="452257" indent="0">
              <a:buNone/>
              <a:defRPr sz="1797">
                <a:solidFill>
                  <a:schemeClr val="tx1">
                    <a:tint val="75000"/>
                  </a:schemeClr>
                </a:solidFill>
              </a:defRPr>
            </a:lvl2pPr>
            <a:lvl3pPr marL="904514" indent="0">
              <a:buNone/>
              <a:defRPr sz="1557">
                <a:solidFill>
                  <a:schemeClr val="tx1">
                    <a:tint val="75000"/>
                  </a:schemeClr>
                </a:solidFill>
              </a:defRPr>
            </a:lvl3pPr>
            <a:lvl4pPr marL="1356771" indent="0">
              <a:buNone/>
              <a:defRPr sz="1438">
                <a:solidFill>
                  <a:schemeClr val="tx1">
                    <a:tint val="75000"/>
                  </a:schemeClr>
                </a:solidFill>
              </a:defRPr>
            </a:lvl4pPr>
            <a:lvl5pPr marL="1809028" indent="0">
              <a:buNone/>
              <a:defRPr sz="1438">
                <a:solidFill>
                  <a:schemeClr val="tx1">
                    <a:tint val="75000"/>
                  </a:schemeClr>
                </a:solidFill>
              </a:defRPr>
            </a:lvl5pPr>
            <a:lvl6pPr marL="2261285" indent="0">
              <a:buNone/>
              <a:defRPr sz="1438">
                <a:solidFill>
                  <a:schemeClr val="tx1">
                    <a:tint val="75000"/>
                  </a:schemeClr>
                </a:solidFill>
              </a:defRPr>
            </a:lvl6pPr>
            <a:lvl7pPr marL="2713542" indent="0">
              <a:buNone/>
              <a:defRPr sz="1438">
                <a:solidFill>
                  <a:schemeClr val="tx1">
                    <a:tint val="75000"/>
                  </a:schemeClr>
                </a:solidFill>
              </a:defRPr>
            </a:lvl7pPr>
            <a:lvl8pPr marL="3165799" indent="0">
              <a:buNone/>
              <a:defRPr sz="1438">
                <a:solidFill>
                  <a:schemeClr val="tx1">
                    <a:tint val="75000"/>
                  </a:schemeClr>
                </a:solidFill>
              </a:defRPr>
            </a:lvl8pPr>
            <a:lvl9pPr marL="3618056" indent="0">
              <a:buNone/>
              <a:defRPr sz="143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41EC3-BE90-4144-97F6-898A6C6F193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Технопром 2015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9489936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3"/>
            <a:ext cx="4038600" cy="4525963"/>
          </a:xfrm>
        </p:spPr>
        <p:txBody>
          <a:bodyPr/>
          <a:lstStyle>
            <a:lvl1pPr>
              <a:defRPr sz="2755"/>
            </a:lvl1pPr>
            <a:lvl2pPr>
              <a:defRPr sz="2396"/>
            </a:lvl2pPr>
            <a:lvl3pPr>
              <a:defRPr sz="2037"/>
            </a:lvl3pPr>
            <a:lvl4pPr>
              <a:defRPr sz="1797"/>
            </a:lvl4pPr>
            <a:lvl5pPr>
              <a:defRPr sz="1797"/>
            </a:lvl5pPr>
            <a:lvl6pPr>
              <a:defRPr sz="1797"/>
            </a:lvl6pPr>
            <a:lvl7pPr>
              <a:defRPr sz="1797"/>
            </a:lvl7pPr>
            <a:lvl8pPr>
              <a:defRPr sz="1797"/>
            </a:lvl8pPr>
            <a:lvl9pPr>
              <a:defRPr sz="1797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3"/>
            <a:ext cx="4038600" cy="4525963"/>
          </a:xfrm>
        </p:spPr>
        <p:txBody>
          <a:bodyPr/>
          <a:lstStyle>
            <a:lvl1pPr>
              <a:defRPr sz="2755"/>
            </a:lvl1pPr>
            <a:lvl2pPr>
              <a:defRPr sz="2396"/>
            </a:lvl2pPr>
            <a:lvl3pPr>
              <a:defRPr sz="2037"/>
            </a:lvl3pPr>
            <a:lvl4pPr>
              <a:defRPr sz="1797"/>
            </a:lvl4pPr>
            <a:lvl5pPr>
              <a:defRPr sz="1797"/>
            </a:lvl5pPr>
            <a:lvl6pPr>
              <a:defRPr sz="1797"/>
            </a:lvl6pPr>
            <a:lvl7pPr>
              <a:defRPr sz="1797"/>
            </a:lvl7pPr>
            <a:lvl8pPr>
              <a:defRPr sz="1797"/>
            </a:lvl8pPr>
            <a:lvl9pPr>
              <a:defRPr sz="1797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1D5FA-3E81-45B9-A443-4F99A91699A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Технопром 2015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9207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33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271184-476E-48D4-821B-6B6C2C789C3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prstClr val="black">
                    <a:tint val="75000"/>
                  </a:prstClr>
                </a:solidFill>
              </a:rPr>
              <a:t>Технопром 2015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5D33D0-F8B6-4F02-BF55-03918577904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7334612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396" b="1"/>
            </a:lvl1pPr>
            <a:lvl2pPr marL="452257" indent="0">
              <a:buNone/>
              <a:defRPr sz="2037" b="1"/>
            </a:lvl2pPr>
            <a:lvl3pPr marL="904514" indent="0">
              <a:buNone/>
              <a:defRPr sz="1797" b="1"/>
            </a:lvl3pPr>
            <a:lvl4pPr marL="1356771" indent="0">
              <a:buNone/>
              <a:defRPr sz="1557" b="1"/>
            </a:lvl4pPr>
            <a:lvl5pPr marL="1809028" indent="0">
              <a:buNone/>
              <a:defRPr sz="1557" b="1"/>
            </a:lvl5pPr>
            <a:lvl6pPr marL="2261285" indent="0">
              <a:buNone/>
              <a:defRPr sz="1557" b="1"/>
            </a:lvl6pPr>
            <a:lvl7pPr marL="2713542" indent="0">
              <a:buNone/>
              <a:defRPr sz="1557" b="1"/>
            </a:lvl7pPr>
            <a:lvl8pPr marL="3165799" indent="0">
              <a:buNone/>
              <a:defRPr sz="1557" b="1"/>
            </a:lvl8pPr>
            <a:lvl9pPr marL="3618056" indent="0">
              <a:buNone/>
              <a:defRPr sz="1557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4"/>
            <a:ext cx="4040188" cy="3951288"/>
          </a:xfrm>
        </p:spPr>
        <p:txBody>
          <a:bodyPr/>
          <a:lstStyle>
            <a:lvl1pPr>
              <a:defRPr sz="2396"/>
            </a:lvl1pPr>
            <a:lvl2pPr>
              <a:defRPr sz="2037"/>
            </a:lvl2pPr>
            <a:lvl3pPr>
              <a:defRPr sz="1797"/>
            </a:lvl3pPr>
            <a:lvl4pPr>
              <a:defRPr sz="1557"/>
            </a:lvl4pPr>
            <a:lvl5pPr>
              <a:defRPr sz="1557"/>
            </a:lvl5pPr>
            <a:lvl6pPr>
              <a:defRPr sz="1557"/>
            </a:lvl6pPr>
            <a:lvl7pPr>
              <a:defRPr sz="1557"/>
            </a:lvl7pPr>
            <a:lvl8pPr>
              <a:defRPr sz="1557"/>
            </a:lvl8pPr>
            <a:lvl9pPr>
              <a:defRPr sz="1557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396" b="1"/>
            </a:lvl1pPr>
            <a:lvl2pPr marL="452257" indent="0">
              <a:buNone/>
              <a:defRPr sz="2037" b="1"/>
            </a:lvl2pPr>
            <a:lvl3pPr marL="904514" indent="0">
              <a:buNone/>
              <a:defRPr sz="1797" b="1"/>
            </a:lvl3pPr>
            <a:lvl4pPr marL="1356771" indent="0">
              <a:buNone/>
              <a:defRPr sz="1557" b="1"/>
            </a:lvl4pPr>
            <a:lvl5pPr marL="1809028" indent="0">
              <a:buNone/>
              <a:defRPr sz="1557" b="1"/>
            </a:lvl5pPr>
            <a:lvl6pPr marL="2261285" indent="0">
              <a:buNone/>
              <a:defRPr sz="1557" b="1"/>
            </a:lvl6pPr>
            <a:lvl7pPr marL="2713542" indent="0">
              <a:buNone/>
              <a:defRPr sz="1557" b="1"/>
            </a:lvl7pPr>
            <a:lvl8pPr marL="3165799" indent="0">
              <a:buNone/>
              <a:defRPr sz="1557" b="1"/>
            </a:lvl8pPr>
            <a:lvl9pPr marL="3618056" indent="0">
              <a:buNone/>
              <a:defRPr sz="1557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7" y="2174874"/>
            <a:ext cx="4041775" cy="3951288"/>
          </a:xfrm>
        </p:spPr>
        <p:txBody>
          <a:bodyPr/>
          <a:lstStyle>
            <a:lvl1pPr>
              <a:defRPr sz="2396"/>
            </a:lvl1pPr>
            <a:lvl2pPr>
              <a:defRPr sz="2037"/>
            </a:lvl2pPr>
            <a:lvl3pPr>
              <a:defRPr sz="1797"/>
            </a:lvl3pPr>
            <a:lvl4pPr>
              <a:defRPr sz="1557"/>
            </a:lvl4pPr>
            <a:lvl5pPr>
              <a:defRPr sz="1557"/>
            </a:lvl5pPr>
            <a:lvl6pPr>
              <a:defRPr sz="1557"/>
            </a:lvl6pPr>
            <a:lvl7pPr>
              <a:defRPr sz="1557"/>
            </a:lvl7pPr>
            <a:lvl8pPr>
              <a:defRPr sz="1557"/>
            </a:lvl8pPr>
            <a:lvl9pPr>
              <a:defRPr sz="1557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572EA-449D-4665-B3A9-13D4CE0CE38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Технопром 2015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126150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D4D14-63B8-4A20-A1AD-3900BDCA9F0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Технопром 2015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173547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7FEC7-E8F7-45BD-A714-99A50708B1D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Технопром 2015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5516916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1"/>
            <a:ext cx="3008313" cy="1162050"/>
          </a:xfrm>
        </p:spPr>
        <p:txBody>
          <a:bodyPr anchor="b"/>
          <a:lstStyle>
            <a:lvl1pPr algn="l">
              <a:defRPr sz="2037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2"/>
          </a:xfrm>
        </p:spPr>
        <p:txBody>
          <a:bodyPr/>
          <a:lstStyle>
            <a:lvl1pPr>
              <a:defRPr sz="3115"/>
            </a:lvl1pPr>
            <a:lvl2pPr>
              <a:defRPr sz="2755"/>
            </a:lvl2pPr>
            <a:lvl3pPr>
              <a:defRPr sz="2396"/>
            </a:lvl3pPr>
            <a:lvl4pPr>
              <a:defRPr sz="2037"/>
            </a:lvl4pPr>
            <a:lvl5pPr>
              <a:defRPr sz="2037"/>
            </a:lvl5pPr>
            <a:lvl6pPr>
              <a:defRPr sz="2037"/>
            </a:lvl6pPr>
            <a:lvl7pPr>
              <a:defRPr sz="2037"/>
            </a:lvl7pPr>
            <a:lvl8pPr>
              <a:defRPr sz="2037"/>
            </a:lvl8pPr>
            <a:lvl9pPr>
              <a:defRPr sz="2037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4"/>
          </a:xfrm>
        </p:spPr>
        <p:txBody>
          <a:bodyPr/>
          <a:lstStyle>
            <a:lvl1pPr marL="0" indent="0">
              <a:buNone/>
              <a:defRPr sz="1438"/>
            </a:lvl1pPr>
            <a:lvl2pPr marL="452257" indent="0">
              <a:buNone/>
              <a:defRPr sz="1198"/>
            </a:lvl2pPr>
            <a:lvl3pPr marL="904514" indent="0">
              <a:buNone/>
              <a:defRPr sz="958"/>
            </a:lvl3pPr>
            <a:lvl4pPr marL="1356771" indent="0">
              <a:buNone/>
              <a:defRPr sz="839"/>
            </a:lvl4pPr>
            <a:lvl5pPr marL="1809028" indent="0">
              <a:buNone/>
              <a:defRPr sz="839"/>
            </a:lvl5pPr>
            <a:lvl6pPr marL="2261285" indent="0">
              <a:buNone/>
              <a:defRPr sz="839"/>
            </a:lvl6pPr>
            <a:lvl7pPr marL="2713542" indent="0">
              <a:buNone/>
              <a:defRPr sz="839"/>
            </a:lvl7pPr>
            <a:lvl8pPr marL="3165799" indent="0">
              <a:buNone/>
              <a:defRPr sz="839"/>
            </a:lvl8pPr>
            <a:lvl9pPr marL="3618056" indent="0">
              <a:buNone/>
              <a:defRPr sz="839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FC69A-D691-499E-8B78-6E3FD0ADAC5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Технопром 2015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5534410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37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6"/>
            <a:ext cx="5486400" cy="4114800"/>
          </a:xfrm>
        </p:spPr>
        <p:txBody>
          <a:bodyPr/>
          <a:lstStyle>
            <a:lvl1pPr marL="0" indent="0">
              <a:buNone/>
              <a:defRPr sz="3115"/>
            </a:lvl1pPr>
            <a:lvl2pPr marL="452257" indent="0">
              <a:buNone/>
              <a:defRPr sz="2755"/>
            </a:lvl2pPr>
            <a:lvl3pPr marL="904514" indent="0">
              <a:buNone/>
              <a:defRPr sz="2396"/>
            </a:lvl3pPr>
            <a:lvl4pPr marL="1356771" indent="0">
              <a:buNone/>
              <a:defRPr sz="2037"/>
            </a:lvl4pPr>
            <a:lvl5pPr marL="1809028" indent="0">
              <a:buNone/>
              <a:defRPr sz="2037"/>
            </a:lvl5pPr>
            <a:lvl6pPr marL="2261285" indent="0">
              <a:buNone/>
              <a:defRPr sz="2037"/>
            </a:lvl6pPr>
            <a:lvl7pPr marL="2713542" indent="0">
              <a:buNone/>
              <a:defRPr sz="2037"/>
            </a:lvl7pPr>
            <a:lvl8pPr marL="3165799" indent="0">
              <a:buNone/>
              <a:defRPr sz="2037"/>
            </a:lvl8pPr>
            <a:lvl9pPr marL="3618056" indent="0">
              <a:buNone/>
              <a:defRPr sz="2037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38"/>
            </a:lvl1pPr>
            <a:lvl2pPr marL="452257" indent="0">
              <a:buNone/>
              <a:defRPr sz="1198"/>
            </a:lvl2pPr>
            <a:lvl3pPr marL="904514" indent="0">
              <a:buNone/>
              <a:defRPr sz="958"/>
            </a:lvl3pPr>
            <a:lvl4pPr marL="1356771" indent="0">
              <a:buNone/>
              <a:defRPr sz="839"/>
            </a:lvl4pPr>
            <a:lvl5pPr marL="1809028" indent="0">
              <a:buNone/>
              <a:defRPr sz="839"/>
            </a:lvl5pPr>
            <a:lvl6pPr marL="2261285" indent="0">
              <a:buNone/>
              <a:defRPr sz="839"/>
            </a:lvl6pPr>
            <a:lvl7pPr marL="2713542" indent="0">
              <a:buNone/>
              <a:defRPr sz="839"/>
            </a:lvl7pPr>
            <a:lvl8pPr marL="3165799" indent="0">
              <a:buNone/>
              <a:defRPr sz="839"/>
            </a:lvl8pPr>
            <a:lvl9pPr marL="3618056" indent="0">
              <a:buNone/>
              <a:defRPr sz="839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B30FE-4BD8-4F8F-895A-E95F7A84E77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Технопром 2015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2346481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463F6-1228-48FF-9EDA-B7B36D8A8A5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Технопром 2015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2058480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1" y="274641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1" y="274641"/>
            <a:ext cx="6019799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718FD-0319-4A33-952D-1EE3885BA8A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Технопром 2015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2149216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F8B45-B78B-4455-83E2-A33CC6791FC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Технопром 2015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12FCB-4868-4404-A9A6-ADECDA56448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7867244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15466-9B73-4B58-8D5B-6FBB0B3EDF0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Технопром 2015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12FCB-4868-4404-A9A6-ADECDA56448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4085076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662C8-6653-434E-B06C-BE582C85327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Технопром 2015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12FCB-4868-4404-A9A6-ADECDA56448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90921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A4D021-E6E5-4BAA-91F4-DA6C1EA3FE7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prstClr val="black">
                    <a:tint val="75000"/>
                  </a:prstClr>
                </a:solidFill>
              </a:rPr>
              <a:t>Технопром 2015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3F7C8F-07F9-4E33-815B-EF8AC75C0D1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2474067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4F0C6-349B-4E53-B664-0091B16CB57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Технопром 2015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12FCB-4868-4404-A9A6-ADECDA56448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6999918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6468A-4E50-4971-B8A8-40105752587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Технопром 2015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12FCB-4868-4404-A9A6-ADECDA56448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0939324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E57D5-B38A-4EB7-B7FB-9B2F9DDCC0D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Технопром 2015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12FCB-4868-4404-A9A6-ADECDA56448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3011983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1232C-4C77-4E73-A726-85AFB66D77DC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Технопром 2015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12FCB-4868-4404-A9A6-ADECDA56448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6585708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400ED-4C53-437A-90B4-4FD6F7B6046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Технопром 2015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12FCB-4868-4404-A9A6-ADECDA56448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6091777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2F546-59AE-4772-84D7-1C2D59EEAB2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Технопром 2015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12FCB-4868-4404-A9A6-ADECDA56448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0681744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8A984-F67D-45FF-8336-F59BEA3614F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Технопром 2015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12FCB-4868-4404-A9A6-ADECDA56448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8637485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7728D-922D-4325-8465-2FBF9C1A689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Технопром 2015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12FCB-4868-4404-A9A6-ADECDA56448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7561325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DEBFB8-8C66-410D-B426-5F50E914B92C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prstClr val="black">
                    <a:tint val="75000"/>
                  </a:prstClr>
                </a:solidFill>
              </a:rPr>
              <a:t>Технопром 2015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CF6011-9670-4F44-945F-685E8E956C6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13949430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C2D6BD-2067-4184-8F82-17B68234EF8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prstClr val="black">
                    <a:tint val="75000"/>
                  </a:prstClr>
                </a:solidFill>
              </a:rPr>
              <a:t>Технопром 2015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7E7562-6AF8-42E5-AB86-24CA19B7311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755310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A75C4D-47A6-4158-ACD2-19763E4F1A1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prstClr val="black">
                    <a:tint val="75000"/>
                  </a:prstClr>
                </a:solidFill>
              </a:rPr>
              <a:t>Технопром 2015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38F44E-D60F-4E33-9F87-30F82CDE16F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6618711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C1AB7A-4905-41B6-837B-0753E92CE9B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prstClr val="black">
                    <a:tint val="75000"/>
                  </a:prstClr>
                </a:solidFill>
              </a:rPr>
              <a:t>Технопром 2015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E01CFC-6D39-4520-BDC0-FE3DEDDA270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66530641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CA42E6-D98F-4F27-BC88-3E1D1D6CB65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prstClr val="black">
                    <a:tint val="75000"/>
                  </a:prstClr>
                </a:solidFill>
              </a:rPr>
              <a:t>Технопром 2015</a:t>
            </a: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F55A73-AA78-4D1B-81F5-5765748DF9D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11392270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E2CF6F-4292-4575-8CCD-5C11196A581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prstClr val="black">
                    <a:tint val="75000"/>
                  </a:prstClr>
                </a:solidFill>
              </a:rPr>
              <a:t>Технопром 2015</a:t>
            </a: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6915A4-0014-41A9-BD07-D22E2955481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81033756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804668-1E5E-4531-B91F-BF12A71BADD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prstClr val="black">
                    <a:tint val="75000"/>
                  </a:prstClr>
                </a:solidFill>
              </a:rPr>
              <a:t>Технопром 2015</a:t>
            </a: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66B896-B6D5-420B-A6C5-E58608C0D08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31970663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4C23CE-BDB2-4E96-B2E9-220A01FB927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prstClr val="black">
                    <a:tint val="75000"/>
                  </a:prstClr>
                </a:solidFill>
              </a:rPr>
              <a:t>Технопром 2015</a:t>
            </a: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27A77A-718A-474E-8F89-384F9F5AE6C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15246682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1F83A1-8C59-4B34-B5DB-4D9C9954732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prstClr val="black">
                    <a:tint val="75000"/>
                  </a:prstClr>
                </a:solidFill>
              </a:rPr>
              <a:t>Технопром 2015</a:t>
            </a: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F25AAA-85C8-4092-8411-1ED8550DA24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07021030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6EE43A-84FA-4EDF-A97B-A87C759FFB8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prstClr val="black">
                    <a:tint val="75000"/>
                  </a:prstClr>
                </a:solidFill>
              </a:rPr>
              <a:t>Технопром 2015</a:t>
            </a: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4481E9-39AF-4AE5-A90D-B0CF0C8FD23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40469799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3665B8-822B-4640-899F-AF22191F10D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prstClr val="black">
                    <a:tint val="75000"/>
                  </a:prstClr>
                </a:solidFill>
              </a:rPr>
              <a:t>Технопром 2015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DBBD4B-D34B-4BD6-B9D9-5775BB7307F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60125747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BAE425-2608-4B4B-9663-F8FD7DA639D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prstClr val="black">
                    <a:tint val="75000"/>
                  </a:prstClr>
                </a:solidFill>
              </a:rPr>
              <a:t>Технопром 2015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0EA617-A9B1-4907-AB7B-6956A408DE4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84227235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95D04-E4E5-454E-98E7-A8B267C6CF3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Технопром 2015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4F0D3-1912-4B31-B8E1-2D831EC4484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11306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2A3315-5D17-434B-B98B-68649A7E849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prstClr val="black">
                    <a:tint val="75000"/>
                  </a:prstClr>
                </a:solidFill>
              </a:rPr>
              <a:t>Технопром 2015</a:t>
            </a: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552C6C-286A-4D3E-A22F-2C3C634B252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3257008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4BEEC-60C8-4C3D-97DC-0A9381F33CA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Технопром 2015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4F0D3-1912-4B31-B8E1-2D831EC4484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4007398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25FE2-C9F6-4EFD-BC87-E6DFCA8BE79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Технопром 2015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4F0D3-1912-4B31-B8E1-2D831EC4484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6319607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6B6DD-E4E4-4BA2-B29B-7DD84492205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Технопром 2015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4F0D3-1912-4B31-B8E1-2D831EC4484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5653235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C9050-81B1-4837-AA25-D2D543A79BB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Технопром 2015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4F0D3-1912-4B31-B8E1-2D831EC4484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0843430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33485-CE65-4C94-8C15-829B0797F07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Технопром 2015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4F0D3-1912-4B31-B8E1-2D831EC4484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5507270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775FB-F906-4084-81E3-653FBE59D1B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Технопром 2015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4F0D3-1912-4B31-B8E1-2D831EC4484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4221445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643E2-D443-4EC8-8B5E-C04E36045E4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Технопром 2015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4F0D3-1912-4B31-B8E1-2D831EC4484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5946736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CA319-0109-4191-8E2F-DA4A237FA8F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Технопром 2015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4F0D3-1912-4B31-B8E1-2D831EC4484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4433364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23B90-343D-411E-B1E3-CFCB67A108E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Технопром 2015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4F0D3-1912-4B31-B8E1-2D831EC4484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7302481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4FAD0-4D8F-40A1-A5B2-8C31A8D296A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Технопром 2015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4F0D3-1912-4B31-B8E1-2D831EC4484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63522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4382DF-1EEA-4E4B-B883-2D4A3E90F57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prstClr val="black">
                    <a:tint val="75000"/>
                  </a:prstClr>
                </a:solidFill>
              </a:rPr>
              <a:t>Технопром 2015</a:t>
            </a: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FDEE50-8F1A-4C4B-AF83-8DE6B5EF1B6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1167978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0A55E-2474-4E73-805F-60ED1607466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Технопром 2015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D0E63-6071-491E-AA1C-BEE3F550AEA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9322481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DFDC6-41C0-44AE-A534-136F6E4EEFE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Технопром 2015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D0E63-6071-491E-AA1C-BEE3F550AEA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6390557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68BDF-712A-45E2-87AD-2B4C545C66B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Технопром 2015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D0E63-6071-491E-AA1C-BEE3F550AEA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153850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4B0B0-9EE0-48A2-BDB0-A82935BE37B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Технопром 2015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D0E63-6071-491E-AA1C-BEE3F550AEA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2151240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B4583-D4DE-4051-9828-FED58AD6980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Технопром 2015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D0E63-6071-491E-AA1C-BEE3F550AEA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0895525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53B37-8A43-40B6-8783-5D215457297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Технопром 2015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D0E63-6071-491E-AA1C-BEE3F550AEA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3519378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97573-0FDD-44B8-BF92-F06C731B31C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Технопром 2015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D0E63-6071-491E-AA1C-BEE3F550AEA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9263127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4E53B-7108-4C85-8877-CF137DCF502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Технопром 2015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D0E63-6071-491E-AA1C-BEE3F550AEA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8020176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F5F2D-6927-4A0D-8406-1E772A87A88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Технопром 2015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D0E63-6071-491E-AA1C-BEE3F550AEA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2657667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67066-AC48-40F9-9ADA-A4ABC4F2D40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Технопром 2015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D0E63-6071-491E-AA1C-BEE3F550AEA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95890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70D590-EEBB-417B-BDCF-6129973DEFB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prstClr val="black">
                    <a:tint val="75000"/>
                  </a:prstClr>
                </a:solidFill>
              </a:rPr>
              <a:t>Технопром 2015</a:t>
            </a: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F56FBF-2A55-4840-A9B4-D18A838E7F1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2653999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F577F-C01F-4706-B3FA-D9915FD23CA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Технопром 2015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D0E63-6071-491E-AA1C-BEE3F550AEA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6289170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33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7D8E8-06C0-4A6F-B5B7-3B5179FF1BA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Технопром 2015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E5893-7238-4036-AE3C-A831284F60E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6329135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78C91-3CFE-4663-A942-55624DF5C6C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Технопром 2015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E5893-7238-4036-AE3C-A831284F60E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6855663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3C0D4-2185-48B8-9E70-C9AAED894C6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Технопром 2015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E5893-7238-4036-AE3C-A831284F60E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0966056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694C4-B34B-4CD9-B8EF-BE968CF5ACA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Технопром 2015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E5893-7238-4036-AE3C-A831284F60E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9323453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04CC2-87A9-4728-AA1D-45A496E894D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Технопром 2015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E5893-7238-4036-AE3C-A831284F60E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385857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3E6854-6B2A-411F-8D29-74A4ED1642F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Технопром 2015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E5893-7238-4036-AE3C-A831284F60E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8744943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65C66-61FF-4508-A4F9-A79E550F1FF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Технопром 2015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E5893-7238-4036-AE3C-A831284F60E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3" descr="C:\Users\Игорь\YandexDisk\Документы\Конференции\Зимняя_Школа_Intel2015\left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-36511" y="-18288"/>
            <a:ext cx="443737" cy="6858000"/>
          </a:xfrm>
          <a:prstGeom prst="rect">
            <a:avLst/>
          </a:prstGeom>
          <a:noFill/>
        </p:spPr>
      </p:pic>
      <p:pic>
        <p:nvPicPr>
          <p:cNvPr id="6" name="Picture 2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8609" y="0"/>
            <a:ext cx="8177848" cy="455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5535488" y="3212976"/>
            <a:ext cx="6858000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72081496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D359B-F8A8-4A14-94F4-A0E49468075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Технопром 2015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E5893-7238-4036-AE3C-A831284F60E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688709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EC766-068E-4121-9EBF-877EC6C98BE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Технопром 2015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E5893-7238-4036-AE3C-A831284F60E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89709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8C3E22-15B3-4062-B316-4C14EDA58E7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prstClr val="black">
                    <a:tint val="75000"/>
                  </a:prstClr>
                </a:solidFill>
              </a:rPr>
              <a:t>Технопром 2015</a:t>
            </a: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F93A94-381F-4179-96F8-55CDB158855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7262019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EDEB4-C575-4092-B14E-30D3AD716F7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Технопром 2015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E5893-7238-4036-AE3C-A831284F60E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2402015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022D4-5253-4649-9AEA-EFE0C93EF78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Технопром 2015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E5893-7238-4036-AE3C-A831284F60E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27756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E742E6-09FB-4E3B-BB40-4629A710F00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prstClr val="black">
                    <a:tint val="75000"/>
                  </a:prstClr>
                </a:solidFill>
              </a:rPr>
              <a:t>Технопром 2015</a:t>
            </a: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302199-1CE9-49C4-BDAE-4C7356EEAC3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11845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78C91-3CFE-4663-A942-55624DF5C6C0}" type="datetime1">
              <a:rPr lang="ru-RU" smtClean="0"/>
              <a:pPr/>
              <a:t>17.03.2017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Технопром 2015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E5893-7238-4036-AE3C-A831284F60E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232589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62535C-385F-4C4A-9012-15C0D5D8F0A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prstClr val="black">
                    <a:tint val="75000"/>
                  </a:prstClr>
                </a:solidFill>
              </a:rPr>
              <a:t>Технопром 2015</a:t>
            </a: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96D769-8A3D-4460-8C65-B6E48F6C97B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13106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3035DA-F5BA-414E-A3E0-3F94CC40B1C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prstClr val="black">
                    <a:tint val="75000"/>
                  </a:prstClr>
                </a:solidFill>
              </a:rPr>
              <a:t>Технопром 2015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7A709A-8983-46F1-8C94-22E75DEFB906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11589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61A7AB-323D-4854-98FE-C9C2C2585A1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prstClr val="black">
                    <a:tint val="75000"/>
                  </a:prstClr>
                </a:solidFill>
              </a:rPr>
              <a:t>Технопром 2015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172DBB-37F2-4136-8B21-B45D1B6C34F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395958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518EF-2798-4DDE-A13A-C97D3C83ADC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Технопром 2015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4015B-C082-4747-95D2-8CD4C8AC89B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593592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614DD-026E-489C-8AF6-7DB3A795D67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Технопром 2015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4015B-C082-4747-95D2-8CD4C8AC89B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826891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43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70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9F4AF-8CAF-4FFF-8A81-CB4CAF995C5C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Технопром 2015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4015B-C082-4747-95D2-8CD4C8AC89B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468502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52209-9E73-4D31-B1EA-59B2ABA4D2C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Технопром 2015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4015B-C082-4747-95D2-8CD4C8AC89B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749663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C1B17-1ED8-45EB-BEAE-31D1BC2B708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Технопром 2015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4015B-C082-4747-95D2-8CD4C8AC89B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98423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26AE6-FF1C-4B8A-8D41-39DCA2C9741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Технопром 2015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4015B-C082-4747-95D2-8CD4C8AC89B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006102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4C10C-BF0E-4208-AA2C-5A823B40B49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Технопром 2015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4015B-C082-4747-95D2-8CD4C8AC89B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94370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3C0D4-2185-48B8-9E70-C9AAED894C69}" type="datetime1">
              <a:rPr lang="ru-RU" smtClean="0"/>
              <a:pPr/>
              <a:t>17.03.2017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Технопром 2015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E5893-7238-4036-AE3C-A831284F60E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502700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A9FE5-82D8-4B4E-B797-1A21BF0A8EFC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Технопром 2015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4015B-C082-4747-95D2-8CD4C8AC89B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530780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F8288-2DB1-4A40-ABF7-30467DF1E32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Технопром 2015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4015B-C082-4747-95D2-8CD4C8AC89B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348094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DF056-7EDA-409E-962D-CA91B9E83D1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Технопром 2015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4015B-C082-4747-95D2-8CD4C8AC89B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429903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769E4-74C0-4A19-A1AF-CD029AE34E6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Технопром 2015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4015B-C082-4747-95D2-8CD4C8AC89B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947698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3D4403-38E8-4FED-83EA-49A105AC634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prstClr val="black">
                    <a:tint val="75000"/>
                  </a:prstClr>
                </a:solidFill>
              </a:rPr>
              <a:t>Технопром 2015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CB3AF1-0BAC-4766-8185-09B572610EF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527663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9ED99F-C9E3-4B4D-B2E7-5ED0AE3C6ED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prstClr val="black">
                    <a:tint val="75000"/>
                  </a:prstClr>
                </a:solidFill>
              </a:rPr>
              <a:t>Технопром 2015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51B93F-970B-467C-87D6-EAA9D24EE36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924197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04ADBD-EFC1-497E-B1D8-DC7A9F4CC5B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prstClr val="black">
                    <a:tint val="75000"/>
                  </a:prstClr>
                </a:solidFill>
              </a:rPr>
              <a:t>Технопром 2015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4FA46F-96A1-4422-AE8A-941C814E299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792670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B50D78-33D7-4220-A5D8-961F5DB8302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prstClr val="black">
                    <a:tint val="75000"/>
                  </a:prstClr>
                </a:solidFill>
              </a:rPr>
              <a:t>Технопром 2015</a:t>
            </a: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09895F-6774-4F72-957E-0404313BC35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743648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8EF177-3854-4185-A480-BA91E5F6DB6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prstClr val="black">
                    <a:tint val="75000"/>
                  </a:prstClr>
                </a:solidFill>
              </a:rPr>
              <a:t>Технопром 2015</a:t>
            </a: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975C48-C417-4DF8-B6BF-7E6E2FC8590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492045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3B9263-F7EE-4805-B745-EA3BC82DEA5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prstClr val="black">
                    <a:tint val="75000"/>
                  </a:prstClr>
                </a:solidFill>
              </a:rPr>
              <a:t>Технопром 2015</a:t>
            </a: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8B847B-0D35-49A7-AB35-BE43E87D67C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71128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694C4-B34B-4CD9-B8EF-BE968CF5ACA4}" type="datetime1">
              <a:rPr lang="ru-RU" smtClean="0"/>
              <a:pPr/>
              <a:t>17.03.2017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Технопром 2015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E5893-7238-4036-AE3C-A831284F60E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40106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3B0D3B-73A9-4D4A-89F2-B0CB740EADC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prstClr val="black">
                    <a:tint val="75000"/>
                  </a:prstClr>
                </a:solidFill>
              </a:rPr>
              <a:t>Технопром 2015</a:t>
            </a: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06B77E-D8AE-4293-A713-67CAF1DB646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019202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A0ADF2-4A1D-48BB-BAD9-BA124956964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prstClr val="black">
                    <a:tint val="75000"/>
                  </a:prstClr>
                </a:solidFill>
              </a:rPr>
              <a:t>Технопром 2015</a:t>
            </a: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B08D61-9655-4D2C-A486-28C55C155AC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218482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9A4D80-B126-4EBA-ACC3-1F805F7A91C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prstClr val="black">
                    <a:tint val="75000"/>
                  </a:prstClr>
                </a:solidFill>
              </a:rPr>
              <a:t>Технопром 2015</a:t>
            </a: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A965EE-BDDF-40C6-9793-C690DA4E7D8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473883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D78BAD-51FB-470E-A0D9-5A1D9850075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prstClr val="black">
                    <a:tint val="75000"/>
                  </a:prstClr>
                </a:solidFill>
              </a:rPr>
              <a:t>Технопром 2015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C2A8FB-1277-461F-BFAE-AA402E246D1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164403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655C2B-8896-4007-8125-D307EAEC3E4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prstClr val="black">
                    <a:tint val="75000"/>
                  </a:prstClr>
                </a:solidFill>
              </a:rPr>
              <a:t>Технопром 2015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1FAA30-BEDE-47CA-BB0F-1752759C3DF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14407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BDD8DBC0-EFDB-4E07-84AA-908EAD019143}" type="datetime1">
              <a:rPr lang="ru-RU" smtClean="0"/>
              <a:pPr>
                <a:defRPr/>
              </a:pPr>
              <a:t>17.03.2017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ru-RU"/>
              <a:t>Технопром 2015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2734F877-8919-4F23-9C3D-9F6CE26B1FA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4524652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F91C0A3A-CA28-4D48-AB1D-B872585962EB}" type="datetime1">
              <a:rPr lang="ru-RU" smtClean="0"/>
              <a:pPr>
                <a:defRPr/>
              </a:pPr>
              <a:t>17.03.2017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ru-RU"/>
              <a:t>Технопром 2015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1AC5292D-792A-4A4C-AD88-F14D7013858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4270689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F83E71F2-6B43-42ED-B54B-F5EC9ABA134F}" type="datetime1">
              <a:rPr lang="ru-RU" smtClean="0"/>
              <a:pPr>
                <a:defRPr/>
              </a:pPr>
              <a:t>17.03.2017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ru-RU"/>
              <a:t>Технопром 2015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AF49AF53-CC46-4CC2-A528-3F7B63D49DA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7239836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F8013575-C910-4E75-9C33-657B59A1E0A6}" type="datetime1">
              <a:rPr lang="ru-RU" smtClean="0"/>
              <a:pPr>
                <a:defRPr/>
              </a:pPr>
              <a:t>17.03.2017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ru-RU"/>
              <a:t>Технопром 2015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DBB2260D-E5C6-4DEF-8D05-2A6C3B62A4C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0064602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3969E4BD-6A8F-4E03-8BC6-A38ECD947C56}" type="datetime1">
              <a:rPr lang="ru-RU" smtClean="0"/>
              <a:pPr>
                <a:defRPr/>
              </a:pPr>
              <a:t>17.03.2017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ru-RU"/>
              <a:t>Технопром 2015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07F73035-4C6A-4D5F-B5C3-A85215E4009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822791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04CC2-87A9-4728-AA1D-45A496E894DB}" type="datetime1">
              <a:rPr lang="ru-RU" smtClean="0"/>
              <a:pPr/>
              <a:t>17.03.2017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Технопром 2015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E5893-7238-4036-AE3C-A831284F60E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505106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9DE8AE56-143F-4449-81DF-220D1645726C}" type="datetime1">
              <a:rPr lang="ru-RU" smtClean="0"/>
              <a:pPr>
                <a:defRPr/>
              </a:pPr>
              <a:t>17.03.2017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ru-RU"/>
              <a:t>Технопром 2015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2E2F831A-BF4A-4EAC-906E-E1472F568E5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2245436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BF7E01F3-5E80-47DB-BF02-14F92237D55E}" type="datetime1">
              <a:rPr lang="ru-RU" smtClean="0"/>
              <a:pPr>
                <a:defRPr/>
              </a:pPr>
              <a:t>17.03.2017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ru-RU"/>
              <a:t>Технопром 2015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7B5F0ECA-BC96-47BA-A7D7-20214835E12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6614526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9E1FA4F1-B9D0-4FD3-92C8-F4D4596FDD24}" type="datetime1">
              <a:rPr lang="ru-RU" smtClean="0"/>
              <a:pPr>
                <a:defRPr/>
              </a:pPr>
              <a:t>17.03.2017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ru-RU"/>
              <a:t>Технопром 2015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8D4D6288-C68E-4562-B9E0-7C00CB2CFCB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2462546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C69C5F71-1D4B-4022-AB07-A50C54F0EAB8}" type="datetime1">
              <a:rPr lang="ru-RU" smtClean="0"/>
              <a:pPr>
                <a:defRPr/>
              </a:pPr>
              <a:t>17.03.2017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ru-RU"/>
              <a:t>Технопром 2015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12F2B537-69E7-454B-AC84-246AC3B550B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9087830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4FE92718-FB66-4037-96F6-034DFE9848D5}" type="datetime1">
              <a:rPr lang="ru-RU" smtClean="0"/>
              <a:pPr>
                <a:defRPr/>
              </a:pPr>
              <a:t>17.03.2017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ru-RU"/>
              <a:t>Технопром 2015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763DF0D6-2097-4EC1-947F-B0DD74912C0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8559447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578480EA-8922-47BA-ADBF-115109B299ED}" type="datetime1">
              <a:rPr lang="ru-RU" smtClean="0"/>
              <a:pPr>
                <a:defRPr/>
              </a:pPr>
              <a:t>17.03.2017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ru-RU"/>
              <a:t>Технопром 2015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C9026723-C434-4758-8BE2-71A1291BB6C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7381792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298C3EC3-24B8-4F61-ACEE-157F103DE217}" type="datetime1">
              <a:rPr lang="ru-RU" smtClean="0"/>
              <a:pPr>
                <a:defRPr/>
              </a:pPr>
              <a:t>17.03.2017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ru-RU"/>
              <a:t>Технопром 2015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2734F877-8919-4F23-9C3D-9F6CE26B1FA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1805839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7A2875EF-B952-40CD-AE2C-234D226AD00C}" type="datetime1">
              <a:rPr lang="ru-RU" smtClean="0"/>
              <a:pPr>
                <a:defRPr/>
              </a:pPr>
              <a:t>17.03.2017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ru-RU"/>
              <a:t>Технопром 2015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1AC5292D-792A-4A4C-AD88-F14D7013858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977754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3021BD51-36A9-4A8B-9801-FE04F786865A}" type="datetime1">
              <a:rPr lang="ru-RU" smtClean="0"/>
              <a:pPr>
                <a:defRPr/>
              </a:pPr>
              <a:t>17.03.2017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ru-RU"/>
              <a:t>Технопром 2015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AF49AF53-CC46-4CC2-A528-3F7B63D49DA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6158124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21BE6D43-69F2-489C-85DE-048FD893BABF}" type="datetime1">
              <a:rPr lang="ru-RU" smtClean="0"/>
              <a:pPr>
                <a:defRPr/>
              </a:pPr>
              <a:t>17.03.2017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ru-RU"/>
              <a:t>Технопром 2015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DBB2260D-E5C6-4DEF-8D05-2A6C3B62A4C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586597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3E6854-6B2A-411F-8D29-74A4ED1642F4}" type="datetime1">
              <a:rPr lang="ru-RU" smtClean="0"/>
              <a:pPr/>
              <a:t>17.03.2017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Технопром 2015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E5893-7238-4036-AE3C-A831284F60E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09625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4D41F3BE-22E0-4EB8-8701-322843673C9B}" type="datetime1">
              <a:rPr lang="ru-RU" smtClean="0"/>
              <a:pPr>
                <a:defRPr/>
              </a:pPr>
              <a:t>17.03.2017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ru-RU"/>
              <a:t>Технопром 2015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07F73035-4C6A-4D5F-B5C3-A85215E4009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8195091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69588368-4742-4464-AD68-7A0CFB9B7854}" type="datetime1">
              <a:rPr lang="ru-RU" smtClean="0"/>
              <a:pPr>
                <a:defRPr/>
              </a:pPr>
              <a:t>17.03.2017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ru-RU"/>
              <a:t>Технопром 2015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2E2F831A-BF4A-4EAC-906E-E1472F568E5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4015627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E170DFB3-DC00-477D-A5FD-D5995A33274C}" type="datetime1">
              <a:rPr lang="ru-RU" smtClean="0"/>
              <a:pPr>
                <a:defRPr/>
              </a:pPr>
              <a:t>17.03.2017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ru-RU"/>
              <a:t>Технопром 2015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7B5F0ECA-BC96-47BA-A7D7-20214835E12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383581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996572B0-DEDC-4449-9A78-3077E2AB38ED}" type="datetime1">
              <a:rPr lang="ru-RU" smtClean="0"/>
              <a:pPr>
                <a:defRPr/>
              </a:pPr>
              <a:t>17.03.2017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ru-RU"/>
              <a:t>Технопром 2015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8D4D6288-C68E-4562-B9E0-7C00CB2CFCB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3483462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A86C7A88-62FD-4AF2-B859-559259CBA2A1}" type="datetime1">
              <a:rPr lang="ru-RU" smtClean="0"/>
              <a:pPr>
                <a:defRPr/>
              </a:pPr>
              <a:t>17.03.2017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ru-RU"/>
              <a:t>Технопром 2015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12F2B537-69E7-454B-AC84-246AC3B550B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7885358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9104724B-9837-41DC-8F03-DEDE66557726}" type="datetime1">
              <a:rPr lang="ru-RU" smtClean="0"/>
              <a:pPr>
                <a:defRPr/>
              </a:pPr>
              <a:t>17.03.2017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ru-RU"/>
              <a:t>Технопром 2015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763DF0D6-2097-4EC1-947F-B0DD74912C0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8223717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F445D335-91E5-4EB1-85AD-2BD170DA0CA8}" type="datetime1">
              <a:rPr lang="ru-RU" smtClean="0"/>
              <a:pPr>
                <a:defRPr/>
              </a:pPr>
              <a:t>17.03.2017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ru-RU"/>
              <a:t>Технопром 2015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C9026723-C434-4758-8BE2-71A1291BB6C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311830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EB84C-F11C-4136-ACF7-FA41F9A6148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Технопром 2015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D5139-C27D-44E5-BD46-941432CD1E4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44889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AEF10-B339-4D94-AB9E-6CFF47BD650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Технопром 2015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D5139-C27D-44E5-BD46-941432CD1E4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775167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334BE-FC0D-49FB-91ED-6618D2499CA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Технопром 2015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D5139-C27D-44E5-BD46-941432CD1E4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15435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65C66-61FF-4508-A4F9-A79E550F1FF4}" type="datetime1">
              <a:rPr lang="ru-RU" smtClean="0"/>
              <a:pPr/>
              <a:t>17.03.2017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Технопром 2015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E5893-7238-4036-AE3C-A831284F60EB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5" name="Picture 3" descr="C:\Users\Игорь\YandexDisk\Документы\Конференции\Зимняя_Школа_Intel2015\left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-36511" y="-18288"/>
            <a:ext cx="443737" cy="6858000"/>
          </a:xfrm>
          <a:prstGeom prst="rect">
            <a:avLst/>
          </a:prstGeom>
          <a:noFill/>
        </p:spPr>
      </p:pic>
      <p:pic>
        <p:nvPicPr>
          <p:cNvPr id="6" name="Picture 2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8609" y="0"/>
            <a:ext cx="8177848" cy="455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5535488" y="3212976"/>
            <a:ext cx="6858000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3148806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3E871-5806-4CDF-AA3C-0E4036E7CAB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Технопром 2015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D5139-C27D-44E5-BD46-941432CD1E4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090696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95791-BA33-47C8-B997-09694397A77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Технопром 2015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D5139-C27D-44E5-BD46-941432CD1E4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870374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CFB4E-F4E6-4B5E-829C-20F1BD2C823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Технопром 2015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D5139-C27D-44E5-BD46-941432CD1E4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078763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28A7E-0523-4FAC-A0B8-648F45641A5C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Технопром 2015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D5139-C27D-44E5-BD46-941432CD1E4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926072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2E5A4-EA0B-484A-BF48-77FA2E69B67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Технопром 2015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D5139-C27D-44E5-BD46-941432CD1E4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623428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27DB7-9933-4844-96CB-8CF14E7717F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Технопром 2015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D5139-C27D-44E5-BD46-941432CD1E4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728532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2593B-0CB0-4FF1-97E6-7E3C56240C0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Технопром 2015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D5139-C27D-44E5-BD46-941432CD1E4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797411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987C1-3775-4A03-887E-9D16F27E2F3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Технопром 2015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D5139-C27D-44E5-BD46-941432CD1E4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216551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2C5F4F-332F-464C-BCAB-10367AF7CC5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prstClr val="black">
                    <a:tint val="75000"/>
                  </a:prstClr>
                </a:solidFill>
              </a:rPr>
              <a:t>Технопром 2015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9FA5F2-CFF4-45B3-A914-6E62BD652FA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68835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>
  <p:cSld name="Заголовок, текст и кли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2625" y="609600"/>
            <a:ext cx="8080375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82625" y="1981200"/>
            <a:ext cx="3810000" cy="41148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Мультимедиа 3"/>
          <p:cNvSpPr>
            <a:spLocks noGrp="1"/>
          </p:cNvSpPr>
          <p:nvPr>
            <p:ph type="media" sz="half" idx="2"/>
          </p:nvPr>
        </p:nvSpPr>
        <p:spPr>
          <a:xfrm>
            <a:off x="4645025" y="1981200"/>
            <a:ext cx="3810000" cy="4114800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E0D2C6C1-1213-4751-A84F-86A40E5F745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r>
              <a:rPr lang="ru-RU">
                <a:solidFill>
                  <a:prstClr val="black">
                    <a:tint val="75000"/>
                  </a:prstClr>
                </a:solidFill>
              </a:rPr>
              <a:t>Технопром 2015</a:t>
            </a: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2pPr lvl="1">
              <a:defRPr>
                <a:cs typeface="Arial" charset="0"/>
              </a:defRPr>
            </a:lvl2pPr>
          </a:lstStyle>
          <a:p>
            <a:pPr lvl="1">
              <a:defRPr/>
            </a:pPr>
            <a:fld id="{19FC1845-447F-420C-B965-7A652DEF2850}" type="slidenum">
              <a:rPr lang="ru-RU">
                <a:solidFill>
                  <a:prstClr val="black"/>
                </a:solidFill>
              </a:rPr>
              <a:pPr lvl="1">
                <a:defRPr/>
              </a:pPr>
              <a:t>‹#›</a:t>
            </a:fld>
            <a:endParaRPr lang="ru-RU">
              <a:solidFill>
                <a:prstClr val="black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089195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D359B-F8A8-4A14-94F4-A0E494680757}" type="datetime1">
              <a:rPr lang="ru-RU" smtClean="0"/>
              <a:pPr/>
              <a:t>17.03.2017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Технопром 2015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E5893-7238-4036-AE3C-A831284F60E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118441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D5E4D9-88B0-40A5-BBB2-6998FC9384F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prstClr val="black">
                    <a:tint val="75000"/>
                  </a:prstClr>
                </a:solidFill>
              </a:rPr>
              <a:t>Технопром 2015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C1568D-12F4-4741-91AF-3E25C3B261C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326153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49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FDDD2A-E7DA-4EF1-950B-2C4AE7B89F6F}" type="datetime1">
              <a:rPr lang="ru-RU" smtClean="0">
                <a:solidFill>
                  <a:srgbClr val="000000"/>
                </a:solidFill>
              </a:rPr>
              <a:pPr>
                <a:defRPr/>
              </a:pPr>
              <a:t>17.03.2017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000000"/>
                </a:solidFill>
              </a:rPr>
              <a:t>Технопром 2015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C07175-3A48-4B71-BE24-67722E8028D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503051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D4FC59-40E6-4BD3-811D-F5A33FECC825}" type="datetime1">
              <a:rPr lang="ru-RU" smtClean="0">
                <a:solidFill>
                  <a:srgbClr val="000000"/>
                </a:solidFill>
              </a:rPr>
              <a:pPr>
                <a:defRPr/>
              </a:pPr>
              <a:t>17.03.2017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000000"/>
                </a:solidFill>
              </a:rPr>
              <a:t>Технопром 2015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E1ED50-436B-4BA5-99FD-07F6D90364A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896936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2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08A323-B49C-4D16-A01D-33424073BD94}" type="datetime1">
              <a:rPr lang="ru-RU" smtClean="0">
                <a:solidFill>
                  <a:srgbClr val="000000"/>
                </a:solidFill>
              </a:rPr>
              <a:pPr>
                <a:defRPr/>
              </a:pPr>
              <a:t>17.03.2017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000000"/>
                </a:solidFill>
              </a:rPr>
              <a:t>Технопром 2015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8905A2-4498-43C2-85EB-1579022F7DA1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806110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E21007-6890-4D43-B44F-BBD5DB8157BF}" type="datetime1">
              <a:rPr lang="ru-RU" smtClean="0">
                <a:solidFill>
                  <a:srgbClr val="000000"/>
                </a:solidFill>
              </a:rPr>
              <a:pPr>
                <a:defRPr/>
              </a:pPr>
              <a:t>17.03.2017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000000"/>
                </a:solidFill>
              </a:rPr>
              <a:t>Технопром 2015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16B98F-A7FF-4358-B438-85768448B7FC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669130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6772E9-AC5D-4B03-A37D-62E6B06EBCC3}" type="datetime1">
              <a:rPr lang="ru-RU" smtClean="0">
                <a:solidFill>
                  <a:srgbClr val="000000"/>
                </a:solidFill>
              </a:rPr>
              <a:pPr>
                <a:defRPr/>
              </a:pPr>
              <a:t>17.03.2017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000000"/>
                </a:solidFill>
              </a:rPr>
              <a:t>Технопром 2015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F131D9-2219-4773-9FEA-68A13B0F7AD6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73556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53BBC7-EACE-44FA-9878-FCB29E9EA03B}" type="datetime1">
              <a:rPr lang="ru-RU" smtClean="0">
                <a:solidFill>
                  <a:srgbClr val="000000"/>
                </a:solidFill>
              </a:rPr>
              <a:pPr>
                <a:defRPr/>
              </a:pPr>
              <a:t>17.03.2017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000000"/>
                </a:solidFill>
              </a:rPr>
              <a:t>Технопром 2015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B711B7-5731-4D0B-A1DE-812681EA0822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115925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9B6E76-82FD-4945-A3FD-05B4F9DFAE5C}" type="datetime1">
              <a:rPr lang="ru-RU" smtClean="0">
                <a:solidFill>
                  <a:srgbClr val="000000"/>
                </a:solidFill>
              </a:rPr>
              <a:pPr>
                <a:defRPr/>
              </a:pPr>
              <a:t>17.03.2017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000000"/>
                </a:solidFill>
              </a:rPr>
              <a:t>Технопром 2015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A8E738-C497-4D6C-AC28-438B24C532EA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92163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7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4E62CC-EA09-447C-86CF-DEB0C3C9AB4E}" type="datetime1">
              <a:rPr lang="ru-RU" smtClean="0">
                <a:solidFill>
                  <a:srgbClr val="000000"/>
                </a:solidFill>
              </a:rPr>
              <a:pPr>
                <a:defRPr/>
              </a:pPr>
              <a:t>17.03.2017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000000"/>
                </a:solidFill>
              </a:rPr>
              <a:t>Технопром 2015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28C7DD-8559-4517-B18F-BD00E3BD0AB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571410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12526F-6EDA-453B-AE34-A4A0951869A2}" type="datetime1">
              <a:rPr lang="ru-RU" smtClean="0">
                <a:solidFill>
                  <a:srgbClr val="000000"/>
                </a:solidFill>
              </a:rPr>
              <a:pPr>
                <a:defRPr/>
              </a:pPr>
              <a:t>17.03.2017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000000"/>
                </a:solidFill>
              </a:rPr>
              <a:t>Технопром 2015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97BFB6-ACC8-497F-BDC0-07CC7515F9E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41061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EC766-068E-4121-9EBF-877EC6C98BE3}" type="datetime1">
              <a:rPr lang="ru-RU" smtClean="0"/>
              <a:pPr/>
              <a:t>17.03.2017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Технопром 2015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E5893-7238-4036-AE3C-A831284F60E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698332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18A820-166D-4635-9416-B533D98BAEBD}" type="datetime1">
              <a:rPr lang="ru-RU" smtClean="0">
                <a:solidFill>
                  <a:srgbClr val="000000"/>
                </a:solidFill>
              </a:rPr>
              <a:pPr>
                <a:defRPr/>
              </a:pPr>
              <a:t>17.03.2017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000000"/>
                </a:solidFill>
              </a:rPr>
              <a:t>Технопром 2015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6EFF89-5CB4-4743-AA59-2B4448AE521C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995167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62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62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53575C-F633-4F3C-B494-1DC863300D89}" type="datetime1">
              <a:rPr lang="ru-RU" smtClean="0">
                <a:solidFill>
                  <a:srgbClr val="000000"/>
                </a:solidFill>
              </a:rPr>
              <a:pPr>
                <a:defRPr/>
              </a:pPr>
              <a:t>17.03.2017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000000"/>
                </a:solidFill>
              </a:rPr>
              <a:t>Технопром 2015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F3AC05-E12D-4ABA-B061-E0BE391744D7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927826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E1E82D-5664-4A11-ACA5-B311AAE02CAC}" type="datetime1">
              <a:rPr lang="ru-RU" altLang="ru-RU" smtClean="0">
                <a:solidFill>
                  <a:srgbClr val="000000"/>
                </a:solidFill>
              </a:rPr>
              <a:pPr>
                <a:defRPr/>
              </a:pPr>
              <a:t>17.03.2017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>
                <a:solidFill>
                  <a:srgbClr val="000000"/>
                </a:solidFill>
              </a:rPr>
              <a:t>Технопром 2015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39CDCD5-47CD-4B45-8A21-3F84BA66AFCD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029764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D7369-CC14-4686-8B78-CCBBF43EE6D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Технопром 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E7B90-96F7-4E88-88A1-A00939C7E0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64762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11F34-2ABB-4F75-B8A2-019F8BBD9A5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Технопром 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E7B90-96F7-4E88-88A1-A00939C7E0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981372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8C5BE-704D-4C79-AC1A-2743BD3CB32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Технопром 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E7B90-96F7-4E88-88A1-A00939C7E0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349795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79F51-1A70-48B7-A321-DE889DCB4FF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Технопром 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E7B90-96F7-4E88-88A1-A00939C7E0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708773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4C8B7-01E8-4ACE-A1A7-7F9C94CF4F6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Технопром 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E7B90-96F7-4E88-88A1-A00939C7E0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788441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BEEDD-C0D7-4DE4-94A5-0A33B400372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Технопром 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E7B90-96F7-4E88-88A1-A00939C7E0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05008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70463-0B72-407D-8C54-37BBE52C1D7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Технопром 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E7B90-96F7-4E88-88A1-A00939C7E0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95790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2.xml"/><Relationship Id="rId3" Type="http://schemas.openxmlformats.org/officeDocument/2006/relationships/slideLayout" Target="../slideLayouts/slideLayout107.xml"/><Relationship Id="rId7" Type="http://schemas.openxmlformats.org/officeDocument/2006/relationships/slideLayout" Target="../slideLayouts/slideLayout111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6.xml"/><Relationship Id="rId1" Type="http://schemas.openxmlformats.org/officeDocument/2006/relationships/slideLayout" Target="../slideLayouts/slideLayout105.xml"/><Relationship Id="rId6" Type="http://schemas.openxmlformats.org/officeDocument/2006/relationships/slideLayout" Target="../slideLayouts/slideLayout110.xml"/><Relationship Id="rId11" Type="http://schemas.openxmlformats.org/officeDocument/2006/relationships/slideLayout" Target="../slideLayouts/slideLayout115.xml"/><Relationship Id="rId5" Type="http://schemas.openxmlformats.org/officeDocument/2006/relationships/slideLayout" Target="../slideLayouts/slideLayout109.xml"/><Relationship Id="rId10" Type="http://schemas.openxmlformats.org/officeDocument/2006/relationships/slideLayout" Target="../slideLayouts/slideLayout114.xml"/><Relationship Id="rId4" Type="http://schemas.openxmlformats.org/officeDocument/2006/relationships/slideLayout" Target="../slideLayouts/slideLayout108.xml"/><Relationship Id="rId9" Type="http://schemas.openxmlformats.org/officeDocument/2006/relationships/slideLayout" Target="../slideLayouts/slideLayout113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3.xml"/><Relationship Id="rId3" Type="http://schemas.openxmlformats.org/officeDocument/2006/relationships/slideLayout" Target="../slideLayouts/slideLayout118.xml"/><Relationship Id="rId7" Type="http://schemas.openxmlformats.org/officeDocument/2006/relationships/slideLayout" Target="../slideLayouts/slideLayout122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7.xml"/><Relationship Id="rId1" Type="http://schemas.openxmlformats.org/officeDocument/2006/relationships/slideLayout" Target="../slideLayouts/slideLayout116.xml"/><Relationship Id="rId6" Type="http://schemas.openxmlformats.org/officeDocument/2006/relationships/slideLayout" Target="../slideLayouts/slideLayout121.xml"/><Relationship Id="rId11" Type="http://schemas.openxmlformats.org/officeDocument/2006/relationships/slideLayout" Target="../slideLayouts/slideLayout126.xml"/><Relationship Id="rId5" Type="http://schemas.openxmlformats.org/officeDocument/2006/relationships/slideLayout" Target="../slideLayouts/slideLayout120.xml"/><Relationship Id="rId10" Type="http://schemas.openxmlformats.org/officeDocument/2006/relationships/slideLayout" Target="../slideLayouts/slideLayout125.xml"/><Relationship Id="rId4" Type="http://schemas.openxmlformats.org/officeDocument/2006/relationships/slideLayout" Target="../slideLayouts/slideLayout119.xml"/><Relationship Id="rId9" Type="http://schemas.openxmlformats.org/officeDocument/2006/relationships/slideLayout" Target="../slideLayouts/slideLayout124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4.xml"/><Relationship Id="rId3" Type="http://schemas.openxmlformats.org/officeDocument/2006/relationships/slideLayout" Target="../slideLayouts/slideLayout129.xml"/><Relationship Id="rId7" Type="http://schemas.openxmlformats.org/officeDocument/2006/relationships/slideLayout" Target="../slideLayouts/slideLayout133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8.xml"/><Relationship Id="rId1" Type="http://schemas.openxmlformats.org/officeDocument/2006/relationships/slideLayout" Target="../slideLayouts/slideLayout127.xml"/><Relationship Id="rId6" Type="http://schemas.openxmlformats.org/officeDocument/2006/relationships/slideLayout" Target="../slideLayouts/slideLayout132.xml"/><Relationship Id="rId11" Type="http://schemas.openxmlformats.org/officeDocument/2006/relationships/slideLayout" Target="../slideLayouts/slideLayout137.xml"/><Relationship Id="rId5" Type="http://schemas.openxmlformats.org/officeDocument/2006/relationships/slideLayout" Target="../slideLayouts/slideLayout131.xml"/><Relationship Id="rId10" Type="http://schemas.openxmlformats.org/officeDocument/2006/relationships/slideLayout" Target="../slideLayouts/slideLayout136.xml"/><Relationship Id="rId4" Type="http://schemas.openxmlformats.org/officeDocument/2006/relationships/slideLayout" Target="../slideLayouts/slideLayout130.xml"/><Relationship Id="rId9" Type="http://schemas.openxmlformats.org/officeDocument/2006/relationships/slideLayout" Target="../slideLayouts/slideLayout135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5.xml"/><Relationship Id="rId3" Type="http://schemas.openxmlformats.org/officeDocument/2006/relationships/slideLayout" Target="../slideLayouts/slideLayout140.xml"/><Relationship Id="rId7" Type="http://schemas.openxmlformats.org/officeDocument/2006/relationships/slideLayout" Target="../slideLayouts/slideLayout144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9.xml"/><Relationship Id="rId1" Type="http://schemas.openxmlformats.org/officeDocument/2006/relationships/slideLayout" Target="../slideLayouts/slideLayout138.xml"/><Relationship Id="rId6" Type="http://schemas.openxmlformats.org/officeDocument/2006/relationships/slideLayout" Target="../slideLayouts/slideLayout143.xml"/><Relationship Id="rId11" Type="http://schemas.openxmlformats.org/officeDocument/2006/relationships/slideLayout" Target="../slideLayouts/slideLayout148.xml"/><Relationship Id="rId5" Type="http://schemas.openxmlformats.org/officeDocument/2006/relationships/slideLayout" Target="../slideLayouts/slideLayout142.xml"/><Relationship Id="rId10" Type="http://schemas.openxmlformats.org/officeDocument/2006/relationships/slideLayout" Target="../slideLayouts/slideLayout147.xml"/><Relationship Id="rId4" Type="http://schemas.openxmlformats.org/officeDocument/2006/relationships/slideLayout" Target="../slideLayouts/slideLayout141.xml"/><Relationship Id="rId9" Type="http://schemas.openxmlformats.org/officeDocument/2006/relationships/slideLayout" Target="../slideLayouts/slideLayout146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6.xml"/><Relationship Id="rId3" Type="http://schemas.openxmlformats.org/officeDocument/2006/relationships/slideLayout" Target="../slideLayouts/slideLayout151.xml"/><Relationship Id="rId7" Type="http://schemas.openxmlformats.org/officeDocument/2006/relationships/slideLayout" Target="../slideLayouts/slideLayout155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50.xml"/><Relationship Id="rId1" Type="http://schemas.openxmlformats.org/officeDocument/2006/relationships/slideLayout" Target="../slideLayouts/slideLayout149.xml"/><Relationship Id="rId6" Type="http://schemas.openxmlformats.org/officeDocument/2006/relationships/slideLayout" Target="../slideLayouts/slideLayout154.xml"/><Relationship Id="rId11" Type="http://schemas.openxmlformats.org/officeDocument/2006/relationships/slideLayout" Target="../slideLayouts/slideLayout159.xml"/><Relationship Id="rId5" Type="http://schemas.openxmlformats.org/officeDocument/2006/relationships/slideLayout" Target="../slideLayouts/slideLayout153.xml"/><Relationship Id="rId10" Type="http://schemas.openxmlformats.org/officeDocument/2006/relationships/slideLayout" Target="../slideLayouts/slideLayout158.xml"/><Relationship Id="rId4" Type="http://schemas.openxmlformats.org/officeDocument/2006/relationships/slideLayout" Target="../slideLayouts/slideLayout152.xml"/><Relationship Id="rId9" Type="http://schemas.openxmlformats.org/officeDocument/2006/relationships/slideLayout" Target="../slideLayouts/slideLayout157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7.xml"/><Relationship Id="rId3" Type="http://schemas.openxmlformats.org/officeDocument/2006/relationships/slideLayout" Target="../slideLayouts/slideLayout162.xml"/><Relationship Id="rId7" Type="http://schemas.openxmlformats.org/officeDocument/2006/relationships/slideLayout" Target="../slideLayouts/slideLayout166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61.xml"/><Relationship Id="rId1" Type="http://schemas.openxmlformats.org/officeDocument/2006/relationships/slideLayout" Target="../slideLayouts/slideLayout160.xml"/><Relationship Id="rId6" Type="http://schemas.openxmlformats.org/officeDocument/2006/relationships/slideLayout" Target="../slideLayouts/slideLayout165.xml"/><Relationship Id="rId11" Type="http://schemas.openxmlformats.org/officeDocument/2006/relationships/slideLayout" Target="../slideLayouts/slideLayout170.xml"/><Relationship Id="rId5" Type="http://schemas.openxmlformats.org/officeDocument/2006/relationships/slideLayout" Target="../slideLayouts/slideLayout164.xml"/><Relationship Id="rId10" Type="http://schemas.openxmlformats.org/officeDocument/2006/relationships/slideLayout" Target="../slideLayouts/slideLayout169.xml"/><Relationship Id="rId4" Type="http://schemas.openxmlformats.org/officeDocument/2006/relationships/slideLayout" Target="../slideLayouts/slideLayout163.xml"/><Relationship Id="rId9" Type="http://schemas.openxmlformats.org/officeDocument/2006/relationships/slideLayout" Target="../slideLayouts/slideLayout168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8.xml"/><Relationship Id="rId3" Type="http://schemas.openxmlformats.org/officeDocument/2006/relationships/slideLayout" Target="../slideLayouts/slideLayout173.xml"/><Relationship Id="rId7" Type="http://schemas.openxmlformats.org/officeDocument/2006/relationships/slideLayout" Target="../slideLayouts/slideLayout177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72.xml"/><Relationship Id="rId1" Type="http://schemas.openxmlformats.org/officeDocument/2006/relationships/slideLayout" Target="../slideLayouts/slideLayout171.xml"/><Relationship Id="rId6" Type="http://schemas.openxmlformats.org/officeDocument/2006/relationships/slideLayout" Target="../slideLayouts/slideLayout176.xml"/><Relationship Id="rId11" Type="http://schemas.openxmlformats.org/officeDocument/2006/relationships/slideLayout" Target="../slideLayouts/slideLayout181.xml"/><Relationship Id="rId5" Type="http://schemas.openxmlformats.org/officeDocument/2006/relationships/slideLayout" Target="../slideLayouts/slideLayout175.xml"/><Relationship Id="rId10" Type="http://schemas.openxmlformats.org/officeDocument/2006/relationships/slideLayout" Target="../slideLayouts/slideLayout180.xml"/><Relationship Id="rId4" Type="http://schemas.openxmlformats.org/officeDocument/2006/relationships/slideLayout" Target="../slideLayouts/slideLayout174.xml"/><Relationship Id="rId9" Type="http://schemas.openxmlformats.org/officeDocument/2006/relationships/slideLayout" Target="../slideLayouts/slideLayout17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slideLayout" Target="../slideLayouts/slideLayout79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slideLayout" Target="../slideLayouts/slideLayout8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5.xml"/><Relationship Id="rId7" Type="http://schemas.openxmlformats.org/officeDocument/2006/relationships/slideLayout" Target="../slideLayouts/slideLayout99.xml"/><Relationship Id="rId12" Type="http://schemas.openxmlformats.org/officeDocument/2006/relationships/slideLayout" Target="../slideLayouts/slideLayout104.xml"/><Relationship Id="rId2" Type="http://schemas.openxmlformats.org/officeDocument/2006/relationships/slideLayout" Target="../slideLayouts/slideLayout94.xml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11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96.xml"/><Relationship Id="rId9" Type="http://schemas.openxmlformats.org/officeDocument/2006/relationships/slideLayout" Target="../slideLayouts/slideLayout10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5564">
              <a:srgbClr val="B6E0A7"/>
            </a:gs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D1D7A8-94AF-4994-BF2A-197572493F80}" type="datetime1">
              <a:rPr lang="ru-RU" smtClean="0"/>
              <a:pPr/>
              <a:t>17.03.2017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/>
              <a:t>Технопром 2015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2E5893-7238-4036-AE3C-A831284F60E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84573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5564">
              <a:srgbClr val="B6E0A7"/>
            </a:gs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1" cy="1143001"/>
          </a:xfrm>
          <a:prstGeom prst="rect">
            <a:avLst/>
          </a:prstGeom>
        </p:spPr>
        <p:txBody>
          <a:bodyPr vert="horz" lIns="75502" tIns="37751" rIns="75502" bIns="37751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3"/>
            <a:ext cx="8229601" cy="4525963"/>
          </a:xfrm>
          <a:prstGeom prst="rect">
            <a:avLst/>
          </a:prstGeom>
        </p:spPr>
        <p:txBody>
          <a:bodyPr vert="horz" lIns="75502" tIns="37751" rIns="75502" bIns="37751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3"/>
            <a:ext cx="2133600" cy="365125"/>
          </a:xfrm>
          <a:prstGeom prst="rect">
            <a:avLst/>
          </a:prstGeom>
        </p:spPr>
        <p:txBody>
          <a:bodyPr vert="horz" lIns="75502" tIns="37751" rIns="75502" bIns="37751" rtlCol="0" anchor="ctr"/>
          <a:lstStyle>
            <a:lvl1pPr algn="l">
              <a:defRPr sz="119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4514"/>
            <a:fld id="{8DB290AC-4A45-499C-96A2-B86EB5ED1FE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04514"/>
              <a:t>17.03.2017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1" y="6356353"/>
            <a:ext cx="2895600" cy="365125"/>
          </a:xfrm>
          <a:prstGeom prst="rect">
            <a:avLst/>
          </a:prstGeom>
        </p:spPr>
        <p:txBody>
          <a:bodyPr vert="horz" lIns="75502" tIns="37751" rIns="75502" bIns="37751" rtlCol="0" anchor="ctr"/>
          <a:lstStyle>
            <a:lvl1pPr algn="ctr">
              <a:defRPr sz="119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4514"/>
            <a:r>
              <a:rPr lang="ru-RU">
                <a:solidFill>
                  <a:prstClr val="black">
                    <a:tint val="75000"/>
                  </a:prstClr>
                </a:solidFill>
              </a:rPr>
              <a:t>Технопром 2015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3"/>
            <a:ext cx="2133600" cy="365125"/>
          </a:xfrm>
          <a:prstGeom prst="rect">
            <a:avLst/>
          </a:prstGeom>
        </p:spPr>
        <p:txBody>
          <a:bodyPr vert="horz" lIns="75502" tIns="37751" rIns="75502" bIns="37751" rtlCol="0" anchor="ctr"/>
          <a:lstStyle>
            <a:lvl1pPr algn="r">
              <a:defRPr sz="119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4514"/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04514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6825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7" r:id="rId1"/>
    <p:sldLayoutId id="2147483968" r:id="rId2"/>
    <p:sldLayoutId id="2147483969" r:id="rId3"/>
    <p:sldLayoutId id="2147483970" r:id="rId4"/>
    <p:sldLayoutId id="2147483971" r:id="rId5"/>
    <p:sldLayoutId id="2147483972" r:id="rId6"/>
    <p:sldLayoutId id="2147483973" r:id="rId7"/>
    <p:sldLayoutId id="2147483974" r:id="rId8"/>
    <p:sldLayoutId id="2147483975" r:id="rId9"/>
    <p:sldLayoutId id="2147483976" r:id="rId10"/>
    <p:sldLayoutId id="2147483977" r:id="rId11"/>
  </p:sldLayoutIdLst>
  <p:hf hdr="0" ftr="0" dt="0"/>
  <p:txStyles>
    <p:titleStyle>
      <a:lvl1pPr algn="ctr" defTabSz="904514" rtl="0" eaLnBrk="1" latinLnBrk="0" hangingPunct="1">
        <a:spcBef>
          <a:spcPct val="0"/>
        </a:spcBef>
        <a:buNone/>
        <a:defRPr sz="431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39193" indent="-339193" algn="l" defTabSz="904514" rtl="0" eaLnBrk="1" latinLnBrk="0" hangingPunct="1">
        <a:spcBef>
          <a:spcPct val="20000"/>
        </a:spcBef>
        <a:buFont typeface="Arial" pitchFamily="34" charset="0"/>
        <a:buChar char="•"/>
        <a:defRPr sz="3115" kern="1200">
          <a:solidFill>
            <a:schemeClr val="tx1"/>
          </a:solidFill>
          <a:latin typeface="+mn-lt"/>
          <a:ea typeface="+mn-ea"/>
          <a:cs typeface="+mn-cs"/>
        </a:defRPr>
      </a:lvl1pPr>
      <a:lvl2pPr marL="734918" indent="-282661" algn="l" defTabSz="904514" rtl="0" eaLnBrk="1" latinLnBrk="0" hangingPunct="1">
        <a:spcBef>
          <a:spcPct val="20000"/>
        </a:spcBef>
        <a:buFont typeface="Arial" pitchFamily="34" charset="0"/>
        <a:buChar char="–"/>
        <a:defRPr sz="2755" kern="1200">
          <a:solidFill>
            <a:schemeClr val="tx1"/>
          </a:solidFill>
          <a:latin typeface="+mn-lt"/>
          <a:ea typeface="+mn-ea"/>
          <a:cs typeface="+mn-cs"/>
        </a:defRPr>
      </a:lvl2pPr>
      <a:lvl3pPr marL="1130642" indent="-226128" algn="l" defTabSz="904514" rtl="0" eaLnBrk="1" latinLnBrk="0" hangingPunct="1">
        <a:spcBef>
          <a:spcPct val="20000"/>
        </a:spcBef>
        <a:buFont typeface="Arial" pitchFamily="34" charset="0"/>
        <a:buChar char="•"/>
        <a:defRPr sz="2396" kern="1200">
          <a:solidFill>
            <a:schemeClr val="tx1"/>
          </a:solidFill>
          <a:latin typeface="+mn-lt"/>
          <a:ea typeface="+mn-ea"/>
          <a:cs typeface="+mn-cs"/>
        </a:defRPr>
      </a:lvl3pPr>
      <a:lvl4pPr marL="1582899" indent="-226128" algn="l" defTabSz="904514" rtl="0" eaLnBrk="1" latinLnBrk="0" hangingPunct="1">
        <a:spcBef>
          <a:spcPct val="20000"/>
        </a:spcBef>
        <a:buFont typeface="Arial" pitchFamily="34" charset="0"/>
        <a:buChar char="–"/>
        <a:defRPr sz="2037" kern="1200">
          <a:solidFill>
            <a:schemeClr val="tx1"/>
          </a:solidFill>
          <a:latin typeface="+mn-lt"/>
          <a:ea typeface="+mn-ea"/>
          <a:cs typeface="+mn-cs"/>
        </a:defRPr>
      </a:lvl4pPr>
      <a:lvl5pPr marL="2035156" indent="-226128" algn="l" defTabSz="904514" rtl="0" eaLnBrk="1" latinLnBrk="0" hangingPunct="1">
        <a:spcBef>
          <a:spcPct val="20000"/>
        </a:spcBef>
        <a:buFont typeface="Arial" pitchFamily="34" charset="0"/>
        <a:buChar char="»"/>
        <a:defRPr sz="2037" kern="1200">
          <a:solidFill>
            <a:schemeClr val="tx1"/>
          </a:solidFill>
          <a:latin typeface="+mn-lt"/>
          <a:ea typeface="+mn-ea"/>
          <a:cs typeface="+mn-cs"/>
        </a:defRPr>
      </a:lvl5pPr>
      <a:lvl6pPr marL="2487413" indent="-226128" algn="l" defTabSz="904514" rtl="0" eaLnBrk="1" latinLnBrk="0" hangingPunct="1">
        <a:spcBef>
          <a:spcPct val="20000"/>
        </a:spcBef>
        <a:buFont typeface="Arial" pitchFamily="34" charset="0"/>
        <a:buChar char="•"/>
        <a:defRPr sz="2037" kern="1200">
          <a:solidFill>
            <a:schemeClr val="tx1"/>
          </a:solidFill>
          <a:latin typeface="+mn-lt"/>
          <a:ea typeface="+mn-ea"/>
          <a:cs typeface="+mn-cs"/>
        </a:defRPr>
      </a:lvl6pPr>
      <a:lvl7pPr marL="2939670" indent="-226128" algn="l" defTabSz="904514" rtl="0" eaLnBrk="1" latinLnBrk="0" hangingPunct="1">
        <a:spcBef>
          <a:spcPct val="20000"/>
        </a:spcBef>
        <a:buFont typeface="Arial" pitchFamily="34" charset="0"/>
        <a:buChar char="•"/>
        <a:defRPr sz="2037" kern="1200">
          <a:solidFill>
            <a:schemeClr val="tx1"/>
          </a:solidFill>
          <a:latin typeface="+mn-lt"/>
          <a:ea typeface="+mn-ea"/>
          <a:cs typeface="+mn-cs"/>
        </a:defRPr>
      </a:lvl7pPr>
      <a:lvl8pPr marL="3391927" indent="-226128" algn="l" defTabSz="904514" rtl="0" eaLnBrk="1" latinLnBrk="0" hangingPunct="1">
        <a:spcBef>
          <a:spcPct val="20000"/>
        </a:spcBef>
        <a:buFont typeface="Arial" pitchFamily="34" charset="0"/>
        <a:buChar char="•"/>
        <a:defRPr sz="2037" kern="1200">
          <a:solidFill>
            <a:schemeClr val="tx1"/>
          </a:solidFill>
          <a:latin typeface="+mn-lt"/>
          <a:ea typeface="+mn-ea"/>
          <a:cs typeface="+mn-cs"/>
        </a:defRPr>
      </a:lvl8pPr>
      <a:lvl9pPr marL="3844184" indent="-226128" algn="l" defTabSz="904514" rtl="0" eaLnBrk="1" latinLnBrk="0" hangingPunct="1">
        <a:spcBef>
          <a:spcPct val="20000"/>
        </a:spcBef>
        <a:buFont typeface="Arial" pitchFamily="34" charset="0"/>
        <a:buChar char="•"/>
        <a:defRPr sz="203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04514" rtl="0" eaLnBrk="1" latinLnBrk="0" hangingPunct="1">
        <a:defRPr sz="1797" kern="1200">
          <a:solidFill>
            <a:schemeClr val="tx1"/>
          </a:solidFill>
          <a:latin typeface="+mn-lt"/>
          <a:ea typeface="+mn-ea"/>
          <a:cs typeface="+mn-cs"/>
        </a:defRPr>
      </a:lvl1pPr>
      <a:lvl2pPr marL="452257" algn="l" defTabSz="904514" rtl="0" eaLnBrk="1" latinLnBrk="0" hangingPunct="1">
        <a:defRPr sz="1797" kern="1200">
          <a:solidFill>
            <a:schemeClr val="tx1"/>
          </a:solidFill>
          <a:latin typeface="+mn-lt"/>
          <a:ea typeface="+mn-ea"/>
          <a:cs typeface="+mn-cs"/>
        </a:defRPr>
      </a:lvl2pPr>
      <a:lvl3pPr marL="904514" algn="l" defTabSz="904514" rtl="0" eaLnBrk="1" latinLnBrk="0" hangingPunct="1">
        <a:defRPr sz="1797" kern="1200">
          <a:solidFill>
            <a:schemeClr val="tx1"/>
          </a:solidFill>
          <a:latin typeface="+mn-lt"/>
          <a:ea typeface="+mn-ea"/>
          <a:cs typeface="+mn-cs"/>
        </a:defRPr>
      </a:lvl3pPr>
      <a:lvl4pPr marL="1356771" algn="l" defTabSz="904514" rtl="0" eaLnBrk="1" latinLnBrk="0" hangingPunct="1">
        <a:defRPr sz="1797" kern="1200">
          <a:solidFill>
            <a:schemeClr val="tx1"/>
          </a:solidFill>
          <a:latin typeface="+mn-lt"/>
          <a:ea typeface="+mn-ea"/>
          <a:cs typeface="+mn-cs"/>
        </a:defRPr>
      </a:lvl4pPr>
      <a:lvl5pPr marL="1809028" algn="l" defTabSz="904514" rtl="0" eaLnBrk="1" latinLnBrk="0" hangingPunct="1">
        <a:defRPr sz="1797" kern="1200">
          <a:solidFill>
            <a:schemeClr val="tx1"/>
          </a:solidFill>
          <a:latin typeface="+mn-lt"/>
          <a:ea typeface="+mn-ea"/>
          <a:cs typeface="+mn-cs"/>
        </a:defRPr>
      </a:lvl5pPr>
      <a:lvl6pPr marL="2261285" algn="l" defTabSz="904514" rtl="0" eaLnBrk="1" latinLnBrk="0" hangingPunct="1">
        <a:defRPr sz="1797" kern="1200">
          <a:solidFill>
            <a:schemeClr val="tx1"/>
          </a:solidFill>
          <a:latin typeface="+mn-lt"/>
          <a:ea typeface="+mn-ea"/>
          <a:cs typeface="+mn-cs"/>
        </a:defRPr>
      </a:lvl6pPr>
      <a:lvl7pPr marL="2713542" algn="l" defTabSz="904514" rtl="0" eaLnBrk="1" latinLnBrk="0" hangingPunct="1">
        <a:defRPr sz="1797" kern="1200">
          <a:solidFill>
            <a:schemeClr val="tx1"/>
          </a:solidFill>
          <a:latin typeface="+mn-lt"/>
          <a:ea typeface="+mn-ea"/>
          <a:cs typeface="+mn-cs"/>
        </a:defRPr>
      </a:lvl7pPr>
      <a:lvl8pPr marL="3165799" algn="l" defTabSz="904514" rtl="0" eaLnBrk="1" latinLnBrk="0" hangingPunct="1">
        <a:defRPr sz="1797" kern="1200">
          <a:solidFill>
            <a:schemeClr val="tx1"/>
          </a:solidFill>
          <a:latin typeface="+mn-lt"/>
          <a:ea typeface="+mn-ea"/>
          <a:cs typeface="+mn-cs"/>
        </a:defRPr>
      </a:lvl8pPr>
      <a:lvl9pPr marL="3618056" algn="l" defTabSz="904514" rtl="0" eaLnBrk="1" latinLnBrk="0" hangingPunct="1">
        <a:defRPr sz="179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5564">
              <a:srgbClr val="B6E0A7"/>
            </a:gs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1" cy="1143001"/>
          </a:xfrm>
          <a:prstGeom prst="rect">
            <a:avLst/>
          </a:prstGeom>
        </p:spPr>
        <p:txBody>
          <a:bodyPr vert="horz" lIns="75502" tIns="37751" rIns="75502" bIns="37751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3"/>
            <a:ext cx="8229601" cy="4525963"/>
          </a:xfrm>
          <a:prstGeom prst="rect">
            <a:avLst/>
          </a:prstGeom>
        </p:spPr>
        <p:txBody>
          <a:bodyPr vert="horz" lIns="75502" tIns="37751" rIns="75502" bIns="37751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3"/>
            <a:ext cx="2133600" cy="365125"/>
          </a:xfrm>
          <a:prstGeom prst="rect">
            <a:avLst/>
          </a:prstGeom>
        </p:spPr>
        <p:txBody>
          <a:bodyPr vert="horz" lIns="75502" tIns="37751" rIns="75502" bIns="37751" rtlCol="0" anchor="ctr"/>
          <a:lstStyle>
            <a:lvl1pPr algn="l">
              <a:defRPr sz="119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4514"/>
            <a:fld id="{82DFD955-A11C-4495-B87B-67843FFE2C6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04514"/>
              <a:t>17.03.2017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1" y="6356353"/>
            <a:ext cx="2895600" cy="365125"/>
          </a:xfrm>
          <a:prstGeom prst="rect">
            <a:avLst/>
          </a:prstGeom>
        </p:spPr>
        <p:txBody>
          <a:bodyPr vert="horz" lIns="75502" tIns="37751" rIns="75502" bIns="37751" rtlCol="0" anchor="ctr"/>
          <a:lstStyle>
            <a:lvl1pPr algn="ctr">
              <a:defRPr sz="119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4514"/>
            <a:r>
              <a:rPr lang="ru-RU">
                <a:solidFill>
                  <a:prstClr val="black">
                    <a:tint val="75000"/>
                  </a:prstClr>
                </a:solidFill>
              </a:rPr>
              <a:t>Технопром 2015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3"/>
            <a:ext cx="2133600" cy="365125"/>
          </a:xfrm>
          <a:prstGeom prst="rect">
            <a:avLst/>
          </a:prstGeom>
        </p:spPr>
        <p:txBody>
          <a:bodyPr vert="horz" lIns="75502" tIns="37751" rIns="75502" bIns="37751" rtlCol="0" anchor="ctr"/>
          <a:lstStyle>
            <a:lvl1pPr algn="r">
              <a:defRPr sz="119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4514"/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04514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44471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9" r:id="rId1"/>
    <p:sldLayoutId id="2147483980" r:id="rId2"/>
    <p:sldLayoutId id="2147483981" r:id="rId3"/>
    <p:sldLayoutId id="2147483982" r:id="rId4"/>
    <p:sldLayoutId id="2147483983" r:id="rId5"/>
    <p:sldLayoutId id="2147483984" r:id="rId6"/>
    <p:sldLayoutId id="2147483985" r:id="rId7"/>
    <p:sldLayoutId id="2147483986" r:id="rId8"/>
    <p:sldLayoutId id="2147483987" r:id="rId9"/>
    <p:sldLayoutId id="2147483988" r:id="rId10"/>
    <p:sldLayoutId id="2147483989" r:id="rId11"/>
  </p:sldLayoutIdLst>
  <p:hf hdr="0" ftr="0" dt="0"/>
  <p:txStyles>
    <p:titleStyle>
      <a:lvl1pPr algn="ctr" defTabSz="904514" rtl="0" eaLnBrk="1" latinLnBrk="0" hangingPunct="1">
        <a:spcBef>
          <a:spcPct val="0"/>
        </a:spcBef>
        <a:buNone/>
        <a:defRPr sz="431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39193" indent="-339193" algn="l" defTabSz="904514" rtl="0" eaLnBrk="1" latinLnBrk="0" hangingPunct="1">
        <a:spcBef>
          <a:spcPct val="20000"/>
        </a:spcBef>
        <a:buFont typeface="Arial" pitchFamily="34" charset="0"/>
        <a:buChar char="•"/>
        <a:defRPr sz="3115" kern="1200">
          <a:solidFill>
            <a:schemeClr val="tx1"/>
          </a:solidFill>
          <a:latin typeface="+mn-lt"/>
          <a:ea typeface="+mn-ea"/>
          <a:cs typeface="+mn-cs"/>
        </a:defRPr>
      </a:lvl1pPr>
      <a:lvl2pPr marL="734918" indent="-282661" algn="l" defTabSz="904514" rtl="0" eaLnBrk="1" latinLnBrk="0" hangingPunct="1">
        <a:spcBef>
          <a:spcPct val="20000"/>
        </a:spcBef>
        <a:buFont typeface="Arial" pitchFamily="34" charset="0"/>
        <a:buChar char="–"/>
        <a:defRPr sz="2755" kern="1200">
          <a:solidFill>
            <a:schemeClr val="tx1"/>
          </a:solidFill>
          <a:latin typeface="+mn-lt"/>
          <a:ea typeface="+mn-ea"/>
          <a:cs typeface="+mn-cs"/>
        </a:defRPr>
      </a:lvl2pPr>
      <a:lvl3pPr marL="1130642" indent="-226128" algn="l" defTabSz="904514" rtl="0" eaLnBrk="1" latinLnBrk="0" hangingPunct="1">
        <a:spcBef>
          <a:spcPct val="20000"/>
        </a:spcBef>
        <a:buFont typeface="Arial" pitchFamily="34" charset="0"/>
        <a:buChar char="•"/>
        <a:defRPr sz="2396" kern="1200">
          <a:solidFill>
            <a:schemeClr val="tx1"/>
          </a:solidFill>
          <a:latin typeface="+mn-lt"/>
          <a:ea typeface="+mn-ea"/>
          <a:cs typeface="+mn-cs"/>
        </a:defRPr>
      </a:lvl3pPr>
      <a:lvl4pPr marL="1582899" indent="-226128" algn="l" defTabSz="904514" rtl="0" eaLnBrk="1" latinLnBrk="0" hangingPunct="1">
        <a:spcBef>
          <a:spcPct val="20000"/>
        </a:spcBef>
        <a:buFont typeface="Arial" pitchFamily="34" charset="0"/>
        <a:buChar char="–"/>
        <a:defRPr sz="2037" kern="1200">
          <a:solidFill>
            <a:schemeClr val="tx1"/>
          </a:solidFill>
          <a:latin typeface="+mn-lt"/>
          <a:ea typeface="+mn-ea"/>
          <a:cs typeface="+mn-cs"/>
        </a:defRPr>
      </a:lvl4pPr>
      <a:lvl5pPr marL="2035156" indent="-226128" algn="l" defTabSz="904514" rtl="0" eaLnBrk="1" latinLnBrk="0" hangingPunct="1">
        <a:spcBef>
          <a:spcPct val="20000"/>
        </a:spcBef>
        <a:buFont typeface="Arial" pitchFamily="34" charset="0"/>
        <a:buChar char="»"/>
        <a:defRPr sz="2037" kern="1200">
          <a:solidFill>
            <a:schemeClr val="tx1"/>
          </a:solidFill>
          <a:latin typeface="+mn-lt"/>
          <a:ea typeface="+mn-ea"/>
          <a:cs typeface="+mn-cs"/>
        </a:defRPr>
      </a:lvl5pPr>
      <a:lvl6pPr marL="2487413" indent="-226128" algn="l" defTabSz="904514" rtl="0" eaLnBrk="1" latinLnBrk="0" hangingPunct="1">
        <a:spcBef>
          <a:spcPct val="20000"/>
        </a:spcBef>
        <a:buFont typeface="Arial" pitchFamily="34" charset="0"/>
        <a:buChar char="•"/>
        <a:defRPr sz="2037" kern="1200">
          <a:solidFill>
            <a:schemeClr val="tx1"/>
          </a:solidFill>
          <a:latin typeface="+mn-lt"/>
          <a:ea typeface="+mn-ea"/>
          <a:cs typeface="+mn-cs"/>
        </a:defRPr>
      </a:lvl6pPr>
      <a:lvl7pPr marL="2939670" indent="-226128" algn="l" defTabSz="904514" rtl="0" eaLnBrk="1" latinLnBrk="0" hangingPunct="1">
        <a:spcBef>
          <a:spcPct val="20000"/>
        </a:spcBef>
        <a:buFont typeface="Arial" pitchFamily="34" charset="0"/>
        <a:buChar char="•"/>
        <a:defRPr sz="2037" kern="1200">
          <a:solidFill>
            <a:schemeClr val="tx1"/>
          </a:solidFill>
          <a:latin typeface="+mn-lt"/>
          <a:ea typeface="+mn-ea"/>
          <a:cs typeface="+mn-cs"/>
        </a:defRPr>
      </a:lvl7pPr>
      <a:lvl8pPr marL="3391927" indent="-226128" algn="l" defTabSz="904514" rtl="0" eaLnBrk="1" latinLnBrk="0" hangingPunct="1">
        <a:spcBef>
          <a:spcPct val="20000"/>
        </a:spcBef>
        <a:buFont typeface="Arial" pitchFamily="34" charset="0"/>
        <a:buChar char="•"/>
        <a:defRPr sz="2037" kern="1200">
          <a:solidFill>
            <a:schemeClr val="tx1"/>
          </a:solidFill>
          <a:latin typeface="+mn-lt"/>
          <a:ea typeface="+mn-ea"/>
          <a:cs typeface="+mn-cs"/>
        </a:defRPr>
      </a:lvl8pPr>
      <a:lvl9pPr marL="3844184" indent="-226128" algn="l" defTabSz="904514" rtl="0" eaLnBrk="1" latinLnBrk="0" hangingPunct="1">
        <a:spcBef>
          <a:spcPct val="20000"/>
        </a:spcBef>
        <a:buFont typeface="Arial" pitchFamily="34" charset="0"/>
        <a:buChar char="•"/>
        <a:defRPr sz="203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04514" rtl="0" eaLnBrk="1" latinLnBrk="0" hangingPunct="1">
        <a:defRPr sz="1797" kern="1200">
          <a:solidFill>
            <a:schemeClr val="tx1"/>
          </a:solidFill>
          <a:latin typeface="+mn-lt"/>
          <a:ea typeface="+mn-ea"/>
          <a:cs typeface="+mn-cs"/>
        </a:defRPr>
      </a:lvl1pPr>
      <a:lvl2pPr marL="452257" algn="l" defTabSz="904514" rtl="0" eaLnBrk="1" latinLnBrk="0" hangingPunct="1">
        <a:defRPr sz="1797" kern="1200">
          <a:solidFill>
            <a:schemeClr val="tx1"/>
          </a:solidFill>
          <a:latin typeface="+mn-lt"/>
          <a:ea typeface="+mn-ea"/>
          <a:cs typeface="+mn-cs"/>
        </a:defRPr>
      </a:lvl2pPr>
      <a:lvl3pPr marL="904514" algn="l" defTabSz="904514" rtl="0" eaLnBrk="1" latinLnBrk="0" hangingPunct="1">
        <a:defRPr sz="1797" kern="1200">
          <a:solidFill>
            <a:schemeClr val="tx1"/>
          </a:solidFill>
          <a:latin typeface="+mn-lt"/>
          <a:ea typeface="+mn-ea"/>
          <a:cs typeface="+mn-cs"/>
        </a:defRPr>
      </a:lvl3pPr>
      <a:lvl4pPr marL="1356771" algn="l" defTabSz="904514" rtl="0" eaLnBrk="1" latinLnBrk="0" hangingPunct="1">
        <a:defRPr sz="1797" kern="1200">
          <a:solidFill>
            <a:schemeClr val="tx1"/>
          </a:solidFill>
          <a:latin typeface="+mn-lt"/>
          <a:ea typeface="+mn-ea"/>
          <a:cs typeface="+mn-cs"/>
        </a:defRPr>
      </a:lvl4pPr>
      <a:lvl5pPr marL="1809028" algn="l" defTabSz="904514" rtl="0" eaLnBrk="1" latinLnBrk="0" hangingPunct="1">
        <a:defRPr sz="1797" kern="1200">
          <a:solidFill>
            <a:schemeClr val="tx1"/>
          </a:solidFill>
          <a:latin typeface="+mn-lt"/>
          <a:ea typeface="+mn-ea"/>
          <a:cs typeface="+mn-cs"/>
        </a:defRPr>
      </a:lvl5pPr>
      <a:lvl6pPr marL="2261285" algn="l" defTabSz="904514" rtl="0" eaLnBrk="1" latinLnBrk="0" hangingPunct="1">
        <a:defRPr sz="1797" kern="1200">
          <a:solidFill>
            <a:schemeClr val="tx1"/>
          </a:solidFill>
          <a:latin typeface="+mn-lt"/>
          <a:ea typeface="+mn-ea"/>
          <a:cs typeface="+mn-cs"/>
        </a:defRPr>
      </a:lvl6pPr>
      <a:lvl7pPr marL="2713542" algn="l" defTabSz="904514" rtl="0" eaLnBrk="1" latinLnBrk="0" hangingPunct="1">
        <a:defRPr sz="1797" kern="1200">
          <a:solidFill>
            <a:schemeClr val="tx1"/>
          </a:solidFill>
          <a:latin typeface="+mn-lt"/>
          <a:ea typeface="+mn-ea"/>
          <a:cs typeface="+mn-cs"/>
        </a:defRPr>
      </a:lvl7pPr>
      <a:lvl8pPr marL="3165799" algn="l" defTabSz="904514" rtl="0" eaLnBrk="1" latinLnBrk="0" hangingPunct="1">
        <a:defRPr sz="1797" kern="1200">
          <a:solidFill>
            <a:schemeClr val="tx1"/>
          </a:solidFill>
          <a:latin typeface="+mn-lt"/>
          <a:ea typeface="+mn-ea"/>
          <a:cs typeface="+mn-cs"/>
        </a:defRPr>
      </a:lvl8pPr>
      <a:lvl9pPr marL="3618056" algn="l" defTabSz="904514" rtl="0" eaLnBrk="1" latinLnBrk="0" hangingPunct="1">
        <a:defRPr sz="179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5564">
              <a:srgbClr val="B6E0A7"/>
            </a:gs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711381-9A68-465F-B8C7-4203EC01B1C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Технопром 2015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312FCB-4868-4404-A9A6-ADECDA56448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2563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1" r:id="rId1"/>
    <p:sldLayoutId id="2147483992" r:id="rId2"/>
    <p:sldLayoutId id="2147483993" r:id="rId3"/>
    <p:sldLayoutId id="2147483994" r:id="rId4"/>
    <p:sldLayoutId id="2147483995" r:id="rId5"/>
    <p:sldLayoutId id="2147483996" r:id="rId6"/>
    <p:sldLayoutId id="2147483997" r:id="rId7"/>
    <p:sldLayoutId id="2147483998" r:id="rId8"/>
    <p:sldLayoutId id="2147483999" r:id="rId9"/>
    <p:sldLayoutId id="2147484000" r:id="rId10"/>
    <p:sldLayoutId id="2147484001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5564">
              <a:srgbClr val="B6E0A7"/>
            </a:gs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5123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350750D-64BE-4757-948E-551DB71BD8E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ru-RU">
                <a:solidFill>
                  <a:prstClr val="black">
                    <a:tint val="75000"/>
                  </a:prstClr>
                </a:solidFill>
              </a:rPr>
              <a:t>Технопром 2015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E7CF16A-BD93-4B64-AE72-21CA5E90BC6A}" type="slidenum">
              <a:rPr lang="ru-RU" altLang="ru-R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8043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3" r:id="rId1"/>
    <p:sldLayoutId id="2147484004" r:id="rId2"/>
    <p:sldLayoutId id="2147484005" r:id="rId3"/>
    <p:sldLayoutId id="2147484006" r:id="rId4"/>
    <p:sldLayoutId id="2147484007" r:id="rId5"/>
    <p:sldLayoutId id="2147484008" r:id="rId6"/>
    <p:sldLayoutId id="2147484009" r:id="rId7"/>
    <p:sldLayoutId id="2147484010" r:id="rId8"/>
    <p:sldLayoutId id="2147484011" r:id="rId9"/>
    <p:sldLayoutId id="2147484012" r:id="rId10"/>
    <p:sldLayoutId id="2147484013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5564">
              <a:srgbClr val="B6E0A7"/>
            </a:gs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687094-3729-43AC-BB83-2B9D1F27E59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Технопром 2015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34F0D3-1912-4B31-B8E1-2D831EC4484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3707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5" r:id="rId1"/>
    <p:sldLayoutId id="2147484016" r:id="rId2"/>
    <p:sldLayoutId id="2147484017" r:id="rId3"/>
    <p:sldLayoutId id="2147484018" r:id="rId4"/>
    <p:sldLayoutId id="2147484019" r:id="rId5"/>
    <p:sldLayoutId id="2147484020" r:id="rId6"/>
    <p:sldLayoutId id="2147484021" r:id="rId7"/>
    <p:sldLayoutId id="2147484022" r:id="rId8"/>
    <p:sldLayoutId id="2147484023" r:id="rId9"/>
    <p:sldLayoutId id="2147484024" r:id="rId10"/>
    <p:sldLayoutId id="2147484025" r:id="rId1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5564">
              <a:srgbClr val="B6E0A7"/>
            </a:gs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C595DD-8F8A-450F-8F80-EFAFC8AAD58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Технопром 2015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FD0E63-6071-491E-AA1C-BEE3F550AEA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5834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7" r:id="rId1"/>
    <p:sldLayoutId id="2147484028" r:id="rId2"/>
    <p:sldLayoutId id="2147484029" r:id="rId3"/>
    <p:sldLayoutId id="2147484030" r:id="rId4"/>
    <p:sldLayoutId id="2147484031" r:id="rId5"/>
    <p:sldLayoutId id="2147484032" r:id="rId6"/>
    <p:sldLayoutId id="2147484033" r:id="rId7"/>
    <p:sldLayoutId id="2147484034" r:id="rId8"/>
    <p:sldLayoutId id="2147484035" r:id="rId9"/>
    <p:sldLayoutId id="2147484036" r:id="rId10"/>
    <p:sldLayoutId id="2147484037" r:id="rId1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5564">
              <a:srgbClr val="B6E0A7"/>
            </a:gs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D1D7A8-94AF-4994-BF2A-197572493F8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Технопром 2015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2E5893-7238-4036-AE3C-A831284F60E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0864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0" r:id="rId1"/>
    <p:sldLayoutId id="2147484041" r:id="rId2"/>
    <p:sldLayoutId id="2147484042" r:id="rId3"/>
    <p:sldLayoutId id="2147484043" r:id="rId4"/>
    <p:sldLayoutId id="2147484044" r:id="rId5"/>
    <p:sldLayoutId id="2147484045" r:id="rId6"/>
    <p:sldLayoutId id="2147484046" r:id="rId7"/>
    <p:sldLayoutId id="2147484047" r:id="rId8"/>
    <p:sldLayoutId id="2147484048" r:id="rId9"/>
    <p:sldLayoutId id="2147484049" r:id="rId10"/>
    <p:sldLayoutId id="2147484050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65564">
              <a:srgbClr val="B6E0A7"/>
            </a:gs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4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AB15874-F1D3-46F7-BEAF-4E8149A2CAE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ru-RU">
                <a:solidFill>
                  <a:prstClr val="black">
                    <a:tint val="75000"/>
                  </a:prstClr>
                </a:solidFill>
              </a:rPr>
              <a:t>Технопром 2015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F76A85C-A8E4-450B-A21D-E4B8B37DF0F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90519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5564">
              <a:srgbClr val="B6E0A7"/>
            </a:gs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E09BB8-2C04-4478-8A59-8305A6DD804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7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Технопром 2015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44015B-C082-4747-95D2-8CD4C8AC89B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9177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65564">
              <a:srgbClr val="B6E0A7"/>
            </a:gs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B67DE24-BB1A-44CD-B735-555A7FA315F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ru-RU">
                <a:solidFill>
                  <a:prstClr val="black">
                    <a:tint val="75000"/>
                  </a:prstClr>
                </a:solidFill>
              </a:rPr>
              <a:t>Технопром 2015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2D63EBB-C332-4B0D-98A8-8344FA4BAA8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7290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5564">
              <a:srgbClr val="B6E0A7"/>
            </a:gs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2051" name="Текст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3E2C810C-14D4-4C4B-946F-E0C691944F6D}" type="datetime1">
              <a:rPr lang="ru-RU" smtClean="0"/>
              <a:pPr>
                <a:defRPr/>
              </a:pPr>
              <a:t>17.03.2017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r>
              <a:rPr lang="ru-RU"/>
              <a:t>Технопром 2015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A71E880-4895-497A-B54F-FE446D9DE2EC}" type="slidenum">
              <a:rPr lang="ru-RU" alt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4603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5564">
              <a:srgbClr val="B6E0A7"/>
            </a:gs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2051" name="Текст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CDAEEF9A-BB57-4B14-9D36-760ABDDD373D}" type="datetime1">
              <a:rPr lang="ru-RU" smtClean="0"/>
              <a:pPr>
                <a:defRPr/>
              </a:pPr>
              <a:t>17.03.2017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r>
              <a:rPr lang="ru-RU"/>
              <a:t>Технопром 2015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A71E880-4895-497A-B54F-FE446D9DE2EC}" type="slidenum">
              <a:rPr lang="ru-RU" alt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40184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5564">
              <a:srgbClr val="B6E0A7"/>
            </a:gs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327CB6-EB8D-4E66-8EBD-A048E52D308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Технопром 2015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8D5139-C27D-44E5-BD46-941432CD1E4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74723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2" r:id="rId1"/>
    <p:sldLayoutId id="2147483843" r:id="rId2"/>
    <p:sldLayoutId id="2147483844" r:id="rId3"/>
    <p:sldLayoutId id="2147483845" r:id="rId4"/>
    <p:sldLayoutId id="2147483846" r:id="rId5"/>
    <p:sldLayoutId id="2147483847" r:id="rId6"/>
    <p:sldLayoutId id="2147483848" r:id="rId7"/>
    <p:sldLayoutId id="2147483849" r:id="rId8"/>
    <p:sldLayoutId id="2147483850" r:id="rId9"/>
    <p:sldLayoutId id="2147483851" r:id="rId10"/>
    <p:sldLayoutId id="2147483852" r:id="rId11"/>
    <p:sldLayoutId id="2147483853" r:id="rId12"/>
    <p:sldLayoutId id="2147483854" r:id="rId13"/>
    <p:sldLayoutId id="2147483855" r:id="rId14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5564">
              <a:srgbClr val="B6E0A7"/>
            </a:gs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644F735-7953-47BE-89E4-7DAB1CEE5B40}" type="datetime1">
              <a:rPr lang="ru-RU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17.03.2017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>
                <a:solidFill>
                  <a:srgbClr val="000000"/>
                </a:solidFill>
              </a:rPr>
              <a:t>Технопром 2015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90594CC-2A1B-4692-89E5-0626C7424FA5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12157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1" r:id="rId1"/>
    <p:sldLayoutId id="2147483942" r:id="rId2"/>
    <p:sldLayoutId id="2147483943" r:id="rId3"/>
    <p:sldLayoutId id="2147483944" r:id="rId4"/>
    <p:sldLayoutId id="2147483945" r:id="rId5"/>
    <p:sldLayoutId id="2147483946" r:id="rId6"/>
    <p:sldLayoutId id="2147483947" r:id="rId7"/>
    <p:sldLayoutId id="2147483948" r:id="rId8"/>
    <p:sldLayoutId id="2147483949" r:id="rId9"/>
    <p:sldLayoutId id="2147483950" r:id="rId10"/>
    <p:sldLayoutId id="2147483951" r:id="rId11"/>
    <p:sldLayoutId id="2147484038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5564">
              <a:srgbClr val="B6E0A7"/>
            </a:gs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7BD29C-08D8-4393-9D1F-7F01CFF2004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Технопром 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FE7B90-96F7-4E88-88A1-A00939C7E0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5646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3" r:id="rId1"/>
    <p:sldLayoutId id="2147483954" r:id="rId2"/>
    <p:sldLayoutId id="2147483955" r:id="rId3"/>
    <p:sldLayoutId id="2147483956" r:id="rId4"/>
    <p:sldLayoutId id="2147483957" r:id="rId5"/>
    <p:sldLayoutId id="2147483958" r:id="rId6"/>
    <p:sldLayoutId id="2147483959" r:id="rId7"/>
    <p:sldLayoutId id="2147483960" r:id="rId8"/>
    <p:sldLayoutId id="2147483961" r:id="rId9"/>
    <p:sldLayoutId id="2147483962" r:id="rId10"/>
    <p:sldLayoutId id="2147483963" r:id="rId11"/>
    <p:sldLayoutId id="2147483964" r:id="rId12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Microsoft_Word1.docx"/><Relationship Id="rId2" Type="http://schemas.openxmlformats.org/officeDocument/2006/relationships/slideLayout" Target="../slideLayouts/slideLayout9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7.emf"/></Relationships>
</file>

<file path=ppt/slides/_rels/slide10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45.png"/><Relationship Id="rId1" Type="http://schemas.openxmlformats.org/officeDocument/2006/relationships/slideLayout" Target="../slideLayouts/slideLayout150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slide" Target="slide65.xml"/><Relationship Id="rId1" Type="http://schemas.openxmlformats.org/officeDocument/2006/relationships/slideLayout" Target="../slideLayouts/slideLayout150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7.png"/><Relationship Id="rId7" Type="http://schemas.openxmlformats.org/officeDocument/2006/relationships/slide" Target="slide65.xml"/><Relationship Id="rId2" Type="http://schemas.openxmlformats.org/officeDocument/2006/relationships/image" Target="../media/image246.jpeg"/><Relationship Id="rId1" Type="http://schemas.openxmlformats.org/officeDocument/2006/relationships/slideLayout" Target="../slideLayouts/slideLayout150.xml"/><Relationship Id="rId6" Type="http://schemas.openxmlformats.org/officeDocument/2006/relationships/image" Target="../media/image250.png"/><Relationship Id="rId5" Type="http://schemas.openxmlformats.org/officeDocument/2006/relationships/image" Target="../media/image249.jpeg"/><Relationship Id="rId4" Type="http://schemas.openxmlformats.org/officeDocument/2006/relationships/image" Target="../media/image248.jpe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1.gif"/><Relationship Id="rId2" Type="http://schemas.openxmlformats.org/officeDocument/2006/relationships/slide" Target="slide65.xml"/><Relationship Id="rId1" Type="http://schemas.openxmlformats.org/officeDocument/2006/relationships/slideLayout" Target="../slideLayouts/slideLayout150.xml"/><Relationship Id="rId5" Type="http://schemas.openxmlformats.org/officeDocument/2006/relationships/image" Target="../media/image253.jpeg"/><Relationship Id="rId4" Type="http://schemas.openxmlformats.org/officeDocument/2006/relationships/image" Target="../media/image252.jpeg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6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28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4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28.png"/><Relationship Id="rId5" Type="http://schemas.openxmlformats.org/officeDocument/2006/relationships/image" Target="../media/image256.jpeg"/><Relationship Id="rId4" Type="http://schemas.openxmlformats.org/officeDocument/2006/relationships/image" Target="../media/image255.jpe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1.png"/><Relationship Id="rId2" Type="http://schemas.openxmlformats.org/officeDocument/2006/relationships/image" Target="../media/image29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3" Type="http://schemas.openxmlformats.org/officeDocument/2006/relationships/image" Target="../media/image18.jpe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4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slide" Target="slide46.xml"/><Relationship Id="rId2" Type="http://schemas.openxmlformats.org/officeDocument/2006/relationships/image" Target="../media/image257.wmf"/><Relationship Id="rId1" Type="http://schemas.openxmlformats.org/officeDocument/2006/relationships/slideLayout" Target="../slideLayouts/slideLayout1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4.png"/><Relationship Id="rId2" Type="http://schemas.openxmlformats.org/officeDocument/2006/relationships/image" Target="../media/image258.png"/><Relationship Id="rId1" Type="http://schemas.openxmlformats.org/officeDocument/2006/relationships/slideLayout" Target="../slideLayouts/slideLayout7.xml"/><Relationship Id="rId5" Type="http://schemas.openxmlformats.org/officeDocument/2006/relationships/slide" Target="slide46.xml"/><Relationship Id="rId4" Type="http://schemas.openxmlformats.org/officeDocument/2006/relationships/image" Target="../media/image295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slide" Target="slide46.xml"/><Relationship Id="rId2" Type="http://schemas.openxmlformats.org/officeDocument/2006/relationships/image" Target="../media/image296.pn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slide" Target="slide25.xml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9.jpe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0.jpe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94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image" Target="../media/image262.pn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2.pn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3.pn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slide" Target="slide46.xml"/><Relationship Id="rId2" Type="http://schemas.openxmlformats.org/officeDocument/2006/relationships/image" Target="../media/image30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s://ru.wikipedia.org/wiki/%D0%9C%D0%B0%D1%81%D1%81%D0%B0%D1%87%D1%83%D1%81%D0%B5%D1%82%D1%81%D0%BA%D0%B8%D0%B9_%D1%82%D0%B5%D1%85%D0%BD%D0%BE%D0%BB%D0%BE%D0%B3%D0%B8%D1%87%D0%B5%D1%81%D0%BA%D0%B8%D0%B9_%D0%B8%D0%BD%D1%81%D1%82%D0%B8%D1%82%D1%83%D1%82" TargetMode="External"/><Relationship Id="rId3" Type="http://schemas.openxmlformats.org/officeDocument/2006/relationships/hyperlink" Target="https://ru.wikipedia.org/w/index.php?title=%D0%A4%D1%80%D0%B0%D0%BD%D1%86%D1%83%D0%B7%D1%81%D0%BA%D0%BE%D0%B5_%D0%B0%D1%81%D1%82%D1%80%D0%BE%D0%BD%D0%BE%D0%BC%D0%B8%D1%87%D0%B5%D1%81%D0%BA%D0%BE%D0%B5_%D0%BE%D0%B1%D1%89%D0%B5%D1%81%D1%82%D0%B2%D0%BE&amp;action=edit&amp;redlink=1" TargetMode="External"/><Relationship Id="rId7" Type="http://schemas.openxmlformats.org/officeDocument/2006/relationships/hyperlink" Target="https://ru.wikipedia.org/wiki/%D0%9F%D1%80%D0%B5%D0%BC%D0%B8%D1%8F_%D0%96%D1%8E%D0%BB%D1%8F_%D0%96%D0%B0%D0%BD%D1%81%D0%B5%D0%BD%D0%B0" TargetMode="External"/><Relationship Id="rId12" Type="http://schemas.openxmlformats.org/officeDocument/2006/relationships/slide" Target="slide16.xml"/><Relationship Id="rId2" Type="http://schemas.openxmlformats.org/officeDocument/2006/relationships/hyperlink" Target="https://ru.wikipedia.org/wiki/%D0%90%D0%BC%D0%B5%D1%80%D0%B8%D0%BA%D0%B0%D0%BD%D1%81%D0%BA%D0%B0%D1%8F_%D0%B0%D0%BA%D0%B0%D0%B4%D0%B5%D0%BC%D0%B8%D1%8F_%D0%B8%D1%81%D0%BA%D1%83%D1%81%D1%81%D1%82%D0%B2_%D0%B8_%D0%BD%D0%B0%D1%83%D0%BA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ru.wikipedia.org/w/index.php?title=%D0%90%D1%81%D1%82%D1%80%D0%BE%D0%BD%D0%BE%D0%BC%D0%B8%D1%87%D0%B5%D1%81%D0%BA%D0%BE%D0%B5_%D0%BE%D0%B1%D1%89%D0%B5%D1%81%D1%82%D0%B2%D0%BE_%D0%9C%D0%B5%D0%BA%D1%81%D0%B8%D0%BA%D0%B8&amp;action=edit&amp;redlink=1" TargetMode="External"/><Relationship Id="rId11" Type="http://schemas.openxmlformats.org/officeDocument/2006/relationships/image" Target="../media/image30.jpeg"/><Relationship Id="rId5" Type="http://schemas.openxmlformats.org/officeDocument/2006/relationships/hyperlink" Target="https://ru.wikipedia.org/w/index.php?title=%D0%90%D1%81%D1%82%D1%80%D0%BE%D0%BD%D0%BE%D0%BC%D0%B8%D1%87%D0%B5%D1%81%D0%BA%D0%BE%D0%B5_%D0%BE%D0%B1%D1%89%D0%B5%D1%81%D1%82%D0%B2%D0%BE_%D0%93%D0%B5%D1%80%D0%BC%D0%B0%D0%BD%D0%B8%D0%B8&amp;action=edit&amp;redlink=1" TargetMode="External"/><Relationship Id="rId10" Type="http://schemas.openxmlformats.org/officeDocument/2006/relationships/hyperlink" Target="https://ru.wikipedia.org/w/index.php?title=%D0%9B%D0%BE%D1%83%D1%8D%D0%BB%D0%BB_(%D0%BC%D0%B0%D1%80%D1%81%D0%B8%D0%B0%D0%BD%D1%81%D0%BA%D0%B8%D0%B9_%D0%BA%D1%80%D0%B0%D1%82%D0%B5%D1%80)&amp;action=edit&amp;redlink=1" TargetMode="External"/><Relationship Id="rId4" Type="http://schemas.openxmlformats.org/officeDocument/2006/relationships/hyperlink" Target="https://ru.wikipedia.org/wiki/%D0%90%D0%BC%D0%B5%D1%80%D0%B8%D0%BA%D0%B0%D0%BD%D1%81%D0%BA%D0%BE%D0%B5_%D0%B0%D1%81%D1%82%D1%80%D0%BE%D0%BD%D0%BE%D0%BC%D0%B8%D1%87%D0%B5%D1%81%D0%BA%D0%BE%D0%B5_%D0%BE%D0%B1%D1%89%D0%B5%D1%81%D1%82%D0%B2%D0%BE" TargetMode="External"/><Relationship Id="rId9" Type="http://schemas.openxmlformats.org/officeDocument/2006/relationships/hyperlink" Target="https://ru.wikipedia.org/wiki/%D0%9B%D0%BE%D1%83%D1%8D%D0%BB%D0%BB_(%D0%BB%D1%83%D0%BD%D0%BD%D1%8B%D0%B9_%D0%BA%D1%80%D0%B0%D1%82%D0%B5%D1%80)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03.xm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Eigenvalues_and_eigenvectors" TargetMode="External"/><Relationship Id="rId3" Type="http://schemas.openxmlformats.org/officeDocument/2006/relationships/hyperlink" Target="https://en.wikipedia.org/wiki/Armenians" TargetMode="External"/><Relationship Id="rId7" Type="http://schemas.openxmlformats.org/officeDocument/2006/relationships/hyperlink" Target="https://en.wikipedia.org/wiki/Schr%C3%B6dinger_equation" TargetMode="External"/><Relationship Id="rId2" Type="http://schemas.openxmlformats.org/officeDocument/2006/relationships/hyperlink" Target="https://en.wikipedia.org/wiki/Soviet_Union" TargetMode="External"/><Relationship Id="rId1" Type="http://schemas.openxmlformats.org/officeDocument/2006/relationships/slideLayout" Target="../slideLayouts/slideLayout82.xml"/><Relationship Id="rId6" Type="http://schemas.openxmlformats.org/officeDocument/2006/relationships/hyperlink" Target="https://en.wikipedia.org/wiki/Inverse_problem#cite_note-2" TargetMode="External"/><Relationship Id="rId11" Type="http://schemas.openxmlformats.org/officeDocument/2006/relationships/hyperlink" Target="https://en.wikipedia.org/wiki/Zeitschrift_f%C3%BCr_Physik" TargetMode="External"/><Relationship Id="rId5" Type="http://schemas.openxmlformats.org/officeDocument/2006/relationships/hyperlink" Target="https://en.wikipedia.org/wiki/Inverse_problem#cite_note-1" TargetMode="External"/><Relationship Id="rId10" Type="http://schemas.openxmlformats.org/officeDocument/2006/relationships/hyperlink" Target="https://en.wikipedia.org/wiki/Sturm%E2%80%93Liouville_problem" TargetMode="External"/><Relationship Id="rId4" Type="http://schemas.openxmlformats.org/officeDocument/2006/relationships/hyperlink" Target="https://en.wikipedia.org/wiki/Viktor_Ambartsumian" TargetMode="External"/><Relationship Id="rId9" Type="http://schemas.openxmlformats.org/officeDocument/2006/relationships/hyperlink" Target="https://en.wikipedia.org/wiki/Differential_equation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0.png"/><Relationship Id="rId2" Type="http://schemas.openxmlformats.org/officeDocument/2006/relationships/slide" Target="slide102.xml"/><Relationship Id="rId1" Type="http://schemas.openxmlformats.org/officeDocument/2006/relationships/slideLayout" Target="../slideLayouts/slideLayout93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" Target="slide115.xml"/><Relationship Id="rId1" Type="http://schemas.openxmlformats.org/officeDocument/2006/relationships/slideLayout" Target="../slideLayouts/slideLayout8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0.png"/><Relationship Id="rId2" Type="http://schemas.openxmlformats.org/officeDocument/2006/relationships/image" Target="../media/image320.png"/><Relationship Id="rId1" Type="http://schemas.openxmlformats.org/officeDocument/2006/relationships/slideLayout" Target="../slideLayouts/slideLayout94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93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94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0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slideLayout" Target="../slideLayouts/slideLayout94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4.wmf"/><Relationship Id="rId5" Type="http://schemas.openxmlformats.org/officeDocument/2006/relationships/oleObject" Target="../embeddings/oleObject1.bin"/><Relationship Id="rId4" Type="http://schemas.openxmlformats.org/officeDocument/2006/relationships/slide" Target="slide11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9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94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slide" Target="slide31.xml"/><Relationship Id="rId1" Type="http://schemas.openxmlformats.org/officeDocument/2006/relationships/slideLayout" Target="../slideLayouts/slideLayout94.xml"/><Relationship Id="rId4" Type="http://schemas.openxmlformats.org/officeDocument/2006/relationships/image" Target="../media/image3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94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38.w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9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9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9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99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39.wm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9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wmf"/><Relationship Id="rId3" Type="http://schemas.openxmlformats.org/officeDocument/2006/relationships/oleObject" Target="../embeddings/oleObject4.bin"/><Relationship Id="rId7" Type="http://schemas.openxmlformats.org/officeDocument/2006/relationships/oleObject" Target="../embeddings/oleObject6.bin"/><Relationship Id="rId2" Type="http://schemas.openxmlformats.org/officeDocument/2006/relationships/slideLayout" Target="../slideLayouts/slideLayout99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41.w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40.w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emf"/><Relationship Id="rId3" Type="http://schemas.openxmlformats.org/officeDocument/2006/relationships/oleObject" Target="../embeddings/oleObject7.bin"/><Relationship Id="rId7" Type="http://schemas.openxmlformats.org/officeDocument/2006/relationships/oleObject" Target="../embeddings/oleObject9.bin"/><Relationship Id="rId2" Type="http://schemas.openxmlformats.org/officeDocument/2006/relationships/slideLayout" Target="../slideLayouts/slideLayout99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44.wmf"/><Relationship Id="rId5" Type="http://schemas.openxmlformats.org/officeDocument/2006/relationships/oleObject" Target="../embeddings/oleObject8.bin"/><Relationship Id="rId4" Type="http://schemas.openxmlformats.org/officeDocument/2006/relationships/image" Target="../media/image43.wmf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wmf"/><Relationship Id="rId3" Type="http://schemas.openxmlformats.org/officeDocument/2006/relationships/oleObject" Target="../embeddings/oleObject10.bin"/><Relationship Id="rId7" Type="http://schemas.openxmlformats.org/officeDocument/2006/relationships/oleObject" Target="../embeddings/oleObject12.bin"/><Relationship Id="rId2" Type="http://schemas.openxmlformats.org/officeDocument/2006/relationships/slideLayout" Target="../slideLayouts/slideLayout99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41.wmf"/><Relationship Id="rId5" Type="http://schemas.openxmlformats.org/officeDocument/2006/relationships/oleObject" Target="../embeddings/oleObject11.bin"/><Relationship Id="rId4" Type="http://schemas.openxmlformats.org/officeDocument/2006/relationships/image" Target="../media/image40.wmf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wmf"/><Relationship Id="rId3" Type="http://schemas.openxmlformats.org/officeDocument/2006/relationships/oleObject" Target="../embeddings/oleObject13.bin"/><Relationship Id="rId7" Type="http://schemas.openxmlformats.org/officeDocument/2006/relationships/oleObject" Target="../embeddings/oleObject15.bin"/><Relationship Id="rId2" Type="http://schemas.openxmlformats.org/officeDocument/2006/relationships/slideLayout" Target="../slideLayouts/slideLayout99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47.wmf"/><Relationship Id="rId5" Type="http://schemas.openxmlformats.org/officeDocument/2006/relationships/oleObject" Target="../embeddings/oleObject14.bin"/><Relationship Id="rId10" Type="http://schemas.openxmlformats.org/officeDocument/2006/relationships/image" Target="../media/image49.wmf"/><Relationship Id="rId4" Type="http://schemas.openxmlformats.org/officeDocument/2006/relationships/image" Target="../media/image46.wmf"/><Relationship Id="rId9" Type="http://schemas.openxmlformats.org/officeDocument/2006/relationships/oleObject" Target="../embeddings/oleObject16.bin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Layout" Target="../slideLayouts/slideLayout99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51.wmf"/><Relationship Id="rId5" Type="http://schemas.openxmlformats.org/officeDocument/2006/relationships/oleObject" Target="../embeddings/oleObject18.bin"/><Relationship Id="rId4" Type="http://schemas.openxmlformats.org/officeDocument/2006/relationships/image" Target="../media/image50.w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99.xml"/><Relationship Id="rId4" Type="http://schemas.openxmlformats.org/officeDocument/2006/relationships/image" Target="../media/image7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99.xml"/><Relationship Id="rId5" Type="http://schemas.openxmlformats.org/officeDocument/2006/relationships/slide" Target="slide122.xml"/><Relationship Id="rId4" Type="http://schemas.openxmlformats.org/officeDocument/2006/relationships/image" Target="../media/image8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7" Type="http://schemas.openxmlformats.org/officeDocument/2006/relationships/slide" Target="slide113.xml"/><Relationship Id="rId2" Type="http://schemas.openxmlformats.org/officeDocument/2006/relationships/slide" Target="slide61.xml"/><Relationship Id="rId1" Type="http://schemas.openxmlformats.org/officeDocument/2006/relationships/slideLayout" Target="../slideLayouts/slideLayout94.xml"/><Relationship Id="rId6" Type="http://schemas.openxmlformats.org/officeDocument/2006/relationships/slide" Target="slide112.xml"/><Relationship Id="rId5" Type="http://schemas.openxmlformats.org/officeDocument/2006/relationships/slide" Target="slide110.xml"/><Relationship Id="rId4" Type="http://schemas.openxmlformats.org/officeDocument/2006/relationships/slide" Target="slide10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wmf"/><Relationship Id="rId2" Type="http://schemas.openxmlformats.org/officeDocument/2006/relationships/image" Target="../media/image52.wmf"/><Relationship Id="rId1" Type="http://schemas.openxmlformats.org/officeDocument/2006/relationships/slideLayout" Target="../slideLayouts/slideLayout99.xml"/><Relationship Id="rId4" Type="http://schemas.openxmlformats.org/officeDocument/2006/relationships/image" Target="../media/image54.wmf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wmf"/><Relationship Id="rId13" Type="http://schemas.openxmlformats.org/officeDocument/2006/relationships/oleObject" Target="../embeddings/oleObject24.bin"/><Relationship Id="rId3" Type="http://schemas.openxmlformats.org/officeDocument/2006/relationships/oleObject" Target="../embeddings/oleObject19.bin"/><Relationship Id="rId7" Type="http://schemas.openxmlformats.org/officeDocument/2006/relationships/oleObject" Target="../embeddings/oleObject21.bin"/><Relationship Id="rId12" Type="http://schemas.openxmlformats.org/officeDocument/2006/relationships/image" Target="../media/image59.wmf"/><Relationship Id="rId2" Type="http://schemas.openxmlformats.org/officeDocument/2006/relationships/slideLayout" Target="../slideLayouts/slideLayout99.xml"/><Relationship Id="rId16" Type="http://schemas.openxmlformats.org/officeDocument/2006/relationships/image" Target="../media/image61.wmf"/><Relationship Id="rId1" Type="http://schemas.openxmlformats.org/officeDocument/2006/relationships/vmlDrawing" Target="../drawings/vmlDrawing10.vml"/><Relationship Id="rId6" Type="http://schemas.openxmlformats.org/officeDocument/2006/relationships/image" Target="../media/image56.wmf"/><Relationship Id="rId11" Type="http://schemas.openxmlformats.org/officeDocument/2006/relationships/oleObject" Target="../embeddings/oleObject23.bin"/><Relationship Id="rId5" Type="http://schemas.openxmlformats.org/officeDocument/2006/relationships/oleObject" Target="../embeddings/oleObject20.bin"/><Relationship Id="rId15" Type="http://schemas.openxmlformats.org/officeDocument/2006/relationships/oleObject" Target="../embeddings/oleObject25.bin"/><Relationship Id="rId10" Type="http://schemas.openxmlformats.org/officeDocument/2006/relationships/image" Target="../media/image58.wmf"/><Relationship Id="rId4" Type="http://schemas.openxmlformats.org/officeDocument/2006/relationships/image" Target="../media/image55.wmf"/><Relationship Id="rId9" Type="http://schemas.openxmlformats.org/officeDocument/2006/relationships/oleObject" Target="../embeddings/oleObject22.bin"/><Relationship Id="rId14" Type="http://schemas.openxmlformats.org/officeDocument/2006/relationships/image" Target="../media/image60.w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4.xml"/><Relationship Id="rId4" Type="http://schemas.openxmlformats.org/officeDocument/2006/relationships/image" Target="../media/image6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comments" Target="../comments/comment1.xml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166.xml"/><Relationship Id="rId6" Type="http://schemas.openxmlformats.org/officeDocument/2006/relationships/image" Target="../media/image13.png"/><Relationship Id="rId5" Type="http://schemas.openxmlformats.org/officeDocument/2006/relationships/chart" Target="../charts/chart1.xml"/><Relationship Id="rId4" Type="http://schemas.openxmlformats.org/officeDocument/2006/relationships/image" Target="../media/image12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oleObject" Target="../embeddings/oleObject28.bin"/><Relationship Id="rId3" Type="http://schemas.openxmlformats.org/officeDocument/2006/relationships/image" Target="../media/image68.png"/><Relationship Id="rId7" Type="http://schemas.openxmlformats.org/officeDocument/2006/relationships/image" Target="file:///C:\Users\Aleks\workspace\tomsk2015\figures\tsSmall_36_O304_10_2015_15_40.png" TargetMode="External"/><Relationship Id="rId12" Type="http://schemas.openxmlformats.org/officeDocument/2006/relationships/image" Target="../media/image65.wmf"/><Relationship Id="rId2" Type="http://schemas.openxmlformats.org/officeDocument/2006/relationships/slideLayout" Target="../slideLayouts/slideLayout94.xml"/><Relationship Id="rId16" Type="http://schemas.openxmlformats.org/officeDocument/2006/relationships/image" Target="../media/image67.wmf"/><Relationship Id="rId1" Type="http://schemas.openxmlformats.org/officeDocument/2006/relationships/vmlDrawing" Target="../drawings/vmlDrawing11.vml"/><Relationship Id="rId6" Type="http://schemas.openxmlformats.org/officeDocument/2006/relationships/image" Target="../media/image71.png"/><Relationship Id="rId11" Type="http://schemas.openxmlformats.org/officeDocument/2006/relationships/oleObject" Target="../embeddings/oleObject27.bin"/><Relationship Id="rId5" Type="http://schemas.openxmlformats.org/officeDocument/2006/relationships/image" Target="../media/image70.jpeg"/><Relationship Id="rId15" Type="http://schemas.openxmlformats.org/officeDocument/2006/relationships/oleObject" Target="../embeddings/oleObject29.bin"/><Relationship Id="rId10" Type="http://schemas.openxmlformats.org/officeDocument/2006/relationships/image" Target="../media/image64.wmf"/><Relationship Id="rId4" Type="http://schemas.openxmlformats.org/officeDocument/2006/relationships/image" Target="../media/image69.jpeg"/><Relationship Id="rId9" Type="http://schemas.openxmlformats.org/officeDocument/2006/relationships/oleObject" Target="../embeddings/oleObject26.bin"/><Relationship Id="rId14" Type="http://schemas.openxmlformats.org/officeDocument/2006/relationships/image" Target="../media/image66.wm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7" Type="http://schemas.openxmlformats.org/officeDocument/2006/relationships/image" Target="../media/image75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4.xml"/><Relationship Id="rId6" Type="http://schemas.openxmlformats.org/officeDocument/2006/relationships/image" Target="../media/image62.png"/><Relationship Id="rId5" Type="http://schemas.openxmlformats.org/officeDocument/2006/relationships/image" Target="../media/image74.jpeg"/><Relationship Id="rId4" Type="http://schemas.openxmlformats.org/officeDocument/2006/relationships/image" Target="../media/image7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4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1.bin"/><Relationship Id="rId13" Type="http://schemas.openxmlformats.org/officeDocument/2006/relationships/image" Target="../media/image82.wmf"/><Relationship Id="rId3" Type="http://schemas.openxmlformats.org/officeDocument/2006/relationships/image" Target="../media/image85.png"/><Relationship Id="rId7" Type="http://schemas.openxmlformats.org/officeDocument/2006/relationships/image" Target="../media/image79.wmf"/><Relationship Id="rId12" Type="http://schemas.openxmlformats.org/officeDocument/2006/relationships/oleObject" Target="../embeddings/oleObject33.bin"/><Relationship Id="rId17" Type="http://schemas.openxmlformats.org/officeDocument/2006/relationships/image" Target="../media/image84.wmf"/><Relationship Id="rId2" Type="http://schemas.openxmlformats.org/officeDocument/2006/relationships/slideLayout" Target="../slideLayouts/slideLayout68.xml"/><Relationship Id="rId16" Type="http://schemas.openxmlformats.org/officeDocument/2006/relationships/oleObject" Target="../embeddings/oleObject35.bin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30.bin"/><Relationship Id="rId11" Type="http://schemas.openxmlformats.org/officeDocument/2006/relationships/image" Target="../media/image81.wmf"/><Relationship Id="rId5" Type="http://schemas.openxmlformats.org/officeDocument/2006/relationships/image" Target="../media/image87.png"/><Relationship Id="rId15" Type="http://schemas.openxmlformats.org/officeDocument/2006/relationships/image" Target="../media/image83.wmf"/><Relationship Id="rId10" Type="http://schemas.openxmlformats.org/officeDocument/2006/relationships/oleObject" Target="../embeddings/oleObject32.bin"/><Relationship Id="rId4" Type="http://schemas.openxmlformats.org/officeDocument/2006/relationships/image" Target="../media/image86.jpeg"/><Relationship Id="rId9" Type="http://schemas.openxmlformats.org/officeDocument/2006/relationships/image" Target="../media/image80.wmf"/><Relationship Id="rId14" Type="http://schemas.openxmlformats.org/officeDocument/2006/relationships/oleObject" Target="../embeddings/oleObject34.bin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05.xml"/><Relationship Id="rId6" Type="http://schemas.openxmlformats.org/officeDocument/2006/relationships/image" Target="../media/image92.jpe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7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wmf"/><Relationship Id="rId13" Type="http://schemas.openxmlformats.org/officeDocument/2006/relationships/oleObject" Target="../embeddings/oleObject39.bin"/><Relationship Id="rId3" Type="http://schemas.openxmlformats.org/officeDocument/2006/relationships/notesSlide" Target="../notesSlides/notesSlide9.xml"/><Relationship Id="rId7" Type="http://schemas.openxmlformats.org/officeDocument/2006/relationships/oleObject" Target="../embeddings/oleObject37.bin"/><Relationship Id="rId12" Type="http://schemas.openxmlformats.org/officeDocument/2006/relationships/image" Target="../media/image100.jpeg"/><Relationship Id="rId2" Type="http://schemas.openxmlformats.org/officeDocument/2006/relationships/slideLayout" Target="../slideLayouts/slideLayout105.xml"/><Relationship Id="rId16" Type="http://schemas.openxmlformats.org/officeDocument/2006/relationships/image" Target="../media/image97.wmf"/><Relationship Id="rId1" Type="http://schemas.openxmlformats.org/officeDocument/2006/relationships/vmlDrawing" Target="../drawings/vmlDrawing13.vml"/><Relationship Id="rId6" Type="http://schemas.openxmlformats.org/officeDocument/2006/relationships/image" Target="../media/image98.png"/><Relationship Id="rId11" Type="http://schemas.openxmlformats.org/officeDocument/2006/relationships/image" Target="../media/image99.jpeg"/><Relationship Id="rId5" Type="http://schemas.openxmlformats.org/officeDocument/2006/relationships/image" Target="../media/image93.wmf"/><Relationship Id="rId15" Type="http://schemas.openxmlformats.org/officeDocument/2006/relationships/oleObject" Target="../embeddings/oleObject40.bin"/><Relationship Id="rId10" Type="http://schemas.openxmlformats.org/officeDocument/2006/relationships/image" Target="../media/image95.wmf"/><Relationship Id="rId4" Type="http://schemas.openxmlformats.org/officeDocument/2006/relationships/oleObject" Target="../embeddings/oleObject36.bin"/><Relationship Id="rId9" Type="http://schemas.openxmlformats.org/officeDocument/2006/relationships/oleObject" Target="../embeddings/oleObject38.bin"/><Relationship Id="rId14" Type="http://schemas.openxmlformats.org/officeDocument/2006/relationships/image" Target="../media/image96.wmf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3.bin"/><Relationship Id="rId13" Type="http://schemas.openxmlformats.org/officeDocument/2006/relationships/image" Target="../media/image105.wmf"/><Relationship Id="rId18" Type="http://schemas.openxmlformats.org/officeDocument/2006/relationships/oleObject" Target="../embeddings/oleObject47.bin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102.wmf"/><Relationship Id="rId12" Type="http://schemas.openxmlformats.org/officeDocument/2006/relationships/oleObject" Target="../embeddings/oleObject45.bin"/><Relationship Id="rId17" Type="http://schemas.openxmlformats.org/officeDocument/2006/relationships/image" Target="../media/image106.wmf"/><Relationship Id="rId2" Type="http://schemas.openxmlformats.org/officeDocument/2006/relationships/slideLayout" Target="../slideLayouts/slideLayout105.xml"/><Relationship Id="rId16" Type="http://schemas.openxmlformats.org/officeDocument/2006/relationships/oleObject" Target="../embeddings/oleObject46.bin"/><Relationship Id="rId1" Type="http://schemas.openxmlformats.org/officeDocument/2006/relationships/vmlDrawing" Target="../drawings/vmlDrawing14.vml"/><Relationship Id="rId6" Type="http://schemas.openxmlformats.org/officeDocument/2006/relationships/oleObject" Target="../embeddings/oleObject42.bin"/><Relationship Id="rId11" Type="http://schemas.openxmlformats.org/officeDocument/2006/relationships/image" Target="../media/image104.wmf"/><Relationship Id="rId5" Type="http://schemas.openxmlformats.org/officeDocument/2006/relationships/image" Target="../media/image101.wmf"/><Relationship Id="rId15" Type="http://schemas.openxmlformats.org/officeDocument/2006/relationships/image" Target="../media/image109.png"/><Relationship Id="rId10" Type="http://schemas.openxmlformats.org/officeDocument/2006/relationships/oleObject" Target="../embeddings/oleObject44.bin"/><Relationship Id="rId19" Type="http://schemas.openxmlformats.org/officeDocument/2006/relationships/image" Target="../media/image107.wmf"/><Relationship Id="rId4" Type="http://schemas.openxmlformats.org/officeDocument/2006/relationships/oleObject" Target="../embeddings/oleObject41.bin"/><Relationship Id="rId9" Type="http://schemas.openxmlformats.org/officeDocument/2006/relationships/image" Target="../media/image103.wmf"/><Relationship Id="rId14" Type="http://schemas.openxmlformats.org/officeDocument/2006/relationships/image" Target="../media/image108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05.xml"/><Relationship Id="rId6" Type="http://schemas.openxmlformats.org/officeDocument/2006/relationships/image" Target="../media/image114.gif"/><Relationship Id="rId5" Type="http://schemas.openxmlformats.org/officeDocument/2006/relationships/image" Target="../media/image113.jpeg"/><Relationship Id="rId4" Type="http://schemas.openxmlformats.org/officeDocument/2006/relationships/image" Target="../media/image11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5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106.xml"/><Relationship Id="rId6" Type="http://schemas.openxmlformats.org/officeDocument/2006/relationships/image" Target="../media/image120.jpeg"/><Relationship Id="rId5" Type="http://schemas.openxmlformats.org/officeDocument/2006/relationships/image" Target="../media/image119.png"/><Relationship Id="rId4" Type="http://schemas.openxmlformats.org/officeDocument/2006/relationships/image" Target="../media/image118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21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6.xml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oleObject" Target="../embeddings/oleObject48.bin"/><Relationship Id="rId7" Type="http://schemas.openxmlformats.org/officeDocument/2006/relationships/image" Target="../media/image123.wmf"/><Relationship Id="rId12" Type="http://schemas.openxmlformats.org/officeDocument/2006/relationships/slide" Target="slide88.xml"/><Relationship Id="rId2" Type="http://schemas.openxmlformats.org/officeDocument/2006/relationships/slideLayout" Target="../slideLayouts/slideLayout117.xml"/><Relationship Id="rId1" Type="http://schemas.openxmlformats.org/officeDocument/2006/relationships/vmlDrawing" Target="../drawings/vmlDrawing15.vml"/><Relationship Id="rId6" Type="http://schemas.openxmlformats.org/officeDocument/2006/relationships/oleObject" Target="../embeddings/oleObject49.bin"/><Relationship Id="rId11" Type="http://schemas.openxmlformats.org/officeDocument/2006/relationships/slide" Target="slide92.xml"/><Relationship Id="rId5" Type="http://schemas.openxmlformats.org/officeDocument/2006/relationships/image" Target="NULL"/><Relationship Id="rId10" Type="http://schemas.openxmlformats.org/officeDocument/2006/relationships/slide" Target="slide82.xml"/><Relationship Id="rId4" Type="http://schemas.openxmlformats.org/officeDocument/2006/relationships/image" Target="../media/image122.wmf"/><Relationship Id="rId9" Type="http://schemas.openxmlformats.org/officeDocument/2006/relationships/image" Target="../media/image124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" Target="slide94.xml"/><Relationship Id="rId2" Type="http://schemas.openxmlformats.org/officeDocument/2006/relationships/slide" Target="slide96.xml"/><Relationship Id="rId1" Type="http://schemas.openxmlformats.org/officeDocument/2006/relationships/slideLayout" Target="../slideLayouts/slideLayout117.xml"/><Relationship Id="rId4" Type="http://schemas.openxmlformats.org/officeDocument/2006/relationships/slide" Target="slide97.xml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3" Type="http://schemas.openxmlformats.org/officeDocument/2006/relationships/image" Target="../media/image125.png"/><Relationship Id="rId7" Type="http://schemas.openxmlformats.org/officeDocument/2006/relationships/image" Target="../media/image1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7.xml"/><Relationship Id="rId6" Type="http://schemas.openxmlformats.org/officeDocument/2006/relationships/image" Target="../media/image128.png"/><Relationship Id="rId11" Type="http://schemas.openxmlformats.org/officeDocument/2006/relationships/image" Target="../media/image133.png"/><Relationship Id="rId5" Type="http://schemas.openxmlformats.org/officeDocument/2006/relationships/image" Target="../media/image127.png"/><Relationship Id="rId10" Type="http://schemas.openxmlformats.org/officeDocument/2006/relationships/image" Target="../media/image132.png"/><Relationship Id="rId4" Type="http://schemas.openxmlformats.org/officeDocument/2006/relationships/image" Target="../media/image126.png"/><Relationship Id="rId9" Type="http://schemas.openxmlformats.org/officeDocument/2006/relationships/image" Target="../media/image131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jpeg"/><Relationship Id="rId3" Type="http://schemas.openxmlformats.org/officeDocument/2006/relationships/image" Target="../media/image134.png"/><Relationship Id="rId7" Type="http://schemas.openxmlformats.org/officeDocument/2006/relationships/hyperlink" Target="http://www.google.ru/url?sa=i&amp;rct=j&amp;q=&amp;esrc=s&amp;frm=1&amp;source=images&amp;cd=&amp;cad=rja&amp;docid=yRLsZbtQa2L0RM&amp;tbnid=j9SJSBMPcRxljM:&amp;ved=0CAUQjRw&amp;url=http://www.superstock.com/stock-photos-images/4133-12861&amp;ei=6HZGUZTxOYKm4gSR5oHQBQ&amp;bvm=bv.43828540,d.bGE&amp;psig=AFQjCNHsX1-POhNngrBh7Q_7Xwm6icmWfQ&amp;ust=1363658849643714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2.xml"/><Relationship Id="rId6" Type="http://schemas.openxmlformats.org/officeDocument/2006/relationships/image" Target="../media/image136.jpeg"/><Relationship Id="rId5" Type="http://schemas.openxmlformats.org/officeDocument/2006/relationships/image" Target="../media/image135.png"/><Relationship Id="rId4" Type="http://schemas.microsoft.com/office/2007/relationships/hdphoto" Target="../media/hdphoto1.wdp"/><Relationship Id="rId9" Type="http://schemas.openxmlformats.org/officeDocument/2006/relationships/image" Target="../media/image138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7.xml"/><Relationship Id="rId5" Type="http://schemas.openxmlformats.org/officeDocument/2006/relationships/image" Target="../media/image141.jpeg"/><Relationship Id="rId4" Type="http://schemas.openxmlformats.org/officeDocument/2006/relationships/image" Target="../media/image140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7.xml"/><Relationship Id="rId5" Type="http://schemas.openxmlformats.org/officeDocument/2006/relationships/image" Target="../media/image144.png"/><Relationship Id="rId4" Type="http://schemas.openxmlformats.org/officeDocument/2006/relationships/image" Target="../media/image14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hyperlink" Target="http://www.addthis.com/bookmark.php?v=250&amp;pub=" TargetMode="External"/><Relationship Id="rId1" Type="http://schemas.openxmlformats.org/officeDocument/2006/relationships/slideLayout" Target="../slideLayouts/slideLayout94.xml"/><Relationship Id="rId5" Type="http://schemas.openxmlformats.org/officeDocument/2006/relationships/slide" Target="slide121.xml"/><Relationship Id="rId4" Type="http://schemas.openxmlformats.org/officeDocument/2006/relationships/image" Target="../media/image15.jpe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1.bin"/><Relationship Id="rId3" Type="http://schemas.openxmlformats.org/officeDocument/2006/relationships/oleObject" Target="../embeddings/oleObject50.bin"/><Relationship Id="rId7" Type="http://schemas.openxmlformats.org/officeDocument/2006/relationships/image" Target="../media/image149.jpeg"/><Relationship Id="rId2" Type="http://schemas.openxmlformats.org/officeDocument/2006/relationships/slideLayout" Target="../slideLayouts/slideLayout117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148.jpeg"/><Relationship Id="rId5" Type="http://schemas.openxmlformats.org/officeDocument/2006/relationships/image" Target="../media/image147.jpeg"/><Relationship Id="rId4" Type="http://schemas.openxmlformats.org/officeDocument/2006/relationships/image" Target="../media/image145.wmf"/><Relationship Id="rId9" Type="http://schemas.openxmlformats.org/officeDocument/2006/relationships/image" Target="../media/image146.wmf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gif"/><Relationship Id="rId2" Type="http://schemas.openxmlformats.org/officeDocument/2006/relationships/image" Target="../media/image150.gif"/><Relationship Id="rId1" Type="http://schemas.openxmlformats.org/officeDocument/2006/relationships/slideLayout" Target="../slideLayouts/slideLayout117.xml"/><Relationship Id="rId4" Type="http://schemas.openxmlformats.org/officeDocument/2006/relationships/image" Target="../media/image152.gif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9.png"/><Relationship Id="rId3" Type="http://schemas.openxmlformats.org/officeDocument/2006/relationships/image" Target="../media/image154.png"/><Relationship Id="rId7" Type="http://schemas.openxmlformats.org/officeDocument/2006/relationships/image" Target="../media/image158.png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117.xml"/><Relationship Id="rId6" Type="http://schemas.openxmlformats.org/officeDocument/2006/relationships/image" Target="../media/image157.jpeg"/><Relationship Id="rId5" Type="http://schemas.openxmlformats.org/officeDocument/2006/relationships/image" Target="../media/image156.jpeg"/><Relationship Id="rId10" Type="http://schemas.openxmlformats.org/officeDocument/2006/relationships/image" Target="../media/image161.png"/><Relationship Id="rId4" Type="http://schemas.openxmlformats.org/officeDocument/2006/relationships/image" Target="../media/image155.png"/><Relationship Id="rId9" Type="http://schemas.openxmlformats.org/officeDocument/2006/relationships/image" Target="../media/image160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png"/><Relationship Id="rId2" Type="http://schemas.openxmlformats.org/officeDocument/2006/relationships/image" Target="../media/image193.png"/><Relationship Id="rId1" Type="http://schemas.openxmlformats.org/officeDocument/2006/relationships/slideLayout" Target="../slideLayouts/slideLayout94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png"/><Relationship Id="rId2" Type="http://schemas.openxmlformats.org/officeDocument/2006/relationships/image" Target="../media/image195.png"/><Relationship Id="rId1" Type="http://schemas.openxmlformats.org/officeDocument/2006/relationships/slideLayout" Target="../slideLayouts/slideLayout94.xml"/><Relationship Id="rId4" Type="http://schemas.openxmlformats.org/officeDocument/2006/relationships/image" Target="../media/image197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eg"/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94.xml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5.wmf"/><Relationship Id="rId13" Type="http://schemas.openxmlformats.org/officeDocument/2006/relationships/image" Target="../media/image170.png"/><Relationship Id="rId3" Type="http://schemas.openxmlformats.org/officeDocument/2006/relationships/image" Target="../media/image168.png"/><Relationship Id="rId7" Type="http://schemas.openxmlformats.org/officeDocument/2006/relationships/oleObject" Target="../embeddings/oleObject53.bin"/><Relationship Id="rId12" Type="http://schemas.openxmlformats.org/officeDocument/2006/relationships/image" Target="../media/image167.wmf"/><Relationship Id="rId2" Type="http://schemas.openxmlformats.org/officeDocument/2006/relationships/slideLayout" Target="../slideLayouts/slideLayout144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164.wmf"/><Relationship Id="rId11" Type="http://schemas.openxmlformats.org/officeDocument/2006/relationships/oleObject" Target="../embeddings/oleObject55.bin"/><Relationship Id="rId5" Type="http://schemas.openxmlformats.org/officeDocument/2006/relationships/oleObject" Target="../embeddings/oleObject52.bin"/><Relationship Id="rId10" Type="http://schemas.openxmlformats.org/officeDocument/2006/relationships/image" Target="../media/image166.wmf"/><Relationship Id="rId4" Type="http://schemas.openxmlformats.org/officeDocument/2006/relationships/image" Target="../media/image169.png"/><Relationship Id="rId9" Type="http://schemas.openxmlformats.org/officeDocument/2006/relationships/oleObject" Target="../embeddings/oleObject54.bin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4.xml"/><Relationship Id="rId7" Type="http://schemas.openxmlformats.org/officeDocument/2006/relationships/image" Target="../media/image171.wmf"/><Relationship Id="rId2" Type="http://schemas.openxmlformats.org/officeDocument/2006/relationships/video" Target="file:///D:\Users\ScientificManager_2016\41_&#1050;&#1055;&#1053;&#1048;\&#1057;&#1083;&#1072;&#1081;&#1076;_&#1043;&#1086;&#1076;&#1091;&#1085;&#1086;&#1074;\Slides3mar\contact2d.wmv" TargetMode="External"/><Relationship Id="rId1" Type="http://schemas.openxmlformats.org/officeDocument/2006/relationships/vmlDrawing" Target="../drawings/vmlDrawing18.vml"/><Relationship Id="rId6" Type="http://schemas.openxmlformats.org/officeDocument/2006/relationships/oleObject" Target="../embeddings/oleObject56.bin"/><Relationship Id="rId5" Type="http://schemas.openxmlformats.org/officeDocument/2006/relationships/image" Target="../media/image172.png"/><Relationship Id="rId4" Type="http://schemas.openxmlformats.org/officeDocument/2006/relationships/notesSlide" Target="../notesSlides/notesSlide15.xml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8.bin"/><Relationship Id="rId3" Type="http://schemas.openxmlformats.org/officeDocument/2006/relationships/slideLayout" Target="../slideLayouts/slideLayout144.xml"/><Relationship Id="rId7" Type="http://schemas.openxmlformats.org/officeDocument/2006/relationships/image" Target="../media/image173.wmf"/><Relationship Id="rId2" Type="http://schemas.openxmlformats.org/officeDocument/2006/relationships/video" Target="file:///D:\Users\ScientificManager_2016\41_&#1050;&#1055;&#1053;&#1048;\&#1057;&#1083;&#1072;&#1081;&#1076;_&#1043;&#1086;&#1076;&#1091;&#1085;&#1086;&#1074;\Slides1mar\explosion2d.wmv" TargetMode="External"/><Relationship Id="rId1" Type="http://schemas.openxmlformats.org/officeDocument/2006/relationships/vmlDrawing" Target="../drawings/vmlDrawing19.vml"/><Relationship Id="rId6" Type="http://schemas.openxmlformats.org/officeDocument/2006/relationships/oleObject" Target="../embeddings/oleObject57.bin"/><Relationship Id="rId5" Type="http://schemas.openxmlformats.org/officeDocument/2006/relationships/image" Target="../media/image175.pn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174.wmf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png"/><Relationship Id="rId2" Type="http://schemas.openxmlformats.org/officeDocument/2006/relationships/slideLayout" Target="../slideLayouts/slideLayout144.xml"/><Relationship Id="rId1" Type="http://schemas.openxmlformats.org/officeDocument/2006/relationships/video" Target="file:///D:\Users\ScientificManager_2016\41_&#1050;&#1055;&#1053;&#1048;\&#1057;&#1083;&#1072;&#1081;&#1076;_&#1043;&#1086;&#1076;&#1091;&#1085;&#1086;&#1074;\Slides3mar\galaxy7.wmv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7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2" Type="http://schemas.openxmlformats.org/officeDocument/2006/relationships/slideLayout" Target="../slideLayouts/slideLayout144.xml"/><Relationship Id="rId1" Type="http://schemas.openxmlformats.org/officeDocument/2006/relationships/video" Target="file:///D:\Users\ScientificManager_2016\41_&#1050;&#1055;&#1053;&#1048;\&#1057;&#1083;&#1072;&#1081;&#1076;_&#1043;&#1086;&#1076;&#1091;&#1085;&#1086;&#1074;\Slides3mar\collision.wmv" TargetMode="External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9.wmf"/><Relationship Id="rId13" Type="http://schemas.openxmlformats.org/officeDocument/2006/relationships/oleObject" Target="../embeddings/oleObject63.bin"/><Relationship Id="rId3" Type="http://schemas.openxmlformats.org/officeDocument/2006/relationships/oleObject" Target="../embeddings/oleObject59.bin"/><Relationship Id="rId7" Type="http://schemas.openxmlformats.org/officeDocument/2006/relationships/oleObject" Target="../embeddings/oleObject60.bin"/><Relationship Id="rId12" Type="http://schemas.openxmlformats.org/officeDocument/2006/relationships/image" Target="../media/image181.wmf"/><Relationship Id="rId2" Type="http://schemas.openxmlformats.org/officeDocument/2006/relationships/slideLayout" Target="../slideLayouts/slideLayout144.xml"/><Relationship Id="rId1" Type="http://schemas.openxmlformats.org/officeDocument/2006/relationships/vmlDrawing" Target="../drawings/vmlDrawing20.vml"/><Relationship Id="rId6" Type="http://schemas.openxmlformats.org/officeDocument/2006/relationships/image" Target="../media/image184.png"/><Relationship Id="rId11" Type="http://schemas.openxmlformats.org/officeDocument/2006/relationships/oleObject" Target="../embeddings/oleObject62.bin"/><Relationship Id="rId5" Type="http://schemas.openxmlformats.org/officeDocument/2006/relationships/image" Target="../media/image183.png"/><Relationship Id="rId10" Type="http://schemas.openxmlformats.org/officeDocument/2006/relationships/image" Target="../media/image180.wmf"/><Relationship Id="rId4" Type="http://schemas.openxmlformats.org/officeDocument/2006/relationships/image" Target="../media/image178.wmf"/><Relationship Id="rId9" Type="http://schemas.openxmlformats.org/officeDocument/2006/relationships/oleObject" Target="../embeddings/oleObject61.bin"/><Relationship Id="rId14" Type="http://schemas.openxmlformats.org/officeDocument/2006/relationships/image" Target="../media/image182.wmf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jpeg"/><Relationship Id="rId1" Type="http://schemas.openxmlformats.org/officeDocument/2006/relationships/slideLayout" Target="../slideLayouts/slideLayout144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jpeg"/><Relationship Id="rId2" Type="http://schemas.openxmlformats.org/officeDocument/2006/relationships/image" Target="../media/image186.jpeg"/><Relationship Id="rId1" Type="http://schemas.openxmlformats.org/officeDocument/2006/relationships/slideLayout" Target="../slideLayouts/slideLayout133.xml"/><Relationship Id="rId6" Type="http://schemas.openxmlformats.org/officeDocument/2006/relationships/image" Target="../media/image190.jpeg"/><Relationship Id="rId5" Type="http://schemas.openxmlformats.org/officeDocument/2006/relationships/image" Target="../media/image189.png"/><Relationship Id="rId4" Type="http://schemas.openxmlformats.org/officeDocument/2006/relationships/image" Target="../media/image188.jpeg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55.xml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5.bin"/><Relationship Id="rId3" Type="http://schemas.openxmlformats.org/officeDocument/2006/relationships/image" Target="../media/image13.png"/><Relationship Id="rId7" Type="http://schemas.openxmlformats.org/officeDocument/2006/relationships/image" Target="../media/image199.png"/><Relationship Id="rId2" Type="http://schemas.openxmlformats.org/officeDocument/2006/relationships/slideLayout" Target="../slideLayouts/slideLayout155.xml"/><Relationship Id="rId1" Type="http://schemas.openxmlformats.org/officeDocument/2006/relationships/vmlDrawing" Target="../drawings/vmlDrawing21.vml"/><Relationship Id="rId6" Type="http://schemas.openxmlformats.org/officeDocument/2006/relationships/image" Target="../media/image198.png"/><Relationship Id="rId5" Type="http://schemas.openxmlformats.org/officeDocument/2006/relationships/image" Target="../media/image191.wmf"/><Relationship Id="rId10" Type="http://schemas.openxmlformats.org/officeDocument/2006/relationships/image" Target="../media/image200.png"/><Relationship Id="rId4" Type="http://schemas.openxmlformats.org/officeDocument/2006/relationships/oleObject" Target="../embeddings/oleObject64.bin"/><Relationship Id="rId9" Type="http://schemas.openxmlformats.org/officeDocument/2006/relationships/image" Target="../media/image192.wmf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55.xml"/><Relationship Id="rId5" Type="http://schemas.openxmlformats.org/officeDocument/2006/relationships/image" Target="../media/image202.png"/><Relationship Id="rId4" Type="http://schemas.openxmlformats.org/officeDocument/2006/relationships/image" Target="../media/image201.pn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0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slide" Target="slide84.xml"/><Relationship Id="rId7" Type="http://schemas.openxmlformats.org/officeDocument/2006/relationships/slide" Target="slide64.xml"/><Relationship Id="rId2" Type="http://schemas.openxmlformats.org/officeDocument/2006/relationships/slide" Target="slide83.xml"/><Relationship Id="rId1" Type="http://schemas.openxmlformats.org/officeDocument/2006/relationships/slideLayout" Target="../slideLayouts/slideLayout150.xml"/><Relationship Id="rId6" Type="http://schemas.openxmlformats.org/officeDocument/2006/relationships/slide" Target="slide87.xml"/><Relationship Id="rId5" Type="http://schemas.openxmlformats.org/officeDocument/2006/relationships/slide" Target="slide86.xml"/><Relationship Id="rId4" Type="http://schemas.openxmlformats.org/officeDocument/2006/relationships/slide" Target="slide85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6.bin"/><Relationship Id="rId2" Type="http://schemas.openxmlformats.org/officeDocument/2006/relationships/slideLayout" Target="../slideLayouts/slideLayout150.xml"/><Relationship Id="rId1" Type="http://schemas.openxmlformats.org/officeDocument/2006/relationships/vmlDrawing" Target="../drawings/vmlDrawing22.vml"/><Relationship Id="rId5" Type="http://schemas.openxmlformats.org/officeDocument/2006/relationships/slide" Target="slide82.xml"/><Relationship Id="rId4" Type="http://schemas.openxmlformats.org/officeDocument/2006/relationships/image" Target="../media/image203.w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2.xml"/></Relationships>
</file>

<file path=ppt/slides/_rels/slide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6.wmf"/><Relationship Id="rId13" Type="http://schemas.openxmlformats.org/officeDocument/2006/relationships/slide" Target="slide82.xml"/><Relationship Id="rId3" Type="http://schemas.openxmlformats.org/officeDocument/2006/relationships/oleObject" Target="../embeddings/oleObject67.bin"/><Relationship Id="rId7" Type="http://schemas.openxmlformats.org/officeDocument/2006/relationships/oleObject" Target="../embeddings/oleObject69.bin"/><Relationship Id="rId12" Type="http://schemas.openxmlformats.org/officeDocument/2006/relationships/image" Target="../media/image208.wmf"/><Relationship Id="rId2" Type="http://schemas.openxmlformats.org/officeDocument/2006/relationships/slideLayout" Target="../slideLayouts/slideLayout150.xml"/><Relationship Id="rId1" Type="http://schemas.openxmlformats.org/officeDocument/2006/relationships/vmlDrawing" Target="../drawings/vmlDrawing23.vml"/><Relationship Id="rId6" Type="http://schemas.openxmlformats.org/officeDocument/2006/relationships/image" Target="../media/image205.wmf"/><Relationship Id="rId11" Type="http://schemas.openxmlformats.org/officeDocument/2006/relationships/oleObject" Target="../embeddings/oleObject71.bin"/><Relationship Id="rId5" Type="http://schemas.openxmlformats.org/officeDocument/2006/relationships/oleObject" Target="../embeddings/oleObject68.bin"/><Relationship Id="rId10" Type="http://schemas.openxmlformats.org/officeDocument/2006/relationships/image" Target="../media/image207.wmf"/><Relationship Id="rId4" Type="http://schemas.openxmlformats.org/officeDocument/2006/relationships/image" Target="../media/image204.wmf"/><Relationship Id="rId9" Type="http://schemas.openxmlformats.org/officeDocument/2006/relationships/oleObject" Target="../embeddings/oleObject70.bin"/></Relationships>
</file>

<file path=ppt/slides/_rels/slide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1.wmf"/><Relationship Id="rId3" Type="http://schemas.openxmlformats.org/officeDocument/2006/relationships/oleObject" Target="../embeddings/oleObject72.bin"/><Relationship Id="rId7" Type="http://schemas.openxmlformats.org/officeDocument/2006/relationships/oleObject" Target="../embeddings/oleObject74.bin"/><Relationship Id="rId2" Type="http://schemas.openxmlformats.org/officeDocument/2006/relationships/slideLayout" Target="../slideLayouts/slideLayout150.xml"/><Relationship Id="rId1" Type="http://schemas.openxmlformats.org/officeDocument/2006/relationships/vmlDrawing" Target="../drawings/vmlDrawing24.vml"/><Relationship Id="rId6" Type="http://schemas.openxmlformats.org/officeDocument/2006/relationships/image" Target="../media/image210.wmf"/><Relationship Id="rId11" Type="http://schemas.openxmlformats.org/officeDocument/2006/relationships/slide" Target="slide82.xml"/><Relationship Id="rId5" Type="http://schemas.openxmlformats.org/officeDocument/2006/relationships/oleObject" Target="../embeddings/oleObject73.bin"/><Relationship Id="rId10" Type="http://schemas.openxmlformats.org/officeDocument/2006/relationships/image" Target="../media/image212.wmf"/><Relationship Id="rId4" Type="http://schemas.openxmlformats.org/officeDocument/2006/relationships/image" Target="../media/image209.wmf"/><Relationship Id="rId9" Type="http://schemas.openxmlformats.org/officeDocument/2006/relationships/oleObject" Target="../embeddings/oleObject75.bin"/></Relationships>
</file>

<file path=ppt/slides/_rels/slide9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5.wmf"/><Relationship Id="rId13" Type="http://schemas.openxmlformats.org/officeDocument/2006/relationships/oleObject" Target="../embeddings/oleObject81.bin"/><Relationship Id="rId18" Type="http://schemas.openxmlformats.org/officeDocument/2006/relationships/image" Target="../media/image220.wmf"/><Relationship Id="rId26" Type="http://schemas.openxmlformats.org/officeDocument/2006/relationships/image" Target="../media/image224.wmf"/><Relationship Id="rId3" Type="http://schemas.openxmlformats.org/officeDocument/2006/relationships/oleObject" Target="../embeddings/oleObject76.bin"/><Relationship Id="rId21" Type="http://schemas.openxmlformats.org/officeDocument/2006/relationships/oleObject" Target="../embeddings/oleObject85.bin"/><Relationship Id="rId7" Type="http://schemas.openxmlformats.org/officeDocument/2006/relationships/oleObject" Target="../embeddings/oleObject78.bin"/><Relationship Id="rId12" Type="http://schemas.openxmlformats.org/officeDocument/2006/relationships/image" Target="../media/image217.wmf"/><Relationship Id="rId17" Type="http://schemas.openxmlformats.org/officeDocument/2006/relationships/oleObject" Target="../embeddings/oleObject83.bin"/><Relationship Id="rId25" Type="http://schemas.openxmlformats.org/officeDocument/2006/relationships/oleObject" Target="../embeddings/oleObject87.bin"/><Relationship Id="rId2" Type="http://schemas.openxmlformats.org/officeDocument/2006/relationships/slideLayout" Target="../slideLayouts/slideLayout150.xml"/><Relationship Id="rId16" Type="http://schemas.openxmlformats.org/officeDocument/2006/relationships/image" Target="../media/image219.wmf"/><Relationship Id="rId20" Type="http://schemas.openxmlformats.org/officeDocument/2006/relationships/image" Target="../media/image221.wmf"/><Relationship Id="rId29" Type="http://schemas.openxmlformats.org/officeDocument/2006/relationships/slide" Target="slide82.xml"/><Relationship Id="rId1" Type="http://schemas.openxmlformats.org/officeDocument/2006/relationships/vmlDrawing" Target="../drawings/vmlDrawing25.vml"/><Relationship Id="rId6" Type="http://schemas.openxmlformats.org/officeDocument/2006/relationships/image" Target="../media/image214.wmf"/><Relationship Id="rId11" Type="http://schemas.openxmlformats.org/officeDocument/2006/relationships/oleObject" Target="../embeddings/oleObject80.bin"/><Relationship Id="rId24" Type="http://schemas.openxmlformats.org/officeDocument/2006/relationships/image" Target="../media/image223.wmf"/><Relationship Id="rId5" Type="http://schemas.openxmlformats.org/officeDocument/2006/relationships/oleObject" Target="../embeddings/oleObject77.bin"/><Relationship Id="rId15" Type="http://schemas.openxmlformats.org/officeDocument/2006/relationships/oleObject" Target="../embeddings/oleObject82.bin"/><Relationship Id="rId23" Type="http://schemas.openxmlformats.org/officeDocument/2006/relationships/oleObject" Target="../embeddings/oleObject86.bin"/><Relationship Id="rId28" Type="http://schemas.openxmlformats.org/officeDocument/2006/relationships/image" Target="../media/image225.wmf"/><Relationship Id="rId10" Type="http://schemas.openxmlformats.org/officeDocument/2006/relationships/image" Target="../media/image216.wmf"/><Relationship Id="rId19" Type="http://schemas.openxmlformats.org/officeDocument/2006/relationships/oleObject" Target="../embeddings/oleObject84.bin"/><Relationship Id="rId4" Type="http://schemas.openxmlformats.org/officeDocument/2006/relationships/image" Target="../media/image213.wmf"/><Relationship Id="rId9" Type="http://schemas.openxmlformats.org/officeDocument/2006/relationships/oleObject" Target="../embeddings/oleObject79.bin"/><Relationship Id="rId14" Type="http://schemas.openxmlformats.org/officeDocument/2006/relationships/image" Target="../media/image218.wmf"/><Relationship Id="rId22" Type="http://schemas.openxmlformats.org/officeDocument/2006/relationships/image" Target="../media/image222.wmf"/><Relationship Id="rId27" Type="http://schemas.openxmlformats.org/officeDocument/2006/relationships/oleObject" Target="../embeddings/oleObject88.bin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9.bin"/><Relationship Id="rId2" Type="http://schemas.openxmlformats.org/officeDocument/2006/relationships/slideLayout" Target="../slideLayouts/slideLayout150.xml"/><Relationship Id="rId1" Type="http://schemas.openxmlformats.org/officeDocument/2006/relationships/vmlDrawing" Target="../drawings/vmlDrawing26.vml"/><Relationship Id="rId5" Type="http://schemas.openxmlformats.org/officeDocument/2006/relationships/slide" Target="slide82.xml"/><Relationship Id="rId4" Type="http://schemas.openxmlformats.org/officeDocument/2006/relationships/image" Target="../media/image226.wmf"/></Relationships>
</file>

<file path=ppt/slides/_rels/slide9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0.png"/><Relationship Id="rId3" Type="http://schemas.openxmlformats.org/officeDocument/2006/relationships/image" Target="NULL"/><Relationship Id="rId7" Type="http://schemas.openxmlformats.org/officeDocument/2006/relationships/image" Target="../media/image22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55.xml"/><Relationship Id="rId6" Type="http://schemas.openxmlformats.org/officeDocument/2006/relationships/image" Target="../media/image228.jpeg"/><Relationship Id="rId5" Type="http://schemas.openxmlformats.org/officeDocument/2006/relationships/image" Target="../media/image227.png"/><Relationship Id="rId4" Type="http://schemas.openxmlformats.org/officeDocument/2006/relationships/slide" Target="slide69.xml"/></Relationships>
</file>

<file path=ppt/slides/_rels/slide9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4.png"/><Relationship Id="rId3" Type="http://schemas.openxmlformats.org/officeDocument/2006/relationships/image" Target="../media/image231.png"/><Relationship Id="rId7" Type="http://schemas.openxmlformats.org/officeDocument/2006/relationships/image" Target="../media/image23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55.xml"/><Relationship Id="rId6" Type="http://schemas.openxmlformats.org/officeDocument/2006/relationships/image" Target="../media/image232.jpeg"/><Relationship Id="rId5" Type="http://schemas.openxmlformats.org/officeDocument/2006/relationships/image" Target="NULL"/><Relationship Id="rId4" Type="http://schemas.microsoft.com/office/2007/relationships/hdphoto" Target="../media/hdphoto2.wdp"/><Relationship Id="rId9" Type="http://schemas.openxmlformats.org/officeDocument/2006/relationships/image" Target="../media/image235.png"/></Relationships>
</file>

<file path=ppt/slides/_rels/slide9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7.wmf"/><Relationship Id="rId3" Type="http://schemas.openxmlformats.org/officeDocument/2006/relationships/image" Target="NULL"/><Relationship Id="rId7" Type="http://schemas.openxmlformats.org/officeDocument/2006/relationships/oleObject" Target="../embeddings/oleObject91.bin"/><Relationship Id="rId2" Type="http://schemas.openxmlformats.org/officeDocument/2006/relationships/slideLayout" Target="../slideLayouts/slideLayout155.xml"/><Relationship Id="rId1" Type="http://schemas.openxmlformats.org/officeDocument/2006/relationships/vmlDrawing" Target="../drawings/vmlDrawing27.vml"/><Relationship Id="rId6" Type="http://schemas.openxmlformats.org/officeDocument/2006/relationships/image" Target="../media/image236.wmf"/><Relationship Id="rId5" Type="http://schemas.openxmlformats.org/officeDocument/2006/relationships/oleObject" Target="../embeddings/oleObject90.bin"/><Relationship Id="rId4" Type="http://schemas.openxmlformats.org/officeDocument/2006/relationships/image" Target="../media/image238.jpe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55.xml"/><Relationship Id="rId4" Type="http://schemas.openxmlformats.org/officeDocument/2006/relationships/slide" Target="slide64.xml"/></Relationships>
</file>

<file path=ppt/slides/_rels/slide98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NULL"/><Relationship Id="rId7" Type="http://schemas.microsoft.com/office/2007/relationships/hdphoto" Target="../media/hdphoto4.wdp"/><Relationship Id="rId2" Type="http://schemas.openxmlformats.org/officeDocument/2006/relationships/image" Target="NULL"/><Relationship Id="rId1" Type="http://schemas.openxmlformats.org/officeDocument/2006/relationships/slideLayout" Target="../slideLayouts/slideLayout150.xml"/><Relationship Id="rId6" Type="http://schemas.openxmlformats.org/officeDocument/2006/relationships/image" Target="../media/image241.png"/><Relationship Id="rId5" Type="http://schemas.microsoft.com/office/2007/relationships/hdphoto" Target="../media/hdphoto3.wdp"/><Relationship Id="rId4" Type="http://schemas.openxmlformats.org/officeDocument/2006/relationships/image" Target="../media/image240.jpeg"/><Relationship Id="rId9" Type="http://schemas.openxmlformats.org/officeDocument/2006/relationships/image" Target="../media/image242.png"/></Relationships>
</file>

<file path=ppt/slides/_rels/slide99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image" Target="NULL"/><Relationship Id="rId18" Type="http://schemas.openxmlformats.org/officeDocument/2006/relationships/image" Target="NULL"/><Relationship Id="rId26" Type="http://schemas.openxmlformats.org/officeDocument/2006/relationships/image" Target="../media/image244.jpeg"/><Relationship Id="rId3" Type="http://schemas.openxmlformats.org/officeDocument/2006/relationships/image" Target="NULL"/><Relationship Id="rId21" Type="http://schemas.openxmlformats.org/officeDocument/2006/relationships/image" Target="NULL"/><Relationship Id="rId7" Type="http://schemas.openxmlformats.org/officeDocument/2006/relationships/image" Target="NULL"/><Relationship Id="rId12" Type="http://schemas.openxmlformats.org/officeDocument/2006/relationships/image" Target="NULL"/><Relationship Id="rId17" Type="http://schemas.openxmlformats.org/officeDocument/2006/relationships/image" Target="NULL"/><Relationship Id="rId25" Type="http://schemas.openxmlformats.org/officeDocument/2006/relationships/image" Target="../media/image243.jpeg"/><Relationship Id="rId2" Type="http://schemas.openxmlformats.org/officeDocument/2006/relationships/image" Target="NULL"/><Relationship Id="rId16" Type="http://schemas.openxmlformats.org/officeDocument/2006/relationships/image" Target="NULL"/><Relationship Id="rId20" Type="http://schemas.openxmlformats.org/officeDocument/2006/relationships/image" Target="NULL"/><Relationship Id="rId1" Type="http://schemas.openxmlformats.org/officeDocument/2006/relationships/slideLayout" Target="../slideLayouts/slideLayout150.xml"/><Relationship Id="rId6" Type="http://schemas.openxmlformats.org/officeDocument/2006/relationships/image" Target="NULL"/><Relationship Id="rId11" Type="http://schemas.openxmlformats.org/officeDocument/2006/relationships/image" Target="NULL"/><Relationship Id="rId24" Type="http://schemas.openxmlformats.org/officeDocument/2006/relationships/image" Target="NULL"/><Relationship Id="rId5" Type="http://schemas.openxmlformats.org/officeDocument/2006/relationships/image" Target="NULL"/><Relationship Id="rId15" Type="http://schemas.openxmlformats.org/officeDocument/2006/relationships/image" Target="NULL"/><Relationship Id="rId23" Type="http://schemas.openxmlformats.org/officeDocument/2006/relationships/image" Target="NULL"/><Relationship Id="rId10" Type="http://schemas.openxmlformats.org/officeDocument/2006/relationships/image" Target="NULL"/><Relationship Id="rId19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NULL"/><Relationship Id="rId14" Type="http://schemas.openxmlformats.org/officeDocument/2006/relationships/image" Target="NULL"/><Relationship Id="rId22" Type="http://schemas.openxmlformats.org/officeDocument/2006/relationships/image" Target="NULL"/><Relationship Id="rId27" Type="http://schemas.openxmlformats.org/officeDocument/2006/relationships/slide" Target="slide6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43608" y="836712"/>
            <a:ext cx="7272808" cy="1560821"/>
          </a:xfrm>
        </p:spPr>
        <p:txBody>
          <a:bodyPr>
            <a:normAutofit/>
          </a:bodyPr>
          <a:lstStyle/>
          <a:p>
            <a:pPr lvl="0"/>
            <a:r>
              <a:rPr lang="ru-RU" sz="3000" b="1" dirty="0"/>
              <a:t>Обратные задачи математической физики 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12023" y="2397533"/>
            <a:ext cx="8464433" cy="1247491"/>
          </a:xfrm>
        </p:spPr>
        <p:txBody>
          <a:bodyPr>
            <a:normAutofit fontScale="70000" lnSpcReduction="20000"/>
          </a:bodyPr>
          <a:lstStyle/>
          <a:p>
            <a:r>
              <a:rPr lang="ru-RU" dirty="0"/>
              <a:t>С.И. </a:t>
            </a:r>
            <a:r>
              <a:rPr lang="ru-RU" dirty="0" err="1"/>
              <a:t>Кабанихин</a:t>
            </a:r>
            <a:r>
              <a:rPr lang="ru-RU" dirty="0"/>
              <a:t>, </a:t>
            </a:r>
          </a:p>
          <a:p>
            <a:r>
              <a:rPr lang="ru-RU" dirty="0"/>
              <a:t>М.А. </a:t>
            </a:r>
            <a:r>
              <a:rPr lang="ru-RU" dirty="0" err="1"/>
              <a:t>Шишленин</a:t>
            </a:r>
            <a:r>
              <a:rPr lang="ru-RU" dirty="0"/>
              <a:t>, И.М. Куликов, А.В. </a:t>
            </a:r>
            <a:r>
              <a:rPr lang="ru-RU" dirty="0" err="1"/>
              <a:t>Пененко</a:t>
            </a:r>
            <a:r>
              <a:rPr lang="ru-RU" dirty="0"/>
              <a:t>, О.И. Криворотько, И.Г. Черных.</a:t>
            </a:r>
          </a:p>
          <a:p>
            <a:r>
              <a:rPr lang="ru-RU" dirty="0"/>
              <a:t>Институт вычислительной математики и математической геофизики СО РАН</a:t>
            </a:r>
          </a:p>
          <a:p>
            <a:r>
              <a:rPr lang="ru-RU" dirty="0"/>
              <a:t>(ВЦ СО АН СССР, основанный Г.И. Марчуком)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126435"/>
            <a:ext cx="1137629" cy="124960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06" y="3888179"/>
            <a:ext cx="2599248" cy="291261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3730138"/>
            <a:ext cx="2304256" cy="304403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4313186"/>
            <a:ext cx="1952678" cy="246099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023" y="126435"/>
            <a:ext cx="1157007" cy="1249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725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ru-RU" sz="2400" dirty="0"/>
              <a:t>Обратные задачи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CDCD5-47CD-4B45-8A21-3F84BA66AFCD}" type="slidenum">
              <a:rPr lang="ru-RU" altLang="ru-RU" smtClean="0">
                <a:solidFill>
                  <a:srgbClr val="000000"/>
                </a:solidFill>
              </a:rPr>
              <a:pPr/>
              <a:t>10</a:t>
            </a:fld>
            <a:endParaRPr lang="ru-RU" altLang="ru-RU">
              <a:solidFill>
                <a:srgbClr val="000000"/>
              </a:solidFill>
            </a:endParaRPr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11233805"/>
              </p:ext>
            </p:extLst>
          </p:nvPr>
        </p:nvGraphicFramePr>
        <p:xfrm>
          <a:off x="-396552" y="908720"/>
          <a:ext cx="8994775" cy="6740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73" name="Document" r:id="rId3" imgW="11184668" imgH="8932615" progId="Word.Document.12">
                  <p:embed/>
                </p:oleObj>
              </mc:Choice>
              <mc:Fallback>
                <p:oleObj name="Document" r:id="rId3" imgW="11184668" imgH="8932615" progId="Word.Document.12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396552" y="908720"/>
                        <a:ext cx="8994775" cy="67405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02736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6000" contrast="-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488" y="3392477"/>
            <a:ext cx="2994720" cy="3465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098897" y="104339"/>
            <a:ext cx="5060957" cy="444106"/>
          </a:xfrm>
          <a:prstGeom prst="rect">
            <a:avLst/>
          </a:prstGeom>
          <a:noFill/>
        </p:spPr>
        <p:txBody>
          <a:bodyPr wrap="none" lIns="74686" tIns="37343" rIns="74686" bIns="37343" rtlCol="0">
            <a:spAutoFit/>
          </a:bodyPr>
          <a:lstStyle/>
          <a:p>
            <a:pPr defTabSz="904514"/>
            <a:r>
              <a:rPr lang="ru-RU" sz="2396" b="1" dirty="0">
                <a:solidFill>
                  <a:srgbClr val="100A5E"/>
                </a:solidFill>
                <a:latin typeface="Times New Roman" pitchFamily="18" charset="0"/>
                <a:cs typeface="Times New Roman" pitchFamily="18" charset="0"/>
              </a:rPr>
              <a:t>Программный комплекс </a:t>
            </a:r>
            <a:r>
              <a:rPr lang="en-US" sz="2396" b="1" dirty="0">
                <a:solidFill>
                  <a:srgbClr val="100A5E"/>
                </a:solidFill>
                <a:latin typeface="Times New Roman" pitchFamily="18" charset="0"/>
                <a:cs typeface="Times New Roman" pitchFamily="18" charset="0"/>
              </a:rPr>
              <a:t>IPE Pack</a:t>
            </a:r>
            <a:r>
              <a:rPr lang="ru-RU" sz="2396" b="1" dirty="0">
                <a:solidFill>
                  <a:srgbClr val="100A5E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3724080" y="779050"/>
            <a:ext cx="5166365" cy="1289420"/>
          </a:xfrm>
          <a:prstGeom prst="rect">
            <a:avLst/>
          </a:prstGeom>
        </p:spPr>
        <p:txBody>
          <a:bodyPr wrap="square" lIns="90452" tIns="45226" rIns="90452" bIns="45226">
            <a:spAutoFit/>
          </a:bodyPr>
          <a:lstStyle/>
          <a:p>
            <a:pPr algn="just" defTabSz="904514"/>
            <a:r>
              <a:rPr lang="en-US" sz="1557" i="1" dirty="0">
                <a:solidFill>
                  <a:srgbClr val="100A5E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ru-RU" sz="1557" i="1" dirty="0">
                <a:solidFill>
                  <a:srgbClr val="100A5E"/>
                </a:solidFill>
                <a:latin typeface="Times New Roman" pitchFamily="18" charset="0"/>
                <a:cs typeface="Times New Roman" pitchFamily="18" charset="0"/>
              </a:rPr>
              <a:t>Персональная медицина за счет рационального подбора лекарств, эффективности </a:t>
            </a:r>
            <a:r>
              <a:rPr lang="ru-RU" sz="1557" b="1" i="1" dirty="0">
                <a:solidFill>
                  <a:srgbClr val="100A5E"/>
                </a:solidFill>
                <a:latin typeface="Times New Roman" pitchFamily="18" charset="0"/>
                <a:cs typeface="Times New Roman" pitchFamily="18" charset="0"/>
              </a:rPr>
              <a:t>станет дешевле нынешней.</a:t>
            </a:r>
            <a:r>
              <a:rPr lang="ru-RU" sz="1557" i="1" dirty="0">
                <a:solidFill>
                  <a:srgbClr val="100A5E"/>
                </a:solidFill>
                <a:latin typeface="Times New Roman" pitchFamily="18" charset="0"/>
                <a:cs typeface="Times New Roman" pitchFamily="18" charset="0"/>
              </a:rPr>
              <a:t> И врачам надо постепенно менять свой менталитет, переходить именно к такой медицине</a:t>
            </a:r>
            <a:r>
              <a:rPr lang="en-US" sz="1557" i="1" dirty="0">
                <a:solidFill>
                  <a:srgbClr val="100A5E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  <a:p>
            <a:pPr algn="r" defTabSz="904514"/>
            <a:r>
              <a:rPr lang="ru-RU" sz="1557" b="1" i="1" dirty="0">
                <a:solidFill>
                  <a:srgbClr val="100A5E"/>
                </a:solidFill>
                <a:latin typeface="Times New Roman" pitchFamily="18" charset="0"/>
                <a:cs typeface="Times New Roman" pitchFamily="18" charset="0"/>
              </a:rPr>
              <a:t>                     </a:t>
            </a:r>
            <a:r>
              <a:rPr lang="ru-RU" sz="1438" b="1" i="1" dirty="0">
                <a:solidFill>
                  <a:srgbClr val="100A5E"/>
                </a:solidFill>
                <a:latin typeface="Times New Roman" pitchFamily="18" charset="0"/>
                <a:cs typeface="Times New Roman" pitchFamily="18" charset="0"/>
              </a:rPr>
              <a:t> Акад. РАМН </a:t>
            </a:r>
            <a:r>
              <a:rPr lang="ru-RU" sz="1557" b="1" i="1" dirty="0">
                <a:solidFill>
                  <a:srgbClr val="100A5E"/>
                </a:solidFill>
                <a:latin typeface="Times New Roman" pitchFamily="18" charset="0"/>
                <a:cs typeface="Times New Roman" pitchFamily="18" charset="0"/>
              </a:rPr>
              <a:t>Михаил Перельман</a:t>
            </a:r>
          </a:p>
        </p:txBody>
      </p:sp>
      <p:sp>
        <p:nvSpPr>
          <p:cNvPr id="5" name="Подзаголовок 3"/>
          <p:cNvSpPr txBox="1">
            <a:spLocks/>
          </p:cNvSpPr>
          <p:nvPr/>
        </p:nvSpPr>
        <p:spPr>
          <a:xfrm>
            <a:off x="184537" y="2102489"/>
            <a:ext cx="7085140" cy="1574848"/>
          </a:xfrm>
          <a:prstGeom prst="rect">
            <a:avLst/>
          </a:prstGeom>
        </p:spPr>
        <p:txBody>
          <a:bodyPr vert="horz" lIns="90452" tIns="45226" rIns="90452" bIns="45226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sz="1557" i="1" dirty="0">
                <a:solidFill>
                  <a:srgbClr val="100A5E"/>
                </a:solidFill>
                <a:latin typeface="Times New Roman" pitchFamily="18" charset="0"/>
                <a:cs typeface="Times New Roman" pitchFamily="18" charset="0"/>
              </a:rPr>
              <a:t>Во всех странах мира сохраняется высокая частота развития нежелательных лекарственных реакций, в т.ч. и серьезных, </a:t>
            </a:r>
            <a:r>
              <a:rPr lang="ru-RU" sz="1557" b="1" i="1" dirty="0">
                <a:solidFill>
                  <a:srgbClr val="100A5E"/>
                </a:solidFill>
                <a:latin typeface="Times New Roman" pitchFamily="18" charset="0"/>
                <a:cs typeface="Times New Roman" pitchFamily="18" charset="0"/>
              </a:rPr>
              <a:t>приводящих к инвалидизации или даже смерти</a:t>
            </a:r>
            <a:r>
              <a:rPr lang="ru-RU" sz="1557" i="1" dirty="0">
                <a:solidFill>
                  <a:srgbClr val="100A5E"/>
                </a:solidFill>
                <a:latin typeface="Times New Roman" pitchFamily="18" charset="0"/>
                <a:cs typeface="Times New Roman" pitchFamily="18" charset="0"/>
              </a:rPr>
              <a:t>, которые в некоторых странах выходят на 4–5 место среди всех причин смерти</a:t>
            </a:r>
            <a:r>
              <a:rPr lang="en-US" sz="1557" i="1" dirty="0">
                <a:solidFill>
                  <a:srgbClr val="100A5E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318" b="1" i="1" dirty="0">
                <a:solidFill>
                  <a:srgbClr val="100A5E"/>
                </a:solidFill>
                <a:latin typeface="Times New Roman" pitchFamily="18" charset="0"/>
                <a:cs typeface="Times New Roman" pitchFamily="18" charset="0"/>
              </a:rPr>
              <a:t>Samani N.J., Tomaszewski M., Schunkert H. The personal genome-the future of personalised medicine? Lancet. 2010 May 1;375(9725):1497-8.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302313" y="3573017"/>
            <a:ext cx="4588131" cy="2764055"/>
          </a:xfrm>
          <a:prstGeom prst="rect">
            <a:avLst/>
          </a:prstGeom>
        </p:spPr>
        <p:txBody>
          <a:bodyPr wrap="square" lIns="90452" tIns="45226" rIns="90452" bIns="45226">
            <a:spAutoFit/>
          </a:bodyPr>
          <a:lstStyle/>
          <a:p>
            <a:pPr defTabSz="904514"/>
            <a:r>
              <a:rPr lang="ru-RU" sz="1797" b="1" dirty="0">
                <a:solidFill>
                  <a:srgbClr val="100A5E"/>
                </a:solidFill>
                <a:latin typeface="Times New Roman" pitchFamily="18" charset="0"/>
                <a:cs typeface="Times New Roman" pitchFamily="18" charset="0"/>
              </a:rPr>
              <a:t>Персонализированная медицина</a:t>
            </a:r>
          </a:p>
          <a:p>
            <a:pPr marL="282661" indent="-282661" defTabSz="904514">
              <a:buFont typeface="Arial" pitchFamily="34" charset="0"/>
              <a:buChar char="•"/>
            </a:pPr>
            <a:r>
              <a:rPr lang="ru-RU" sz="1557" dirty="0">
                <a:solidFill>
                  <a:srgbClr val="100A5E"/>
                </a:solidFill>
                <a:latin typeface="Times New Roman" pitchFamily="18" charset="0"/>
                <a:cs typeface="Times New Roman" pitchFamily="18" charset="0"/>
              </a:rPr>
              <a:t>Генная терапия и программирование</a:t>
            </a:r>
          </a:p>
          <a:p>
            <a:pPr marL="282661" indent="-282661" defTabSz="904514">
              <a:buFont typeface="Arial" pitchFamily="34" charset="0"/>
              <a:buChar char="•"/>
            </a:pPr>
            <a:r>
              <a:rPr lang="ru-RU" sz="1557" dirty="0">
                <a:solidFill>
                  <a:srgbClr val="100A5E"/>
                </a:solidFill>
                <a:latin typeface="Times New Roman" pitchFamily="18" charset="0"/>
                <a:cs typeface="Times New Roman" pitchFamily="18" charset="0"/>
              </a:rPr>
              <a:t>Использование нанороботов для адресной доставки лекарств</a:t>
            </a:r>
          </a:p>
          <a:p>
            <a:pPr marL="282661" indent="-282661" defTabSz="904514">
              <a:buFont typeface="Arial" pitchFamily="34" charset="0"/>
              <a:buChar char="•"/>
            </a:pPr>
            <a:r>
              <a:rPr lang="ru-RU" sz="1557" dirty="0">
                <a:solidFill>
                  <a:srgbClr val="100A5E"/>
                </a:solidFill>
                <a:latin typeface="Times New Roman" pitchFamily="18" charset="0"/>
                <a:cs typeface="Times New Roman" pitchFamily="18" charset="0"/>
              </a:rPr>
              <a:t>Регенеративная медицина</a:t>
            </a:r>
          </a:p>
          <a:p>
            <a:pPr marL="282661" indent="-282661" defTabSz="904514">
              <a:buFont typeface="Arial" pitchFamily="34" charset="0"/>
              <a:buChar char="•"/>
            </a:pPr>
            <a:r>
              <a:rPr lang="ru-RU" sz="1557" dirty="0">
                <a:solidFill>
                  <a:srgbClr val="100A5E"/>
                </a:solidFill>
                <a:latin typeface="Times New Roman" pitchFamily="18" charset="0"/>
                <a:cs typeface="Times New Roman" pitchFamily="18" charset="0"/>
              </a:rPr>
              <a:t>Мобильная медицина </a:t>
            </a:r>
          </a:p>
          <a:p>
            <a:pPr marL="282661" indent="-282661" defTabSz="904514">
              <a:buFont typeface="Arial" pitchFamily="34" charset="0"/>
              <a:buChar char="•"/>
            </a:pPr>
            <a:r>
              <a:rPr lang="ru-RU" sz="1557" dirty="0">
                <a:solidFill>
                  <a:srgbClr val="100A5E"/>
                </a:solidFill>
                <a:latin typeface="Times New Roman" pitchFamily="18" charset="0"/>
                <a:cs typeface="Times New Roman" pitchFamily="18" charset="0"/>
              </a:rPr>
              <a:t>Единые информационные системы в здравоохранении </a:t>
            </a:r>
          </a:p>
          <a:p>
            <a:pPr marL="282661" indent="-282661" defTabSz="904514">
              <a:buFont typeface="Arial" pitchFamily="34" charset="0"/>
              <a:buChar char="•"/>
            </a:pPr>
            <a:r>
              <a:rPr lang="ru-RU" sz="1557" dirty="0">
                <a:solidFill>
                  <a:srgbClr val="100A5E"/>
                </a:solidFill>
                <a:latin typeface="Times New Roman" pitchFamily="18" charset="0"/>
                <a:cs typeface="Times New Roman" pitchFamily="18" charset="0"/>
              </a:rPr>
              <a:t>Мгновенная диагностика, автоматизированные лабораторные платформы </a:t>
            </a:r>
          </a:p>
          <a:p>
            <a:pPr marL="282661" indent="-282661" defTabSz="904514">
              <a:buFont typeface="Arial" pitchFamily="34" charset="0"/>
              <a:buChar char="•"/>
            </a:pPr>
            <a:r>
              <a:rPr lang="ru-RU" sz="1557" dirty="0">
                <a:solidFill>
                  <a:srgbClr val="100A5E"/>
                </a:solidFill>
                <a:latin typeface="Times New Roman" pitchFamily="18" charset="0"/>
                <a:cs typeface="Times New Roman" pitchFamily="18" charset="0"/>
              </a:rPr>
              <a:t>3D-моделирование в медицине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8012645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roup 111"/>
          <p:cNvGraphicFramePr>
            <a:graphicFrameLocks noGrp="1"/>
          </p:cNvGraphicFramePr>
          <p:nvPr>
            <p:extLst/>
          </p:nvPr>
        </p:nvGraphicFramePr>
        <p:xfrm>
          <a:off x="517507" y="582228"/>
          <a:ext cx="8015448" cy="5934999"/>
        </p:xfrm>
        <a:graphic>
          <a:graphicData uri="http://schemas.openxmlformats.org/drawingml/2006/table">
            <a:tbl>
              <a:tblPr/>
              <a:tblGrid>
                <a:gridCol w="147237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90321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90321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06744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313772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067440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1287984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</a:tblGrid>
              <a:tr h="10955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300" b="1" i="0" u="none" strike="noStrike" cap="none" normalizeH="0" baseline="0" dirty="0">
                        <a:ln>
                          <a:noFill/>
                        </a:ln>
                        <a:solidFill>
                          <a:srgbClr val="100A5E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89728" marR="89728"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100A5E"/>
                          </a:solidFill>
                          <a:effectLst/>
                          <a:latin typeface="Times New Roman" pitchFamily="18" charset="0"/>
                        </a:rPr>
                        <a:t>Решение прямых задач</a:t>
                      </a:r>
                    </a:p>
                  </a:txBody>
                  <a:tcPr marL="89728" marR="89728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100A5E"/>
                          </a:solidFill>
                          <a:effectLst/>
                          <a:latin typeface="Times New Roman" pitchFamily="18" charset="0"/>
                        </a:rPr>
                        <a:t>Решение обратных задач</a:t>
                      </a:r>
                    </a:p>
                  </a:txBody>
                  <a:tcPr marL="89728" marR="89728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100A5E"/>
                          </a:solidFill>
                          <a:effectLst/>
                          <a:latin typeface="Times New Roman" pitchFamily="18" charset="0"/>
                        </a:rPr>
                        <a:t>Идентифицируемость</a:t>
                      </a:r>
                    </a:p>
                  </a:txBody>
                  <a:tcPr marL="89728" marR="89728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100A5E"/>
                          </a:solidFill>
                          <a:effectLst/>
                          <a:latin typeface="Times New Roman" pitchFamily="18" charset="0"/>
                        </a:rPr>
                        <a:t>Дружелюбный интерфейс, визуализация</a:t>
                      </a:r>
                    </a:p>
                  </a:txBody>
                  <a:tcPr marL="89728" marR="89728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100A5E"/>
                          </a:solidFill>
                          <a:effectLst/>
                          <a:latin typeface="Times New Roman" pitchFamily="18" charset="0"/>
                        </a:rPr>
                        <a:t>Подробный мануал</a:t>
                      </a:r>
                    </a:p>
                  </a:txBody>
                  <a:tcPr marL="89728" marR="89728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100A5E"/>
                          </a:solidFill>
                          <a:effectLst/>
                          <a:latin typeface="Times New Roman" pitchFamily="18" charset="0"/>
                        </a:rPr>
                        <a:t>Версии для </a:t>
                      </a:r>
                      <a:r>
                        <a:rPr kumimoji="0" lang="en-US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100A5E"/>
                          </a:solidFill>
                          <a:effectLst/>
                          <a:latin typeface="Times New Roman" pitchFamily="18" charset="0"/>
                        </a:rPr>
                        <a:t>Linux, Macintosh, </a:t>
                      </a:r>
                      <a:r>
                        <a:rPr kumimoji="0" lang="ru-RU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100A5E"/>
                          </a:solidFill>
                          <a:effectLst/>
                          <a:latin typeface="Times New Roman" pitchFamily="18" charset="0"/>
                        </a:rPr>
                        <a:t>мобильных устройств</a:t>
                      </a:r>
                    </a:p>
                  </a:txBody>
                  <a:tcPr marL="89728" marR="89728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7910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100A5E"/>
                          </a:solidFill>
                          <a:effectLst/>
                          <a:latin typeface="Times New Roman" pitchFamily="18" charset="0"/>
                        </a:rPr>
                        <a:t>Другие разработки</a:t>
                      </a:r>
                    </a:p>
                  </a:txBody>
                  <a:tcPr marL="89728" marR="89728"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100A5E"/>
                          </a:solidFill>
                          <a:effectLst/>
                          <a:latin typeface="Times New Roman" pitchFamily="18" charset="0"/>
                        </a:rPr>
                        <a:t>+</a:t>
                      </a:r>
                    </a:p>
                  </a:txBody>
                  <a:tcPr marL="89728" marR="89728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100A5E"/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</a:p>
                  </a:txBody>
                  <a:tcPr marL="89728" marR="89728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100A5E"/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</a:p>
                  </a:txBody>
                  <a:tcPr marL="89728" marR="89728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100A5E"/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</a:p>
                  </a:txBody>
                  <a:tcPr marL="89728" marR="89728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100A5E"/>
                          </a:solidFill>
                          <a:effectLst/>
                          <a:latin typeface="Times New Roman" pitchFamily="18" charset="0"/>
                        </a:rPr>
                        <a:t>+/-</a:t>
                      </a:r>
                    </a:p>
                  </a:txBody>
                  <a:tcPr marL="89728" marR="89728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100A5E"/>
                          </a:solidFill>
                          <a:effectLst/>
                          <a:latin typeface="Times New Roman" pitchFamily="18" charset="0"/>
                        </a:rPr>
                        <a:t>+/-</a:t>
                      </a:r>
                    </a:p>
                  </a:txBody>
                  <a:tcPr marL="89728" marR="89728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40596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100A5E"/>
                          </a:solidFill>
                          <a:effectLst/>
                          <a:latin typeface="Times New Roman" pitchFamily="18" charset="0"/>
                        </a:rPr>
                        <a:t>The Biomedical Simulations Resource at the University of Southern California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100A5E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89728" marR="89728"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100A5E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</a:p>
                  </a:txBody>
                  <a:tcPr marL="89728" marR="89728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100A5E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</a:p>
                  </a:txBody>
                  <a:tcPr marL="89728" marR="89728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100A5E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89728" marR="89728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100A5E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-/+</a:t>
                      </a:r>
                    </a:p>
                  </a:txBody>
                  <a:tcPr marL="89728" marR="89728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100A5E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</a:p>
                  </a:txBody>
                  <a:tcPr marL="89728" marR="89728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100A5E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89728" marR="89728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88796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100A5E"/>
                          </a:solidFill>
                          <a:effectLst/>
                          <a:latin typeface="Times New Roman" pitchFamily="18" charset="0"/>
                        </a:rPr>
                        <a:t>David W.A. Bourne, OU College of Pharmacy, 1110 N. Stonewall Ave., Oklahoma City, OK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100A5E"/>
                          </a:solidFill>
                          <a:effectLst/>
                          <a:latin typeface="Times New Roman" pitchFamily="18" charset="0"/>
                        </a:rPr>
                        <a:t>72117 U.S.A.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100A5E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89728" marR="89728"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100A5E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</a:p>
                  </a:txBody>
                  <a:tcPr marL="89728" marR="89728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100A5E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</a:p>
                  </a:txBody>
                  <a:tcPr marL="89728" marR="89728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100A5E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89728" marR="89728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100A5E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89728" marR="89728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100A5E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</a:p>
                  </a:txBody>
                  <a:tcPr marL="89728" marR="89728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100A5E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+/-</a:t>
                      </a:r>
                    </a:p>
                  </a:txBody>
                  <a:tcPr marL="89728" marR="89728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9663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100A5E"/>
                          </a:solidFill>
                          <a:effectLst/>
                          <a:latin typeface="Times New Roman" pitchFamily="18" charset="0"/>
                        </a:rPr>
                        <a:t>Мы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100A5E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89728" marR="89728" marT="45711" marB="4571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100A5E"/>
                          </a:solidFill>
                          <a:effectLst/>
                          <a:latin typeface="Times New Roman" pitchFamily="18" charset="0"/>
                        </a:rPr>
                        <a:t>+</a:t>
                      </a:r>
                    </a:p>
                  </a:txBody>
                  <a:tcPr marL="89728" marR="89728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100A5E"/>
                          </a:solidFill>
                          <a:effectLst/>
                          <a:latin typeface="Times New Roman" pitchFamily="18" charset="0"/>
                        </a:rPr>
                        <a:t>+</a:t>
                      </a:r>
                    </a:p>
                  </a:txBody>
                  <a:tcPr marL="89728" marR="89728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100A5E"/>
                          </a:solidFill>
                          <a:effectLst/>
                          <a:latin typeface="Times New Roman" pitchFamily="18" charset="0"/>
                        </a:rPr>
                        <a:t>+</a:t>
                      </a:r>
                      <a:endParaRPr kumimoji="0" lang="ru-RU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100A5E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89728" marR="89728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100A5E"/>
                          </a:solidFill>
                          <a:effectLst/>
                          <a:latin typeface="Times New Roman" pitchFamily="18" charset="0"/>
                        </a:rPr>
                        <a:t>+</a:t>
                      </a:r>
                    </a:p>
                  </a:txBody>
                  <a:tcPr marL="89728" marR="89728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100A5E"/>
                          </a:solidFill>
                          <a:effectLst/>
                          <a:latin typeface="Times New Roman" pitchFamily="18" charset="0"/>
                        </a:rPr>
                        <a:t>+</a:t>
                      </a:r>
                    </a:p>
                  </a:txBody>
                  <a:tcPr marL="89728" marR="89728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100A5E"/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</a:p>
                  </a:txBody>
                  <a:tcPr marL="89728" marR="89728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169558" y="104340"/>
            <a:ext cx="4907069" cy="444106"/>
          </a:xfrm>
          <a:prstGeom prst="rect">
            <a:avLst/>
          </a:prstGeom>
          <a:noFill/>
        </p:spPr>
        <p:txBody>
          <a:bodyPr wrap="none" lIns="74686" tIns="37343" rIns="74686" bIns="37343" rtlCol="0">
            <a:spAutoFit/>
          </a:bodyPr>
          <a:lstStyle/>
          <a:p>
            <a:pPr defTabSz="904514"/>
            <a:r>
              <a:rPr lang="ru-RU" sz="2396" b="1" dirty="0">
                <a:solidFill>
                  <a:srgbClr val="100A5E"/>
                </a:solidFill>
                <a:latin typeface="Times New Roman" pitchFamily="18" charset="0"/>
                <a:cs typeface="Times New Roman" pitchFamily="18" charset="0"/>
              </a:rPr>
              <a:t>Программный комплекс</a:t>
            </a:r>
            <a:r>
              <a:rPr lang="en-US" sz="2396" b="1" dirty="0">
                <a:solidFill>
                  <a:srgbClr val="100A5E"/>
                </a:solidFill>
                <a:latin typeface="Times New Roman" pitchFamily="18" charset="0"/>
                <a:cs typeface="Times New Roman" pitchFamily="18" charset="0"/>
              </a:rPr>
              <a:t> IPE Pack</a:t>
            </a:r>
            <a:endParaRPr lang="ru-RU" sz="2396" b="1" dirty="0">
              <a:solidFill>
                <a:srgbClr val="100A5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Управляющая кнопка: в начало 5">
            <a:hlinkClick r:id="rId2" action="ppaction://hlinksldjump" highlightClick="1"/>
          </p:cNvPr>
          <p:cNvSpPr/>
          <p:nvPr/>
        </p:nvSpPr>
        <p:spPr>
          <a:xfrm>
            <a:off x="8453962" y="6362039"/>
            <a:ext cx="517595" cy="348548"/>
          </a:xfrm>
          <a:prstGeom prst="actionButtonBeginning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04514"/>
            <a:endParaRPr lang="ru-RU" sz="1797">
              <a:solidFill>
                <a:prstClr val="black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7506310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Скругленный прямоугольник 17"/>
          <p:cNvSpPr/>
          <p:nvPr/>
        </p:nvSpPr>
        <p:spPr>
          <a:xfrm>
            <a:off x="517506" y="150898"/>
            <a:ext cx="8341055" cy="690127"/>
          </a:xfrm>
          <a:prstGeom prst="roundRect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ru-RU" sz="2995" b="1" dirty="0">
                <a:solidFill>
                  <a:srgbClr val="00AC00"/>
                </a:solidFill>
              </a:rPr>
              <a:t>Рабочее место иммунолога</a:t>
            </a:r>
          </a:p>
        </p:txBody>
      </p:sp>
      <p:pic>
        <p:nvPicPr>
          <p:cNvPr id="42" name="Рисунок 4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06" y="1013558"/>
            <a:ext cx="1936661" cy="173584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 flipH="1">
            <a:off x="258709" y="2749398"/>
            <a:ext cx="2415443" cy="85213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04514"/>
            <a:r>
              <a:rPr lang="ru-RU" sz="1797" dirty="0">
                <a:solidFill>
                  <a:prstClr val="black"/>
                </a:solidFill>
              </a:rPr>
              <a:t>Данные анализов крови, урины, МРТ за несколько дней\часов</a:t>
            </a:r>
          </a:p>
        </p:txBody>
      </p:sp>
      <p:sp>
        <p:nvSpPr>
          <p:cNvPr id="3" name="Стрелка вправо 2"/>
          <p:cNvSpPr/>
          <p:nvPr/>
        </p:nvSpPr>
        <p:spPr>
          <a:xfrm>
            <a:off x="2674152" y="1703684"/>
            <a:ext cx="603861" cy="431329"/>
          </a:xfrm>
          <a:prstGeom prst="righ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04514"/>
            <a:endParaRPr lang="ru-RU" sz="1797">
              <a:solidFill>
                <a:prstClr val="black"/>
              </a:solidFill>
            </a:endParaRPr>
          </a:p>
        </p:txBody>
      </p:sp>
      <p:pic>
        <p:nvPicPr>
          <p:cNvPr id="10243" name="Picture 3" descr="C:\Users\Admin\Desktop\Безымянный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4513" y="2135013"/>
            <a:ext cx="3573906" cy="2415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Прямоугольник 42"/>
          <p:cNvSpPr/>
          <p:nvPr/>
        </p:nvSpPr>
        <p:spPr>
          <a:xfrm flipH="1">
            <a:off x="5484510" y="4550456"/>
            <a:ext cx="3573904" cy="172531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04514"/>
            <a:r>
              <a:rPr lang="ru-RU" sz="1797" dirty="0">
                <a:solidFill>
                  <a:prstClr val="black"/>
                </a:solidFill>
              </a:rPr>
              <a:t>Компьютерная программа распознает и обрабатывает полученные данные на основе численного решения обратных задач для математических моделей иммунологии.</a:t>
            </a:r>
          </a:p>
        </p:txBody>
      </p:sp>
      <p:sp>
        <p:nvSpPr>
          <p:cNvPr id="5" name="Стрелка вниз 4"/>
          <p:cNvSpPr/>
          <p:nvPr/>
        </p:nvSpPr>
        <p:spPr>
          <a:xfrm rot="5400000">
            <a:off x="4787665" y="5154316"/>
            <a:ext cx="431329" cy="517595"/>
          </a:xfrm>
          <a:prstGeom prst="down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04514"/>
            <a:endParaRPr lang="ru-RU" sz="1797">
              <a:solidFill>
                <a:prstClr val="black"/>
              </a:solidFill>
            </a:endParaRPr>
          </a:p>
        </p:txBody>
      </p:sp>
      <p:pic>
        <p:nvPicPr>
          <p:cNvPr id="45" name="Рисунок 4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585" y="3917889"/>
            <a:ext cx="1600238" cy="1465716"/>
          </a:xfrm>
          <a:prstGeom prst="rect">
            <a:avLst/>
          </a:prstGeom>
        </p:spPr>
      </p:pic>
      <p:sp>
        <p:nvSpPr>
          <p:cNvPr id="47" name="Прямоугольник 46"/>
          <p:cNvSpPr/>
          <p:nvPr/>
        </p:nvSpPr>
        <p:spPr>
          <a:xfrm flipH="1">
            <a:off x="636585" y="5326848"/>
            <a:ext cx="3682617" cy="112145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04514"/>
            <a:r>
              <a:rPr lang="ru-RU" sz="1797" dirty="0">
                <a:solidFill>
                  <a:prstClr val="black"/>
                </a:solidFill>
              </a:rPr>
              <a:t>Рекомендации по оптимальному плану лечения переадресовываются на мобильное устройство.</a:t>
            </a:r>
          </a:p>
        </p:txBody>
      </p:sp>
      <p:pic>
        <p:nvPicPr>
          <p:cNvPr id="20482" name="Picture 2" descr="C:\Users\Admin\Desktop\S756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4279" y="985717"/>
            <a:ext cx="2181534" cy="1745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Прямоугольник 19"/>
          <p:cNvSpPr/>
          <p:nvPr/>
        </p:nvSpPr>
        <p:spPr>
          <a:xfrm flipH="1">
            <a:off x="3105480" y="2753052"/>
            <a:ext cx="2674241" cy="84848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04514"/>
            <a:r>
              <a:rPr lang="ru-RU" sz="1797" dirty="0">
                <a:solidFill>
                  <a:prstClr val="black"/>
                </a:solidFill>
              </a:rPr>
              <a:t>Переадресация информации о данных (фото) в программу</a:t>
            </a: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199" y="3876440"/>
            <a:ext cx="1998762" cy="1450408"/>
          </a:xfrm>
          <a:prstGeom prst="rect">
            <a:avLst/>
          </a:prstGeom>
        </p:spPr>
      </p:pic>
      <p:sp>
        <p:nvSpPr>
          <p:cNvPr id="14" name="Управляющая кнопка: в начало 13">
            <a:hlinkClick r:id="rId7" action="ppaction://hlinksldjump" highlightClick="1"/>
          </p:cNvPr>
          <p:cNvSpPr/>
          <p:nvPr/>
        </p:nvSpPr>
        <p:spPr>
          <a:xfrm>
            <a:off x="8453962" y="6362039"/>
            <a:ext cx="517595" cy="348548"/>
          </a:xfrm>
          <a:prstGeom prst="actionButtonBeginning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04514"/>
            <a:endParaRPr lang="ru-RU" sz="1797">
              <a:solidFill>
                <a:prstClr val="black"/>
              </a:solidFill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5693456" y="1410649"/>
            <a:ext cx="3278101" cy="690127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04514"/>
            <a:r>
              <a:rPr lang="ru-RU" sz="1797" dirty="0">
                <a:solidFill>
                  <a:prstClr val="black"/>
                </a:solidFill>
              </a:rPr>
              <a:t>Доступный программный интерфейс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1911165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Скругленный прямоугольник 17"/>
          <p:cNvSpPr/>
          <p:nvPr/>
        </p:nvSpPr>
        <p:spPr>
          <a:xfrm>
            <a:off x="517506" y="150898"/>
            <a:ext cx="8341055" cy="690127"/>
          </a:xfrm>
          <a:prstGeom prst="roundRect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ru-RU" sz="2995" b="1" dirty="0">
                <a:solidFill>
                  <a:srgbClr val="00AC00"/>
                </a:solidFill>
              </a:rPr>
              <a:t>Рабочее место эпидемиолога</a:t>
            </a:r>
          </a:p>
        </p:txBody>
      </p:sp>
      <p:sp>
        <p:nvSpPr>
          <p:cNvPr id="2" name="Прямоугольник 1"/>
          <p:cNvSpPr/>
          <p:nvPr/>
        </p:nvSpPr>
        <p:spPr>
          <a:xfrm flipH="1">
            <a:off x="258709" y="2934205"/>
            <a:ext cx="3881962" cy="101239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04514"/>
            <a:r>
              <a:rPr lang="ru-RU" sz="1797" dirty="0">
                <a:solidFill>
                  <a:prstClr val="black"/>
                </a:solidFill>
              </a:rPr>
              <a:t>Статистические данные об эпидемиологической ситуации в выбранном регионе за несколько предыдущих лет</a:t>
            </a:r>
          </a:p>
        </p:txBody>
      </p:sp>
      <p:sp>
        <p:nvSpPr>
          <p:cNvPr id="3" name="Стрелка вправо 2"/>
          <p:cNvSpPr/>
          <p:nvPr/>
        </p:nvSpPr>
        <p:spPr>
          <a:xfrm>
            <a:off x="4550433" y="1761411"/>
            <a:ext cx="603861" cy="431329"/>
          </a:xfrm>
          <a:prstGeom prst="righ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04514"/>
            <a:endParaRPr lang="ru-RU" sz="1797">
              <a:solidFill>
                <a:prstClr val="black"/>
              </a:solidFill>
            </a:endParaRPr>
          </a:p>
        </p:txBody>
      </p:sp>
      <p:sp>
        <p:nvSpPr>
          <p:cNvPr id="43" name="Прямоугольник 42"/>
          <p:cNvSpPr/>
          <p:nvPr/>
        </p:nvSpPr>
        <p:spPr>
          <a:xfrm flipH="1">
            <a:off x="5044385" y="3981272"/>
            <a:ext cx="3999189" cy="215664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04514"/>
            <a:r>
              <a:rPr lang="ru-RU" sz="1797" dirty="0">
                <a:solidFill>
                  <a:prstClr val="black"/>
                </a:solidFill>
              </a:rPr>
              <a:t>Компьютерная программа обрабатывает полученные данные на основе методов </a:t>
            </a:r>
            <a:r>
              <a:rPr lang="ru-RU" sz="1797" dirty="0" err="1">
                <a:solidFill>
                  <a:prstClr val="black"/>
                </a:solidFill>
              </a:rPr>
              <a:t>биостатистики</a:t>
            </a:r>
            <a:r>
              <a:rPr lang="ru-RU" sz="1797" dirty="0">
                <a:solidFill>
                  <a:prstClr val="black"/>
                </a:solidFill>
              </a:rPr>
              <a:t> и получает наиболее точную характеристику заболевания на основе численного решения обратных задач для математических моделей эпидемиологии.</a:t>
            </a:r>
          </a:p>
        </p:txBody>
      </p:sp>
      <p:sp>
        <p:nvSpPr>
          <p:cNvPr id="5" name="Стрелка вниз 4"/>
          <p:cNvSpPr/>
          <p:nvPr/>
        </p:nvSpPr>
        <p:spPr>
          <a:xfrm rot="5400000">
            <a:off x="4363846" y="4800798"/>
            <a:ext cx="431329" cy="517595"/>
          </a:xfrm>
          <a:prstGeom prst="down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04514"/>
            <a:endParaRPr lang="ru-RU" sz="1797">
              <a:solidFill>
                <a:prstClr val="black"/>
              </a:solidFill>
            </a:endParaRPr>
          </a:p>
        </p:txBody>
      </p:sp>
      <p:sp>
        <p:nvSpPr>
          <p:cNvPr id="47" name="Прямоугольник 46"/>
          <p:cNvSpPr/>
          <p:nvPr/>
        </p:nvSpPr>
        <p:spPr>
          <a:xfrm flipH="1">
            <a:off x="344974" y="5671911"/>
            <a:ext cx="3891338" cy="112145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04514"/>
            <a:r>
              <a:rPr lang="ru-RU" sz="1797" dirty="0">
                <a:solidFill>
                  <a:prstClr val="black"/>
                </a:solidFill>
              </a:rPr>
              <a:t>Прогноз эпидемии и рекомендации по ее предотвращению (например, о построении дополнительных диспансеров).</a:t>
            </a:r>
          </a:p>
        </p:txBody>
      </p:sp>
      <p:sp>
        <p:nvSpPr>
          <p:cNvPr id="14" name="Управляющая кнопка: в начало 13">
            <a:hlinkClick r:id="rId2" action="ppaction://hlinksldjump" highlightClick="1"/>
          </p:cNvPr>
          <p:cNvSpPr/>
          <p:nvPr/>
        </p:nvSpPr>
        <p:spPr>
          <a:xfrm>
            <a:off x="8453962" y="6362039"/>
            <a:ext cx="517595" cy="348548"/>
          </a:xfrm>
          <a:prstGeom prst="actionButtonBeginning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04514"/>
            <a:endParaRPr lang="ru-RU" sz="1797">
              <a:solidFill>
                <a:prstClr val="black"/>
              </a:solidFill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5632410" y="927291"/>
            <a:ext cx="3278101" cy="690127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04514"/>
            <a:r>
              <a:rPr lang="ru-RU" sz="1797" dirty="0">
                <a:solidFill>
                  <a:prstClr val="black"/>
                </a:solidFill>
              </a:rPr>
              <a:t>Доступный программный интерфейс</a:t>
            </a:r>
          </a:p>
        </p:txBody>
      </p:sp>
      <p:pic>
        <p:nvPicPr>
          <p:cNvPr id="21506" name="Picture 2" descr="C:\Users\Admin\Desktop\Image1213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09" y="1013558"/>
            <a:ext cx="3891338" cy="1927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7" name="Picture 3" descr="C:\Users\Admin\Desktop\zabolevaemost-tuberkulezom-s-MLU-MBT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3474" y="1612135"/>
            <a:ext cx="3618913" cy="2334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Прямоугольник 18"/>
          <p:cNvSpPr/>
          <p:nvPr/>
        </p:nvSpPr>
        <p:spPr>
          <a:xfrm flipH="1">
            <a:off x="4313202" y="2205962"/>
            <a:ext cx="1078323" cy="8779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04514"/>
            <a:r>
              <a:rPr lang="ru-RU" sz="1797" dirty="0">
                <a:solidFill>
                  <a:prstClr val="black"/>
                </a:solidFill>
              </a:rPr>
              <a:t>Выбор </a:t>
            </a:r>
            <a:r>
              <a:rPr lang="ru-RU" sz="1797" dirty="0" err="1">
                <a:solidFill>
                  <a:prstClr val="black"/>
                </a:solidFill>
              </a:rPr>
              <a:t>заболе-вания</a:t>
            </a:r>
            <a:endParaRPr lang="ru-RU" sz="1797" dirty="0">
              <a:solidFill>
                <a:prstClr val="black"/>
              </a:solidFill>
            </a:endParaRPr>
          </a:p>
        </p:txBody>
      </p:sp>
      <p:pic>
        <p:nvPicPr>
          <p:cNvPr id="21508" name="Picture 4" descr="C:\Users\Admin\Desktop\00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912" y="4034278"/>
            <a:ext cx="2606933" cy="1625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1629972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E5893-7238-4036-AE3C-A831284F60E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Двойная стрелка вверх/вниз 15"/>
          <p:cNvSpPr/>
          <p:nvPr/>
        </p:nvSpPr>
        <p:spPr>
          <a:xfrm rot="18771165">
            <a:off x="3601573" y="1292823"/>
            <a:ext cx="313330" cy="1089539"/>
          </a:xfrm>
          <a:prstGeom prst="upDownArrow">
            <a:avLst/>
          </a:prstGeom>
          <a:gradFill>
            <a:gsLst>
              <a:gs pos="0">
                <a:srgbClr val="00B0F0"/>
              </a:gs>
              <a:gs pos="100000">
                <a:schemeClr val="accent5">
                  <a:lumMod val="105000"/>
                  <a:satMod val="103000"/>
                  <a:tint val="73000"/>
                </a:schemeClr>
              </a:gs>
              <a:gs pos="100000">
                <a:schemeClr val="accent5">
                  <a:lumMod val="105000"/>
                  <a:satMod val="109000"/>
                  <a:tint val="81000"/>
                </a:schemeClr>
              </a:gs>
            </a:gsLst>
          </a:gra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17" name="Двойная стрелка вверх/вниз 16"/>
          <p:cNvSpPr/>
          <p:nvPr/>
        </p:nvSpPr>
        <p:spPr>
          <a:xfrm rot="13063791">
            <a:off x="3780623" y="3904350"/>
            <a:ext cx="231873" cy="1568020"/>
          </a:xfrm>
          <a:prstGeom prst="upDownArrow">
            <a:avLst/>
          </a:prstGeom>
          <a:gradFill>
            <a:gsLst>
              <a:gs pos="0">
                <a:srgbClr val="00B0F0"/>
              </a:gs>
              <a:gs pos="100000">
                <a:schemeClr val="accent5">
                  <a:lumMod val="105000"/>
                  <a:satMod val="103000"/>
                  <a:tint val="73000"/>
                </a:schemeClr>
              </a:gs>
              <a:gs pos="100000">
                <a:schemeClr val="accent5">
                  <a:lumMod val="105000"/>
                  <a:satMod val="109000"/>
                  <a:tint val="81000"/>
                </a:schemeClr>
              </a:gs>
            </a:gsLst>
          </a:gra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18" name="Двойная стрелка вверх/вниз 17"/>
          <p:cNvSpPr/>
          <p:nvPr/>
        </p:nvSpPr>
        <p:spPr>
          <a:xfrm rot="8823816">
            <a:off x="5494834" y="3877540"/>
            <a:ext cx="225847" cy="1756612"/>
          </a:xfrm>
          <a:prstGeom prst="upDownArrow">
            <a:avLst/>
          </a:prstGeom>
          <a:gradFill>
            <a:gsLst>
              <a:gs pos="0">
                <a:srgbClr val="00B0F0"/>
              </a:gs>
              <a:gs pos="100000">
                <a:schemeClr val="accent5">
                  <a:lumMod val="105000"/>
                  <a:satMod val="103000"/>
                  <a:tint val="73000"/>
                </a:schemeClr>
              </a:gs>
              <a:gs pos="100000">
                <a:schemeClr val="accent5">
                  <a:lumMod val="105000"/>
                  <a:satMod val="109000"/>
                  <a:tint val="81000"/>
                </a:schemeClr>
              </a:gs>
            </a:gsLst>
          </a:gra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19" name="Двойная стрелка вверх/вниз 18"/>
          <p:cNvSpPr/>
          <p:nvPr/>
        </p:nvSpPr>
        <p:spPr>
          <a:xfrm>
            <a:off x="4586926" y="4108179"/>
            <a:ext cx="230000" cy="1404080"/>
          </a:xfrm>
          <a:prstGeom prst="upDownArrow">
            <a:avLst/>
          </a:prstGeom>
          <a:gradFill>
            <a:gsLst>
              <a:gs pos="0">
                <a:srgbClr val="00B0F0"/>
              </a:gs>
              <a:gs pos="100000">
                <a:schemeClr val="accent5">
                  <a:lumMod val="105000"/>
                  <a:satMod val="103000"/>
                  <a:tint val="73000"/>
                </a:schemeClr>
              </a:gs>
              <a:gs pos="100000">
                <a:schemeClr val="accent5">
                  <a:lumMod val="105000"/>
                  <a:satMod val="109000"/>
                  <a:tint val="81000"/>
                </a:schemeClr>
              </a:gs>
            </a:gsLst>
          </a:gra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20" name="Двойная стрелка вверх/вниз 19"/>
          <p:cNvSpPr/>
          <p:nvPr/>
        </p:nvSpPr>
        <p:spPr>
          <a:xfrm>
            <a:off x="4617200" y="1060398"/>
            <a:ext cx="230285" cy="1311385"/>
          </a:xfrm>
          <a:prstGeom prst="upDownArrow">
            <a:avLst/>
          </a:prstGeom>
          <a:gradFill>
            <a:gsLst>
              <a:gs pos="0">
                <a:srgbClr val="00B0F0"/>
              </a:gs>
              <a:gs pos="100000">
                <a:schemeClr val="accent5">
                  <a:lumMod val="105000"/>
                  <a:satMod val="103000"/>
                  <a:tint val="73000"/>
                </a:schemeClr>
              </a:gs>
              <a:gs pos="100000">
                <a:schemeClr val="accent5">
                  <a:lumMod val="105000"/>
                  <a:satMod val="109000"/>
                  <a:tint val="81000"/>
                </a:schemeClr>
              </a:gs>
            </a:gsLst>
          </a:gra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179512" y="1423802"/>
            <a:ext cx="2249750" cy="81397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Институт нефтегазовой геологии и геофизики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179512" y="2549162"/>
            <a:ext cx="1975296" cy="53014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Институт ядерной физики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179512" y="3329240"/>
            <a:ext cx="2135031" cy="96385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Институт теоретической и прикладной механики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734959" y="4684925"/>
            <a:ext cx="1832581" cy="53014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Институт экономики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6588224" y="4771068"/>
            <a:ext cx="1805024" cy="53014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Институт лазерной физики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6930956" y="3075045"/>
            <a:ext cx="1876319" cy="70405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Институт археологии и этнографии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7222990" y="2325246"/>
            <a:ext cx="1453466" cy="53014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Институт теплофизики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6990874" y="1423802"/>
            <a:ext cx="1190701" cy="53014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Институт катализа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5812403" y="400415"/>
            <a:ext cx="1927949" cy="77402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Международный </a:t>
            </a:r>
            <a:r>
              <a:rPr lang="ru-RU" sz="1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томографический</a:t>
            </a:r>
            <a:r>
              <a: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центр 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894463" y="711164"/>
            <a:ext cx="2510706" cy="53014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Институт цитологии и генетики</a:t>
            </a:r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4002190" y="2480901"/>
            <a:ext cx="1442222" cy="144762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ИВМиМГ</a:t>
            </a:r>
            <a:endParaRPr lang="ru-RU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Двойная стрелка вверх/вниз 42"/>
          <p:cNvSpPr/>
          <p:nvPr/>
        </p:nvSpPr>
        <p:spPr>
          <a:xfrm rot="6106856">
            <a:off x="5994654" y="2513638"/>
            <a:ext cx="313212" cy="1280935"/>
          </a:xfrm>
          <a:prstGeom prst="upDownArrow">
            <a:avLst/>
          </a:prstGeom>
          <a:gradFill>
            <a:gsLst>
              <a:gs pos="0">
                <a:srgbClr val="00B0F0"/>
              </a:gs>
              <a:gs pos="100000">
                <a:schemeClr val="accent5">
                  <a:lumMod val="105000"/>
                  <a:satMod val="103000"/>
                  <a:tint val="73000"/>
                </a:schemeClr>
              </a:gs>
              <a:gs pos="100000">
                <a:schemeClr val="accent5">
                  <a:lumMod val="105000"/>
                  <a:satMod val="109000"/>
                  <a:tint val="81000"/>
                </a:schemeClr>
              </a:gs>
            </a:gsLst>
          </a:gra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44" name="Двойная стрелка вверх/вниз 43"/>
          <p:cNvSpPr/>
          <p:nvPr/>
        </p:nvSpPr>
        <p:spPr>
          <a:xfrm rot="7101520">
            <a:off x="6033052" y="3072978"/>
            <a:ext cx="260136" cy="1412243"/>
          </a:xfrm>
          <a:prstGeom prst="upDownArrow">
            <a:avLst/>
          </a:prstGeom>
          <a:gradFill>
            <a:gsLst>
              <a:gs pos="0">
                <a:srgbClr val="00B0F0"/>
              </a:gs>
              <a:gs pos="100000">
                <a:schemeClr val="accent5">
                  <a:lumMod val="105000"/>
                  <a:satMod val="103000"/>
                  <a:tint val="73000"/>
                </a:schemeClr>
              </a:gs>
              <a:gs pos="100000">
                <a:schemeClr val="accent5">
                  <a:lumMod val="105000"/>
                  <a:satMod val="109000"/>
                  <a:tint val="81000"/>
                </a:schemeClr>
              </a:gs>
            </a:gsLst>
          </a:gra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45" name="Двойная стрелка вверх/вниз 44"/>
          <p:cNvSpPr/>
          <p:nvPr/>
        </p:nvSpPr>
        <p:spPr>
          <a:xfrm rot="15650330">
            <a:off x="3105060" y="2889384"/>
            <a:ext cx="208665" cy="1463901"/>
          </a:xfrm>
          <a:prstGeom prst="upDownArrow">
            <a:avLst/>
          </a:prstGeom>
          <a:gradFill>
            <a:gsLst>
              <a:gs pos="0">
                <a:srgbClr val="00B0F0"/>
              </a:gs>
              <a:gs pos="100000">
                <a:schemeClr val="accent5">
                  <a:lumMod val="105000"/>
                  <a:satMod val="103000"/>
                  <a:tint val="73000"/>
                </a:schemeClr>
              </a:gs>
              <a:gs pos="100000">
                <a:schemeClr val="accent5">
                  <a:lumMod val="105000"/>
                  <a:satMod val="109000"/>
                  <a:tint val="81000"/>
                </a:schemeClr>
              </a:gs>
            </a:gsLst>
          </a:gra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46" name="Двойная стрелка вверх/вниз 45"/>
          <p:cNvSpPr/>
          <p:nvPr/>
        </p:nvSpPr>
        <p:spPr>
          <a:xfrm rot="16599627">
            <a:off x="2997491" y="2124215"/>
            <a:ext cx="232230" cy="1546244"/>
          </a:xfrm>
          <a:prstGeom prst="upDownArrow">
            <a:avLst/>
          </a:prstGeom>
          <a:gradFill>
            <a:gsLst>
              <a:gs pos="0">
                <a:srgbClr val="00B0F0"/>
              </a:gs>
              <a:gs pos="100000">
                <a:schemeClr val="accent5">
                  <a:lumMod val="105000"/>
                  <a:satMod val="103000"/>
                  <a:tint val="73000"/>
                </a:schemeClr>
              </a:gs>
              <a:gs pos="100000">
                <a:schemeClr val="accent5">
                  <a:lumMod val="105000"/>
                  <a:satMod val="109000"/>
                  <a:tint val="81000"/>
                </a:schemeClr>
              </a:gs>
            </a:gsLst>
          </a:gra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47" name="Прямоугольник 46"/>
          <p:cNvSpPr/>
          <p:nvPr/>
        </p:nvSpPr>
        <p:spPr>
          <a:xfrm>
            <a:off x="3995936" y="5661248"/>
            <a:ext cx="1343546" cy="50405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Институт математики</a:t>
            </a:r>
          </a:p>
        </p:txBody>
      </p:sp>
      <p:sp>
        <p:nvSpPr>
          <p:cNvPr id="48" name="Прямоугольник 47"/>
          <p:cNvSpPr/>
          <p:nvPr/>
        </p:nvSpPr>
        <p:spPr>
          <a:xfrm>
            <a:off x="6950761" y="3960393"/>
            <a:ext cx="1832581" cy="55852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Институт физики полупроводников</a:t>
            </a:r>
          </a:p>
        </p:txBody>
      </p:sp>
      <p:sp>
        <p:nvSpPr>
          <p:cNvPr id="49" name="Прямоугольник 48"/>
          <p:cNvSpPr/>
          <p:nvPr/>
        </p:nvSpPr>
        <p:spPr>
          <a:xfrm>
            <a:off x="1691680" y="5512258"/>
            <a:ext cx="2069381" cy="72505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Институт автоматики и электрометрии</a:t>
            </a:r>
          </a:p>
        </p:txBody>
      </p:sp>
      <p:sp>
        <p:nvSpPr>
          <p:cNvPr id="50" name="Прямоугольник 49"/>
          <p:cNvSpPr/>
          <p:nvPr/>
        </p:nvSpPr>
        <p:spPr>
          <a:xfrm>
            <a:off x="3792613" y="228928"/>
            <a:ext cx="1859507" cy="7518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Институт вычислительных технологий </a:t>
            </a:r>
          </a:p>
        </p:txBody>
      </p:sp>
      <p:sp>
        <p:nvSpPr>
          <p:cNvPr id="51" name="Прямоугольник 50"/>
          <p:cNvSpPr/>
          <p:nvPr/>
        </p:nvSpPr>
        <p:spPr>
          <a:xfrm>
            <a:off x="5658021" y="5512259"/>
            <a:ext cx="1698683" cy="72505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Институт системной филологии</a:t>
            </a:r>
          </a:p>
        </p:txBody>
      </p:sp>
      <p:sp>
        <p:nvSpPr>
          <p:cNvPr id="53" name="Двойная стрелка вверх/вниз 52"/>
          <p:cNvSpPr/>
          <p:nvPr/>
        </p:nvSpPr>
        <p:spPr>
          <a:xfrm rot="7872780">
            <a:off x="5859699" y="3704578"/>
            <a:ext cx="330697" cy="1318668"/>
          </a:xfrm>
          <a:prstGeom prst="upDownArrow">
            <a:avLst/>
          </a:prstGeom>
          <a:gradFill>
            <a:gsLst>
              <a:gs pos="0">
                <a:srgbClr val="00B0F0"/>
              </a:gs>
              <a:gs pos="100000">
                <a:schemeClr val="accent5">
                  <a:lumMod val="105000"/>
                  <a:satMod val="103000"/>
                  <a:tint val="73000"/>
                </a:schemeClr>
              </a:gs>
              <a:gs pos="100000">
                <a:schemeClr val="accent5">
                  <a:lumMod val="105000"/>
                  <a:satMod val="109000"/>
                  <a:tint val="81000"/>
                </a:schemeClr>
              </a:gs>
            </a:gsLst>
          </a:gra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54" name="Двойная стрелка вверх/вниз 53"/>
          <p:cNvSpPr/>
          <p:nvPr/>
        </p:nvSpPr>
        <p:spPr>
          <a:xfrm rot="5221954">
            <a:off x="6205829" y="1864420"/>
            <a:ext cx="236925" cy="1460229"/>
          </a:xfrm>
          <a:prstGeom prst="upDownArrow">
            <a:avLst/>
          </a:prstGeom>
          <a:gradFill>
            <a:gsLst>
              <a:gs pos="0">
                <a:srgbClr val="00B0F0"/>
              </a:gs>
              <a:gs pos="100000">
                <a:schemeClr val="accent5">
                  <a:lumMod val="105000"/>
                  <a:satMod val="103000"/>
                  <a:tint val="73000"/>
                </a:schemeClr>
              </a:gs>
              <a:gs pos="100000">
                <a:schemeClr val="accent5">
                  <a:lumMod val="105000"/>
                  <a:satMod val="109000"/>
                  <a:tint val="81000"/>
                </a:schemeClr>
              </a:gs>
            </a:gsLst>
          </a:gra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55" name="Двойная стрелка вверх/вниз 54"/>
          <p:cNvSpPr/>
          <p:nvPr/>
        </p:nvSpPr>
        <p:spPr>
          <a:xfrm rot="4360534">
            <a:off x="6009569" y="1289883"/>
            <a:ext cx="347112" cy="1508331"/>
          </a:xfrm>
          <a:prstGeom prst="upDownArrow">
            <a:avLst/>
          </a:prstGeom>
          <a:gradFill>
            <a:gsLst>
              <a:gs pos="0">
                <a:srgbClr val="00B0F0"/>
              </a:gs>
              <a:gs pos="100000">
                <a:schemeClr val="accent5">
                  <a:lumMod val="105000"/>
                  <a:satMod val="103000"/>
                  <a:tint val="73000"/>
                </a:schemeClr>
              </a:gs>
              <a:gs pos="100000">
                <a:schemeClr val="accent5">
                  <a:lumMod val="105000"/>
                  <a:satMod val="109000"/>
                  <a:tint val="81000"/>
                </a:schemeClr>
              </a:gs>
            </a:gsLst>
          </a:gra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56" name="Двойная стрелка вверх/вниз 55"/>
          <p:cNvSpPr/>
          <p:nvPr/>
        </p:nvSpPr>
        <p:spPr>
          <a:xfrm rot="2568178">
            <a:off x="5305180" y="1087565"/>
            <a:ext cx="234815" cy="1358771"/>
          </a:xfrm>
          <a:prstGeom prst="upDownArrow">
            <a:avLst/>
          </a:prstGeom>
          <a:gradFill>
            <a:gsLst>
              <a:gs pos="0">
                <a:srgbClr val="00B0F0"/>
              </a:gs>
              <a:gs pos="100000">
                <a:schemeClr val="accent5">
                  <a:lumMod val="105000"/>
                  <a:satMod val="103000"/>
                  <a:tint val="73000"/>
                </a:schemeClr>
              </a:gs>
              <a:gs pos="100000">
                <a:schemeClr val="accent5">
                  <a:lumMod val="105000"/>
                  <a:satMod val="109000"/>
                  <a:tint val="81000"/>
                </a:schemeClr>
              </a:gs>
            </a:gsLst>
          </a:gra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57" name="Двойная стрелка вверх/вниз 56"/>
          <p:cNvSpPr/>
          <p:nvPr/>
        </p:nvSpPr>
        <p:spPr>
          <a:xfrm rot="6592651">
            <a:off x="3081644" y="1578958"/>
            <a:ext cx="311124" cy="1382861"/>
          </a:xfrm>
          <a:prstGeom prst="upDownArrow">
            <a:avLst/>
          </a:prstGeom>
          <a:gradFill>
            <a:gsLst>
              <a:gs pos="0">
                <a:srgbClr val="00B0F0"/>
              </a:gs>
              <a:gs pos="100000">
                <a:schemeClr val="accent5">
                  <a:lumMod val="105000"/>
                  <a:satMod val="103000"/>
                  <a:tint val="73000"/>
                </a:schemeClr>
              </a:gs>
              <a:gs pos="100000">
                <a:schemeClr val="accent5">
                  <a:lumMod val="105000"/>
                  <a:satMod val="109000"/>
                  <a:tint val="81000"/>
                </a:schemeClr>
              </a:gs>
            </a:gsLst>
          </a:gra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58" name="Двойная стрелка вверх/вниз 57"/>
          <p:cNvSpPr/>
          <p:nvPr/>
        </p:nvSpPr>
        <p:spPr>
          <a:xfrm rot="14701473">
            <a:off x="3200869" y="3499763"/>
            <a:ext cx="275920" cy="1440105"/>
          </a:xfrm>
          <a:prstGeom prst="upDownArrow">
            <a:avLst/>
          </a:prstGeom>
          <a:gradFill>
            <a:gsLst>
              <a:gs pos="0">
                <a:srgbClr val="00B0F0"/>
              </a:gs>
              <a:gs pos="100000">
                <a:schemeClr val="accent5">
                  <a:lumMod val="105000"/>
                  <a:satMod val="103000"/>
                  <a:tint val="73000"/>
                </a:schemeClr>
              </a:gs>
              <a:gs pos="100000">
                <a:schemeClr val="accent5">
                  <a:lumMod val="105000"/>
                  <a:satMod val="109000"/>
                  <a:tint val="81000"/>
                </a:schemeClr>
              </a:gs>
            </a:gsLst>
          </a:gra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3662289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9601" y="174023"/>
            <a:ext cx="7592439" cy="648072"/>
          </a:xfrm>
        </p:spPr>
        <p:txBody>
          <a:bodyPr>
            <a:noAutofit/>
          </a:bodyPr>
          <a:lstStyle/>
          <a:p>
            <a:pPr algn="ctr"/>
            <a:r>
              <a:rPr lang="ru-RU" sz="1800" b="1" dirty="0">
                <a:latin typeface="+mn-lt"/>
              </a:rPr>
              <a:t>Международная молодежная научная школа-конференция</a:t>
            </a:r>
            <a:br>
              <a:rPr lang="ru-RU" sz="1800" b="1" dirty="0">
                <a:latin typeface="+mn-lt"/>
              </a:rPr>
            </a:br>
            <a:r>
              <a:rPr lang="ru-RU" sz="1800" b="1" dirty="0">
                <a:solidFill>
                  <a:srgbClr val="FF0000"/>
                </a:solidFill>
                <a:latin typeface="+mn-lt"/>
              </a:rPr>
              <a:t>Теория и численные методы решения обратных и некорректных задач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E5893-7238-4036-AE3C-A831284F60EB}" type="slidenum">
              <a:rPr lang="ru-RU" smtClean="0"/>
              <a:pPr/>
              <a:t>105</a:t>
            </a:fld>
            <a:endParaRPr lang="ru-RU"/>
          </a:p>
        </p:txBody>
      </p:sp>
      <p:sp>
        <p:nvSpPr>
          <p:cNvPr id="16" name="Двойная стрелка вверх/вниз 15"/>
          <p:cNvSpPr/>
          <p:nvPr/>
        </p:nvSpPr>
        <p:spPr>
          <a:xfrm rot="18500181">
            <a:off x="3349580" y="1058135"/>
            <a:ext cx="254454" cy="2029573"/>
          </a:xfrm>
          <a:prstGeom prst="upDownArrow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18" name="Двойная стрелка вверх/вниз 17"/>
          <p:cNvSpPr/>
          <p:nvPr/>
        </p:nvSpPr>
        <p:spPr>
          <a:xfrm rot="5400000">
            <a:off x="5837037" y="2045355"/>
            <a:ext cx="276245" cy="1771438"/>
          </a:xfrm>
          <a:prstGeom prst="upDownArrow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19" name="Двойная стрелка вверх/вниз 18"/>
          <p:cNvSpPr/>
          <p:nvPr/>
        </p:nvSpPr>
        <p:spPr>
          <a:xfrm rot="12776278">
            <a:off x="3217127" y="3025037"/>
            <a:ext cx="274945" cy="3172897"/>
          </a:xfrm>
          <a:prstGeom prst="upDownArrow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4121805" y="2781146"/>
            <a:ext cx="853369" cy="40851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ОНЗ</a:t>
            </a:r>
          </a:p>
        </p:txBody>
      </p:sp>
      <p:sp>
        <p:nvSpPr>
          <p:cNvPr id="42" name="Двойная стрелка вверх/вниз 41"/>
          <p:cNvSpPr/>
          <p:nvPr/>
        </p:nvSpPr>
        <p:spPr>
          <a:xfrm>
            <a:off x="4394476" y="2072921"/>
            <a:ext cx="277620" cy="641130"/>
          </a:xfrm>
          <a:prstGeom prst="upDownArrow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44" name="Двойная стрелка вверх/вниз 43"/>
          <p:cNvSpPr/>
          <p:nvPr/>
        </p:nvSpPr>
        <p:spPr>
          <a:xfrm rot="3176385">
            <a:off x="5662846" y="1054621"/>
            <a:ext cx="282448" cy="2040174"/>
          </a:xfrm>
          <a:prstGeom prst="upDownArrow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45" name="Двойная стрелка вверх/вниз 44"/>
          <p:cNvSpPr/>
          <p:nvPr/>
        </p:nvSpPr>
        <p:spPr>
          <a:xfrm rot="7027520">
            <a:off x="5848766" y="2607095"/>
            <a:ext cx="279971" cy="2033143"/>
          </a:xfrm>
          <a:prstGeom prst="upDownArrow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46" name="Двойная стрелка вверх/вниз 45"/>
          <p:cNvSpPr/>
          <p:nvPr/>
        </p:nvSpPr>
        <p:spPr>
          <a:xfrm rot="7908933">
            <a:off x="5803061" y="2897965"/>
            <a:ext cx="249120" cy="2605051"/>
          </a:xfrm>
          <a:prstGeom prst="upDownArrow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grpSp>
        <p:nvGrpSpPr>
          <p:cNvPr id="14" name="Группа 13"/>
          <p:cNvGrpSpPr/>
          <p:nvPr/>
        </p:nvGrpSpPr>
        <p:grpSpPr>
          <a:xfrm>
            <a:off x="467544" y="1033871"/>
            <a:ext cx="2304256" cy="4679162"/>
            <a:chOff x="467544" y="1033871"/>
            <a:chExt cx="2304256" cy="4679162"/>
          </a:xfrm>
        </p:grpSpPr>
        <p:sp>
          <p:nvSpPr>
            <p:cNvPr id="21" name="Прямоугольник 20"/>
            <p:cNvSpPr/>
            <p:nvPr/>
          </p:nvSpPr>
          <p:spPr>
            <a:xfrm>
              <a:off x="769601" y="1033871"/>
              <a:ext cx="1556126" cy="292691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6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Россия</a:t>
              </a:r>
            </a:p>
          </p:txBody>
        </p:sp>
        <p:sp>
          <p:nvSpPr>
            <p:cNvPr id="3" name="Прямоугольник 2"/>
            <p:cNvSpPr/>
            <p:nvPr/>
          </p:nvSpPr>
          <p:spPr>
            <a:xfrm>
              <a:off x="467544" y="1345759"/>
              <a:ext cx="2304256" cy="4367274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ru-RU" sz="16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1. Новосибирск</a:t>
              </a:r>
            </a:p>
            <a:p>
              <a:r>
                <a:rPr lang="ru-RU" sz="16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2. Москва</a:t>
              </a:r>
            </a:p>
            <a:p>
              <a:r>
                <a:rPr lang="ru-RU" sz="16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3. Санкт-Петербург</a:t>
              </a:r>
            </a:p>
            <a:p>
              <a:r>
                <a:rPr lang="ru-RU" sz="16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4. Красноярск</a:t>
              </a:r>
            </a:p>
            <a:p>
              <a:r>
                <a:rPr lang="ru-RU" sz="16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5. Калининград</a:t>
              </a:r>
            </a:p>
            <a:p>
              <a:r>
                <a:rPr lang="ru-RU" sz="16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6. Якутск</a:t>
              </a:r>
            </a:p>
            <a:p>
              <a:r>
                <a:rPr lang="ru-RU" sz="16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7. Екатеринбург</a:t>
              </a:r>
            </a:p>
            <a:p>
              <a:r>
                <a:rPr lang="ru-RU" sz="16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8. Ставрополь</a:t>
              </a:r>
            </a:p>
            <a:p>
              <a:r>
                <a:rPr lang="ru-RU" sz="16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9. Томск</a:t>
              </a:r>
            </a:p>
            <a:p>
              <a:r>
                <a:rPr lang="ru-RU" sz="16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10. Челябинск</a:t>
              </a:r>
            </a:p>
            <a:p>
              <a:r>
                <a:rPr lang="ru-RU" sz="16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11. Ханты-Мансийск</a:t>
              </a:r>
            </a:p>
            <a:p>
              <a:r>
                <a:rPr lang="ru-RU" sz="16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12. Барнаул</a:t>
              </a:r>
            </a:p>
            <a:p>
              <a:r>
                <a:rPr lang="ru-RU" sz="16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13. Саратов</a:t>
              </a:r>
            </a:p>
            <a:p>
              <a:r>
                <a:rPr lang="ru-RU" sz="16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14. Южно-Сахалинск</a:t>
              </a:r>
            </a:p>
            <a:p>
              <a:r>
                <a:rPr lang="ru-RU" sz="16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15. Иркутск</a:t>
              </a:r>
            </a:p>
            <a:p>
              <a:r>
                <a:rPr lang="ru-RU" sz="16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16. Владивосток</a:t>
              </a:r>
            </a:p>
            <a:p>
              <a:r>
                <a:rPr lang="ru-RU" sz="16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17. </a:t>
              </a:r>
              <a:r>
                <a:rPr lang="ru-RU" sz="16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Снежинск</a:t>
              </a:r>
              <a:endPara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ru-RU" sz="16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18. Уфа</a:t>
              </a:r>
            </a:p>
          </p:txBody>
        </p:sp>
      </p:grpSp>
      <p:grpSp>
        <p:nvGrpSpPr>
          <p:cNvPr id="61" name="Группа 60"/>
          <p:cNvGrpSpPr/>
          <p:nvPr/>
        </p:nvGrpSpPr>
        <p:grpSpPr>
          <a:xfrm>
            <a:off x="625758" y="5953461"/>
            <a:ext cx="1808264" cy="600758"/>
            <a:chOff x="625758" y="5953461"/>
            <a:chExt cx="1808264" cy="600758"/>
          </a:xfrm>
        </p:grpSpPr>
        <p:sp>
          <p:nvSpPr>
            <p:cNvPr id="24" name="Прямоугольник 23"/>
            <p:cNvSpPr/>
            <p:nvPr/>
          </p:nvSpPr>
          <p:spPr>
            <a:xfrm>
              <a:off x="625758" y="5953461"/>
              <a:ext cx="1808264" cy="292690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6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Германия</a:t>
              </a:r>
            </a:p>
          </p:txBody>
        </p:sp>
        <p:sp>
          <p:nvSpPr>
            <p:cNvPr id="47" name="Прямоугольник 46"/>
            <p:cNvSpPr/>
            <p:nvPr/>
          </p:nvSpPr>
          <p:spPr>
            <a:xfrm>
              <a:off x="814002" y="6280490"/>
              <a:ext cx="1431776" cy="273729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Saarbrücken</a:t>
              </a:r>
              <a:endPara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Группа 12"/>
          <p:cNvGrpSpPr/>
          <p:nvPr/>
        </p:nvGrpSpPr>
        <p:grpSpPr>
          <a:xfrm>
            <a:off x="3880387" y="1014621"/>
            <a:ext cx="1431776" cy="1039050"/>
            <a:chOff x="3880387" y="1014621"/>
            <a:chExt cx="1431776" cy="1039050"/>
          </a:xfrm>
        </p:grpSpPr>
        <p:sp>
          <p:nvSpPr>
            <p:cNvPr id="22" name="Прямоугольник 21"/>
            <p:cNvSpPr/>
            <p:nvPr/>
          </p:nvSpPr>
          <p:spPr>
            <a:xfrm>
              <a:off x="4054409" y="1014621"/>
              <a:ext cx="1083732" cy="292691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6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Китай</a:t>
              </a:r>
            </a:p>
          </p:txBody>
        </p:sp>
        <p:sp>
          <p:nvSpPr>
            <p:cNvPr id="48" name="Прямоугольник 47"/>
            <p:cNvSpPr/>
            <p:nvPr/>
          </p:nvSpPr>
          <p:spPr>
            <a:xfrm>
              <a:off x="3880387" y="1326509"/>
              <a:ext cx="1431776" cy="727162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1. Beijing</a:t>
              </a:r>
            </a:p>
            <a:p>
              <a:pPr algn="ctr"/>
              <a:r>
                <a:rPr lang="en-US" sz="16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2. Shanghai</a:t>
              </a:r>
            </a:p>
            <a:p>
              <a:pPr algn="ctr"/>
              <a:r>
                <a:rPr lang="en-US" sz="16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3. Hangzhou</a:t>
              </a:r>
              <a:endPara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" name="Группа 11"/>
          <p:cNvGrpSpPr/>
          <p:nvPr/>
        </p:nvGrpSpPr>
        <p:grpSpPr>
          <a:xfrm>
            <a:off x="6672907" y="1014621"/>
            <a:ext cx="2147565" cy="1558185"/>
            <a:chOff x="6672907" y="1014621"/>
            <a:chExt cx="2147565" cy="1558185"/>
          </a:xfrm>
        </p:grpSpPr>
        <p:sp>
          <p:nvSpPr>
            <p:cNvPr id="29" name="Прямоугольник 28"/>
            <p:cNvSpPr/>
            <p:nvPr/>
          </p:nvSpPr>
          <p:spPr>
            <a:xfrm>
              <a:off x="6948264" y="1014621"/>
              <a:ext cx="1526900" cy="292691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6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Казахстан</a:t>
              </a:r>
            </a:p>
          </p:txBody>
        </p:sp>
        <p:sp>
          <p:nvSpPr>
            <p:cNvPr id="49" name="Прямоугольник 48"/>
            <p:cNvSpPr/>
            <p:nvPr/>
          </p:nvSpPr>
          <p:spPr>
            <a:xfrm>
              <a:off x="6672907" y="1334464"/>
              <a:ext cx="2147565" cy="1238342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ru-RU" sz="16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1. Алматы</a:t>
              </a:r>
            </a:p>
            <a:p>
              <a:r>
                <a:rPr lang="ru-RU" sz="16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2. Астана</a:t>
              </a:r>
            </a:p>
            <a:p>
              <a:r>
                <a:rPr lang="ru-RU" sz="16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3. Караганда</a:t>
              </a:r>
            </a:p>
            <a:p>
              <a:r>
                <a:rPr lang="ru-RU" sz="16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4. Усть-Каменогорск</a:t>
              </a:r>
            </a:p>
            <a:p>
              <a:r>
                <a:rPr lang="ru-RU" sz="16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5. Туркестан</a:t>
              </a:r>
            </a:p>
          </p:txBody>
        </p:sp>
      </p:grpSp>
      <p:grpSp>
        <p:nvGrpSpPr>
          <p:cNvPr id="11" name="Группа 10"/>
          <p:cNvGrpSpPr/>
          <p:nvPr/>
        </p:nvGrpSpPr>
        <p:grpSpPr>
          <a:xfrm>
            <a:off x="6981434" y="2720295"/>
            <a:ext cx="1473622" cy="1134558"/>
            <a:chOff x="6981434" y="2720295"/>
            <a:chExt cx="1473622" cy="1134558"/>
          </a:xfrm>
        </p:grpSpPr>
        <p:sp>
          <p:nvSpPr>
            <p:cNvPr id="27" name="Прямоугольник 26"/>
            <p:cNvSpPr/>
            <p:nvPr/>
          </p:nvSpPr>
          <p:spPr>
            <a:xfrm>
              <a:off x="6981434" y="2720295"/>
              <a:ext cx="1473621" cy="299376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6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Узбекистан</a:t>
              </a:r>
            </a:p>
          </p:txBody>
        </p:sp>
        <p:sp>
          <p:nvSpPr>
            <p:cNvPr id="50" name="Прямоугольник 49"/>
            <p:cNvSpPr/>
            <p:nvPr/>
          </p:nvSpPr>
          <p:spPr>
            <a:xfrm>
              <a:off x="6981435" y="3035583"/>
              <a:ext cx="1473621" cy="819270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ru-RU" sz="16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1. Ташкент</a:t>
              </a:r>
            </a:p>
            <a:p>
              <a:r>
                <a:rPr lang="ru-RU" sz="16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2. Нукус</a:t>
              </a:r>
            </a:p>
            <a:p>
              <a:r>
                <a:rPr lang="ru-RU" sz="16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3. Самарканд</a:t>
              </a:r>
            </a:p>
          </p:txBody>
        </p:sp>
      </p:grpSp>
      <p:grpSp>
        <p:nvGrpSpPr>
          <p:cNvPr id="10" name="Группа 9"/>
          <p:cNvGrpSpPr/>
          <p:nvPr/>
        </p:nvGrpSpPr>
        <p:grpSpPr>
          <a:xfrm>
            <a:off x="6930244" y="4047768"/>
            <a:ext cx="1562938" cy="605368"/>
            <a:chOff x="6930244" y="3783216"/>
            <a:chExt cx="1562938" cy="605368"/>
          </a:xfrm>
        </p:grpSpPr>
        <p:sp>
          <p:nvSpPr>
            <p:cNvPr id="26" name="Прямоугольник 25"/>
            <p:cNvSpPr/>
            <p:nvPr/>
          </p:nvSpPr>
          <p:spPr>
            <a:xfrm>
              <a:off x="6930244" y="3783216"/>
              <a:ext cx="1562938" cy="292691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6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Азербайджан</a:t>
              </a:r>
            </a:p>
          </p:txBody>
        </p:sp>
        <p:sp>
          <p:nvSpPr>
            <p:cNvPr id="51" name="Прямоугольник 50"/>
            <p:cNvSpPr/>
            <p:nvPr/>
          </p:nvSpPr>
          <p:spPr>
            <a:xfrm>
              <a:off x="6968370" y="4104782"/>
              <a:ext cx="1486686" cy="283802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ru-RU" sz="16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1. Баку</a:t>
              </a:r>
            </a:p>
          </p:txBody>
        </p:sp>
      </p:grpSp>
      <p:grpSp>
        <p:nvGrpSpPr>
          <p:cNvPr id="9" name="Группа 8"/>
          <p:cNvGrpSpPr/>
          <p:nvPr/>
        </p:nvGrpSpPr>
        <p:grpSpPr>
          <a:xfrm>
            <a:off x="6930244" y="4822768"/>
            <a:ext cx="1562938" cy="886243"/>
            <a:chOff x="6930244" y="4822768"/>
            <a:chExt cx="1562938" cy="886243"/>
          </a:xfrm>
        </p:grpSpPr>
        <p:sp>
          <p:nvSpPr>
            <p:cNvPr id="52" name="Прямоугольник 51"/>
            <p:cNvSpPr/>
            <p:nvPr/>
          </p:nvSpPr>
          <p:spPr>
            <a:xfrm>
              <a:off x="6930244" y="4822768"/>
              <a:ext cx="1562938" cy="292691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6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Кыргыстан</a:t>
              </a:r>
              <a:endPara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3" name="Прямоугольник 52"/>
            <p:cNvSpPr/>
            <p:nvPr/>
          </p:nvSpPr>
          <p:spPr>
            <a:xfrm>
              <a:off x="6968370" y="5141407"/>
              <a:ext cx="1486686" cy="567604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ru-RU" sz="16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1. Бишкек</a:t>
              </a:r>
            </a:p>
            <a:p>
              <a:r>
                <a:rPr lang="ru-RU" sz="16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2. Ош</a:t>
              </a:r>
            </a:p>
          </p:txBody>
        </p:sp>
      </p:grpSp>
      <p:grpSp>
        <p:nvGrpSpPr>
          <p:cNvPr id="8" name="Группа 7"/>
          <p:cNvGrpSpPr/>
          <p:nvPr/>
        </p:nvGrpSpPr>
        <p:grpSpPr>
          <a:xfrm>
            <a:off x="6976094" y="5851786"/>
            <a:ext cx="1562938" cy="602441"/>
            <a:chOff x="6976094" y="5851786"/>
            <a:chExt cx="1562938" cy="602441"/>
          </a:xfrm>
        </p:grpSpPr>
        <p:sp>
          <p:nvSpPr>
            <p:cNvPr id="54" name="Прямоугольник 53"/>
            <p:cNvSpPr/>
            <p:nvPr/>
          </p:nvSpPr>
          <p:spPr>
            <a:xfrm>
              <a:off x="6976094" y="5851786"/>
              <a:ext cx="1562938" cy="292691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6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Туркменистан</a:t>
              </a:r>
            </a:p>
          </p:txBody>
        </p:sp>
        <p:sp>
          <p:nvSpPr>
            <p:cNvPr id="55" name="Прямоугольник 54"/>
            <p:cNvSpPr/>
            <p:nvPr/>
          </p:nvSpPr>
          <p:spPr>
            <a:xfrm>
              <a:off x="7014220" y="6170425"/>
              <a:ext cx="1486686" cy="283802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6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Ашхабат</a:t>
              </a:r>
              <a:endPara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6" name="Двойная стрелка вверх/вниз 55"/>
          <p:cNvSpPr/>
          <p:nvPr/>
        </p:nvSpPr>
        <p:spPr>
          <a:xfrm rot="8432435">
            <a:off x="5670372" y="2976236"/>
            <a:ext cx="249120" cy="3320007"/>
          </a:xfrm>
          <a:prstGeom prst="upDownArrow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3630296" y="3907799"/>
            <a:ext cx="1877808" cy="889170"/>
            <a:chOff x="3630296" y="3907799"/>
            <a:chExt cx="1877808" cy="889170"/>
          </a:xfrm>
        </p:grpSpPr>
        <p:sp>
          <p:nvSpPr>
            <p:cNvPr id="28" name="Прямоугольник 27"/>
            <p:cNvSpPr/>
            <p:nvPr/>
          </p:nvSpPr>
          <p:spPr>
            <a:xfrm>
              <a:off x="4109507" y="3907799"/>
              <a:ext cx="844953" cy="292691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6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США</a:t>
              </a:r>
            </a:p>
          </p:txBody>
        </p:sp>
        <p:sp>
          <p:nvSpPr>
            <p:cNvPr id="57" name="Прямоугольник 56"/>
            <p:cNvSpPr/>
            <p:nvPr/>
          </p:nvSpPr>
          <p:spPr>
            <a:xfrm>
              <a:off x="3630296" y="4229365"/>
              <a:ext cx="1877808" cy="567604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ru-RU" sz="16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1. </a:t>
              </a:r>
              <a:r>
                <a:rPr lang="en-US" sz="16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Wichita, Kansas</a:t>
              </a:r>
              <a:endPara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ru-RU" sz="16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2. </a:t>
              </a:r>
              <a:r>
                <a:rPr lang="en-US" sz="16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North Carolina</a:t>
              </a:r>
              <a:endPara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8" name="Двойная стрелка вверх/вниз 57"/>
          <p:cNvSpPr/>
          <p:nvPr/>
        </p:nvSpPr>
        <p:spPr>
          <a:xfrm>
            <a:off x="4393173" y="3239217"/>
            <a:ext cx="277620" cy="615636"/>
          </a:xfrm>
          <a:prstGeom prst="upDownArrow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3850650" y="5765830"/>
            <a:ext cx="1467183" cy="893905"/>
            <a:chOff x="3850650" y="5691375"/>
            <a:chExt cx="1467183" cy="893905"/>
          </a:xfrm>
        </p:grpSpPr>
        <p:sp>
          <p:nvSpPr>
            <p:cNvPr id="23" name="Прямоугольник 22"/>
            <p:cNvSpPr/>
            <p:nvPr/>
          </p:nvSpPr>
          <p:spPr>
            <a:xfrm>
              <a:off x="3850650" y="5691375"/>
              <a:ext cx="1467183" cy="292690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6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Франция</a:t>
              </a:r>
            </a:p>
          </p:txBody>
        </p:sp>
        <p:sp>
          <p:nvSpPr>
            <p:cNvPr id="59" name="Прямоугольник 58"/>
            <p:cNvSpPr/>
            <p:nvPr/>
          </p:nvSpPr>
          <p:spPr>
            <a:xfrm>
              <a:off x="3850650" y="6017676"/>
              <a:ext cx="1467183" cy="567604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ru-RU" sz="16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1. </a:t>
              </a:r>
              <a:r>
                <a:rPr lang="en-US" sz="16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Paris</a:t>
              </a:r>
              <a:endPara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ru-RU" sz="16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2. </a:t>
              </a:r>
              <a:r>
                <a:rPr lang="en-US" sz="16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Pau</a:t>
              </a:r>
              <a:endPara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3" name="Группа 62"/>
          <p:cNvGrpSpPr/>
          <p:nvPr/>
        </p:nvGrpSpPr>
        <p:grpSpPr>
          <a:xfrm>
            <a:off x="3864700" y="4975811"/>
            <a:ext cx="1367578" cy="614408"/>
            <a:chOff x="3864700" y="4956561"/>
            <a:chExt cx="1367578" cy="614408"/>
          </a:xfrm>
        </p:grpSpPr>
        <p:sp>
          <p:nvSpPr>
            <p:cNvPr id="25" name="Прямоугольник 24"/>
            <p:cNvSpPr/>
            <p:nvPr/>
          </p:nvSpPr>
          <p:spPr>
            <a:xfrm>
              <a:off x="3864700" y="4956561"/>
              <a:ext cx="1367578" cy="292691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6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Норвегия</a:t>
              </a:r>
            </a:p>
          </p:txBody>
        </p:sp>
        <p:sp>
          <p:nvSpPr>
            <p:cNvPr id="60" name="Прямоугольник 59"/>
            <p:cNvSpPr/>
            <p:nvPr/>
          </p:nvSpPr>
          <p:spPr>
            <a:xfrm>
              <a:off x="3880386" y="5287167"/>
              <a:ext cx="1351891" cy="283802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Trondheim</a:t>
              </a:r>
              <a:endPara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074" name="Picture 2" descr="D:\нгу\Кабанихин С.И\Conference\2015\15-ОНЗ\Логотипы_фоны\logo_left_original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7" y="0"/>
            <a:ext cx="766914" cy="1133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нгу\Кабанихин С.И\Conference\2015\15-ОНЗ\Логотипы_фоны\logo_right_origina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041" y="3487"/>
            <a:ext cx="776957" cy="11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7325608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8856984" cy="648072"/>
          </a:xfrm>
        </p:spPr>
        <p:txBody>
          <a:bodyPr>
            <a:noAutofit/>
          </a:bodyPr>
          <a:lstStyle/>
          <a:p>
            <a:r>
              <a:rPr lang="ru-RU" sz="2700" dirty="0"/>
              <a:t>10</a:t>
            </a:r>
            <a:r>
              <a:rPr lang="en-US" sz="2700" dirty="0"/>
              <a:t> </a:t>
            </a:r>
            <a:r>
              <a:rPr lang="ru-RU" sz="2700" dirty="0"/>
              <a:t> основных</a:t>
            </a:r>
            <a:r>
              <a:rPr lang="en-US" sz="2700" dirty="0"/>
              <a:t> </a:t>
            </a:r>
            <a:r>
              <a:rPr lang="ru-RU" sz="2700" dirty="0"/>
              <a:t> пользователей</a:t>
            </a:r>
            <a:r>
              <a:rPr lang="en-US" sz="2700" dirty="0"/>
              <a:t> </a:t>
            </a:r>
            <a:r>
              <a:rPr lang="ru-RU" sz="2700" dirty="0"/>
              <a:t> ЦКП ССКЦ </a:t>
            </a:r>
            <a:r>
              <a:rPr lang="en-US" sz="2700" dirty="0"/>
              <a:t> </a:t>
            </a:r>
            <a:r>
              <a:rPr lang="ru-RU" sz="2700" dirty="0" err="1"/>
              <a:t>ИВМиМГ</a:t>
            </a:r>
            <a:r>
              <a:rPr lang="ru-RU" sz="2700" dirty="0"/>
              <a:t> СО РАН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E5893-7238-4036-AE3C-A831284F60EB}" type="slidenum">
              <a:rPr lang="ru-RU" smtClean="0"/>
              <a:pPr/>
              <a:t>106</a:t>
            </a:fld>
            <a:endParaRPr lang="ru-RU"/>
          </a:p>
        </p:txBody>
      </p:sp>
      <p:grpSp>
        <p:nvGrpSpPr>
          <p:cNvPr id="15" name="Группа 14"/>
          <p:cNvGrpSpPr/>
          <p:nvPr/>
        </p:nvGrpSpPr>
        <p:grpSpPr>
          <a:xfrm>
            <a:off x="395537" y="924854"/>
            <a:ext cx="8145607" cy="5600490"/>
            <a:chOff x="395535" y="727994"/>
            <a:chExt cx="8145607" cy="5600490"/>
          </a:xfrm>
        </p:grpSpPr>
        <p:sp>
          <p:nvSpPr>
            <p:cNvPr id="16" name="Двойная стрелка вверх/вниз 15"/>
            <p:cNvSpPr/>
            <p:nvPr/>
          </p:nvSpPr>
          <p:spPr>
            <a:xfrm rot="18771165">
              <a:off x="3474057" y="1426550"/>
              <a:ext cx="254454" cy="1700643"/>
            </a:xfrm>
            <a:prstGeom prst="upDownArrow">
              <a:avLst/>
            </a:pr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Двойная стрелка вверх/вниз 16"/>
            <p:cNvSpPr/>
            <p:nvPr/>
          </p:nvSpPr>
          <p:spPr>
            <a:xfrm rot="13773498">
              <a:off x="3646889" y="3426957"/>
              <a:ext cx="234263" cy="1295953"/>
            </a:xfrm>
            <a:prstGeom prst="upDownArrow">
              <a:avLst/>
            </a:pr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Двойная стрелка вверх/вниз 17"/>
            <p:cNvSpPr/>
            <p:nvPr/>
          </p:nvSpPr>
          <p:spPr>
            <a:xfrm rot="7872780">
              <a:off x="5527659" y="3422944"/>
              <a:ext cx="276245" cy="1444721"/>
            </a:xfrm>
            <a:prstGeom prst="upDownArrow">
              <a:avLst/>
            </a:pr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Двойная стрелка вверх/вниз 18"/>
            <p:cNvSpPr/>
            <p:nvPr/>
          </p:nvSpPr>
          <p:spPr>
            <a:xfrm>
              <a:off x="4552980" y="3653795"/>
              <a:ext cx="274945" cy="1461918"/>
            </a:xfrm>
            <a:prstGeom prst="upDownArrow">
              <a:avLst/>
            </a:pr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Двойная стрелка вверх/вниз 19"/>
            <p:cNvSpPr/>
            <p:nvPr/>
          </p:nvSpPr>
          <p:spPr>
            <a:xfrm>
              <a:off x="4554482" y="1320971"/>
              <a:ext cx="271941" cy="1461918"/>
            </a:xfrm>
            <a:prstGeom prst="upDownArrow">
              <a:avLst/>
            </a:pr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" name="Прямоугольник 20"/>
            <p:cNvSpPr/>
            <p:nvPr/>
          </p:nvSpPr>
          <p:spPr>
            <a:xfrm>
              <a:off x="467544" y="1378571"/>
              <a:ext cx="2423838" cy="504056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Институт нефтегазовой геологии и геофизики</a:t>
              </a:r>
            </a:p>
          </p:txBody>
        </p:sp>
        <p:sp>
          <p:nvSpPr>
            <p:cNvPr id="22" name="Прямоугольник 21"/>
            <p:cNvSpPr/>
            <p:nvPr/>
          </p:nvSpPr>
          <p:spPr>
            <a:xfrm>
              <a:off x="469777" y="2493155"/>
              <a:ext cx="1825617" cy="504056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Институт ядерной физики</a:t>
              </a:r>
            </a:p>
          </p:txBody>
        </p:sp>
        <p:sp>
          <p:nvSpPr>
            <p:cNvPr id="23" name="Прямоугольник 22"/>
            <p:cNvSpPr/>
            <p:nvPr/>
          </p:nvSpPr>
          <p:spPr>
            <a:xfrm>
              <a:off x="467544" y="3465004"/>
              <a:ext cx="2471566" cy="504056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Институт теоретической и прикладной механики</a:t>
              </a:r>
            </a:p>
          </p:txBody>
        </p:sp>
        <p:sp>
          <p:nvSpPr>
            <p:cNvPr id="24" name="Прямоугольник 23"/>
            <p:cNvSpPr/>
            <p:nvPr/>
          </p:nvSpPr>
          <p:spPr>
            <a:xfrm>
              <a:off x="395535" y="4556046"/>
              <a:ext cx="3046139" cy="504056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Институт химии и химической технологии (Красноярск)</a:t>
              </a:r>
            </a:p>
          </p:txBody>
        </p:sp>
        <p:sp>
          <p:nvSpPr>
            <p:cNvPr id="25" name="Прямоугольник 24"/>
            <p:cNvSpPr/>
            <p:nvPr/>
          </p:nvSpPr>
          <p:spPr>
            <a:xfrm>
              <a:off x="3493543" y="5197656"/>
              <a:ext cx="2157748" cy="504056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Институт лазерной физики</a:t>
              </a:r>
            </a:p>
          </p:txBody>
        </p:sp>
        <p:sp>
          <p:nvSpPr>
            <p:cNvPr id="26" name="Прямоугольник 25"/>
            <p:cNvSpPr/>
            <p:nvPr/>
          </p:nvSpPr>
          <p:spPr>
            <a:xfrm>
              <a:off x="6298166" y="4504381"/>
              <a:ext cx="2242975" cy="504056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Институт химической кинетики и горения</a:t>
              </a:r>
            </a:p>
          </p:txBody>
        </p:sp>
        <p:sp>
          <p:nvSpPr>
            <p:cNvPr id="27" name="Прямоугольник 26"/>
            <p:cNvSpPr/>
            <p:nvPr/>
          </p:nvSpPr>
          <p:spPr>
            <a:xfrm>
              <a:off x="7117762" y="3465004"/>
              <a:ext cx="1423379" cy="504056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Институт теплофизики</a:t>
              </a:r>
            </a:p>
          </p:txBody>
        </p:sp>
        <p:sp>
          <p:nvSpPr>
            <p:cNvPr id="28" name="Прямоугольник 27"/>
            <p:cNvSpPr/>
            <p:nvPr/>
          </p:nvSpPr>
          <p:spPr>
            <a:xfrm>
              <a:off x="7117763" y="2493155"/>
              <a:ext cx="1423379" cy="504056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Институт катализа</a:t>
              </a:r>
            </a:p>
          </p:txBody>
        </p:sp>
        <p:sp>
          <p:nvSpPr>
            <p:cNvPr id="29" name="Прямоугольник 28"/>
            <p:cNvSpPr/>
            <p:nvPr/>
          </p:nvSpPr>
          <p:spPr>
            <a:xfrm>
              <a:off x="5781403" y="1283265"/>
              <a:ext cx="2759739" cy="735945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Институт вычислительной математики и математической геофизики</a:t>
              </a:r>
            </a:p>
          </p:txBody>
        </p:sp>
        <p:sp>
          <p:nvSpPr>
            <p:cNvPr id="30" name="Прямоугольник 29"/>
            <p:cNvSpPr/>
            <p:nvPr/>
          </p:nvSpPr>
          <p:spPr>
            <a:xfrm>
              <a:off x="2771800" y="727994"/>
              <a:ext cx="3741183" cy="504056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Институт цитологии и генетики</a:t>
              </a:r>
            </a:p>
          </p:txBody>
        </p:sp>
        <p:sp>
          <p:nvSpPr>
            <p:cNvPr id="31" name="Скругленный прямоугольник 30"/>
            <p:cNvSpPr/>
            <p:nvPr/>
          </p:nvSpPr>
          <p:spPr>
            <a:xfrm>
              <a:off x="4078671" y="2852936"/>
              <a:ext cx="1152128" cy="720080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ЦКП ССКЦ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899592" y="1815207"/>
              <a:ext cx="258178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b="1" dirty="0">
                  <a:solidFill>
                    <a:srgbClr val="FF0000"/>
                  </a:solidFill>
                </a:rPr>
                <a:t>Моделирование трещиноватых резервуаров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899592" y="2924942"/>
              <a:ext cx="275736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b="1" dirty="0">
                  <a:solidFill>
                    <a:srgbClr val="FF0000"/>
                  </a:solidFill>
                </a:rPr>
                <a:t>Обработка данных физических экспериментов (БАК, Кедр и др.)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899592" y="3933055"/>
              <a:ext cx="254208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b="1" dirty="0">
                  <a:solidFill>
                    <a:srgbClr val="FF0000"/>
                  </a:solidFill>
                </a:rPr>
                <a:t>Моделирование космических спускаемых аппаратов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899592" y="5026332"/>
              <a:ext cx="229747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b="1" dirty="0">
                  <a:solidFill>
                    <a:srgbClr val="FF0000"/>
                  </a:solidFill>
                </a:rPr>
                <a:t>Развитие методов синтеза </a:t>
              </a:r>
            </a:p>
            <a:p>
              <a:r>
                <a:rPr lang="ru-RU" sz="1400" b="1" dirty="0" err="1">
                  <a:solidFill>
                    <a:srgbClr val="FF0000"/>
                  </a:solidFill>
                </a:rPr>
                <a:t>наноразмерных</a:t>
              </a:r>
              <a:r>
                <a:rPr lang="ru-RU" sz="1400" b="1" dirty="0">
                  <a:solidFill>
                    <a:srgbClr val="FF0000"/>
                  </a:solidFill>
                </a:rPr>
                <a:t> моно-</a:t>
              </a:r>
              <a:br>
                <a:rPr lang="ru-RU" sz="1400" b="1" dirty="0">
                  <a:solidFill>
                    <a:srgbClr val="FF0000"/>
                  </a:solidFill>
                </a:rPr>
              </a:br>
              <a:r>
                <a:rPr lang="ru-RU" sz="1400" b="1" dirty="0">
                  <a:solidFill>
                    <a:srgbClr val="FF0000"/>
                  </a:solidFill>
                </a:rPr>
                <a:t>и биметаллических</a:t>
              </a:r>
              <a:br>
                <a:rPr lang="ru-RU" sz="1400" b="1" dirty="0">
                  <a:solidFill>
                    <a:srgbClr val="FF0000"/>
                  </a:solidFill>
                </a:rPr>
              </a:br>
              <a:r>
                <a:rPr lang="ru-RU" sz="1400" b="1" dirty="0">
                  <a:solidFill>
                    <a:srgbClr val="FF0000"/>
                  </a:solidFill>
                </a:rPr>
                <a:t>катализаторов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2872047" y="5805264"/>
              <a:ext cx="354068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b="1" dirty="0">
                  <a:solidFill>
                    <a:srgbClr val="FF0000"/>
                  </a:solidFill>
                </a:rPr>
                <a:t>Моделирование генерации</a:t>
              </a:r>
            </a:p>
            <a:p>
              <a:pPr algn="ctr"/>
              <a:r>
                <a:rPr lang="ru-RU" sz="1400" b="1" dirty="0">
                  <a:solidFill>
                    <a:srgbClr val="FF0000"/>
                  </a:solidFill>
                </a:rPr>
                <a:t>и транспортировки волновых возмущений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3693897" y="1308820"/>
              <a:ext cx="192167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b="1" dirty="0">
                  <a:solidFill>
                    <a:srgbClr val="FF0000"/>
                  </a:solidFill>
                </a:rPr>
                <a:t>Анализ геномных</a:t>
              </a:r>
              <a:br>
                <a:rPr lang="ru-RU" sz="1400" b="1" dirty="0">
                  <a:solidFill>
                    <a:srgbClr val="FF0000"/>
                  </a:solidFill>
                </a:rPr>
              </a:br>
              <a:r>
                <a:rPr lang="ru-RU" sz="1400" b="1" dirty="0">
                  <a:solidFill>
                    <a:srgbClr val="FF0000"/>
                  </a:solidFill>
                </a:rPr>
                <a:t>вариаций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5996306" y="1970887"/>
              <a:ext cx="210296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ru-RU" sz="1400" b="1" dirty="0">
                  <a:solidFill>
                    <a:srgbClr val="FF0000"/>
                  </a:solidFill>
                </a:rPr>
                <a:t>Моделирование</a:t>
              </a:r>
              <a:br>
                <a:rPr lang="ru-RU" sz="1400" b="1" dirty="0">
                  <a:solidFill>
                    <a:srgbClr val="FF0000"/>
                  </a:solidFill>
                </a:rPr>
              </a:br>
              <a:r>
                <a:rPr lang="ru-RU" sz="1400" b="1" dirty="0">
                  <a:solidFill>
                    <a:srgbClr val="FF0000"/>
                  </a:solidFill>
                </a:rPr>
                <a:t>гетерогенных сред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6072747" y="2946583"/>
              <a:ext cx="231567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ru-RU" sz="1400" b="1" dirty="0">
                  <a:solidFill>
                    <a:srgbClr val="FF0000"/>
                  </a:solidFill>
                </a:rPr>
                <a:t>Моделирование</a:t>
              </a:r>
              <a:br>
                <a:rPr lang="ru-RU" sz="1400" b="1" dirty="0">
                  <a:solidFill>
                    <a:srgbClr val="FF0000"/>
                  </a:solidFill>
                </a:rPr>
              </a:br>
              <a:r>
                <a:rPr lang="ru-RU" sz="1400" b="1" dirty="0">
                  <a:solidFill>
                    <a:srgbClr val="FF0000"/>
                  </a:solidFill>
                </a:rPr>
                <a:t>катализаторов и реакторов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5781403" y="3923089"/>
              <a:ext cx="260702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ru-RU" sz="1400" b="1" dirty="0">
                  <a:solidFill>
                    <a:srgbClr val="FF0000"/>
                  </a:solidFill>
                </a:rPr>
                <a:t>Моделирование внутренней</a:t>
              </a:r>
            </a:p>
            <a:p>
              <a:pPr algn="r"/>
              <a:r>
                <a:rPr lang="ru-RU" sz="1400" b="1" dirty="0">
                  <a:solidFill>
                    <a:srgbClr val="FF0000"/>
                  </a:solidFill>
                </a:rPr>
                <a:t>аэродинамики вихревой топки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5707155" y="4976062"/>
              <a:ext cx="2681269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ru-RU" sz="1400" b="1" dirty="0">
                  <a:solidFill>
                    <a:srgbClr val="FF0000"/>
                  </a:solidFill>
                </a:rPr>
                <a:t>Гидродинамика</a:t>
              </a:r>
              <a:br>
                <a:rPr lang="ru-RU" sz="1400" b="1" dirty="0">
                  <a:solidFill>
                    <a:srgbClr val="FF0000"/>
                  </a:solidFill>
                </a:rPr>
              </a:br>
              <a:r>
                <a:rPr lang="ru-RU" sz="1400" b="1" dirty="0">
                  <a:solidFill>
                    <a:srgbClr val="FF0000"/>
                  </a:solidFill>
                </a:rPr>
                <a:t>и теплообмен</a:t>
              </a:r>
            </a:p>
            <a:p>
              <a:pPr algn="r"/>
              <a:r>
                <a:rPr lang="ru-RU" sz="1400" b="1" dirty="0">
                  <a:solidFill>
                    <a:srgbClr val="FF0000"/>
                  </a:solidFill>
                </a:rPr>
                <a:t> в микро и </a:t>
              </a:r>
              <a:r>
                <a:rPr lang="ru-RU" sz="1400" b="1" dirty="0" err="1">
                  <a:solidFill>
                    <a:srgbClr val="FF0000"/>
                  </a:solidFill>
                </a:rPr>
                <a:t>наносистемах</a:t>
              </a:r>
              <a:endParaRPr lang="ru-RU" sz="1400" b="1" dirty="0">
                <a:solidFill>
                  <a:srgbClr val="FF0000"/>
                </a:solidFill>
              </a:endParaRPr>
            </a:p>
          </p:txBody>
        </p:sp>
        <p:sp>
          <p:nvSpPr>
            <p:cNvPr id="42" name="Двойная стрелка вверх/вниз 41"/>
            <p:cNvSpPr/>
            <p:nvPr/>
          </p:nvSpPr>
          <p:spPr>
            <a:xfrm rot="2650300">
              <a:off x="5314848" y="1921757"/>
              <a:ext cx="277620" cy="1004711"/>
            </a:xfrm>
            <a:prstGeom prst="upDownArrow">
              <a:avLst/>
            </a:pr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3" name="Двойная стрелка вверх/вниз 42"/>
            <p:cNvSpPr/>
            <p:nvPr/>
          </p:nvSpPr>
          <p:spPr>
            <a:xfrm rot="4923064">
              <a:off x="6039748" y="1971192"/>
              <a:ext cx="235240" cy="1784075"/>
            </a:xfrm>
            <a:prstGeom prst="upDownArrow">
              <a:avLst/>
            </a:pr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4" name="Двойная стрелка вверх/вниз 43"/>
            <p:cNvSpPr/>
            <p:nvPr/>
          </p:nvSpPr>
          <p:spPr>
            <a:xfrm rot="6046734">
              <a:off x="6029131" y="2620468"/>
              <a:ext cx="282448" cy="1784075"/>
            </a:xfrm>
            <a:prstGeom prst="upDownArrow">
              <a:avLst/>
            </a:pr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5" name="Двойная стрелка вверх/вниз 44"/>
            <p:cNvSpPr/>
            <p:nvPr/>
          </p:nvSpPr>
          <p:spPr>
            <a:xfrm rot="15145597">
              <a:off x="3385777" y="3000543"/>
              <a:ext cx="279971" cy="1129842"/>
            </a:xfrm>
            <a:prstGeom prst="upDownArrow">
              <a:avLst/>
            </a:pr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6" name="Двойная стрелка вверх/вниз 45"/>
            <p:cNvSpPr/>
            <p:nvPr/>
          </p:nvSpPr>
          <p:spPr>
            <a:xfrm rot="16730584">
              <a:off x="3070327" y="2043338"/>
              <a:ext cx="249120" cy="1670023"/>
            </a:xfrm>
            <a:prstGeom prst="upDownArrow">
              <a:avLst/>
            </a:pr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696253624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Admin\Desktop\Арктика.jpg"/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43508" y="318315"/>
            <a:ext cx="8856984" cy="3096343"/>
          </a:xfr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   В Институте вычислительной математики и математической геофизики СО РАН разработана пятилетняя программа, направленная на создание фундаментальных заделов мирового уровня в области вычислительной математики, математического и компьютерного моделирования, и развития на  этой основе интеллектуального ядра компьютерных систем нового поколения, ориентированных на повышение эффективности использования природных ресурсов Сибири и освоения Арктики.</a:t>
            </a:r>
            <a:endParaRPr lang="ru-RU" sz="2400" dirty="0">
              <a:latin typeface="+mn-lt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4683" y="3406420"/>
            <a:ext cx="9092059" cy="304691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программе запланирован переход</a:t>
            </a:r>
          </a:p>
          <a:p>
            <a:pPr algn="ctr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информационных систем,</a:t>
            </a:r>
          </a:p>
          <a:p>
            <a:pPr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b="1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ориентированных на сбор, систематизацию, хранение и анализ данных,</a:t>
            </a:r>
            <a:endParaRPr lang="ru-RU" sz="2400" b="1" dirty="0">
              <a:solidFill>
                <a:srgbClr val="70AD47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ru-RU" sz="2000" b="1" dirty="0">
              <a:solidFill>
                <a:srgbClr val="70AD47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b="1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проблемно-ориентированной интегрированной информационной среде</a:t>
            </a:r>
          </a:p>
          <a:p>
            <a:pPr algn="ctr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«Цифровая интеллектуальная Арктика»</a:t>
            </a:r>
          </a:p>
          <a:p>
            <a:pPr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b="1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системе интеллектуальных комплексов и сервисов на единой программно-информационной и технологической платформе</a:t>
            </a:r>
          </a:p>
          <a:p>
            <a:pPr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b="1" dirty="0">
                <a:solidFill>
                  <a:srgbClr val="4BACC6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(на основе математического моделирования и систем обработки знаний с использованием  суперкомпьютерных ресурсов, технологий  параллельного программирования и облачных технологий).</a:t>
            </a:r>
            <a:endParaRPr lang="ru-RU" b="1" dirty="0">
              <a:solidFill>
                <a:srgbClr val="4BACC6">
                  <a:lumMod val="50000"/>
                </a:srgb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F831A-BF4A-4EAC-906E-E1472F568E59}" type="slidenum">
              <a:rPr lang="ru-RU" altLang="ru-RU" smtClean="0"/>
              <a:pPr/>
              <a:t>107</a:t>
            </a:fld>
            <a:endParaRPr lang="ru-RU" altLang="ru-RU" dirty="0"/>
          </a:p>
        </p:txBody>
      </p:sp>
      <p:pic>
        <p:nvPicPr>
          <p:cNvPr id="7" name="Shape 40"/>
          <p:cNvPicPr preferRelativeResize="0"/>
          <p:nvPr/>
        </p:nvPicPr>
        <p:blipFill>
          <a:blip r:embed="rId4" cstate="print">
            <a:alphaModFix/>
          </a:blip>
          <a:stretch>
            <a:fillRect/>
          </a:stretch>
        </p:blipFill>
        <p:spPr>
          <a:xfrm>
            <a:off x="8450419" y="15688"/>
            <a:ext cx="674561" cy="6480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86124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2" descr="C:\Users\Admin\Desktop\Арктика.jp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5004048" y="404664"/>
            <a:ext cx="4139952" cy="645333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390286" y="556548"/>
            <a:ext cx="3624725" cy="1316092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solidFill>
                  <a:srgbClr val="C00000"/>
                </a:solidFill>
              </a:rPr>
              <a:t>Электронная энциклопедия: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i="1" dirty="0">
                <a:solidFill>
                  <a:prstClr val="black"/>
                </a:solidFill>
              </a:rPr>
              <a:t>математические модели, математические методы и численные алгоритмы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95536" y="404664"/>
            <a:ext cx="3958640" cy="547260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lnSpc>
                <a:spcPct val="7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000" b="1" u="sng" dirty="0">
                <a:solidFill>
                  <a:srgbClr val="C00000"/>
                </a:solidFill>
              </a:rPr>
              <a:t>Проблемы и задачи</a:t>
            </a:r>
            <a:r>
              <a:rPr lang="en-US" sz="2000" b="1" u="sng" dirty="0">
                <a:solidFill>
                  <a:srgbClr val="C00000"/>
                </a:solidFill>
              </a:rPr>
              <a:t>:</a:t>
            </a:r>
          </a:p>
          <a:p>
            <a:pPr eaLnBrk="0" fontAlgn="base" hangingPunct="0">
              <a:lnSpc>
                <a:spcPct val="75000"/>
              </a:lnSpc>
              <a:spcBef>
                <a:spcPct val="0"/>
              </a:spcBef>
              <a:spcAft>
                <a:spcPct val="0"/>
              </a:spcAft>
            </a:pPr>
            <a:endParaRPr lang="ru-RU" sz="2000" b="1" u="sng" dirty="0">
              <a:solidFill>
                <a:srgbClr val="C00000"/>
              </a:solidFill>
            </a:endParaRPr>
          </a:p>
          <a:p>
            <a:pPr eaLnBrk="0" fontAlgn="base" hangingPunct="0">
              <a:lnSpc>
                <a:spcPct val="7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prstClr val="black"/>
                </a:solidFill>
              </a:rPr>
              <a:t>- Изучение </a:t>
            </a:r>
            <a:r>
              <a:rPr lang="ru-RU" b="1" dirty="0" err="1">
                <a:solidFill>
                  <a:prstClr val="black"/>
                </a:solidFill>
              </a:rPr>
              <a:t>сложнопостроенных</a:t>
            </a:r>
            <a:r>
              <a:rPr lang="ru-RU" b="1" dirty="0">
                <a:solidFill>
                  <a:prstClr val="black"/>
                </a:solidFill>
              </a:rPr>
              <a:t> геофизических сред, связанных с  месторождениями нефти и газа методами численного моделирования.</a:t>
            </a:r>
          </a:p>
          <a:p>
            <a:pPr marL="285750" indent="-285750" eaLnBrk="0" fontAlgn="base" hangingPunct="0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buFontTx/>
              <a:buChar char="-"/>
            </a:pPr>
            <a:endParaRPr lang="ru-RU" b="1" dirty="0">
              <a:solidFill>
                <a:prstClr val="black"/>
              </a:solidFill>
            </a:endParaRPr>
          </a:p>
          <a:p>
            <a:pPr eaLnBrk="0" fontAlgn="base" hangingPunct="0">
              <a:lnSpc>
                <a:spcPct val="7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prstClr val="black"/>
                </a:solidFill>
              </a:rPr>
              <a:t>- Моделирование системы комплексной безопасности для защиты территорий, населения и критически важных объектов от угроз чрезвычайных ситуаций природного и техногенного характера.</a:t>
            </a:r>
          </a:p>
          <a:p>
            <a:pPr eaLnBrk="0" fontAlgn="base" hangingPunct="0">
              <a:lnSpc>
                <a:spcPct val="75000"/>
              </a:lnSpc>
              <a:spcBef>
                <a:spcPct val="0"/>
              </a:spcBef>
              <a:spcAft>
                <a:spcPct val="0"/>
              </a:spcAft>
            </a:pPr>
            <a:endParaRPr lang="ru-RU" b="1" dirty="0">
              <a:solidFill>
                <a:prstClr val="black"/>
              </a:solidFill>
            </a:endParaRPr>
          </a:p>
          <a:p>
            <a:pPr eaLnBrk="0" fontAlgn="base" hangingPunct="0">
              <a:lnSpc>
                <a:spcPct val="7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prstClr val="black"/>
                </a:solidFill>
              </a:rPr>
              <a:t>- Источники загрязнения и их влияние на Арктическую среду.</a:t>
            </a:r>
          </a:p>
          <a:p>
            <a:pPr eaLnBrk="0" fontAlgn="base" hangingPunct="0">
              <a:lnSpc>
                <a:spcPct val="75000"/>
              </a:lnSpc>
              <a:spcBef>
                <a:spcPct val="0"/>
              </a:spcBef>
              <a:spcAft>
                <a:spcPct val="0"/>
              </a:spcAft>
            </a:pPr>
            <a:endParaRPr lang="en-US" b="1" dirty="0">
              <a:solidFill>
                <a:prstClr val="black"/>
              </a:solidFill>
            </a:endParaRPr>
          </a:p>
          <a:p>
            <a:pPr eaLnBrk="0" fontAlgn="base" hangingPunct="0">
              <a:lnSpc>
                <a:spcPct val="7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prstClr val="black"/>
                </a:solidFill>
              </a:rPr>
              <a:t>- Моделирование вулканических процессов в Арктической зоне.</a:t>
            </a:r>
          </a:p>
          <a:p>
            <a:pPr eaLnBrk="0" fontAlgn="base" hangingPunct="0">
              <a:lnSpc>
                <a:spcPct val="75000"/>
              </a:lnSpc>
              <a:spcBef>
                <a:spcPct val="0"/>
              </a:spcBef>
              <a:spcAft>
                <a:spcPct val="0"/>
              </a:spcAft>
            </a:pPr>
            <a:endParaRPr lang="ru-RU" b="1" dirty="0">
              <a:solidFill>
                <a:prstClr val="black"/>
              </a:solidFill>
            </a:endParaRPr>
          </a:p>
          <a:p>
            <a:pPr eaLnBrk="0" fontAlgn="base" hangingPunct="0">
              <a:lnSpc>
                <a:spcPct val="7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prstClr val="black"/>
                </a:solidFill>
              </a:rPr>
              <a:t>- </a:t>
            </a:r>
            <a:r>
              <a:rPr lang="ru-RU" b="1" dirty="0">
                <a:solidFill>
                  <a:prstClr val="black"/>
                </a:solidFill>
              </a:rPr>
              <a:t>Предсказательное моделирование климата арктического бассейна.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785188" y="13453302"/>
            <a:ext cx="1133389" cy="12472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400" dirty="0">
              <a:solidFill>
                <a:prstClr val="black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414612" y="3313671"/>
            <a:ext cx="3600399" cy="703734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solidFill>
                  <a:prstClr val="black"/>
                </a:solidFill>
              </a:rPr>
              <a:t>Проблемно-ориентированный программный комплекс</a:t>
            </a:r>
          </a:p>
        </p:txBody>
      </p:sp>
      <p:sp>
        <p:nvSpPr>
          <p:cNvPr id="26" name="Блок-схема: магнитный диск 25"/>
          <p:cNvSpPr/>
          <p:nvPr/>
        </p:nvSpPr>
        <p:spPr>
          <a:xfrm>
            <a:off x="6367783" y="2158164"/>
            <a:ext cx="1872208" cy="838584"/>
          </a:xfrm>
          <a:prstGeom prst="flowChartMagneticDisk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err="1">
                <a:solidFill>
                  <a:srgbClr val="C00000"/>
                </a:solidFill>
              </a:rPr>
              <a:t>Репозиторий</a:t>
            </a:r>
            <a:r>
              <a:rPr lang="ru-RU" b="1" dirty="0">
                <a:solidFill>
                  <a:srgbClr val="C00000"/>
                </a:solidFill>
              </a:rPr>
              <a:t>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rgbClr val="C00000"/>
                </a:solidFill>
              </a:rPr>
              <a:t>прикладного ПО</a:t>
            </a:r>
          </a:p>
        </p:txBody>
      </p:sp>
      <p:cxnSp>
        <p:nvCxnSpPr>
          <p:cNvPr id="11" name="Прямая со стрелкой 10"/>
          <p:cNvCxnSpPr/>
          <p:nvPr/>
        </p:nvCxnSpPr>
        <p:spPr>
          <a:xfrm flipV="1">
            <a:off x="7219758" y="1814873"/>
            <a:ext cx="889" cy="534007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 стрелкой 34"/>
          <p:cNvCxnSpPr/>
          <p:nvPr/>
        </p:nvCxnSpPr>
        <p:spPr>
          <a:xfrm flipV="1">
            <a:off x="7259201" y="2954313"/>
            <a:ext cx="1778" cy="368535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0" name="Группа 49"/>
          <p:cNvGrpSpPr/>
          <p:nvPr/>
        </p:nvGrpSpPr>
        <p:grpSpPr>
          <a:xfrm>
            <a:off x="5229813" y="4352561"/>
            <a:ext cx="3785198" cy="1243653"/>
            <a:chOff x="4895528" y="4589880"/>
            <a:chExt cx="4248472" cy="1434598"/>
          </a:xfrm>
        </p:grpSpPr>
        <p:sp>
          <p:nvSpPr>
            <p:cNvPr id="47" name="Скругленный прямоугольник 46"/>
            <p:cNvSpPr/>
            <p:nvPr/>
          </p:nvSpPr>
          <p:spPr>
            <a:xfrm>
              <a:off x="4895528" y="4589880"/>
              <a:ext cx="4248472" cy="1434598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 sz="2000" b="1" dirty="0">
                <a:solidFill>
                  <a:prstClr val="black"/>
                </a:solidFill>
              </a:endParaRP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 sz="2000" b="1" dirty="0">
                <a:solidFill>
                  <a:prstClr val="black"/>
                </a:solidFill>
              </a:endParaRP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 sz="2000" b="1" dirty="0">
                <a:solidFill>
                  <a:prstClr val="black"/>
                </a:solidFill>
              </a:endParaRP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ru-RU" sz="2000" b="1" dirty="0">
                  <a:solidFill>
                    <a:srgbClr val="C00000"/>
                  </a:solidFill>
                </a:rPr>
                <a:t>Суперкомпьютерные ресурсы</a:t>
              </a:r>
            </a:p>
          </p:txBody>
        </p:sp>
        <p:pic>
          <p:nvPicPr>
            <p:cNvPr id="87042" name="Picture 2" descr="AnyLogic &amp;mcy;&amp;ocy;&amp;dcy;&amp;iecy;&amp;lcy;&amp;icy;&amp;rcy;&amp;ucy;&amp;iecy;&amp;tcy; &amp;rcy;&amp;acy;&amp;zcy;&amp;vcy;&amp;icy;&amp;tcy;&amp;icy;&amp;iecy; &amp;Rcy;&amp;ocy;&amp;scy;&amp;scy;&amp;icy;&amp;icy; &amp;ncy;&amp;acy; &amp;scy;&amp;ucy;&amp;pcy;&amp;iecy;&amp;rcy;&amp;kcy;&amp;ocy;&amp;mcy;&amp;pcy;&amp;softcy;&amp;yucy;&amp;tcy;&amp;iecy;&amp;rcy;&amp;iecy; &quot;&amp;Lcy;&amp;ocy;&amp;mcy;&amp;ocy;&amp;ncy;&amp;ocy;&amp;scy;&amp;ocy;&amp;vcy;&quot; - &amp;Icy;&amp;ncy;&amp;scy;&amp;tcy;&amp;rcy;&amp;ucy;&amp;mcy;&amp;iecy;&amp;ncy;&amp;tcy; &amp;icy;&amp;mcy;&amp;icy;&amp;tcy;&amp;acy;&amp;tscy;&amp;icy;&amp;ocy;&amp;ncy;&amp;ncy;&amp;ocy;&amp;gcy;&amp;ocy; &amp;mcy;&amp;ocy;&amp;dcy;&amp;iecy;&amp;lcy;&amp;icy;&amp;rcy;&amp;ocy;&amp;vcy;&amp;acy;&amp;ncy;&amp;icy;&amp;yacy; AnyLogic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75984" y="4707186"/>
              <a:ext cx="1394715" cy="6858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2" descr="AnyLogic &amp;mcy;&amp;ocy;&amp;dcy;&amp;iecy;&amp;lcy;&amp;icy;&amp;rcy;&amp;ucy;&amp;iecy;&amp;tcy; &amp;rcy;&amp;acy;&amp;zcy;&amp;vcy;&amp;icy;&amp;tcy;&amp;icy;&amp;iecy; &amp;Rcy;&amp;ocy;&amp;scy;&amp;scy;&amp;icy;&amp;icy; &amp;ncy;&amp;acy; &amp;scy;&amp;ucy;&amp;pcy;&amp;iecy;&amp;rcy;&amp;kcy;&amp;ocy;&amp;mcy;&amp;pcy;&amp;softcy;&amp;yucy;&amp;tcy;&amp;iecy;&amp;rcy;&amp;iecy; &quot;&amp;Lcy;&amp;ocy;&amp;mcy;&amp;ocy;&amp;ncy;&amp;ocy;&amp;scy;&amp;ocy;&amp;vcy;&quot; - &amp;Icy;&amp;ncy;&amp;scy;&amp;tcy;&amp;rcy;&amp;ucy;&amp;mcy;&amp;iecy;&amp;ncy;&amp;tcy; &amp;icy;&amp;mcy;&amp;icy;&amp;tcy;&amp;acy;&amp;tscy;&amp;icy;&amp;ocy;&amp;ncy;&amp;ncy;&amp;ocy;&amp;gcy;&amp;ocy; &amp;mcy;&amp;ocy;&amp;dcy;&amp;iecy;&amp;lcy;&amp;icy;&amp;rcy;&amp;ocy;&amp;vcy;&amp;acy;&amp;ncy;&amp;icy;&amp;yacy; AnyLogic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44630" y="4688199"/>
              <a:ext cx="1348547" cy="6631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7044" name="Picture 4" descr="Ferra.ru - C&amp;ucy;&amp;pcy;&amp;iecy;&amp;rcy;&amp;kcy;&amp;ocy;&amp;mcy;&amp;pcy;&amp;softcy;&amp;yucy;&amp;tcy;&amp;iecy;&amp;rcy;&amp;ycy; &amp;Rcy;&amp;Scy;&amp;Kcy; &amp;lcy;&amp;icy;&amp;dcy;&amp;icy;&amp;rcy;&amp;ucy;&amp;yucy;&amp;tcy; &amp;pcy;&amp;ocy; &amp;ecy;&amp;ncy;&amp;iecy;&amp;rcy;&amp;gcy;&amp;ocy;&amp;ecy;&amp;fcy;&amp;iecy;&amp;kcy;&amp;tcy;&amp;icy;&amp;vcy;&amp;ncy;&amp;ocy;&amp;scy;&amp;tcy;&amp;icy; &amp;scy;&amp;rcy;&amp;iecy;&amp;dcy;&amp;icy; &amp;rcy;&amp;ocy;&amp;scy;&amp;scy;&amp;icy;&amp;jcy;&amp;scy;&amp;kcy;&amp;icy;&amp;khcy; &amp;scy;&amp;icy;&amp;scy;&amp;tcy;&amp;iecy;&amp;mcy; &amp;vcy; &amp;rcy;&amp;iecy;&amp;jcy;&amp;tcy;&amp;icy;&amp;ncy;&amp;gcy;&amp;iecy; Green500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6724449" y="5157451"/>
              <a:ext cx="643655" cy="5270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38" name="Прямая со стрелкой 37"/>
            <p:cNvCxnSpPr/>
            <p:nvPr/>
          </p:nvCxnSpPr>
          <p:spPr>
            <a:xfrm>
              <a:off x="6493177" y="4910960"/>
              <a:ext cx="982807" cy="24039"/>
            </a:xfrm>
            <a:prstGeom prst="straightConnector1">
              <a:avLst/>
            </a:prstGeom>
            <a:ln w="28575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Прямая со стрелкой 40"/>
            <p:cNvCxnSpPr>
              <a:endCxn id="87044" idx="0"/>
            </p:cNvCxnSpPr>
            <p:nvPr/>
          </p:nvCxnSpPr>
          <p:spPr>
            <a:xfrm>
              <a:off x="6462710" y="4956528"/>
              <a:ext cx="583566" cy="200923"/>
            </a:xfrm>
            <a:prstGeom prst="straightConnector1">
              <a:avLst/>
            </a:prstGeom>
            <a:ln w="28575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Прямая со стрелкой 43"/>
            <p:cNvCxnSpPr>
              <a:stCxn id="87044" idx="0"/>
            </p:cNvCxnSpPr>
            <p:nvPr/>
          </p:nvCxnSpPr>
          <p:spPr>
            <a:xfrm flipV="1">
              <a:off x="7046276" y="4956108"/>
              <a:ext cx="429708" cy="201343"/>
            </a:xfrm>
            <a:prstGeom prst="straightConnector1">
              <a:avLst/>
            </a:prstGeom>
            <a:ln w="28575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3" name="Прямая со стрелкой 52"/>
          <p:cNvCxnSpPr/>
          <p:nvPr/>
        </p:nvCxnSpPr>
        <p:spPr>
          <a:xfrm flipV="1">
            <a:off x="7257440" y="3980502"/>
            <a:ext cx="1778" cy="368535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5" name="Группа 54"/>
          <p:cNvGrpSpPr/>
          <p:nvPr/>
        </p:nvGrpSpPr>
        <p:grpSpPr>
          <a:xfrm>
            <a:off x="5254576" y="5977697"/>
            <a:ext cx="3735671" cy="742198"/>
            <a:chOff x="5254576" y="5977697"/>
            <a:chExt cx="3735671" cy="742198"/>
          </a:xfrm>
        </p:grpSpPr>
        <p:sp>
          <p:nvSpPr>
            <p:cNvPr id="54" name="Скругленный прямоугольник 53"/>
            <p:cNvSpPr/>
            <p:nvPr/>
          </p:nvSpPr>
          <p:spPr>
            <a:xfrm>
              <a:off x="5254576" y="5977697"/>
              <a:ext cx="3735671" cy="742198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ru-RU" sz="2000" b="1" dirty="0">
                  <a:solidFill>
                    <a:srgbClr val="C00000"/>
                  </a:solidFill>
                </a:rPr>
                <a:t>Информационные ресурсы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 b="1" dirty="0">
                <a:solidFill>
                  <a:prstClr val="black"/>
                </a:solidFill>
              </a:endParaRP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ru-RU" b="1" dirty="0">
                  <a:solidFill>
                    <a:prstClr val="black"/>
                  </a:solidFill>
                </a:rPr>
                <a:t> </a:t>
              </a:r>
            </a:p>
          </p:txBody>
        </p:sp>
        <p:sp>
          <p:nvSpPr>
            <p:cNvPr id="28" name="Блок-схема: магнитный диск 27"/>
            <p:cNvSpPr/>
            <p:nvPr/>
          </p:nvSpPr>
          <p:spPr>
            <a:xfrm>
              <a:off x="5545982" y="6211198"/>
              <a:ext cx="1080120" cy="419292"/>
            </a:xfrm>
            <a:prstGeom prst="flowChartMagneticDisk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ru-RU" b="1" dirty="0">
                  <a:solidFill>
                    <a:srgbClr val="C00000"/>
                  </a:solidFill>
                </a:rPr>
                <a:t>БД</a:t>
              </a:r>
            </a:p>
          </p:txBody>
        </p:sp>
        <p:sp>
          <p:nvSpPr>
            <p:cNvPr id="29" name="Блок-схема: магнитный диск 28"/>
            <p:cNvSpPr/>
            <p:nvPr/>
          </p:nvSpPr>
          <p:spPr>
            <a:xfrm>
              <a:off x="7691266" y="6211198"/>
              <a:ext cx="1080120" cy="419292"/>
            </a:xfrm>
            <a:prstGeom prst="flowChartMagneticDisk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ru-RU" b="1" dirty="0">
                  <a:solidFill>
                    <a:srgbClr val="C00000"/>
                  </a:solidFill>
                </a:rPr>
                <a:t>БД</a:t>
              </a:r>
            </a:p>
          </p:txBody>
        </p:sp>
        <p:sp>
          <p:nvSpPr>
            <p:cNvPr id="51" name="Прямоугольник 50"/>
            <p:cNvSpPr/>
            <p:nvPr/>
          </p:nvSpPr>
          <p:spPr>
            <a:xfrm>
              <a:off x="6917508" y="6187008"/>
              <a:ext cx="482352" cy="26632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ru-RU" sz="2800" b="1" dirty="0">
                  <a:solidFill>
                    <a:prstClr val="black"/>
                  </a:solidFill>
                </a:rPr>
                <a:t>…</a:t>
              </a:r>
            </a:p>
          </p:txBody>
        </p:sp>
      </p:grpSp>
      <p:cxnSp>
        <p:nvCxnSpPr>
          <p:cNvPr id="57" name="Прямая со стрелкой 56"/>
          <p:cNvCxnSpPr/>
          <p:nvPr/>
        </p:nvCxnSpPr>
        <p:spPr>
          <a:xfrm flipV="1">
            <a:off x="7113424" y="5602688"/>
            <a:ext cx="1778" cy="368535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Прямоугольник 55"/>
          <p:cNvSpPr/>
          <p:nvPr/>
        </p:nvSpPr>
        <p:spPr>
          <a:xfrm>
            <a:off x="971600" y="6024487"/>
            <a:ext cx="3590081" cy="64996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solidFill>
                  <a:srgbClr val="C00000"/>
                </a:solidFill>
              </a:rPr>
              <a:t>Системы сбора и обработки информации</a:t>
            </a:r>
          </a:p>
        </p:txBody>
      </p:sp>
      <p:cxnSp>
        <p:nvCxnSpPr>
          <p:cNvPr id="59" name="Прямая со стрелкой 58"/>
          <p:cNvCxnSpPr>
            <a:stCxn id="56" idx="3"/>
            <a:endCxn id="54" idx="1"/>
          </p:cNvCxnSpPr>
          <p:nvPr/>
        </p:nvCxnSpPr>
        <p:spPr>
          <a:xfrm flipV="1">
            <a:off x="4561681" y="6348796"/>
            <a:ext cx="692895" cy="673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Стрелка вправо 9"/>
          <p:cNvSpPr/>
          <p:nvPr/>
        </p:nvSpPr>
        <p:spPr>
          <a:xfrm>
            <a:off x="4354176" y="2276872"/>
            <a:ext cx="649872" cy="216024"/>
          </a:xfrm>
          <a:prstGeom prst="rightArrow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918754" y="6376243"/>
            <a:ext cx="2133600" cy="365125"/>
          </a:xfrm>
        </p:spPr>
        <p:txBody>
          <a:bodyPr/>
          <a:lstStyle/>
          <a:p>
            <a:fld id="{0DE38A7A-F189-48DB-A38D-F36862418EA0}" type="slidenum">
              <a:rPr lang="ru-RU" altLang="ru-RU" b="1" smtClean="0">
                <a:solidFill>
                  <a:prstClr val="black"/>
                </a:solidFill>
              </a:rPr>
              <a:pPr/>
              <a:t>108</a:t>
            </a:fld>
            <a:endParaRPr lang="ru-RU" altLang="ru-RU" b="1" dirty="0">
              <a:solidFill>
                <a:prstClr val="black"/>
              </a:solidFill>
            </a:endParaRPr>
          </a:p>
        </p:txBody>
      </p:sp>
      <p:pic>
        <p:nvPicPr>
          <p:cNvPr id="32" name="Shape 40"/>
          <p:cNvPicPr preferRelativeResize="0"/>
          <p:nvPr/>
        </p:nvPicPr>
        <p:blipFill>
          <a:blip r:embed="rId6" cstate="print">
            <a:alphaModFix/>
          </a:blip>
          <a:stretch>
            <a:fillRect/>
          </a:stretch>
        </p:blipFill>
        <p:spPr>
          <a:xfrm>
            <a:off x="8460432" y="44623"/>
            <a:ext cx="674561" cy="6480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88717606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264198" y="548680"/>
                <a:ext cx="8398768" cy="14338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ru-RU" dirty="0">
                    <a:solidFill>
                      <a:prstClr val="black"/>
                    </a:solidFill>
                    <a:latin typeface="Calibri"/>
                  </a:rPr>
                  <a:t>   Систему интегральных уравнений</a:t>
                </a:r>
                <a:endParaRPr lang="ru-RU" i="1" dirty="0">
                  <a:solidFill>
                    <a:prstClr val="black"/>
                  </a:solidFill>
                  <a:latin typeface="Calibri"/>
                </a:endParaRPr>
              </a:p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𝜑</m:t>
                          </m:r>
                        </m:e>
                        <m:sub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𝑖</m:t>
                          </m:r>
                        </m:sub>
                      </m:sSub>
                      <m:d>
                        <m:dPr>
                          <m:ctrlPr>
                            <a:rPr lang="en-US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a:rPr lang="en-US" i="1" smtClean="0">
                          <a:solidFill>
                            <a:prstClr val="black"/>
                          </a:solidFill>
                          <a:latin typeface="Cambria Math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𝑗</m:t>
                          </m:r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=</m:t>
                          </m:r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1</m:t>
                          </m:r>
                        </m:sub>
                        <m:sup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𝑚</m:t>
                          </m:r>
                        </m:sup>
                        <m:e>
                          <m:nary>
                            <m:naryPr>
                              <m:supHide m:val="on"/>
                              <m:ctrlPr>
                                <a:rPr lang="en-US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naryPr>
                            <m:sub>
                              <m:r>
                                <a:rPr lang="en-US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𝑋</m:t>
                              </m:r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lang="en-US" i="1" smtClean="0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i="1" smtClean="0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US" i="1" smtClean="0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  <m:t>𝑖𝑗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i="1" smtClean="0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i="1" smtClean="0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  <m:t>𝑥</m:t>
                                  </m:r>
                                  <m:r>
                                    <a:rPr lang="en-US" i="1" smtClean="0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  <m:t>,</m:t>
                                  </m:r>
                                  <m:r>
                                    <a:rPr lang="en-US" i="1" smtClean="0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  <m:t>𝑦</m:t>
                                  </m:r>
                                </m:e>
                              </m:d>
                              <m:r>
                                <a:rPr lang="en-US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𝜑</m:t>
                              </m:r>
                              <m:d>
                                <m:dPr>
                                  <m:ctrlPr>
                                    <a:rPr lang="en-US" i="1" smtClean="0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i="1" smtClean="0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  <m:t>𝑦</m:t>
                                  </m:r>
                                </m:e>
                              </m:d>
                              <m:r>
                                <a:rPr lang="en-US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𝑑𝑦</m:t>
                              </m:r>
                            </m:e>
                          </m:nary>
                        </m:e>
                      </m:nary>
                      <m:r>
                        <a:rPr lang="en-US" i="1" smtClean="0">
                          <a:solidFill>
                            <a:prstClr val="black"/>
                          </a:solidFill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US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h</m:t>
                          </m:r>
                        </m:e>
                        <m:sub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𝑖</m:t>
                          </m:r>
                        </m:sub>
                      </m:sSub>
                      <m:d>
                        <m:dPr>
                          <m:ctrlPr>
                            <a:rPr lang="en-US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ru-RU" dirty="0">
                  <a:solidFill>
                    <a:prstClr val="black"/>
                  </a:solidFill>
                  <a:latin typeface="Calibri"/>
                </a:endParaRPr>
              </a:p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dirty="0">
                    <a:solidFill>
                      <a:prstClr val="black"/>
                    </a:solidFill>
                    <a:latin typeface="Calibri"/>
                  </a:rPr>
                  <a:t> </a:t>
                </a:r>
                <a:r>
                  <a:rPr lang="ru-RU" dirty="0">
                    <a:solidFill>
                      <a:prstClr val="black"/>
                    </a:solidFill>
                    <a:latin typeface="Calibri"/>
                  </a:rPr>
                  <a:t>переписываем в виде:</a:t>
                </a:r>
                <a:r>
                  <a:rPr lang="en-US" dirty="0">
                    <a:solidFill>
                      <a:prstClr val="black"/>
                    </a:solidFill>
                    <a:latin typeface="Calibri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ru-RU" smtClean="0">
                        <a:solidFill>
                          <a:prstClr val="black"/>
                        </a:solidFill>
                        <a:latin typeface="Cambria Math"/>
                      </a:rPr>
                      <m:t>Φ</m:t>
                    </m:r>
                    <m:r>
                      <a:rPr lang="en-US" i="1" smtClean="0">
                        <a:solidFill>
                          <a:prstClr val="black"/>
                        </a:solidFill>
                        <a:latin typeface="Cambria Math"/>
                      </a:rPr>
                      <m:t>=</m:t>
                    </m:r>
                    <m:r>
                      <a:rPr lang="en-US" i="1" smtClean="0">
                        <a:solidFill>
                          <a:prstClr val="black"/>
                        </a:solidFill>
                        <a:latin typeface="Cambria Math"/>
                      </a:rPr>
                      <m:t>𝐾</m:t>
                    </m:r>
                    <m:r>
                      <m:rPr>
                        <m:sty m:val="p"/>
                      </m:rPr>
                      <a:rPr lang="en-US" smtClean="0">
                        <a:solidFill>
                          <a:prstClr val="black"/>
                        </a:solidFill>
                        <a:latin typeface="Cambria Math"/>
                      </a:rPr>
                      <m:t>Φ</m:t>
                    </m:r>
                    <m:r>
                      <a:rPr lang="en-US" i="1" smtClean="0">
                        <a:solidFill>
                          <a:prstClr val="black"/>
                        </a:solidFill>
                        <a:latin typeface="Cambria Math"/>
                      </a:rPr>
                      <m:t>+</m:t>
                    </m:r>
                    <m:r>
                      <a:rPr lang="en-US" i="1" smtClean="0">
                        <a:solidFill>
                          <a:prstClr val="black"/>
                        </a:solidFill>
                        <a:latin typeface="Cambria Math"/>
                      </a:rPr>
                      <m:t>𝐻</m:t>
                    </m:r>
                  </m:oMath>
                </a14:m>
                <a:endParaRPr lang="ru-RU" dirty="0">
                  <a:solidFill>
                    <a:prstClr val="black"/>
                  </a:solidFill>
                  <a:latin typeface="Calibri"/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4198" y="548680"/>
                <a:ext cx="8398768" cy="1433854"/>
              </a:xfrm>
              <a:prstGeom prst="rect">
                <a:avLst/>
              </a:prstGeom>
              <a:blipFill>
                <a:blip r:embed="rId2" cstate="print"/>
                <a:stretch>
                  <a:fillRect t="-2128" b="-59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323529" y="1982534"/>
                <a:ext cx="8820472" cy="47165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ru-RU" dirty="0">
                    <a:solidFill>
                      <a:prstClr val="black"/>
                    </a:solidFill>
                    <a:latin typeface="Calibri"/>
                  </a:rPr>
                  <a:t>   Рассматриваем цепь Маркова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i="1" smtClean="0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 smtClean="0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i="1" smtClean="0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𝑥</m:t>
                            </m:r>
                          </m:e>
                          <m:sub>
                            <m:r>
                              <a:rPr lang="en-US" i="1" smtClean="0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𝑛</m:t>
                            </m:r>
                          </m:sub>
                        </m:sSub>
                      </m:e>
                    </m:d>
                    <m:r>
                      <a:rPr lang="en-US" i="1" smtClean="0">
                        <a:solidFill>
                          <a:prstClr val="black"/>
                        </a:solidFill>
                        <a:latin typeface="Cambria Math"/>
                      </a:rPr>
                      <m:t>, </m:t>
                    </m:r>
                    <m:r>
                      <a:rPr lang="en-US" i="1" smtClean="0">
                        <a:solidFill>
                          <a:prstClr val="black"/>
                        </a:solidFill>
                        <a:latin typeface="Cambria Math"/>
                      </a:rPr>
                      <m:t>𝑛</m:t>
                    </m:r>
                    <m:r>
                      <a:rPr lang="en-US" i="1" smtClean="0">
                        <a:solidFill>
                          <a:prstClr val="black"/>
                        </a:solidFill>
                        <a:latin typeface="Cambria Math"/>
                      </a:rPr>
                      <m:t>=</m:t>
                    </m:r>
                    <m:r>
                      <a:rPr lang="en-US" i="1" smtClean="0">
                        <a:solidFill>
                          <a:prstClr val="black"/>
                        </a:solidFill>
                        <a:latin typeface="Cambria Math"/>
                      </a:rPr>
                      <m:t>0</m:t>
                    </m:r>
                    <m:r>
                      <a:rPr lang="en-US" i="1" smtClean="0">
                        <a:solidFill>
                          <a:prstClr val="black"/>
                        </a:solidFill>
                        <a:latin typeface="Cambria Math"/>
                      </a:rPr>
                      <m:t>..</m:t>
                    </m:r>
                    <m:r>
                      <a:rPr lang="en-US" i="1" smtClean="0">
                        <a:solidFill>
                          <a:prstClr val="black"/>
                        </a:solidFill>
                        <a:latin typeface="Cambria Math"/>
                      </a:rPr>
                      <m:t>𝑁</m:t>
                    </m:r>
                  </m:oMath>
                </a14:m>
                <a:r>
                  <a:rPr lang="en-US" dirty="0">
                    <a:solidFill>
                      <a:prstClr val="black"/>
                    </a:solidFill>
                    <a:latin typeface="Calibri"/>
                  </a:rPr>
                  <a:t>, </a:t>
                </a:r>
                <a:r>
                  <a:rPr lang="ru-RU" dirty="0">
                    <a:solidFill>
                      <a:prstClr val="black"/>
                    </a:solidFill>
                    <a:latin typeface="Calibri"/>
                  </a:rPr>
                  <a:t>соответствующая переходной плотности </a:t>
                </a:r>
                <a:r>
                  <a:rPr lang="en-US" dirty="0">
                    <a:solidFill>
                      <a:prstClr val="black"/>
                    </a:solidFill>
                    <a:latin typeface="Calibri"/>
                  </a:rPr>
                  <a:t>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prstClr val="black"/>
                        </a:solidFill>
                        <a:latin typeface="Cambria Math"/>
                      </a:rPr>
                      <m:t>𝑝</m:t>
                    </m:r>
                    <m:d>
                      <m:dPr>
                        <m:ctrlPr>
                          <a:rPr lang="en-US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/>
                          </a:rPr>
                          <m:t>𝑦</m:t>
                        </m:r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/>
                          </a:rPr>
                          <m:t>,</m:t>
                        </m:r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dirty="0">
                    <a:solidFill>
                      <a:prstClr val="black"/>
                    </a:solidFill>
                    <a:latin typeface="Calibri"/>
                  </a:rPr>
                  <a:t> ,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prstClr val="black"/>
                        </a:solidFill>
                        <a:latin typeface="Cambria Math"/>
                      </a:rPr>
                      <m:t>𝑁</m:t>
                    </m:r>
                  </m:oMath>
                </a14:m>
                <a:r>
                  <a:rPr lang="en-US" dirty="0">
                    <a:solidFill>
                      <a:prstClr val="black"/>
                    </a:solidFill>
                    <a:latin typeface="Calibri"/>
                  </a:rPr>
                  <a:t> – </a:t>
                </a:r>
                <a:r>
                  <a:rPr lang="ru-RU" dirty="0">
                    <a:solidFill>
                      <a:prstClr val="black"/>
                    </a:solidFill>
                    <a:latin typeface="Calibri"/>
                  </a:rPr>
                  <a:t>случайная величина последней точки цепи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i="1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𝑥</m:t>
                        </m:r>
                      </m:e>
                      <m:sub>
                        <m:r>
                          <a:rPr lang="en-US" i="1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0</m:t>
                        </m:r>
                      </m:sub>
                    </m:sSub>
                    <m:r>
                      <a:rPr lang="en-US" i="1" smtClean="0">
                        <a:solidFill>
                          <a:prstClr val="black"/>
                        </a:solidFill>
                        <a:latin typeface="Cambria Math"/>
                      </a:rPr>
                      <m:t>≡</m:t>
                    </m:r>
                    <m:r>
                      <a:rPr lang="en-US" i="1" smtClean="0">
                        <a:solidFill>
                          <a:prstClr val="black"/>
                        </a:solidFill>
                        <a:latin typeface="Cambria Math"/>
                      </a:rPr>
                      <m:t>𝑥</m:t>
                    </m:r>
                    <m:r>
                      <a:rPr lang="en-US" i="1" smtClean="0">
                        <a:solidFill>
                          <a:prstClr val="black"/>
                        </a:solidFill>
                        <a:latin typeface="Cambria Math"/>
                      </a:rPr>
                      <m:t>.</m:t>
                    </m:r>
                  </m:oMath>
                </a14:m>
                <a:r>
                  <a:rPr lang="en-US" dirty="0">
                    <a:solidFill>
                      <a:prstClr val="black"/>
                    </a:solidFill>
                    <a:latin typeface="Calibri"/>
                  </a:rPr>
                  <a:t> </a:t>
                </a:r>
                <a:endParaRPr lang="ru-RU" dirty="0">
                  <a:solidFill>
                    <a:prstClr val="black"/>
                  </a:solidFill>
                  <a:latin typeface="Calibri"/>
                </a:endParaRPr>
              </a:p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ru-RU" dirty="0">
                    <a:solidFill>
                      <a:prstClr val="black"/>
                    </a:solidFill>
                    <a:latin typeface="Calibri"/>
                  </a:rPr>
                  <a:t>Введем случайную величину</a:t>
                </a:r>
                <a:endParaRPr lang="en-US" i="1" dirty="0">
                  <a:solidFill>
                    <a:prstClr val="black"/>
                  </a:solidFill>
                  <a:latin typeface="Calibri"/>
                </a:endParaRPr>
              </a:p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dirty="0">
                    <a:solidFill>
                      <a:prstClr val="black"/>
                    </a:solidFill>
                    <a:latin typeface="Calibri"/>
                  </a:rPr>
                  <a:t>			</a:t>
                </a:r>
              </a:p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dirty="0">
                    <a:solidFill>
                      <a:prstClr val="black"/>
                    </a:solidFill>
                    <a:latin typeface="Calibri"/>
                  </a:rPr>
                  <a:t>                                       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i="1" smtClean="0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ru-RU" i="1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𝜉</m:t>
                        </m:r>
                      </m:e>
                      <m:sub>
                        <m:r>
                          <a:rPr lang="en-US" i="1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𝑥</m:t>
                        </m:r>
                      </m:sub>
                    </m:sSub>
                    <m:r>
                      <a:rPr lang="en-US" i="1" smtClean="0">
                        <a:solidFill>
                          <a:prstClr val="black"/>
                        </a:solidFill>
                        <a:latin typeface="Cambria Math"/>
                      </a:rPr>
                      <m:t>=</m:t>
                    </m:r>
                    <m:r>
                      <a:rPr lang="en-US" i="1" smtClean="0">
                        <a:solidFill>
                          <a:prstClr val="black"/>
                        </a:solidFill>
                        <a:latin typeface="Cambria Math"/>
                      </a:rPr>
                      <m:t>𝐻</m:t>
                    </m:r>
                    <m:d>
                      <m:dPr>
                        <m:ctrlPr>
                          <a:rPr lang="en-US" i="1" smtClean="0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en-US" i="1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𝑥</m:t>
                        </m:r>
                      </m:e>
                    </m:d>
                    <m:r>
                      <a:rPr lang="en-US" i="1" smtClean="0">
                        <a:solidFill>
                          <a:prstClr val="black"/>
                        </a:solidFill>
                        <a:latin typeface="Cambria Math"/>
                      </a:rPr>
                      <m:t>+</m:t>
                    </m:r>
                    <m:nary>
                      <m:naryPr>
                        <m:chr m:val="∑"/>
                        <m:ctrlPr>
                          <a:rPr lang="en-US" i="1" smtClean="0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i="1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𝑛</m:t>
                        </m:r>
                        <m:r>
                          <a:rPr lang="en-US" i="1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=</m:t>
                        </m:r>
                        <m:r>
                          <a:rPr lang="en-US" i="1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1</m:t>
                        </m:r>
                      </m:sub>
                      <m:sup>
                        <m:r>
                          <a:rPr lang="en-US" i="1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𝑁</m:t>
                        </m:r>
                      </m:sup>
                      <m:e>
                        <m:sSub>
                          <m:sSubPr>
                            <m:ctrlPr>
                              <a:rPr lang="en-US" i="1" smtClean="0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i="1" smtClean="0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𝑄</m:t>
                            </m:r>
                          </m:e>
                          <m:sub>
                            <m:r>
                              <a:rPr lang="en-US" i="1" smtClean="0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𝑛</m:t>
                            </m:r>
                          </m:sub>
                        </m:sSub>
                        <m:r>
                          <a:rPr lang="en-US" i="1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𝐻</m:t>
                        </m:r>
                        <m:r>
                          <a:rPr lang="en-US" i="1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(</m:t>
                        </m:r>
                        <m:sSub>
                          <m:sSubPr>
                            <m:ctrlPr>
                              <a:rPr lang="en-US" i="1" smtClean="0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i="1" smtClean="0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𝑥</m:t>
                            </m:r>
                          </m:e>
                          <m:sub>
                            <m:r>
                              <a:rPr lang="en-US" i="1" smtClean="0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𝑛</m:t>
                            </m:r>
                          </m:sub>
                        </m:sSub>
                        <m:r>
                          <a:rPr lang="en-US" i="1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)</m:t>
                        </m:r>
                      </m:e>
                    </m:nary>
                  </m:oMath>
                </a14:m>
                <a:r>
                  <a:rPr lang="en-US" dirty="0">
                    <a:solidFill>
                      <a:prstClr val="black"/>
                    </a:solidFill>
                    <a:latin typeface="Calibri"/>
                  </a:rPr>
                  <a:t> </a:t>
                </a:r>
                <a:r>
                  <a:rPr lang="ru-RU" dirty="0">
                    <a:solidFill>
                      <a:prstClr val="black"/>
                    </a:solidFill>
                    <a:latin typeface="Calibri"/>
                  </a:rPr>
                  <a:t>,</a:t>
                </a:r>
                <a:endParaRPr lang="en-US" dirty="0">
                  <a:solidFill>
                    <a:prstClr val="black"/>
                  </a:solidFill>
                  <a:latin typeface="Calibri"/>
                </a:endParaRPr>
              </a:p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dirty="0">
                  <a:solidFill>
                    <a:prstClr val="black"/>
                  </a:solidFill>
                  <a:latin typeface="Calibri"/>
                </a:endParaRPr>
              </a:p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ru-RU" dirty="0">
                    <a:solidFill>
                      <a:prstClr val="black"/>
                    </a:solidFill>
                    <a:latin typeface="Calibri"/>
                  </a:rPr>
                  <a:t>где</a:t>
                </a:r>
                <a:endParaRPr lang="en-US" dirty="0">
                  <a:solidFill>
                    <a:prstClr val="black"/>
                  </a:solidFill>
                  <a:latin typeface="Calibri"/>
                </a:endParaRPr>
              </a:p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𝑄</m:t>
                          </m:r>
                        </m:e>
                        <m:sub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en-US" i="1" smtClean="0">
                          <a:solidFill>
                            <a:prstClr val="black"/>
                          </a:solidFill>
                          <a:latin typeface="Cambria Math"/>
                        </a:rPr>
                        <m:t>=</m:t>
                      </m:r>
                      <m:r>
                        <a:rPr lang="en-US" i="1" smtClean="0">
                          <a:solidFill>
                            <a:prstClr val="black"/>
                          </a:solidFill>
                          <a:latin typeface="Cambria Math"/>
                        </a:rPr>
                        <m:t>𝐼</m:t>
                      </m:r>
                      <m:r>
                        <a:rPr lang="en-US" i="1" smtClean="0">
                          <a:solidFill>
                            <a:prstClr val="black"/>
                          </a:solidFill>
                          <a:latin typeface="Cambria Math"/>
                        </a:rPr>
                        <m:t> , </m:t>
                      </m:r>
                      <m:sSub>
                        <m:sSubPr>
                          <m:ctrlPr>
                            <a:rPr lang="en-US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𝑄</m:t>
                          </m:r>
                        </m:e>
                        <m:sub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𝑛</m:t>
                          </m:r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+</m:t>
                          </m:r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1</m:t>
                          </m:r>
                        </m:sub>
                      </m:sSub>
                      <m:r>
                        <a:rPr lang="en-US" i="1" smtClean="0">
                          <a:solidFill>
                            <a:prstClr val="black"/>
                          </a:solidFill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𝑄</m:t>
                          </m:r>
                        </m:e>
                        <m:sub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𝑛</m:t>
                          </m:r>
                        </m:sub>
                      </m:sSub>
                      <m:f>
                        <m:fPr>
                          <m:ctrlPr>
                            <a:rPr lang="en-US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𝐾</m:t>
                          </m:r>
                          <m:d>
                            <m:dPr>
                              <m:ctrlPr>
                                <a:rPr lang="en-US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 smtClean="0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i="1" smtClean="0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i="1" smtClean="0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  <m:t>𝑛</m:t>
                                  </m:r>
                                </m:sub>
                              </m:sSub>
                              <m:r>
                                <a:rPr lang="en-US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, </m:t>
                              </m:r>
                              <m:sSub>
                                <m:sSubPr>
                                  <m:ctrlPr>
                                    <a:rPr lang="en-US" i="1" smtClean="0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i="1" smtClean="0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i="1" smtClean="0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  <m:t>𝑛</m:t>
                                  </m:r>
                                  <m:r>
                                    <a:rPr lang="en-US" i="1" smtClean="0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  <m:t>+</m:t>
                                  </m:r>
                                  <m:r>
                                    <a:rPr lang="en-US" i="1" smtClean="0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𝑝</m:t>
                          </m:r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𝑛</m:t>
                              </m:r>
                            </m:sub>
                          </m:sSub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US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𝑛</m:t>
                              </m:r>
                              <m:r>
                                <a:rPr lang="en-US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+</m:t>
                              </m:r>
                              <m:r>
                                <a:rPr lang="en-US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dirty="0">
                  <a:solidFill>
                    <a:prstClr val="black"/>
                  </a:solidFill>
                  <a:latin typeface="Calibri"/>
                </a:endParaRPr>
              </a:p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dirty="0">
                  <a:solidFill>
                    <a:prstClr val="black"/>
                  </a:solidFill>
                  <a:latin typeface="Calibri"/>
                </a:endParaRPr>
              </a:p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ru-RU" dirty="0">
                    <a:solidFill>
                      <a:prstClr val="black"/>
                    </a:solidFill>
                    <a:latin typeface="Calibri"/>
                  </a:rPr>
                  <a:t>   Откуда получаем для </a:t>
                </a:r>
                <a:r>
                  <a:rPr lang="en-US" dirty="0">
                    <a:solidFill>
                      <a:prstClr val="black"/>
                    </a:solidFill>
                    <a:latin typeface="Calibri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i="1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𝜉</m:t>
                        </m:r>
                      </m:e>
                      <m:sub>
                        <m:r>
                          <a:rPr lang="en-US" i="1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𝑥</m:t>
                        </m:r>
                      </m:sub>
                    </m:sSub>
                    <m:r>
                      <a:rPr lang="en-US" i="1" smtClean="0">
                        <a:solidFill>
                          <a:prstClr val="black"/>
                        </a:solidFill>
                        <a:latin typeface="Cambria Math"/>
                      </a:rPr>
                      <m:t>:</m:t>
                    </m:r>
                  </m:oMath>
                </a14:m>
                <a:r>
                  <a:rPr lang="ru-RU" dirty="0">
                    <a:solidFill>
                      <a:prstClr val="black"/>
                    </a:solidFill>
                    <a:latin typeface="Calibri"/>
                  </a:rPr>
                  <a:t> </a:t>
                </a:r>
                <a:endParaRPr lang="ru-RU" i="1" dirty="0">
                  <a:solidFill>
                    <a:prstClr val="black"/>
                  </a:solidFill>
                  <a:latin typeface="Calibri"/>
                </a:endParaRPr>
              </a:p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ru-RU" smtClean="0">
                          <a:solidFill>
                            <a:prstClr val="black"/>
                          </a:solidFill>
                          <a:latin typeface="Cambria Math"/>
                        </a:rPr>
                        <m:t>Φ</m:t>
                      </m:r>
                      <m:d>
                        <m:dPr>
                          <m:ctrlPr>
                            <a:rPr lang="ru-RU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a:rPr lang="en-US" i="1" smtClean="0">
                          <a:solidFill>
                            <a:prstClr val="black"/>
                          </a:solidFill>
                          <a:latin typeface="Cambria Math"/>
                        </a:rPr>
                        <m:t>=</m:t>
                      </m:r>
                      <m:r>
                        <a:rPr lang="en-US" i="1" smtClean="0">
                          <a:solidFill>
                            <a:prstClr val="black"/>
                          </a:solidFill>
                          <a:latin typeface="Cambria Math"/>
                        </a:rPr>
                        <m:t>𝐸</m:t>
                      </m:r>
                      <m:sSub>
                        <m:sSubPr>
                          <m:ctrlPr>
                            <a:rPr lang="en-US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𝜉</m:t>
                          </m:r>
                        </m:e>
                        <m:sub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𝑥</m:t>
                          </m:r>
                        </m:sub>
                      </m:sSub>
                      <m:r>
                        <a:rPr lang="en-US" i="1" smtClean="0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</a:rPr>
                        <m:t>≈</m:t>
                      </m:r>
                      <m:f>
                        <m:fPr>
                          <m:ctrlPr>
                            <a:rPr lang="en-US" i="1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</a:rPr>
                                <m:t>𝜉</m:t>
                              </m:r>
                            </m:e>
                            <m:sub>
                              <m:r>
                                <a:rPr lang="en-US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  <m:t>+ …+</m:t>
                          </m:r>
                          <m:sSub>
                            <m:sSubPr>
                              <m:ctrlPr>
                                <a:rPr lang="en-US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</a:rPr>
                                <m:t>𝜉</m:t>
                              </m:r>
                            </m:e>
                            <m:sub>
                              <m:r>
                                <a:rPr lang="en-US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</a:rPr>
                                <m:t>𝑀</m:t>
                              </m:r>
                            </m:sub>
                          </m:sSub>
                        </m:num>
                        <m:den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  <m:t>𝑀</m:t>
                          </m:r>
                        </m:den>
                      </m:f>
                    </m:oMath>
                  </m:oMathPara>
                </a14:m>
                <a:endParaRPr lang="ru-RU" dirty="0">
                  <a:solidFill>
                    <a:prstClr val="black"/>
                  </a:solidFill>
                  <a:latin typeface="Calibri"/>
                </a:endParaRPr>
              </a:p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dirty="0">
                  <a:solidFill>
                    <a:prstClr val="black"/>
                  </a:solidFill>
                  <a:latin typeface="Calibri"/>
                </a:endParaRPr>
              </a:p>
              <a:p>
                <a:pPr>
                  <a:buClr>
                    <a:srgbClr val="660033"/>
                  </a:buClr>
                  <a:defRPr/>
                </a:pPr>
                <a:r>
                  <a:rPr lang="en-US" sz="1600" dirty="0">
                    <a:solidFill>
                      <a:srgbClr val="800000"/>
                    </a:solidFill>
                    <a:effectLst>
                      <a:outerShdw blurRad="38100" dist="38100" dir="2700000" algn="tl">
                        <a:srgbClr val="FFFFFF"/>
                      </a:outerShdw>
                    </a:effectLst>
                  </a:rPr>
                  <a:t>S.I. </a:t>
                </a:r>
                <a:r>
                  <a:rPr lang="en-US" sz="1600" dirty="0" err="1">
                    <a:solidFill>
                      <a:srgbClr val="800000"/>
                    </a:solidFill>
                    <a:effectLst>
                      <a:outerShdw blurRad="38100" dist="38100" dir="2700000" algn="tl">
                        <a:srgbClr val="FFFFFF"/>
                      </a:outerShdw>
                    </a:effectLst>
                  </a:rPr>
                  <a:t>Kabanikhin</a:t>
                </a:r>
                <a:r>
                  <a:rPr lang="en-US" sz="1600" dirty="0">
                    <a:solidFill>
                      <a:srgbClr val="800000"/>
                    </a:solidFill>
                    <a:effectLst>
                      <a:outerShdw blurRad="38100" dist="38100" dir="2700000" algn="tl">
                        <a:srgbClr val="FFFFFF"/>
                      </a:outerShdw>
                    </a:effectLst>
                  </a:rPr>
                  <a:t>, K.K. </a:t>
                </a:r>
                <a:r>
                  <a:rPr lang="en-US" sz="1600" dirty="0" err="1">
                    <a:solidFill>
                      <a:srgbClr val="800000"/>
                    </a:solidFill>
                    <a:effectLst>
                      <a:outerShdw blurRad="38100" dist="38100" dir="2700000" algn="tl">
                        <a:srgbClr val="FFFFFF"/>
                      </a:outerShdw>
                    </a:effectLst>
                  </a:rPr>
                  <a:t>Sabelfeld</a:t>
                </a:r>
                <a:r>
                  <a:rPr lang="en-US" sz="1600" dirty="0">
                    <a:solidFill>
                      <a:srgbClr val="800000"/>
                    </a:solidFill>
                    <a:effectLst>
                      <a:outerShdw blurRad="38100" dist="38100" dir="2700000" algn="tl">
                        <a:srgbClr val="FFFFFF"/>
                      </a:outerShdw>
                    </a:effectLst>
                  </a:rPr>
                  <a:t>, N.S. </a:t>
                </a:r>
                <a:r>
                  <a:rPr lang="en-US" sz="1600" dirty="0" err="1">
                    <a:solidFill>
                      <a:srgbClr val="800000"/>
                    </a:solidFill>
                    <a:effectLst>
                      <a:outerShdw blurRad="38100" dist="38100" dir="2700000" algn="tl">
                        <a:srgbClr val="FFFFFF"/>
                      </a:outerShdw>
                    </a:effectLst>
                  </a:rPr>
                  <a:t>Novikov</a:t>
                </a:r>
                <a:r>
                  <a:rPr lang="en-US" sz="1600" dirty="0">
                    <a:solidFill>
                      <a:srgbClr val="800000"/>
                    </a:solidFill>
                    <a:effectLst>
                      <a:outerShdw blurRad="38100" dist="38100" dir="2700000" algn="tl">
                        <a:srgbClr val="FFFFFF"/>
                      </a:outerShdw>
                    </a:effectLst>
                  </a:rPr>
                  <a:t>, and M.A. </a:t>
                </a:r>
                <a:r>
                  <a:rPr lang="en-US" sz="1600" dirty="0" err="1">
                    <a:solidFill>
                      <a:srgbClr val="800000"/>
                    </a:solidFill>
                    <a:effectLst>
                      <a:outerShdw blurRad="38100" dist="38100" dir="2700000" algn="tl">
                        <a:srgbClr val="FFFFFF"/>
                      </a:outerShdw>
                    </a:effectLst>
                  </a:rPr>
                  <a:t>Shishlenin</a:t>
                </a:r>
                <a:r>
                  <a:rPr lang="en-US" sz="1600" dirty="0">
                    <a:solidFill>
                      <a:srgbClr val="800000"/>
                    </a:solidFill>
                    <a:effectLst>
                      <a:outerShdw blurRad="38100" dist="38100" dir="2700000" algn="tl">
                        <a:srgbClr val="FFFFFF"/>
                      </a:outerShdw>
                    </a:effectLst>
                  </a:rPr>
                  <a:t>. Numerical solution of the multidimensional </a:t>
                </a:r>
                <a:r>
                  <a:rPr lang="en-US" sz="1600" dirty="0" err="1">
                    <a:solidFill>
                      <a:srgbClr val="800000"/>
                    </a:solidFill>
                    <a:effectLst>
                      <a:outerShdw blurRad="38100" dist="38100" dir="2700000" algn="tl">
                        <a:srgbClr val="FFFFFF"/>
                      </a:outerShdw>
                    </a:effectLst>
                  </a:rPr>
                  <a:t>Gelfand</a:t>
                </a:r>
                <a:r>
                  <a:rPr lang="en-US" sz="1600" dirty="0">
                    <a:solidFill>
                      <a:srgbClr val="800000"/>
                    </a:solidFill>
                    <a:effectLst>
                      <a:outerShdw blurRad="38100" dist="38100" dir="2700000" algn="tl">
                        <a:srgbClr val="FFFFFF"/>
                      </a:outerShdw>
                    </a:effectLst>
                  </a:rPr>
                  <a:t>–</a:t>
                </a:r>
                <a:r>
                  <a:rPr lang="en-US" sz="1600" dirty="0" err="1">
                    <a:solidFill>
                      <a:srgbClr val="800000"/>
                    </a:solidFill>
                    <a:effectLst>
                      <a:outerShdw blurRad="38100" dist="38100" dir="2700000" algn="tl">
                        <a:srgbClr val="FFFFFF"/>
                      </a:outerShdw>
                    </a:effectLst>
                  </a:rPr>
                  <a:t>Levitan</a:t>
                </a:r>
                <a:r>
                  <a:rPr lang="en-US" sz="1600" dirty="0">
                    <a:solidFill>
                      <a:srgbClr val="800000"/>
                    </a:solidFill>
                    <a:effectLst>
                      <a:outerShdw blurRad="38100" dist="38100" dir="2700000" algn="tl">
                        <a:srgbClr val="FFFFFF"/>
                      </a:outerShdw>
                    </a:effectLst>
                  </a:rPr>
                  <a:t> equation</a:t>
                </a:r>
                <a:r>
                  <a:rPr lang="ru-RU" sz="1600" dirty="0">
                    <a:solidFill>
                      <a:srgbClr val="800000"/>
                    </a:solidFill>
                    <a:effectLst>
                      <a:outerShdw blurRad="38100" dist="38100" dir="2700000" algn="tl">
                        <a:srgbClr val="FFFFFF"/>
                      </a:outerShdw>
                    </a:effectLst>
                  </a:rPr>
                  <a:t>. </a:t>
                </a:r>
                <a:r>
                  <a:rPr lang="en-US" sz="1600" dirty="0">
                    <a:solidFill>
                      <a:srgbClr val="800000"/>
                    </a:solidFill>
                    <a:effectLst>
                      <a:outerShdw blurRad="38100" dist="38100" dir="2700000" algn="tl">
                        <a:srgbClr val="FFFFFF"/>
                      </a:outerShdw>
                    </a:effectLst>
                  </a:rPr>
                  <a:t>Journal of Inverse and Ill-Posed Problems, 2015. Vol. 23, No. 5</a:t>
                </a:r>
                <a:r>
                  <a:rPr lang="ru-RU" sz="1600" dirty="0">
                    <a:solidFill>
                      <a:srgbClr val="800000"/>
                    </a:solidFill>
                    <a:effectLst>
                      <a:outerShdw blurRad="38100" dist="38100" dir="2700000" algn="tl">
                        <a:srgbClr val="FFFFFF"/>
                      </a:outerShdw>
                    </a:effectLst>
                  </a:rPr>
                  <a:t>.</a:t>
                </a:r>
                <a:endParaRPr lang="en-US" dirty="0">
                  <a:solidFill>
                    <a:srgbClr val="800000"/>
                  </a:solidFill>
                  <a:latin typeface="Calibri"/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528" y="1982534"/>
                <a:ext cx="8820472" cy="4716548"/>
              </a:xfrm>
              <a:prstGeom prst="rect">
                <a:avLst/>
              </a:prstGeom>
              <a:blipFill>
                <a:blip r:embed="rId3" cstate="print"/>
                <a:stretch>
                  <a:fillRect l="-553" t="-646" r="-1037" b="-10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692B6-78E8-4F05-B1CF-1E78C0F47AB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10"/>
          <p:cNvSpPr>
            <a:spLocks noChangeArrowheads="1"/>
          </p:cNvSpPr>
          <p:nvPr/>
        </p:nvSpPr>
        <p:spPr bwMode="auto">
          <a:xfrm>
            <a:off x="539751" y="2"/>
            <a:ext cx="8147050" cy="671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/>
              </a:rPr>
              <a:t>Метод Монте-Карло </a:t>
            </a:r>
            <a:endParaRPr lang="en-US" sz="2400" dirty="0">
              <a:solidFill>
                <a:srgbClr val="FF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02228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2" descr="C:\Users\Admin\Desktop\Арктика.jpg"/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457" y="33754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19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ru-RU" altLang="ru-RU" sz="2400" dirty="0"/>
              <a:t>Этапы использования математических методов</a:t>
            </a:r>
            <a:br>
              <a:rPr lang="ru-RU" altLang="ru-RU" sz="2400" dirty="0"/>
            </a:br>
            <a:r>
              <a:rPr lang="ru-RU" altLang="ru-RU" sz="2400" dirty="0"/>
              <a:t> при обработке</a:t>
            </a:r>
            <a:r>
              <a:rPr lang="en-US" altLang="ru-RU" sz="2400" dirty="0"/>
              <a:t> </a:t>
            </a:r>
            <a:r>
              <a:rPr lang="ru-RU" altLang="ru-RU" sz="2400" dirty="0"/>
              <a:t>сейсмических данных</a:t>
            </a:r>
          </a:p>
        </p:txBody>
      </p:sp>
      <p:pic>
        <p:nvPicPr>
          <p:cNvPr id="288788" name="Picture 20" descr="attr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1664" y="1403350"/>
            <a:ext cx="1270000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8787" name="Picture 19" descr="seis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4175" y="1403350"/>
            <a:ext cx="1270000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8790" name="Picture 22" descr="attr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1664" y="1403350"/>
            <a:ext cx="1270000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8789" name="Picture 21" descr="seis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5764" y="1403350"/>
            <a:ext cx="1270000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8772" name="Picture 4" descr="Acquisitio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376365"/>
            <a:ext cx="2595563" cy="187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8793" name="Text Box 25"/>
          <p:cNvSpPr txBox="1">
            <a:spLocks noChangeArrowheads="1"/>
          </p:cNvSpPr>
          <p:nvPr/>
        </p:nvSpPr>
        <p:spPr bwMode="auto">
          <a:xfrm>
            <a:off x="2743201" y="3124200"/>
            <a:ext cx="273453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b="1" dirty="0" err="1">
                <a:solidFill>
                  <a:prstClr val="black"/>
                </a:solidFill>
              </a:rPr>
              <a:t>Деконволюция</a:t>
            </a:r>
            <a:r>
              <a:rPr lang="ru-RU" altLang="ru-RU" sz="1600" b="1" dirty="0">
                <a:solidFill>
                  <a:prstClr val="black"/>
                </a:solidFill>
              </a:rPr>
              <a:t>. Фильтрация</a:t>
            </a:r>
          </a:p>
        </p:txBody>
      </p:sp>
      <p:sp>
        <p:nvSpPr>
          <p:cNvPr id="288794" name="Text Box 26"/>
          <p:cNvSpPr txBox="1">
            <a:spLocks noChangeArrowheads="1"/>
          </p:cNvSpPr>
          <p:nvPr/>
        </p:nvSpPr>
        <p:spPr bwMode="auto">
          <a:xfrm>
            <a:off x="76200" y="3176588"/>
            <a:ext cx="220445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b="1" dirty="0">
                <a:solidFill>
                  <a:prstClr val="black"/>
                </a:solidFill>
              </a:rPr>
              <a:t>Сейсмические данные</a:t>
            </a:r>
          </a:p>
        </p:txBody>
      </p:sp>
      <p:grpSp>
        <p:nvGrpSpPr>
          <p:cNvPr id="2" name="Group 28"/>
          <p:cNvGrpSpPr>
            <a:grpSpLocks/>
          </p:cNvGrpSpPr>
          <p:nvPr/>
        </p:nvGrpSpPr>
        <p:grpSpPr bwMode="auto">
          <a:xfrm>
            <a:off x="2952751" y="3721102"/>
            <a:ext cx="3005138" cy="1857375"/>
            <a:chOff x="1852" y="2176"/>
            <a:chExt cx="1893" cy="1170"/>
          </a:xfrm>
        </p:grpSpPr>
        <p:pic>
          <p:nvPicPr>
            <p:cNvPr id="4126" name="Picture 12" descr="_MAIN_structure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52" y="2176"/>
              <a:ext cx="1893" cy="10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27" name="Text Box 27"/>
            <p:cNvSpPr txBox="1">
              <a:spLocks noChangeArrowheads="1"/>
            </p:cNvSpPr>
            <p:nvPr/>
          </p:nvSpPr>
          <p:spPr bwMode="auto">
            <a:xfrm>
              <a:off x="2278" y="3133"/>
              <a:ext cx="1266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600" b="1" dirty="0">
                  <a:solidFill>
                    <a:prstClr val="black"/>
                  </a:solidFill>
                </a:rPr>
                <a:t>Структурная модель</a:t>
              </a:r>
            </a:p>
          </p:txBody>
        </p:sp>
      </p:grpSp>
      <p:grpSp>
        <p:nvGrpSpPr>
          <p:cNvPr id="3" name="Group 30"/>
          <p:cNvGrpSpPr>
            <a:grpSpLocks/>
          </p:cNvGrpSpPr>
          <p:nvPr/>
        </p:nvGrpSpPr>
        <p:grpSpPr bwMode="auto">
          <a:xfrm>
            <a:off x="88313" y="4430190"/>
            <a:ext cx="3116263" cy="1862138"/>
            <a:chOff x="162" y="2844"/>
            <a:chExt cx="1963" cy="1173"/>
          </a:xfrm>
        </p:grpSpPr>
        <p:pic>
          <p:nvPicPr>
            <p:cNvPr id="4124" name="Picture 13" descr="_MAIN_velocity_model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2" y="2844"/>
              <a:ext cx="1893" cy="10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25" name="Text Box 29"/>
            <p:cNvSpPr txBox="1">
              <a:spLocks noChangeArrowheads="1"/>
            </p:cNvSpPr>
            <p:nvPr/>
          </p:nvSpPr>
          <p:spPr bwMode="auto">
            <a:xfrm>
              <a:off x="162" y="3804"/>
              <a:ext cx="1844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600" b="1" dirty="0">
                  <a:solidFill>
                    <a:prstClr val="black"/>
                  </a:solidFill>
                </a:rPr>
                <a:t>Первичная скоростная модель</a:t>
              </a:r>
              <a:endParaRPr lang="ru-RU" altLang="ru-RU" sz="1600" b="1" i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4" name="Group 47"/>
          <p:cNvGrpSpPr>
            <a:grpSpLocks/>
          </p:cNvGrpSpPr>
          <p:nvPr/>
        </p:nvGrpSpPr>
        <p:grpSpPr bwMode="auto">
          <a:xfrm>
            <a:off x="6137276" y="1582740"/>
            <a:ext cx="2774950" cy="1901825"/>
            <a:chOff x="3866" y="997"/>
            <a:chExt cx="1748" cy="1198"/>
          </a:xfrm>
        </p:grpSpPr>
        <p:pic>
          <p:nvPicPr>
            <p:cNvPr id="4122" name="Picture 14" descr="_MAIN_well_planni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6" y="997"/>
              <a:ext cx="1748" cy="10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23" name="Text Box 31"/>
            <p:cNvSpPr txBox="1">
              <a:spLocks noChangeArrowheads="1"/>
            </p:cNvSpPr>
            <p:nvPr/>
          </p:nvSpPr>
          <p:spPr bwMode="auto">
            <a:xfrm>
              <a:off x="4370" y="1982"/>
              <a:ext cx="526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600" dirty="0">
                  <a:solidFill>
                    <a:prstClr val="black"/>
                  </a:solidFill>
                </a:rPr>
                <a:t>              </a:t>
              </a:r>
            </a:p>
          </p:txBody>
        </p:sp>
      </p:grpSp>
      <p:sp>
        <p:nvSpPr>
          <p:cNvPr id="288804" name="AutoShape 36"/>
          <p:cNvSpPr>
            <a:spLocks noChangeArrowheads="1"/>
          </p:cNvSpPr>
          <p:nvPr/>
        </p:nvSpPr>
        <p:spPr bwMode="auto">
          <a:xfrm rot="4354922">
            <a:off x="2945519" y="4883987"/>
            <a:ext cx="1091509" cy="1281569"/>
          </a:xfrm>
          <a:custGeom>
            <a:avLst/>
            <a:gdLst>
              <a:gd name="T0" fmla="*/ 75611567 w 21600"/>
              <a:gd name="T1" fmla="*/ 17236766 h 21600"/>
              <a:gd name="T2" fmla="*/ 51008515 w 21600"/>
              <a:gd name="T3" fmla="*/ 12043943 h 21600"/>
              <a:gd name="T4" fmla="*/ 58780950 w 21600"/>
              <a:gd name="T5" fmla="*/ 29989161 h 21600"/>
              <a:gd name="T6" fmla="*/ 94388252 w 21600"/>
              <a:gd name="T7" fmla="*/ 42745584 h 21600"/>
              <a:gd name="T8" fmla="*/ 73413085 w 21600"/>
              <a:gd name="T9" fmla="*/ 64118375 h 21600"/>
              <a:gd name="T10" fmla="*/ 52437918 w 21600"/>
              <a:gd name="T11" fmla="*/ 42745584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6200" y="10800"/>
                </a:moveTo>
                <a:cubicBezTo>
                  <a:pt x="16200" y="8416"/>
                  <a:pt x="14637" y="6315"/>
                  <a:pt x="12355" y="5628"/>
                </a:cubicBezTo>
                <a:lnTo>
                  <a:pt x="13910" y="457"/>
                </a:lnTo>
                <a:cubicBezTo>
                  <a:pt x="18474" y="1830"/>
                  <a:pt x="21599" y="6033"/>
                  <a:pt x="21600" y="10799"/>
                </a:cubicBezTo>
                <a:lnTo>
                  <a:pt x="21600" y="10800"/>
                </a:lnTo>
                <a:lnTo>
                  <a:pt x="24300" y="10800"/>
                </a:lnTo>
                <a:lnTo>
                  <a:pt x="18900" y="16200"/>
                </a:lnTo>
                <a:lnTo>
                  <a:pt x="13500" y="10800"/>
                </a:lnTo>
                <a:lnTo>
                  <a:pt x="16200" y="108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288807" name="AutoShape 39"/>
          <p:cNvSpPr>
            <a:spLocks noChangeArrowheads="1"/>
          </p:cNvSpPr>
          <p:nvPr/>
        </p:nvSpPr>
        <p:spPr bwMode="auto">
          <a:xfrm>
            <a:off x="4241801" y="3505200"/>
            <a:ext cx="355600" cy="406400"/>
          </a:xfrm>
          <a:prstGeom prst="downArrow">
            <a:avLst>
              <a:gd name="adj1" fmla="val 50000"/>
              <a:gd name="adj2" fmla="val 44899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solidFill>
                <a:prstClr val="black"/>
              </a:solidFill>
            </a:endParaRPr>
          </a:p>
        </p:txBody>
      </p:sp>
      <p:sp>
        <p:nvSpPr>
          <p:cNvPr id="288809" name="AutoShape 41"/>
          <p:cNvSpPr>
            <a:spLocks noChangeArrowheads="1"/>
          </p:cNvSpPr>
          <p:nvPr/>
        </p:nvSpPr>
        <p:spPr bwMode="auto">
          <a:xfrm rot="-8620390">
            <a:off x="2022475" y="3241675"/>
            <a:ext cx="520700" cy="1676400"/>
          </a:xfrm>
          <a:prstGeom prst="downArrow">
            <a:avLst>
              <a:gd name="adj1" fmla="val 56056"/>
              <a:gd name="adj2" fmla="val 7987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solidFill>
                <a:prstClr val="black"/>
              </a:solidFill>
            </a:endParaRPr>
          </a:p>
        </p:txBody>
      </p:sp>
      <p:sp>
        <p:nvSpPr>
          <p:cNvPr id="288817" name="AutoShape 49"/>
          <p:cNvSpPr>
            <a:spLocks noChangeArrowheads="1"/>
          </p:cNvSpPr>
          <p:nvPr/>
        </p:nvSpPr>
        <p:spPr bwMode="auto">
          <a:xfrm rot="-8620390" flipH="1" flipV="1">
            <a:off x="5588000" y="2944814"/>
            <a:ext cx="520700" cy="1328737"/>
          </a:xfrm>
          <a:prstGeom prst="downArrow">
            <a:avLst>
              <a:gd name="adj1" fmla="val 59102"/>
              <a:gd name="adj2" fmla="val 73861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solidFill>
                <a:prstClr val="black"/>
              </a:solidFill>
            </a:endParaRPr>
          </a:p>
        </p:txBody>
      </p:sp>
      <p:grpSp>
        <p:nvGrpSpPr>
          <p:cNvPr id="5" name="Group 34"/>
          <p:cNvGrpSpPr>
            <a:grpSpLocks/>
          </p:cNvGrpSpPr>
          <p:nvPr/>
        </p:nvGrpSpPr>
        <p:grpSpPr bwMode="auto">
          <a:xfrm>
            <a:off x="5411791" y="4524526"/>
            <a:ext cx="3714752" cy="2165351"/>
            <a:chOff x="3421" y="2872"/>
            <a:chExt cx="2340" cy="1364"/>
          </a:xfrm>
        </p:grpSpPr>
        <p:pic>
          <p:nvPicPr>
            <p:cNvPr id="4120" name="Picture 17" descr="_MAIN_simulation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8" y="2872"/>
              <a:ext cx="1895" cy="10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21" name="Text Box 33"/>
            <p:cNvSpPr txBox="1">
              <a:spLocks noChangeArrowheads="1"/>
            </p:cNvSpPr>
            <p:nvPr/>
          </p:nvSpPr>
          <p:spPr bwMode="auto">
            <a:xfrm>
              <a:off x="3421" y="4023"/>
              <a:ext cx="2340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600" b="1" dirty="0">
                  <a:solidFill>
                    <a:prstClr val="black"/>
                  </a:solidFill>
                </a:rPr>
                <a:t>Моделирование нефтяного резервуара</a:t>
              </a:r>
            </a:p>
          </p:txBody>
        </p:sp>
      </p:grpSp>
      <p:sp>
        <p:nvSpPr>
          <p:cNvPr id="288811" name="AutoShape 43"/>
          <p:cNvSpPr>
            <a:spLocks noChangeArrowheads="1"/>
          </p:cNvSpPr>
          <p:nvPr/>
        </p:nvSpPr>
        <p:spPr bwMode="auto">
          <a:xfrm rot="17245078" flipH="1">
            <a:off x="5435600" y="4927601"/>
            <a:ext cx="1346200" cy="1358900"/>
          </a:xfrm>
          <a:custGeom>
            <a:avLst/>
            <a:gdLst>
              <a:gd name="T0" fmla="*/ 75611567 w 21600"/>
              <a:gd name="T1" fmla="*/ 17236766 h 21600"/>
              <a:gd name="T2" fmla="*/ 51008515 w 21600"/>
              <a:gd name="T3" fmla="*/ 12043943 h 21600"/>
              <a:gd name="T4" fmla="*/ 58780950 w 21600"/>
              <a:gd name="T5" fmla="*/ 29989161 h 21600"/>
              <a:gd name="T6" fmla="*/ 94388252 w 21600"/>
              <a:gd name="T7" fmla="*/ 42745584 h 21600"/>
              <a:gd name="T8" fmla="*/ 73413085 w 21600"/>
              <a:gd name="T9" fmla="*/ 64118375 h 21600"/>
              <a:gd name="T10" fmla="*/ 52437918 w 21600"/>
              <a:gd name="T11" fmla="*/ 42745584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6200" y="10800"/>
                </a:moveTo>
                <a:cubicBezTo>
                  <a:pt x="16200" y="8416"/>
                  <a:pt x="14637" y="6315"/>
                  <a:pt x="12355" y="5628"/>
                </a:cubicBezTo>
                <a:lnTo>
                  <a:pt x="13910" y="457"/>
                </a:lnTo>
                <a:cubicBezTo>
                  <a:pt x="18474" y="1830"/>
                  <a:pt x="21599" y="6033"/>
                  <a:pt x="21600" y="10799"/>
                </a:cubicBezTo>
                <a:lnTo>
                  <a:pt x="21600" y="10800"/>
                </a:lnTo>
                <a:lnTo>
                  <a:pt x="24300" y="10800"/>
                </a:lnTo>
                <a:lnTo>
                  <a:pt x="18900" y="16200"/>
                </a:lnTo>
                <a:lnTo>
                  <a:pt x="13500" y="10800"/>
                </a:lnTo>
                <a:lnTo>
                  <a:pt x="16200" y="108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31" name="Text Box 31"/>
          <p:cNvSpPr txBox="1">
            <a:spLocks noChangeArrowheads="1"/>
          </p:cNvSpPr>
          <p:nvPr/>
        </p:nvSpPr>
        <p:spPr bwMode="auto">
          <a:xfrm>
            <a:off x="7111517" y="3124203"/>
            <a:ext cx="114659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b="1" dirty="0">
                <a:solidFill>
                  <a:prstClr val="black"/>
                </a:solidFill>
              </a:rPr>
              <a:t>Бурение и коррекция</a:t>
            </a:r>
          </a:p>
        </p:txBody>
      </p:sp>
      <p:sp>
        <p:nvSpPr>
          <p:cNvPr id="288816" name="AutoShape 48"/>
          <p:cNvSpPr>
            <a:spLocks noChangeArrowheads="1"/>
          </p:cNvSpPr>
          <p:nvPr/>
        </p:nvSpPr>
        <p:spPr bwMode="auto">
          <a:xfrm rot="-8620390">
            <a:off x="6162676" y="3165475"/>
            <a:ext cx="520700" cy="1676400"/>
          </a:xfrm>
          <a:prstGeom prst="downArrow">
            <a:avLst>
              <a:gd name="adj1" fmla="val 56056"/>
              <a:gd name="adj2" fmla="val 7987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solidFill>
                <a:prstClr val="black"/>
              </a:solidFill>
            </a:endParaRPr>
          </a:p>
        </p:txBody>
      </p:sp>
      <p:pic>
        <p:nvPicPr>
          <p:cNvPr id="32" name="Shape 40"/>
          <p:cNvPicPr preferRelativeResize="0"/>
          <p:nvPr/>
        </p:nvPicPr>
        <p:blipFill>
          <a:blip r:embed="rId13" cstate="print">
            <a:alphaModFix/>
          </a:blip>
          <a:stretch>
            <a:fillRect/>
          </a:stretch>
        </p:blipFill>
        <p:spPr>
          <a:xfrm>
            <a:off x="8433693" y="115889"/>
            <a:ext cx="674561" cy="64807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E7B90-96F7-4E88-88A1-A00939C7E0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580488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887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887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888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288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888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887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887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888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2888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888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8793" grpId="0"/>
      <p:bldP spid="288794" grpId="0"/>
      <p:bldP spid="288804" grpId="0" animBg="1"/>
      <p:bldP spid="288807" grpId="0" animBg="1"/>
      <p:bldP spid="288809" grpId="0" animBg="1"/>
      <p:bldP spid="288817" grpId="0" animBg="1"/>
      <p:bldP spid="288811" grpId="0" animBg="1"/>
      <p:bldP spid="31" grpId="0"/>
      <p:bldP spid="288816" grpId="0" animBg="1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692B6-78E8-4F05-B1CF-1E78C0F47AB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8800" y="1052737"/>
            <a:ext cx="8568952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2000" dirty="0">
                <a:solidFill>
                  <a:prstClr val="black"/>
                </a:solidFill>
                <a:latin typeface="Calibri"/>
              </a:rPr>
              <a:t>Преимущества</a:t>
            </a:r>
            <a:r>
              <a:rPr lang="en-US" sz="2000" dirty="0">
                <a:solidFill>
                  <a:prstClr val="black"/>
                </a:solidFill>
                <a:latin typeface="Calibri"/>
              </a:rPr>
              <a:t>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prstClr val="black"/>
                </a:solidFill>
                <a:latin typeface="Calibri"/>
              </a:rPr>
              <a:t>- </a:t>
            </a:r>
            <a:r>
              <a:rPr lang="ru-RU" sz="2000" dirty="0">
                <a:solidFill>
                  <a:prstClr val="black"/>
                </a:solidFill>
                <a:latin typeface="Calibri"/>
              </a:rPr>
              <a:t>Вычислительные затраты зависят только от свойств ядра уравнения.</a:t>
            </a:r>
            <a:endParaRPr lang="en-US" sz="2000" dirty="0">
              <a:solidFill>
                <a:prstClr val="black"/>
              </a:solidFill>
              <a:latin typeface="Calibri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 sz="2000" dirty="0">
              <a:solidFill>
                <a:prstClr val="black"/>
              </a:solidFill>
              <a:latin typeface="Calibri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prstClr val="black"/>
                </a:solidFill>
                <a:latin typeface="Calibri"/>
              </a:rPr>
              <a:t>- </a:t>
            </a:r>
            <a:r>
              <a:rPr lang="ru-RU" sz="2000" dirty="0">
                <a:solidFill>
                  <a:prstClr val="black"/>
                </a:solidFill>
                <a:latin typeface="Calibri"/>
              </a:rPr>
              <a:t>Нет необходимости обращать матрицу системы.</a:t>
            </a:r>
            <a:endParaRPr lang="en-US" sz="2000" dirty="0">
              <a:solidFill>
                <a:prstClr val="black"/>
              </a:solidFill>
              <a:latin typeface="Calibri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000" dirty="0">
              <a:solidFill>
                <a:prstClr val="black"/>
              </a:solidFill>
              <a:latin typeface="Calibri"/>
            </a:endParaRP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ru-RU" sz="2000" dirty="0">
                <a:solidFill>
                  <a:prstClr val="black"/>
                </a:solidFill>
                <a:latin typeface="Calibri"/>
              </a:rPr>
              <a:t>Метод позволяет вычислять решение уравнения </a:t>
            </a:r>
            <a:r>
              <a:rPr lang="ru-RU" sz="2000" dirty="0" err="1">
                <a:solidFill>
                  <a:prstClr val="black"/>
                </a:solidFill>
                <a:latin typeface="Calibri"/>
              </a:rPr>
              <a:t>Крейна</a:t>
            </a:r>
            <a:r>
              <a:rPr lang="ru-RU" sz="2000" dirty="0">
                <a:solidFill>
                  <a:prstClr val="black"/>
                </a:solidFill>
                <a:latin typeface="Calibri"/>
              </a:rPr>
              <a:t> в отдельно взятой точке. </a:t>
            </a: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lang="en-US" sz="2000" dirty="0">
              <a:solidFill>
                <a:prstClr val="black"/>
              </a:solidFill>
              <a:latin typeface="Calibri"/>
            </a:endParaRP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ru-RU" sz="2000" dirty="0">
                <a:solidFill>
                  <a:prstClr val="black"/>
                </a:solidFill>
                <a:latin typeface="Calibri"/>
              </a:rPr>
              <a:t>Метод допускает распараллеливание.</a:t>
            </a:r>
            <a:endParaRPr lang="en-US" sz="2000" dirty="0">
              <a:solidFill>
                <a:prstClr val="black"/>
              </a:solidFill>
              <a:latin typeface="Calibri"/>
            </a:endParaRP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lang="en-US" sz="2000" dirty="0">
              <a:solidFill>
                <a:prstClr val="black"/>
              </a:solidFill>
              <a:latin typeface="Calibri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2000" dirty="0">
                <a:solidFill>
                  <a:prstClr val="black"/>
                </a:solidFill>
                <a:latin typeface="Calibri"/>
              </a:rPr>
              <a:t>Проблемы</a:t>
            </a:r>
            <a:r>
              <a:rPr lang="en-US" sz="2000" dirty="0">
                <a:solidFill>
                  <a:prstClr val="black"/>
                </a:solidFill>
                <a:latin typeface="Calibri"/>
              </a:rPr>
              <a:t>:</a:t>
            </a: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ru-RU" sz="2000" dirty="0">
                <a:solidFill>
                  <a:prstClr val="black"/>
                </a:solidFill>
                <a:latin typeface="Calibri"/>
              </a:rPr>
              <a:t>Сходимость ряда Неймана</a:t>
            </a:r>
            <a:r>
              <a:rPr lang="en-US" sz="2000" dirty="0">
                <a:solidFill>
                  <a:prstClr val="black"/>
                </a:solidFill>
                <a:latin typeface="Calibri"/>
              </a:rPr>
              <a:t>.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000" dirty="0">
              <a:solidFill>
                <a:prstClr val="black"/>
              </a:solidFill>
              <a:latin typeface="Calibri"/>
            </a:endParaRP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ru-RU" sz="2000" dirty="0">
                <a:solidFill>
                  <a:prstClr val="black"/>
                </a:solidFill>
                <a:latin typeface="Calibri"/>
              </a:rPr>
              <a:t>Дисперсия случайной величины возрастает, при увеличении глубины восстановления.</a:t>
            </a:r>
          </a:p>
        </p:txBody>
      </p:sp>
      <p:sp>
        <p:nvSpPr>
          <p:cNvPr id="7" name="Rectangle 10"/>
          <p:cNvSpPr>
            <a:spLocks noChangeArrowheads="1"/>
          </p:cNvSpPr>
          <p:nvPr/>
        </p:nvSpPr>
        <p:spPr bwMode="auto">
          <a:xfrm>
            <a:off x="539751" y="2"/>
            <a:ext cx="8147050" cy="671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/>
              </a:rPr>
              <a:t>Особенности метода Монте-Карло</a:t>
            </a:r>
            <a:endParaRPr lang="en-US" sz="2400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34802351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644009" y="1124745"/>
            <a:ext cx="403244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dirty="0">
                <a:solidFill>
                  <a:prstClr val="black"/>
                </a:solidFill>
                <a:latin typeface="Calibri"/>
              </a:rPr>
              <a:t>Графики зависимости времени счета от глубины, на которой ищется решение обратной задачи.</a:t>
            </a:r>
            <a:endParaRPr lang="en-US" dirty="0">
              <a:solidFill>
                <a:prstClr val="black"/>
              </a:solidFill>
              <a:latin typeface="Calibri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dirty="0">
                <a:solidFill>
                  <a:prstClr val="black"/>
                </a:solidFill>
                <a:latin typeface="Calibri"/>
              </a:rPr>
              <a:t>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dirty="0">
                <a:solidFill>
                  <a:prstClr val="black"/>
                </a:solidFill>
                <a:latin typeface="Calibri"/>
              </a:rPr>
              <a:t>- Красная кривая - 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SVD;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dirty="0">
                <a:solidFill>
                  <a:prstClr val="black"/>
                </a:solidFill>
                <a:latin typeface="Calibri"/>
              </a:rPr>
              <a:t> - Зеленая кривая – метод Монте-Карло короткая цепь Маркова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dirty="0">
                <a:solidFill>
                  <a:prstClr val="black"/>
                </a:solidFill>
                <a:latin typeface="Calibri"/>
              </a:rPr>
              <a:t>- Синяя кривая – метод Монте-Карло длинная цепь Маркова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26" name="Picture 2" descr="H:\_My Publications\2015 GL Monte Carlo\GLK-08.06\SpanCost.ep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92696"/>
            <a:ext cx="4127500" cy="367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07504" y="4581129"/>
            <a:ext cx="88569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dirty="0">
                <a:solidFill>
                  <a:prstClr val="black"/>
                </a:solidFill>
                <a:latin typeface="Calibri"/>
              </a:rPr>
              <a:t>Еще одно преимущество метода Монте-Карло – в памяти хранятся только данные обратной задачи (сейсмограммы).</a:t>
            </a:r>
          </a:p>
        </p:txBody>
      </p:sp>
      <p:sp>
        <p:nvSpPr>
          <p:cNvPr id="5" name="Управляющая кнопка: в начало 4">
            <a:hlinkClick r:id="rId3" action="ppaction://hlinksldjump" highlightClick="1"/>
          </p:cNvPr>
          <p:cNvSpPr/>
          <p:nvPr/>
        </p:nvSpPr>
        <p:spPr>
          <a:xfrm>
            <a:off x="8453961" y="6034396"/>
            <a:ext cx="517595" cy="348548"/>
          </a:xfrm>
          <a:prstGeom prst="actionButtonBeginning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04514"/>
            <a:endParaRPr lang="ru-RU" sz="179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5131196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7" y="332658"/>
            <a:ext cx="835292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2800" dirty="0">
                <a:solidFill>
                  <a:prstClr val="black"/>
                </a:solidFill>
                <a:latin typeface="Calibri"/>
              </a:rPr>
              <a:t>Стохастический итерационно-проекционный метод, основанный на алгоритме </a:t>
            </a:r>
            <a:r>
              <a:rPr lang="ru-RU" sz="2800" dirty="0" err="1">
                <a:solidFill>
                  <a:prstClr val="black"/>
                </a:solidFill>
                <a:latin typeface="Calibri"/>
              </a:rPr>
              <a:t>Качмажа</a:t>
            </a:r>
            <a:endParaRPr lang="en-US" sz="2800" dirty="0">
              <a:solidFill>
                <a:prstClr val="black"/>
              </a:solidFill>
              <a:latin typeface="Calibri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 sz="28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64088" y="3651014"/>
            <a:ext cx="3563888" cy="267291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251521" y="1196753"/>
                <a:ext cx="8496944" cy="22044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dirty="0">
                  <a:solidFill>
                    <a:prstClr val="black"/>
                  </a:solidFill>
                  <a:latin typeface="Calibri"/>
                </a:endParaRPr>
              </a:p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ru-RU" dirty="0">
                    <a:solidFill>
                      <a:prstClr val="black"/>
                    </a:solidFill>
                    <a:latin typeface="Calibri"/>
                  </a:rPr>
                  <a:t>   Каждое уравнение </a:t>
                </a:r>
                <a:r>
                  <a:rPr lang="en-US" dirty="0">
                    <a:solidFill>
                      <a:prstClr val="black"/>
                    </a:solidFill>
                    <a:latin typeface="Calibri"/>
                  </a:rPr>
                  <a:t>(</a:t>
                </a:r>
                <a:r>
                  <a:rPr lang="ru-RU" dirty="0">
                    <a:solidFill>
                      <a:prstClr val="black"/>
                    </a:solidFill>
                    <a:latin typeface="Calibri"/>
                  </a:rPr>
                  <a:t>каждая строка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sSub>
                          <m:sSubPr>
                            <m:ctrlPr>
                              <a:rPr lang="en-US" i="1" smtClean="0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en-US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sub>
                    </m:sSub>
                  </m:oMath>
                </a14:m>
                <a:r>
                  <a:rPr lang="en-US" dirty="0">
                    <a:solidFill>
                      <a:prstClr val="black"/>
                    </a:solidFill>
                    <a:latin typeface="Calibri"/>
                  </a:rPr>
                  <a:t>) </a:t>
                </a:r>
                <a:r>
                  <a:rPr lang="ru-RU" dirty="0">
                    <a:solidFill>
                      <a:prstClr val="black"/>
                    </a:solidFill>
                    <a:latin typeface="Calibri"/>
                  </a:rPr>
                  <a:t>СЛАУ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𝐴𝑥</m:t>
                    </m:r>
                    <m:r>
                      <a:rPr lang="en-US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ru-RU" dirty="0">
                    <a:solidFill>
                      <a:prstClr val="black"/>
                    </a:solidFill>
                    <a:latin typeface="Calibri"/>
                  </a:rPr>
                  <a:t>определяет гиперплоскость</a:t>
                </a:r>
                <a:r>
                  <a:rPr lang="en-US" dirty="0">
                    <a:solidFill>
                      <a:prstClr val="black"/>
                    </a:solidFill>
                    <a:latin typeface="Calibri"/>
                  </a:rPr>
                  <a:t>.</a:t>
                </a:r>
              </a:p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dirty="0">
                  <a:solidFill>
                    <a:prstClr val="black"/>
                  </a:solidFill>
                  <a:latin typeface="Calibri"/>
                </a:endParaRPr>
              </a:p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ru-RU" dirty="0">
                    <a:solidFill>
                      <a:prstClr val="black"/>
                    </a:solidFill>
                    <a:latin typeface="Calibri"/>
                  </a:rPr>
                  <a:t>   Метод основан на последовательной проекции текущего приближения на одну из гиперплоскостей</a:t>
                </a:r>
                <a:r>
                  <a:rPr lang="en-US" dirty="0">
                    <a:solidFill>
                      <a:prstClr val="black"/>
                    </a:solidFill>
                    <a:latin typeface="Calibri"/>
                  </a:rPr>
                  <a:t>: </a:t>
                </a:r>
              </a:p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US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  <m:r>
                                <a:rPr lang="en-US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b>
                          </m:sSub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−(</m:t>
                          </m:r>
                          <m:sSub>
                            <m:sSubPr>
                              <m:ctrlPr>
                                <a:rPr lang="en-US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i="1" smtClean="0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en-US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sub>
                          </m:sSub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sSup>
                            <m:sSupPr>
                              <m:ctrlPr>
                                <a:rPr lang="en-US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en-US" i="1" smtClean="0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 smtClean="0">
                                          <a:solidFill>
                                            <a:prstClr val="black"/>
                                          </a:solidFill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 smtClean="0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  <m:sub>
                                      <m:sSub>
                                        <m:sSubPr>
                                          <m:ctrlPr>
                                            <a:rPr lang="en-US" i="1" smtClean="0">
                                              <a:solidFill>
                                                <a:prstClr val="black"/>
                                              </a:solidFill>
                                              <a:latin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 smtClean="0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𝑟</m:t>
                                          </m:r>
                                        </m:e>
                                        <m:sub>
                                          <m:r>
                                            <a:rPr lang="en-US" i="1" smtClean="0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sSub>
                        <m:sSubPr>
                          <m:ctrlPr>
                            <a:rPr lang="en-US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sSub>
                            <m:sSubPr>
                              <m:ctrlPr>
                                <a:rPr lang="en-US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sub>
                      </m:sSub>
                    </m:oMath>
                  </m:oMathPara>
                </a14:m>
                <a:endParaRPr lang="ru-RU" dirty="0">
                  <a:solidFill>
                    <a:prstClr val="black"/>
                  </a:solidFill>
                  <a:latin typeface="Calibri"/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520" y="1196752"/>
                <a:ext cx="8496944" cy="2204450"/>
              </a:xfrm>
              <a:prstGeom prst="rect">
                <a:avLst/>
              </a:prstGeom>
              <a:blipFill>
                <a:blip r:embed="rId3" cstate="print"/>
                <a:stretch>
                  <a:fillRect l="-574" r="-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251521" y="3933057"/>
                <a:ext cx="5040560" cy="23134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ru-RU" dirty="0">
                    <a:solidFill>
                      <a:prstClr val="black"/>
                    </a:solidFill>
                    <a:latin typeface="Calibri"/>
                  </a:rPr>
                  <a:t>Случайный выбор строки матрицы </a:t>
                </a:r>
                <a:r>
                  <a:rPr lang="en-US" dirty="0">
                    <a:solidFill>
                      <a:prstClr val="black"/>
                    </a:solidFill>
                    <a:latin typeface="Calibri"/>
                  </a:rPr>
                  <a:t>(</a:t>
                </a:r>
                <a:r>
                  <a:rPr lang="ru-RU" dirty="0">
                    <a:solidFill>
                      <a:prstClr val="black"/>
                    </a:solidFill>
                    <a:latin typeface="Calibri"/>
                  </a:rPr>
                  <a:t>в соответствии с ее нормой</a:t>
                </a:r>
                <a:r>
                  <a:rPr lang="en-US" dirty="0">
                    <a:solidFill>
                      <a:prstClr val="black"/>
                    </a:solidFill>
                    <a:latin typeface="Calibri"/>
                  </a:rPr>
                  <a:t>) </a:t>
                </a:r>
                <a:r>
                  <a:rPr lang="ru-RU" dirty="0">
                    <a:solidFill>
                      <a:prstClr val="black"/>
                    </a:solidFill>
                    <a:latin typeface="Calibri"/>
                  </a:rPr>
                  <a:t>позволяет существенно увеличить скорость сходимости</a:t>
                </a:r>
                <a:r>
                  <a:rPr lang="en-US" dirty="0">
                    <a:solidFill>
                      <a:prstClr val="black"/>
                    </a:solidFill>
                    <a:latin typeface="Calibri"/>
                  </a:rPr>
                  <a:t>:</a:t>
                </a:r>
                <a:endParaRPr lang="ru-RU" dirty="0">
                  <a:solidFill>
                    <a:prstClr val="black"/>
                  </a:solidFill>
                  <a:latin typeface="Calibri"/>
                </a:endParaRPr>
              </a:p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dirty="0">
                  <a:solidFill>
                    <a:prstClr val="black"/>
                  </a:solidFill>
                  <a:latin typeface="Calibri"/>
                </a:endParaRPr>
              </a:p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𝐸</m:t>
                      </m:r>
                      <m:d>
                        <m:dPr>
                          <m:ctrlPr>
                            <a:rPr lang="en-US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sSubSupPr>
                            <m:e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en-US" i="1" smtClean="0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 smtClean="0">
                                          <a:solidFill>
                                            <a:prstClr val="black"/>
                                          </a:solidFill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 smtClean="0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i="1" smtClean="0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  <m:r>
                                    <a:rPr lang="en-US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e>
                            <m:sub>
                              <m:r>
                                <a:rPr lang="en-US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en-US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d>
                      <m:r>
                        <a:rPr lang="en-US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≤</m:t>
                      </m:r>
                      <m:sSup>
                        <m:sSupPr>
                          <m:ctrlPr>
                            <a:rPr lang="en-US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𝜅</m:t>
                              </m:r>
                              <m:sSup>
                                <m:sSupPr>
                                  <m:ctrlPr>
                                    <a:rPr lang="en-US" i="1" smtClean="0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i="1" smtClean="0">
                                          <a:solidFill>
                                            <a:prstClr val="black"/>
                                          </a:solidFill>
                                          <a:latin typeface="Cambria Math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i="1" smtClean="0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𝐴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p>
                      </m:sSup>
                      <m:sSubSup>
                        <m:sSubSupPr>
                          <m:ctrlPr>
                            <a:rPr lang="en-US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sSubSup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US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 smtClean="0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  <m:sub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,  </m:t>
                      </m:r>
                    </m:oMath>
                  </m:oMathPara>
                </a14:m>
                <a:endParaRPr lang="en-US" dirty="0">
                  <a:solidFill>
                    <a:prstClr val="black"/>
                  </a:solidFill>
                  <a:latin typeface="Calibri"/>
                </a:endParaRPr>
              </a:p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dirty="0">
                  <a:solidFill>
                    <a:prstClr val="black"/>
                  </a:solidFill>
                  <a:latin typeface="Calibri"/>
                </a:endParaRPr>
              </a:p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ru-RU" dirty="0">
                    <a:solidFill>
                      <a:prstClr val="black"/>
                    </a:solidFill>
                    <a:latin typeface="Calibri"/>
                  </a:rPr>
                  <a:t>Здесь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𝜅</m:t>
                    </m:r>
                    <m:d>
                      <m:dPr>
                        <m:ctrlPr>
                          <a:rPr lang="en-US" i="1" smtClean="0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en-US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d>
                  </m:oMath>
                </a14:m>
                <a:r>
                  <a:rPr lang="en-US" dirty="0">
                    <a:solidFill>
                      <a:prstClr val="black"/>
                    </a:solidFill>
                    <a:latin typeface="Calibri"/>
                  </a:rPr>
                  <a:t> - </a:t>
                </a:r>
                <a:r>
                  <a:rPr lang="ru-RU" dirty="0">
                    <a:solidFill>
                      <a:prstClr val="black"/>
                    </a:solidFill>
                    <a:latin typeface="Calibri"/>
                  </a:rPr>
                  <a:t>число обусловленности матрицы во фробениусовой норме. </a:t>
                </a:r>
                <a:r>
                  <a:rPr lang="en-US" dirty="0">
                    <a:solidFill>
                      <a:prstClr val="black"/>
                    </a:solidFill>
                    <a:latin typeface="Calibri"/>
                  </a:rPr>
                  <a:t> </a:t>
                </a:r>
                <a:endParaRPr lang="ru-RU" dirty="0">
                  <a:solidFill>
                    <a:prstClr val="black"/>
                  </a:solidFill>
                  <a:latin typeface="Calibri"/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520" y="3933056"/>
                <a:ext cx="5040560" cy="2313454"/>
              </a:xfrm>
              <a:prstGeom prst="rect">
                <a:avLst/>
              </a:prstGeom>
              <a:blipFill>
                <a:blip r:embed="rId4" cstate="print"/>
                <a:stretch>
                  <a:fillRect l="-967" t="-1316" r="-242" b="-31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E7B90-96F7-4E88-88A1-A00939C7E0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Управляющая кнопка: в начало 6">
            <a:hlinkClick r:id="rId5" action="ppaction://hlinksldjump" highlightClick="1"/>
          </p:cNvPr>
          <p:cNvSpPr/>
          <p:nvPr/>
        </p:nvSpPr>
        <p:spPr>
          <a:xfrm>
            <a:off x="8453961" y="6034396"/>
            <a:ext cx="517595" cy="348548"/>
          </a:xfrm>
          <a:prstGeom prst="actionButtonBeginning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04514"/>
            <a:endParaRPr lang="ru-RU" sz="179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0871352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692B6-78E8-4F05-B1CF-1E78C0F47AB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333873" y="966054"/>
                <a:ext cx="8568952" cy="5447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ru-RU" sz="2000" dirty="0">
                    <a:solidFill>
                      <a:prstClr val="black"/>
                    </a:solidFill>
                    <a:latin typeface="Calibri"/>
                  </a:rPr>
                  <a:t>Преимущества</a:t>
                </a:r>
                <a:r>
                  <a:rPr lang="en-US" sz="2000" dirty="0">
                    <a:solidFill>
                      <a:prstClr val="black"/>
                    </a:solidFill>
                    <a:latin typeface="Calibri"/>
                  </a:rPr>
                  <a:t>:</a:t>
                </a:r>
              </a:p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2000" dirty="0">
                  <a:solidFill>
                    <a:prstClr val="black"/>
                  </a:solidFill>
                  <a:latin typeface="Calibri"/>
                </a:endParaRPr>
              </a:p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000" dirty="0">
                    <a:solidFill>
                      <a:prstClr val="black"/>
                    </a:solidFill>
                    <a:latin typeface="Calibri"/>
                  </a:rPr>
                  <a:t>- </a:t>
                </a:r>
                <a:r>
                  <a:rPr lang="ru-RU" sz="2000" u="sng" dirty="0">
                    <a:solidFill>
                      <a:prstClr val="black"/>
                    </a:solidFill>
                    <a:latin typeface="Calibri"/>
                  </a:rPr>
                  <a:t>Быстрая сходимость</a:t>
                </a:r>
                <a:r>
                  <a:rPr lang="en-US" sz="2000" dirty="0">
                    <a:solidFill>
                      <a:prstClr val="black"/>
                    </a:solidFill>
                    <a:latin typeface="Calibri"/>
                  </a:rPr>
                  <a:t>: </a:t>
                </a:r>
                <a:r>
                  <a:rPr lang="ru-RU" sz="2000" dirty="0">
                    <a:solidFill>
                      <a:prstClr val="black"/>
                    </a:solidFill>
                    <a:latin typeface="Calibri"/>
                  </a:rPr>
                  <a:t>метод требует </a:t>
                </a:r>
                <a14:m>
                  <m:oMath xmlns:m="http://schemas.openxmlformats.org/officeDocument/2006/math">
                    <m:r>
                      <a:rPr lang="en-US" sz="20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sz="20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sz="2000" i="1" smtClean="0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20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n-US" sz="20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0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000" dirty="0">
                    <a:solidFill>
                      <a:prstClr val="black"/>
                    </a:solidFill>
                    <a:latin typeface="Calibri"/>
                  </a:rPr>
                  <a:t> </a:t>
                </a:r>
                <a:r>
                  <a:rPr lang="ru-RU" sz="2000" dirty="0">
                    <a:solidFill>
                      <a:prstClr val="black"/>
                    </a:solidFill>
                    <a:latin typeface="Calibri"/>
                  </a:rPr>
                  <a:t>операций</a:t>
                </a:r>
                <a:r>
                  <a:rPr lang="en-US" sz="2000" dirty="0">
                    <a:solidFill>
                      <a:prstClr val="black"/>
                    </a:solidFill>
                    <a:latin typeface="Calibri"/>
                  </a:rPr>
                  <a:t>. </a:t>
                </a:r>
                <a:r>
                  <a:rPr lang="ru-RU" sz="2000" dirty="0">
                    <a:solidFill>
                      <a:prstClr val="black"/>
                    </a:solidFill>
                    <a:latin typeface="Calibri"/>
                  </a:rPr>
                  <a:t>Возможные модификации метода (например, разделение по блок-строкам матрицы и проекция на пересечение соответствующих гиперплоскостей</a:t>
                </a:r>
                <a:r>
                  <a:rPr lang="en-US" sz="2000" dirty="0">
                    <a:solidFill>
                      <a:prstClr val="black"/>
                    </a:solidFill>
                    <a:latin typeface="Calibri"/>
                  </a:rPr>
                  <a:t>).</a:t>
                </a:r>
              </a:p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2000" dirty="0">
                  <a:solidFill>
                    <a:prstClr val="black"/>
                  </a:solidFill>
                  <a:latin typeface="Calibri"/>
                </a:endParaRPr>
              </a:p>
              <a:p>
                <a:pPr marL="342900" indent="-342900" eaLnBrk="1" fontAlgn="auto" hangingPunct="1">
                  <a:spcBef>
                    <a:spcPts val="0"/>
                  </a:spcBef>
                  <a:spcAft>
                    <a:spcPts val="0"/>
                  </a:spcAft>
                  <a:buFontTx/>
                  <a:buChar char="-"/>
                </a:pPr>
                <a:r>
                  <a:rPr lang="ru-RU" sz="2000" u="sng" dirty="0">
                    <a:solidFill>
                      <a:prstClr val="black"/>
                    </a:solidFill>
                    <a:latin typeface="Calibri"/>
                  </a:rPr>
                  <a:t>Экономия памяти</a:t>
                </a:r>
                <a:r>
                  <a:rPr lang="en-US" sz="2000" dirty="0">
                    <a:solidFill>
                      <a:prstClr val="black"/>
                    </a:solidFill>
                    <a:latin typeface="Calibri"/>
                  </a:rPr>
                  <a:t>: </a:t>
                </a:r>
                <a:r>
                  <a:rPr lang="ru-RU" sz="2000" dirty="0">
                    <a:solidFill>
                      <a:prstClr val="black"/>
                    </a:solidFill>
                    <a:latin typeface="Calibri"/>
                  </a:rPr>
                  <a:t>каждая итерация использует только один столбец матрицы</a:t>
                </a:r>
              </a:p>
              <a:p>
                <a:pPr marL="342900" indent="-342900" eaLnBrk="1" fontAlgn="auto" hangingPunct="1">
                  <a:spcBef>
                    <a:spcPts val="0"/>
                  </a:spcBef>
                  <a:spcAft>
                    <a:spcPts val="0"/>
                  </a:spcAft>
                  <a:buFontTx/>
                  <a:buChar char="-"/>
                </a:pPr>
                <a:endParaRPr lang="en-US" sz="2000" dirty="0">
                  <a:solidFill>
                    <a:prstClr val="black"/>
                  </a:solidFill>
                  <a:latin typeface="Calibri"/>
                </a:endParaRPr>
              </a:p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000" dirty="0">
                    <a:solidFill>
                      <a:prstClr val="black"/>
                    </a:solidFill>
                    <a:latin typeface="Calibri"/>
                  </a:rPr>
                  <a:t>- </a:t>
                </a:r>
                <a:r>
                  <a:rPr lang="ru-RU" sz="2000" dirty="0">
                    <a:solidFill>
                      <a:prstClr val="black"/>
                    </a:solidFill>
                    <a:latin typeface="Calibri"/>
                  </a:rPr>
                  <a:t>Метод не зависит от условий сходимости ряда Неймана</a:t>
                </a:r>
                <a:r>
                  <a:rPr lang="en-US" sz="2000" dirty="0">
                    <a:solidFill>
                      <a:prstClr val="black"/>
                    </a:solidFill>
                    <a:latin typeface="Calibri"/>
                  </a:rPr>
                  <a:t>. </a:t>
                </a:r>
              </a:p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2000" dirty="0">
                  <a:solidFill>
                    <a:prstClr val="black"/>
                  </a:solidFill>
                  <a:latin typeface="Calibri"/>
                </a:endParaRPr>
              </a:p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ru-RU" sz="2000" dirty="0">
                    <a:solidFill>
                      <a:prstClr val="black"/>
                    </a:solidFill>
                    <a:latin typeface="Calibri"/>
                  </a:rPr>
                  <a:t>Проблемы:</a:t>
                </a:r>
                <a:endParaRPr lang="en-US" sz="2000" dirty="0">
                  <a:solidFill>
                    <a:prstClr val="black"/>
                  </a:solidFill>
                  <a:latin typeface="Calibri"/>
                </a:endParaRPr>
              </a:p>
              <a:p>
                <a:pPr marL="342900" indent="-342900" eaLnBrk="1" fontAlgn="auto" hangingPunct="1">
                  <a:spcBef>
                    <a:spcPts val="0"/>
                  </a:spcBef>
                  <a:spcAft>
                    <a:spcPts val="0"/>
                  </a:spcAft>
                  <a:buFontTx/>
                  <a:buChar char="-"/>
                </a:pPr>
                <a:r>
                  <a:rPr lang="ru-RU" sz="2000" dirty="0">
                    <a:solidFill>
                      <a:prstClr val="black"/>
                    </a:solidFill>
                    <a:latin typeface="Calibri"/>
                  </a:rPr>
                  <a:t>Число обусловленности матрицы обычно неизвестно, значит нет оценок на требуемое количество итераций</a:t>
                </a:r>
                <a:r>
                  <a:rPr lang="en-US" sz="2000" dirty="0">
                    <a:solidFill>
                      <a:prstClr val="black"/>
                    </a:solidFill>
                    <a:latin typeface="Calibri"/>
                  </a:rPr>
                  <a:t>.</a:t>
                </a:r>
                <a:endParaRPr lang="ru-RU" sz="2000" dirty="0">
                  <a:solidFill>
                    <a:prstClr val="black"/>
                  </a:solidFill>
                  <a:latin typeface="Calibri"/>
                </a:endParaRPr>
              </a:p>
              <a:p>
                <a:pPr marL="342900" indent="-342900" eaLnBrk="1" fontAlgn="auto" hangingPunct="1">
                  <a:spcBef>
                    <a:spcPts val="0"/>
                  </a:spcBef>
                  <a:spcAft>
                    <a:spcPts val="0"/>
                  </a:spcAft>
                  <a:buFontTx/>
                  <a:buChar char="-"/>
                </a:pPr>
                <a:endParaRPr lang="ru-RU" sz="2000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Calibri"/>
                </a:endParaRPr>
              </a:p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600" dirty="0">
                    <a:solidFill>
                      <a:srgbClr val="800000"/>
                    </a:solidFill>
                    <a:effectLst>
                      <a:outerShdw blurRad="38100" dist="38100" dir="2700000" algn="tl">
                        <a:srgbClr val="FFFFFF"/>
                      </a:outerShdw>
                    </a:effectLst>
                  </a:rPr>
                  <a:t>S.I. </a:t>
                </a:r>
                <a:r>
                  <a:rPr lang="en-US" sz="1600" dirty="0" err="1">
                    <a:solidFill>
                      <a:srgbClr val="800000"/>
                    </a:solidFill>
                    <a:effectLst>
                      <a:outerShdw blurRad="38100" dist="38100" dir="2700000" algn="tl">
                        <a:srgbClr val="FFFFFF"/>
                      </a:outerShdw>
                    </a:effectLst>
                  </a:rPr>
                  <a:t>Kabanikhin</a:t>
                </a:r>
                <a:r>
                  <a:rPr lang="en-US" sz="1600" dirty="0">
                    <a:solidFill>
                      <a:srgbClr val="800000"/>
                    </a:solidFill>
                    <a:effectLst>
                      <a:outerShdw blurRad="38100" dist="38100" dir="2700000" algn="tl">
                        <a:srgbClr val="FFFFFF"/>
                      </a:outerShdw>
                    </a:effectLst>
                  </a:rPr>
                  <a:t>, K.K. </a:t>
                </a:r>
                <a:r>
                  <a:rPr lang="en-US" sz="1600" dirty="0" err="1">
                    <a:solidFill>
                      <a:srgbClr val="800000"/>
                    </a:solidFill>
                    <a:effectLst>
                      <a:outerShdw blurRad="38100" dist="38100" dir="2700000" algn="tl">
                        <a:srgbClr val="FFFFFF"/>
                      </a:outerShdw>
                    </a:effectLst>
                  </a:rPr>
                  <a:t>Sabelfeld</a:t>
                </a:r>
                <a:r>
                  <a:rPr lang="en-US" sz="1600" dirty="0">
                    <a:solidFill>
                      <a:srgbClr val="800000"/>
                    </a:solidFill>
                    <a:effectLst>
                      <a:outerShdw blurRad="38100" dist="38100" dir="2700000" algn="tl">
                        <a:srgbClr val="FFFFFF"/>
                      </a:outerShdw>
                    </a:effectLst>
                  </a:rPr>
                  <a:t>, N.S. </a:t>
                </a:r>
                <a:r>
                  <a:rPr lang="en-US" sz="1600" dirty="0" err="1">
                    <a:solidFill>
                      <a:srgbClr val="800000"/>
                    </a:solidFill>
                    <a:effectLst>
                      <a:outerShdw blurRad="38100" dist="38100" dir="2700000" algn="tl">
                        <a:srgbClr val="FFFFFF"/>
                      </a:outerShdw>
                    </a:effectLst>
                  </a:rPr>
                  <a:t>Novikov</a:t>
                </a:r>
                <a:r>
                  <a:rPr lang="en-US" sz="1600" dirty="0">
                    <a:solidFill>
                      <a:srgbClr val="800000"/>
                    </a:solidFill>
                    <a:effectLst>
                      <a:outerShdw blurRad="38100" dist="38100" dir="2700000" algn="tl">
                        <a:srgbClr val="FFFFFF"/>
                      </a:outerShdw>
                    </a:effectLst>
                  </a:rPr>
                  <a:t>, and M.A. </a:t>
                </a:r>
                <a:r>
                  <a:rPr lang="en-US" sz="1600" dirty="0" err="1">
                    <a:solidFill>
                      <a:srgbClr val="800000"/>
                    </a:solidFill>
                    <a:effectLst>
                      <a:outerShdw blurRad="38100" dist="38100" dir="2700000" algn="tl">
                        <a:srgbClr val="FFFFFF"/>
                      </a:outerShdw>
                    </a:effectLst>
                  </a:rPr>
                  <a:t>Shishlenin</a:t>
                </a:r>
                <a:r>
                  <a:rPr lang="en-US" sz="1600" dirty="0">
                    <a:solidFill>
                      <a:srgbClr val="800000"/>
                    </a:solidFill>
                    <a:effectLst>
                      <a:outerShdw blurRad="38100" dist="38100" dir="2700000" algn="tl">
                        <a:srgbClr val="FFFFFF"/>
                      </a:outerShdw>
                    </a:effectLst>
                  </a:rPr>
                  <a:t>. Numerical solution of an inverse problem of coefficient recovering for a wave equation by a stochastic projection methods</a:t>
                </a:r>
                <a:r>
                  <a:rPr lang="ru-RU" sz="1600" dirty="0">
                    <a:solidFill>
                      <a:srgbClr val="800000"/>
                    </a:solidFill>
                    <a:effectLst>
                      <a:outerShdw blurRad="38100" dist="38100" dir="2700000" algn="tl">
                        <a:srgbClr val="FFFFFF"/>
                      </a:outerShdw>
                    </a:effectLst>
                  </a:rPr>
                  <a:t>.</a:t>
                </a:r>
                <a:r>
                  <a:rPr lang="en-US" sz="1600" dirty="0">
                    <a:solidFill>
                      <a:srgbClr val="800000"/>
                    </a:solidFill>
                    <a:effectLst>
                      <a:outerShdw blurRad="38100" dist="38100" dir="2700000" algn="tl">
                        <a:srgbClr val="FFFFFF"/>
                      </a:outerShdw>
                    </a:effectLst>
                  </a:rPr>
                  <a:t> Monte Carlo Methods and Applications. 2015. Vol. 21, No. 3.  </a:t>
                </a:r>
                <a:endParaRPr lang="en-US" sz="2000" dirty="0">
                  <a:solidFill>
                    <a:srgbClr val="800000"/>
                  </a:solidFill>
                  <a:latin typeface="Calibri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3872" y="966053"/>
                <a:ext cx="8568952" cy="5447645"/>
              </a:xfrm>
              <a:prstGeom prst="rect">
                <a:avLst/>
              </a:prstGeom>
              <a:blipFill>
                <a:blip r:embed="rId2" cstate="print"/>
                <a:stretch>
                  <a:fillRect l="-783" t="-559" b="-7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333873" y="304526"/>
            <a:ext cx="83529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2800" dirty="0">
                <a:solidFill>
                  <a:prstClr val="black"/>
                </a:solidFill>
                <a:latin typeface="Calibri"/>
              </a:rPr>
              <a:t>Стохастический итерационно-проекционный метод</a:t>
            </a:r>
          </a:p>
        </p:txBody>
      </p:sp>
      <p:sp>
        <p:nvSpPr>
          <p:cNvPr id="8" name="Управляющая кнопка: в начало 7">
            <a:hlinkClick r:id="rId3" action="ppaction://hlinksldjump" highlightClick="1"/>
          </p:cNvPr>
          <p:cNvSpPr/>
          <p:nvPr/>
        </p:nvSpPr>
        <p:spPr>
          <a:xfrm>
            <a:off x="8453961" y="6034396"/>
            <a:ext cx="517595" cy="348548"/>
          </a:xfrm>
          <a:prstGeom prst="actionButtonBeginning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04514"/>
            <a:endParaRPr lang="ru-RU" sz="179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0326852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003232" cy="836712"/>
          </a:xfrm>
        </p:spPr>
        <p:txBody>
          <a:bodyPr/>
          <a:lstStyle/>
          <a:p>
            <a:r>
              <a:rPr lang="ru-RU" sz="1800" dirty="0" err="1"/>
              <a:t>Фаддев</a:t>
            </a:r>
            <a:r>
              <a:rPr lang="ru-RU" sz="1800" dirty="0"/>
              <a:t> Л.Д. Интервью. </a:t>
            </a:r>
            <a:r>
              <a:rPr lang="en-US" sz="1800" dirty="0"/>
              <a:t>http://faddeev.com/</a:t>
            </a:r>
            <a:r>
              <a:rPr lang="ru-RU" sz="1800" dirty="0"/>
              <a:t> </a:t>
            </a:r>
            <a:br>
              <a:rPr lang="ru-RU" sz="1800" dirty="0"/>
            </a:br>
            <a:endParaRPr lang="ru-RU" sz="1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052736"/>
            <a:ext cx="7886700" cy="4351338"/>
          </a:xfrm>
        </p:spPr>
        <p:txBody>
          <a:bodyPr>
            <a:noAutofit/>
          </a:bodyPr>
          <a:lstStyle/>
          <a:p>
            <a:r>
              <a:rPr lang="ru-RU" sz="1600" dirty="0"/>
              <a:t>Мой научный руководитель Ольга Александровна </a:t>
            </a:r>
            <a:r>
              <a:rPr lang="ru-RU" sz="1600" dirty="0" err="1"/>
              <a:t>Ладыженская</a:t>
            </a:r>
            <a:r>
              <a:rPr lang="ru-RU" sz="1600" dirty="0"/>
              <a:t> получила книгу знаменитого ученика Гильберта –  Курта </a:t>
            </a:r>
            <a:r>
              <a:rPr lang="ru-RU" sz="1600" dirty="0" err="1"/>
              <a:t>Фридрихса</a:t>
            </a:r>
            <a:r>
              <a:rPr lang="ru-RU" sz="1600" dirty="0"/>
              <a:t> из Нью-Йоркского университета, которая называлась «Математические аспекты квантовой теории поля». И у меня появилась мечта что-то сделать в этой области. Но я не хотел делать то, что делают остальные. Не хотел считать диаграммы, эффекты. Можно понять, что это такое, но этим заниматься не интересно. Там чистые вычисления. Мне хотелось заниматься чем-то концептуальным. Поэтому надо было найти разумную модель теории поля.</a:t>
            </a:r>
          </a:p>
          <a:p>
            <a:endParaRPr lang="ru-RU" sz="1600" dirty="0"/>
          </a:p>
          <a:p>
            <a:r>
              <a:rPr lang="ru-RU" sz="1600" dirty="0"/>
              <a:t>В этот момент, в середине 50-ых годов (это было уже после успеха квантовой электродинамики конца 40-ых годов, о котором я расскажу на лекции)  в этой области царило полное разочарование, источником которого в основном был Л. Д. Ландау. Я об этом расскажу. И квантовой теорией поля многие перестали заниматься.</a:t>
            </a:r>
          </a:p>
          <a:p>
            <a:endParaRPr lang="ru-RU" sz="1600" dirty="0"/>
          </a:p>
          <a:p>
            <a:r>
              <a:rPr lang="ru-RU" sz="1600" dirty="0"/>
              <a:t>И случайным образом я вышел на модель теории поля, которая была абсолютно не физической, но красивой. Сейчас она называется теорией Янга-Миллса, поля Янга-Миллса – калибровочные поля. В современной Стандартной модели они – главный объект. Тогда эта модель казалась очень странной. А теперь, благодаря калибровочным полям, теория поля вновь возродилась.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E7B90-96F7-4E88-88A1-A00939C7E0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Управляющая кнопка: в начало 4">
            <a:hlinkClick r:id="rId2" action="ppaction://hlinksldjump" highlightClick="1"/>
          </p:cNvPr>
          <p:cNvSpPr/>
          <p:nvPr/>
        </p:nvSpPr>
        <p:spPr>
          <a:xfrm>
            <a:off x="8453961" y="6034396"/>
            <a:ext cx="517595" cy="348548"/>
          </a:xfrm>
          <a:prstGeom prst="actionButtonBeginning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04514"/>
            <a:endParaRPr lang="ru-RU" sz="179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8755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7B263-4B6B-4192-9104-937FC62EDB83}" type="slidenum">
              <a:rPr lang="ru-RU" altLang="ru-RU" smtClean="0">
                <a:solidFill>
                  <a:srgbClr val="FFFFFF"/>
                </a:solidFill>
              </a:rPr>
              <a:pPr/>
              <a:t>115</a:t>
            </a:fld>
            <a:endParaRPr lang="ru-RU" altLang="ru-RU">
              <a:solidFill>
                <a:srgbClr val="FFFFFF"/>
              </a:solidFill>
            </a:endParaRPr>
          </a:p>
        </p:txBody>
      </p:sp>
      <p:pic>
        <p:nvPicPr>
          <p:cNvPr id="104450" name="Picture 2" descr="C:\Users\Пользователь\Desktop\16-Стекловка\Марчук-книга\DSC_008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0" y="1124744"/>
            <a:ext cx="6541790" cy="3679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11560" y="30583"/>
            <a:ext cx="4922762" cy="9501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Издательство: М.: </a:t>
            </a:r>
            <a:r>
              <a:rPr lang="ru-RU" dirty="0" err="1"/>
              <a:t>Атомиздат</a:t>
            </a:r>
            <a:r>
              <a:rPr lang="ru-RU" dirty="0"/>
              <a:t>,</a:t>
            </a:r>
          </a:p>
          <a:p>
            <a:pPr algn="ctr"/>
            <a:r>
              <a:rPr lang="ru-RU" dirty="0"/>
              <a:t>303 страницы, 1970 г.</a:t>
            </a:r>
          </a:p>
        </p:txBody>
      </p:sp>
      <p:sp>
        <p:nvSpPr>
          <p:cNvPr id="3" name="Rectangle 2"/>
          <p:cNvSpPr/>
          <p:nvPr/>
        </p:nvSpPr>
        <p:spPr>
          <a:xfrm>
            <a:off x="106179" y="4941168"/>
            <a:ext cx="888441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Отметим еще две созданные в то время расчетные программы (В.Е.Колесов, С.М.Ермаков), которые были первыми такого рода программами в нашей стране (отчеты ФЭИ инв.№2586, </a:t>
            </a:r>
            <a:r>
              <a:rPr lang="ru-RU" sz="1600" b="1" dirty="0"/>
              <a:t>1959</a:t>
            </a:r>
            <a:r>
              <a:rPr lang="ru-RU" sz="1600" dirty="0"/>
              <a:t> и инв.№176 ДСП, 1959). Первая – программа расчета на ЭВМ "Стрела" нейтронных сечений по оптической модели атомного ядра для потенциала с размытым краем (так называемый потенциал Вудса-Саксона). По программе проводились массовые расчеты, а в дальнейшем она стала прототипом последующих программ расчета нейтронных сечений на более мощных ЭВМ (В.Е.Колесов, А.Г.Довбенко и др.).</a:t>
            </a:r>
          </a:p>
        </p:txBody>
      </p:sp>
    </p:spTree>
    <p:extLst>
      <p:ext uri="{BB962C8B-B14F-4D97-AF65-F5344CB8AC3E}">
        <p14:creationId xmlns:p14="http://schemas.microsoft.com/office/powerpoint/2010/main" val="76592628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/>
          </p:nvPr>
        </p:nvGraphicFramePr>
        <p:xfrm>
          <a:off x="2195736" y="2610904"/>
          <a:ext cx="3505200" cy="822960"/>
        </p:xfrm>
        <a:graphic>
          <a:graphicData uri="http://schemas.openxmlformats.org/drawingml/2006/table">
            <a:tbl>
              <a:tblPr/>
              <a:tblGrid>
                <a:gridCol w="35052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sz="800" i="1" dirty="0">
                          <a:effectLst/>
                        </a:rPr>
                        <a:t>Участники советско-американского симпозиума по дифференциальным уравнениям в новосибирском Академгородке.</a:t>
                      </a:r>
                      <a:br>
                        <a:rPr lang="ru-RU" sz="800" i="1" dirty="0">
                          <a:effectLst/>
                        </a:rPr>
                      </a:br>
                      <a:r>
                        <a:rPr lang="ru-RU" sz="800" i="1" dirty="0">
                          <a:effectLst/>
                        </a:rPr>
                        <a:t>В центре - академики </a:t>
                      </a:r>
                      <a:r>
                        <a:rPr lang="ru-RU" sz="800" i="1" dirty="0" err="1">
                          <a:effectLst/>
                        </a:rPr>
                        <a:t>И.Н.Векуа</a:t>
                      </a:r>
                      <a:r>
                        <a:rPr lang="ru-RU" sz="800" i="1" dirty="0">
                          <a:effectLst/>
                        </a:rPr>
                        <a:t> и </a:t>
                      </a:r>
                      <a:r>
                        <a:rPr lang="ru-RU" sz="800" i="1" dirty="0" err="1">
                          <a:effectLst/>
                        </a:rPr>
                        <a:t>М.А.Лаврентьев</a:t>
                      </a:r>
                      <a:r>
                        <a:rPr lang="ru-RU" sz="800" i="1" dirty="0">
                          <a:effectLst/>
                        </a:rPr>
                        <a:t>. 1963 г.</a:t>
                      </a:r>
                      <a:endParaRPr lang="ru-RU" sz="800" dirty="0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4015B-C082-4747-95D2-8CD4C8AC89B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683568" y="430887"/>
            <a:ext cx="7039694" cy="218521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 член Исполкома союза математиков в 60-х годах я побывал в ряде старых и новых зарубежных научных центров - в Париже, Гренобле, Хельсинки, Цюрихе, Лозанне, Нью-Йорке, Канберре, Софии и Варшаве. 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Мне было приятно видеть происшедшее  в эти годы заметное улучшение отношений между советскими и зарубежными учеными.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Немалую роль в этом сыграли советско-американский симпозиум 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дифференциальным уравнениям с частными производными 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Новосибирске в 1963 году, 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altLang="ru-RU" sz="217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ru-RU" sz="1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Участники советско-американского симпозиума по дифференциальным уравнениям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2780928"/>
            <a:ext cx="4381500" cy="3448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4032307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196752"/>
            <a:ext cx="8136904" cy="4351338"/>
          </a:xfrm>
        </p:spPr>
        <p:txBody>
          <a:bodyPr>
            <a:normAutofit fontScale="70000" lnSpcReduction="20000"/>
          </a:bodyPr>
          <a:lstStyle/>
          <a:p>
            <a:r>
              <a:rPr lang="ru-RU" dirty="0"/>
              <a:t>Советско-американский симпозиум в Новосибирске явился первой научной встречей математиков двух стран, на которой было представлено столь большое число выдающихся ученых с обеих сторон. Делегацию США возглавлял крупный математик </a:t>
            </a:r>
            <a:r>
              <a:rPr lang="ru-RU" dirty="0" err="1"/>
              <a:t>Р.Курант</a:t>
            </a:r>
            <a:r>
              <a:rPr lang="ru-RU" dirty="0"/>
              <a:t>, создатель одного из лучших в Америке математических институтов. Он привез с собой своих учеников, также видных математиков.</a:t>
            </a:r>
          </a:p>
          <a:p>
            <a:r>
              <a:rPr lang="ru-RU" dirty="0"/>
              <a:t>Советскую науку представляли как ученые старшего поколения, известные в математическом научном мире, так и молодые исследователи. Этот симпозиум послужил повышению авторитета и всей нашей науки, и молодого Новосибирского научного центра. После него заметно расширились наши международные связи.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4015B-C082-4747-95D2-8CD4C8AC89B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9611509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5292D-792A-4A4C-AD88-F14D70138587}" type="slidenum">
              <a:rPr lang="ru-RU" altLang="ru-RU" smtClean="0">
                <a:solidFill>
                  <a:prstClr val="black">
                    <a:tint val="75000"/>
                  </a:prstClr>
                </a:solidFill>
              </a:rPr>
              <a:pPr/>
              <a:t>118</a:t>
            </a:fld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" name="Picture 2" descr="F:\Доклад-Михайленко-Кабанихин\2009-фото\1963_начало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5748" y="980729"/>
            <a:ext cx="10540447" cy="5375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0315755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Участники симпозиума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sz="1800" dirty="0"/>
              <a:t>Бабич Василий Михайлович</a:t>
            </a:r>
            <a:r>
              <a:rPr lang="ru-RU" sz="1800" dirty="0">
                <a:solidFill>
                  <a:srgbClr val="FF0000"/>
                </a:solidFill>
              </a:rPr>
              <a:t>,</a:t>
            </a:r>
            <a:r>
              <a:rPr lang="en-US" sz="1800" dirty="0">
                <a:solidFill>
                  <a:srgbClr val="FF0000"/>
                </a:solidFill>
              </a:rPr>
              <a:t> </a:t>
            </a:r>
            <a:r>
              <a:rPr lang="ru-RU" sz="1800" dirty="0">
                <a:solidFill>
                  <a:srgbClr val="FF0000"/>
                </a:solidFill>
              </a:rPr>
              <a:t>Березанский Юрий Макарович </a:t>
            </a:r>
            <a:r>
              <a:rPr lang="ru-RU" sz="1800" dirty="0"/>
              <a:t>,</a:t>
            </a:r>
            <a:r>
              <a:rPr lang="en-US" sz="1800" dirty="0"/>
              <a:t> </a:t>
            </a:r>
            <a:r>
              <a:rPr lang="ru-RU" sz="1800" dirty="0"/>
              <a:t>Бесов Олег Владимирович, Векуа Илья Несторович, Вишик Марко Иосифович, Годунов Сергей Константинович, Зеленяк Тадей Иванович, Ильин Арлен Михайлович, Ильин Владимир Александрович, </a:t>
            </a:r>
            <a:r>
              <a:rPr lang="ru-RU" sz="1800" dirty="0">
                <a:solidFill>
                  <a:srgbClr val="FF0000"/>
                </a:solidFill>
              </a:rPr>
              <a:t>A.P. </a:t>
            </a:r>
            <a:r>
              <a:rPr lang="ru-RU" sz="1800" dirty="0" err="1">
                <a:solidFill>
                  <a:srgbClr val="FF0000"/>
                </a:solidFill>
              </a:rPr>
              <a:t>Calderon</a:t>
            </a:r>
            <a:r>
              <a:rPr lang="ru-RU" sz="1800" dirty="0"/>
              <a:t>, </a:t>
            </a:r>
            <a:r>
              <a:rPr lang="ru-RU" sz="1800" dirty="0" err="1">
                <a:solidFill>
                  <a:srgbClr val="FF0000"/>
                </a:solidFill>
              </a:rPr>
              <a:t>Крейн</a:t>
            </a:r>
            <a:r>
              <a:rPr lang="ru-RU" sz="1800" dirty="0">
                <a:solidFill>
                  <a:srgbClr val="FF0000"/>
                </a:solidFill>
              </a:rPr>
              <a:t> Марк Григорьевич</a:t>
            </a:r>
            <a:r>
              <a:rPr lang="ru-RU" sz="1800" dirty="0"/>
              <a:t>, </a:t>
            </a:r>
            <a:r>
              <a:rPr lang="ru-RU" sz="1800" dirty="0" err="1"/>
              <a:t>Крейн</a:t>
            </a:r>
            <a:r>
              <a:rPr lang="ru-RU" sz="1800" dirty="0"/>
              <a:t> Селим Григорьевич, </a:t>
            </a:r>
            <a:r>
              <a:rPr lang="ru-RU" sz="1800" dirty="0" err="1"/>
              <a:t>Richard</a:t>
            </a:r>
            <a:r>
              <a:rPr lang="ru-RU" sz="1800" dirty="0"/>
              <a:t> </a:t>
            </a:r>
            <a:r>
              <a:rPr lang="ru-RU" sz="1800" dirty="0" err="1"/>
              <a:t>Courant</a:t>
            </a:r>
            <a:r>
              <a:rPr lang="ru-RU" sz="1800" dirty="0"/>
              <a:t>, </a:t>
            </a:r>
            <a:r>
              <a:rPr lang="ru-RU" sz="1800" dirty="0">
                <a:solidFill>
                  <a:srgbClr val="FF0000"/>
                </a:solidFill>
              </a:rPr>
              <a:t>Лаврентьев Михаил Михайлович</a:t>
            </a:r>
            <a:r>
              <a:rPr lang="ru-RU" sz="1800" dirty="0"/>
              <a:t>, </a:t>
            </a:r>
            <a:r>
              <a:rPr lang="ru-RU" sz="1800" dirty="0" err="1">
                <a:solidFill>
                  <a:srgbClr val="FF0000"/>
                </a:solidFill>
              </a:rPr>
              <a:t>Peter</a:t>
            </a:r>
            <a:r>
              <a:rPr lang="ru-RU" sz="1800" dirty="0">
                <a:solidFill>
                  <a:srgbClr val="FF0000"/>
                </a:solidFill>
              </a:rPr>
              <a:t> </a:t>
            </a:r>
            <a:r>
              <a:rPr lang="en-US" sz="1800" dirty="0">
                <a:solidFill>
                  <a:srgbClr val="FF0000"/>
                </a:solidFill>
              </a:rPr>
              <a:t>Lax</a:t>
            </a:r>
            <a:r>
              <a:rPr lang="en-US" sz="1800" dirty="0"/>
              <a:t>, </a:t>
            </a:r>
            <a:r>
              <a:rPr lang="en-US" sz="1800" dirty="0">
                <a:solidFill>
                  <a:srgbClr val="FF0000"/>
                </a:solidFill>
              </a:rPr>
              <a:t>Louis </a:t>
            </a:r>
            <a:r>
              <a:rPr lang="ru-RU" sz="1800" dirty="0" err="1">
                <a:solidFill>
                  <a:srgbClr val="FF0000"/>
                </a:solidFill>
              </a:rPr>
              <a:t>Nirenberg</a:t>
            </a:r>
            <a:r>
              <a:rPr lang="ru-RU" sz="1800" dirty="0">
                <a:solidFill>
                  <a:srgbClr val="FF0000"/>
                </a:solidFill>
              </a:rPr>
              <a:t> </a:t>
            </a:r>
            <a:r>
              <a:rPr lang="en-US" sz="1800" dirty="0"/>
              <a:t>, </a:t>
            </a:r>
            <a:r>
              <a:rPr lang="ru-RU" sz="1800" dirty="0" err="1">
                <a:solidFill>
                  <a:srgbClr val="FF0000"/>
                </a:solidFill>
              </a:rPr>
              <a:t>Мазья</a:t>
            </a:r>
            <a:r>
              <a:rPr lang="ru-RU" sz="1800" dirty="0">
                <a:solidFill>
                  <a:srgbClr val="FF0000"/>
                </a:solidFill>
              </a:rPr>
              <a:t> Владимир </a:t>
            </a:r>
            <a:r>
              <a:rPr lang="ru-RU" sz="1800" dirty="0" err="1">
                <a:solidFill>
                  <a:srgbClr val="FF0000"/>
                </a:solidFill>
              </a:rPr>
              <a:t>Гилелевич</a:t>
            </a:r>
            <a:r>
              <a:rPr lang="en-US" sz="1800" dirty="0"/>
              <a:t>, </a:t>
            </a:r>
            <a:r>
              <a:rPr lang="ru-RU" sz="1800" dirty="0">
                <a:solidFill>
                  <a:srgbClr val="FF0000"/>
                </a:solidFill>
              </a:rPr>
              <a:t>Марчук Гурий Иванович</a:t>
            </a:r>
            <a:r>
              <a:rPr lang="ru-RU" sz="1800" dirty="0"/>
              <a:t>, Масленникова Вера Николаевна, Никольский Сергей Михайлович, Овсянников Лев Васильевич, Олейник Ольга Арсеньевна, </a:t>
            </a:r>
            <a:r>
              <a:rPr lang="ru-RU" sz="1800" dirty="0" err="1"/>
              <a:t>Похожаев</a:t>
            </a:r>
            <a:r>
              <a:rPr lang="ru-RU" sz="1800" dirty="0"/>
              <a:t> Станислав Иванович, </a:t>
            </a:r>
            <a:r>
              <a:rPr lang="ru-RU" sz="1800" dirty="0" err="1"/>
              <a:t>Robert</a:t>
            </a:r>
            <a:r>
              <a:rPr lang="ru-RU" sz="1800" dirty="0"/>
              <a:t> </a:t>
            </a:r>
            <a:r>
              <a:rPr lang="ru-RU" sz="1800" dirty="0" err="1"/>
              <a:t>Richtmyer</a:t>
            </a:r>
            <a:r>
              <a:rPr lang="ru-RU" sz="1800" dirty="0"/>
              <a:t>, Рождественский Борис Леонидович, Рябенький Виктор Соломонович, Соболев Сергей Львович, </a:t>
            </a:r>
            <a:r>
              <a:rPr lang="ru-RU" sz="1800" dirty="0">
                <a:solidFill>
                  <a:srgbClr val="FF0000"/>
                </a:solidFill>
              </a:rPr>
              <a:t>Тихонов Андрей Николаевич</a:t>
            </a:r>
            <a:r>
              <a:rPr lang="ru-RU" sz="1800" dirty="0"/>
              <a:t>, </a:t>
            </a:r>
            <a:r>
              <a:rPr lang="ru-RU" sz="1800" dirty="0">
                <a:solidFill>
                  <a:srgbClr val="FF0000"/>
                </a:solidFill>
              </a:rPr>
              <a:t>Фаддеев Людвиг Дмитриевич</a:t>
            </a:r>
            <a:r>
              <a:rPr lang="ru-RU" sz="1800" dirty="0"/>
              <a:t>, M. </a:t>
            </a:r>
            <a:r>
              <a:rPr lang="ru-RU" sz="1800" dirty="0" err="1"/>
              <a:t>Schechter</a:t>
            </a:r>
            <a:r>
              <a:rPr lang="ru-RU" sz="1800" dirty="0"/>
              <a:t> и другие.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5292D-792A-4A4C-AD88-F14D70138587}" type="slidenum">
              <a:rPr lang="ru-RU" altLang="ru-RU" smtClean="0">
                <a:solidFill>
                  <a:prstClr val="black">
                    <a:tint val="75000"/>
                  </a:prstClr>
                </a:solidFill>
              </a:rPr>
              <a:pPr/>
              <a:t>119</a:t>
            </a:fld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16696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3768" y="260648"/>
            <a:ext cx="3456384" cy="792089"/>
          </a:xfrm>
        </p:spPr>
        <p:txBody>
          <a:bodyPr/>
          <a:lstStyle/>
          <a:p>
            <a:r>
              <a:rPr lang="ru-RU" dirty="0" err="1"/>
              <a:t>Шлюмберже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980728"/>
            <a:ext cx="6120680" cy="5196235"/>
          </a:xfrm>
        </p:spPr>
        <p:txBody>
          <a:bodyPr>
            <a:normAutofit fontScale="70000" lnSpcReduction="20000"/>
          </a:bodyPr>
          <a:lstStyle/>
          <a:p>
            <a:endParaRPr lang="ru-RU" dirty="0"/>
          </a:p>
          <a:p>
            <a:r>
              <a:rPr lang="ru-RU" sz="2300" dirty="0"/>
              <a:t>Компания «</a:t>
            </a:r>
            <a:r>
              <a:rPr lang="ru-RU" sz="2300" dirty="0" err="1"/>
              <a:t>Шлюмберже</a:t>
            </a:r>
            <a:r>
              <a:rPr lang="ru-RU" sz="2300" dirty="0"/>
              <a:t>» была образована на пересечении инноваций и технологий</a:t>
            </a:r>
          </a:p>
          <a:p>
            <a:endParaRPr lang="ru-RU" sz="2300" dirty="0"/>
          </a:p>
          <a:p>
            <a:r>
              <a:rPr lang="ru-RU" sz="2300" dirty="0"/>
              <a:t>Название компании происходит от фамилии основателей — французов братьев Конрада и Марселя </a:t>
            </a:r>
            <a:r>
              <a:rPr lang="ru-RU" sz="2300" dirty="0" err="1"/>
              <a:t>Шлюмберже</a:t>
            </a:r>
            <a:r>
              <a:rPr lang="ru-RU" sz="2300" dirty="0"/>
              <a:t>. Они разработали и ввели в промышленное использование метод электроразведки полезных ископаемых еще в конце 20-х годов прошлого века.</a:t>
            </a:r>
          </a:p>
          <a:p>
            <a:endParaRPr lang="ru-RU" sz="2300" dirty="0"/>
          </a:p>
          <a:p>
            <a:r>
              <a:rPr lang="ru-RU" sz="2300" dirty="0"/>
              <a:t>Первый свой офис братья </a:t>
            </a:r>
            <a:r>
              <a:rPr lang="ru-RU" sz="2300" dirty="0" err="1"/>
              <a:t>Шлюмберже</a:t>
            </a:r>
            <a:r>
              <a:rPr lang="ru-RU" sz="2300" dirty="0"/>
              <a:t> открыли в 1920 году во Франции. Начавшись с революционного изобретения на пересечении инноваций и технологий, все дальнейшее развитие компании «</a:t>
            </a:r>
            <a:r>
              <a:rPr lang="ru-RU" sz="2300" dirty="0" err="1"/>
              <a:t>Шлюмберже</a:t>
            </a:r>
            <a:r>
              <a:rPr lang="ru-RU" sz="2300" dirty="0"/>
              <a:t>» — это история громких открытий и их практического применения по всему миру в самых разных областях науки и техники для обеспечения добычи нефти и газа.</a:t>
            </a:r>
          </a:p>
          <a:p>
            <a:endParaRPr lang="ru-RU" sz="2300" dirty="0"/>
          </a:p>
          <a:p>
            <a:r>
              <a:rPr lang="ru-RU" sz="2300" dirty="0"/>
              <a:t>Способность решать самые сложные технологические задачи в области добычи нефти и газа — это то, что делало компанию «</a:t>
            </a:r>
            <a:r>
              <a:rPr lang="ru-RU" sz="2300" dirty="0" err="1"/>
              <a:t>Шлюмберже</a:t>
            </a:r>
            <a:r>
              <a:rPr lang="ru-RU" sz="2300" dirty="0"/>
              <a:t>» уникальной на  с момента ее образования, и остается ее конкурентным преимуществом сегодня.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E7B90-96F7-4E88-88A1-A00939C7E0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46786" name="Picture 2" descr="http://geophys.geol.msu.ru/STUDY/2KURS/prof_web/PROF.files/image002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1124744"/>
            <a:ext cx="2219325" cy="4800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6415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615758" cy="683878"/>
          </a:xfrm>
        </p:spPr>
        <p:txBody>
          <a:bodyPr>
            <a:normAutofit fontScale="90000"/>
          </a:bodyPr>
          <a:lstStyle/>
          <a:p>
            <a:r>
              <a:rPr lang="ru-RU" sz="2800" b="1" dirty="0"/>
              <a:t>Последний визит Г.И. Марчука в Академгородок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5292D-792A-4A4C-AD88-F14D70138587}" type="slidenum">
              <a:rPr lang="ru-RU" altLang="ru-RU" smtClean="0">
                <a:solidFill>
                  <a:prstClr val="black">
                    <a:tint val="75000"/>
                  </a:prstClr>
                </a:solidFill>
              </a:rPr>
              <a:pPr/>
              <a:t>120</a:t>
            </a:fld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72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1264158"/>
            <a:ext cx="7471741" cy="5607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Управляющая кнопка: в начало 5">
            <a:hlinkClick r:id="rId3" action="ppaction://hlinksldjump" highlightClick="1"/>
          </p:cNvPr>
          <p:cNvSpPr/>
          <p:nvPr/>
        </p:nvSpPr>
        <p:spPr>
          <a:xfrm>
            <a:off x="8428002" y="5857492"/>
            <a:ext cx="517595" cy="348548"/>
          </a:xfrm>
          <a:prstGeom prst="actionButtonBeginning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04514"/>
            <a:endParaRPr lang="ru-RU" sz="179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9703170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0" y="692696"/>
            <a:ext cx="6990484" cy="1254702"/>
          </a:xfrm>
        </p:spPr>
        <p:txBody>
          <a:bodyPr>
            <a:normAutofit fontScale="90000"/>
          </a:bodyPr>
          <a:lstStyle/>
          <a:p>
            <a:r>
              <a:rPr lang="en-US" sz="2100" b="1" i="1" dirty="0"/>
              <a:t>JOURNAL OF INVERSE AND ILL-POSED PROBLEMS</a:t>
            </a:r>
            <a:r>
              <a:rPr lang="en-US" sz="2100" dirty="0"/>
              <a:t/>
            </a:r>
            <a:br>
              <a:rPr lang="en-US" sz="2100" dirty="0"/>
            </a:br>
            <a:r>
              <a:rPr lang="en-US" sz="1200" b="1" dirty="0"/>
              <a:t>IMPACT FACTOR  0.987</a:t>
            </a:r>
            <a:r>
              <a:rPr lang="en-US" sz="2100" dirty="0"/>
              <a:t/>
            </a:r>
            <a:br>
              <a:rPr lang="en-US" sz="2100" dirty="0"/>
            </a:br>
            <a:r>
              <a:rPr lang="en-US" sz="1800" b="1" dirty="0"/>
              <a:t>Editor-in-Chief    Sergey I. Kabanikhin</a:t>
            </a:r>
            <a:r>
              <a:rPr lang="ru-RU" sz="1800" b="1" dirty="0"/>
              <a:t/>
            </a:r>
            <a:br>
              <a:rPr lang="ru-RU" sz="1800" b="1" dirty="0"/>
            </a:br>
            <a:r>
              <a:rPr lang="en-US" sz="1800" b="1" dirty="0"/>
              <a:t/>
            </a:r>
            <a:br>
              <a:rPr lang="en-US" sz="1800" b="1" dirty="0"/>
            </a:br>
            <a:r>
              <a:rPr lang="en-US" sz="1800" b="1" dirty="0"/>
              <a:t>Managing Editor    Maxim A. </a:t>
            </a:r>
            <a:r>
              <a:rPr lang="en-US" sz="1800" b="1" dirty="0" err="1"/>
              <a:t>Shishlenin</a:t>
            </a:r>
            <a:endParaRPr lang="ru-RU" sz="18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8486" y="2289642"/>
            <a:ext cx="8461986" cy="4163693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</a:rPr>
              <a:t>Advisory Board</a:t>
            </a:r>
            <a:endParaRPr lang="en-US" sz="2000" dirty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en-US" sz="1800" b="1" dirty="0" err="1"/>
              <a:t>Avner</a:t>
            </a:r>
            <a:r>
              <a:rPr lang="en-US" sz="1800" b="1" dirty="0"/>
              <a:t> Friedman, </a:t>
            </a:r>
            <a:r>
              <a:rPr lang="en-US" sz="1800" dirty="0"/>
              <a:t>Columbus, </a:t>
            </a:r>
            <a:r>
              <a:rPr lang="en-US" sz="1800" b="1" dirty="0"/>
              <a:t>Rudolf </a:t>
            </a:r>
            <a:r>
              <a:rPr lang="en-US" sz="1800" b="1" dirty="0" err="1"/>
              <a:t>Gorenflo</a:t>
            </a:r>
            <a:r>
              <a:rPr lang="en-US" sz="1800" b="1" dirty="0"/>
              <a:t>, </a:t>
            </a:r>
            <a:r>
              <a:rPr lang="en-US" sz="1800" dirty="0"/>
              <a:t>Berlin, </a:t>
            </a:r>
            <a:r>
              <a:rPr lang="en-US" sz="1800" b="1" dirty="0"/>
              <a:t>Peter Lax, </a:t>
            </a:r>
            <a:r>
              <a:rPr lang="en-US" sz="1800" dirty="0"/>
              <a:t>New York, </a:t>
            </a:r>
            <a:r>
              <a:rPr lang="en-US" sz="1800" b="1" dirty="0" err="1"/>
              <a:t>Zuhair</a:t>
            </a:r>
            <a:r>
              <a:rPr lang="en-US" sz="1800" b="1" dirty="0"/>
              <a:t> </a:t>
            </a:r>
            <a:r>
              <a:rPr lang="en-US" sz="1800" b="1" dirty="0" err="1"/>
              <a:t>Nashed</a:t>
            </a:r>
            <a:r>
              <a:rPr lang="en-US" sz="1800" b="1" dirty="0"/>
              <a:t>, </a:t>
            </a:r>
            <a:r>
              <a:rPr lang="en-US" sz="1800" dirty="0"/>
              <a:t>Orlando, </a:t>
            </a:r>
            <a:r>
              <a:rPr lang="en-US" sz="1800" b="1" dirty="0"/>
              <a:t>Vladimir V. Romanov, </a:t>
            </a:r>
            <a:r>
              <a:rPr lang="en-US" sz="1800" dirty="0"/>
              <a:t>Novosibirsk, </a:t>
            </a:r>
            <a:r>
              <a:rPr lang="en-US" sz="1800" b="1" dirty="0"/>
              <a:t>Pierre Sabatier, </a:t>
            </a:r>
            <a:r>
              <a:rPr lang="en-US" sz="1800" dirty="0"/>
              <a:t>Montpellier, </a:t>
            </a:r>
            <a:r>
              <a:rPr lang="en-US" sz="1800" b="1" dirty="0"/>
              <a:t>Vladimir V. </a:t>
            </a:r>
            <a:r>
              <a:rPr lang="en-US" sz="1800" b="1" dirty="0" err="1"/>
              <a:t>Vasin</a:t>
            </a:r>
            <a:r>
              <a:rPr lang="en-US" sz="1800" b="1" dirty="0"/>
              <a:t>, </a:t>
            </a:r>
            <a:r>
              <a:rPr lang="en-US" sz="1800" dirty="0"/>
              <a:t>Ekaterinburg</a:t>
            </a:r>
          </a:p>
          <a:p>
            <a:pPr marL="0" indent="0">
              <a:buNone/>
            </a:pPr>
            <a:r>
              <a:rPr lang="en-US" sz="1400" dirty="0"/>
              <a:t/>
            </a:r>
            <a:br>
              <a:rPr lang="en-US" sz="1400" dirty="0"/>
            </a:br>
            <a:r>
              <a:rPr lang="en-US" sz="1400" dirty="0">
                <a:solidFill>
                  <a:schemeClr val="accent6">
                    <a:lumMod val="75000"/>
                  </a:schemeClr>
                </a:solidFill>
              </a:rPr>
              <a:t>                                                                        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</a:rPr>
              <a:t>Editorial Board</a:t>
            </a:r>
            <a:endParaRPr lang="en-US" sz="2000" dirty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en-US" sz="1800" b="1" dirty="0"/>
              <a:t>       Alexander L. </a:t>
            </a:r>
            <a:r>
              <a:rPr lang="en-US" sz="1800" b="1" dirty="0" err="1"/>
              <a:t>Ageev</a:t>
            </a:r>
            <a:r>
              <a:rPr lang="en-US" sz="1800" b="1" dirty="0"/>
              <a:t>, </a:t>
            </a:r>
            <a:r>
              <a:rPr lang="en-US" sz="1800" dirty="0"/>
              <a:t>Ekaterinburg, </a:t>
            </a:r>
            <a:r>
              <a:rPr lang="en-US" sz="1800" b="1" dirty="0"/>
              <a:t>Giovanni </a:t>
            </a:r>
            <a:r>
              <a:rPr lang="en-US" sz="1800" b="1" dirty="0" err="1"/>
              <a:t>Alessandrini</a:t>
            </a:r>
            <a:r>
              <a:rPr lang="en-US" sz="1800" b="1" dirty="0"/>
              <a:t>, </a:t>
            </a:r>
            <a:r>
              <a:rPr lang="en-US" sz="1800" dirty="0"/>
              <a:t>Trieste, </a:t>
            </a:r>
            <a:r>
              <a:rPr lang="en-US" sz="1800" b="1" dirty="0" err="1"/>
              <a:t>Yurii</a:t>
            </a:r>
            <a:r>
              <a:rPr lang="en-US" sz="1800" b="1" dirty="0"/>
              <a:t> Ye. </a:t>
            </a:r>
            <a:r>
              <a:rPr lang="en-US" sz="1800" b="1" dirty="0" err="1"/>
              <a:t>Anikonov</a:t>
            </a:r>
            <a:r>
              <a:rPr lang="en-US" sz="1800" b="1" dirty="0"/>
              <a:t>, </a:t>
            </a:r>
            <a:r>
              <a:rPr lang="en-US" sz="1800" dirty="0"/>
              <a:t>Novosibirsk, </a:t>
            </a:r>
            <a:r>
              <a:rPr lang="en-US" sz="1800" b="1" dirty="0"/>
              <a:t>H. Thomas Banks, </a:t>
            </a:r>
            <a:r>
              <a:rPr lang="en-US" sz="1800" dirty="0"/>
              <a:t>Raleigh, </a:t>
            </a:r>
            <a:r>
              <a:rPr lang="en-US" sz="1800" b="1" dirty="0"/>
              <a:t>Michael I. </a:t>
            </a:r>
            <a:r>
              <a:rPr lang="en-US" sz="1800" b="1" dirty="0" err="1"/>
              <a:t>Belishev</a:t>
            </a:r>
            <a:r>
              <a:rPr lang="en-US" sz="1800" b="1" dirty="0"/>
              <a:t>, </a:t>
            </a:r>
            <a:r>
              <a:rPr lang="en-US" sz="1800" dirty="0"/>
              <a:t>St. Petersburg, </a:t>
            </a:r>
            <a:r>
              <a:rPr lang="en-US" sz="1800" b="1" dirty="0"/>
              <a:t>Alexander L. </a:t>
            </a:r>
            <a:r>
              <a:rPr lang="en-US" sz="1800" b="1" dirty="0" err="1"/>
              <a:t>Bukhgeim</a:t>
            </a:r>
            <a:r>
              <a:rPr lang="en-US" sz="1800" b="1" dirty="0"/>
              <a:t>, </a:t>
            </a:r>
            <a:r>
              <a:rPr lang="en-US" sz="1800" dirty="0" err="1"/>
              <a:t>Whichita</a:t>
            </a:r>
            <a:r>
              <a:rPr lang="en-US" sz="1800" dirty="0"/>
              <a:t>, </a:t>
            </a:r>
            <a:r>
              <a:rPr lang="en-US" sz="1800" b="1" dirty="0" err="1"/>
              <a:t>Jin</a:t>
            </a:r>
            <a:r>
              <a:rPr lang="en-US" sz="1800" b="1" dirty="0"/>
              <a:t> Cheng, </a:t>
            </a:r>
            <a:r>
              <a:rPr lang="en-US" sz="1800" dirty="0"/>
              <a:t>Shanghai, </a:t>
            </a:r>
            <a:r>
              <a:rPr lang="en-US" sz="1800" b="1" dirty="0"/>
              <a:t>Christian </a:t>
            </a:r>
            <a:r>
              <a:rPr lang="en-US" sz="1800" b="1" dirty="0" err="1"/>
              <a:t>Clason</a:t>
            </a:r>
            <a:r>
              <a:rPr lang="en-US" sz="1800" b="1" dirty="0"/>
              <a:t>, </a:t>
            </a:r>
            <a:r>
              <a:rPr lang="en-US" sz="1800" dirty="0"/>
              <a:t>Graz, </a:t>
            </a:r>
            <a:r>
              <a:rPr lang="en-US" sz="1800" b="1" dirty="0"/>
              <a:t>Alexander M. </a:t>
            </a:r>
            <a:r>
              <a:rPr lang="en-US" sz="1800" b="1" dirty="0" err="1"/>
              <a:t>Denisov</a:t>
            </a:r>
            <a:r>
              <a:rPr lang="en-US" sz="1800" b="1" dirty="0"/>
              <a:t>, </a:t>
            </a:r>
            <a:r>
              <a:rPr lang="en-US" sz="1800" dirty="0"/>
              <a:t>Moscow, </a:t>
            </a:r>
            <a:r>
              <a:rPr lang="en-US" sz="1800" b="1" dirty="0"/>
              <a:t>Heinz W. </a:t>
            </a:r>
            <a:r>
              <a:rPr lang="en-US" sz="1800" b="1" dirty="0" err="1"/>
              <a:t>Engl</a:t>
            </a:r>
            <a:r>
              <a:rPr lang="en-US" sz="1800" b="1" dirty="0"/>
              <a:t>, </a:t>
            </a:r>
            <a:r>
              <a:rPr lang="en-US" sz="1800" dirty="0"/>
              <a:t>Vienna, </a:t>
            </a:r>
            <a:r>
              <a:rPr lang="en-US" sz="1800" b="1" dirty="0"/>
              <a:t>Maurizio </a:t>
            </a:r>
            <a:r>
              <a:rPr lang="en-US" sz="1800" b="1" dirty="0" err="1"/>
              <a:t>Grasselli</a:t>
            </a:r>
            <a:r>
              <a:rPr lang="en-US" sz="1800" b="1" dirty="0"/>
              <a:t>, </a:t>
            </a:r>
            <a:r>
              <a:rPr lang="en-US" sz="1800" dirty="0"/>
              <a:t>Milan, </a:t>
            </a:r>
            <a:r>
              <a:rPr lang="en-US" sz="1800" b="1" dirty="0" err="1"/>
              <a:t>Dinh</a:t>
            </a:r>
            <a:r>
              <a:rPr lang="en-US" sz="1800" b="1" dirty="0"/>
              <a:t> </a:t>
            </a:r>
            <a:r>
              <a:rPr lang="en-US" sz="1800" b="1" dirty="0" err="1"/>
              <a:t>Nho</a:t>
            </a:r>
            <a:r>
              <a:rPr lang="en-US" sz="1800" b="1" dirty="0"/>
              <a:t> </a:t>
            </a:r>
            <a:r>
              <a:rPr lang="en-US" sz="1800" b="1" dirty="0" err="1"/>
              <a:t>Ha'o</a:t>
            </a:r>
            <a:r>
              <a:rPr lang="en-US" sz="1800" b="1" dirty="0"/>
              <a:t>, </a:t>
            </a:r>
            <a:r>
              <a:rPr lang="en-US" sz="1800" dirty="0"/>
              <a:t>Hanoi, </a:t>
            </a:r>
            <a:r>
              <a:rPr lang="en-US" sz="1800" b="1" dirty="0" err="1"/>
              <a:t>Alemdar</a:t>
            </a:r>
            <a:r>
              <a:rPr lang="en-US" sz="1800" b="1" dirty="0"/>
              <a:t> </a:t>
            </a:r>
            <a:r>
              <a:rPr lang="en-US" sz="1800" b="1" dirty="0" err="1"/>
              <a:t>Hasanoglu</a:t>
            </a:r>
            <a:r>
              <a:rPr lang="en-US" sz="1800" b="1" dirty="0"/>
              <a:t>, </a:t>
            </a:r>
            <a:r>
              <a:rPr lang="en-US" sz="1800" dirty="0"/>
              <a:t>Izmir, </a:t>
            </a:r>
            <a:r>
              <a:rPr lang="en-US" sz="1800" b="1" dirty="0"/>
              <a:t>Bernd Hofmann, </a:t>
            </a:r>
            <a:r>
              <a:rPr lang="en-US" sz="1800" dirty="0"/>
              <a:t>Chemnitz, </a:t>
            </a:r>
            <a:r>
              <a:rPr lang="en-US" sz="1800" b="1" dirty="0"/>
              <a:t>Mikhail Yu. </a:t>
            </a:r>
            <a:r>
              <a:rPr lang="en-US" sz="1800" b="1" dirty="0" err="1"/>
              <a:t>Kokurin</a:t>
            </a:r>
            <a:r>
              <a:rPr lang="en-US" sz="1800" b="1" dirty="0"/>
              <a:t>, </a:t>
            </a:r>
            <a:r>
              <a:rPr lang="en-US" sz="1800" dirty="0"/>
              <a:t>Yoshkar-Ola, </a:t>
            </a:r>
            <a:r>
              <a:rPr lang="en-US" sz="1800" b="1" dirty="0"/>
              <a:t>Rainer Kress, </a:t>
            </a:r>
            <a:r>
              <a:rPr lang="en-US" sz="1800" dirty="0" err="1"/>
              <a:t>Göttingen</a:t>
            </a:r>
            <a:r>
              <a:rPr lang="en-US" sz="1800" dirty="0"/>
              <a:t>, </a:t>
            </a:r>
            <a:r>
              <a:rPr lang="en-US" sz="1800" b="1" dirty="0"/>
              <a:t>Daniel </a:t>
            </a:r>
            <a:r>
              <a:rPr lang="en-US" sz="1800" b="1" dirty="0" err="1"/>
              <a:t>Lesnic</a:t>
            </a:r>
            <a:r>
              <a:rPr lang="en-US" sz="1800" b="1" dirty="0"/>
              <a:t>, </a:t>
            </a:r>
            <a:r>
              <a:rPr lang="en-US" sz="1800" dirty="0"/>
              <a:t>Leeds, </a:t>
            </a:r>
            <a:r>
              <a:rPr lang="en-US" sz="1800" b="1" dirty="0"/>
              <a:t>Alfred K. Louis, </a:t>
            </a:r>
            <a:r>
              <a:rPr lang="en-US" sz="1800" dirty="0" err="1"/>
              <a:t>Saarbrücken</a:t>
            </a:r>
            <a:r>
              <a:rPr lang="en-US" sz="1800" dirty="0"/>
              <a:t>, </a:t>
            </a:r>
            <a:r>
              <a:rPr lang="en-US" sz="1800" b="1" dirty="0"/>
              <a:t>Andreas </a:t>
            </a:r>
            <a:r>
              <a:rPr lang="en-US" sz="1800" b="1" dirty="0" err="1"/>
              <a:t>Neubauer</a:t>
            </a:r>
            <a:r>
              <a:rPr lang="en-US" sz="1800" b="1" dirty="0"/>
              <a:t>, </a:t>
            </a:r>
            <a:r>
              <a:rPr lang="en-US" sz="1800" dirty="0"/>
              <a:t>Linz, </a:t>
            </a:r>
            <a:r>
              <a:rPr lang="en-US" sz="1800" b="1" dirty="0"/>
              <a:t>Roman G. </a:t>
            </a:r>
            <a:r>
              <a:rPr lang="en-US" sz="1800" b="1" dirty="0" err="1"/>
              <a:t>Novikov</a:t>
            </a:r>
            <a:r>
              <a:rPr lang="en-US" sz="1800" b="1" dirty="0"/>
              <a:t>, </a:t>
            </a:r>
            <a:r>
              <a:rPr lang="en-US" sz="1800" dirty="0"/>
              <a:t>Paris/Moscow, </a:t>
            </a:r>
            <a:r>
              <a:rPr lang="en-US" sz="1800" b="1" dirty="0" err="1"/>
              <a:t>Lassi</a:t>
            </a:r>
            <a:r>
              <a:rPr lang="en-US" sz="1800" b="1" dirty="0"/>
              <a:t> </a:t>
            </a:r>
            <a:r>
              <a:rPr lang="en-US" sz="1800" b="1" dirty="0" err="1"/>
              <a:t>Paivarinta</a:t>
            </a:r>
            <a:r>
              <a:rPr lang="en-US" sz="1800" b="1" dirty="0"/>
              <a:t>, </a:t>
            </a:r>
            <a:r>
              <a:rPr lang="en-US" sz="1800" dirty="0"/>
              <a:t>Helsinki, </a:t>
            </a:r>
            <a:r>
              <a:rPr lang="en-US" sz="1800" b="1" dirty="0"/>
              <a:t>Valery V. </a:t>
            </a:r>
            <a:r>
              <a:rPr lang="en-US" sz="1800" b="1" dirty="0" err="1"/>
              <a:t>Pickalov</a:t>
            </a:r>
            <a:r>
              <a:rPr lang="en-US" sz="1800" b="1" dirty="0"/>
              <a:t>, </a:t>
            </a:r>
            <a:r>
              <a:rPr lang="en-US" sz="1800" dirty="0"/>
              <a:t>Novosibirsk, </a:t>
            </a:r>
            <a:r>
              <a:rPr lang="en-US" sz="1800" b="1" dirty="0"/>
              <a:t>Alexey I. </a:t>
            </a:r>
            <a:r>
              <a:rPr lang="en-US" sz="1800" b="1" dirty="0" err="1"/>
              <a:t>Prilepko</a:t>
            </a:r>
            <a:r>
              <a:rPr lang="en-US" sz="1800" b="1" dirty="0"/>
              <a:t>, </a:t>
            </a:r>
            <a:r>
              <a:rPr lang="en-US" sz="1800" dirty="0"/>
              <a:t>Moscow, </a:t>
            </a:r>
            <a:r>
              <a:rPr lang="en-US" sz="1800" b="1" dirty="0" err="1"/>
              <a:t>Vladislav</a:t>
            </a:r>
            <a:r>
              <a:rPr lang="en-US" sz="1800" b="1" dirty="0"/>
              <a:t> V. </a:t>
            </a:r>
            <a:r>
              <a:rPr lang="en-US" sz="1800" b="1" dirty="0" err="1"/>
              <a:t>Pukhnachev</a:t>
            </a:r>
            <a:r>
              <a:rPr lang="en-US" sz="1800" b="1" dirty="0"/>
              <a:t>, </a:t>
            </a:r>
            <a:r>
              <a:rPr lang="en-US" sz="1800" dirty="0"/>
              <a:t>Novosibirsk, </a:t>
            </a:r>
            <a:r>
              <a:rPr lang="en-US" sz="1800" b="1" dirty="0"/>
              <a:t>Paul Sacks, </a:t>
            </a:r>
            <a:r>
              <a:rPr lang="en-US" sz="1800" dirty="0"/>
              <a:t>Ames, </a:t>
            </a:r>
            <a:r>
              <a:rPr lang="en-US" sz="1800" b="1" dirty="0" err="1"/>
              <a:t>Otmar</a:t>
            </a:r>
            <a:r>
              <a:rPr lang="en-US" sz="1800" b="1" dirty="0"/>
              <a:t> </a:t>
            </a:r>
            <a:r>
              <a:rPr lang="en-US" sz="1800" b="1" dirty="0" err="1"/>
              <a:t>Scherzer</a:t>
            </a:r>
            <a:r>
              <a:rPr lang="en-US" sz="1800" b="1" dirty="0"/>
              <a:t>, </a:t>
            </a:r>
            <a:r>
              <a:rPr lang="en-US" sz="1800" dirty="0"/>
              <a:t>Vienna, </a:t>
            </a:r>
            <a:r>
              <a:rPr lang="en-US" sz="1800" b="1" dirty="0" err="1"/>
              <a:t>Samuli</a:t>
            </a:r>
            <a:r>
              <a:rPr lang="en-US" sz="1800" b="1" dirty="0"/>
              <a:t> </a:t>
            </a:r>
            <a:r>
              <a:rPr lang="en-US" sz="1800" b="1" dirty="0" err="1"/>
              <a:t>Siltanen</a:t>
            </a:r>
            <a:r>
              <a:rPr lang="en-US" sz="1800" b="1" dirty="0"/>
              <a:t>, </a:t>
            </a:r>
            <a:r>
              <a:rPr lang="en-US" sz="1800" dirty="0"/>
              <a:t>Helsinki, </a:t>
            </a:r>
            <a:r>
              <a:rPr lang="en-US" sz="1800" b="1" dirty="0"/>
              <a:t>Gunther </a:t>
            </a:r>
            <a:r>
              <a:rPr lang="en-US" sz="1800" b="1" dirty="0" err="1"/>
              <a:t>Uhlmann</a:t>
            </a:r>
            <a:r>
              <a:rPr lang="en-US" sz="1800" b="1" dirty="0"/>
              <a:t>, </a:t>
            </a:r>
            <a:r>
              <a:rPr lang="en-US" sz="1800" dirty="0"/>
              <a:t>Seattle, </a:t>
            </a:r>
            <a:r>
              <a:rPr lang="en-US" sz="1800" b="1" dirty="0" err="1"/>
              <a:t>Yanfei</a:t>
            </a:r>
            <a:r>
              <a:rPr lang="en-US" sz="1800" b="1" dirty="0"/>
              <a:t> Wang, </a:t>
            </a:r>
            <a:r>
              <a:rPr lang="en-US" sz="1800" dirty="0"/>
              <a:t>Beijing, </a:t>
            </a:r>
            <a:r>
              <a:rPr lang="en-US" sz="1800" b="1" dirty="0"/>
              <a:t>Anatoly G. </a:t>
            </a:r>
            <a:r>
              <a:rPr lang="en-US" sz="1800" b="1" dirty="0" err="1"/>
              <a:t>Yagola</a:t>
            </a:r>
            <a:r>
              <a:rPr lang="en-US" sz="1800" b="1" dirty="0"/>
              <a:t>, </a:t>
            </a:r>
            <a:r>
              <a:rPr lang="en-US" sz="1800" dirty="0"/>
              <a:t>Moscow, </a:t>
            </a:r>
            <a:r>
              <a:rPr lang="en-US" sz="1800" b="1" dirty="0"/>
              <a:t>Masahiro Yamamoto, </a:t>
            </a:r>
            <a:r>
              <a:rPr lang="en-US" sz="1800" dirty="0"/>
              <a:t>Tokyo, </a:t>
            </a:r>
            <a:r>
              <a:rPr lang="en-US" sz="1800" b="1" dirty="0" err="1"/>
              <a:t>Vyacheslav</a:t>
            </a:r>
            <a:r>
              <a:rPr lang="en-US" sz="1800" b="1" dirty="0"/>
              <a:t> A. </a:t>
            </a:r>
            <a:r>
              <a:rPr lang="en-US" sz="1800" b="1" dirty="0" err="1"/>
              <a:t>Yurko</a:t>
            </a:r>
            <a:r>
              <a:rPr lang="en-US" sz="1800" b="1" dirty="0"/>
              <a:t>, </a:t>
            </a:r>
            <a:r>
              <a:rPr lang="en-US" sz="1800" dirty="0"/>
              <a:t>Saratov, </a:t>
            </a:r>
            <a:r>
              <a:rPr lang="en-US" sz="1800" b="1" dirty="0"/>
              <a:t>Jun Zou, </a:t>
            </a:r>
            <a:r>
              <a:rPr lang="en-US" sz="1800" dirty="0"/>
              <a:t>Hong Kong.</a:t>
            </a:r>
            <a:endParaRPr lang="ru-RU" sz="105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332656"/>
            <a:ext cx="1321423" cy="1956986"/>
          </a:xfrm>
          <a:prstGeom prst="rect">
            <a:avLst/>
          </a:prstGeom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E7B90-96F7-4E88-88A1-A00939C7E0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Управляющая кнопка: в начало 5">
            <a:hlinkClick r:id="rId3" action="ppaction://hlinksldjump" highlightClick="1"/>
          </p:cNvPr>
          <p:cNvSpPr/>
          <p:nvPr/>
        </p:nvSpPr>
        <p:spPr>
          <a:xfrm>
            <a:off x="8362786" y="5913936"/>
            <a:ext cx="517595" cy="348548"/>
          </a:xfrm>
          <a:prstGeom prst="actionButtonBeginning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04514"/>
            <a:endParaRPr lang="ru-RU" sz="179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8621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88642"/>
            <a:ext cx="7886700" cy="616021"/>
          </a:xfrm>
        </p:spPr>
        <p:txBody>
          <a:bodyPr>
            <a:normAutofit/>
          </a:bodyPr>
          <a:lstStyle/>
          <a:p>
            <a:r>
              <a:rPr lang="ru-RU" sz="2400" dirty="0"/>
              <a:t>Факторизация обратной </a:t>
            </a:r>
            <a:r>
              <a:rPr lang="ru-RU" sz="2400" dirty="0" err="1"/>
              <a:t>блочно</a:t>
            </a:r>
            <a:r>
              <a:rPr lang="ru-RU" sz="2400" dirty="0"/>
              <a:t>-теплицевой матрицы</a:t>
            </a:r>
            <a:endParaRPr lang="ru-RU" sz="27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Объект 2"/>
              <p:cNvSpPr>
                <a:spLocks noGrp="1"/>
              </p:cNvSpPr>
              <p:nvPr>
                <p:ph idx="1"/>
              </p:nvPr>
            </p:nvSpPr>
            <p:spPr>
              <a:xfrm>
                <a:off x="395537" y="836712"/>
                <a:ext cx="8568952" cy="5760640"/>
              </a:xfrm>
            </p:spPr>
            <p:txBody>
              <a:bodyPr>
                <a:normAutofit fontScale="92500"/>
              </a:bodyPr>
              <a:lstStyle/>
              <a:p>
                <a:r>
                  <a:rPr lang="ru-RU" sz="1500" dirty="0"/>
                  <a:t>Найдем </a:t>
                </a:r>
                <a:r>
                  <a:rPr lang="en-US" sz="1500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500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sz="1500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en-US" sz="15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1500" i="1"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p>
                  </m:oMath>
                </a14:m>
                <a:r>
                  <a:rPr lang="en-US" sz="1500" dirty="0"/>
                  <a:t> </a:t>
                </a:r>
                <a:r>
                  <a:rPr lang="ru-RU" sz="1500" dirty="0"/>
                  <a:t>, в общем случае, может быть построена на подмножестве элементов матрицы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sz="1500" i="1">
                            <a:latin typeface="Cambria Math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sz="1500" i="1">
                                <a:latin typeface="Cambria Math"/>
                              </a:rPr>
                            </m:ctrlPr>
                          </m:sSubSupPr>
                          <m:e>
                            <m:r>
                              <a:rPr lang="en-US" sz="1500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1500" i="1">
                                <a:latin typeface="Cambria Math" panose="02040503050406030204" pitchFamily="18" charset="0"/>
                              </a:rPr>
                              <m:t>𝑖𝑗</m:t>
                            </m:r>
                          </m:sub>
                          <m:sup>
                            <m:r>
                              <a:rPr lang="en-US" sz="15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15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p>
                        </m:sSubSup>
                      </m:e>
                    </m:d>
                    <m:r>
                      <a:rPr lang="en-US" sz="1500" i="1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1500" dirty="0"/>
              </a:p>
              <a:p>
                <a:endParaRPr lang="ru-RU" sz="1500" dirty="0"/>
              </a:p>
              <a:p>
                <a:r>
                  <a:rPr lang="ru-RU" sz="1500" dirty="0"/>
                  <a:t>Пусть </a:t>
                </a:r>
                <a14:m>
                  <m:oMath xmlns:m="http://schemas.openxmlformats.org/officeDocument/2006/math">
                    <m:r>
                      <a:rPr lang="en-US" sz="1500" i="1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US" sz="1500" dirty="0"/>
                  <a:t> </a:t>
                </a:r>
                <a:r>
                  <a:rPr lang="ru-RU" sz="1500" dirty="0" err="1"/>
                  <a:t>блочно</a:t>
                </a:r>
                <a:r>
                  <a:rPr lang="ru-RU" sz="1500" dirty="0"/>
                  <a:t>-теплицева, состоящая из </a:t>
                </a:r>
                <a14:m>
                  <m:oMath xmlns:m="http://schemas.openxmlformats.org/officeDocument/2006/math">
                    <m:r>
                      <a:rPr lang="en-US" sz="1500" i="1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1500" i="1">
                        <a:latin typeface="Cambria Math" panose="02040503050406030204" pitchFamily="18" charset="0"/>
                      </a:rPr>
                      <m:t>×</m:t>
                    </m:r>
                    <m:r>
                      <a:rPr lang="en-US" sz="1500" i="1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sz="1500" dirty="0"/>
                  <a:t> </a:t>
                </a:r>
                <a:r>
                  <a:rPr lang="ru-RU" sz="1500" dirty="0"/>
                  <a:t>блоков размерности </a:t>
                </a:r>
                <a:r>
                  <a:rPr lang="en-US" sz="1500" dirty="0"/>
                  <a:t> </a:t>
                </a:r>
                <a14:m>
                  <m:oMath xmlns:m="http://schemas.openxmlformats.org/officeDocument/2006/math">
                    <m:r>
                      <a:rPr lang="en-US" sz="1500" i="1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sz="1500" i="1">
                        <a:latin typeface="Cambria Math" panose="02040503050406030204" pitchFamily="18" charset="0"/>
                      </a:rPr>
                      <m:t>×</m:t>
                    </m:r>
                    <m:r>
                      <a:rPr lang="en-US" sz="1500" i="1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ru-RU" sz="1500" dirty="0"/>
                  <a:t>.</a:t>
                </a:r>
                <a:r>
                  <a:rPr lang="en-US" sz="1500" dirty="0"/>
                  <a:t> </a:t>
                </a:r>
                <a:endParaRPr lang="ru-RU" sz="1500" dirty="0"/>
              </a:p>
              <a:p>
                <a:r>
                  <a:rPr lang="ru-RU" sz="1500" dirty="0"/>
                  <a:t>Выполняется следующее представление </a:t>
                </a:r>
                <a:r>
                  <a:rPr lang="en-US" sz="1500" dirty="0"/>
                  <a:t>:</a:t>
                </a:r>
              </a:p>
              <a:p>
                <a:endParaRPr lang="ru-RU" sz="1500" dirty="0"/>
              </a:p>
              <a:p>
                <a:pPr marL="0" indent="0" algn="just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500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1500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p>
                          <m:r>
                            <a:rPr lang="en-US" sz="15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1500" i="1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  <m:r>
                        <a:rPr lang="en-US" sz="1500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1500" i="1">
                              <a:latin typeface="Cambria Math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1500" i="1">
                                  <a:latin typeface="Cambria Math"/>
                                </a:rPr>
                              </m:ctrlPr>
                            </m:eqArr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sz="1500" i="1">
                                      <a:latin typeface="Cambria Math"/>
                                    </a:rPr>
                                  </m:ctrlPr>
                                </m:mPr>
                                <m:mr>
                                  <m:e>
                                    <m:m>
                                      <m:mPr>
                                        <m:mcs>
                                          <m:mc>
                                            <m:mcPr>
                                              <m:count m:val="2"/>
                                              <m:mcJc m:val="center"/>
                                            </m:mcPr>
                                          </m:mc>
                                        </m:mcs>
                                        <m:ctrlPr>
                                          <a:rPr lang="en-US" sz="1500" i="1">
                                            <a:latin typeface="Cambria Math"/>
                                          </a:rPr>
                                        </m:ctrlPr>
                                      </m:mPr>
                                      <m:m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1500" i="1">
                                                  <a:latin typeface="Cambria Math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1500" i="1">
                                                  <a:latin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  <m:sub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en-US" sz="1500" i="1">
                                                  <a:latin typeface="Cambria Math" panose="02040503050406030204" pitchFamily="18" charset="0"/>
                                                </a:rPr>
                                                <m:t>0</m:t>
                                              </m:r>
                                            </m:sub>
                                          </m:sSub>
                                        </m:e>
                                        <m:e>
                                          <m:r>
                                            <a:rPr lang="en-US" sz="1500" i="1"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e>
                                      </m:mr>
                                    </m:m>
                                  </m:e>
                                  <m:e>
                                    <m:m>
                                      <m:mPr>
                                        <m:mcs>
                                          <m:mc>
                                            <m:mcPr>
                                              <m:count m:val="2"/>
                                              <m:mcJc m:val="center"/>
                                            </m:mcPr>
                                          </m:mc>
                                        </m:mcs>
                                        <m:ctrlPr>
                                          <a:rPr lang="en-US" sz="1500" i="1">
                                            <a:latin typeface="Cambria Math"/>
                                          </a:rPr>
                                        </m:ctrlPr>
                                      </m:mPr>
                                      <m:mr>
                                        <m:e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sz="1500" i="1">
                                              <a:latin typeface="Cambria Math" panose="02040503050406030204" pitchFamily="18" charset="0"/>
                                            </a:rPr>
                                            <m:t>…</m:t>
                                          </m:r>
                                        </m:e>
                                        <m:e>
                                          <m:r>
                                            <a:rPr lang="en-US" sz="1500" i="1"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e>
                                      </m:mr>
                                    </m:m>
                                  </m:e>
                                </m:mr>
                                <m:mr>
                                  <m:e>
                                    <m:m>
                                      <m:mPr>
                                        <m:mcs>
                                          <m:mc>
                                            <m:mcPr>
                                              <m:count m:val="2"/>
                                              <m:mcJc m:val="center"/>
                                            </m:mcPr>
                                          </m:mc>
                                        </m:mcs>
                                        <m:ctrlPr>
                                          <a:rPr lang="en-US" sz="1500" i="1">
                                            <a:latin typeface="Cambria Math"/>
                                          </a:rPr>
                                        </m:ctrlPr>
                                      </m:mPr>
                                      <m:m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1500" i="1">
                                                  <a:latin typeface="Cambria Math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1500" i="1">
                                                  <a:latin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1500" i="1">
                                                  <a:latin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</m:e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1500" i="1">
                                                  <a:latin typeface="Cambria Math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1500" i="1">
                                                  <a:latin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1500" i="1">
                                                  <a:latin typeface="Cambria Math" panose="02040503050406030204" pitchFamily="18" charset="0"/>
                                                </a:rPr>
                                                <m:t>0</m:t>
                                              </m:r>
                                            </m:sub>
                                          </m:sSub>
                                        </m:e>
                                      </m:mr>
                                    </m:m>
                                  </m:e>
                                  <m:e>
                                    <m:m>
                                      <m:mPr>
                                        <m:mcs>
                                          <m:mc>
                                            <m:mcPr>
                                              <m:count m:val="2"/>
                                              <m:mcJc m:val="center"/>
                                            </m:mcPr>
                                          </m:mc>
                                        </m:mcs>
                                        <m:ctrlPr>
                                          <a:rPr lang="en-US" sz="1500" i="1">
                                            <a:latin typeface="Cambria Math"/>
                                          </a:rPr>
                                        </m:ctrlPr>
                                      </m:mPr>
                                      <m:mr>
                                        <m:e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sz="1500" i="1">
                                              <a:latin typeface="Cambria Math" panose="02040503050406030204" pitchFamily="18" charset="0"/>
                                            </a:rPr>
                                            <m:t>…</m:t>
                                          </m:r>
                                        </m:e>
                                        <m:e>
                                          <m:r>
                                            <a:rPr lang="en-US" sz="1500" i="1"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e>
                                      </m:mr>
                                    </m:m>
                                  </m:e>
                                </m:mr>
                              </m:m>
                            </m:e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sz="1500" i="1">
                                      <a:latin typeface="Cambria Math"/>
                                    </a:rPr>
                                  </m:ctrlPr>
                                </m:mPr>
                                <m:mr>
                                  <m:e>
                                    <m:m>
                                      <m:mPr>
                                        <m:mcs>
                                          <m:mc>
                                            <m:mcPr>
                                              <m:count m:val="2"/>
                                              <m:mcJc m:val="center"/>
                                            </m:mcPr>
                                          </m:mc>
                                        </m:mcs>
                                        <m:ctrlPr>
                                          <a:rPr lang="en-US" sz="1500" i="1">
                                            <a:latin typeface="Cambria Math"/>
                                          </a:rPr>
                                        </m:ctrlPr>
                                      </m:mPr>
                                      <m:mr>
                                        <m:e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sz="1500" i="1">
                                              <a:latin typeface="Cambria Math" panose="02040503050406030204" pitchFamily="18" charset="0"/>
                                            </a:rPr>
                                            <m:t>…</m:t>
                                          </m:r>
                                        </m:e>
                                        <m:e>
                                          <m:r>
                                            <a:rPr lang="en-US" sz="1500" i="1">
                                              <a:latin typeface="Cambria Math" panose="02040503050406030204" pitchFamily="18" charset="0"/>
                                            </a:rPr>
                                            <m:t>…</m:t>
                                          </m:r>
                                        </m:e>
                                      </m:mr>
                                    </m:m>
                                  </m:e>
                                  <m:e>
                                    <m:m>
                                      <m:mPr>
                                        <m:mcs>
                                          <m:mc>
                                            <m:mcPr>
                                              <m:count m:val="2"/>
                                              <m:mcJc m:val="center"/>
                                            </m:mcPr>
                                          </m:mc>
                                        </m:mcs>
                                        <m:ctrlPr>
                                          <a:rPr lang="en-US" sz="1500" i="1">
                                            <a:latin typeface="Cambria Math"/>
                                          </a:rPr>
                                        </m:ctrlPr>
                                      </m:mPr>
                                      <m:mr>
                                        <m:e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sz="1500" i="1">
                                              <a:latin typeface="Cambria Math" panose="02040503050406030204" pitchFamily="18" charset="0"/>
                                            </a:rPr>
                                            <m:t> </m:t>
                                          </m:r>
                                          <m:r>
                                            <a:rPr lang="en-US" sz="1500" i="1">
                                              <a:latin typeface="Cambria Math" panose="02040503050406030204" pitchFamily="18" charset="0"/>
                                            </a:rPr>
                                            <m:t>  …</m:t>
                                          </m:r>
                                        </m:e>
                                        <m:e>
                                          <m:r>
                                            <a:rPr lang="en-US" sz="1500" i="1">
                                              <a:latin typeface="Cambria Math" panose="02040503050406030204" pitchFamily="18" charset="0"/>
                                            </a:rPr>
                                            <m:t>…</m:t>
                                          </m:r>
                                        </m:e>
                                      </m:mr>
                                    </m:m>
                                  </m:e>
                                </m:mr>
                              </m:m>
                            </m:e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sz="1500" i="1">
                                      <a:latin typeface="Cambria Math"/>
                                    </a:rPr>
                                  </m:ctrlPr>
                                </m:mPr>
                                <m:mr>
                                  <m:e>
                                    <m:m>
                                      <m:mPr>
                                        <m:mcs>
                                          <m:mc>
                                            <m:mcPr>
                                              <m:count m:val="2"/>
                                              <m:mcJc m:val="center"/>
                                            </m:mcPr>
                                          </m:mc>
                                        </m:mcs>
                                        <m:ctrlPr>
                                          <a:rPr lang="en-US" sz="1500" i="1">
                                            <a:latin typeface="Cambria Math"/>
                                          </a:rPr>
                                        </m:ctrlPr>
                                      </m:mPr>
                                      <m:m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1500" i="1">
                                                  <a:latin typeface="Cambria Math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1500" i="1">
                                                  <a:latin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1500" i="1">
                                                  <a:latin typeface="Cambria Math" panose="02040503050406030204" pitchFamily="18" charset="0"/>
                                                </a:rPr>
                                                <m:t>𝑛</m:t>
                                              </m:r>
                                              <m:r>
                                                <a:rPr lang="en-US" sz="1500" i="1">
                                                  <a:latin typeface="Cambria Math" panose="02040503050406030204" pitchFamily="18" charset="0"/>
                                                </a:rPr>
                                                <m:t>−</m:t>
                                              </m:r>
                                              <m:r>
                                                <a:rPr lang="en-US" sz="1500" i="1">
                                                  <a:latin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</m:e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1500" i="1">
                                                  <a:latin typeface="Cambria Math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1500" i="1">
                                                  <a:latin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1500" i="1">
                                                  <a:latin typeface="Cambria Math" panose="02040503050406030204" pitchFamily="18" charset="0"/>
                                                </a:rPr>
                                                <m:t>𝑛</m:t>
                                              </m:r>
                                              <m:r>
                                                <a:rPr lang="en-US" sz="1500" i="1">
                                                  <a:latin typeface="Cambria Math" panose="02040503050406030204" pitchFamily="18" charset="0"/>
                                                </a:rPr>
                                                <m:t>−</m:t>
                                              </m:r>
                                              <m:r>
                                                <a:rPr lang="en-US" sz="1500" i="1"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sub>
                                          </m:sSub>
                                        </m:e>
                                      </m:mr>
                                    </m:m>
                                  </m:e>
                                  <m:e>
                                    <m:m>
                                      <m:mPr>
                                        <m:mcs>
                                          <m:mc>
                                            <m:mcPr>
                                              <m:count m:val="2"/>
                                              <m:mcJc m:val="center"/>
                                            </m:mcPr>
                                          </m:mc>
                                        </m:mcs>
                                        <m:ctrlPr>
                                          <a:rPr lang="en-US" sz="1500" i="1">
                                            <a:latin typeface="Cambria Math"/>
                                          </a:rPr>
                                        </m:ctrlPr>
                                      </m:mPr>
                                      <m:mr>
                                        <m:e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sz="1500" i="1">
                                              <a:latin typeface="Cambria Math" panose="02040503050406030204" pitchFamily="18" charset="0"/>
                                            </a:rPr>
                                            <m:t>…</m:t>
                                          </m:r>
                                        </m:e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1500" i="1">
                                                  <a:latin typeface="Cambria Math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1500" i="1">
                                                  <a:latin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1500" i="1">
                                                  <a:latin typeface="Cambria Math" panose="02040503050406030204" pitchFamily="18" charset="0"/>
                                                </a:rPr>
                                                <m:t>0</m:t>
                                              </m:r>
                                            </m:sub>
                                          </m:sSub>
                                        </m:e>
                                      </m:mr>
                                    </m:m>
                                  </m:e>
                                </m:mr>
                              </m:m>
                            </m:e>
                          </m:eqArr>
                        </m:e>
                      </m:d>
                      <m:sSubSup>
                        <m:sSubSupPr>
                          <m:ctrlPr>
                            <a:rPr lang="en-US" sz="1500" i="1"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en-US" sz="15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1500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sz="15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1500" i="1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bSup>
                      <m:d>
                        <m:dPr>
                          <m:begChr m:val="["/>
                          <m:endChr m:val="]"/>
                          <m:ctrlPr>
                            <a:rPr lang="en-US" sz="1500" i="1">
                              <a:latin typeface="Cambria Math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1500" i="1">
                                  <a:latin typeface="Cambria Math"/>
                                </a:rPr>
                              </m:ctrlPr>
                            </m:eqArr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sz="1500" i="1">
                                      <a:latin typeface="Cambria Math"/>
                                    </a:rPr>
                                  </m:ctrlPr>
                                </m:mPr>
                                <m:mr>
                                  <m:e>
                                    <m:m>
                                      <m:mPr>
                                        <m:mcs>
                                          <m:mc>
                                            <m:mcPr>
                                              <m:count m:val="2"/>
                                              <m:mcJc m:val="center"/>
                                            </m:mcPr>
                                          </m:mc>
                                        </m:mcs>
                                        <m:ctrlPr>
                                          <a:rPr lang="en-US" sz="1500" i="1">
                                            <a:latin typeface="Cambria Math"/>
                                          </a:rPr>
                                        </m:ctrlPr>
                                      </m:mPr>
                                      <m:m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1500" i="1">
                                                  <a:latin typeface="Cambria Math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1500" i="1">
                                                  <a:latin typeface="Cambria Math" panose="02040503050406030204" pitchFamily="18" charset="0"/>
                                                </a:rPr>
                                                <m:t>𝑧</m:t>
                                              </m:r>
                                            </m:e>
                                            <m:sub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en-US" sz="1500" i="1">
                                                  <a:latin typeface="Cambria Math" panose="02040503050406030204" pitchFamily="18" charset="0"/>
                                                </a:rPr>
                                                <m:t>0</m:t>
                                              </m:r>
                                            </m:sub>
                                          </m:sSub>
                                        </m:e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1500" i="1">
                                                  <a:latin typeface="Cambria Math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1500" i="1">
                                                  <a:latin typeface="Cambria Math" panose="02040503050406030204" pitchFamily="18" charset="0"/>
                                                </a:rPr>
                                                <m:t>𝑧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1500" i="1">
                                                  <a:latin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</m:e>
                                      </m:mr>
                                    </m:m>
                                  </m:e>
                                  <m:e>
                                    <m:m>
                                      <m:mPr>
                                        <m:mcs>
                                          <m:mc>
                                            <m:mcPr>
                                              <m:count m:val="2"/>
                                              <m:mcJc m:val="center"/>
                                            </m:mcPr>
                                          </m:mc>
                                        </m:mcs>
                                        <m:ctrlPr>
                                          <a:rPr lang="en-US" sz="1500" i="1">
                                            <a:latin typeface="Cambria Math"/>
                                          </a:rPr>
                                        </m:ctrlPr>
                                      </m:mPr>
                                      <m:mr>
                                        <m:e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sz="1500" i="1">
                                              <a:latin typeface="Cambria Math" panose="02040503050406030204" pitchFamily="18" charset="0"/>
                                            </a:rPr>
                                            <m:t>…</m:t>
                                          </m:r>
                                        </m:e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1500" i="1">
                                                  <a:latin typeface="Cambria Math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1500" i="1">
                                                  <a:latin typeface="Cambria Math" panose="02040503050406030204" pitchFamily="18" charset="0"/>
                                                </a:rPr>
                                                <m:t>𝑧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1500" i="1">
                                                  <a:latin typeface="Cambria Math" panose="02040503050406030204" pitchFamily="18" charset="0"/>
                                                </a:rPr>
                                                <m:t>𝑛</m:t>
                                              </m:r>
                                              <m:r>
                                                <a:rPr lang="en-US" sz="1500" i="1">
                                                  <a:latin typeface="Cambria Math" panose="02040503050406030204" pitchFamily="18" charset="0"/>
                                                </a:rPr>
                                                <m:t>−</m:t>
                                              </m:r>
                                              <m:r>
                                                <a:rPr lang="en-US" sz="1500" i="1">
                                                  <a:latin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</m:e>
                                      </m:mr>
                                    </m:m>
                                  </m:e>
                                </m:mr>
                                <m:mr>
                                  <m:e>
                                    <m:m>
                                      <m:mPr>
                                        <m:mcs>
                                          <m:mc>
                                            <m:mcPr>
                                              <m:count m:val="2"/>
                                              <m:mcJc m:val="center"/>
                                            </m:mcPr>
                                          </m:mc>
                                        </m:mcs>
                                        <m:ctrlPr>
                                          <a:rPr lang="en-US" sz="1500" i="1">
                                            <a:latin typeface="Cambria Math"/>
                                          </a:rPr>
                                        </m:ctrlPr>
                                      </m:mPr>
                                      <m:mr>
                                        <m:e>
                                          <m:r>
                                            <a:rPr lang="en-US" sz="1500" i="1"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e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1500" i="1">
                                                  <a:latin typeface="Cambria Math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1500" i="1">
                                                  <a:latin typeface="Cambria Math" panose="02040503050406030204" pitchFamily="18" charset="0"/>
                                                </a:rPr>
                                                <m:t>𝑧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1500" i="1">
                                                  <a:latin typeface="Cambria Math" panose="02040503050406030204" pitchFamily="18" charset="0"/>
                                                </a:rPr>
                                                <m:t>0</m:t>
                                              </m:r>
                                            </m:sub>
                                          </m:sSub>
                                        </m:e>
                                      </m:mr>
                                    </m:m>
                                  </m:e>
                                  <m:e>
                                    <m:m>
                                      <m:mPr>
                                        <m:mcs>
                                          <m:mc>
                                            <m:mcPr>
                                              <m:count m:val="2"/>
                                              <m:mcJc m:val="center"/>
                                            </m:mcPr>
                                          </m:mc>
                                        </m:mcs>
                                        <m:ctrlPr>
                                          <a:rPr lang="en-US" sz="1500" i="1">
                                            <a:latin typeface="Cambria Math"/>
                                          </a:rPr>
                                        </m:ctrlPr>
                                      </m:mPr>
                                      <m:mr>
                                        <m:e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sz="1500" i="1">
                                              <a:latin typeface="Cambria Math" panose="02040503050406030204" pitchFamily="18" charset="0"/>
                                            </a:rPr>
                                            <m:t>…</m:t>
                                          </m:r>
                                        </m:e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1500" i="1">
                                                  <a:latin typeface="Cambria Math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1500" i="1">
                                                  <a:latin typeface="Cambria Math" panose="02040503050406030204" pitchFamily="18" charset="0"/>
                                                </a:rPr>
                                                <m:t>𝑧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1500" i="1">
                                                  <a:latin typeface="Cambria Math" panose="02040503050406030204" pitchFamily="18" charset="0"/>
                                                </a:rPr>
                                                <m:t>𝑛</m:t>
                                              </m:r>
                                              <m:r>
                                                <a:rPr lang="en-US" sz="1500" i="1">
                                                  <a:latin typeface="Cambria Math" panose="02040503050406030204" pitchFamily="18" charset="0"/>
                                                </a:rPr>
                                                <m:t>−</m:t>
                                              </m:r>
                                              <m:r>
                                                <a:rPr lang="en-US" sz="1500" i="1"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sub>
                                          </m:sSub>
                                        </m:e>
                                      </m:mr>
                                    </m:m>
                                  </m:e>
                                </m:mr>
                              </m:m>
                            </m:e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sz="1500" i="1">
                                      <a:latin typeface="Cambria Math"/>
                                    </a:rPr>
                                  </m:ctrlPr>
                                </m:mPr>
                                <m:mr>
                                  <m:e>
                                    <m:m>
                                      <m:mPr>
                                        <m:mcs>
                                          <m:mc>
                                            <m:mcPr>
                                              <m:count m:val="2"/>
                                              <m:mcJc m:val="center"/>
                                            </m:mcPr>
                                          </m:mc>
                                        </m:mcs>
                                        <m:ctrlPr>
                                          <a:rPr lang="en-US" sz="1500" i="1">
                                            <a:latin typeface="Cambria Math"/>
                                          </a:rPr>
                                        </m:ctrlPr>
                                      </m:mPr>
                                      <m:mr>
                                        <m:e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sz="1500" i="1">
                                              <a:latin typeface="Cambria Math" panose="02040503050406030204" pitchFamily="18" charset="0"/>
                                            </a:rPr>
                                            <m:t>…</m:t>
                                          </m:r>
                                        </m:e>
                                        <m:e>
                                          <m:r>
                                            <a:rPr lang="en-US" sz="1500" i="1">
                                              <a:latin typeface="Cambria Math" panose="02040503050406030204" pitchFamily="18" charset="0"/>
                                            </a:rPr>
                                            <m:t>…</m:t>
                                          </m:r>
                                        </m:e>
                                      </m:mr>
                                    </m:m>
                                  </m:e>
                                  <m:e>
                                    <m:m>
                                      <m:mPr>
                                        <m:mcs>
                                          <m:mc>
                                            <m:mcPr>
                                              <m:count m:val="2"/>
                                              <m:mcJc m:val="center"/>
                                            </m:mcPr>
                                          </m:mc>
                                        </m:mcs>
                                        <m:ctrlPr>
                                          <a:rPr lang="en-US" sz="1500" i="1">
                                            <a:latin typeface="Cambria Math"/>
                                          </a:rPr>
                                        </m:ctrlPr>
                                      </m:mPr>
                                      <m:mr>
                                        <m:e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sz="1500" i="1">
                                              <a:latin typeface="Cambria Math" panose="02040503050406030204" pitchFamily="18" charset="0"/>
                                            </a:rPr>
                                            <m:t>…</m:t>
                                          </m:r>
                                        </m:e>
                                        <m:e>
                                          <m:r>
                                            <a:rPr lang="en-US" sz="1500" i="1">
                                              <a:latin typeface="Cambria Math" panose="02040503050406030204" pitchFamily="18" charset="0"/>
                                            </a:rPr>
                                            <m:t>…</m:t>
                                          </m:r>
                                        </m:e>
                                      </m:mr>
                                    </m:m>
                                  </m:e>
                                </m:mr>
                              </m:m>
                            </m:e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sz="1500" i="1">
                                      <a:latin typeface="Cambria Math"/>
                                    </a:rPr>
                                  </m:ctrlPr>
                                </m:mPr>
                                <m:mr>
                                  <m:e>
                                    <m:m>
                                      <m:mPr>
                                        <m:mcs>
                                          <m:mc>
                                            <m:mcPr>
                                              <m:count m:val="2"/>
                                              <m:mcJc m:val="center"/>
                                            </m:mcPr>
                                          </m:mc>
                                        </m:mcs>
                                        <m:ctrlPr>
                                          <a:rPr lang="en-US" sz="1500" i="1">
                                            <a:latin typeface="Cambria Math"/>
                                          </a:rPr>
                                        </m:ctrlPr>
                                      </m:mPr>
                                      <m:mr>
                                        <m:e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sz="1500" i="1"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e>
                                        <m:e>
                                          <m:r>
                                            <a:rPr lang="en-US" sz="1500" i="1"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e>
                                      </m:mr>
                                    </m:m>
                                  </m:e>
                                  <m:e>
                                    <m:m>
                                      <m:mPr>
                                        <m:mcs>
                                          <m:mc>
                                            <m:mcPr>
                                              <m:count m:val="2"/>
                                              <m:mcJc m:val="center"/>
                                            </m:mcPr>
                                          </m:mc>
                                        </m:mcs>
                                        <m:ctrlPr>
                                          <a:rPr lang="en-US" sz="1500" i="1">
                                            <a:latin typeface="Cambria Math"/>
                                          </a:rPr>
                                        </m:ctrlPr>
                                      </m:mPr>
                                      <m:mr>
                                        <m:e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sz="1500" i="1">
                                              <a:latin typeface="Cambria Math" panose="02040503050406030204" pitchFamily="18" charset="0"/>
                                            </a:rPr>
                                            <m:t>…</m:t>
                                          </m:r>
                                        </m:e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1500" i="1">
                                                  <a:latin typeface="Cambria Math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1500" i="1">
                                                  <a:latin typeface="Cambria Math" panose="02040503050406030204" pitchFamily="18" charset="0"/>
                                                </a:rPr>
                                                <m:t>𝑧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1500" i="1">
                                                  <a:latin typeface="Cambria Math" panose="02040503050406030204" pitchFamily="18" charset="0"/>
                                                </a:rPr>
                                                <m:t>0</m:t>
                                              </m:r>
                                            </m:sub>
                                          </m:sSub>
                                        </m:e>
                                      </m:mr>
                                    </m:m>
                                  </m:e>
                                </m:mr>
                              </m:m>
                            </m:e>
                          </m:eqArr>
                        </m:e>
                      </m:d>
                      <m:r>
                        <a:rPr lang="en-US" sz="1500" i="1">
                          <a:latin typeface="Cambria Math" panose="02040503050406030204" pitchFamily="18" charset="0"/>
                        </a:rPr>
                        <m:t>−</m:t>
                      </m:r>
                    </m:oMath>
                  </m:oMathPara>
                </a14:m>
                <a:endParaRPr lang="en-US" sz="150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sz="150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500" i="1">
                          <a:latin typeface="Cambria Math" panose="02040503050406030204" pitchFamily="18" charset="0"/>
                        </a:rPr>
                        <m:t>−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1500" i="1">
                              <a:latin typeface="Cambria Math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1500" i="1">
                                  <a:latin typeface="Cambria Math"/>
                                </a:rPr>
                              </m:ctrlPr>
                            </m:eqArr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sz="1500" i="1">
                                      <a:latin typeface="Cambria Math"/>
                                    </a:rPr>
                                  </m:ctrlPr>
                                </m:mPr>
                                <m:mr>
                                  <m:e>
                                    <m:m>
                                      <m:mPr>
                                        <m:mcs>
                                          <m:mc>
                                            <m:mcPr>
                                              <m:count m:val="2"/>
                                              <m:mcJc m:val="center"/>
                                            </m:mcPr>
                                          </m:mc>
                                        </m:mcs>
                                        <m:ctrlPr>
                                          <a:rPr lang="en-US" sz="1500" i="1">
                                            <a:latin typeface="Cambria Math"/>
                                          </a:rPr>
                                        </m:ctrlPr>
                                      </m:mPr>
                                      <m:mr>
                                        <m:e>
                                          <m:r>
                                            <a:rPr lang="en-US" sz="1500" i="1"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e>
                                        <m:e>
                                          <m:r>
                                            <a:rPr lang="en-US" sz="1500" i="1"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e>
                                      </m:mr>
                                    </m:m>
                                  </m:e>
                                  <m:e>
                                    <m:m>
                                      <m:mPr>
                                        <m:mcs>
                                          <m:mc>
                                            <m:mcPr>
                                              <m:count m:val="2"/>
                                              <m:mcJc m:val="center"/>
                                            </m:mcPr>
                                          </m:mc>
                                        </m:mcs>
                                        <m:ctrlPr>
                                          <a:rPr lang="en-US" sz="1500" i="1">
                                            <a:latin typeface="Cambria Math"/>
                                          </a:rPr>
                                        </m:ctrlPr>
                                      </m:mPr>
                                      <m:mr>
                                        <m:e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sz="1500" i="1">
                                              <a:latin typeface="Cambria Math" panose="02040503050406030204" pitchFamily="18" charset="0"/>
                                            </a:rPr>
                                            <m:t>…</m:t>
                                          </m:r>
                                        </m:e>
                                        <m:e>
                                          <m:r>
                                            <a:rPr lang="en-US" sz="1500" i="1"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e>
                                      </m:mr>
                                    </m:m>
                                  </m:e>
                                </m:mr>
                                <m:mr>
                                  <m:e>
                                    <m:m>
                                      <m:mPr>
                                        <m:mcs>
                                          <m:mc>
                                            <m:mcPr>
                                              <m:count m:val="2"/>
                                              <m:mcJc m:val="center"/>
                                            </m:mcPr>
                                          </m:mc>
                                        </m:mcs>
                                        <m:ctrlPr>
                                          <a:rPr lang="en-US" sz="1500" i="1">
                                            <a:latin typeface="Cambria Math"/>
                                          </a:rPr>
                                        </m:ctrlPr>
                                      </m:mPr>
                                      <m:m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1500" i="1">
                                                  <a:latin typeface="Cambria Math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1500" i="1">
                                                  <a:latin typeface="Cambria Math" panose="02040503050406030204" pitchFamily="18" charset="0"/>
                                                </a:rPr>
                                                <m:t>𝑦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1500" i="1">
                                                  <a:latin typeface="Cambria Math" panose="02040503050406030204" pitchFamily="18" charset="0"/>
                                                </a:rPr>
                                                <m:t>0</m:t>
                                              </m:r>
                                            </m:sub>
                                          </m:sSub>
                                        </m:e>
                                        <m:e>
                                          <m:r>
                                            <a:rPr lang="en-US" sz="1500" i="1"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e>
                                      </m:mr>
                                    </m:m>
                                  </m:e>
                                  <m:e>
                                    <m:m>
                                      <m:mPr>
                                        <m:mcs>
                                          <m:mc>
                                            <m:mcPr>
                                              <m:count m:val="2"/>
                                              <m:mcJc m:val="center"/>
                                            </m:mcPr>
                                          </m:mc>
                                        </m:mcs>
                                        <m:ctrlPr>
                                          <a:rPr lang="en-US" sz="1500" i="1">
                                            <a:latin typeface="Cambria Math"/>
                                          </a:rPr>
                                        </m:ctrlPr>
                                      </m:mPr>
                                      <m:mr>
                                        <m:e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sz="1500" i="1">
                                              <a:latin typeface="Cambria Math" panose="02040503050406030204" pitchFamily="18" charset="0"/>
                                            </a:rPr>
                                            <m:t>…</m:t>
                                          </m:r>
                                        </m:e>
                                        <m:e>
                                          <m:r>
                                            <a:rPr lang="en-US" sz="1500" i="1"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e>
                                      </m:mr>
                                    </m:m>
                                  </m:e>
                                </m:mr>
                              </m:m>
                            </m:e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sz="1500" i="1">
                                      <a:latin typeface="Cambria Math"/>
                                    </a:rPr>
                                  </m:ctrlPr>
                                </m:mPr>
                                <m:mr>
                                  <m:e>
                                    <m:m>
                                      <m:mPr>
                                        <m:mcs>
                                          <m:mc>
                                            <m:mcPr>
                                              <m:count m:val="2"/>
                                              <m:mcJc m:val="center"/>
                                            </m:mcPr>
                                          </m:mc>
                                        </m:mcs>
                                        <m:ctrlPr>
                                          <a:rPr lang="en-US" sz="1500" i="1">
                                            <a:latin typeface="Cambria Math"/>
                                          </a:rPr>
                                        </m:ctrlPr>
                                      </m:mPr>
                                      <m:mr>
                                        <m:e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sz="1500" i="1">
                                              <a:latin typeface="Cambria Math" panose="02040503050406030204" pitchFamily="18" charset="0"/>
                                            </a:rPr>
                                            <m:t>…</m:t>
                                          </m:r>
                                        </m:e>
                                        <m:e>
                                          <m:r>
                                            <a:rPr lang="en-US" sz="1500" i="1">
                                              <a:latin typeface="Cambria Math" panose="02040503050406030204" pitchFamily="18" charset="0"/>
                                            </a:rPr>
                                            <m:t>…</m:t>
                                          </m:r>
                                        </m:e>
                                      </m:mr>
                                    </m:m>
                                  </m:e>
                                  <m:e>
                                    <m:m>
                                      <m:mPr>
                                        <m:mcs>
                                          <m:mc>
                                            <m:mcPr>
                                              <m:count m:val="2"/>
                                              <m:mcJc m:val="center"/>
                                            </m:mcPr>
                                          </m:mc>
                                        </m:mcs>
                                        <m:ctrlPr>
                                          <a:rPr lang="en-US" sz="1500" i="1">
                                            <a:latin typeface="Cambria Math"/>
                                          </a:rPr>
                                        </m:ctrlPr>
                                      </m:mPr>
                                      <m:mr>
                                        <m:e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sz="1500" i="1">
                                              <a:latin typeface="Cambria Math" panose="02040503050406030204" pitchFamily="18" charset="0"/>
                                            </a:rPr>
                                            <m:t> </m:t>
                                          </m:r>
                                          <m:r>
                                            <a:rPr lang="en-US" sz="1500" i="1">
                                              <a:latin typeface="Cambria Math" panose="02040503050406030204" pitchFamily="18" charset="0"/>
                                            </a:rPr>
                                            <m:t>  …</m:t>
                                          </m:r>
                                        </m:e>
                                        <m:e>
                                          <m:r>
                                            <a:rPr lang="en-US" sz="1500" i="1">
                                              <a:latin typeface="Cambria Math" panose="02040503050406030204" pitchFamily="18" charset="0"/>
                                            </a:rPr>
                                            <m:t>…</m:t>
                                          </m:r>
                                        </m:e>
                                      </m:mr>
                                    </m:m>
                                  </m:e>
                                </m:mr>
                              </m:m>
                            </m:e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sz="1500" i="1">
                                      <a:latin typeface="Cambria Math"/>
                                    </a:rPr>
                                  </m:ctrlPr>
                                </m:mPr>
                                <m:mr>
                                  <m:e>
                                    <m:m>
                                      <m:mPr>
                                        <m:mcs>
                                          <m:mc>
                                            <m:mcPr>
                                              <m:count m:val="2"/>
                                              <m:mcJc m:val="center"/>
                                            </m:mcPr>
                                          </m:mc>
                                        </m:mcs>
                                        <m:ctrlPr>
                                          <a:rPr lang="en-US" sz="1500" i="1">
                                            <a:latin typeface="Cambria Math"/>
                                          </a:rPr>
                                        </m:ctrlPr>
                                      </m:mPr>
                                      <m:m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1500" i="1">
                                                  <a:latin typeface="Cambria Math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1500" i="1">
                                                  <a:latin typeface="Cambria Math" panose="02040503050406030204" pitchFamily="18" charset="0"/>
                                                </a:rPr>
                                                <m:t>𝑦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1500" i="1">
                                                  <a:latin typeface="Cambria Math" panose="02040503050406030204" pitchFamily="18" charset="0"/>
                                                </a:rPr>
                                                <m:t>𝑛</m:t>
                                              </m:r>
                                              <m:r>
                                                <a:rPr lang="en-US" sz="1500" i="1">
                                                  <a:latin typeface="Cambria Math" panose="02040503050406030204" pitchFamily="18" charset="0"/>
                                                </a:rPr>
                                                <m:t>−</m:t>
                                              </m:r>
                                              <m:r>
                                                <a:rPr lang="en-US" sz="1500" i="1"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sub>
                                          </m:sSub>
                                        </m:e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1500" i="1">
                                                  <a:latin typeface="Cambria Math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1500" i="1">
                                                  <a:latin typeface="Cambria Math" panose="02040503050406030204" pitchFamily="18" charset="0"/>
                                                </a:rPr>
                                                <m:t>𝑦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1500" i="1">
                                                  <a:latin typeface="Cambria Math" panose="02040503050406030204" pitchFamily="18" charset="0"/>
                                                </a:rPr>
                                                <m:t>𝑛</m:t>
                                              </m:r>
                                              <m:r>
                                                <a:rPr lang="en-US" sz="1500" i="1">
                                                  <a:latin typeface="Cambria Math" panose="02040503050406030204" pitchFamily="18" charset="0"/>
                                                </a:rPr>
                                                <m:t>−</m:t>
                                              </m:r>
                                              <m:r>
                                                <a:rPr lang="en-US" sz="1500" i="1">
                                                  <a:latin typeface="Cambria Math" panose="02040503050406030204" pitchFamily="18" charset="0"/>
                                                </a:rPr>
                                                <m:t>3</m:t>
                                              </m:r>
                                            </m:sub>
                                          </m:sSub>
                                        </m:e>
                                      </m:mr>
                                    </m:m>
                                  </m:e>
                                  <m:e>
                                    <m:m>
                                      <m:mPr>
                                        <m:mcs>
                                          <m:mc>
                                            <m:mcPr>
                                              <m:count m:val="2"/>
                                              <m:mcJc m:val="center"/>
                                            </m:mcPr>
                                          </m:mc>
                                        </m:mcs>
                                        <m:ctrlPr>
                                          <a:rPr lang="en-US" sz="1500" i="1">
                                            <a:latin typeface="Cambria Math"/>
                                          </a:rPr>
                                        </m:ctrlPr>
                                      </m:mPr>
                                      <m:mr>
                                        <m:e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sz="1500" i="1">
                                              <a:latin typeface="Cambria Math" panose="02040503050406030204" pitchFamily="18" charset="0"/>
                                            </a:rPr>
                                            <m:t>…</m:t>
                                          </m:r>
                                        </m:e>
                                        <m:e>
                                          <m:r>
                                            <a:rPr lang="en-US" sz="1500" i="1"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e>
                                      </m:mr>
                                    </m:m>
                                  </m:e>
                                </m:mr>
                              </m:m>
                            </m:e>
                          </m:eqArr>
                        </m:e>
                      </m:d>
                      <m:sSubSup>
                        <m:sSubSupPr>
                          <m:ctrlPr>
                            <a:rPr lang="en-US" sz="1500" i="1"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en-US" sz="1500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sz="1500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15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15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15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1500" i="1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bSup>
                      <m:d>
                        <m:dPr>
                          <m:begChr m:val="["/>
                          <m:endChr m:val="]"/>
                          <m:ctrlPr>
                            <a:rPr lang="en-US" sz="1500" i="1">
                              <a:latin typeface="Cambria Math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1500" i="1">
                                  <a:latin typeface="Cambria Math"/>
                                </a:rPr>
                              </m:ctrlPr>
                            </m:eqArr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sz="1500" i="1">
                                      <a:latin typeface="Cambria Math"/>
                                    </a:rPr>
                                  </m:ctrlPr>
                                </m:mPr>
                                <m:mr>
                                  <m:e>
                                    <m:m>
                                      <m:mPr>
                                        <m:mcs>
                                          <m:mc>
                                            <m:mcPr>
                                              <m:count m:val="2"/>
                                              <m:mcJc m:val="center"/>
                                            </m:mcPr>
                                          </m:mc>
                                        </m:mcs>
                                        <m:ctrlPr>
                                          <a:rPr lang="en-US" sz="1500" i="1">
                                            <a:latin typeface="Cambria Math"/>
                                          </a:rPr>
                                        </m:ctrlPr>
                                      </m:mPr>
                                      <m:mr>
                                        <m:e>
                                          <m:r>
                                            <a:rPr lang="en-US" sz="1500" i="1"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e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1500" i="1">
                                                  <a:latin typeface="Cambria Math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1500" i="1">
                                                  <a:latin typeface="Cambria Math" panose="02040503050406030204" pitchFamily="18" charset="0"/>
                                                </a:rPr>
                                                <m:t>𝑤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1500" i="1">
                                                  <a:latin typeface="Cambria Math" panose="02040503050406030204" pitchFamily="18" charset="0"/>
                                                </a:rPr>
                                                <m:t>0</m:t>
                                              </m:r>
                                            </m:sub>
                                          </m:sSub>
                                        </m:e>
                                      </m:mr>
                                    </m:m>
                                  </m:e>
                                  <m:e>
                                    <m:m>
                                      <m:mPr>
                                        <m:mcs>
                                          <m:mc>
                                            <m:mcPr>
                                              <m:count m:val="2"/>
                                              <m:mcJc m:val="center"/>
                                            </m:mcPr>
                                          </m:mc>
                                        </m:mcs>
                                        <m:ctrlPr>
                                          <a:rPr lang="en-US" sz="1500" i="1">
                                            <a:latin typeface="Cambria Math"/>
                                          </a:rPr>
                                        </m:ctrlPr>
                                      </m:mPr>
                                      <m:mr>
                                        <m:e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sz="1500" i="1">
                                              <a:latin typeface="Cambria Math" panose="02040503050406030204" pitchFamily="18" charset="0"/>
                                            </a:rPr>
                                            <m:t>…</m:t>
                                          </m:r>
                                        </m:e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1500" i="1">
                                                  <a:latin typeface="Cambria Math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1500" i="1">
                                                  <a:latin typeface="Cambria Math" panose="02040503050406030204" pitchFamily="18" charset="0"/>
                                                </a:rPr>
                                                <m:t>𝑤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1500" i="1">
                                                  <a:latin typeface="Cambria Math" panose="02040503050406030204" pitchFamily="18" charset="0"/>
                                                </a:rPr>
                                                <m:t>𝑛</m:t>
                                              </m:r>
                                              <m:r>
                                                <a:rPr lang="en-US" sz="1500" i="1">
                                                  <a:latin typeface="Cambria Math" panose="02040503050406030204" pitchFamily="18" charset="0"/>
                                                </a:rPr>
                                                <m:t>−</m:t>
                                              </m:r>
                                              <m:r>
                                                <a:rPr lang="en-US" sz="1500" i="1"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sub>
                                          </m:sSub>
                                        </m:e>
                                      </m:mr>
                                    </m:m>
                                  </m:e>
                                </m:mr>
                                <m:mr>
                                  <m:e>
                                    <m:m>
                                      <m:mPr>
                                        <m:mcs>
                                          <m:mc>
                                            <m:mcPr>
                                              <m:count m:val="2"/>
                                              <m:mcJc m:val="center"/>
                                            </m:mcPr>
                                          </m:mc>
                                        </m:mcs>
                                        <m:ctrlPr>
                                          <a:rPr lang="en-US" sz="1500" i="1">
                                            <a:latin typeface="Cambria Math"/>
                                          </a:rPr>
                                        </m:ctrlPr>
                                      </m:mPr>
                                      <m:mr>
                                        <m:e>
                                          <m:r>
                                            <a:rPr lang="en-US" sz="1500" i="1"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e>
                                        <m:e>
                                          <m:r>
                                            <a:rPr lang="en-US" sz="1500" i="1"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e>
                                      </m:mr>
                                    </m:m>
                                  </m:e>
                                  <m:e>
                                    <m:m>
                                      <m:mPr>
                                        <m:mcs>
                                          <m:mc>
                                            <m:mcPr>
                                              <m:count m:val="2"/>
                                              <m:mcJc m:val="center"/>
                                            </m:mcPr>
                                          </m:mc>
                                        </m:mcs>
                                        <m:ctrlPr>
                                          <a:rPr lang="en-US" sz="1500" i="1">
                                            <a:latin typeface="Cambria Math"/>
                                          </a:rPr>
                                        </m:ctrlPr>
                                      </m:mPr>
                                      <m:mr>
                                        <m:e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sz="1500" i="1">
                                              <a:latin typeface="Cambria Math" panose="02040503050406030204" pitchFamily="18" charset="0"/>
                                            </a:rPr>
                                            <m:t>…</m:t>
                                          </m:r>
                                        </m:e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1500" i="1">
                                                  <a:latin typeface="Cambria Math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1500" i="1">
                                                  <a:latin typeface="Cambria Math" panose="02040503050406030204" pitchFamily="18" charset="0"/>
                                                </a:rPr>
                                                <m:t>𝑤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1500" i="1">
                                                  <a:latin typeface="Cambria Math" panose="02040503050406030204" pitchFamily="18" charset="0"/>
                                                </a:rPr>
                                                <m:t>𝑛</m:t>
                                              </m:r>
                                              <m:r>
                                                <a:rPr lang="en-US" sz="1500" i="1">
                                                  <a:latin typeface="Cambria Math" panose="02040503050406030204" pitchFamily="18" charset="0"/>
                                                </a:rPr>
                                                <m:t>−</m:t>
                                              </m:r>
                                              <m:r>
                                                <a:rPr lang="en-US" sz="1500" i="1">
                                                  <a:latin typeface="Cambria Math" panose="02040503050406030204" pitchFamily="18" charset="0"/>
                                                </a:rPr>
                                                <m:t>3</m:t>
                                              </m:r>
                                            </m:sub>
                                          </m:sSub>
                                        </m:e>
                                      </m:mr>
                                    </m:m>
                                  </m:e>
                                </m:mr>
                              </m:m>
                            </m:e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sz="1500" i="1">
                                      <a:latin typeface="Cambria Math"/>
                                    </a:rPr>
                                  </m:ctrlPr>
                                </m:mPr>
                                <m:mr>
                                  <m:e>
                                    <m:m>
                                      <m:mPr>
                                        <m:mcs>
                                          <m:mc>
                                            <m:mcPr>
                                              <m:count m:val="2"/>
                                              <m:mcJc m:val="center"/>
                                            </m:mcPr>
                                          </m:mc>
                                        </m:mcs>
                                        <m:ctrlPr>
                                          <a:rPr lang="en-US" sz="1500" i="1">
                                            <a:latin typeface="Cambria Math"/>
                                          </a:rPr>
                                        </m:ctrlPr>
                                      </m:mPr>
                                      <m:mr>
                                        <m:e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sz="1500" i="1">
                                              <a:latin typeface="Cambria Math" panose="02040503050406030204" pitchFamily="18" charset="0"/>
                                            </a:rPr>
                                            <m:t>…</m:t>
                                          </m:r>
                                        </m:e>
                                        <m:e>
                                          <m:r>
                                            <a:rPr lang="en-US" sz="1500" i="1">
                                              <a:latin typeface="Cambria Math" panose="02040503050406030204" pitchFamily="18" charset="0"/>
                                            </a:rPr>
                                            <m:t>…</m:t>
                                          </m:r>
                                        </m:e>
                                      </m:mr>
                                    </m:m>
                                  </m:e>
                                  <m:e>
                                    <m:m>
                                      <m:mPr>
                                        <m:mcs>
                                          <m:mc>
                                            <m:mcPr>
                                              <m:count m:val="2"/>
                                              <m:mcJc m:val="center"/>
                                            </m:mcPr>
                                          </m:mc>
                                        </m:mcs>
                                        <m:ctrlPr>
                                          <a:rPr lang="en-US" sz="1500" i="1">
                                            <a:latin typeface="Cambria Math"/>
                                          </a:rPr>
                                        </m:ctrlPr>
                                      </m:mPr>
                                      <m:mr>
                                        <m:e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sz="1500" i="1">
                                              <a:latin typeface="Cambria Math" panose="02040503050406030204" pitchFamily="18" charset="0"/>
                                            </a:rPr>
                                            <m:t>…</m:t>
                                          </m:r>
                                        </m:e>
                                        <m:e>
                                          <m:r>
                                            <a:rPr lang="en-US" sz="1500" i="1">
                                              <a:latin typeface="Cambria Math" panose="02040503050406030204" pitchFamily="18" charset="0"/>
                                            </a:rPr>
                                            <m:t>…</m:t>
                                          </m:r>
                                        </m:e>
                                      </m:mr>
                                    </m:m>
                                  </m:e>
                                </m:mr>
                              </m:m>
                            </m:e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sz="1500" i="1">
                                      <a:latin typeface="Cambria Math"/>
                                    </a:rPr>
                                  </m:ctrlPr>
                                </m:mPr>
                                <m:mr>
                                  <m:e>
                                    <m:m>
                                      <m:mPr>
                                        <m:mcs>
                                          <m:mc>
                                            <m:mcPr>
                                              <m:count m:val="2"/>
                                              <m:mcJc m:val="center"/>
                                            </m:mcPr>
                                          </m:mc>
                                        </m:mcs>
                                        <m:ctrlPr>
                                          <a:rPr lang="en-US" sz="1500" i="1">
                                            <a:latin typeface="Cambria Math"/>
                                          </a:rPr>
                                        </m:ctrlPr>
                                      </m:mPr>
                                      <m:mr>
                                        <m:e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sz="1500" i="1"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e>
                                        <m:e>
                                          <m:r>
                                            <a:rPr lang="en-US" sz="1500" i="1"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e>
                                      </m:mr>
                                    </m:m>
                                  </m:e>
                                  <m:e>
                                    <m:m>
                                      <m:mPr>
                                        <m:mcs>
                                          <m:mc>
                                            <m:mcPr>
                                              <m:count m:val="2"/>
                                              <m:mcJc m:val="center"/>
                                            </m:mcPr>
                                          </m:mc>
                                        </m:mcs>
                                        <m:ctrlPr>
                                          <a:rPr lang="en-US" sz="1500" i="1">
                                            <a:latin typeface="Cambria Math"/>
                                          </a:rPr>
                                        </m:ctrlPr>
                                      </m:mPr>
                                      <m:mr>
                                        <m:e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sz="1500" i="1">
                                              <a:latin typeface="Cambria Math" panose="02040503050406030204" pitchFamily="18" charset="0"/>
                                            </a:rPr>
                                            <m:t>…</m:t>
                                          </m:r>
                                        </m:e>
                                        <m:e>
                                          <m:r>
                                            <a:rPr lang="en-US" sz="1500" i="1"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e>
                                      </m:mr>
                                    </m:m>
                                  </m:e>
                                </m:mr>
                              </m:m>
                            </m:e>
                          </m:eqAr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ru-RU" sz="1500" dirty="0"/>
                  <a:t>Здесь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5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15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15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1500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15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1500" i="1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sz="1500" i="1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en-US" sz="1500" i="1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sz="15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1500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sz="1500" i="1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sz="1500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15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1500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1500" i="1">
                            <a:latin typeface="Cambria Math" panose="02040503050406030204" pitchFamily="18" charset="0"/>
                          </a:rPr>
                          <m:t>𝑙</m:t>
                        </m:r>
                      </m:sub>
                    </m:sSub>
                  </m:oMath>
                </a14:m>
                <a:r>
                  <a:rPr lang="en-US" sz="1500" dirty="0"/>
                  <a:t> - </a:t>
                </a:r>
                <a:r>
                  <a:rPr lang="ru-RU" sz="1500" dirty="0"/>
                  <a:t>блоки компонент из блоков столбцов </a:t>
                </a:r>
                <a14:m>
                  <m:oMath xmlns:m="http://schemas.openxmlformats.org/officeDocument/2006/math">
                    <m:r>
                      <a:rPr lang="en-US" sz="15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1500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1500" i="1"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r>
                  <a:rPr lang="en-US" sz="1500" dirty="0"/>
                  <a:t> </a:t>
                </a:r>
                <a:r>
                  <a:rPr lang="ru-RU" sz="1500" dirty="0"/>
                  <a:t>и блоков строк </a:t>
                </a:r>
                <a:r>
                  <a:rPr lang="en-US" sz="1500" dirty="0"/>
                  <a:t> </a:t>
                </a:r>
                <a14:m>
                  <m:oMath xmlns:m="http://schemas.openxmlformats.org/officeDocument/2006/math">
                    <m:r>
                      <a:rPr lang="en-US" sz="1500" i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1500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1500" i="1">
                        <a:latin typeface="Cambria Math" panose="02040503050406030204" pitchFamily="18" charset="0"/>
                      </a:rPr>
                      <m:t>𝑤</m:t>
                    </m:r>
                  </m:oMath>
                </a14:m>
                <a:r>
                  <a:rPr lang="en-US" sz="1500" dirty="0"/>
                  <a:t>, </a:t>
                </a:r>
                <a:r>
                  <a:rPr lang="ru-RU" sz="1500" dirty="0"/>
                  <a:t>такие что </a:t>
                </a:r>
                <a:r>
                  <a:rPr lang="en-US" sz="1500" dirty="0"/>
                  <a:t> </a:t>
                </a:r>
              </a:p>
              <a:p>
                <a:pPr marL="0" indent="0">
                  <a:buNone/>
                </a:pPr>
                <a:endParaRPr lang="en-US" sz="15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500" i="1">
                          <a:latin typeface="Cambria Math" panose="02040503050406030204" pitchFamily="18" charset="0"/>
                        </a:rPr>
                        <m:t>𝐴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1500" i="1">
                              <a:latin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1500" i="1">
                                  <a:latin typeface="Cambria Math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1500" i="1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15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sz="1500" i="1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1500" i="1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500" i="1"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e>
                                  <m:sub>
                                    <m:r>
                                      <a:rPr lang="en-US" sz="1500" i="1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r>
                                  <a:rPr lang="en-US" sz="1500" i="1"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  <m:e>
                                <m:r>
                                  <a:rPr lang="en-US" sz="1500" i="1"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1500" i="1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5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sz="1500" i="1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  <m:r>
                                      <a:rPr lang="en-US" sz="1500" i="1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sz="1500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1500" i="1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500" i="1"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e>
                                  <m:sub>
                                    <m:r>
                                      <a:rPr lang="en-US" sz="1500" i="1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  <m:r>
                                      <a:rPr lang="en-US" sz="1500" i="1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sz="1500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a:rPr lang="en-US" sz="1500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1500" i="1">
                              <a:latin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1500" i="1">
                                  <a:latin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1500" i="1">
                                    <a:latin typeface="Cambria Math" panose="02040503050406030204" pitchFamily="18" charset="0"/>
                                  </a:rPr>
                                  <m:t>𝐼</m:t>
                                </m:r>
                              </m:e>
                              <m:e>
                                <m:r>
                                  <a:rPr lang="en-US" sz="150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1500" i="1">
                                        <a:latin typeface="Cambria Math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sz="1500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sz="1500" i="1">
                                          <a:latin typeface="Cambria Math" panose="02040503050406030204" pitchFamily="18" charset="0"/>
                                        </a:rPr>
                                        <m:t>⋮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1500" i="1">
                                        <a:latin typeface="Cambria Math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sz="1500" i="1">
                                          <a:latin typeface="Cambria Math" panose="02040503050406030204" pitchFamily="18" charset="0"/>
                                        </a:rPr>
                                        <m:t>⋮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sz="1500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r>
                                  <a:rPr lang="en-US" sz="150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1500" i="1">
                                    <a:latin typeface="Cambria Math" panose="02040503050406030204" pitchFamily="18" charset="0"/>
                                  </a:rPr>
                                  <m:t>𝐼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sz="1500" i="1">
                          <a:latin typeface="Cambria Math" panose="02040503050406030204" pitchFamily="18" charset="0"/>
                        </a:rPr>
                        <m:t>, 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1500" i="1">
                              <a:latin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1500" i="1">
                                  <a:latin typeface="Cambria Math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1500" i="1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1500" i="1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sz="1500" i="1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US" sz="1500" i="1">
                                    <a:latin typeface="Cambria Math" panose="02040503050406030204" pitchFamily="18" charset="0"/>
                                  </a:rPr>
                                  <m:t>⋯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sz="1500" i="1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500" i="1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en-US" sz="1500" i="1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  <m:r>
                                      <a:rPr lang="en-US" sz="1500" i="1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sz="1500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1500" i="1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500" i="1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en-US" sz="1500" i="1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US" sz="1500" i="1">
                                    <a:latin typeface="Cambria Math" panose="02040503050406030204" pitchFamily="18" charset="0"/>
                                  </a:rPr>
                                  <m:t>⋯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sz="1500" i="1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500" i="1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en-US" sz="1500" i="1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  <m:r>
                                      <a:rPr lang="en-US" sz="1500" i="1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sz="1500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a:rPr lang="en-US" sz="1500" i="1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sz="1500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1500" i="1">
                              <a:latin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1500" i="1">
                                  <a:latin typeface="Cambria Math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1500" i="1">
                                        <a:latin typeface="Cambria Math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sz="1500" i="1">
                                          <a:latin typeface="Cambria Math" panose="02040503050406030204" pitchFamily="18" charset="0"/>
                                        </a:rPr>
                                        <m:t>𝐼</m:t>
                                      </m:r>
                                    </m:e>
                                    <m:e>
                                      <m:r>
                                        <a:rPr lang="en-US" sz="1500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r>
                                  <a:rPr lang="en-US" sz="1500" i="1">
                                    <a:latin typeface="Cambria Math" panose="02040503050406030204" pitchFamily="18" charset="0"/>
                                  </a:rPr>
                                  <m:t>⋯</m:t>
                                </m:r>
                              </m:e>
                              <m:e>
                                <m:r>
                                  <a:rPr lang="en-US" sz="150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1500" i="1">
                                        <a:latin typeface="Cambria Math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sz="1500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US" sz="1500" i="1">
                                          <a:latin typeface="Cambria Math" panose="02040503050406030204" pitchFamily="18" charset="0"/>
                                        </a:rPr>
                                        <m:t>⋯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r>
                                  <a:rPr lang="en-US" sz="150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1500" i="1">
                                    <a:latin typeface="Cambria Math" panose="02040503050406030204" pitchFamily="18" charset="0"/>
                                  </a:rPr>
                                  <m:t>𝐼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1500" dirty="0"/>
              </a:p>
              <a:p>
                <a:pPr marL="0" indent="0">
                  <a:buNone/>
                </a:pPr>
                <a:endParaRPr lang="en-US" sz="1500" dirty="0"/>
              </a:p>
              <a:p>
                <a:pPr marL="0" indent="0">
                  <a:buNone/>
                </a:pPr>
                <a:r>
                  <a:rPr lang="ru-RU" sz="1500" dirty="0"/>
                  <a:t>Обратная матрица к </a:t>
                </a:r>
                <a:r>
                  <a:rPr lang="ru-RU" sz="1500" dirty="0" err="1"/>
                  <a:t>блочно</a:t>
                </a:r>
                <a:r>
                  <a:rPr lang="ru-RU" sz="1500" dirty="0"/>
                  <a:t>-теплицевой может быть восстановлена по ее первому блоку строк и последнему блоку столбцов. </a:t>
                </a:r>
                <a:endParaRPr lang="en-US" sz="1500" dirty="0"/>
              </a:p>
            </p:txBody>
          </p:sp>
        </mc:Choice>
        <mc:Fallback xmlns="">
          <p:sp>
            <p:nvSpPr>
              <p:cNvPr id="3" name="Объект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95537" y="836712"/>
                <a:ext cx="8568952" cy="5760640"/>
              </a:xfrm>
              <a:blipFill>
                <a:blip r:embed="rId2" cstate="print"/>
                <a:stretch>
                  <a:fillRect l="-2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E7B90-96F7-4E88-88A1-A00939C7E0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868675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Объект 2"/>
              <p:cNvSpPr>
                <a:spLocks noGrp="1"/>
              </p:cNvSpPr>
              <p:nvPr>
                <p:ph idx="1"/>
              </p:nvPr>
            </p:nvSpPr>
            <p:spPr>
              <a:xfrm>
                <a:off x="323528" y="692696"/>
                <a:ext cx="8640960" cy="5688632"/>
              </a:xfrm>
            </p:spPr>
            <p:txBody>
              <a:bodyPr>
                <a:noAutofit/>
              </a:bodyPr>
              <a:lstStyle/>
              <a:p>
                <a:pPr marL="0" indent="0">
                  <a:buNone/>
                </a:pPr>
                <a:r>
                  <a:rPr lang="ru-RU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Рассмотрим рекурсивный алгоритм для вычисления первого и последнего блока столбцов обратной матрицы </a:t>
                </a:r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600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r>
                      <a:rPr lang="en-US" sz="1600" i="1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ru-RU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r>
                  <a:rPr lang="ru-RU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Пусть </a:t>
                </a:r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-</a:t>
                </a:r>
                <a:r>
                  <a:rPr lang="ru-RU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ведущая подматрица </a:t>
                </a:r>
                <a:r>
                  <a:rPr lang="ru-RU" sz="1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блочно</a:t>
                </a:r>
                <a:r>
                  <a:rPr lang="ru-RU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-теплицевой матрицы </a:t>
                </a:r>
                <a14:m>
                  <m:oMath xmlns:m="http://schemas.openxmlformats.org/officeDocument/2006/math">
                    <m:r>
                      <a:rPr lang="en-US" sz="1600" i="1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1600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16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1600" i="1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sz="16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1600" i="1">
                        <a:latin typeface="Cambria Math" panose="02040503050406030204" pitchFamily="18" charset="0"/>
                      </a:rPr>
                      <m:t>= </m:t>
                    </m:r>
                    <m:d>
                      <m:dPr>
                        <m:ctrlPr>
                          <a:rPr lang="en-US" sz="1600" i="1">
                            <a:latin typeface="Cambria Math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en-US" sz="1600" i="1">
                                <a:latin typeface="Cambria Math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en-US" sz="1600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m:rPr>
                                      <m:brk m:alnAt="7"/>
                                    </m:r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sz="1600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US" sz="1600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sz="1600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mr>
                        </m:m>
                      </m:e>
                    </m:d>
                    <m:r>
                      <a:rPr lang="en-US" sz="1600" i="1">
                        <a:latin typeface="Cambria Math" panose="02040503050406030204" pitchFamily="18" charset="0"/>
                      </a:rPr>
                      <m:t>,…</m:t>
                    </m:r>
                    <m:sSub>
                      <m:sSubPr>
                        <m:ctrlPr>
                          <a:rPr lang="en-US" sz="16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−1</m:t>
                        </m:r>
                      </m:sub>
                    </m:sSub>
                    <m:r>
                      <a:rPr lang="en-US" sz="16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. </m:t>
                    </m:r>
                  </m:oMath>
                </a14:m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 marL="0" indent="0">
                  <a:buNone/>
                </a:pPr>
                <a:r>
                  <a:rPr lang="ru-RU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Предположим, что блоки столбцов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600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𝑘</m:t>
                        </m:r>
                      </m:sup>
                    </m:sSup>
                    <m:r>
                      <a:rPr lang="en-US" sz="1600" i="1">
                        <a:latin typeface="Cambria Math" panose="02040503050406030204" pitchFamily="18" charset="0"/>
                      </a:rPr>
                      <m:t>, </m:t>
                    </m:r>
                    <m:sSup>
                      <m:sSupPr>
                        <m:ctrlPr>
                          <a:rPr lang="en-US" sz="1600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p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𝑘</m:t>
                        </m:r>
                      </m:sup>
                    </m:sSup>
                  </m:oMath>
                </a14:m>
                <a:r>
                  <a:rPr lang="ru-RU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en-US" sz="1600" i="1">
                            <a:latin typeface="Cambria Math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1600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p>
                        </m:sSup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 </m:t>
                        </m:r>
                        <m:sSup>
                          <m:sSupPr>
                            <m:ctrlPr>
                              <a:rPr lang="en-US" sz="1600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p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p>
                        </m:sSup>
                      </m:e>
                    </m:d>
                    <m:r>
                      <a:rPr lang="en-US" sz="1600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sz="1600" i="1">
                            <a:latin typeface="Cambria Math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en-US" sz="1600" i="1">
                                <a:latin typeface="Cambria Math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…</m:t>
                              </m:r>
                            </m:e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…</m:t>
                              </m:r>
                            </m:e>
                          </m:mr>
                          <m:m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ru-RU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известны</a:t>
                </a:r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ru-RU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Получим </a:t>
                </a:r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600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+1</m:t>
                        </m:r>
                      </m:sup>
                    </m:sSup>
                    <m:r>
                      <a:rPr lang="en-US" sz="1600" i="1">
                        <a:latin typeface="Cambria Math" panose="02040503050406030204" pitchFamily="18" charset="0"/>
                      </a:rPr>
                      <m:t>, </m:t>
                    </m:r>
                    <m:sSup>
                      <m:sSupPr>
                        <m:ctrlPr>
                          <a:rPr lang="en-US" sz="1600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p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+1</m:t>
                        </m:r>
                      </m:sup>
                    </m:sSup>
                    <m:r>
                      <a:rPr lang="en-US" sz="1600" i="1">
                        <a:latin typeface="Cambria Math" panose="02040503050406030204" pitchFamily="18" charset="0"/>
                      </a:rPr>
                      <m:t>. </m:t>
                    </m:r>
                  </m:oMath>
                </a14:m>
                <a:endPara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r>
                  <a:rPr lang="ru-RU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Используя свойства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600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𝑘</m:t>
                        </m:r>
                      </m:sup>
                    </m:sSup>
                  </m:oMath>
                </a14:m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ru-RU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запишем</a:t>
                </a:r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US" sz="1600" i="1">
                              <a:latin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1600" i="1">
                                  <a:latin typeface="Cambria Math"/>
                                </a:rPr>
                              </m:ctrlPr>
                            </m:mPr>
                            <m:mr>
                              <m:e>
                                <m:sSup>
                                  <m:sSupPr>
                                    <m:ctrlPr>
                                      <a:rPr lang="en-US" sz="1600" i="1">
                                        <a:latin typeface="Cambria Math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m:rPr>
                                        <m:brk m:alnAt="7"/>
                                      </m:rP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sup>
                                </m:sSup>
                              </m:e>
                            </m:mr>
                            <m:mr>
                              <m:e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sz="1600" i="1">
                          <a:latin typeface="Cambria Math" panose="02040503050406030204" pitchFamily="18" charset="0"/>
                        </a:rPr>
                        <m:t>= 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1600" i="1">
                              <a:latin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1600" i="1">
                                  <a:latin typeface="Cambria Math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1600" i="1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sub>
                                </m:sSub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1600" i="1">
                                        <a:latin typeface="Cambria Math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n-US" sz="1600" i="1">
                                              <a:latin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  <m:t>𝑎</m:t>
                                          </m:r>
                                        </m:e>
                                        <m:sub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  <m: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  <m:t>+1</m:t>
                                          </m:r>
                                        </m:sub>
                                      </m:sSub>
                                    </m:e>
                                  </m:m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n-US" sz="1600" i="1">
                                              <a:latin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  <m:t>𝑎</m:t>
                                          </m:r>
                                        </m:e>
                                        <m:sub>
                                          <m: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</m:sub>
                                      </m:sSub>
                                    </m:e>
                                  </m:mr>
                                  <m:mr>
                                    <m:e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…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3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1600" i="1">
                                        <a:latin typeface="Cambria Math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n-US" sz="1600" i="1">
                                              <a:latin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  <m:t>𝑎</m:t>
                                          </m:r>
                                        </m:e>
                                        <m:sub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  <m: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  <m:t>+1 </m:t>
                                          </m:r>
                                        </m:sub>
                                      </m:sSub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en-US" sz="1600" i="1">
                                              <a:latin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  <m:t>𝑎</m:t>
                                          </m:r>
                                        </m:e>
                                        <m:sub>
                                          <m: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</m:sub>
                                      </m:sSub>
                                    </m:e>
                                    <m:e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…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sSub>
                                  <m:sSubPr>
                                    <m:ctrlPr>
                                      <a:rPr lang="en-US" sz="1600" i="1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en-US" sz="1600" i="1">
                              <a:latin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1600" i="1">
                                  <a:latin typeface="Cambria Math"/>
                                </a:rPr>
                              </m:ctrlPr>
                            </m:mPr>
                            <m:mr>
                              <m:e>
                                <m:sSup>
                                  <m:sSupPr>
                                    <m:ctrlPr>
                                      <a:rPr lang="en-US" sz="1600" i="1">
                                        <a:latin typeface="Cambria Math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m:rPr>
                                        <m:brk m:alnAt="7"/>
                                      </m:rP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sup>
                                </m:sSup>
                              </m:e>
                            </m:mr>
                            <m:mr>
                              <m:e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sz="1600" i="1">
                          <a:latin typeface="Cambria Math" panose="02040503050406030204" pitchFamily="18" charset="0"/>
                        </a:rPr>
                        <m:t>= 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1600" i="1">
                              <a:latin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1600" i="1">
                                  <a:latin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1600" i="1">
                                        <a:latin typeface="Cambria Math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…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sSubSup>
                                  <m:sSubSupPr>
                                    <m:ctrlPr>
                                      <a:rPr lang="en-US" sz="1600" i="1"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𝜖</m:t>
                                    </m:r>
                                  </m:e>
                                  <m:sub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  <m:sup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p>
                                </m:sSubSup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r>
                  <a:rPr lang="ru-RU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Здесь невязка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600" i="1">
                            <a:latin typeface="Cambria Math"/>
                          </a:rPr>
                        </m:ctrlPr>
                      </m:sSubSup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𝜖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  <m:sup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bSup>
                    <m:r>
                      <a:rPr lang="en-US" sz="1600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16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  <m:sSubSup>
                      <m:sSubSupPr>
                        <m:ctrlPr>
                          <a:rPr lang="en-US" sz="1600" i="1">
                            <a:latin typeface="Cambria Math"/>
                          </a:rPr>
                        </m:ctrlPr>
                      </m:sSubSup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𝑘</m:t>
                        </m:r>
                      </m:sup>
                    </m:sSubSup>
                    <m:r>
                      <a:rPr lang="en-US" sz="1600" i="1">
                        <a:latin typeface="Cambria Math" panose="02040503050406030204" pitchFamily="18" charset="0"/>
                      </a:rPr>
                      <m:t>+…+</m:t>
                    </m:r>
                    <m:sSub>
                      <m:sSubPr>
                        <m:ctrlPr>
                          <a:rPr lang="en-US" sz="16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−1</m:t>
                        </m:r>
                      </m:sub>
                    </m:sSub>
                    <m:sSubSup>
                      <m:sSubSupPr>
                        <m:ctrlPr>
                          <a:rPr lang="en-US" sz="1600" i="1">
                            <a:latin typeface="Cambria Math"/>
                          </a:rPr>
                        </m:ctrlPr>
                      </m:sSubSup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−1</m:t>
                        </m:r>
                      </m:sub>
                      <m:sup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𝑘</m:t>
                        </m:r>
                      </m:sup>
                    </m:sSubSup>
                  </m:oMath>
                </a14:m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 </a:t>
                </a:r>
                <a:r>
                  <a:rPr lang="ru-RU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Аналогично для </a:t>
                </a:r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600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p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𝑘</m:t>
                        </m:r>
                      </m:sup>
                    </m:sSup>
                  </m:oMath>
                </a14:m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:</a:t>
                </a:r>
              </a:p>
              <a:p>
                <a:pPr marL="0" indent="0">
                  <a:buNone/>
                </a:pPr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	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en-US" sz="1600" i="1">
                            <a:latin typeface="Cambria Math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sz="1600" i="1">
                                <a:latin typeface="Cambria Math"/>
                              </a:rPr>
                            </m:ctrlPr>
                          </m:mPr>
                          <m:m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sSup>
                                <m:sSupPr>
                                  <m:ctrlPr>
                                    <a:rPr lang="en-US" sz="1600" i="1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  <m:sup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p>
                              </m:sSup>
                            </m:e>
                          </m:mr>
                        </m:m>
                      </m:e>
                    </m:d>
                    <m:r>
                      <a:rPr lang="en-US" sz="1600" i="1">
                        <a:latin typeface="Cambria Math" panose="02040503050406030204" pitchFamily="18" charset="0"/>
                      </a:rPr>
                      <m:t>= </m:t>
                    </m:r>
                    <m:d>
                      <m:dPr>
                        <m:begChr m:val="["/>
                        <m:endChr m:val="]"/>
                        <m:ctrlPr>
                          <a:rPr lang="en-US" sz="1600" i="1">
                            <a:latin typeface="Cambria Math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en-US" sz="1600" i="1">
                                <a:latin typeface="Cambria Math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en-US" sz="1600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m:rPr>
                                      <m:brk m:alnAt="7"/>
                                    </m:r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3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sz="1600" i="1">
                                      <a:latin typeface="Cambria Math"/>
                                    </a:rPr>
                                  </m:ctrlPr>
                                </m:mPr>
                                <m:mr>
                                  <m:e>
                                    <m:sSub>
                                      <m:sSubPr>
                                        <m:ctrlPr>
                                          <a:rPr lang="en-US" sz="1600" i="1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lang="en-US" sz="1600" i="1">
                                            <a:latin typeface="Cambria Math" panose="02040503050406030204" pitchFamily="18" charset="0"/>
                                          </a:rPr>
                                          <m:t>𝑎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brk m:alnAt="7"/>
                                          </m:rPr>
                                          <a:rPr lang="en-US" sz="1600" i="1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  <m:e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…</m:t>
                                    </m:r>
                                  </m:e>
                                  <m:e>
                                    <m:sSub>
                                      <m:sSubPr>
                                        <m:ctrlPr>
                                          <a:rPr lang="en-US" sz="1600" i="1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600" i="1">
                                            <a:latin typeface="Cambria Math" panose="02040503050406030204" pitchFamily="18" charset="0"/>
                                          </a:rPr>
                                          <m:t>𝑎</m:t>
                                        </m:r>
                                      </m:e>
                                      <m:sub>
                                        <m:r>
                                          <a:rPr lang="en-US" sz="1600" i="1">
                                            <a:latin typeface="Cambria Math" panose="02040503050406030204" pitchFamily="18" charset="0"/>
                                          </a:rPr>
                                          <m:t>𝑘</m:t>
                                        </m:r>
                                        <m:r>
                                          <a:rPr lang="en-US" sz="1600" i="1">
                                            <a:latin typeface="Cambria Math" panose="02040503050406030204" pitchFamily="18" charset="0"/>
                                          </a:rPr>
                                          <m:t>+1</m:t>
                                        </m:r>
                                      </m:sub>
                                    </m:sSub>
                                  </m:e>
                                </m:mr>
                              </m:m>
                            </m:e>
                          </m:mr>
                          <m:m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sz="1600" i="1">
                                      <a:latin typeface="Cambria Math"/>
                                    </a:rPr>
                                  </m:ctrlPr>
                                </m:mPr>
                                <m:mr>
                                  <m:e>
                                    <m:sSub>
                                      <m:sSubPr>
                                        <m:ctrlPr>
                                          <a:rPr lang="en-US" sz="1600" i="1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lang="en-US" sz="1600" i="1">
                                            <a:latin typeface="Cambria Math" panose="02040503050406030204" pitchFamily="18" charset="0"/>
                                          </a:rPr>
                                          <m:t>𝑎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brk m:alnAt="7"/>
                                          </m:rPr>
                                          <a:rPr lang="en-US" sz="1600" i="1">
                                            <a:latin typeface="Cambria Math" panose="02040503050406030204" pitchFamily="18" charset="0"/>
                                          </a:rPr>
                                          <m:t>−</m:t>
                                        </m:r>
                                        <m:r>
                                          <a:rPr lang="en-US" sz="1600" i="1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</m:mr>
                                <m:mr>
                                  <m:e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…</m:t>
                                    </m:r>
                                  </m:e>
                                </m:mr>
                                <m:mr>
                                  <m:e>
                                    <m:sSub>
                                      <m:sSubPr>
                                        <m:ctrlPr>
                                          <a:rPr lang="en-US" sz="1600" i="1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600" i="1">
                                            <a:latin typeface="Cambria Math" panose="02040503050406030204" pitchFamily="18" charset="0"/>
                                          </a:rPr>
                                          <m:t>𝑎</m:t>
                                        </m:r>
                                      </m:e>
                                      <m:sub>
                                        <m:r>
                                          <a:rPr lang="en-US" sz="1600" i="1">
                                            <a:latin typeface="Cambria Math" panose="02040503050406030204" pitchFamily="18" charset="0"/>
                                          </a:rPr>
                                          <m:t>−</m:t>
                                        </m:r>
                                        <m:r>
                                          <a:rPr lang="en-US" sz="1600" i="1">
                                            <a:latin typeface="Cambria Math" panose="02040503050406030204" pitchFamily="18" charset="0"/>
                                          </a:rPr>
                                          <m:t>𝑘</m:t>
                                        </m:r>
                                        <m:r>
                                          <a:rPr lang="en-US" sz="1600" i="1">
                                            <a:latin typeface="Cambria Math" panose="02040503050406030204" pitchFamily="18" charset="0"/>
                                          </a:rPr>
                                          <m:t>+1</m:t>
                                        </m:r>
                                      </m:sub>
                                    </m:sSub>
                                  </m:e>
                                </m:mr>
                              </m:m>
                            </m:e>
                            <m:e>
                              <m:sSub>
                                <m:sSubPr>
                                  <m:ctrlPr>
                                    <a:rPr lang="en-US" sz="1600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</m:e>
                          </m:mr>
                        </m:m>
                      </m:e>
                    </m:d>
                    <m:d>
                      <m:dPr>
                        <m:begChr m:val="["/>
                        <m:endChr m:val="]"/>
                        <m:ctrlPr>
                          <a:rPr lang="en-US" sz="1600" i="1">
                            <a:latin typeface="Cambria Math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sz="1600" i="1">
                                <a:latin typeface="Cambria Math"/>
                              </a:rPr>
                            </m:ctrlPr>
                          </m:mPr>
                          <m:m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sSup>
                                <m:sSupPr>
                                  <m:ctrlPr>
                                    <a:rPr lang="en-US" sz="1600" i="1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  <m:sup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p>
                              </m:sSup>
                            </m:e>
                          </m:mr>
                        </m:m>
                      </m:e>
                    </m:d>
                    <m:r>
                      <a:rPr lang="en-US" sz="1600" i="1">
                        <a:latin typeface="Cambria Math" panose="02040503050406030204" pitchFamily="18" charset="0"/>
                      </a:rPr>
                      <m:t>= </m:t>
                    </m:r>
                    <m:d>
                      <m:dPr>
                        <m:begChr m:val="["/>
                        <m:endChr m:val="]"/>
                        <m:ctrlPr>
                          <a:rPr lang="en-US" sz="1600" i="1">
                            <a:latin typeface="Cambria Math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sz="1600" i="1">
                                <a:latin typeface="Cambria Math"/>
                              </a:rPr>
                            </m:ctrlPr>
                          </m:mPr>
                          <m:mr>
                            <m:e>
                              <m:sSubSup>
                                <m:sSubSupPr>
                                  <m:ctrlPr>
                                    <a:rPr lang="en-US" sz="1600" i="1">
                                      <a:latin typeface="Cambria Math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𝜖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sub>
                                <m:sup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p>
                              </m:sSubSup>
                            </m:e>
                          </m:mr>
                          <m:m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sz="1600" i="1">
                                      <a:latin typeface="Cambria Math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…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mr>
                              </m:m>
                            </m:e>
                          </m:mr>
                          <m:m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endPara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r>
                  <a:rPr lang="ru-RU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Идея: найти линейную комбинацию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sz="1600" i="1">
                            <a:latin typeface="Cambria Math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sz="1600" i="1">
                                <a:latin typeface="Cambria Math"/>
                              </a:rPr>
                            </m:ctrlPr>
                          </m:mPr>
                          <m:mr>
                            <m:e>
                              <m:sSup>
                                <m:sSupPr>
                                  <m:ctrlPr>
                                    <a:rPr lang="en-US" sz="1600" i="1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m:rPr>
                                      <m:brk m:alnAt="7"/>
                                    </m:r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p>
                              </m:sSup>
                            </m:e>
                          </m:mr>
                          <m:m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и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sz="1600" i="1">
                            <a:latin typeface="Cambria Math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sz="1600" i="1">
                                <a:latin typeface="Cambria Math"/>
                              </a:rPr>
                            </m:ctrlPr>
                          </m:mPr>
                          <m:m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sSup>
                                <m:sSupPr>
                                  <m:ctrlPr>
                                    <a:rPr lang="en-US" sz="1600" i="1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  <m:sup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p>
                              </m:sSup>
                            </m:e>
                          </m:mr>
                        </m:m>
                      </m:e>
                    </m:d>
                  </m:oMath>
                </a14:m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чтобы </a:t>
                </a:r>
                <a:r>
                  <a:rPr lang="ru-RU" sz="1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занулить</a:t>
                </a:r>
                <a:r>
                  <a:rPr lang="ru-RU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600" i="1">
                            <a:latin typeface="Cambria Math"/>
                          </a:rPr>
                        </m:ctrlPr>
                      </m:sSubSup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𝜖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  <m:sup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bSup>
                  </m:oMath>
                </a14:m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и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600" i="1">
                            <a:latin typeface="Cambria Math"/>
                          </a:rPr>
                        </m:ctrlPr>
                      </m:sSubSup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𝜖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  <m:sup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bSup>
                  </m:oMath>
                </a14:m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в правой части</a:t>
                </a:r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3" name="Объект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23528" y="692696"/>
                <a:ext cx="8640960" cy="5688632"/>
              </a:xfrm>
              <a:blipFill>
                <a:blip r:embed="rId2" cstate="print"/>
                <a:stretch>
                  <a:fillRect l="-353" t="-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E7B90-96F7-4E88-88A1-A00939C7E0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2525329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Объект 2"/>
              <p:cNvSpPr>
                <a:spLocks noGrp="1"/>
              </p:cNvSpPr>
              <p:nvPr>
                <p:ph idx="1"/>
              </p:nvPr>
            </p:nvSpPr>
            <p:spPr>
              <a:xfrm>
                <a:off x="395536" y="404666"/>
                <a:ext cx="8424936" cy="5963101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ru-RU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Рассмотрим комбинацию</a:t>
                </a:r>
                <a:endPara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endPara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600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  <m:r>
                        <a:rPr lang="en-US" sz="1600" i="1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sz="1600" i="1"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  <m:sup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bSup>
                      <m:d>
                        <m:dPr>
                          <m:begChr m:val="["/>
                          <m:endChr m:val="]"/>
                          <m:ctrlPr>
                            <a:rPr lang="en-US" sz="1600" i="1">
                              <a:latin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1600" i="1">
                                  <a:latin typeface="Cambria Math"/>
                                </a:rPr>
                              </m:ctrlPr>
                            </m:mPr>
                            <m:mr>
                              <m:e>
                                <m:sSup>
                                  <m:sSupPr>
                                    <m:ctrlPr>
                                      <a:rPr lang="en-US" sz="1600" i="1">
                                        <a:latin typeface="Cambria Math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m:rPr>
                                        <m:brk m:alnAt="7"/>
                                      </m:rP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sup>
                                </m:sSup>
                              </m:e>
                            </m:mr>
                            <m:mr>
                              <m:e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sz="1600" i="1"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sz="1600" i="1"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  <m:sup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bSup>
                      <m:d>
                        <m:dPr>
                          <m:begChr m:val="["/>
                          <m:endChr m:val="]"/>
                          <m:ctrlPr>
                            <a:rPr lang="en-US" sz="1600" i="1">
                              <a:latin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1600" i="1">
                                  <a:latin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sSup>
                                  <m:sSupPr>
                                    <m:ctrlPr>
                                      <a:rPr lang="en-US" sz="1600" i="1">
                                        <a:latin typeface="Cambria Math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e>
                                  <m:sup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sup>
                                </m:sSup>
                              </m:e>
                            </m:mr>
                          </m:m>
                        </m:e>
                      </m:d>
                      <m:r>
                        <a:rPr lang="en-US" sz="1600" i="1">
                          <a:latin typeface="Cambria Math" panose="02040503050406030204" pitchFamily="18" charset="0"/>
                        </a:rPr>
                        <m:t>,</m:t>
                      </m:r>
                      <m:sSup>
                        <m:sSupPr>
                          <m:ctrlPr>
                            <a:rPr lang="en-US" sz="1600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p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  <m:r>
                        <a:rPr lang="en-US" sz="1600" i="1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sz="1600" i="1"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  <m:sup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bSup>
                      <m:d>
                        <m:dPr>
                          <m:begChr m:val="["/>
                          <m:endChr m:val="]"/>
                          <m:ctrlPr>
                            <a:rPr lang="en-US" sz="1600" i="1">
                              <a:latin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1600" i="1">
                                  <a:latin typeface="Cambria Math"/>
                                </a:rPr>
                              </m:ctrlPr>
                            </m:mPr>
                            <m:mr>
                              <m:e>
                                <m:sSup>
                                  <m:sSupPr>
                                    <m:ctrlPr>
                                      <a:rPr lang="en-US" sz="1600" i="1">
                                        <a:latin typeface="Cambria Math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m:rPr>
                                        <m:brk m:alnAt="7"/>
                                      </m:rP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sup>
                                </m:sSup>
                              </m:e>
                            </m:mr>
                            <m:mr>
                              <m:e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sz="1600" i="1"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sz="1600" i="1"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  <m:sup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bSup>
                      <m:d>
                        <m:dPr>
                          <m:begChr m:val="["/>
                          <m:endChr m:val="]"/>
                          <m:ctrlPr>
                            <a:rPr lang="en-US" sz="1600" i="1">
                              <a:latin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1600" i="1">
                                  <a:latin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sSup>
                                  <m:sSupPr>
                                    <m:ctrlPr>
                                      <a:rPr lang="en-US" sz="1600" i="1">
                                        <a:latin typeface="Cambria Math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e>
                                  <m:sup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sup>
                                </m:sSup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endPara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r>
                  <a:rPr lang="ru-RU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Коэффициенты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600" i="1">
                            <a:latin typeface="Cambria Math"/>
                          </a:rPr>
                        </m:ctrlPr>
                      </m:sSubSup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  <m:sup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bSup>
                    <m:r>
                      <a:rPr lang="en-US" sz="1600" i="1">
                        <a:latin typeface="Cambria Math" panose="02040503050406030204" pitchFamily="18" charset="0"/>
                      </a:rPr>
                      <m:t>,</m:t>
                    </m:r>
                    <m:sSubSup>
                      <m:sSubSupPr>
                        <m:ctrlPr>
                          <a:rPr lang="en-US" sz="1600" i="1">
                            <a:latin typeface="Cambria Math"/>
                          </a:rPr>
                        </m:ctrlPr>
                      </m:sSubSup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  <m:sup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bSup>
                    <m:r>
                      <a:rPr lang="en-US" sz="1600" i="1">
                        <a:latin typeface="Cambria Math" panose="02040503050406030204" pitchFamily="18" charset="0"/>
                      </a:rPr>
                      <m:t>,</m:t>
                    </m:r>
                    <m:sSubSup>
                      <m:sSubSupPr>
                        <m:ctrlPr>
                          <a:rPr lang="en-US" sz="1600" i="1">
                            <a:latin typeface="Cambria Math"/>
                          </a:rPr>
                        </m:ctrlPr>
                      </m:sSubSup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  <m:sup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bSup>
                    <m:r>
                      <a:rPr lang="en-US" sz="1600" i="1">
                        <a:latin typeface="Cambria Math" panose="02040503050406030204" pitchFamily="18" charset="0"/>
                      </a:rPr>
                      <m:t>,</m:t>
                    </m:r>
                    <m:sSubSup>
                      <m:sSubSupPr>
                        <m:ctrlPr>
                          <a:rPr lang="en-US" sz="1600" i="1">
                            <a:latin typeface="Cambria Math"/>
                          </a:rPr>
                        </m:ctrlPr>
                      </m:sSubSup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  <m:sup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bSup>
                  </m:oMath>
                </a14:m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определим, используя следующее соотношение </a:t>
                </a:r>
              </a:p>
              <a:p>
                <a:pPr marL="0" indent="0">
                  <a:buNone/>
                </a:pPr>
                <a:endPara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	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en-US" sz="1600" i="1">
                            <a:latin typeface="Cambria Math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1600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p>
                        </m:sSup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 </m:t>
                        </m:r>
                        <m:sSup>
                          <m:sSupPr>
                            <m:ctrlPr>
                              <a:rPr lang="en-US" sz="1600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p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p>
                        </m:sSup>
                      </m:e>
                    </m:d>
                    <m:r>
                      <a:rPr lang="en-US" sz="1600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sz="1600" i="1">
                            <a:latin typeface="Cambria Math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en-US" sz="1600" i="1">
                                <a:latin typeface="Cambria Math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…</m:t>
                              </m:r>
                            </m:e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…</m:t>
                              </m:r>
                            </m:e>
                          </m:mr>
                          <m:m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endPara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r>
                  <a:rPr lang="ru-RU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Получим систему</a:t>
                </a:r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 marL="0" indent="0">
                  <a:buNone/>
                </a:pPr>
                <a:endPara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			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sz="1600" i="1">
                            <a:latin typeface="Cambria Math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en-US" sz="1600" i="1">
                                <a:latin typeface="Cambria Math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e>
                              <m:sSubSup>
                                <m:sSubSupPr>
                                  <m:ctrlPr>
                                    <a:rPr lang="en-US" sz="1600" i="1">
                                      <a:latin typeface="Cambria Math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𝜖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  <m:sup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p>
                              </m:sSubSup>
                            </m:e>
                          </m:mr>
                          <m:mr>
                            <m:e>
                              <m:sSubSup>
                                <m:sSubSupPr>
                                  <m:ctrlPr>
                                    <a:rPr lang="en-US" sz="1600" i="1">
                                      <a:latin typeface="Cambria Math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𝜖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sub>
                                <m:sup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p>
                              </m:sSubSup>
                            </m:e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</m:mr>
                        </m:m>
                      </m:e>
                    </m:d>
                    <m:d>
                      <m:dPr>
                        <m:begChr m:val="["/>
                        <m:endChr m:val="]"/>
                        <m:ctrlPr>
                          <a:rPr lang="en-US" sz="1600" i="1">
                            <a:latin typeface="Cambria Math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en-US" sz="1600" i="1">
                                <a:latin typeface="Cambria Math"/>
                              </a:rPr>
                            </m:ctrlPr>
                          </m:mPr>
                          <m:mr>
                            <m:e>
                              <m:sSubSup>
                                <m:sSubSupPr>
                                  <m:ctrlPr>
                                    <a:rPr lang="en-US" sz="1600" i="1">
                                      <a:latin typeface="Cambria Math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  <m:sup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p>
                              </m:sSubSup>
                            </m:e>
                            <m:e>
                              <m:sSubSup>
                                <m:sSubSupPr>
                                  <m:ctrlPr>
                                    <a:rPr lang="en-US" sz="1600" i="1">
                                      <a:latin typeface="Cambria Math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sub>
                                <m:sup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p>
                              </m:sSubSup>
                            </m:e>
                          </m:mr>
                          <m:mr>
                            <m:e>
                              <m:sSubSup>
                                <m:sSubSupPr>
                                  <m:ctrlPr>
                                    <a:rPr lang="en-US" sz="1600" i="1">
                                      <a:latin typeface="Cambria Math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  <m:sup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p>
                              </m:sSubSup>
                            </m:e>
                            <m:e>
                              <m:sSubSup>
                                <m:sSubSupPr>
                                  <m:ctrlPr>
                                    <a:rPr lang="en-US" sz="1600" i="1">
                                      <a:latin typeface="Cambria Math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sub>
                                <m:sup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p>
                              </m:sSubSup>
                            </m:e>
                          </m:mr>
                        </m:m>
                      </m:e>
                    </m:d>
                    <m:r>
                      <a:rPr lang="en-US" sz="1600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sz="1600" i="1">
                            <a:latin typeface="Cambria Math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en-US" sz="1600" i="1">
                                <a:latin typeface="Cambria Math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endPara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r>
                  <a:rPr lang="ru-RU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Решая систему, получим переход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600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𝑘</m:t>
                        </m:r>
                      </m:sup>
                    </m:sSup>
                    <m:r>
                      <a:rPr lang="en-US" sz="1600" i="1">
                        <a:latin typeface="Cambria Math" panose="02040503050406030204" pitchFamily="18" charset="0"/>
                      </a:rPr>
                      <m:t>, </m:t>
                    </m:r>
                    <m:sSup>
                      <m:sSupPr>
                        <m:ctrlPr>
                          <a:rPr lang="en-US" sz="1600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p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𝑘</m:t>
                        </m:r>
                      </m:sup>
                    </m:sSup>
                    <m:r>
                      <a:rPr lang="en-US" sz="1600" i="1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sz="1600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p>
                    <m:r>
                      <a:rPr lang="en-US" sz="1600" i="1">
                        <a:latin typeface="Cambria Math" panose="02040503050406030204" pitchFamily="18" charset="0"/>
                      </a:rPr>
                      <m:t>, </m:t>
                    </m:r>
                    <m:sSup>
                      <m:sSupPr>
                        <m:ctrlPr>
                          <a:rPr lang="en-US" sz="1600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p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p>
                  </m:oMath>
                </a14:m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</a:p>
              <a:p>
                <a:pPr marL="0" indent="0">
                  <a:buNone/>
                </a:pPr>
                <a:r>
                  <a:rPr lang="ru-RU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Таким образом, данный алгоритм позволяет вычислить последовательность блока столбцов </a:t>
                </a:r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600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US" sz="1600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1600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p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US" sz="1600" i="1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sz="1600" i="1">
                            <a:latin typeface="Cambria Math"/>
                          </a:rPr>
                        </m:ctrlPr>
                      </m:sSubSup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bSup>
                    <m:r>
                      <a:rPr lang="en-US" sz="1600" i="1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sz="1600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p>
                    <m:r>
                      <a:rPr lang="en-US" sz="1600" i="1"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en-US" sz="1600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p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p>
                    <m:r>
                      <a:rPr lang="en-US" sz="1600" i="1">
                        <a:latin typeface="Cambria Math" panose="02040503050406030204" pitchFamily="18" charset="0"/>
                      </a:rPr>
                      <m:t>→…→</m:t>
                    </m:r>
                    <m:sSup>
                      <m:sSupPr>
                        <m:ctrlPr>
                          <a:rPr lang="en-US" sz="1600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p>
                    <m:r>
                      <a:rPr lang="en-US" sz="16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, </m:t>
                    </m:r>
                    <m:sSup>
                      <m:sSupPr>
                        <m:ctrlPr>
                          <a:rPr lang="en-US" sz="1600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p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p>
                    <m:r>
                      <a:rPr lang="en-US" sz="16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r>
                  <a:rPr lang="ru-RU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Рекурсивный алгоритм для вычисления первого и последнего блока строк </a:t>
                </a:r>
                <a14:m>
                  <m:oMath xmlns:m="http://schemas.openxmlformats.org/officeDocument/2006/math">
                    <m:r>
                      <a:rPr lang="en-US" sz="1600" i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𝑤</m:t>
                    </m:r>
                  </m:oMath>
                </a14:m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можно выписать аналогичным образом. </a:t>
                </a:r>
                <a:endParaRPr lang="ru-RU" sz="1500" dirty="0"/>
              </a:p>
            </p:txBody>
          </p:sp>
        </mc:Choice>
        <mc:Fallback xmlns="">
          <p:sp>
            <p:nvSpPr>
              <p:cNvPr id="3" name="Объект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95536" y="404664"/>
                <a:ext cx="8424936" cy="5963101"/>
              </a:xfrm>
              <a:blipFill>
                <a:blip r:embed="rId2" cstate="print"/>
                <a:stretch>
                  <a:fillRect l="-434" t="-715" b="-1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E7B90-96F7-4E88-88A1-A00939C7E0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Управляющая кнопка: в начало 5">
            <a:hlinkClick r:id="rId3" action="ppaction://hlinksldjump" highlightClick="1"/>
          </p:cNvPr>
          <p:cNvSpPr/>
          <p:nvPr/>
        </p:nvSpPr>
        <p:spPr>
          <a:xfrm>
            <a:off x="8332340" y="5828368"/>
            <a:ext cx="517595" cy="348548"/>
          </a:xfrm>
          <a:prstGeom prst="actionButtonBeginning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04514"/>
            <a:endParaRPr lang="ru-RU" sz="179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76065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43808" y="365127"/>
            <a:ext cx="5184576" cy="543594"/>
          </a:xfrm>
        </p:spPr>
        <p:txBody>
          <a:bodyPr>
            <a:normAutofit/>
          </a:bodyPr>
          <a:lstStyle/>
          <a:p>
            <a:pPr algn="ctr"/>
            <a:r>
              <a:rPr lang="ru-RU" sz="2000" dirty="0" err="1" smtClean="0"/>
              <a:t>Шлюмберже</a:t>
            </a:r>
            <a:endParaRPr lang="ru-RU" sz="2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692696"/>
            <a:ext cx="8102724" cy="5287442"/>
          </a:xfrm>
        </p:spPr>
        <p:txBody>
          <a:bodyPr>
            <a:normAutofit fontScale="92500" lnSpcReduction="20000"/>
          </a:bodyPr>
          <a:lstStyle/>
          <a:p>
            <a:r>
              <a:rPr lang="ru-RU" dirty="0"/>
              <a:t>Основана братьями Конрадом и Марселем </a:t>
            </a:r>
            <a:r>
              <a:rPr lang="ru-RU" dirty="0" err="1" smtClean="0"/>
              <a:t>Шлюмберже</a:t>
            </a:r>
            <a:r>
              <a:rPr lang="ru-RU" dirty="0" smtClean="0"/>
              <a:t>.</a:t>
            </a:r>
          </a:p>
          <a:p>
            <a:r>
              <a:rPr lang="ru-RU" dirty="0"/>
              <a:t> </a:t>
            </a:r>
            <a:r>
              <a:rPr lang="ru-RU" dirty="0" smtClean="0"/>
              <a:t>   </a:t>
            </a:r>
            <a:r>
              <a:rPr lang="ru-RU" dirty="0"/>
              <a:t>Они происходили из влиятельной эльзасской семьи: отец Пьер </a:t>
            </a:r>
            <a:r>
              <a:rPr lang="ru-RU" dirty="0" err="1"/>
              <a:t>Шлюмберже</a:t>
            </a:r>
            <a:r>
              <a:rPr lang="ru-RU" dirty="0"/>
              <a:t> составил значительное состояние в текстильной промышленности. Конрад </a:t>
            </a:r>
            <a:r>
              <a:rPr lang="ru-RU" dirty="0" err="1"/>
              <a:t>Шлюмберже</a:t>
            </a:r>
            <a:r>
              <a:rPr lang="ru-RU" dirty="0"/>
              <a:t> рано проявил склонность к науке и в 1907 году стал профессором Горной школы Парижа. Его брат в то же время занимался инженерным делом и предпринимательством. </a:t>
            </a:r>
            <a:endParaRPr lang="ru-RU" dirty="0" smtClean="0"/>
          </a:p>
          <a:p>
            <a:r>
              <a:rPr lang="ru-RU" dirty="0" smtClean="0"/>
              <a:t>   В </a:t>
            </a:r>
            <a:r>
              <a:rPr lang="ru-RU" dirty="0"/>
              <a:t>1910 г. </a:t>
            </a:r>
            <a:r>
              <a:rPr lang="ru-RU" dirty="0" smtClean="0"/>
              <a:t>К</a:t>
            </a:r>
            <a:r>
              <a:rPr lang="ru-RU" dirty="0"/>
              <a:t>. </a:t>
            </a:r>
            <a:r>
              <a:rPr lang="ru-RU" dirty="0" err="1"/>
              <a:t>Шлюмберже</a:t>
            </a:r>
            <a:r>
              <a:rPr lang="ru-RU" dirty="0"/>
              <a:t> разработал метод сопротивлений, нашедший впоследствии широкое применение при </a:t>
            </a:r>
            <a:r>
              <a:rPr lang="ru-RU" dirty="0" err="1"/>
              <a:t>геологоструктурных</a:t>
            </a:r>
            <a:r>
              <a:rPr lang="ru-RU" dirty="0"/>
              <a:t> </a:t>
            </a:r>
            <a:r>
              <a:rPr lang="ru-RU" dirty="0" smtClean="0"/>
              <a:t>исследованиях.</a:t>
            </a:r>
          </a:p>
          <a:p>
            <a:r>
              <a:rPr lang="ru-RU" dirty="0"/>
              <a:t> </a:t>
            </a:r>
            <a:r>
              <a:rPr lang="ru-RU" dirty="0" smtClean="0"/>
              <a:t>  Конрад </a:t>
            </a:r>
            <a:r>
              <a:rPr lang="ru-RU" dirty="0"/>
              <a:t>заинтересовался электрическим сопротивлением различных горных пород, и в 1914 году ему удалось разработать методику для исследования недр земли на основании сопротивления породы — электрический каротаж. </a:t>
            </a:r>
            <a:endParaRPr lang="ru-RU" dirty="0" smtClean="0"/>
          </a:p>
          <a:p>
            <a:r>
              <a:rPr lang="ru-RU" dirty="0"/>
              <a:t> </a:t>
            </a:r>
            <a:r>
              <a:rPr lang="ru-RU" dirty="0" smtClean="0"/>
              <a:t>  Методика </a:t>
            </a:r>
            <a:r>
              <a:rPr lang="ru-RU" dirty="0"/>
              <a:t>впервые была опробована на месторождении меди в Сербии. После Первой мировой войны братья продолжили совершенствование методов геофизического исследования скважин, получив финансовую поддержку от отца. В 1923 году Конрад покинул пост профессора и полностью посвятил себя этой технологии, в частности составив карту нефтяных месторождений Румынии по заказу нефтедобывающей компании. В 1926 году была создана компания </a:t>
            </a:r>
            <a:r>
              <a:rPr lang="ru-RU" dirty="0" err="1"/>
              <a:t>Société</a:t>
            </a:r>
            <a:r>
              <a:rPr lang="ru-RU" dirty="0"/>
              <a:t> </a:t>
            </a:r>
            <a:r>
              <a:rPr lang="ru-RU" dirty="0" err="1"/>
              <a:t>de</a:t>
            </a:r>
            <a:r>
              <a:rPr lang="ru-RU" dirty="0"/>
              <a:t> </a:t>
            </a:r>
            <a:r>
              <a:rPr lang="ru-RU" dirty="0" err="1"/>
              <a:t>Prospection</a:t>
            </a:r>
            <a:r>
              <a:rPr lang="ru-RU" dirty="0"/>
              <a:t> </a:t>
            </a:r>
            <a:r>
              <a:rPr lang="ru-RU" dirty="0" err="1"/>
              <a:t>électrique</a:t>
            </a:r>
            <a:r>
              <a:rPr lang="ru-RU" dirty="0"/>
              <a:t> (Общество электрических изысканий). Специалисты компании проводили исследования в Венесуэле, США и СССР, позже, по заказу </a:t>
            </a:r>
            <a:r>
              <a:rPr lang="ru-RU" dirty="0" err="1"/>
              <a:t>Royal</a:t>
            </a:r>
            <a:r>
              <a:rPr lang="ru-RU" dirty="0"/>
              <a:t> </a:t>
            </a:r>
            <a:r>
              <a:rPr lang="ru-RU" dirty="0" err="1"/>
              <a:t>Dutch</a:t>
            </a:r>
            <a:r>
              <a:rPr lang="ru-RU" dirty="0"/>
              <a:t> </a:t>
            </a:r>
            <a:r>
              <a:rPr lang="ru-RU" dirty="0" err="1"/>
              <a:t>Shell</a:t>
            </a:r>
            <a:r>
              <a:rPr lang="ru-RU" dirty="0"/>
              <a:t>, в Румынии, на Суматре и Тринидаде[5].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E7B90-96F7-4E88-88A1-A00939C7E0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9231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898776" cy="490066"/>
          </a:xfrm>
        </p:spPr>
        <p:txBody>
          <a:bodyPr/>
          <a:lstStyle/>
          <a:p>
            <a:r>
              <a:rPr lang="en-US" sz="2000" dirty="0"/>
              <a:t>Percival Lowell</a:t>
            </a:r>
            <a:r>
              <a:rPr lang="ru-RU" sz="2000" dirty="0"/>
              <a:t> (1855-1916)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988840"/>
            <a:ext cx="8229600" cy="4525963"/>
          </a:xfrm>
        </p:spPr>
        <p:txBody>
          <a:bodyPr/>
          <a:lstStyle/>
          <a:p>
            <a:r>
              <a:rPr lang="ru-RU" sz="1800" b="1" dirty="0" err="1">
                <a:latin typeface="Arial" panose="020B0604020202020204" pitchFamily="34" charset="0"/>
              </a:rPr>
              <a:t>Персиваль</a:t>
            </a:r>
            <a:r>
              <a:rPr lang="ru-RU" sz="1800" b="1" dirty="0">
                <a:latin typeface="Arial" panose="020B0604020202020204" pitchFamily="34" charset="0"/>
              </a:rPr>
              <a:t> Лоуэлл</a:t>
            </a:r>
            <a:r>
              <a:rPr lang="ru-RU" sz="1800" dirty="0">
                <a:latin typeface="Arial" panose="020B0604020202020204" pitchFamily="34" charset="0"/>
              </a:rPr>
              <a:t> — американский бизнесмен, востоковед, дипломат, астроном. Почётный член </a:t>
            </a:r>
            <a:r>
              <a:rPr lang="ru-RU" sz="1800" dirty="0">
                <a:latin typeface="Arial" panose="020B0604020202020204" pitchFamily="34" charset="0"/>
                <a:hlinkClick r:id="rId2" tooltip="Американская академия искусств и наук"/>
              </a:rPr>
              <a:t>Американской академии искусств и наук</a:t>
            </a:r>
            <a:r>
              <a:rPr lang="ru-RU" sz="1800" dirty="0">
                <a:latin typeface="Arial" panose="020B0604020202020204" pitchFamily="34" charset="0"/>
              </a:rPr>
              <a:t>, Британского общества востоковедов, </a:t>
            </a:r>
            <a:r>
              <a:rPr lang="ru-RU" sz="1800" dirty="0">
                <a:latin typeface="Arial" panose="020B0604020202020204" pitchFamily="34" charset="0"/>
                <a:hlinkClick r:id="rId3" tooltip="Французское астрономическое общество (страница отсутствует)"/>
              </a:rPr>
              <a:t>Французского астрономического общества</a:t>
            </a:r>
            <a:r>
              <a:rPr lang="ru-RU" sz="1800" dirty="0">
                <a:latin typeface="Arial" panose="020B0604020202020204" pitchFamily="34" charset="0"/>
              </a:rPr>
              <a:t>, Астрономических обществ </a:t>
            </a:r>
            <a:r>
              <a:rPr lang="ru-RU" sz="1800" dirty="0">
                <a:latin typeface="Arial" panose="020B0604020202020204" pitchFamily="34" charset="0"/>
                <a:hlinkClick r:id="rId4" tooltip="Американское астрономическое общество"/>
              </a:rPr>
              <a:t>США</a:t>
            </a:r>
            <a:r>
              <a:rPr lang="ru-RU" sz="1800" dirty="0">
                <a:latin typeface="Arial" panose="020B0604020202020204" pitchFamily="34" charset="0"/>
              </a:rPr>
              <a:t>, Бельгии, </a:t>
            </a:r>
            <a:r>
              <a:rPr lang="ru-RU" sz="1800" dirty="0">
                <a:latin typeface="Arial" panose="020B0604020202020204" pitchFamily="34" charset="0"/>
                <a:hlinkClick r:id="rId5" tooltip="Астрономическое общество Германии (страница отсутствует)"/>
              </a:rPr>
              <a:t>Германии</a:t>
            </a:r>
            <a:r>
              <a:rPr lang="ru-RU" sz="1800" dirty="0">
                <a:latin typeface="Arial" panose="020B0604020202020204" pitchFamily="34" charset="0"/>
              </a:rPr>
              <a:t> и </a:t>
            </a:r>
            <a:r>
              <a:rPr lang="ru-RU" sz="1800" dirty="0">
                <a:latin typeface="Arial" panose="020B0604020202020204" pitchFamily="34" charset="0"/>
                <a:hlinkClick r:id="rId6" tooltip="Астрономическое общество Мексики (страница отсутствует)"/>
              </a:rPr>
              <a:t>Мексики</a:t>
            </a:r>
            <a:r>
              <a:rPr lang="ru-RU" sz="1800" dirty="0">
                <a:latin typeface="Arial" panose="020B0604020202020204" pitchFamily="34" charset="0"/>
              </a:rPr>
              <a:t>. Удостоен </a:t>
            </a:r>
            <a:r>
              <a:rPr lang="ru-RU" sz="1800" dirty="0">
                <a:latin typeface="Arial" panose="020B0604020202020204" pitchFamily="34" charset="0"/>
                <a:hlinkClick r:id="rId7" tooltip="Премия Жюля Жансена"/>
              </a:rPr>
              <a:t>премии </a:t>
            </a:r>
            <a:r>
              <a:rPr lang="ru-RU" sz="1800" dirty="0" err="1">
                <a:latin typeface="Arial" panose="020B0604020202020204" pitchFamily="34" charset="0"/>
                <a:hlinkClick r:id="rId7" tooltip="Премия Жюля Жансена"/>
              </a:rPr>
              <a:t>Жансена</a:t>
            </a:r>
            <a:r>
              <a:rPr lang="ru-RU" sz="1800" dirty="0">
                <a:latin typeface="Arial" panose="020B0604020202020204" pitchFamily="34" charset="0"/>
              </a:rPr>
              <a:t> Французского астрономического общества (1904), а также Золотой медали Астрономического общества Мексики (1908) — обе награды за исследования Марса. Почётный профессор астрономии </a:t>
            </a:r>
            <a:r>
              <a:rPr lang="ru-RU" sz="1800" dirty="0">
                <a:latin typeface="Arial" panose="020B0604020202020204" pitchFamily="34" charset="0"/>
                <a:hlinkClick r:id="rId8" tooltip="Массачусетский технологический институт"/>
              </a:rPr>
              <a:t>Массачусетского технологического института</a:t>
            </a:r>
            <a:r>
              <a:rPr lang="ru-RU" sz="1800" dirty="0">
                <a:latin typeface="Arial" panose="020B0604020202020204" pitchFamily="34" charset="0"/>
              </a:rPr>
              <a:t>. В честь Лоуэлла названы кратеры </a:t>
            </a:r>
            <a:r>
              <a:rPr lang="ru-RU" sz="1800" dirty="0">
                <a:latin typeface="Arial" panose="020B0604020202020204" pitchFamily="34" charset="0"/>
                <a:hlinkClick r:id="rId9" tooltip="Лоуэлл (лунный кратер)"/>
              </a:rPr>
              <a:t>на Луне</a:t>
            </a:r>
            <a:r>
              <a:rPr lang="ru-RU" sz="1800" dirty="0">
                <a:latin typeface="Arial" panose="020B0604020202020204" pitchFamily="34" charset="0"/>
              </a:rPr>
              <a:t> и </a:t>
            </a:r>
            <a:r>
              <a:rPr lang="ru-RU" sz="1800" dirty="0">
                <a:latin typeface="Arial" panose="020B0604020202020204" pitchFamily="34" charset="0"/>
                <a:hlinkClick r:id="rId10" tooltip="Лоуэлл (марсианский кратер) (страница отсутствует)"/>
              </a:rPr>
              <a:t>на Марсе</a:t>
            </a:r>
            <a:r>
              <a:rPr lang="ru-RU" sz="1800" dirty="0">
                <a:latin typeface="Arial" panose="020B0604020202020204" pitchFamily="34" charset="0"/>
              </a:rPr>
              <a:t>.</a:t>
            </a:r>
          </a:p>
          <a:p>
            <a:r>
              <a:rPr lang="ru-RU" sz="1800" dirty="0"/>
              <a:t>Последние десять лет жизни, Лоуэлл посвятил поискам девятой планеты Солнечной системы, которую называл «планета Х». Его усилия не увенчались успехом. Плутон, однако, был обнаружен именно в обсерватории Лоуэлла, причём в месте, близком к расчётам Лоуэлла.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116631"/>
            <a:ext cx="1512168" cy="1906095"/>
          </a:xfrm>
          <a:prstGeom prst="rect">
            <a:avLst/>
          </a:prstGeom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E1ED50-436B-4BA5-99FD-07F6D90364A0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14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Управляющая кнопка: в начало 5">
            <a:hlinkClick r:id="rId12" action="ppaction://hlinksldjump" highlightClick="1"/>
          </p:cNvPr>
          <p:cNvSpPr/>
          <p:nvPr/>
        </p:nvSpPr>
        <p:spPr>
          <a:xfrm>
            <a:off x="8453961" y="6034396"/>
            <a:ext cx="517595" cy="348548"/>
          </a:xfrm>
          <a:prstGeom prst="actionButtonBeginning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04514"/>
            <a:endParaRPr lang="ru-RU" sz="179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1972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188640"/>
            <a:ext cx="2567208" cy="3615786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4149080"/>
            <a:ext cx="8435280" cy="1977089"/>
          </a:xfrm>
        </p:spPr>
        <p:txBody>
          <a:bodyPr/>
          <a:lstStyle/>
          <a:p>
            <a:r>
              <a:rPr lang="ru-RU" sz="1800" dirty="0"/>
              <a:t>С 1919 г. занялся поисками девятой планеты Солнечной системы, основываясь на возмущениях орбит Урана и Нептуна. Пользовался результатами наблюдений, выполненных на обсерватории </a:t>
            </a:r>
            <a:r>
              <a:rPr lang="ru-RU" sz="1800" dirty="0" err="1"/>
              <a:t>Маунт</a:t>
            </a:r>
            <a:r>
              <a:rPr lang="ru-RU" sz="1800" dirty="0"/>
              <a:t>-Уилсон, но планеты так и не обнаружил. (В 1930 г. выяснилось, что слабое изображение Плутона на фотографиях 1918 г. было закрыто воздушным пузырьком в фотоэмульсии.)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491880" y="634148"/>
            <a:ext cx="464400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0000"/>
                </a:solidFill>
              </a:rPr>
              <a:t>Уильям Генри </a:t>
            </a:r>
            <a:r>
              <a:rPr lang="ru-RU" dirty="0" err="1">
                <a:solidFill>
                  <a:srgbClr val="000000"/>
                </a:solidFill>
              </a:rPr>
              <a:t>Пи́керинг</a:t>
            </a:r>
            <a:r>
              <a:rPr lang="ru-RU" dirty="0">
                <a:solidFill>
                  <a:srgbClr val="000000"/>
                </a:solidFill>
              </a:rPr>
              <a:t> </a:t>
            </a:r>
            <a:endParaRPr lang="en-US" dirty="0">
              <a:solidFill>
                <a:srgbClr val="000000"/>
              </a:solidFill>
            </a:endParaRPr>
          </a:p>
          <a:p>
            <a:r>
              <a:rPr lang="ru-RU" dirty="0">
                <a:solidFill>
                  <a:srgbClr val="000000"/>
                </a:solidFill>
              </a:rPr>
              <a:t>(</a:t>
            </a:r>
            <a:r>
              <a:rPr lang="en-US" dirty="0">
                <a:solidFill>
                  <a:srgbClr val="000000"/>
                </a:solidFill>
              </a:rPr>
              <a:t>William Henry Pickering, </a:t>
            </a:r>
            <a:r>
              <a:rPr lang="ru-RU" dirty="0">
                <a:solidFill>
                  <a:srgbClr val="000000"/>
                </a:solidFill>
              </a:rPr>
              <a:t>1858-1938). Американский астроном и математик, сотрудник </a:t>
            </a:r>
            <a:r>
              <a:rPr lang="ru-RU" dirty="0" err="1">
                <a:solidFill>
                  <a:srgbClr val="000000"/>
                </a:solidFill>
              </a:rPr>
              <a:t>Персиваля</a:t>
            </a:r>
            <a:r>
              <a:rPr lang="ru-RU" dirty="0">
                <a:solidFill>
                  <a:srgbClr val="000000"/>
                </a:solidFill>
              </a:rPr>
              <a:t> Лоуэлла. Профессор Гарвардского университета.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E1ED50-436B-4BA5-99FD-07F6D90364A0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15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9271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-1194"/>
            <a:ext cx="6876257" cy="5145883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5144690"/>
            <a:ext cx="8964488" cy="1596678"/>
          </a:xfrm>
        </p:spPr>
        <p:txBody>
          <a:bodyPr/>
          <a:lstStyle/>
          <a:p>
            <a:r>
              <a:rPr lang="ru-RU" sz="1800" dirty="0" err="1">
                <a:solidFill>
                  <a:srgbClr val="000000"/>
                </a:solidFill>
                <a:latin typeface="Arial" panose="020B0604020202020204" pitchFamily="34" charset="0"/>
                <a:hlinkClick r:id="rId3" action="ppaction://hlinksldjump"/>
              </a:rPr>
              <a:t>Персеваль</a:t>
            </a:r>
            <a:r>
              <a:rPr lang="ru-RU" sz="1800" dirty="0">
                <a:solidFill>
                  <a:srgbClr val="000000"/>
                </a:solidFill>
                <a:latin typeface="Arial" panose="020B0604020202020204" pitchFamily="34" charset="0"/>
                <a:hlinkClick r:id="rId3" action="ppaction://hlinksldjump"/>
              </a:rPr>
              <a:t> Лоуэлл </a:t>
            </a:r>
            <a:r>
              <a:rPr lang="ru-RU" sz="1800" dirty="0">
                <a:solidFill>
                  <a:srgbClr val="000000"/>
                </a:solidFill>
                <a:latin typeface="Arial" panose="020B0604020202020204" pitchFamily="34" charset="0"/>
              </a:rPr>
              <a:t>(1855–1916), Клайд </a:t>
            </a:r>
            <a:r>
              <a:rPr lang="ru-RU" sz="1800" dirty="0" err="1">
                <a:solidFill>
                  <a:srgbClr val="000000"/>
                </a:solidFill>
                <a:latin typeface="Arial" panose="020B0604020202020204" pitchFamily="34" charset="0"/>
              </a:rPr>
              <a:t>Томбо</a:t>
            </a:r>
            <a:r>
              <a:rPr lang="ru-RU" sz="1800" dirty="0">
                <a:solidFill>
                  <a:srgbClr val="000000"/>
                </a:solidFill>
                <a:latin typeface="Arial" panose="020B0604020202020204" pitchFamily="34" charset="0"/>
              </a:rPr>
              <a:t> (1906-1997)</a:t>
            </a:r>
            <a:r>
              <a:rPr lang="en-US" sz="1800" dirty="0">
                <a:solidFill>
                  <a:srgbClr val="000000"/>
                </a:solidFill>
                <a:latin typeface="Arial" panose="020B0604020202020204" pitchFamily="34" charset="0"/>
              </a:rPr>
              <a:t>/</a:t>
            </a:r>
          </a:p>
          <a:p>
            <a:r>
              <a:rPr lang="ru-RU" sz="1800" dirty="0">
                <a:solidFill>
                  <a:srgbClr val="000000"/>
                </a:solidFill>
                <a:latin typeface="Arial" panose="020B0604020202020204" pitchFamily="34" charset="0"/>
              </a:rPr>
              <a:t> В 1915 году американский астроном </a:t>
            </a:r>
            <a:r>
              <a:rPr lang="ru-RU" sz="1800" dirty="0" err="1">
                <a:solidFill>
                  <a:srgbClr val="000000"/>
                </a:solidFill>
                <a:latin typeface="Arial" panose="020B0604020202020204" pitchFamily="34" charset="0"/>
              </a:rPr>
              <a:t>Персеваль</a:t>
            </a:r>
            <a:r>
              <a:rPr lang="ru-RU" sz="18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1800" dirty="0" err="1">
                <a:solidFill>
                  <a:srgbClr val="000000"/>
                </a:solidFill>
                <a:latin typeface="Arial" panose="020B0604020202020204" pitchFamily="34" charset="0"/>
              </a:rPr>
              <a:t>Ловелл</a:t>
            </a:r>
            <a:r>
              <a:rPr lang="ru-RU" sz="1800" dirty="0">
                <a:solidFill>
                  <a:srgbClr val="000000"/>
                </a:solidFill>
                <a:latin typeface="Arial" panose="020B0604020202020204" pitchFamily="34" charset="0"/>
              </a:rPr>
              <a:t> вычислил орбиту «планеты Икс», которая по его расчётам слегка возмущала движение Урана и Нептуна. В 1930 году Клайд </a:t>
            </a:r>
            <a:r>
              <a:rPr lang="ru-RU" sz="1800" dirty="0" err="1">
                <a:solidFill>
                  <a:srgbClr val="000000"/>
                </a:solidFill>
                <a:latin typeface="Arial" panose="020B0604020202020204" pitchFamily="34" charset="0"/>
              </a:rPr>
              <a:t>Томбо</a:t>
            </a:r>
            <a:r>
              <a:rPr lang="ru-RU" sz="1800" dirty="0">
                <a:solidFill>
                  <a:srgbClr val="000000"/>
                </a:solidFill>
                <a:latin typeface="Arial" panose="020B0604020202020204" pitchFamily="34" charset="0"/>
              </a:rPr>
              <a:t> открыл планету Плутон. </a:t>
            </a:r>
            <a:endParaRPr lang="ru-RU" sz="180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E1ED50-436B-4BA5-99FD-07F6D90364A0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16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5562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87824" y="274638"/>
            <a:ext cx="2664296" cy="346050"/>
          </a:xfrm>
        </p:spPr>
        <p:txBody>
          <a:bodyPr/>
          <a:lstStyle/>
          <a:p>
            <a:r>
              <a:rPr lang="ru-RU" sz="2000" dirty="0" smtClean="0"/>
              <a:t>История</a:t>
            </a:r>
            <a:endParaRPr lang="ru-RU" sz="2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692696"/>
            <a:ext cx="8280920" cy="5904656"/>
          </a:xfrm>
        </p:spPr>
        <p:txBody>
          <a:bodyPr/>
          <a:lstStyle/>
          <a:p>
            <a:r>
              <a:rPr lang="en-US" sz="1800" dirty="0">
                <a:solidFill>
                  <a:srgbClr val="222222"/>
                </a:solidFill>
              </a:rPr>
              <a:t>The field of inverse problems was first discovered and introduced by </a:t>
            </a:r>
            <a:r>
              <a:rPr lang="en-US" sz="1800" dirty="0">
                <a:solidFill>
                  <a:srgbClr val="0B0080"/>
                </a:solidFill>
                <a:hlinkClick r:id="rId2" tooltip="Soviet Union"/>
              </a:rPr>
              <a:t>Soviet</a:t>
            </a:r>
            <a:r>
              <a:rPr lang="en-US" sz="1800" dirty="0">
                <a:solidFill>
                  <a:srgbClr val="222222"/>
                </a:solidFill>
              </a:rPr>
              <a:t>-</a:t>
            </a:r>
            <a:r>
              <a:rPr lang="en-US" sz="1800" dirty="0">
                <a:solidFill>
                  <a:srgbClr val="0B0080"/>
                </a:solidFill>
                <a:hlinkClick r:id="rId3" tooltip="Armenians"/>
              </a:rPr>
              <a:t>Armenian</a:t>
            </a:r>
            <a:r>
              <a:rPr lang="en-US" sz="1800" dirty="0">
                <a:solidFill>
                  <a:srgbClr val="222222"/>
                </a:solidFill>
              </a:rPr>
              <a:t> physicist, </a:t>
            </a:r>
            <a:r>
              <a:rPr lang="en-US" sz="1800" dirty="0">
                <a:solidFill>
                  <a:srgbClr val="0B0080"/>
                </a:solidFill>
                <a:hlinkClick r:id="rId4" tooltip="Viktor Ambartsumian"/>
              </a:rPr>
              <a:t>Viktor </a:t>
            </a:r>
            <a:r>
              <a:rPr lang="en-US" sz="1800" dirty="0" err="1">
                <a:solidFill>
                  <a:srgbClr val="0B0080"/>
                </a:solidFill>
                <a:hlinkClick r:id="rId4" tooltip="Viktor Ambartsumian"/>
              </a:rPr>
              <a:t>Ambartsumian</a:t>
            </a:r>
            <a:r>
              <a:rPr lang="en-US" sz="1800" dirty="0">
                <a:solidFill>
                  <a:srgbClr val="222222"/>
                </a:solidFill>
              </a:rPr>
              <a:t>.</a:t>
            </a:r>
            <a:r>
              <a:rPr lang="en-US" sz="1800" baseline="30000" dirty="0">
                <a:solidFill>
                  <a:srgbClr val="0B0080"/>
                </a:solidFill>
                <a:hlinkClick r:id="rId5"/>
              </a:rPr>
              <a:t>[1]</a:t>
            </a:r>
            <a:r>
              <a:rPr lang="en-US" sz="1800" baseline="30000" dirty="0">
                <a:solidFill>
                  <a:srgbClr val="0B0080"/>
                </a:solidFill>
                <a:hlinkClick r:id="rId6"/>
              </a:rPr>
              <a:t>[2]</a:t>
            </a:r>
            <a:endParaRPr lang="en-US" sz="1800" dirty="0">
              <a:solidFill>
                <a:srgbClr val="222222"/>
              </a:solidFill>
            </a:endParaRPr>
          </a:p>
          <a:p>
            <a:r>
              <a:rPr lang="en-US" sz="1800" dirty="0">
                <a:solidFill>
                  <a:srgbClr val="222222"/>
                </a:solidFill>
              </a:rPr>
              <a:t>While still a student, </a:t>
            </a:r>
            <a:r>
              <a:rPr lang="en-US" sz="1800" dirty="0" err="1">
                <a:solidFill>
                  <a:srgbClr val="222222"/>
                </a:solidFill>
              </a:rPr>
              <a:t>Ambartsumian</a:t>
            </a:r>
            <a:r>
              <a:rPr lang="en-US" sz="1800" dirty="0">
                <a:solidFill>
                  <a:srgbClr val="222222"/>
                </a:solidFill>
              </a:rPr>
              <a:t> thoroughly studied the theory of atomic structure, the formation of energy levels, and the </a:t>
            </a:r>
            <a:r>
              <a:rPr lang="en-US" sz="1800" dirty="0">
                <a:solidFill>
                  <a:srgbClr val="0B0080"/>
                </a:solidFill>
                <a:hlinkClick r:id="rId7" tooltip="Schrödinger equation"/>
              </a:rPr>
              <a:t>Schrödinger equation</a:t>
            </a:r>
            <a:r>
              <a:rPr lang="en-US" sz="1800" dirty="0">
                <a:solidFill>
                  <a:srgbClr val="222222"/>
                </a:solidFill>
              </a:rPr>
              <a:t> and its properties, and when he mastered the theory of </a:t>
            </a:r>
            <a:r>
              <a:rPr lang="en-US" sz="1800" dirty="0">
                <a:solidFill>
                  <a:srgbClr val="0B0080"/>
                </a:solidFill>
                <a:hlinkClick r:id="rId8" tooltip="Eigenvalues and eigenvectors"/>
              </a:rPr>
              <a:t>eigenvalues</a:t>
            </a:r>
            <a:r>
              <a:rPr lang="en-US" sz="1800" dirty="0">
                <a:solidFill>
                  <a:srgbClr val="222222"/>
                </a:solidFill>
              </a:rPr>
              <a:t> of </a:t>
            </a:r>
            <a:r>
              <a:rPr lang="en-US" sz="1800" dirty="0">
                <a:solidFill>
                  <a:srgbClr val="0B0080"/>
                </a:solidFill>
                <a:hlinkClick r:id="rId9" tooltip="Differential equation"/>
              </a:rPr>
              <a:t>differential equations</a:t>
            </a:r>
            <a:r>
              <a:rPr lang="en-US" sz="1800" dirty="0">
                <a:solidFill>
                  <a:srgbClr val="222222"/>
                </a:solidFill>
              </a:rPr>
              <a:t>, he pointed out the apparent analogy between discrete energy levels and the eigenvalues of differential equations. He then asked: given a family of eigenvalues, is it possible to find the form of the equations whose eigenvalues they are? Essentially </a:t>
            </a:r>
            <a:r>
              <a:rPr lang="en-US" sz="1800" dirty="0" err="1">
                <a:solidFill>
                  <a:srgbClr val="222222"/>
                </a:solidFill>
              </a:rPr>
              <a:t>Ambartsumian</a:t>
            </a:r>
            <a:r>
              <a:rPr lang="en-US" sz="1800" dirty="0">
                <a:solidFill>
                  <a:srgbClr val="222222"/>
                </a:solidFill>
              </a:rPr>
              <a:t> was examining the inverse </a:t>
            </a:r>
            <a:r>
              <a:rPr lang="en-US" sz="1800" dirty="0">
                <a:solidFill>
                  <a:srgbClr val="0B0080"/>
                </a:solidFill>
                <a:hlinkClick r:id="rId10" tooltip="Sturm–Liouville problem"/>
              </a:rPr>
              <a:t>Sturm–</a:t>
            </a:r>
            <a:r>
              <a:rPr lang="en-US" sz="1800" dirty="0" err="1">
                <a:solidFill>
                  <a:srgbClr val="0B0080"/>
                </a:solidFill>
                <a:hlinkClick r:id="rId10" tooltip="Sturm–Liouville problem"/>
              </a:rPr>
              <a:t>Liouville</a:t>
            </a:r>
            <a:r>
              <a:rPr lang="en-US" sz="1800" dirty="0">
                <a:solidFill>
                  <a:srgbClr val="0B0080"/>
                </a:solidFill>
                <a:hlinkClick r:id="rId10" tooltip="Sturm–Liouville problem"/>
              </a:rPr>
              <a:t> problem</a:t>
            </a:r>
            <a:r>
              <a:rPr lang="en-US" sz="1800" dirty="0">
                <a:solidFill>
                  <a:srgbClr val="222222"/>
                </a:solidFill>
              </a:rPr>
              <a:t>, which dealt with determining the equations of a vibrating string. This paper was published in 1929 in the German physics journal </a:t>
            </a:r>
            <a:r>
              <a:rPr lang="en-US" sz="1800" i="1" dirty="0" err="1">
                <a:solidFill>
                  <a:srgbClr val="0B0080"/>
                </a:solidFill>
                <a:hlinkClick r:id="rId11" tooltip="Zeitschrift für Physik"/>
              </a:rPr>
              <a:t>Zeitschrift</a:t>
            </a:r>
            <a:r>
              <a:rPr lang="en-US" sz="1800" i="1" dirty="0">
                <a:solidFill>
                  <a:srgbClr val="0B0080"/>
                </a:solidFill>
                <a:hlinkClick r:id="rId11" tooltip="Zeitschrift für Physik"/>
              </a:rPr>
              <a:t> </a:t>
            </a:r>
            <a:r>
              <a:rPr lang="en-US" sz="1800" i="1" dirty="0" err="1">
                <a:solidFill>
                  <a:srgbClr val="0B0080"/>
                </a:solidFill>
                <a:hlinkClick r:id="rId11" tooltip="Zeitschrift für Physik"/>
              </a:rPr>
              <a:t>für</a:t>
            </a:r>
            <a:r>
              <a:rPr lang="en-US" sz="1800" i="1" dirty="0">
                <a:solidFill>
                  <a:srgbClr val="0B0080"/>
                </a:solidFill>
                <a:hlinkClick r:id="rId11" tooltip="Zeitschrift für Physik"/>
              </a:rPr>
              <a:t> </a:t>
            </a:r>
            <a:r>
              <a:rPr lang="en-US" sz="1800" i="1" dirty="0" err="1">
                <a:solidFill>
                  <a:srgbClr val="0B0080"/>
                </a:solidFill>
                <a:hlinkClick r:id="rId11" tooltip="Zeitschrift für Physik"/>
              </a:rPr>
              <a:t>Physik</a:t>
            </a:r>
            <a:r>
              <a:rPr lang="en-US" sz="1800" dirty="0">
                <a:solidFill>
                  <a:srgbClr val="222222"/>
                </a:solidFill>
              </a:rPr>
              <a:t> and remained in obscurity for a rather long time. Describing this situation after many decades, </a:t>
            </a:r>
            <a:r>
              <a:rPr lang="en-US" sz="1800" dirty="0" err="1">
                <a:solidFill>
                  <a:srgbClr val="222222"/>
                </a:solidFill>
              </a:rPr>
              <a:t>Ambartsumian</a:t>
            </a:r>
            <a:r>
              <a:rPr lang="en-US" sz="1800" dirty="0">
                <a:solidFill>
                  <a:srgbClr val="222222"/>
                </a:solidFill>
              </a:rPr>
              <a:t> said, "If an astronomer publishes an article with a mathematical content in a physics journal, then the most likely thing that will happen to it is oblivion."</a:t>
            </a:r>
          </a:p>
          <a:p>
            <a:r>
              <a:rPr lang="en-US" sz="1800" dirty="0">
                <a:solidFill>
                  <a:srgbClr val="222222"/>
                </a:solidFill>
              </a:rPr>
              <a:t>Nonetheless, toward the end of the Second World War, this article, written by the 20-year-old </a:t>
            </a:r>
            <a:r>
              <a:rPr lang="en-US" sz="1800" dirty="0" err="1">
                <a:solidFill>
                  <a:srgbClr val="222222"/>
                </a:solidFill>
              </a:rPr>
              <a:t>Ambartsumian</a:t>
            </a:r>
            <a:r>
              <a:rPr lang="en-US" sz="1800" dirty="0">
                <a:solidFill>
                  <a:srgbClr val="222222"/>
                </a:solidFill>
              </a:rPr>
              <a:t>, was found by Swedish mathematicians and formed the starting point for a whole area of research on inverse problems, becoming the foundation of an entire discipline.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E1ED50-436B-4BA5-99FD-07F6D90364A0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17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9191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5008" y="1772816"/>
            <a:ext cx="8749480" cy="4968552"/>
          </a:xfrm>
        </p:spPr>
        <p:txBody>
          <a:bodyPr/>
          <a:lstStyle/>
          <a:p>
            <a:endParaRPr lang="ru-RU" sz="2400" dirty="0"/>
          </a:p>
          <a:p>
            <a:r>
              <a:rPr lang="ru-RU" sz="2000" dirty="0"/>
              <a:t>В 1936 году </a:t>
            </a:r>
            <a:r>
              <a:rPr lang="ru-RU" sz="2000" dirty="0" smtClean="0"/>
              <a:t>Виктор </a:t>
            </a:r>
            <a:r>
              <a:rPr lang="ru-RU" sz="2000" dirty="0" err="1" smtClean="0"/>
              <a:t>Амазаспович</a:t>
            </a:r>
            <a:r>
              <a:rPr lang="ru-RU" sz="2000" dirty="0" smtClean="0"/>
              <a:t> </a:t>
            </a:r>
            <a:r>
              <a:rPr lang="ru-RU" sz="2000" dirty="0"/>
              <a:t>Амбарцумян решает изящную математическую задачу определения распределения пространственных скоростей звёзд с помощью распределения их радиальных скоростей, поставленную знаменитым английским учёным Артуром Эддингтоном. Статья, содержащая это решение, была напечатана в «</a:t>
            </a:r>
            <a:r>
              <a:rPr lang="ru-RU" sz="2000" dirty="0" err="1"/>
              <a:t>Monthly</a:t>
            </a:r>
            <a:r>
              <a:rPr lang="ru-RU" sz="2000" dirty="0"/>
              <a:t> </a:t>
            </a:r>
            <a:r>
              <a:rPr lang="ru-RU" sz="2000" dirty="0" err="1"/>
              <a:t>Notices</a:t>
            </a:r>
            <a:r>
              <a:rPr lang="ru-RU" sz="2000" dirty="0"/>
              <a:t>» по представлению самого Эддингтона.</a:t>
            </a:r>
          </a:p>
          <a:p>
            <a:pPr marL="0" indent="0">
              <a:buNone/>
            </a:pPr>
            <a:endParaRPr lang="ru-RU" sz="2000" dirty="0"/>
          </a:p>
          <a:p>
            <a:r>
              <a:rPr lang="ru-RU" sz="2000" dirty="0"/>
              <a:t>Эта же математическая задача была независимо решена позже для целей медицинской компьютерной диагностики. За это решение и создание на его основе соответствующей аппаратуры Г. Н. </a:t>
            </a:r>
            <a:r>
              <a:rPr lang="ru-RU" sz="2000" dirty="0" err="1"/>
              <a:t>Хаунсфилду</a:t>
            </a:r>
            <a:r>
              <a:rPr lang="ru-RU" sz="2000" dirty="0"/>
              <a:t> (Англия) и А. М. </a:t>
            </a:r>
            <a:r>
              <a:rPr lang="ru-RU" sz="2000" dirty="0" err="1"/>
              <a:t>Кормаку</a:t>
            </a:r>
            <a:r>
              <a:rPr lang="ru-RU" sz="2000" dirty="0"/>
              <a:t> (США) была присуждена Нобелевская премия 1979 года по физиологии и медицине «За разработку компьютерной томографи</a:t>
            </a:r>
            <a:r>
              <a:rPr lang="ru-RU" sz="2400" dirty="0"/>
              <a:t>и».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7584" y="332657"/>
            <a:ext cx="1368152" cy="1855214"/>
          </a:xfrm>
          <a:prstGeom prst="rect">
            <a:avLst/>
          </a:prstGeom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E1ED50-436B-4BA5-99FD-07F6D90364A0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18</a:t>
            </a:fld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5" name="Управляющая кнопка: в начало 4">
            <a:hlinkClick r:id="rId3" action="ppaction://hlinksldjump" highlightClick="1"/>
          </p:cNvPr>
          <p:cNvSpPr/>
          <p:nvPr/>
        </p:nvSpPr>
        <p:spPr>
          <a:xfrm>
            <a:off x="8453961" y="6034396"/>
            <a:ext cx="517595" cy="348548"/>
          </a:xfrm>
          <a:prstGeom prst="actionButtonBeginning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04514"/>
            <a:endParaRPr lang="ru-RU" sz="179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6911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Прямоугольник 4"/>
              <p:cNvSpPr/>
              <p:nvPr/>
            </p:nvSpPr>
            <p:spPr>
              <a:xfrm>
                <a:off x="228599" y="793992"/>
                <a:ext cx="8461772" cy="255454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000" dirty="0">
                    <a:solidFill>
                      <a:prstClr val="black"/>
                    </a:solidFill>
                    <a:hlinkClick r:id="rId2" action="ppaction://hlinksldjump"/>
                  </a:rPr>
                  <a:t>В.А. </a:t>
                </a:r>
                <a:r>
                  <a:rPr lang="en-US" sz="2000" dirty="0" err="1">
                    <a:solidFill>
                      <a:prstClr val="black"/>
                    </a:solidFill>
                    <a:hlinkClick r:id="rId2" action="ppaction://hlinksldjump"/>
                  </a:rPr>
                  <a:t>Амбарцумян</a:t>
                </a:r>
                <a:r>
                  <a:rPr lang="en-US" sz="2000" dirty="0">
                    <a:solidFill>
                      <a:prstClr val="black"/>
                    </a:solidFill>
                    <a:hlinkClick r:id="rId2" action="ppaction://hlinksldjump"/>
                  </a:rPr>
                  <a:t> </a:t>
                </a:r>
                <a:r>
                  <a:rPr lang="en-US" sz="2000" dirty="0">
                    <a:solidFill>
                      <a:prstClr val="black"/>
                    </a:solidFill>
                  </a:rPr>
                  <a:t>(1929). </a:t>
                </a:r>
                <a:r>
                  <a:rPr lang="ru-RU" sz="2000" dirty="0">
                    <a:solidFill>
                      <a:prstClr val="black"/>
                    </a:solidFill>
                  </a:rPr>
                  <a:t>Однородная струна единственным образом</a:t>
                </a:r>
              </a:p>
              <a:p>
                <a:r>
                  <a:rPr lang="ru-RU" sz="2000" dirty="0">
                    <a:solidFill>
                      <a:prstClr val="black"/>
                    </a:solidFill>
                  </a:rPr>
                  <a:t>                                              определяется множеством собственных частот. </a:t>
                </a:r>
              </a:p>
              <a:p>
                <a:endParaRPr lang="en-US" sz="2000" dirty="0">
                  <a:solidFill>
                    <a:prstClr val="black"/>
                  </a:solidFill>
                </a:endParaRPr>
              </a:p>
              <a:p>
                <a:r>
                  <a:rPr lang="ru-RU" sz="2000" b="1" dirty="0">
                    <a:solidFill>
                      <a:prstClr val="black"/>
                    </a:solidFill>
                  </a:rPr>
                  <a:t>Теорема.</a:t>
                </a:r>
                <a:r>
                  <a:rPr lang="ru-RU" sz="2000" dirty="0">
                    <a:solidFill>
                      <a:prstClr val="black"/>
                    </a:solidFill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</a:rPr>
                  <a:t>Пусть</a:t>
                </a:r>
                <a:r>
                  <a:rPr lang="en-US" sz="2000" dirty="0">
                    <a:solidFill>
                      <a:prstClr val="black"/>
                    </a:solidFill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</a:rPr>
                  <a:t>собственные</a:t>
                </a:r>
                <a:r>
                  <a:rPr lang="en-US" sz="2000" dirty="0">
                    <a:solidFill>
                      <a:prstClr val="black"/>
                    </a:solidFill>
                  </a:rPr>
                  <a:t> </a:t>
                </a:r>
              </a:p>
              <a:p>
                <a:r>
                  <a:rPr lang="en-US" sz="2000" dirty="0" err="1">
                    <a:solidFill>
                      <a:prstClr val="black"/>
                    </a:solidFill>
                  </a:rPr>
                  <a:t>числа</a:t>
                </a:r>
                <a:r>
                  <a:rPr lang="en-US" sz="2000" dirty="0">
                    <a:solidFill>
                      <a:prstClr val="black"/>
                    </a:solidFill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</a:rPr>
                  <a:t>краевой</a:t>
                </a:r>
                <a:r>
                  <a:rPr lang="en-US" sz="2000" dirty="0">
                    <a:solidFill>
                      <a:prstClr val="black"/>
                    </a:solidFill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</a:rPr>
                  <a:t>задачи</a:t>
                </a:r>
                <a:r>
                  <a:rPr lang="ru-RU" sz="2000" dirty="0">
                    <a:solidFill>
                      <a:prstClr val="black"/>
                    </a:solidFill>
                    <a:ea typeface="Tahoma" panose="020B0604030504040204" pitchFamily="34" charset="0"/>
                    <a:cs typeface="Tahoma" panose="020B0604030504040204" pitchFamily="34" charset="0"/>
                  </a:rPr>
                  <a:t>    </a:t>
                </a:r>
              </a:p>
              <a:p>
                <a:endParaRPr lang="ru-RU" sz="2000" dirty="0">
                  <a:solidFill>
                    <a:prstClr val="black"/>
                  </a:solidFill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endParaRPr lang="en-US" sz="2000" dirty="0">
                  <a:solidFill>
                    <a:prstClr val="black"/>
                  </a:solidFill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r>
                  <a:rPr lang="ru-RU" sz="2000" dirty="0">
                    <a:solidFill>
                      <a:prstClr val="black"/>
                    </a:solidFill>
                    <a:ea typeface="Tahoma" panose="020B0604030504040204" pitchFamily="34" charset="0"/>
                    <a:cs typeface="Tahoma" panose="020B0604030504040204" pitchFamily="34" charset="0"/>
                  </a:rPr>
                  <a:t>равны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>
                            <a:solidFill>
                              <a:prstClr val="black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𝑛</m:t>
                        </m:r>
                      </m:e>
                      <m:sup>
                        <m:r>
                          <a:rPr lang="en-US" sz="2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ru-RU" sz="2000" dirty="0">
                    <a:solidFill>
                      <a:prstClr val="black"/>
                    </a:solidFill>
                    <a:ea typeface="Tahoma" panose="020B0604030504040204" pitchFamily="34" charset="0"/>
                    <a:cs typeface="Tahoma" panose="020B0604030504040204" pitchFamily="34" charset="0"/>
                  </a:rPr>
                  <a:t>.   Тогда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𝑞</m:t>
                    </m:r>
                    <m:d>
                      <m:dPr>
                        <m:ctrlPr>
                          <a:rPr lang="en-US" sz="2000" i="1">
                            <a:solidFill>
                              <a:prstClr val="black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d>
                    <m:r>
                      <a:rPr lang="en-US" sz="2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0</m:t>
                    </m:r>
                  </m:oMath>
                </a14:m>
                <a:r>
                  <a:rPr lang="ru-RU" sz="2000" dirty="0">
                    <a:solidFill>
                      <a:prstClr val="black"/>
                    </a:solidFill>
                    <a:ea typeface="Tahoma" panose="020B0604030504040204" pitchFamily="34" charset="0"/>
                    <a:cs typeface="Tahoma" panose="020B0604030504040204" pitchFamily="34" charset="0"/>
                  </a:rPr>
                  <a:t>. </a:t>
                </a:r>
                <a:endParaRPr lang="ru-RU" sz="20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5" name="Прямоугольник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599" y="793992"/>
                <a:ext cx="8461772" cy="2554545"/>
              </a:xfrm>
              <a:prstGeom prst="rect">
                <a:avLst/>
              </a:prstGeom>
              <a:blipFill>
                <a:blip r:embed="rId3" cstate="print"/>
                <a:stretch>
                  <a:fillRect l="-720" t="-1193" b="-334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Прямоугольник 5"/>
          <p:cNvSpPr/>
          <p:nvPr/>
        </p:nvSpPr>
        <p:spPr>
          <a:xfrm>
            <a:off x="228599" y="3429000"/>
            <a:ext cx="846177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>
                <a:solidFill>
                  <a:prstClr val="black"/>
                </a:solidFill>
              </a:rPr>
              <a:t>Следующая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публикация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по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обратным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задачам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Штурма-Лиувилля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появилась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ru-RU" sz="2000" dirty="0">
                <a:solidFill>
                  <a:prstClr val="black"/>
                </a:solidFill>
              </a:rPr>
              <a:t>только </a:t>
            </a:r>
            <a:r>
              <a:rPr lang="en-US" sz="2000" dirty="0" err="1">
                <a:solidFill>
                  <a:prstClr val="black"/>
                </a:solidFill>
              </a:rPr>
              <a:t>через</a:t>
            </a:r>
            <a:r>
              <a:rPr lang="en-US" sz="2000" dirty="0">
                <a:solidFill>
                  <a:prstClr val="black"/>
                </a:solidFill>
              </a:rPr>
              <a:t> 15 </a:t>
            </a:r>
            <a:r>
              <a:rPr lang="en-US" sz="2000" dirty="0" err="1">
                <a:solidFill>
                  <a:prstClr val="black"/>
                </a:solidFill>
              </a:rPr>
              <a:t>лет</a:t>
            </a:r>
            <a:r>
              <a:rPr lang="ru-RU" sz="2000" dirty="0">
                <a:solidFill>
                  <a:prstClr val="black"/>
                </a:solidFill>
              </a:rPr>
              <a:t>.</a:t>
            </a:r>
          </a:p>
          <a:p>
            <a:endParaRPr lang="ru-RU" sz="2000" dirty="0">
              <a:solidFill>
                <a:prstClr val="black"/>
              </a:solidFill>
            </a:endParaRPr>
          </a:p>
          <a:p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de-DE" sz="2000" dirty="0">
                <a:solidFill>
                  <a:prstClr val="black"/>
                </a:solidFill>
              </a:rPr>
              <a:t>Heisenberg W. Die beobachtbaren Grossen in der Theorie der Elementarteilchen.</a:t>
            </a:r>
            <a:r>
              <a:rPr lang="ru-RU" sz="2000" dirty="0">
                <a:solidFill>
                  <a:prstClr val="black"/>
                </a:solidFill>
              </a:rPr>
              <a:t> 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Zeitschrift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für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Physik</a:t>
            </a:r>
            <a:r>
              <a:rPr lang="en-US" sz="2000" dirty="0">
                <a:solidFill>
                  <a:prstClr val="black"/>
                </a:solidFill>
              </a:rPr>
              <a:t>, 1943, vol. 120, n. 7,</a:t>
            </a:r>
            <a:r>
              <a:rPr lang="ru-RU" sz="2000" dirty="0">
                <a:solidFill>
                  <a:prstClr val="black"/>
                </a:solidFill>
              </a:rPr>
              <a:t> </a:t>
            </a:r>
            <a:r>
              <a:rPr lang="en-US" sz="2000" dirty="0">
                <a:solidFill>
                  <a:prstClr val="black"/>
                </a:solidFill>
              </a:rPr>
              <a:t>pp. 513–538.</a:t>
            </a:r>
            <a:endParaRPr lang="ru-RU" sz="2000" dirty="0">
              <a:solidFill>
                <a:prstClr val="black"/>
              </a:solidFill>
            </a:endParaRPr>
          </a:p>
          <a:p>
            <a:endParaRPr lang="en-US" sz="2000" dirty="0">
              <a:solidFill>
                <a:prstClr val="black"/>
              </a:solidFill>
            </a:endParaRPr>
          </a:p>
          <a:p>
            <a:r>
              <a:rPr lang="en-US" sz="2000" i="1" dirty="0">
                <a:solidFill>
                  <a:prstClr val="black"/>
                </a:solidFill>
              </a:rPr>
              <a:t>В.А. </a:t>
            </a:r>
            <a:r>
              <a:rPr lang="en-US" sz="2000" i="1" dirty="0" err="1">
                <a:solidFill>
                  <a:prstClr val="black"/>
                </a:solidFill>
              </a:rPr>
              <a:t>Амбарцумян</a:t>
            </a:r>
            <a:r>
              <a:rPr lang="en-US" sz="2000" i="1" dirty="0">
                <a:solidFill>
                  <a:prstClr val="black"/>
                </a:solidFill>
              </a:rPr>
              <a:t> </a:t>
            </a:r>
            <a:r>
              <a:rPr lang="en-US" sz="2000" i="1" dirty="0" err="1">
                <a:solidFill>
                  <a:prstClr val="black"/>
                </a:solidFill>
              </a:rPr>
              <a:t>заметил</a:t>
            </a:r>
            <a:r>
              <a:rPr lang="en-US" sz="2000" i="1" dirty="0">
                <a:solidFill>
                  <a:prstClr val="black"/>
                </a:solidFill>
              </a:rPr>
              <a:t> </a:t>
            </a:r>
            <a:r>
              <a:rPr lang="en-US" sz="2000" i="1" dirty="0" err="1">
                <a:solidFill>
                  <a:prstClr val="black"/>
                </a:solidFill>
              </a:rPr>
              <a:t>по</a:t>
            </a:r>
            <a:r>
              <a:rPr lang="en-US" sz="2000" i="1" dirty="0">
                <a:solidFill>
                  <a:prstClr val="black"/>
                </a:solidFill>
              </a:rPr>
              <a:t> </a:t>
            </a:r>
            <a:r>
              <a:rPr lang="en-US" sz="2000" i="1" dirty="0" err="1">
                <a:solidFill>
                  <a:prstClr val="black"/>
                </a:solidFill>
              </a:rPr>
              <a:t>этому</a:t>
            </a:r>
            <a:r>
              <a:rPr lang="en-US" sz="2000" i="1" dirty="0">
                <a:solidFill>
                  <a:prstClr val="black"/>
                </a:solidFill>
              </a:rPr>
              <a:t> </a:t>
            </a:r>
            <a:r>
              <a:rPr lang="en-US" sz="2000" i="1" dirty="0" err="1">
                <a:solidFill>
                  <a:prstClr val="black"/>
                </a:solidFill>
              </a:rPr>
              <a:t>поводу</a:t>
            </a:r>
            <a:r>
              <a:rPr lang="en-US" sz="2000" i="1" dirty="0">
                <a:solidFill>
                  <a:prstClr val="black"/>
                </a:solidFill>
              </a:rPr>
              <a:t>: “</a:t>
            </a:r>
            <a:r>
              <a:rPr lang="en-US" sz="2000" i="1" dirty="0" err="1">
                <a:solidFill>
                  <a:prstClr val="black"/>
                </a:solidFill>
              </a:rPr>
              <a:t>Когда</a:t>
            </a:r>
            <a:r>
              <a:rPr lang="en-US" sz="2000" i="1" dirty="0">
                <a:solidFill>
                  <a:prstClr val="black"/>
                </a:solidFill>
              </a:rPr>
              <a:t> </a:t>
            </a:r>
            <a:r>
              <a:rPr lang="en-US" sz="2000" i="1" dirty="0" err="1">
                <a:solidFill>
                  <a:prstClr val="black"/>
                </a:solidFill>
              </a:rPr>
              <a:t>астроном</a:t>
            </a:r>
            <a:r>
              <a:rPr lang="en-US" sz="2000" i="1" dirty="0">
                <a:solidFill>
                  <a:prstClr val="black"/>
                </a:solidFill>
              </a:rPr>
              <a:t> </a:t>
            </a:r>
            <a:r>
              <a:rPr lang="en-US" sz="2000" i="1" dirty="0" err="1">
                <a:solidFill>
                  <a:prstClr val="black"/>
                </a:solidFill>
              </a:rPr>
              <a:t>публикует</a:t>
            </a:r>
            <a:r>
              <a:rPr lang="en-US" sz="2000" i="1" dirty="0">
                <a:solidFill>
                  <a:prstClr val="black"/>
                </a:solidFill>
              </a:rPr>
              <a:t> </a:t>
            </a:r>
            <a:r>
              <a:rPr lang="en-US" sz="2000" i="1" dirty="0" err="1">
                <a:solidFill>
                  <a:prstClr val="black"/>
                </a:solidFill>
              </a:rPr>
              <a:t>математическую</a:t>
            </a:r>
            <a:r>
              <a:rPr lang="en-US" sz="2000" i="1" dirty="0">
                <a:solidFill>
                  <a:prstClr val="black"/>
                </a:solidFill>
              </a:rPr>
              <a:t> </a:t>
            </a:r>
            <a:r>
              <a:rPr lang="en-US" sz="2000" i="1" dirty="0" err="1">
                <a:solidFill>
                  <a:prstClr val="black"/>
                </a:solidFill>
              </a:rPr>
              <a:t>работу</a:t>
            </a:r>
            <a:r>
              <a:rPr lang="en-US" sz="2000" i="1" dirty="0">
                <a:solidFill>
                  <a:prstClr val="black"/>
                </a:solidFill>
              </a:rPr>
              <a:t> в </a:t>
            </a:r>
            <a:r>
              <a:rPr lang="en-US" sz="2000" i="1" dirty="0" err="1">
                <a:solidFill>
                  <a:prstClr val="black"/>
                </a:solidFill>
              </a:rPr>
              <a:t>физическом</a:t>
            </a:r>
            <a:r>
              <a:rPr lang="en-US" sz="2000" i="1" dirty="0">
                <a:solidFill>
                  <a:prstClr val="black"/>
                </a:solidFill>
              </a:rPr>
              <a:t> </a:t>
            </a:r>
            <a:r>
              <a:rPr lang="en-US" sz="2000" i="1" dirty="0" err="1">
                <a:solidFill>
                  <a:prstClr val="black"/>
                </a:solidFill>
              </a:rPr>
              <a:t>журнале</a:t>
            </a:r>
            <a:r>
              <a:rPr lang="en-US" sz="2000" i="1" dirty="0">
                <a:solidFill>
                  <a:prstClr val="black"/>
                </a:solidFill>
              </a:rPr>
              <a:t>, </a:t>
            </a:r>
            <a:r>
              <a:rPr lang="en-US" sz="2000" i="1" dirty="0" err="1">
                <a:solidFill>
                  <a:prstClr val="black"/>
                </a:solidFill>
              </a:rPr>
              <a:t>нельзя</a:t>
            </a:r>
            <a:r>
              <a:rPr lang="en-US" sz="2000" i="1" dirty="0">
                <a:solidFill>
                  <a:prstClr val="black"/>
                </a:solidFill>
              </a:rPr>
              <a:t> </a:t>
            </a:r>
            <a:r>
              <a:rPr lang="en-US" sz="2000" i="1" dirty="0" err="1">
                <a:solidFill>
                  <a:prstClr val="black"/>
                </a:solidFill>
              </a:rPr>
              <a:t>ожидать</a:t>
            </a:r>
            <a:r>
              <a:rPr lang="en-US" sz="2000" i="1" dirty="0">
                <a:solidFill>
                  <a:prstClr val="black"/>
                </a:solidFill>
              </a:rPr>
              <a:t>, </a:t>
            </a:r>
            <a:r>
              <a:rPr lang="en-US" sz="2000" i="1" dirty="0" err="1">
                <a:solidFill>
                  <a:prstClr val="black"/>
                </a:solidFill>
              </a:rPr>
              <a:t>что</a:t>
            </a:r>
            <a:r>
              <a:rPr lang="en-US" sz="2000" i="1" dirty="0">
                <a:solidFill>
                  <a:prstClr val="black"/>
                </a:solidFill>
              </a:rPr>
              <a:t> </a:t>
            </a:r>
            <a:r>
              <a:rPr lang="en-US" sz="2000" i="1" dirty="0" err="1">
                <a:solidFill>
                  <a:prstClr val="black"/>
                </a:solidFill>
              </a:rPr>
              <a:t>она</a:t>
            </a:r>
            <a:r>
              <a:rPr lang="en-US" sz="2000" i="1" dirty="0">
                <a:solidFill>
                  <a:prstClr val="black"/>
                </a:solidFill>
              </a:rPr>
              <a:t> </a:t>
            </a:r>
            <a:r>
              <a:rPr lang="en-US" sz="2000" i="1" dirty="0" err="1">
                <a:solidFill>
                  <a:prstClr val="black"/>
                </a:solidFill>
              </a:rPr>
              <a:t>привлечет</a:t>
            </a:r>
            <a:r>
              <a:rPr lang="en-US" sz="2000" i="1" dirty="0">
                <a:solidFill>
                  <a:prstClr val="black"/>
                </a:solidFill>
              </a:rPr>
              <a:t> </a:t>
            </a:r>
            <a:r>
              <a:rPr lang="en-US" sz="2000" i="1" dirty="0" err="1">
                <a:solidFill>
                  <a:prstClr val="black"/>
                </a:solidFill>
              </a:rPr>
              <a:t>множество</a:t>
            </a:r>
            <a:r>
              <a:rPr lang="en-US" sz="2000" i="1" dirty="0">
                <a:solidFill>
                  <a:prstClr val="black"/>
                </a:solidFill>
              </a:rPr>
              <a:t> </a:t>
            </a:r>
            <a:r>
              <a:rPr lang="en-US" sz="2000" i="1" dirty="0" err="1">
                <a:solidFill>
                  <a:prstClr val="black"/>
                </a:solidFill>
              </a:rPr>
              <a:t>читателей</a:t>
            </a:r>
            <a:r>
              <a:rPr lang="en-US" sz="2000" i="1" dirty="0">
                <a:solidFill>
                  <a:prstClr val="black"/>
                </a:solidFill>
              </a:rPr>
              <a:t>”</a:t>
            </a:r>
            <a:r>
              <a:rPr lang="en-US" sz="2000" dirty="0">
                <a:solidFill>
                  <a:prstClr val="black"/>
                </a:solidFill>
              </a:rPr>
              <a:t>.</a:t>
            </a:r>
            <a:endParaRPr lang="ru-RU" sz="2000" dirty="0">
              <a:solidFill>
                <a:prstClr val="black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Блок-схема: альтернативный процесс 7"/>
              <p:cNvSpPr/>
              <p:nvPr/>
            </p:nvSpPr>
            <p:spPr>
              <a:xfrm>
                <a:off x="4139952" y="1805988"/>
                <a:ext cx="3240360" cy="1071665"/>
              </a:xfrm>
              <a:prstGeom prst="flowChartAlternateProcess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i="1">
                              <a:solidFill>
                                <a:srgbClr val="002060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′′</m:t>
                          </m:r>
                        </m:sup>
                      </m:sSup>
                      <m:r>
                        <a:rPr lang="en-US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𝑞</m:t>
                      </m:r>
                      <m:d>
                        <m:dPr>
                          <m:ctrlPr>
                            <a:rPr lang="en-US" i="1">
                              <a:solidFill>
                                <a:srgbClr val="002060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𝑦</m:t>
                      </m:r>
                      <m:r>
                        <a:rPr lang="en-US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𝜆</m:t>
                      </m:r>
                      <m:r>
                        <a:rPr lang="en-US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𝑦</m:t>
                      </m:r>
                      <m:r>
                        <a:rPr lang="en-US">
                          <a:solidFill>
                            <a:srgbClr val="002060"/>
                          </a:solidFill>
                          <a:latin typeface="Cambria Math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,</m:t>
                      </m:r>
                      <m:r>
                        <a:rPr lang="en-US" i="1">
                          <a:solidFill>
                            <a:srgbClr val="00006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i="1">
                          <a:solidFill>
                            <a:srgbClr val="00006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∈</m:t>
                      </m:r>
                      <m:d>
                        <m:dPr>
                          <m:ctrlPr>
                            <a:rPr lang="en-US" i="1">
                              <a:solidFill>
                                <a:srgbClr val="000066"/>
                              </a:solidFill>
                              <a:latin typeface="Cambria Math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rgbClr val="00006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0</m:t>
                          </m:r>
                          <m:r>
                            <a:rPr lang="en-US" i="1">
                              <a:solidFill>
                                <a:srgbClr val="00006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r>
                            <a:rPr lang="en-US" i="1">
                              <a:solidFill>
                                <a:srgbClr val="00006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𝜋</m:t>
                          </m:r>
                        </m:e>
                      </m:d>
                      <m:r>
                        <a:rPr lang="ru-RU" i="1">
                          <a:solidFill>
                            <a:srgbClr val="000066"/>
                          </a:solidFill>
                          <a:latin typeface="Cambria Math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,</m:t>
                      </m:r>
                    </m:oMath>
                  </m:oMathPara>
                </a14:m>
                <a:endParaRPr lang="ru-RU" dirty="0">
                  <a:solidFill>
                    <a:srgbClr val="000066"/>
                  </a:solidFill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algn="ctr"/>
                <a:r>
                  <a:rPr lang="en-US" dirty="0">
                    <a:solidFill>
                      <a:srgbClr val="000066"/>
                    </a:solidFill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solidFill>
                              <a:srgbClr val="000066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000066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i="1">
                            <a:solidFill>
                              <a:srgbClr val="000066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d>
                      <m:dPr>
                        <m:ctrlPr>
                          <a:rPr lang="en-US" i="1">
                            <a:solidFill>
                              <a:srgbClr val="000066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rgbClr val="000066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e>
                    </m:d>
                    <m:r>
                      <a:rPr lang="ru-RU" i="1">
                        <a:solidFill>
                          <a:srgbClr val="000066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i="1">
                            <a:solidFill>
                              <a:srgbClr val="000066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000066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i="1">
                            <a:solidFill>
                              <a:srgbClr val="000066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d>
                      <m:dPr>
                        <m:ctrlPr>
                          <a:rPr lang="en-US" i="1">
                            <a:solidFill>
                              <a:srgbClr val="000066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rgbClr val="00006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𝜋</m:t>
                        </m:r>
                      </m:e>
                    </m:d>
                    <m:r>
                      <a:rPr lang="en-US" i="1">
                        <a:solidFill>
                          <a:srgbClr val="000066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i="1">
                        <a:solidFill>
                          <a:srgbClr val="000066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0</m:t>
                    </m:r>
                  </m:oMath>
                </a14:m>
                <a:endParaRPr lang="en-US" dirty="0">
                  <a:solidFill>
                    <a:prstClr val="white"/>
                  </a:solidFill>
                </a:endParaRPr>
              </a:p>
            </p:txBody>
          </p:sp>
        </mc:Choice>
        <mc:Fallback xmlns="">
          <p:sp>
            <p:nvSpPr>
              <p:cNvPr id="8" name="Блок-схема: альтернативный процесс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9952" y="1805988"/>
                <a:ext cx="3240360" cy="1071665"/>
              </a:xfrm>
              <a:prstGeom prst="flowChartAlternateProcess">
                <a:avLst/>
              </a:prstGeom>
              <a:blipFill rotWithShape="0">
                <a:blip r:embed="rId4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Прямоугольник 2"/>
          <p:cNvSpPr/>
          <p:nvPr/>
        </p:nvSpPr>
        <p:spPr>
          <a:xfrm>
            <a:off x="1475656" y="116632"/>
            <a:ext cx="66967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Основы теории и приложений обратных задач </a:t>
            </a:r>
            <a:br>
              <a:rPr lang="ru-RU" b="1" dirty="0"/>
            </a:br>
            <a:r>
              <a:rPr lang="ru-RU" b="1" dirty="0"/>
              <a:t>заложены советскими математиками.</a:t>
            </a: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/>
          <a:p>
            <a:pPr>
              <a:defRPr/>
            </a:pPr>
            <a:fld id="{3BE1ED50-436B-4BA5-99FD-07F6D90364A0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19</a:t>
            </a:fld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6180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E5893-7238-4036-AE3C-A831284F60E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Двойная стрелка вверх/вниз 15"/>
          <p:cNvSpPr/>
          <p:nvPr/>
        </p:nvSpPr>
        <p:spPr>
          <a:xfrm rot="18771165">
            <a:off x="3629907" y="1139298"/>
            <a:ext cx="153956" cy="1425965"/>
          </a:xfrm>
          <a:prstGeom prst="upDownArrow">
            <a:avLst/>
          </a:prstGeom>
          <a:gradFill>
            <a:gsLst>
              <a:gs pos="0">
                <a:srgbClr val="00B0F0"/>
              </a:gs>
              <a:gs pos="100000">
                <a:schemeClr val="accent5">
                  <a:lumMod val="105000"/>
                  <a:satMod val="103000"/>
                  <a:tint val="73000"/>
                </a:schemeClr>
              </a:gs>
              <a:gs pos="100000">
                <a:schemeClr val="accent5">
                  <a:lumMod val="105000"/>
                  <a:satMod val="109000"/>
                  <a:tint val="81000"/>
                </a:schemeClr>
              </a:gs>
            </a:gsLst>
          </a:gra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17" name="Двойная стрелка вверх/вниз 16"/>
          <p:cNvSpPr/>
          <p:nvPr/>
        </p:nvSpPr>
        <p:spPr>
          <a:xfrm rot="13063791">
            <a:off x="3741788" y="3853993"/>
            <a:ext cx="123335" cy="1732027"/>
          </a:xfrm>
          <a:prstGeom prst="upDownArrow">
            <a:avLst/>
          </a:prstGeom>
          <a:gradFill>
            <a:gsLst>
              <a:gs pos="0">
                <a:srgbClr val="00B0F0"/>
              </a:gs>
              <a:gs pos="100000">
                <a:schemeClr val="accent5">
                  <a:lumMod val="105000"/>
                  <a:satMod val="103000"/>
                  <a:tint val="73000"/>
                </a:schemeClr>
              </a:gs>
              <a:gs pos="100000">
                <a:schemeClr val="accent5">
                  <a:lumMod val="105000"/>
                  <a:satMod val="109000"/>
                  <a:tint val="81000"/>
                </a:schemeClr>
              </a:gs>
            </a:gsLst>
          </a:gra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18" name="Двойная стрелка вверх/вниз 17"/>
          <p:cNvSpPr/>
          <p:nvPr/>
        </p:nvSpPr>
        <p:spPr>
          <a:xfrm rot="8823816">
            <a:off x="5498998" y="3891626"/>
            <a:ext cx="174030" cy="1756612"/>
          </a:xfrm>
          <a:prstGeom prst="upDownArrow">
            <a:avLst/>
          </a:prstGeom>
          <a:gradFill>
            <a:gsLst>
              <a:gs pos="0">
                <a:srgbClr val="00B0F0"/>
              </a:gs>
              <a:gs pos="100000">
                <a:schemeClr val="accent5">
                  <a:lumMod val="105000"/>
                  <a:satMod val="103000"/>
                  <a:tint val="73000"/>
                </a:schemeClr>
              </a:gs>
              <a:gs pos="100000">
                <a:schemeClr val="accent5">
                  <a:lumMod val="105000"/>
                  <a:satMod val="109000"/>
                  <a:tint val="81000"/>
                </a:schemeClr>
              </a:gs>
            </a:gsLst>
          </a:gra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19" name="Двойная стрелка вверх/вниз 18"/>
          <p:cNvSpPr/>
          <p:nvPr/>
        </p:nvSpPr>
        <p:spPr>
          <a:xfrm>
            <a:off x="4617200" y="3997336"/>
            <a:ext cx="97464" cy="1557048"/>
          </a:xfrm>
          <a:prstGeom prst="upDownArrow">
            <a:avLst/>
          </a:prstGeom>
          <a:gradFill>
            <a:gsLst>
              <a:gs pos="0">
                <a:srgbClr val="00B0F0"/>
              </a:gs>
              <a:gs pos="100000">
                <a:schemeClr val="accent5">
                  <a:lumMod val="105000"/>
                  <a:satMod val="103000"/>
                  <a:tint val="73000"/>
                </a:schemeClr>
              </a:gs>
              <a:gs pos="100000">
                <a:schemeClr val="accent5">
                  <a:lumMod val="105000"/>
                  <a:satMod val="109000"/>
                  <a:tint val="81000"/>
                </a:schemeClr>
              </a:gs>
            </a:gsLst>
          </a:gra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20" name="Двойная стрелка вверх/вниз 19"/>
          <p:cNvSpPr/>
          <p:nvPr/>
        </p:nvSpPr>
        <p:spPr>
          <a:xfrm>
            <a:off x="4617200" y="1060398"/>
            <a:ext cx="167247" cy="1311385"/>
          </a:xfrm>
          <a:prstGeom prst="upDownArrow">
            <a:avLst/>
          </a:prstGeom>
          <a:gradFill>
            <a:gsLst>
              <a:gs pos="0">
                <a:srgbClr val="00B0F0"/>
              </a:gs>
              <a:gs pos="100000">
                <a:schemeClr val="accent5">
                  <a:lumMod val="105000"/>
                  <a:satMod val="103000"/>
                  <a:tint val="73000"/>
                </a:schemeClr>
              </a:gs>
              <a:gs pos="100000">
                <a:schemeClr val="accent5">
                  <a:lumMod val="105000"/>
                  <a:satMod val="109000"/>
                  <a:tint val="81000"/>
                </a:schemeClr>
              </a:gs>
            </a:gsLst>
          </a:gra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179512" y="1423802"/>
            <a:ext cx="2249750" cy="81397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Институт нефтегазовой геологии и геофизики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179512" y="2549162"/>
            <a:ext cx="1975296" cy="53014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Институт ядерной физики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179512" y="3329240"/>
            <a:ext cx="2135031" cy="96385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Институт теоретической и прикладной механики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734959" y="4684925"/>
            <a:ext cx="1832581" cy="53014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Институт экономики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6588224" y="4771068"/>
            <a:ext cx="1805024" cy="53014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Институт лазерной физики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6930956" y="3075045"/>
            <a:ext cx="1876319" cy="70405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Институт археологии и этнографии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7222990" y="2325246"/>
            <a:ext cx="1453466" cy="53014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Институт теплофизики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6990874" y="1423802"/>
            <a:ext cx="1190701" cy="53014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Институт катализа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5812403" y="400415"/>
            <a:ext cx="1927949" cy="77402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Международный </a:t>
            </a:r>
            <a:r>
              <a:rPr lang="ru-RU" sz="1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томографический</a:t>
            </a:r>
            <a:r>
              <a: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центр 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894463" y="711164"/>
            <a:ext cx="2510706" cy="53014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Институт цитологии и генетики</a:t>
            </a:r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4041527" y="2414138"/>
            <a:ext cx="1442222" cy="144762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ИВМиМГ</a:t>
            </a:r>
            <a:endParaRPr lang="ru-RU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Двойная стрелка вверх/вниз 42"/>
          <p:cNvSpPr/>
          <p:nvPr/>
        </p:nvSpPr>
        <p:spPr>
          <a:xfrm rot="6106856">
            <a:off x="6112384" y="2417928"/>
            <a:ext cx="198532" cy="1380396"/>
          </a:xfrm>
          <a:prstGeom prst="upDownArrow">
            <a:avLst/>
          </a:prstGeom>
          <a:gradFill>
            <a:gsLst>
              <a:gs pos="0">
                <a:srgbClr val="00B0F0"/>
              </a:gs>
              <a:gs pos="100000">
                <a:schemeClr val="accent5">
                  <a:lumMod val="105000"/>
                  <a:satMod val="103000"/>
                  <a:tint val="73000"/>
                </a:schemeClr>
              </a:gs>
              <a:gs pos="100000">
                <a:schemeClr val="accent5">
                  <a:lumMod val="105000"/>
                  <a:satMod val="109000"/>
                  <a:tint val="81000"/>
                </a:schemeClr>
              </a:gs>
            </a:gsLst>
          </a:gra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44" name="Двойная стрелка вверх/вниз 43"/>
          <p:cNvSpPr/>
          <p:nvPr/>
        </p:nvSpPr>
        <p:spPr>
          <a:xfrm rot="7101520">
            <a:off x="6121811" y="3157560"/>
            <a:ext cx="172734" cy="1412243"/>
          </a:xfrm>
          <a:prstGeom prst="upDownArrow">
            <a:avLst/>
          </a:prstGeom>
          <a:gradFill>
            <a:gsLst>
              <a:gs pos="0">
                <a:srgbClr val="00B0F0"/>
              </a:gs>
              <a:gs pos="100000">
                <a:schemeClr val="accent5">
                  <a:lumMod val="105000"/>
                  <a:satMod val="103000"/>
                  <a:tint val="73000"/>
                </a:schemeClr>
              </a:gs>
              <a:gs pos="100000">
                <a:schemeClr val="accent5">
                  <a:lumMod val="105000"/>
                  <a:satMod val="109000"/>
                  <a:tint val="81000"/>
                </a:schemeClr>
              </a:gs>
            </a:gsLst>
          </a:gra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45" name="Двойная стрелка вверх/вниз 44"/>
          <p:cNvSpPr/>
          <p:nvPr/>
        </p:nvSpPr>
        <p:spPr>
          <a:xfrm rot="15650330">
            <a:off x="3105060" y="2889384"/>
            <a:ext cx="208665" cy="1463901"/>
          </a:xfrm>
          <a:prstGeom prst="upDownArrow">
            <a:avLst/>
          </a:prstGeom>
          <a:gradFill>
            <a:gsLst>
              <a:gs pos="0">
                <a:srgbClr val="00B0F0"/>
              </a:gs>
              <a:gs pos="100000">
                <a:schemeClr val="accent5">
                  <a:lumMod val="105000"/>
                  <a:satMod val="103000"/>
                  <a:tint val="73000"/>
                </a:schemeClr>
              </a:gs>
              <a:gs pos="100000">
                <a:schemeClr val="accent5">
                  <a:lumMod val="105000"/>
                  <a:satMod val="109000"/>
                  <a:tint val="81000"/>
                </a:schemeClr>
              </a:gs>
            </a:gsLst>
          </a:gra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46" name="Двойная стрелка вверх/вниз 45"/>
          <p:cNvSpPr/>
          <p:nvPr/>
        </p:nvSpPr>
        <p:spPr>
          <a:xfrm rot="16599627">
            <a:off x="3034919" y="1987700"/>
            <a:ext cx="110627" cy="1732099"/>
          </a:xfrm>
          <a:prstGeom prst="upDownArrow">
            <a:avLst/>
          </a:prstGeom>
          <a:gradFill>
            <a:gsLst>
              <a:gs pos="0">
                <a:srgbClr val="00B0F0"/>
              </a:gs>
              <a:gs pos="100000">
                <a:schemeClr val="accent5">
                  <a:lumMod val="105000"/>
                  <a:satMod val="103000"/>
                  <a:tint val="73000"/>
                </a:schemeClr>
              </a:gs>
              <a:gs pos="100000">
                <a:schemeClr val="accent5">
                  <a:lumMod val="105000"/>
                  <a:satMod val="109000"/>
                  <a:tint val="81000"/>
                </a:schemeClr>
              </a:gs>
            </a:gsLst>
          </a:gra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47" name="Прямоугольник 46"/>
          <p:cNvSpPr/>
          <p:nvPr/>
        </p:nvSpPr>
        <p:spPr>
          <a:xfrm>
            <a:off x="3995936" y="5661248"/>
            <a:ext cx="1343546" cy="50405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Институт математики</a:t>
            </a:r>
          </a:p>
        </p:txBody>
      </p:sp>
      <p:sp>
        <p:nvSpPr>
          <p:cNvPr id="48" name="Прямоугольник 47"/>
          <p:cNvSpPr/>
          <p:nvPr/>
        </p:nvSpPr>
        <p:spPr>
          <a:xfrm>
            <a:off x="6950761" y="3960393"/>
            <a:ext cx="1832581" cy="55852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Институт физики полупроводников</a:t>
            </a:r>
          </a:p>
        </p:txBody>
      </p:sp>
      <p:sp>
        <p:nvSpPr>
          <p:cNvPr id="49" name="Прямоугольник 48"/>
          <p:cNvSpPr/>
          <p:nvPr/>
        </p:nvSpPr>
        <p:spPr>
          <a:xfrm>
            <a:off x="1691680" y="5512258"/>
            <a:ext cx="2069381" cy="72505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Институт автоматики и электрометрии</a:t>
            </a:r>
          </a:p>
        </p:txBody>
      </p:sp>
      <p:sp>
        <p:nvSpPr>
          <p:cNvPr id="50" name="Прямоугольник 49"/>
          <p:cNvSpPr/>
          <p:nvPr/>
        </p:nvSpPr>
        <p:spPr>
          <a:xfrm>
            <a:off x="3792613" y="228928"/>
            <a:ext cx="1859507" cy="7518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Институт вычислительных технологий </a:t>
            </a:r>
          </a:p>
        </p:txBody>
      </p:sp>
      <p:sp>
        <p:nvSpPr>
          <p:cNvPr id="51" name="Прямоугольник 50"/>
          <p:cNvSpPr/>
          <p:nvPr/>
        </p:nvSpPr>
        <p:spPr>
          <a:xfrm>
            <a:off x="5658021" y="5512259"/>
            <a:ext cx="1698683" cy="72505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Институт системной филологии</a:t>
            </a:r>
          </a:p>
        </p:txBody>
      </p:sp>
      <p:sp>
        <p:nvSpPr>
          <p:cNvPr id="53" name="Двойная стрелка вверх/вниз 52"/>
          <p:cNvSpPr/>
          <p:nvPr/>
        </p:nvSpPr>
        <p:spPr>
          <a:xfrm rot="7853916">
            <a:off x="5909984" y="3666682"/>
            <a:ext cx="178404" cy="1318668"/>
          </a:xfrm>
          <a:prstGeom prst="upDownArrow">
            <a:avLst/>
          </a:prstGeom>
          <a:gradFill>
            <a:gsLst>
              <a:gs pos="0">
                <a:srgbClr val="00B0F0"/>
              </a:gs>
              <a:gs pos="100000">
                <a:schemeClr val="accent5">
                  <a:lumMod val="105000"/>
                  <a:satMod val="103000"/>
                  <a:tint val="73000"/>
                </a:schemeClr>
              </a:gs>
              <a:gs pos="100000">
                <a:schemeClr val="accent5">
                  <a:lumMod val="105000"/>
                  <a:satMod val="109000"/>
                  <a:tint val="81000"/>
                </a:schemeClr>
              </a:gs>
            </a:gsLst>
          </a:gra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54" name="Двойная стрелка вверх/вниз 53"/>
          <p:cNvSpPr/>
          <p:nvPr/>
        </p:nvSpPr>
        <p:spPr>
          <a:xfrm rot="5221954">
            <a:off x="6256725" y="1882077"/>
            <a:ext cx="170724" cy="1460229"/>
          </a:xfrm>
          <a:prstGeom prst="upDownArrow">
            <a:avLst/>
          </a:prstGeom>
          <a:gradFill>
            <a:gsLst>
              <a:gs pos="0">
                <a:srgbClr val="00B0F0"/>
              </a:gs>
              <a:gs pos="100000">
                <a:schemeClr val="accent5">
                  <a:lumMod val="105000"/>
                  <a:satMod val="103000"/>
                  <a:tint val="73000"/>
                </a:schemeClr>
              </a:gs>
              <a:gs pos="100000">
                <a:schemeClr val="accent5">
                  <a:lumMod val="105000"/>
                  <a:satMod val="109000"/>
                  <a:tint val="81000"/>
                </a:schemeClr>
              </a:gs>
            </a:gsLst>
          </a:gra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55" name="Двойная стрелка вверх/вниз 54"/>
          <p:cNvSpPr/>
          <p:nvPr/>
        </p:nvSpPr>
        <p:spPr>
          <a:xfrm rot="3931660">
            <a:off x="6097075" y="1306501"/>
            <a:ext cx="173184" cy="1508331"/>
          </a:xfrm>
          <a:prstGeom prst="upDownArrow">
            <a:avLst/>
          </a:prstGeom>
          <a:gradFill>
            <a:gsLst>
              <a:gs pos="0">
                <a:srgbClr val="00B0F0"/>
              </a:gs>
              <a:gs pos="100000">
                <a:schemeClr val="accent5">
                  <a:lumMod val="105000"/>
                  <a:satMod val="103000"/>
                  <a:tint val="73000"/>
                </a:schemeClr>
              </a:gs>
              <a:gs pos="100000">
                <a:schemeClr val="accent5">
                  <a:lumMod val="105000"/>
                  <a:satMod val="109000"/>
                  <a:tint val="81000"/>
                </a:schemeClr>
              </a:gs>
            </a:gsLst>
          </a:gra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56" name="Двойная стрелка вверх/вниз 55"/>
          <p:cNvSpPr/>
          <p:nvPr/>
        </p:nvSpPr>
        <p:spPr>
          <a:xfrm rot="2256312">
            <a:off x="5442563" y="1091272"/>
            <a:ext cx="133409" cy="1295615"/>
          </a:xfrm>
          <a:prstGeom prst="upDownArrow">
            <a:avLst/>
          </a:prstGeom>
          <a:gradFill>
            <a:gsLst>
              <a:gs pos="0">
                <a:srgbClr val="00B0F0"/>
              </a:gs>
              <a:gs pos="100000">
                <a:schemeClr val="accent5">
                  <a:lumMod val="105000"/>
                  <a:satMod val="103000"/>
                  <a:tint val="73000"/>
                </a:schemeClr>
              </a:gs>
              <a:gs pos="100000">
                <a:schemeClr val="accent5">
                  <a:lumMod val="105000"/>
                  <a:satMod val="109000"/>
                  <a:tint val="81000"/>
                </a:schemeClr>
              </a:gs>
            </a:gsLst>
          </a:gra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57" name="Двойная стрелка вверх/вниз 56"/>
          <p:cNvSpPr/>
          <p:nvPr/>
        </p:nvSpPr>
        <p:spPr>
          <a:xfrm rot="7068090">
            <a:off x="3212687" y="1379074"/>
            <a:ext cx="145359" cy="1611964"/>
          </a:xfrm>
          <a:prstGeom prst="upDownArrow">
            <a:avLst/>
          </a:prstGeom>
          <a:gradFill>
            <a:gsLst>
              <a:gs pos="0">
                <a:srgbClr val="00B0F0"/>
              </a:gs>
              <a:gs pos="100000">
                <a:schemeClr val="accent5">
                  <a:lumMod val="105000"/>
                  <a:satMod val="103000"/>
                  <a:tint val="73000"/>
                </a:schemeClr>
              </a:gs>
              <a:gs pos="100000">
                <a:schemeClr val="accent5">
                  <a:lumMod val="105000"/>
                  <a:satMod val="109000"/>
                  <a:tint val="81000"/>
                </a:schemeClr>
              </a:gs>
            </a:gsLst>
          </a:gra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58" name="Двойная стрелка вверх/вниз 57"/>
          <p:cNvSpPr/>
          <p:nvPr/>
        </p:nvSpPr>
        <p:spPr>
          <a:xfrm rot="14358397">
            <a:off x="3221835" y="3432947"/>
            <a:ext cx="149110" cy="1477436"/>
          </a:xfrm>
          <a:prstGeom prst="upDownArrow">
            <a:avLst/>
          </a:prstGeom>
          <a:gradFill>
            <a:gsLst>
              <a:gs pos="0">
                <a:srgbClr val="00B0F0"/>
              </a:gs>
              <a:gs pos="100000">
                <a:schemeClr val="accent5">
                  <a:lumMod val="105000"/>
                  <a:satMod val="103000"/>
                  <a:tint val="73000"/>
                </a:schemeClr>
              </a:gs>
              <a:gs pos="100000">
                <a:schemeClr val="accent5">
                  <a:lumMod val="105000"/>
                  <a:satMod val="109000"/>
                  <a:tint val="81000"/>
                </a:schemeClr>
              </a:gs>
            </a:gsLst>
          </a:gra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4119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484585"/>
            <a:ext cx="8928992" cy="5760640"/>
          </a:xfrm>
        </p:spPr>
        <p:txBody>
          <a:bodyPr/>
          <a:lstStyle/>
          <a:p>
            <a:r>
              <a:rPr lang="ru-RU" sz="2400" dirty="0"/>
              <a:t>И.М. Гельфанд, Б.М. Левитан, М.Г. </a:t>
            </a:r>
            <a:r>
              <a:rPr lang="ru-RU" sz="2400" dirty="0" err="1"/>
              <a:t>Крейн</a:t>
            </a:r>
            <a:r>
              <a:rPr lang="ru-RU" sz="2400" dirty="0"/>
              <a:t>, М.А. Марченко - спектральные обратные задачи и обратные задачи рассеяния.</a:t>
            </a:r>
            <a:r>
              <a:rPr lang="en-US" sz="2400" dirty="0"/>
              <a:t> </a:t>
            </a:r>
          </a:p>
          <a:p>
            <a:r>
              <a:rPr lang="ru-RU" sz="2400" dirty="0"/>
              <a:t>В.Е. Захаров, А.Б. Шабат – нелинейное уравнение Шредингера.</a:t>
            </a:r>
          </a:p>
          <a:p>
            <a:r>
              <a:rPr lang="ru-RU" sz="2400" dirty="0"/>
              <a:t>Л.Д. Фаддеев – трехмерная обратная задача теории рассеяния для уравнения </a:t>
            </a:r>
            <a:r>
              <a:rPr lang="ru-RU" sz="2400" dirty="0" err="1"/>
              <a:t>Шрёдингера</a:t>
            </a:r>
            <a:r>
              <a:rPr lang="ru-RU" sz="2400" dirty="0"/>
              <a:t>.</a:t>
            </a:r>
          </a:p>
          <a:p>
            <a:r>
              <a:rPr lang="ru-RU" sz="2400" dirty="0"/>
              <a:t>А.Н. Тихонов, В.К. Иванов, М.М. Лаврентьев – обратные и некорректные задачи. </a:t>
            </a:r>
          </a:p>
          <a:p>
            <a:r>
              <a:rPr lang="ru-RU" sz="2400" dirty="0"/>
              <a:t>Ю.С. Осипов - устойчивые решения обратных задач динамики управляемых систем.</a:t>
            </a:r>
          </a:p>
          <a:p>
            <a:r>
              <a:rPr lang="ru-RU" sz="2400" dirty="0"/>
              <a:t>С.П. Новиков -  теория интегрируемых систем и теория </a:t>
            </a:r>
            <a:r>
              <a:rPr lang="ru-RU" sz="2400" dirty="0" err="1"/>
              <a:t>солитонов</a:t>
            </a:r>
            <a:r>
              <a:rPr lang="ru-RU" sz="2400" dirty="0"/>
              <a:t>.</a:t>
            </a:r>
          </a:p>
          <a:p>
            <a:r>
              <a:rPr lang="ru-RU" sz="2400" dirty="0">
                <a:hlinkClick r:id="rId2" action="ppaction://hlinksldjump"/>
              </a:rPr>
              <a:t>Г.И. Марчук </a:t>
            </a:r>
            <a:r>
              <a:rPr lang="ru-RU" sz="2400" dirty="0"/>
              <a:t>– обратные задачи теории переноса.</a:t>
            </a:r>
            <a:endParaRPr lang="en-US" sz="2400" dirty="0"/>
          </a:p>
          <a:p>
            <a:endParaRPr lang="en-US" sz="2400" dirty="0"/>
          </a:p>
          <a:p>
            <a:endParaRPr lang="ru-RU" sz="2400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E1ED50-436B-4BA5-99FD-07F6D90364A0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20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4024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Прямоугольник 3"/>
              <p:cNvSpPr/>
              <p:nvPr/>
            </p:nvSpPr>
            <p:spPr>
              <a:xfrm>
                <a:off x="271462" y="222100"/>
                <a:ext cx="8729663" cy="636507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solidFill>
                      <a:schemeClr val="tx1"/>
                    </a:solidFill>
                  </a:rPr>
                  <a:t>W</a:t>
                </a:r>
                <a:r>
                  <a:rPr lang="ru-RU" dirty="0">
                    <a:solidFill>
                      <a:schemeClr val="tx1"/>
                    </a:solidFill>
                  </a:rPr>
                  <a:t>. </a:t>
                </a:r>
                <a:r>
                  <a:rPr lang="en-US" dirty="0">
                    <a:solidFill>
                      <a:schemeClr val="tx1"/>
                    </a:solidFill>
                  </a:rPr>
                  <a:t>Heisenberg</a:t>
                </a:r>
                <a:r>
                  <a:rPr lang="ru-RU" dirty="0">
                    <a:solidFill>
                      <a:schemeClr val="tx1"/>
                    </a:solidFill>
                  </a:rPr>
                  <a:t> (1943). Единственность восстановления </a:t>
                </a:r>
                <a:r>
                  <a:rPr lang="en-US" i="1" dirty="0">
                    <a:solidFill>
                      <a:schemeClr val="tx1"/>
                    </a:solidFill>
                  </a:rPr>
                  <a:t>q</a:t>
                </a:r>
                <a:r>
                  <a:rPr lang="ru-RU" i="1" dirty="0">
                    <a:solidFill>
                      <a:schemeClr val="tx1"/>
                    </a:solidFill>
                  </a:rPr>
                  <a:t>(</a:t>
                </a:r>
                <a:r>
                  <a:rPr lang="en-US" i="1" dirty="0">
                    <a:solidFill>
                      <a:schemeClr val="tx1"/>
                    </a:solidFill>
                  </a:rPr>
                  <a:t>x</a:t>
                </a:r>
                <a:r>
                  <a:rPr lang="ru-RU" i="1" dirty="0">
                    <a:solidFill>
                      <a:schemeClr val="tx1"/>
                    </a:solidFill>
                  </a:rPr>
                  <a:t>) </a:t>
                </a:r>
                <a:r>
                  <a:rPr lang="ru-RU" dirty="0">
                    <a:solidFill>
                      <a:schemeClr val="tx1"/>
                    </a:solidFill>
                  </a:rPr>
                  <a:t>и </a:t>
                </a:r>
                <a:r>
                  <a:rPr lang="en-US" i="1" dirty="0">
                    <a:solidFill>
                      <a:schemeClr val="tx1"/>
                    </a:solidFill>
                  </a:rPr>
                  <a:t>k</a:t>
                </a:r>
                <a:r>
                  <a:rPr lang="ru-RU" dirty="0">
                    <a:solidFill>
                      <a:schemeClr val="tx1"/>
                    </a:solidFill>
                  </a:rPr>
                  <a:t>  по заданной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𝑆</m:t>
                    </m:r>
                    <m:d>
                      <m:d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e>
                    </m:d>
                  </m:oMath>
                </a14:m>
                <a:r>
                  <a:rPr lang="ru-RU" dirty="0">
                    <a:solidFill>
                      <a:schemeClr val="tx1"/>
                    </a:solidFill>
                  </a:rPr>
                  <a:t>.</a:t>
                </a:r>
              </a:p>
              <a:p>
                <a:endParaRPr lang="ru-RU" dirty="0">
                  <a:solidFill>
                    <a:schemeClr val="tx1"/>
                  </a:solidFill>
                </a:endParaRPr>
              </a:p>
              <a:p>
                <a:endParaRPr lang="en-US" dirty="0">
                  <a:solidFill>
                    <a:schemeClr val="tx1"/>
                  </a:solidFill>
                </a:endParaRPr>
              </a:p>
              <a:p>
                <a:endParaRPr lang="en-US" dirty="0"/>
              </a:p>
              <a:p>
                <a:r>
                  <a:rPr lang="ru-RU" dirty="0">
                    <a:solidFill>
                      <a:schemeClr val="tx1"/>
                    </a:solidFill>
                  </a:rPr>
                  <a:t>Функция рассеяния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𝑆</m:t>
                    </m:r>
                    <m:d>
                      <m:d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e>
                    </m:d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acc>
                          <m:accPr>
                            <m:chr m:val="̃"/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</m:acc>
                        <m:d>
                          <m:d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𝜔</m:t>
                            </m:r>
                          </m:e>
                        </m:d>
                      </m:num>
                      <m:den>
                        <m:acc>
                          <m:accPr>
                            <m:chr m:val="̃"/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</m:acc>
                        <m:d>
                          <m:d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𝜔</m:t>
                            </m:r>
                          </m:e>
                        </m:d>
                      </m:den>
                    </m:f>
                  </m:oMath>
                </a14:m>
                <a:r>
                  <a:rPr lang="ru-RU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, </a:t>
                </a:r>
              </a:p>
              <a:p>
                <a:r>
                  <a:rPr lang="ru-RU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</m:acc>
                    <m:d>
                      <m:d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e>
                    </m:d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</m:acc>
                    <m:d>
                      <m:d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e>
                    </m:d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- </a:t>
                </a:r>
                <a:r>
                  <a:rPr lang="ru-RU" dirty="0">
                    <a:solidFill>
                      <a:schemeClr val="tx1"/>
                    </a:solidFill>
                  </a:rPr>
                  <a:t>образы Фурье функций </a:t>
                </a:r>
                <a:r>
                  <a:rPr lang="en-US" i="1" dirty="0">
                    <a:solidFill>
                      <a:schemeClr val="tx1"/>
                    </a:solidFill>
                  </a:rPr>
                  <a:t>f(t)</a:t>
                </a:r>
                <a:r>
                  <a:rPr lang="en-US" dirty="0">
                    <a:solidFill>
                      <a:schemeClr val="tx1"/>
                    </a:solidFill>
                  </a:rPr>
                  <a:t>  </a:t>
                </a:r>
                <a:r>
                  <a:rPr lang="ru-RU" dirty="0">
                    <a:solidFill>
                      <a:schemeClr val="tx1"/>
                    </a:solidFill>
                  </a:rPr>
                  <a:t>и </a:t>
                </a:r>
                <a:r>
                  <a:rPr lang="en-US" i="1" dirty="0">
                    <a:solidFill>
                      <a:schemeClr val="tx1"/>
                    </a:solidFill>
                  </a:rPr>
                  <a:t>g(t)</a:t>
                </a:r>
                <a:endParaRPr lang="ru-RU" dirty="0">
                  <a:solidFill>
                    <a:schemeClr val="tx1"/>
                  </a:solidFill>
                </a:endParaRPr>
              </a:p>
              <a:p>
                <a:endParaRPr lang="ru-RU" dirty="0">
                  <a:solidFill>
                    <a:schemeClr val="tx1"/>
                  </a:solidFill>
                </a:endParaRP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 </a:t>
                </a:r>
                <a:endParaRPr lang="ru-RU" dirty="0">
                  <a:solidFill>
                    <a:schemeClr val="tx1"/>
                  </a:solidFill>
                </a:endParaRP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G</a:t>
                </a:r>
                <a:r>
                  <a:rPr lang="ru-RU" dirty="0">
                    <a:solidFill>
                      <a:schemeClr val="tx1"/>
                    </a:solidFill>
                  </a:rPr>
                  <a:t>. </a:t>
                </a:r>
                <a:r>
                  <a:rPr lang="en-US" dirty="0">
                    <a:solidFill>
                      <a:schemeClr val="tx1"/>
                    </a:solidFill>
                  </a:rPr>
                  <a:t>Borg</a:t>
                </a:r>
                <a:r>
                  <a:rPr lang="ru-RU" dirty="0">
                    <a:solidFill>
                      <a:schemeClr val="tx1"/>
                    </a:solidFill>
                  </a:rPr>
                  <a:t> (1946). </a:t>
                </a:r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:r>
                  <a:rPr lang="ru-RU" b="1" dirty="0">
                    <a:solidFill>
                      <a:schemeClr val="tx1"/>
                    </a:solidFill>
                  </a:rPr>
                  <a:t>Теорема.</a:t>
                </a:r>
                <a:r>
                  <a:rPr lang="ru-RU" dirty="0">
                    <a:solidFill>
                      <a:schemeClr val="tx1"/>
                    </a:solidFill>
                  </a:rPr>
                  <a:t> Пусть</a:t>
                </a:r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𝜆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</m:oMath>
                </a14:m>
                <a:r>
                  <a:rPr lang="ru-RU" dirty="0">
                    <a:solidFill>
                      <a:schemeClr val="tx1"/>
                    </a:solidFill>
                  </a:rPr>
                  <a:t> - собственные числа оператора</a:t>
                </a:r>
                <a:endParaRPr lang="ru-RU" i="1" dirty="0">
                  <a:solidFill>
                    <a:schemeClr val="tx1"/>
                  </a:solidFill>
                </a:endParaRPr>
              </a:p>
              <a:p>
                <a:endParaRPr lang="ru-RU" i="1" dirty="0">
                  <a:solidFill>
                    <a:schemeClr val="tx1"/>
                  </a:solidFill>
                  <a:latin typeface="Cambria Math"/>
                </a:endParaRPr>
              </a:p>
              <a:p>
                <a:r>
                  <a:rPr lang="ru-RU" dirty="0">
                    <a:solidFill>
                      <a:schemeClr val="tx1"/>
                    </a:solidFill>
                    <a:ea typeface="Cambria Math" panose="02040503050406030204" pitchFamily="18" charset="0"/>
                    <a:cs typeface="Times New Roman" panose="02020603050405020304" pitchFamily="18" charset="0"/>
                  </a:rPr>
                  <a:t>						</a:t>
                </a:r>
                <a:r>
                  <a:rPr lang="en-US" dirty="0">
                    <a:solidFill>
                      <a:schemeClr val="tx1"/>
                    </a:solidFill>
                    <a:cs typeface="Times New Roman" panose="02020603050405020304" pitchFamily="18" charset="0"/>
                  </a:rPr>
                  <a:t>	</a:t>
                </a:r>
                <a:endParaRPr lang="ru-RU" i="1" dirty="0">
                  <a:solidFill>
                    <a:schemeClr val="tx1"/>
                  </a:solidFill>
                  <a:latin typeface="Cambria Math"/>
                </a:endParaRPr>
              </a:p>
              <a:p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𝜇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:r>
                  <a:rPr lang="ru-RU" dirty="0">
                    <a:solidFill>
                      <a:schemeClr val="tx1"/>
                    </a:solidFill>
                  </a:rPr>
                  <a:t>- собственные числа оператора </a:t>
                </a:r>
              </a:p>
              <a:p>
                <a:r>
                  <a:rPr lang="ru-RU" dirty="0">
                    <a:solidFill>
                      <a:schemeClr val="tx1"/>
                    </a:solidFill>
                    <a:ea typeface="Cambria Math" panose="02040503050406030204" pitchFamily="18" charset="0"/>
                    <a:cs typeface="Times New Roman" panose="02020603050405020304" pitchFamily="18" charset="0"/>
                  </a:rPr>
                  <a:t>				</a:t>
                </a:r>
              </a:p>
              <a:p>
                <a:r>
                  <a:rPr lang="ru-RU" dirty="0">
                    <a:solidFill>
                      <a:schemeClr val="tx1"/>
                    </a:solidFill>
                    <a:ea typeface="Cambria Math" panose="02040503050406030204" pitchFamily="18" charset="0"/>
                    <a:cs typeface="Times New Roman" panose="02020603050405020304" pitchFamily="18" charset="0"/>
                  </a:rPr>
                  <a:t>						</a:t>
                </a:r>
                <a:r>
                  <a:rPr lang="en-US" dirty="0">
                    <a:solidFill>
                      <a:schemeClr val="tx1"/>
                    </a:solidFill>
                    <a:cs typeface="Times New Roman" panose="02020603050405020304" pitchFamily="18" charset="0"/>
                  </a:rPr>
                  <a:t>	</a:t>
                </a:r>
                <a:endParaRPr lang="en-US" dirty="0">
                  <a:solidFill>
                    <a:schemeClr val="tx1"/>
                  </a:solidFill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endParaRPr lang="ru-RU" dirty="0">
                  <a:solidFill>
                    <a:schemeClr val="tx1"/>
                  </a:solidFill>
                </a:endParaRPr>
              </a:p>
              <a:p>
                <a:r>
                  <a:rPr lang="ru-RU" dirty="0">
                    <a:solidFill>
                      <a:schemeClr val="tx1"/>
                    </a:solidFill>
                  </a:rPr>
                  <a:t>Тогда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𝜆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</m:oMath>
                </a14:m>
                <a:r>
                  <a:rPr lang="ru-RU" dirty="0">
                    <a:solidFill>
                      <a:schemeClr val="tx1"/>
                    </a:solidFill>
                  </a:rPr>
                  <a:t> и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𝜇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:r>
                  <a:rPr lang="ru-RU" dirty="0">
                    <a:solidFill>
                      <a:schemeClr val="tx1"/>
                    </a:solidFill>
                  </a:rPr>
                  <a:t>единственным образом определяют </a:t>
                </a:r>
                <a:r>
                  <a:rPr lang="en-US" i="1" dirty="0">
                    <a:solidFill>
                      <a:schemeClr val="tx1"/>
                    </a:solidFill>
                  </a:rPr>
                  <a:t>q</a:t>
                </a:r>
                <a:r>
                  <a:rPr lang="ru-RU" i="1" dirty="0">
                    <a:solidFill>
                      <a:schemeClr val="tx1"/>
                    </a:solidFill>
                  </a:rPr>
                  <a:t>(</a:t>
                </a:r>
                <a:r>
                  <a:rPr lang="en-US" i="1" dirty="0">
                    <a:solidFill>
                      <a:schemeClr val="tx1"/>
                    </a:solidFill>
                  </a:rPr>
                  <a:t>x</a:t>
                </a:r>
                <a:r>
                  <a:rPr lang="ru-RU" i="1" dirty="0">
                    <a:solidFill>
                      <a:schemeClr val="tx1"/>
                    </a:solidFill>
                  </a:rPr>
                  <a:t>)</a:t>
                </a:r>
                <a:r>
                  <a:rPr lang="ru-RU" dirty="0">
                    <a:solidFill>
                      <a:schemeClr val="tx1"/>
                    </a:solidFill>
                  </a:rPr>
                  <a:t> и константы </a:t>
                </a:r>
                <a:r>
                  <a:rPr lang="en-US" i="1" dirty="0">
                    <a:solidFill>
                      <a:schemeClr val="tx1"/>
                    </a:solidFill>
                  </a:rPr>
                  <a:t>h</a:t>
                </a:r>
                <a:r>
                  <a:rPr lang="ru-RU" dirty="0">
                    <a:solidFill>
                      <a:schemeClr val="tx1"/>
                    </a:solidFill>
                  </a:rPr>
                  <a:t>, </a:t>
                </a:r>
                <a:r>
                  <a:rPr lang="en-US" i="1" dirty="0">
                    <a:solidFill>
                      <a:schemeClr val="tx1"/>
                    </a:solidFill>
                  </a:rPr>
                  <a:t>H</a:t>
                </a:r>
                <a:r>
                  <a:rPr lang="en-US" dirty="0">
                    <a:solidFill>
                      <a:schemeClr val="tx1"/>
                    </a:solidFill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ru-RU" i="1" dirty="0">
                    <a:solidFill>
                      <a:schemeClr val="tx1"/>
                    </a:solidFill>
                  </a:rPr>
                  <a:t>.</a:t>
                </a:r>
                <a:endParaRPr lang="ru-RU" dirty="0">
                  <a:solidFill>
                    <a:schemeClr val="tx1"/>
                  </a:solidFill>
                </a:endParaRPr>
              </a:p>
              <a:p>
                <a:endParaRPr lang="ru-RU" dirty="0">
                  <a:solidFill>
                    <a:schemeClr val="tx1"/>
                  </a:solidFill>
                </a:endParaRPr>
              </a:p>
              <a:p>
                <a:endParaRPr lang="ru-RU" dirty="0"/>
              </a:p>
              <a:p>
                <a:r>
                  <a:rPr lang="en-US" dirty="0"/>
                  <a:t>N. Levinson (1949). </a:t>
                </a:r>
                <a:r>
                  <a:rPr lang="en-US" dirty="0" err="1"/>
                  <a:t>Обратная</a:t>
                </a:r>
                <a:r>
                  <a:rPr lang="en-US" dirty="0"/>
                  <a:t> </a:t>
                </a:r>
                <a:r>
                  <a:rPr lang="en-US" dirty="0" err="1"/>
                  <a:t>задача</a:t>
                </a:r>
                <a:r>
                  <a:rPr lang="en-US" dirty="0"/>
                  <a:t> </a:t>
                </a:r>
                <a:r>
                  <a:rPr lang="en-US" dirty="0" err="1"/>
                  <a:t>квантовой</a:t>
                </a:r>
                <a:r>
                  <a:rPr lang="en-US" dirty="0"/>
                  <a:t> </a:t>
                </a:r>
                <a:r>
                  <a:rPr lang="en-US" dirty="0" err="1"/>
                  <a:t>теории</a:t>
                </a:r>
                <a:r>
                  <a:rPr lang="en-US" dirty="0"/>
                  <a:t> </a:t>
                </a:r>
                <a:r>
                  <a:rPr lang="en-US" dirty="0" err="1"/>
                  <a:t>рассеяния</a:t>
                </a:r>
                <a:r>
                  <a:rPr lang="en-US" dirty="0"/>
                  <a:t>. </a:t>
                </a:r>
                <a:r>
                  <a:rPr lang="en-US" dirty="0" err="1"/>
                  <a:t>Пусть</a:t>
                </a:r>
                <a:r>
                  <a:rPr lang="en-US" dirty="0"/>
                  <a:t> </a:t>
                </a:r>
                <a:r>
                  <a:rPr lang="en-US" dirty="0" err="1"/>
                  <a:t>собственные</a:t>
                </a:r>
                <a:r>
                  <a:rPr lang="en-US" dirty="0"/>
                  <a:t> </a:t>
                </a:r>
                <a:r>
                  <a:rPr lang="en-US" dirty="0" err="1"/>
                  <a:t>значения</a:t>
                </a:r>
                <a:r>
                  <a:rPr lang="en-US" dirty="0"/>
                  <a:t> </a:t>
                </a:r>
                <a:r>
                  <a:rPr lang="en-US" dirty="0" err="1"/>
                  <a:t>неотрицательны</a:t>
                </a:r>
                <a:r>
                  <a:rPr lang="en-US" dirty="0"/>
                  <a:t>, </a:t>
                </a:r>
                <a:r>
                  <a:rPr lang="en-US" dirty="0" err="1"/>
                  <a:t>тогда</a:t>
                </a:r>
                <a:r>
                  <a:rPr lang="en-US" dirty="0"/>
                  <a:t> </a:t>
                </a:r>
                <a:r>
                  <a:rPr lang="en-US" dirty="0" err="1"/>
                  <a:t>фаза</a:t>
                </a:r>
                <a:r>
                  <a:rPr lang="en-US" dirty="0"/>
                  <a:t> </a:t>
                </a:r>
                <a:r>
                  <a:rPr lang="en-US" dirty="0" err="1"/>
                  <a:t>рассеяния</a:t>
                </a:r>
                <a:r>
                  <a:rPr lang="en-US" dirty="0"/>
                  <a:t>, </a:t>
                </a:r>
                <a:r>
                  <a:rPr lang="en-US" dirty="0" err="1"/>
                  <a:t>заданная</a:t>
                </a:r>
                <a:r>
                  <a:rPr lang="en-US" dirty="0"/>
                  <a:t> </a:t>
                </a:r>
                <a:r>
                  <a:rPr lang="en-US" dirty="0" err="1"/>
                  <a:t>для</a:t>
                </a:r>
                <a:r>
                  <a:rPr lang="en-US" dirty="0"/>
                  <a:t> </a:t>
                </a:r>
                <a:r>
                  <a:rPr lang="en-US" dirty="0" err="1"/>
                  <a:t>всех</a:t>
                </a:r>
                <a:r>
                  <a:rPr lang="en-US" dirty="0"/>
                  <a:t> </a:t>
                </a:r>
                <a:r>
                  <a:rPr lang="en-US" dirty="0" err="1"/>
                  <a:t>положительных</a:t>
                </a:r>
                <a:r>
                  <a:rPr lang="en-US" dirty="0"/>
                  <a:t> </a:t>
                </a:r>
                <a:r>
                  <a:rPr lang="en-US" dirty="0" err="1"/>
                  <a:t>энергий</a:t>
                </a:r>
                <a:r>
                  <a:rPr lang="en-US" dirty="0"/>
                  <a:t> и </a:t>
                </a:r>
                <a:r>
                  <a:rPr lang="en-US" dirty="0" err="1"/>
                  <a:t>любого</a:t>
                </a:r>
                <a:r>
                  <a:rPr lang="en-US" dirty="0"/>
                  <a:t> </a:t>
                </a:r>
                <a:r>
                  <a:rPr lang="en-US" dirty="0" err="1"/>
                  <a:t>фиксированного</a:t>
                </a:r>
                <a:r>
                  <a:rPr lang="en-US" dirty="0"/>
                  <a:t> </a:t>
                </a:r>
                <a:r>
                  <a:rPr lang="en-US" dirty="0" err="1"/>
                  <a:t>углового</a:t>
                </a:r>
                <a:r>
                  <a:rPr lang="en-US" dirty="0"/>
                  <a:t> </a:t>
                </a:r>
                <a:r>
                  <a:rPr lang="en-US" dirty="0" err="1"/>
                  <a:t>момента</a:t>
                </a:r>
                <a:r>
                  <a:rPr lang="en-US" dirty="0"/>
                  <a:t>, </a:t>
                </a:r>
                <a:r>
                  <a:rPr lang="en-US" dirty="0" err="1"/>
                  <a:t>определяет</a:t>
                </a:r>
                <a:r>
                  <a:rPr lang="en-US" dirty="0"/>
                  <a:t> </a:t>
                </a:r>
                <a:r>
                  <a:rPr lang="en-US" dirty="0" err="1"/>
                  <a:t>потенциал</a:t>
                </a:r>
                <a:r>
                  <a:rPr lang="en-US" dirty="0"/>
                  <a:t> </a:t>
                </a:r>
                <a:r>
                  <a:rPr lang="en-US" dirty="0" err="1"/>
                  <a:t>однозначно</a:t>
                </a:r>
                <a:r>
                  <a:rPr lang="en-US" dirty="0"/>
                  <a:t>.</a:t>
                </a:r>
              </a:p>
            </p:txBody>
          </p:sp>
        </mc:Choice>
        <mc:Fallback xmlns="">
          <p:sp>
            <p:nvSpPr>
              <p:cNvPr id="4" name="Прямоугольник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1462" y="222100"/>
                <a:ext cx="8729663" cy="6365076"/>
              </a:xfrm>
              <a:prstGeom prst="rect">
                <a:avLst/>
              </a:prstGeom>
              <a:blipFill rotWithShape="0">
                <a:blip r:embed="rId2" cstate="print"/>
                <a:stretch>
                  <a:fillRect l="-628" t="-478" b="-47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Блок-схема: альтернативный процесс 7"/>
              <p:cNvSpPr/>
              <p:nvPr/>
            </p:nvSpPr>
            <p:spPr>
              <a:xfrm>
                <a:off x="4211960" y="2968190"/>
                <a:ext cx="4108690" cy="615634"/>
              </a:xfrm>
              <a:prstGeom prst="flowChartAlternateProcess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1600" i="1">
                              <a:solidFill>
                                <a:srgbClr val="002060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16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16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′′</m:t>
                          </m:r>
                        </m:sup>
                      </m:sSup>
                      <m:r>
                        <a:rPr lang="en-US" sz="1600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1600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𝑞</m:t>
                      </m:r>
                      <m:d>
                        <m:dPr>
                          <m:ctrlPr>
                            <a:rPr lang="en-US" sz="1600" i="1">
                              <a:solidFill>
                                <a:srgbClr val="002060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16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1600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𝑦</m:t>
                      </m:r>
                      <m:r>
                        <a:rPr lang="en-US" sz="1600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1600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𝜆</m:t>
                      </m:r>
                      <m:r>
                        <a:rPr lang="en-US" sz="1600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𝑦</m:t>
                      </m:r>
                      <m:r>
                        <a:rPr lang="en-US" sz="1600" b="0" i="0" smtClean="0">
                          <a:solidFill>
                            <a:srgbClr val="002060"/>
                          </a:solidFill>
                          <a:latin typeface="Cambria Math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,</m:t>
                      </m:r>
                      <m:r>
                        <a:rPr lang="en-US" sz="1600" i="1">
                          <a:solidFill>
                            <a:srgbClr val="00006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1600" i="1">
                          <a:solidFill>
                            <a:srgbClr val="00006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∈[</m:t>
                      </m:r>
                      <m:r>
                        <a:rPr lang="en-US" sz="1600" i="1">
                          <a:solidFill>
                            <a:srgbClr val="00006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0</m:t>
                      </m:r>
                      <m:r>
                        <a:rPr lang="en-US" sz="1600" i="1">
                          <a:solidFill>
                            <a:srgbClr val="00006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,</m:t>
                      </m:r>
                      <m:r>
                        <a:rPr lang="en-US" sz="1600" i="1">
                          <a:solidFill>
                            <a:srgbClr val="00006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𝜋</m:t>
                      </m:r>
                      <m:r>
                        <m:rPr>
                          <m:nor/>
                        </m:rPr>
                        <a:rPr lang="en-US" sz="1600" dirty="0">
                          <a:solidFill>
                            <a:srgbClr val="000066"/>
                          </a:solidFill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]</m:t>
                      </m:r>
                    </m:oMath>
                  </m:oMathPara>
                </a14:m>
                <a:endParaRPr lang="ru-RU" sz="1600" dirty="0"/>
              </a:p>
              <a:p>
                <a:pPr algn="ctr"/>
                <a14:m>
                  <m:oMath xmlns:m="http://schemas.openxmlformats.org/officeDocument/2006/math">
                    <m:sSup>
                      <m:sSupPr>
                        <m:ctrlPr>
                          <a:rPr lang="en-US" sz="1600" i="1">
                            <a:solidFill>
                              <a:schemeClr val="tx1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d>
                      <m:dPr>
                        <m:ctrlPr>
                          <a:rPr lang="en-US" sz="1600" i="1">
                            <a:solidFill>
                              <a:schemeClr val="tx1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e>
                    </m:d>
                    <m:r>
                      <a:rPr lang="en-US" sz="1600" i="1">
                        <a:solidFill>
                          <a:schemeClr val="tx1"/>
                        </a:solidFill>
                        <a:latin typeface="Cambria Math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1600" i="1">
                        <a:solidFill>
                          <a:schemeClr val="tx1"/>
                        </a:solidFill>
                        <a:latin typeface="Cambria Math"/>
                        <a:cs typeface="Times New Roman" panose="02020603050405020304" pitchFamily="18" charset="0"/>
                      </a:rPr>
                      <m:t>h</m:t>
                    </m:r>
                    <m:r>
                      <a:rPr lang="en-US" sz="1600" i="1">
                        <a:solidFill>
                          <a:schemeClr val="tx1"/>
                        </a:solidFill>
                        <a:latin typeface="Cambria Math"/>
                        <a:cs typeface="Times New Roman" panose="02020603050405020304" pitchFamily="18" charset="0"/>
                      </a:rPr>
                      <m:t>𝑦</m:t>
                    </m:r>
                    <m:d>
                      <m:dPr>
                        <m:ctrlPr>
                          <a:rPr lang="en-US" sz="1600" i="1">
                            <a:solidFill>
                              <a:schemeClr val="tx1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1600" i="1">
                            <a:solidFill>
                              <a:schemeClr val="tx1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  <m:t>0</m:t>
                        </m:r>
                      </m:e>
                    </m:d>
                    <m:r>
                      <a:rPr lang="en-US" sz="1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1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0</m:t>
                    </m:r>
                  </m:oMath>
                </a14:m>
                <a:r>
                  <a:rPr lang="en-US" sz="1600" dirty="0">
                    <a:solidFill>
                      <a:schemeClr val="tx1"/>
                    </a:solidFill>
                    <a:ea typeface="Tahoma" panose="020B0604030504040204" pitchFamily="34" charset="0"/>
                    <a:cs typeface="Tahoma" panose="020B0604030504040204" pitchFamily="34" charset="0"/>
                  </a:rPr>
                  <a:t>,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600" i="1">
                            <a:solidFill>
                              <a:schemeClr val="tx1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d>
                      <m:dPr>
                        <m:ctrlPr>
                          <a:rPr lang="en-US" sz="1600" i="1">
                            <a:solidFill>
                              <a:schemeClr val="tx1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1600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  <a:cs typeface="Times New Roman" panose="02020603050405020304" pitchFamily="18" charset="0"/>
                          </a:rPr>
                          <m:t>𝜋</m:t>
                        </m:r>
                      </m:e>
                    </m:d>
                    <m:r>
                      <a:rPr lang="en-US" sz="1600" i="1">
                        <a:solidFill>
                          <a:schemeClr val="tx1"/>
                        </a:solidFill>
                        <a:latin typeface="Cambria Math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1600" i="1">
                        <a:solidFill>
                          <a:schemeClr val="tx1"/>
                        </a:solidFill>
                        <a:latin typeface="Cambria Math"/>
                        <a:cs typeface="Times New Roman" panose="02020603050405020304" pitchFamily="18" charset="0"/>
                      </a:rPr>
                      <m:t>𝐻𝑦</m:t>
                    </m:r>
                    <m:d>
                      <m:dPr>
                        <m:ctrlPr>
                          <a:rPr lang="en-US" sz="1600" i="1">
                            <a:solidFill>
                              <a:schemeClr val="tx1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1600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  <a:cs typeface="Times New Roman" panose="02020603050405020304" pitchFamily="18" charset="0"/>
                          </a:rPr>
                          <m:t>𝜋</m:t>
                        </m:r>
                      </m:e>
                    </m:d>
                    <m:r>
                      <a:rPr lang="en-US" sz="1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1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0</m:t>
                    </m:r>
                  </m:oMath>
                </a14:m>
                <a:endParaRPr lang="en-US" sz="1600" dirty="0"/>
              </a:p>
            </p:txBody>
          </p:sp>
        </mc:Choice>
        <mc:Fallback xmlns="">
          <p:sp>
            <p:nvSpPr>
              <p:cNvPr id="3" name="Блок-схема: альтернативный процесс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1960" y="2968190"/>
                <a:ext cx="4108690" cy="615634"/>
              </a:xfrm>
              <a:prstGeom prst="flowChartAlternateProcess">
                <a:avLst/>
              </a:prstGeom>
              <a:blipFill>
                <a:blip r:embed="rId3" cstate="print"/>
                <a:stretch>
                  <a:fillRect b="-873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Блок-схема: альтернативный процесс 7"/>
              <p:cNvSpPr/>
              <p:nvPr/>
            </p:nvSpPr>
            <p:spPr>
              <a:xfrm>
                <a:off x="4211960" y="3641684"/>
                <a:ext cx="4108690" cy="720080"/>
              </a:xfrm>
              <a:prstGeom prst="flowChartAlternateProcess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1600" i="1">
                              <a:solidFill>
                                <a:srgbClr val="002060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16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16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′′</m:t>
                          </m:r>
                        </m:sup>
                      </m:sSup>
                      <m:r>
                        <a:rPr lang="en-US" sz="1600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1600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𝑞</m:t>
                      </m:r>
                      <m:d>
                        <m:dPr>
                          <m:ctrlPr>
                            <a:rPr lang="en-US" sz="1600" i="1">
                              <a:solidFill>
                                <a:srgbClr val="002060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16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1600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𝑦</m:t>
                      </m:r>
                      <m:r>
                        <a:rPr lang="en-US" sz="1600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1600" i="1" smtClean="0">
                          <a:solidFill>
                            <a:srgbClr val="002060"/>
                          </a:solidFill>
                          <a:latin typeface="Cambria Math"/>
                          <a:ea typeface="Cambria Math"/>
                          <a:cs typeface="Times New Roman" panose="02020603050405020304" pitchFamily="18" charset="0"/>
                        </a:rPr>
                        <m:t>𝜇</m:t>
                      </m:r>
                      <m:r>
                        <a:rPr lang="en-US" sz="1600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𝑦</m:t>
                      </m:r>
                      <m:r>
                        <a:rPr lang="en-US" sz="1600" b="0" i="0" smtClean="0">
                          <a:solidFill>
                            <a:srgbClr val="002060"/>
                          </a:solidFill>
                          <a:latin typeface="Cambria Math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,</m:t>
                      </m:r>
                      <m:r>
                        <a:rPr lang="en-US" sz="1600" i="1">
                          <a:solidFill>
                            <a:srgbClr val="00006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1600" i="1">
                          <a:solidFill>
                            <a:srgbClr val="00006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∈[</m:t>
                      </m:r>
                      <m:r>
                        <a:rPr lang="en-US" sz="1600" i="1">
                          <a:solidFill>
                            <a:srgbClr val="00006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0</m:t>
                      </m:r>
                      <m:r>
                        <a:rPr lang="en-US" sz="1600" i="1">
                          <a:solidFill>
                            <a:srgbClr val="00006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,</m:t>
                      </m:r>
                      <m:r>
                        <a:rPr lang="en-US" sz="1600" i="1">
                          <a:solidFill>
                            <a:srgbClr val="00006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𝜋</m:t>
                      </m:r>
                      <m:r>
                        <m:rPr>
                          <m:nor/>
                        </m:rPr>
                        <a:rPr lang="en-US" sz="1600" dirty="0">
                          <a:solidFill>
                            <a:srgbClr val="000066"/>
                          </a:solidFill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]</m:t>
                      </m:r>
                    </m:oMath>
                  </m:oMathPara>
                </a14:m>
                <a:endParaRPr lang="ru-RU" sz="1600" dirty="0">
                  <a:solidFill>
                    <a:srgbClr val="000066"/>
                  </a:solidFill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algn="ctr"/>
                <a14:m>
                  <m:oMath xmlns:m="http://schemas.openxmlformats.org/officeDocument/2006/math">
                    <m:sSup>
                      <m:sSupPr>
                        <m:ctrlPr>
                          <a:rPr lang="en-US" sz="1600" i="1">
                            <a:solidFill>
                              <a:schemeClr val="tx1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d>
                      <m:dPr>
                        <m:ctrlPr>
                          <a:rPr lang="en-US" sz="1600" i="1">
                            <a:solidFill>
                              <a:schemeClr val="tx1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e>
                    </m:d>
                    <m:r>
                      <a:rPr lang="en-US" sz="1600" i="1">
                        <a:solidFill>
                          <a:schemeClr val="tx1"/>
                        </a:solidFill>
                        <a:latin typeface="Cambria Math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1600" i="1">
                        <a:solidFill>
                          <a:schemeClr val="tx1"/>
                        </a:solidFill>
                        <a:latin typeface="Cambria Math"/>
                        <a:cs typeface="Times New Roman" panose="02020603050405020304" pitchFamily="18" charset="0"/>
                      </a:rPr>
                      <m:t>h</m:t>
                    </m:r>
                    <m:r>
                      <a:rPr lang="en-US" sz="1600" i="1">
                        <a:solidFill>
                          <a:schemeClr val="tx1"/>
                        </a:solidFill>
                        <a:latin typeface="Cambria Math"/>
                        <a:cs typeface="Times New Roman" panose="02020603050405020304" pitchFamily="18" charset="0"/>
                      </a:rPr>
                      <m:t>𝑦</m:t>
                    </m:r>
                    <m:d>
                      <m:dPr>
                        <m:ctrlPr>
                          <a:rPr lang="en-US" sz="1600" i="1">
                            <a:solidFill>
                              <a:schemeClr val="tx1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1600" i="1">
                            <a:solidFill>
                              <a:schemeClr val="tx1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  <m:t>0</m:t>
                        </m:r>
                      </m:e>
                    </m:d>
                    <m:r>
                      <a:rPr lang="en-US" sz="1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1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0</m:t>
                    </m:r>
                  </m:oMath>
                </a14:m>
                <a:r>
                  <a:rPr lang="en-US" sz="1600" dirty="0">
                    <a:solidFill>
                      <a:schemeClr val="tx1"/>
                    </a:solidFill>
                    <a:ea typeface="Tahoma" panose="020B0604030504040204" pitchFamily="34" charset="0"/>
                    <a:cs typeface="Tahoma" panose="020B0604030504040204" pitchFamily="34" charset="0"/>
                  </a:rPr>
                  <a:t>,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600" i="1">
                            <a:solidFill>
                              <a:schemeClr val="tx1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d>
                      <m:dPr>
                        <m:ctrlPr>
                          <a:rPr lang="en-US" sz="1600" i="1">
                            <a:solidFill>
                              <a:schemeClr val="tx1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1600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  <a:cs typeface="Times New Roman" panose="02020603050405020304" pitchFamily="18" charset="0"/>
                          </a:rPr>
                          <m:t>𝜋</m:t>
                        </m:r>
                      </m:e>
                    </m:d>
                    <m:r>
                      <a:rPr lang="en-US" sz="1600" i="1">
                        <a:solidFill>
                          <a:schemeClr val="tx1"/>
                        </a:solidFill>
                        <a:latin typeface="Cambria Math"/>
                        <a:cs typeface="Times New Roman" panose="02020603050405020304" pitchFamily="18" charset="0"/>
                      </a:rPr>
                      <m:t>+</m:t>
                    </m:r>
                    <m:sSub>
                      <m:sSubPr>
                        <m:ctrlPr>
                          <a:rPr lang="en-US" sz="1600" i="1">
                            <a:solidFill>
                              <a:schemeClr val="tx1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solidFill>
                              <a:schemeClr val="tx1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  <m:t>𝐻</m:t>
                        </m:r>
                      </m:e>
                      <m:sub>
                        <m:r>
                          <a:rPr lang="en-US" sz="1600" i="1">
                            <a:solidFill>
                              <a:schemeClr val="tx1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r>
                      <a:rPr lang="en-US" sz="1600" i="1">
                        <a:solidFill>
                          <a:schemeClr val="tx1"/>
                        </a:solidFill>
                        <a:latin typeface="Cambria Math"/>
                        <a:cs typeface="Times New Roman" panose="02020603050405020304" pitchFamily="18" charset="0"/>
                      </a:rPr>
                      <m:t>𝑦</m:t>
                    </m:r>
                    <m:d>
                      <m:dPr>
                        <m:ctrlPr>
                          <a:rPr lang="en-US" sz="1600" i="1">
                            <a:solidFill>
                              <a:schemeClr val="tx1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1600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  <a:cs typeface="Times New Roman" panose="02020603050405020304" pitchFamily="18" charset="0"/>
                          </a:rPr>
                          <m:t>𝜋</m:t>
                        </m:r>
                      </m:e>
                    </m:d>
                    <m:r>
                      <a:rPr lang="en-US" sz="1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1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0</m:t>
                    </m:r>
                  </m:oMath>
                </a14:m>
                <a:endParaRPr lang="en-US" sz="1600" dirty="0"/>
              </a:p>
            </p:txBody>
          </p:sp>
        </mc:Choice>
        <mc:Fallback xmlns="">
          <p:sp>
            <p:nvSpPr>
              <p:cNvPr id="5" name="Блок-схема: альтернативный процесс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1960" y="3641684"/>
                <a:ext cx="4108690" cy="720080"/>
              </a:xfrm>
              <a:prstGeom prst="flowChartAlternateProcess">
                <a:avLst/>
              </a:prstGeom>
              <a:blipFill rotWithShape="0">
                <a:blip r:embed="rId4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E7B90-96F7-4E88-88A1-A00939C7E05E}" type="slidenum">
              <a:rPr lang="en-US" smtClean="0"/>
              <a:pPr/>
              <a:t>21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Блок-схема: альтернативный процесс 7"/>
              <p:cNvSpPr/>
              <p:nvPr/>
            </p:nvSpPr>
            <p:spPr>
              <a:xfrm>
                <a:off x="5033676" y="1139273"/>
                <a:ext cx="3481674" cy="964801"/>
              </a:xfrm>
              <a:prstGeom prst="flowChartAlternateProcess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16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𝑡𝑡</m:t>
                          </m:r>
                        </m:sub>
                      </m:sSub>
                      <m:r>
                        <a:rPr lang="en-US" sz="16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6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𝑥𝑥</m:t>
                          </m:r>
                        </m:sub>
                      </m:sSub>
                      <m:r>
                        <a:rPr lang="en-US" sz="16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16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𝑞</m:t>
                      </m:r>
                      <m:d>
                        <m:dPr>
                          <m:ctrlPr>
                            <a:rPr lang="en-US" sz="16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16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sz="16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  </m:t>
                      </m:r>
                      <m:r>
                        <a:rPr lang="en-US" sz="16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16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&gt;</m:t>
                      </m:r>
                      <m:r>
                        <a:rPr lang="en-US" sz="16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sz="16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sz="16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16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r>
                        <a:rPr lang="en-US" sz="16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𝑅</m:t>
                      </m:r>
                      <m:r>
                        <a:rPr lang="en-US" sz="16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lang="ru-RU" sz="1600" dirty="0">
                  <a:solidFill>
                    <a:schemeClr val="tx1"/>
                  </a:solidFill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16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d>
                        <m:dPr>
                          <m:ctrlPr>
                            <a:rPr lang="en-US" sz="16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n-US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16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16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𝑘𝑢</m:t>
                      </m:r>
                      <m:d>
                        <m:dPr>
                          <m:ctrlPr>
                            <a:rPr lang="en-US" sz="16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n-US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16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6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16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16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lang="ru-RU" sz="1600" dirty="0">
                  <a:solidFill>
                    <a:schemeClr val="tx1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𝑢</m:t>
                      </m:r>
                      <m:d>
                        <m:dPr>
                          <m:ctrlPr>
                            <a:rPr lang="en-US" sz="16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n-US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16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6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𝑔</m:t>
                      </m:r>
                      <m:d>
                        <m:dPr>
                          <m:ctrlPr>
                            <a:rPr lang="en-US" sz="16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16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ru-RU" sz="1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" name="Блок-схема: альтернативный процесс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3676" y="1139273"/>
                <a:ext cx="3481674" cy="964801"/>
              </a:xfrm>
              <a:prstGeom prst="flowChartAlternateProcess">
                <a:avLst/>
              </a:prstGeom>
              <a:blipFill rotWithShape="0">
                <a:blip r:embed="rId5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18460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308295" y="1037637"/>
            <a:ext cx="73433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prstClr val="black"/>
                </a:solidFill>
              </a:rPr>
              <a:t>А.С. Алексеев (1962). Обратная задача сейсмического зондирования. </a:t>
            </a:r>
            <a:endParaRPr lang="en-US" dirty="0">
              <a:solidFill>
                <a:prstClr val="black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Блок-схема: альтернативный процесс 7"/>
              <p:cNvSpPr/>
              <p:nvPr/>
            </p:nvSpPr>
            <p:spPr>
              <a:xfrm>
                <a:off x="428013" y="1602451"/>
                <a:ext cx="2611256" cy="554678"/>
              </a:xfrm>
              <a:prstGeom prst="flowChartAlternateProcess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12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1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sz="1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𝑡𝑡</m:t>
                          </m:r>
                        </m:sub>
                      </m:sSub>
                      <m:r>
                        <a:rPr lang="en-US" sz="1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2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1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sz="1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𝑥𝑥</m:t>
                          </m:r>
                        </m:sub>
                      </m:sSub>
                      <m:r>
                        <a:rPr lang="en-US" sz="1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1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𝑞</m:t>
                      </m:r>
                      <m:d>
                        <m:dPr>
                          <m:ctrlPr>
                            <a:rPr lang="en-US" sz="12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1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1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sz="1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,  </m:t>
                      </m:r>
                      <m:r>
                        <a:rPr lang="en-US" sz="1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1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&gt;</m:t>
                      </m:r>
                      <m:r>
                        <a:rPr lang="en-US" sz="1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sz="1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sz="1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1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&gt;</m:t>
                      </m:r>
                      <m:r>
                        <a:rPr lang="en-US" sz="1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sz="1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lang="ru-RU" sz="1200" dirty="0">
                  <a:solidFill>
                    <a:prstClr val="black"/>
                  </a:solidFill>
                  <a:ea typeface="Cambria Math" panose="02040503050406030204" pitchFamily="18" charset="0"/>
                </a:endParaRPr>
              </a:p>
              <a:p>
                <a:pPr algn="ctr"/>
                <a14:m>
                  <m:oMath xmlns:m="http://schemas.openxmlformats.org/officeDocument/2006/math">
                    <m:r>
                      <a:rPr lang="en-US" sz="1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US" sz="1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r>
                      <a:rPr lang="en-US" sz="1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  <m:r>
                      <a:rPr lang="en-US" sz="1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1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1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lang="en-US" sz="1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sz="1200" dirty="0">
                    <a:solidFill>
                      <a:prstClr val="black"/>
                    </a:solidFill>
                  </a:rPr>
                  <a:t> </a:t>
                </a:r>
                <a:endParaRPr lang="ru-RU" sz="12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5" name="Блок-схема: альтернативный процесс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0684" y="993601"/>
                <a:ext cx="3481674" cy="739571"/>
              </a:xfrm>
              <a:prstGeom prst="flowChartAlternateProcess">
                <a:avLst/>
              </a:prstGeom>
              <a:blipFill>
                <a:blip r:embed="rId2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Группа 8"/>
          <p:cNvGrpSpPr/>
          <p:nvPr/>
        </p:nvGrpSpPr>
        <p:grpSpPr>
          <a:xfrm>
            <a:off x="3703320" y="1499432"/>
            <a:ext cx="2960710" cy="680781"/>
            <a:chOff x="6316394" y="3014799"/>
            <a:chExt cx="3947613" cy="907708"/>
          </a:xfrm>
        </p:grpSpPr>
        <p:cxnSp>
          <p:nvCxnSpPr>
            <p:cNvPr id="8" name="Прямая со стрелкой 7"/>
            <p:cNvCxnSpPr>
              <a:cxnSpLocks/>
            </p:cNvCxnSpPr>
            <p:nvPr/>
          </p:nvCxnSpPr>
          <p:spPr>
            <a:xfrm flipV="1">
              <a:off x="6316394" y="3503735"/>
              <a:ext cx="3729814" cy="18662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9828408" y="3456704"/>
              <a:ext cx="435599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dirty="0">
                  <a:solidFill>
                    <a:prstClr val="black"/>
                  </a:solidFill>
                </a:rPr>
                <a:t>x</a:t>
              </a:r>
              <a:endParaRPr lang="ru-RU" sz="1500" dirty="0">
                <a:solidFill>
                  <a:prstClr val="black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" name="Прямоугольник 1"/>
                <p:cNvSpPr/>
                <p:nvPr/>
              </p:nvSpPr>
              <p:spPr>
                <a:xfrm>
                  <a:off x="6545897" y="3014799"/>
                  <a:ext cx="2816326" cy="40010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ru-RU" sz="1350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135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sz="135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  <m:d>
                          <m:dPr>
                            <m:ctrlPr>
                              <a:rPr lang="en-US" sz="1350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sz="135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  <m:r>
                              <a:rPr lang="en-US" sz="135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135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  <m:r>
                          <a:rPr lang="en-US" sz="135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135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𝑘𝑢</m:t>
                        </m:r>
                        <m:d>
                          <m:dPr>
                            <m:ctrlPr>
                              <a:rPr lang="en-US" sz="1350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sz="135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  <m:r>
                              <a:rPr lang="en-US" sz="135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135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  <m:r>
                          <a:rPr lang="en-US" sz="135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135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sz="1350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sz="135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oMath>
                    </m:oMathPara>
                  </a14:m>
                  <a:endParaRPr lang="ru-RU" sz="1350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2" name="Прямоугольник 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45897" y="3014799"/>
                  <a:ext cx="2803523" cy="369332"/>
                </a:xfrm>
                <a:prstGeom prst="rect">
                  <a:avLst/>
                </a:prstGeom>
                <a:blipFill>
                  <a:blip r:embed="rId3" cstate="print"/>
                  <a:stretch>
                    <a:fillRect b="-13115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Прямоугольник 2"/>
                <p:cNvSpPr/>
                <p:nvPr/>
              </p:nvSpPr>
              <p:spPr>
                <a:xfrm>
                  <a:off x="7024198" y="3522398"/>
                  <a:ext cx="1674476" cy="40010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35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  <m:d>
                          <m:dPr>
                            <m:ctrlPr>
                              <a:rPr lang="en-US" sz="1350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sz="135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  <m:r>
                              <a:rPr lang="en-US" sz="135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135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  <m:r>
                          <a:rPr lang="en-US" sz="135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135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  <m:d>
                          <m:dPr>
                            <m:ctrlPr>
                              <a:rPr lang="en-US" sz="1350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sz="135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oMath>
                    </m:oMathPara>
                  </a14:m>
                  <a:endParaRPr lang="ru-RU" sz="1350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3" name="Прямоугольник 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24198" y="3522397"/>
                  <a:ext cx="1614866" cy="369332"/>
                </a:xfrm>
                <a:prstGeom prst="rect">
                  <a:avLst/>
                </a:prstGeom>
                <a:blipFill>
                  <a:blip r:embed="rId4" cstate="print"/>
                  <a:stretch>
                    <a:fillRect b="-6667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Прямоугольник 6"/>
              <p:cNvSpPr/>
              <p:nvPr/>
            </p:nvSpPr>
            <p:spPr>
              <a:xfrm>
                <a:off x="2554774" y="2258679"/>
                <a:ext cx="3577582" cy="48263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̃"/>
                          <m:ctrlPr>
                            <a:rPr lang="en-US" sz="1350" i="1">
                              <a:solidFill>
                                <a:prstClr val="black"/>
                              </a:solidFill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35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𝑔</m:t>
                          </m:r>
                        </m:e>
                      </m:acc>
                      <m:d>
                        <m:dPr>
                          <m:ctrlPr>
                            <a:rPr lang="en-US" sz="1350" i="1">
                              <a:solidFill>
                                <a:prstClr val="black"/>
                              </a:solidFill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35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</m:d>
                      <m:r>
                        <a:rPr lang="ru-RU" sz="135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135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sz="1350" i="1">
                              <a:solidFill>
                                <a:prstClr val="black"/>
                              </a:solidFill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35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</m:d>
                      <m:acc>
                        <m:accPr>
                          <m:chr m:val="̃"/>
                          <m:ctrlPr>
                            <a:rPr lang="en-US" sz="1350" i="1">
                              <a:solidFill>
                                <a:prstClr val="black"/>
                              </a:solidFill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35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e>
                      </m:acc>
                      <m:d>
                        <m:dPr>
                          <m:ctrlPr>
                            <a:rPr lang="en-US" sz="1350" i="1">
                              <a:solidFill>
                                <a:prstClr val="black"/>
                              </a:solidFill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35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</m:d>
                      <m:r>
                        <a:rPr lang="en-US" sz="135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</m:t>
                      </m:r>
                      <m:r>
                        <a:rPr lang="ru-RU" sz="135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</m:t>
                      </m:r>
                      <m:sSup>
                        <m:sSupPr>
                          <m:ctrlPr>
                            <a:rPr lang="en-US" sz="1350" i="1">
                              <a:solidFill>
                                <a:prstClr val="black"/>
                              </a:solidFill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35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e>
                        <m:sup>
                          <m:r>
                            <a:rPr lang="en-US" sz="135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d>
                        <m:dPr>
                          <m:ctrlPr>
                            <a:rPr lang="en-US" sz="1350" i="1">
                              <a:solidFill>
                                <a:prstClr val="black"/>
                              </a:solidFill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35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e>
                      </m:d>
                      <m:r>
                        <a:rPr lang="en-US" sz="135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350" i="1">
                              <a:solidFill>
                                <a:prstClr val="black"/>
                              </a:solidFill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35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35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r>
                        <a:rPr lang="en-US" sz="135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𝐼𝑚</m:t>
                      </m:r>
                      <m:r>
                        <a:rPr lang="en-US" sz="135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135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𝑃</m:t>
                      </m:r>
                      <m:r>
                        <a:rPr lang="en-US" sz="135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ad>
                        <m:radPr>
                          <m:degHide m:val="on"/>
                          <m:ctrlPr>
                            <a:rPr lang="en-US" sz="1350" i="1">
                              <a:solidFill>
                                <a:prstClr val="black"/>
                              </a:solidFill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135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e>
                      </m:rad>
                      <m:r>
                        <a:rPr lang="en-US" sz="135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 </m:t>
                      </m:r>
                    </m:oMath>
                  </m:oMathPara>
                </a14:m>
                <a:endParaRPr lang="ru-RU" sz="135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7" name="Прямоугольник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06366" y="1868571"/>
                <a:ext cx="4710520" cy="612796"/>
              </a:xfrm>
              <a:prstGeom prst="rect">
                <a:avLst/>
              </a:prstGeom>
              <a:blipFill>
                <a:blip r:embed="rId5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Прямоугольник 10"/>
          <p:cNvSpPr/>
          <p:nvPr/>
        </p:nvSpPr>
        <p:spPr>
          <a:xfrm>
            <a:off x="105508" y="3108320"/>
            <a:ext cx="8915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prstClr val="black"/>
                </a:solidFill>
              </a:rPr>
              <a:t>А.С. Алексеев, В.С. </a:t>
            </a:r>
            <a:r>
              <a:rPr lang="ru-RU" dirty="0" err="1">
                <a:solidFill>
                  <a:prstClr val="black"/>
                </a:solidFill>
              </a:rPr>
              <a:t>Белоносов</a:t>
            </a:r>
            <a:r>
              <a:rPr lang="ru-RU" dirty="0">
                <a:solidFill>
                  <a:prstClr val="black"/>
                </a:solidFill>
              </a:rPr>
              <a:t> (1994). Универсальная формула для спектральной функции.</a:t>
            </a:r>
            <a:endParaRPr lang="en-US" dirty="0">
              <a:solidFill>
                <a:prstClr val="black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Прямоугольник 12"/>
              <p:cNvSpPr/>
              <p:nvPr/>
            </p:nvSpPr>
            <p:spPr>
              <a:xfrm>
                <a:off x="2373508" y="3830500"/>
                <a:ext cx="3998146" cy="65421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35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sz="1350" i="1">
                              <a:solidFill>
                                <a:prstClr val="black"/>
                              </a:solidFill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35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</m:d>
                      <m:r>
                        <a:rPr lang="ru-RU" sz="135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ru-RU" sz="1350" i="1">
                              <a:solidFill>
                                <a:prstClr val="black"/>
                              </a:solidFill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35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  <m:d>
                            <m:dPr>
                              <m:ctrlPr>
                                <a:rPr lang="en-US" sz="1350" i="1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35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  <m:r>
                                <a:rPr lang="en-US" sz="135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135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</m:d>
                        </m:num>
                        <m:den>
                          <m:r>
                            <a:rPr lang="en-US" sz="135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135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(−</m:t>
                          </m:r>
                          <m:r>
                            <a:rPr lang="en-US" sz="135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  <m:r>
                            <a:rPr lang="en-US" sz="135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den>
                      </m:f>
                      <m:r>
                        <a:rPr lang="en-US" sz="135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   </m:t>
                      </m:r>
                      <m:sSup>
                        <m:sSupPr>
                          <m:ctrlPr>
                            <a:rPr lang="en-US" sz="1350" i="1">
                              <a:solidFill>
                                <a:prstClr val="black"/>
                              </a:solidFill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35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e>
                        <m:sup>
                          <m:r>
                            <a:rPr lang="en-US" sz="135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d>
                        <m:dPr>
                          <m:ctrlPr>
                            <a:rPr lang="en-US" sz="1350" i="1">
                              <a:solidFill>
                                <a:prstClr val="black"/>
                              </a:solidFill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35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e>
                      </m:d>
                      <m:r>
                        <a:rPr lang="en-US" sz="135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350" i="1">
                              <a:solidFill>
                                <a:prstClr val="black"/>
                              </a:solidFill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sz="1350" i="1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135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𝜆</m:t>
                              </m:r>
                            </m:e>
                          </m:rad>
                        </m:num>
                        <m:den>
                          <m:r>
                            <a:rPr lang="en-US" sz="135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sSup>
                            <m:sSupPr>
                              <m:ctrlPr>
                                <a:rPr lang="en-US" sz="1350" i="1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1350" i="1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35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𝑗</m:t>
                                  </m:r>
                                  <m:d>
                                    <m:dPr>
                                      <m:ctrlPr>
                                        <a:rPr lang="en-US" sz="1350" i="1">
                                          <a:solidFill>
                                            <a:prstClr val="black"/>
                                          </a:solidFill>
                                          <a:latin typeface="Cambria Math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ad>
                                        <m:radPr>
                                          <m:degHide m:val="on"/>
                                          <m:ctrlPr>
                                            <a:rPr lang="en-US" sz="1350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radPr>
                                        <m:deg/>
                                        <m:e>
                                          <m:r>
                                            <a:rPr lang="en-US" sz="1350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𝜆</m:t>
                                          </m:r>
                                        </m:e>
                                      </m:rad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en-US" sz="135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135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ru-RU" sz="135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</m:t>
                      </m:r>
                      <m:r>
                        <a:rPr lang="en-US" sz="135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r>
                        <a:rPr lang="en-US" sz="135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&gt;</m:t>
                      </m:r>
                      <m:r>
                        <a:rPr lang="en-US" sz="135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ru-RU" sz="135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13" name="Прямоугольник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64677" y="3964334"/>
                <a:ext cx="5271892" cy="841512"/>
              </a:xfrm>
              <a:prstGeom prst="rect">
                <a:avLst/>
              </a:prstGeom>
              <a:blipFill>
                <a:blip r:embed="rId6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Прямоугольник 13"/>
              <p:cNvSpPr/>
              <p:nvPr/>
            </p:nvSpPr>
            <p:spPr>
              <a:xfrm>
                <a:off x="338164" y="4566794"/>
                <a:ext cx="8566685" cy="7386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sz="1350" b="1" dirty="0">
                    <a:solidFill>
                      <a:srgbClr val="000000"/>
                    </a:solidFill>
                    <a:latin typeface="Tahoma" panose="020B0604030504040204" pitchFamily="34" charset="0"/>
                  </a:rPr>
                  <a:t>Следствие.</a:t>
                </a:r>
                <a:r>
                  <a:rPr lang="en-US" sz="1350" b="1" dirty="0">
                    <a:solidFill>
                      <a:srgbClr val="000000"/>
                    </a:solidFill>
                    <a:latin typeface="Tahoma" panose="020B0604030504040204" pitchFamily="34" charset="0"/>
                  </a:rPr>
                  <a:t> </a:t>
                </a:r>
                <a:r>
                  <a:rPr lang="ru-RU" sz="1350" dirty="0">
                    <a:solidFill>
                      <a:srgbClr val="000000"/>
                    </a:solidFill>
                    <a:latin typeface="Tahoma" panose="020B0604030504040204" pitchFamily="34" charset="0"/>
                  </a:rPr>
                  <a:t>Обратные задачи рассеивания и сейсмического зондирования эквивалентны:</a:t>
                </a:r>
              </a:p>
              <a:p>
                <a:r>
                  <a:rPr lang="ru-RU" sz="1350" dirty="0">
                    <a:solidFill>
                      <a:srgbClr val="000000"/>
                    </a:solidFill>
                    <a:latin typeface="Tahoma" panose="020B0604030504040204" pitchFamily="34" charset="0"/>
                  </a:rPr>
                  <a:t>отвечающие им переходные функции </a:t>
                </a:r>
                <a14:m>
                  <m:oMath xmlns:m="http://schemas.openxmlformats.org/officeDocument/2006/math">
                    <m:r>
                      <a:rPr lang="en-US" sz="15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𝑆</m:t>
                    </m:r>
                    <m:d>
                      <m:dPr>
                        <m:ctrlPr>
                          <a:rPr lang="en-US" sz="1500" i="1">
                            <a:solidFill>
                              <a:prstClr val="black"/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5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e>
                    </m:d>
                    <m:r>
                      <a:rPr lang="en-US" sz="15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ru-RU" sz="1500" i="1" dirty="0">
                    <a:solidFill>
                      <a:srgbClr val="000000"/>
                    </a:solidFill>
                    <a:latin typeface="Franklin Gothic Medium" panose="020B0603020102020204" pitchFamily="34" charset="0"/>
                  </a:rPr>
                  <a:t> </a:t>
                </a:r>
                <a:r>
                  <a:rPr lang="ru-RU" sz="1350" dirty="0">
                    <a:solidFill>
                      <a:srgbClr val="000000"/>
                    </a:solidFill>
                    <a:latin typeface="Tahoma" panose="020B0604030504040204" pitchFamily="34" charset="0"/>
                  </a:rPr>
                  <a:t>и </a:t>
                </a:r>
                <a14:m>
                  <m:oMath xmlns:m="http://schemas.openxmlformats.org/officeDocument/2006/math">
                    <m:r>
                      <a:rPr lang="en-US" sz="15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sz="1500" i="1">
                            <a:solidFill>
                              <a:prstClr val="black"/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5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e>
                    </m:d>
                    <m:r>
                      <a:rPr lang="en-US" sz="15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ru-RU" sz="1500" i="1" dirty="0">
                    <a:solidFill>
                      <a:srgbClr val="000000"/>
                    </a:solidFill>
                    <a:latin typeface="Franklin Gothic Medium" panose="020B0603020102020204" pitchFamily="34" charset="0"/>
                  </a:rPr>
                  <a:t> </a:t>
                </a:r>
                <a:r>
                  <a:rPr lang="ru-RU" sz="1350" dirty="0">
                    <a:solidFill>
                      <a:srgbClr val="000000"/>
                    </a:solidFill>
                    <a:latin typeface="Tahoma" panose="020B0604030504040204" pitchFamily="34" charset="0"/>
                  </a:rPr>
                  <a:t>выражаются друг через друга при помощи явных формул и преобразования Фурье.</a:t>
                </a:r>
              </a:p>
            </p:txBody>
          </p:sp>
        </mc:Choice>
        <mc:Fallback xmlns="">
          <p:sp>
            <p:nvSpPr>
              <p:cNvPr id="14" name="Прямоугольник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0886" y="4946058"/>
                <a:ext cx="11422246" cy="954107"/>
              </a:xfrm>
              <a:prstGeom prst="rect">
                <a:avLst/>
              </a:prstGeom>
              <a:blipFill rotWithShape="0">
                <a:blip r:embed="rId7" cstate="print"/>
                <a:stretch>
                  <a:fillRect l="-480" t="-3185" b="-891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7065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074985" y="952754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>
                <a:solidFill>
                  <a:prstClr val="black"/>
                </a:solidFill>
              </a:rPr>
              <a:t>О взаимосвязях переходных функций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Прямоугольник 5"/>
              <p:cNvSpPr/>
              <p:nvPr/>
            </p:nvSpPr>
            <p:spPr>
              <a:xfrm>
                <a:off x="406644" y="1439094"/>
                <a:ext cx="8363683" cy="54893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sz="1350" dirty="0">
                    <a:solidFill>
                      <a:prstClr val="black"/>
                    </a:solidFill>
                  </a:rPr>
                  <a:t>Отметим связь между тремя функциями: спектральной  функцией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135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ρ</m:t>
                    </m:r>
                    <m:r>
                      <a:rPr lang="en-US" sz="135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sz="135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  <m:r>
                      <a:rPr lang="en-US" sz="135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ru-RU" sz="1350" dirty="0">
                    <a:solidFill>
                      <a:prstClr val="black"/>
                    </a:solidFill>
                  </a:rPr>
                  <a:t>, функцией </a:t>
                </a:r>
                <a:r>
                  <a:rPr lang="ru-RU" sz="1350" dirty="0" err="1">
                    <a:solidFill>
                      <a:prstClr val="black"/>
                    </a:solidFill>
                  </a:rPr>
                  <a:t>Йоста</a:t>
                </a:r>
                <a:r>
                  <a:rPr lang="ru-RU" sz="1350" dirty="0">
                    <a:solidFill>
                      <a:prstClr val="black"/>
                    </a:solidFill>
                  </a:rPr>
                  <a:t>  </a:t>
                </a:r>
                <a14:m>
                  <m:oMath xmlns:m="http://schemas.openxmlformats.org/officeDocument/2006/math">
                    <m:r>
                      <a:rPr lang="en-US" sz="135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𝑗</m:t>
                    </m:r>
                    <m:d>
                      <m:dPr>
                        <m:ctrlPr>
                          <a:rPr lang="en-US" sz="1350" i="1">
                            <a:solidFill>
                              <a:prstClr val="black"/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ad>
                          <m:radPr>
                            <m:degHide m:val="on"/>
                            <m:ctrlPr>
                              <a:rPr lang="en-US" sz="1350" i="1">
                                <a:solidFill>
                                  <a:prstClr val="black"/>
                                </a:solidFill>
                                <a:latin typeface="Cambria Math"/>
                                <a:ea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135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𝜆</m:t>
                            </m:r>
                          </m:e>
                        </m:rad>
                      </m:e>
                    </m:d>
                  </m:oMath>
                </a14:m>
                <a:r>
                  <a:rPr lang="ru-RU" sz="1350" dirty="0">
                    <a:solidFill>
                      <a:prstClr val="black"/>
                    </a:solidFill>
                  </a:rPr>
                  <a:t> импульсной характеристикой среды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35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r</m:t>
                    </m:r>
                    <m:d>
                      <m:dPr>
                        <m:ctrlPr>
                          <a:rPr lang="en-US" sz="1350" i="1">
                            <a:solidFill>
                              <a:prstClr val="black"/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135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t</m:t>
                        </m:r>
                      </m:e>
                    </m:d>
                    <m:r>
                      <a:rPr lang="ru-RU" sz="135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(</m:t>
                    </m:r>
                  </m:oMath>
                </a14:m>
                <a:r>
                  <a:rPr lang="ru-RU" sz="1350" dirty="0">
                    <a:solidFill>
                      <a:prstClr val="black"/>
                    </a:solidFill>
                  </a:rPr>
                  <a:t>след решения прямой задачи </a:t>
                </a:r>
                <a14:m>
                  <m:oMath xmlns:m="http://schemas.openxmlformats.org/officeDocument/2006/math">
                    <m:r>
                      <a:rPr lang="en-US" sz="1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𝑢</m:t>
                    </m:r>
                    <m:d>
                      <m:dPr>
                        <m:ctrlPr>
                          <a:rPr lang="en-US" sz="1400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en-US" sz="1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en-US" sz="1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sz="1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𝑟</m:t>
                    </m:r>
                    <m:d>
                      <m:dPr>
                        <m:ctrlPr>
                          <a:rPr lang="en-US" sz="1400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en-US" sz="1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ru-RU" sz="1350" dirty="0">
                    <a:solidFill>
                      <a:prstClr val="black"/>
                    </a:solidFill>
                  </a:rPr>
                  <a:t>) </a:t>
                </a:r>
              </a:p>
            </p:txBody>
          </p:sp>
        </mc:Choice>
        <mc:Fallback xmlns="">
          <p:sp>
            <p:nvSpPr>
              <p:cNvPr id="6" name="Прямоугольник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6644" y="1439094"/>
                <a:ext cx="8363683" cy="548933"/>
              </a:xfrm>
              <a:prstGeom prst="rect">
                <a:avLst/>
              </a:prstGeom>
              <a:blipFill>
                <a:blip r:embed="rId2" cstate="print"/>
                <a:stretch>
                  <a:fillRect l="-219" b="-1111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Блок-схема: альтернативный процесс 7"/>
              <p:cNvSpPr/>
              <p:nvPr/>
            </p:nvSpPr>
            <p:spPr>
              <a:xfrm>
                <a:off x="2816954" y="2081179"/>
                <a:ext cx="3988293" cy="778441"/>
              </a:xfrm>
              <a:prstGeom prst="flowChartAlternateProcess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120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1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sz="1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𝑡𝑡</m:t>
                          </m:r>
                        </m:sub>
                      </m:sSub>
                      <m:r>
                        <a:rPr lang="en-US" sz="1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2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1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sz="1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𝑥𝑥</m:t>
                          </m:r>
                        </m:sub>
                      </m:sSub>
                      <m:r>
                        <a:rPr lang="en-US" sz="1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1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𝑞</m:t>
                      </m:r>
                      <m:d>
                        <m:dPr>
                          <m:ctrlPr>
                            <a:rPr lang="en-US" sz="12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1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1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sz="1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,  </m:t>
                      </m:r>
                      <m:r>
                        <a:rPr lang="en-US" sz="1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12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r>
                        <a:rPr lang="ru-RU" sz="1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ru-RU" sz="1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</m:t>
                      </m:r>
                      <m:r>
                        <a:rPr lang="ru-RU" sz="1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ru-RU" sz="1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ru-RU" sz="1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), </m:t>
                      </m:r>
                      <m:r>
                        <a:rPr lang="en-US" sz="1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1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&gt;</m:t>
                      </m:r>
                      <m:r>
                        <a:rPr lang="en-US" sz="1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sz="1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lang="en-US" sz="1200" dirty="0">
                  <a:solidFill>
                    <a:prstClr val="black"/>
                  </a:solidFill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𝑢</m:t>
                      </m:r>
                      <m:d>
                        <m:dPr>
                          <m:ctrlPr>
                            <a:rPr lang="en-US" sz="12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1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1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  <m:r>
                        <a:rPr lang="en-US" sz="1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sz="1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US" sz="12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1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sz="1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d>
                        <m:dPr>
                          <m:ctrlPr>
                            <a:rPr lang="en-US" sz="12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1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1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  <m:r>
                        <a:rPr lang="en-US" sz="1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𝛿</m:t>
                      </m:r>
                      <m:d>
                        <m:dPr>
                          <m:ctrlPr>
                            <a:rPr lang="en-US" sz="1200" i="1">
                              <a:solidFill>
                                <a:prstClr val="black"/>
                              </a:solidFill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1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lang="ru-RU" sz="1200" dirty="0">
                  <a:solidFill>
                    <a:prstClr val="black"/>
                  </a:solidFill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ru-RU" sz="1200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1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sz="1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d>
                      <m:dPr>
                        <m:ctrlPr>
                          <a:rPr lang="en-US" sz="1200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en-US" sz="1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en-US" sz="1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sz="1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1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sz="1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𝑢</m:t>
                    </m:r>
                    <m:d>
                      <m:dPr>
                        <m:ctrlPr>
                          <a:rPr lang="en-US" sz="1200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en-US" sz="1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en-US" sz="1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sz="1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sz="1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sz="1200" dirty="0">
                    <a:solidFill>
                      <a:prstClr val="black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1200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1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sz="1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d>
                      <m:dPr>
                        <m:ctrlPr>
                          <a:rPr lang="en-US" sz="1200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en-US" sz="1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  <m:r>
                          <a:rPr lang="en-US" sz="1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sz="1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1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𝐻𝑢</m:t>
                    </m:r>
                    <m:d>
                      <m:dPr>
                        <m:ctrlPr>
                          <a:rPr lang="en-US" sz="1200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en-US" sz="1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  <m:r>
                          <a:rPr lang="en-US" sz="1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sz="1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sz="1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endParaRPr lang="ru-RU" sz="12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7" name="Блок-схема: альтернативный процесс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6954" y="2081179"/>
                <a:ext cx="3988293" cy="778441"/>
              </a:xfrm>
              <a:prstGeom prst="flowChartAlternateProcess">
                <a:avLst/>
              </a:prstGeom>
              <a:blipFill>
                <a:blip r:embed="rId3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2531389" y="3182542"/>
                <a:ext cx="2221890" cy="56650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35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𝑢</m:t>
                      </m:r>
                      <m:d>
                        <m:dPr>
                          <m:ctrlPr>
                            <a:rPr lang="en-US" sz="135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135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135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35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135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sz="135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135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135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135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135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f>
                            <m:fPr>
                              <m:ctrlPr>
                                <a:rPr lang="en-US" sz="135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fPr>
                            <m:num>
                              <m:func>
                                <m:funcPr>
                                  <m:ctrlPr>
                                    <a:rPr lang="en-US" sz="1350" i="1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135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sin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lang="en-US" sz="1350" i="1">
                                          <a:solidFill>
                                            <a:prstClr val="black"/>
                                          </a:solidFill>
                                          <a:latin typeface="Cambria Math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ad>
                                        <m:radPr>
                                          <m:degHide m:val="on"/>
                                          <m:ctrlPr>
                                            <a:rPr lang="en-US" sz="1350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radPr>
                                        <m:deg/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1350" i="1">
                                                  <a:solidFill>
                                                    <a:prstClr val="black"/>
                                                  </a:solidFill>
                                                  <a:latin typeface="Cambria Math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1350" i="1">
                                                  <a:solidFill>
                                                    <a:prstClr val="black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𝜆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1350" i="1">
                                                  <a:solidFill>
                                                    <a:prstClr val="black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𝑛</m:t>
                                              </m:r>
                                            </m:sub>
                                          </m:sSub>
                                        </m:e>
                                      </m:rad>
                                      <m:r>
                                        <a:rPr lang="en-US" sz="135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</m:d>
                                </m:e>
                              </m:func>
                            </m:num>
                            <m:den>
                              <m:rad>
                                <m:radPr>
                                  <m:degHide m:val="on"/>
                                  <m:ctrlPr>
                                    <a:rPr lang="en-US" sz="1350" i="1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  <a:ea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sSub>
                                    <m:sSubPr>
                                      <m:ctrlPr>
                                        <a:rPr lang="en-US" sz="1350" i="1">
                                          <a:solidFill>
                                            <a:prstClr val="black"/>
                                          </a:solidFill>
                                          <a:latin typeface="Cambria Math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35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𝜆</m:t>
                                      </m:r>
                                    </m:e>
                                    <m:sub>
                                      <m:r>
                                        <a:rPr lang="en-US" sz="135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𝑛</m:t>
                                      </m:r>
                                    </m:sub>
                                  </m:sSub>
                                </m:e>
                              </m:rad>
                              <m:sSup>
                                <m:sSupPr>
                                  <m:ctrlPr>
                                    <a:rPr lang="en-US" sz="1350" i="1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‖"/>
                                      <m:endChr m:val="‖"/>
                                      <m:ctrlPr>
                                        <a:rPr lang="en-US" sz="1350" i="1">
                                          <a:solidFill>
                                            <a:prstClr val="black"/>
                                          </a:solidFill>
                                          <a:latin typeface="Cambria Math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1350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350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</m:e>
                                        <m:sub>
                                          <m:r>
                                            <a:rPr lang="en-US" sz="1350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  <m:sup>
                                  <m:r>
                                    <a:rPr lang="en-US" sz="135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sSub>
                            <m:sSubPr>
                              <m:ctrlPr>
                                <a:rPr lang="en-US" sz="135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135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135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r>
                            <a:rPr lang="en-US" sz="135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35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135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ru-RU" sz="135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75185" y="3100389"/>
                <a:ext cx="2970237" cy="755271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4698391" y="3217985"/>
                <a:ext cx="2714624" cy="53123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135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ρ</m:t>
                      </m:r>
                      <m:r>
                        <a:rPr lang="en-US" sz="135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sz="135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r>
                        <a:rPr lang="en-US" sz="135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135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135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135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:</m:t>
                          </m:r>
                          <m:d>
                            <m:dPr>
                              <m:begChr m:val="{"/>
                              <m:endChr m:val="}"/>
                              <m:ctrlPr>
                                <a:rPr lang="en-US" sz="135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350" i="1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35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𝜆</m:t>
                                  </m:r>
                                </m:e>
                                <m:sub>
                                  <m:r>
                                    <a:rPr lang="en-US" sz="135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  <m:r>
                                <a:rPr lang="en-US" sz="135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&lt;</m:t>
                              </m:r>
                              <m:r>
                                <a:rPr lang="en-US" sz="135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𝜆</m:t>
                              </m:r>
                            </m:e>
                          </m:d>
                        </m:sub>
                        <m:sup/>
                        <m:e>
                          <m:f>
                            <m:fPr>
                              <m:ctrlPr>
                                <a:rPr lang="en-US" sz="135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n-US" sz="135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  <m:r>
                                <a:rPr lang="en-US" sz="135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135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𝜆</m:t>
                              </m:r>
                              <m:r>
                                <a:rPr lang="en-US" sz="135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1350" i="1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35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𝜆</m:t>
                                  </m:r>
                                </m:e>
                                <m:sub>
                                  <m:r>
                                    <a:rPr lang="en-US" sz="135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  <m:r>
                                <a:rPr lang="en-US" sz="135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sz="1350" i="1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‖"/>
                                      <m:endChr m:val="‖"/>
                                      <m:ctrlPr>
                                        <a:rPr lang="en-US" sz="1350" i="1">
                                          <a:solidFill>
                                            <a:prstClr val="black"/>
                                          </a:solidFill>
                                          <a:latin typeface="Cambria Math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1350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350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</m:e>
                                        <m:sub>
                                          <m:r>
                                            <a:rPr lang="en-US" sz="1350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  <m:sup>
                                  <m:r>
                                    <a:rPr lang="en-US" sz="135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nary>
                    </m:oMath>
                  </m:oMathPara>
                </a14:m>
                <a:endParaRPr lang="ru-RU" sz="135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64520" y="3147646"/>
                <a:ext cx="3619499" cy="708014"/>
              </a:xfrm>
              <a:prstGeom prst="rect">
                <a:avLst/>
              </a:prstGeom>
              <a:blipFill>
                <a:blip r:embed="rId5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955886" y="4047655"/>
                <a:ext cx="2681824" cy="60721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35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𝑢</m:t>
                      </m:r>
                      <m:d>
                        <m:dPr>
                          <m:ctrlPr>
                            <a:rPr lang="en-US" sz="135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135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135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35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135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sz="135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sz="135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135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sz="135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f>
                            <m:fPr>
                              <m:ctrlPr>
                                <a:rPr lang="en-US" sz="135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fPr>
                            <m:num>
                              <m:func>
                                <m:funcPr>
                                  <m:ctrlPr>
                                    <a:rPr lang="en-US" sz="1350" i="1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135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sin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lang="en-US" sz="1350" i="1">
                                          <a:solidFill>
                                            <a:prstClr val="black"/>
                                          </a:solidFill>
                                          <a:latin typeface="Cambria Math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ad>
                                        <m:radPr>
                                          <m:degHide m:val="on"/>
                                          <m:ctrlPr>
                                            <a:rPr lang="en-US" sz="1350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radPr>
                                        <m:deg/>
                                        <m:e>
                                          <m:r>
                                            <a:rPr lang="en-US" sz="1350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𝜆</m:t>
                                          </m:r>
                                        </m:e>
                                      </m:rad>
                                      <m:r>
                                        <a:rPr lang="en-US" sz="135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</m:d>
                                </m:e>
                              </m:func>
                            </m:num>
                            <m:den>
                              <m:rad>
                                <m:radPr>
                                  <m:degHide m:val="on"/>
                                  <m:ctrlPr>
                                    <a:rPr lang="en-US" sz="1350" i="1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  <a:ea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sz="135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𝜆</m:t>
                                  </m:r>
                                </m:e>
                              </m:rad>
                            </m:den>
                          </m:f>
                          <m:r>
                            <a:rPr lang="en-US" sz="135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135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d>
                            <m:dPr>
                              <m:ctrlPr>
                                <a:rPr lang="en-US" sz="135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135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135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135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𝜆</m:t>
                              </m:r>
                            </m:e>
                          </m:d>
                          <m:r>
                            <a:rPr lang="en-US" sz="135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</m:e>
                      </m:nary>
                      <m:r>
                        <m:rPr>
                          <m:sty m:val="p"/>
                        </m:rPr>
                        <a:rPr lang="el-GR" sz="135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ρ</m:t>
                      </m:r>
                      <m:r>
                        <a:rPr lang="en-US" sz="135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sz="135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r>
                        <a:rPr lang="en-US" sz="135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ru-RU" sz="135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4514" y="4253873"/>
                <a:ext cx="3585790" cy="809581"/>
              </a:xfrm>
              <a:prstGeom prst="rect">
                <a:avLst/>
              </a:prstGeom>
              <a:blipFill>
                <a:blip r:embed="rId6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4174266" y="4058676"/>
                <a:ext cx="1967975" cy="60721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35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𝑟</m:t>
                      </m:r>
                      <m:d>
                        <m:dPr>
                          <m:ctrlPr>
                            <a:rPr lang="en-US" sz="135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135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135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sz="135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sz="135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135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sz="135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f>
                            <m:fPr>
                              <m:ctrlPr>
                                <a:rPr lang="en-US" sz="135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fPr>
                            <m:num>
                              <m:func>
                                <m:funcPr>
                                  <m:ctrlPr>
                                    <a:rPr lang="en-US" sz="1350" i="1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135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sin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lang="en-US" sz="1350" i="1">
                                          <a:solidFill>
                                            <a:prstClr val="black"/>
                                          </a:solidFill>
                                          <a:latin typeface="Cambria Math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ad>
                                        <m:radPr>
                                          <m:degHide m:val="on"/>
                                          <m:ctrlPr>
                                            <a:rPr lang="en-US" sz="1350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radPr>
                                        <m:deg/>
                                        <m:e>
                                          <m:r>
                                            <a:rPr lang="en-US" sz="1350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𝜆</m:t>
                                          </m:r>
                                        </m:e>
                                      </m:rad>
                                      <m:r>
                                        <a:rPr lang="en-US" sz="135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</m:d>
                                </m:e>
                              </m:func>
                            </m:num>
                            <m:den>
                              <m:rad>
                                <m:radPr>
                                  <m:degHide m:val="on"/>
                                  <m:ctrlPr>
                                    <a:rPr lang="en-US" sz="1350" i="1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  <a:ea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sz="135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𝜆</m:t>
                                  </m:r>
                                </m:e>
                              </m:rad>
                            </m:den>
                          </m:f>
                          <m:r>
                            <a:rPr lang="en-US" sz="135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</m:e>
                      </m:nary>
                      <m:r>
                        <m:rPr>
                          <m:sty m:val="p"/>
                        </m:rPr>
                        <a:rPr lang="el-GR" sz="135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ρ</m:t>
                      </m:r>
                      <m:r>
                        <a:rPr lang="en-US" sz="135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sz="135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r>
                        <a:rPr lang="en-US" sz="135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ru-RU" sz="135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5687" y="4268568"/>
                <a:ext cx="2626104" cy="809581"/>
              </a:xfrm>
              <a:prstGeom prst="rect">
                <a:avLst/>
              </a:prstGeom>
              <a:blipFill>
                <a:blip r:embed="rId7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6055703" y="4072143"/>
                <a:ext cx="2714624" cy="56188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135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ρ</m:t>
                      </m:r>
                      <m:r>
                        <a:rPr lang="en-US" sz="135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sz="135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r>
                        <a:rPr lang="en-US" sz="135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)=</m:t>
                      </m:r>
                      <m:f>
                        <m:fPr>
                          <m:ctrlPr>
                            <a:rPr lang="en-US" sz="135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sz="1350" i="1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135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𝜆</m:t>
                              </m:r>
                            </m:e>
                          </m:rad>
                        </m:num>
                        <m:den>
                          <m:sSup>
                            <m:sSupPr>
                              <m:ctrlPr>
                                <a:rPr lang="en-US" sz="135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135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1350" i="1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sz="135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𝑗</m:t>
                                  </m:r>
                                  <m:d>
                                    <m:dPr>
                                      <m:ctrlPr>
                                        <a:rPr lang="en-US" sz="1350" i="1">
                                          <a:solidFill>
                                            <a:prstClr val="black"/>
                                          </a:solidFill>
                                          <a:latin typeface="Cambria Math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ad>
                                        <m:radPr>
                                          <m:degHide m:val="on"/>
                                          <m:ctrlPr>
                                            <a:rPr lang="en-US" sz="1350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radPr>
                                        <m:deg/>
                                        <m:e>
                                          <m:r>
                                            <a:rPr lang="en-US" sz="1350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𝜆</m:t>
                                          </m:r>
                                        </m:e>
                                      </m:rad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en-US" sz="135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ru-RU" sz="135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74270" y="4286523"/>
                <a:ext cx="3619499" cy="773673"/>
              </a:xfrm>
              <a:prstGeom prst="rect">
                <a:avLst/>
              </a:prstGeom>
              <a:blipFill>
                <a:blip r:embed="rId8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6990330" y="2465212"/>
                <a:ext cx="1863331" cy="6236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35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135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135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135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sz="135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sz="135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sz="135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  <m:e>
                          <m:r>
                            <a:rPr lang="en-US" sz="135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  <m:d>
                            <m:dPr>
                              <m:ctrlPr>
                                <a:rPr lang="en-US" sz="135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135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d>
                          <m:r>
                            <a:rPr lang="en-US" sz="135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  <m:d>
                            <m:dPr>
                              <m:ctrlPr>
                                <a:rPr lang="en-US" sz="135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135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sz="135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135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d>
                          <m:r>
                            <a:rPr lang="en-US" sz="135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𝑑𝑠</m:t>
                          </m:r>
                        </m:e>
                      </m:nary>
                    </m:oMath>
                  </m:oMathPara>
                </a14:m>
                <a:endParaRPr lang="ru-RU" sz="135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20439" y="2143949"/>
                <a:ext cx="2485424" cy="831381"/>
              </a:xfrm>
              <a:prstGeom prst="rect">
                <a:avLst/>
              </a:prstGeom>
              <a:blipFill>
                <a:blip r:embed="rId9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Номер слайда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E7B90-96F7-4E88-88A1-A00939C7E0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6554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78265-E983-4725-BBDA-344BFFC1CD65}" type="slidenum">
              <a:rPr lang="ru-RU" altLang="en-US" smtClean="0"/>
              <a:pPr/>
              <a:t>24</a:t>
            </a:fld>
            <a:endParaRPr lang="ru-RU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Прямоугольник 5"/>
              <p:cNvSpPr/>
              <p:nvPr/>
            </p:nvSpPr>
            <p:spPr>
              <a:xfrm>
                <a:off x="161101" y="324404"/>
                <a:ext cx="8690372" cy="303365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b="1" dirty="0">
                    <a:solidFill>
                      <a:schemeClr val="tx1"/>
                    </a:solidFill>
                    <a:ea typeface="Tahoma" panose="020B0604030504040204" pitchFamily="34" charset="0"/>
                    <a:cs typeface="Tahoma" panose="020B0604030504040204" pitchFamily="34" charset="0"/>
                  </a:rPr>
                  <a:t>Теорема.</a:t>
                </a:r>
                <a:r>
                  <a:rPr lang="ru-RU" dirty="0">
                    <a:solidFill>
                      <a:schemeClr val="tx1"/>
                    </a:solidFill>
                    <a:ea typeface="Tahoma" panose="020B0604030504040204" pitchFamily="34" charset="0"/>
                    <a:cs typeface="Tahoma" panose="020B0604030504040204" pitchFamily="34" charset="0"/>
                  </a:rPr>
                  <a:t> А.Н. Тихонов (1949). </a:t>
                </a:r>
              </a:p>
              <a:p>
                <a:r>
                  <a:rPr lang="ru-RU" dirty="0">
                    <a:solidFill>
                      <a:schemeClr val="tx1"/>
                    </a:solidFill>
                    <a:ea typeface="Tahoma" panose="020B0604030504040204" pitchFamily="34" charset="0"/>
                    <a:cs typeface="Tahoma" panose="020B0604030504040204" pitchFamily="34" charset="0"/>
                  </a:rPr>
                  <a:t> Если функция </a:t>
                </a:r>
                <a14:m>
                  <m:oMath xmlns:m="http://schemas.openxmlformats.org/officeDocument/2006/math">
                    <m:r>
                      <a:rPr lang="en-US" i="1" dirty="0">
                        <a:solidFill>
                          <a:schemeClr val="tx1"/>
                        </a:solidFill>
                        <a:latin typeface="Cambria Math"/>
                      </a:rPr>
                      <m:t>𝑦</m:t>
                    </m:r>
                    <m:d>
                      <m:d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𝑥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,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𝜆</m:t>
                        </m:r>
                      </m:e>
                    </m:d>
                  </m:oMath>
                </a14:m>
                <a:r>
                  <a:rPr lang="en-US" dirty="0">
                    <a:solidFill>
                      <a:schemeClr val="tx1"/>
                    </a:solidFill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ru-RU" dirty="0">
                    <a:solidFill>
                      <a:schemeClr val="tx1"/>
                    </a:solidFill>
                    <a:ea typeface="Tahoma" panose="020B0604030504040204" pitchFamily="34" charset="0"/>
                    <a:cs typeface="Tahoma" panose="020B0604030504040204" pitchFamily="34" charset="0"/>
                  </a:rPr>
                  <a:t>определяется как решение уравнения</a:t>
                </a:r>
                <a:endParaRPr lang="en-US" dirty="0">
                  <a:solidFill>
                    <a:schemeClr val="tx1"/>
                  </a:solidFill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endParaRPr lang="en-US" dirty="0">
                  <a:solidFill>
                    <a:schemeClr val="tx1"/>
                  </a:solidFill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endParaRPr lang="en-US" dirty="0">
                  <a:solidFill>
                    <a:schemeClr val="tx1"/>
                  </a:solidFill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endParaRPr lang="en-US" dirty="0">
                  <a:solidFill>
                    <a:schemeClr val="tx1"/>
                  </a:solidFill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r>
                  <a:rPr lang="ru-RU" dirty="0">
                    <a:solidFill>
                      <a:schemeClr val="tx1"/>
                    </a:solidFill>
                    <a:ea typeface="Tahoma" panose="020B0604030504040204" pitchFamily="34" charset="0"/>
                    <a:cs typeface="Tahoma" panose="020B0604030504040204" pitchFamily="34" charset="0"/>
                  </a:rPr>
                  <a:t>где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𝜎</m:t>
                    </m:r>
                    <m:d>
                      <m:d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dirty="0">
                    <a:solidFill>
                      <a:schemeClr val="tx1"/>
                    </a:solidFill>
                    <a:ea typeface="Tahoma" panose="020B0604030504040204" pitchFamily="34" charset="0"/>
                    <a:cs typeface="Tahoma" panose="020B0604030504040204" pitchFamily="34" charset="0"/>
                  </a:rPr>
                  <a:t> - </a:t>
                </a:r>
                <a:r>
                  <a:rPr lang="ru-RU" dirty="0">
                    <a:solidFill>
                      <a:schemeClr val="tx1"/>
                    </a:solidFill>
                    <a:ea typeface="Tahoma" panose="020B0604030504040204" pitchFamily="34" charset="0"/>
                    <a:cs typeface="Tahoma" panose="020B0604030504040204" pitchFamily="34" charset="0"/>
                  </a:rPr>
                  <a:t>кусочно-аналитическая функция </a:t>
                </a:r>
                <a14:m>
                  <m:oMath xmlns:m="http://schemas.openxmlformats.org/officeDocument/2006/math">
                    <m:r>
                      <a:rPr lang="en-US" i="1" dirty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𝜎</m:t>
                    </m:r>
                    <m:d>
                      <m:d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𝑥</m:t>
                        </m:r>
                      </m:e>
                    </m:d>
                    <m:r>
                      <a:rPr lang="en-US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≥</m:t>
                    </m:r>
                    <m:sSub>
                      <m:sSub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r>
                          <a:rPr lang="en-US" i="1" dirty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𝜎</m:t>
                        </m:r>
                      </m:e>
                      <m:sub>
                        <m:r>
                          <a:rPr lang="ru-RU" b="0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0</m:t>
                        </m:r>
                      </m:sub>
                    </m:sSub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&gt;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0</m:t>
                    </m:r>
                  </m:oMath>
                </a14:m>
                <a:r>
                  <a:rPr lang="ru-RU" dirty="0">
                    <a:solidFill>
                      <a:schemeClr val="tx1"/>
                    </a:solidFill>
                    <a:ea typeface="Tahoma" panose="020B0604030504040204" pitchFamily="34" charset="0"/>
                    <a:cs typeface="Tahoma" panose="020B0604030504040204" pitchFamily="34" charset="0"/>
                  </a:rPr>
                  <a:t>, </a:t>
                </a:r>
              </a:p>
              <a:p>
                <a:r>
                  <a:rPr lang="ru-RU" dirty="0">
                    <a:solidFill>
                      <a:schemeClr val="tx1"/>
                    </a:solidFill>
                    <a:ea typeface="Tahoma" panose="020B0604030504040204" pitchFamily="34" charset="0"/>
                    <a:cs typeface="Tahoma" panose="020B0604030504040204" pitchFamily="34" charset="0"/>
                  </a:rPr>
                  <a:t>то </a:t>
                </a:r>
                <a14:m>
                  <m:oMath xmlns:m="http://schemas.openxmlformats.org/officeDocument/2006/math">
                    <m:r>
                      <a:rPr lang="en-US" i="1" dirty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𝜎</m:t>
                    </m:r>
                    <m:d>
                      <m:d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dirty="0">
                    <a:solidFill>
                      <a:schemeClr val="tx1"/>
                    </a:solidFill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ru-RU" dirty="0">
                    <a:solidFill>
                      <a:schemeClr val="tx1"/>
                    </a:solidFill>
                    <a:ea typeface="Tahoma" panose="020B0604030504040204" pitchFamily="34" charset="0"/>
                    <a:cs typeface="Tahoma" panose="020B0604030504040204" pitchFamily="34" charset="0"/>
                  </a:rPr>
                  <a:t>однозначно определяется значениями</a:t>
                </a:r>
                <a:endParaRPr lang="en-US" dirty="0">
                  <a:solidFill>
                    <a:schemeClr val="tx1"/>
                  </a:solidFill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endParaRPr lang="ru-RU" dirty="0">
                  <a:solidFill>
                    <a:schemeClr val="tx1"/>
                  </a:solidFill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algn="ctr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i="1" smtClean="0">
                        <a:solidFill>
                          <a:schemeClr val="tx1"/>
                        </a:solidFill>
                        <a:latin typeface="Cambria Math"/>
                      </a:rPr>
                      <m:t>R</m:t>
                    </m:r>
                    <m:d>
                      <m:d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en-US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𝜆</m:t>
                        </m:r>
                      </m:e>
                    </m:d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i="1" dirty="0">
                            <a:solidFill>
                              <a:schemeClr val="tx1"/>
                            </a:solidFill>
                            <a:latin typeface="Cambria Math"/>
                          </a:rPr>
                          <m:t>𝑦</m:t>
                        </m:r>
                        <m:d>
                          <m:d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𝑥</m:t>
                            </m:r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,</m:t>
                            </m:r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𝜆</m:t>
                            </m:r>
                          </m:e>
                        </m:d>
                      </m:num>
                      <m:den>
                        <m:sSup>
                          <m:sSupPr>
                            <m:ctrlPr>
                              <a:rPr lang="en-US" i="1" smtClean="0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  <m:t>0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𝜆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  <m:t>)</m:t>
                        </m:r>
                      </m:den>
                    </m:f>
                  </m:oMath>
                </a14:m>
                <a:r>
                  <a:rPr lang="ru-RU" dirty="0">
                    <a:solidFill>
                      <a:schemeClr val="tx1"/>
                    </a:solidFill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>
                    <a:solidFill>
                      <a:schemeClr val="tx1"/>
                    </a:solidFill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  <a:endParaRPr lang="ru-RU" dirty="0">
                  <a:solidFill>
                    <a:schemeClr val="tx1"/>
                  </a:solidFill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endParaRPr lang="ru-RU" dirty="0">
                  <a:solidFill>
                    <a:srgbClr val="002060"/>
                  </a:solidFill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6" name="Прямоугольник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101" y="324404"/>
                <a:ext cx="8690372" cy="3033651"/>
              </a:xfrm>
              <a:prstGeom prst="rect">
                <a:avLst/>
              </a:prstGeom>
              <a:blipFill rotWithShape="1">
                <a:blip r:embed="rId2" cstate="print"/>
                <a:stretch>
                  <a:fillRect l="-561" t="-100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Блок-схема: альтернативный процесс 6"/>
              <p:cNvSpPr/>
              <p:nvPr/>
            </p:nvSpPr>
            <p:spPr>
              <a:xfrm>
                <a:off x="3563888" y="980728"/>
                <a:ext cx="3312368" cy="645763"/>
              </a:xfrm>
              <a:prstGeom prst="flowChartAlternateProcess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solidFill>
                                <a:srgbClr val="000066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rgbClr val="000066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i="1">
                              <a:solidFill>
                                <a:srgbClr val="000066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′′</m:t>
                          </m:r>
                        </m:sup>
                      </m:sSup>
                      <m:r>
                        <a:rPr lang="en-US" b="0" i="1" smtClean="0">
                          <a:solidFill>
                            <a:srgbClr val="000066"/>
                          </a:solidFill>
                          <a:latin typeface="Cambria Math"/>
                          <a:cs typeface="Times New Roman" panose="020206030504050203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rgbClr val="000066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rgbClr val="000066"/>
                                  </a:solidFill>
                                  <a:latin typeface="Cambria Math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rgbClr val="00006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𝜆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rgbClr val="000066"/>
                                  </a:solidFill>
                                  <a:latin typeface="Cambria Math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rgbClr val="000066"/>
                                  </a:solidFill>
                                  <a:latin typeface="Cambria Math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rgbClr val="000066"/>
                                  </a:solidFill>
                                  <a:latin typeface="Cambria Math"/>
                                  <a:ea typeface="Cambria Math"/>
                                  <a:cs typeface="Times New Roman" panose="02020603050405020304" pitchFamily="18" charset="0"/>
                                </a:rPr>
                                <m:t>𝜎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rgbClr val="000066"/>
                                  </a:solidFill>
                                  <a:latin typeface="Cambria Math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b="0" i="1" smtClean="0">
                          <a:solidFill>
                            <a:srgbClr val="000066"/>
                          </a:solidFill>
                          <a:latin typeface="Cambria Math"/>
                          <a:cs typeface="Times New Roman" panose="02020603050405020304" pitchFamily="18" charset="0"/>
                        </a:rPr>
                        <m:t>𝑦</m:t>
                      </m:r>
                      <m:r>
                        <a:rPr lang="en-US" i="1">
                          <a:solidFill>
                            <a:srgbClr val="000066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i="1">
                          <a:solidFill>
                            <a:srgbClr val="000066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0</m:t>
                      </m:r>
                      <m:r>
                        <a:rPr lang="en-US" i="1">
                          <a:solidFill>
                            <a:srgbClr val="000066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,  </m:t>
                      </m:r>
                      <m:r>
                        <a:rPr lang="en-US" i="1">
                          <a:solidFill>
                            <a:srgbClr val="000066"/>
                          </a:solidFill>
                          <a:latin typeface="Cambria Math"/>
                          <a:cs typeface="Times New Roman" panose="02020603050405020304" pitchFamily="18" charset="0"/>
                        </a:rPr>
                        <m:t>𝑦</m:t>
                      </m:r>
                      <m:d>
                        <m:dPr>
                          <m:ctrlPr>
                            <a:rPr lang="en-US" i="1">
                              <a:solidFill>
                                <a:srgbClr val="000066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rgbClr val="000066"/>
                              </a:solidFill>
                              <a:latin typeface="Cambria Math"/>
                              <a:ea typeface="Cambria Math"/>
                              <a:cs typeface="Times New Roman" panose="02020603050405020304" pitchFamily="18" charset="0"/>
                            </a:rPr>
                            <m:t>∞</m:t>
                          </m:r>
                        </m:e>
                      </m:d>
                      <m:r>
                        <a:rPr lang="en-US" i="1">
                          <a:solidFill>
                            <a:srgbClr val="000066"/>
                          </a:solidFill>
                          <a:latin typeface="Cambria Math"/>
                          <a:ea typeface="Cambria Math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b="0" i="1" smtClean="0">
                          <a:solidFill>
                            <a:srgbClr val="000066"/>
                          </a:solidFill>
                          <a:latin typeface="Cambria Math"/>
                          <a:ea typeface="Cambria Math"/>
                          <a:cs typeface="Times New Roman" panose="02020603050405020304" pitchFamily="18" charset="0"/>
                        </a:rPr>
                        <m:t>0</m:t>
                      </m:r>
                      <m:r>
                        <a:rPr lang="en-US" b="0" i="1" smtClean="0">
                          <a:solidFill>
                            <a:srgbClr val="000066"/>
                          </a:solidFill>
                          <a:latin typeface="Cambria Math"/>
                          <a:ea typeface="Cambria Math"/>
                          <a:cs typeface="Times New Roman" panose="02020603050405020304" pitchFamily="18" charset="0"/>
                        </a:rPr>
                        <m:t>,</m:t>
                      </m:r>
                    </m:oMath>
                  </m:oMathPara>
                </a14:m>
                <a:endParaRPr lang="en-US" dirty="0">
                  <a:solidFill>
                    <a:srgbClr val="000066"/>
                  </a:solidFill>
                </a:endParaRPr>
              </a:p>
            </p:txBody>
          </p:sp>
        </mc:Choice>
        <mc:Fallback xmlns="">
          <p:sp>
            <p:nvSpPr>
              <p:cNvPr id="7" name="Блок-схема: альтернативный процесс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3888" y="980728"/>
                <a:ext cx="3312368" cy="645763"/>
              </a:xfrm>
              <a:prstGeom prst="flowChartAlternateProcess">
                <a:avLst/>
              </a:prstGeom>
              <a:blipFill rotWithShape="1">
                <a:blip r:embed="rId3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/>
          <p:cNvSpPr/>
          <p:nvPr/>
        </p:nvSpPr>
        <p:spPr>
          <a:xfrm>
            <a:off x="290358" y="3081056"/>
            <a:ext cx="821935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Тихонов А.Н. О единственности решения задачи электроразведки</a:t>
            </a:r>
            <a:r>
              <a:rPr lang="en-US" dirty="0"/>
              <a:t>.</a:t>
            </a:r>
            <a:r>
              <a:rPr lang="ru-RU" dirty="0"/>
              <a:t> ДАН СССР, 1949, т. 69, № 6, стр. 797-800.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90359" y="3862104"/>
            <a:ext cx="856111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И.М. </a:t>
            </a:r>
            <a:r>
              <a:rPr lang="en-US" dirty="0" err="1"/>
              <a:t>Гельфанд</a:t>
            </a:r>
            <a:r>
              <a:rPr lang="en-US" dirty="0"/>
              <a:t>, Б.М. </a:t>
            </a:r>
            <a:r>
              <a:rPr lang="en-US" dirty="0" err="1"/>
              <a:t>Левитан</a:t>
            </a:r>
            <a:r>
              <a:rPr lang="en-US" dirty="0"/>
              <a:t> (1951). </a:t>
            </a:r>
            <a:r>
              <a:rPr lang="en-US" dirty="0" err="1"/>
              <a:t>Метод</a:t>
            </a:r>
            <a:r>
              <a:rPr lang="en-US" dirty="0"/>
              <a:t> </a:t>
            </a:r>
            <a:r>
              <a:rPr lang="en-US" dirty="0" err="1"/>
              <a:t>восстановления</a:t>
            </a:r>
            <a:r>
              <a:rPr lang="en-US" dirty="0"/>
              <a:t> </a:t>
            </a:r>
            <a:r>
              <a:rPr lang="en-US" dirty="0" err="1"/>
              <a:t>оператора</a:t>
            </a:r>
            <a:r>
              <a:rPr lang="en-US" dirty="0"/>
              <a:t> </a:t>
            </a:r>
            <a:r>
              <a:rPr lang="en-US" dirty="0" err="1"/>
              <a:t>Штурма-Лиувилля</a:t>
            </a:r>
            <a:r>
              <a:rPr lang="en-US" dirty="0"/>
              <a:t> </a:t>
            </a:r>
            <a:r>
              <a:rPr lang="en-US" dirty="0" err="1"/>
              <a:t>по</a:t>
            </a:r>
            <a:r>
              <a:rPr lang="en-US" dirty="0"/>
              <a:t> </a:t>
            </a:r>
            <a:r>
              <a:rPr lang="en-US" dirty="0" err="1"/>
              <a:t>спектральной</a:t>
            </a:r>
            <a:r>
              <a:rPr lang="en-US" dirty="0"/>
              <a:t> </a:t>
            </a:r>
            <a:r>
              <a:rPr lang="en-US" dirty="0" err="1"/>
              <a:t>функции</a:t>
            </a:r>
            <a:r>
              <a:rPr lang="en-US" dirty="0"/>
              <a:t>. </a:t>
            </a:r>
          </a:p>
          <a:p>
            <a:r>
              <a:rPr lang="en-US" dirty="0"/>
              <a:t>В.А. </a:t>
            </a:r>
            <a:r>
              <a:rPr lang="en-US" dirty="0" err="1"/>
              <a:t>Марченко</a:t>
            </a:r>
            <a:r>
              <a:rPr lang="en-US" dirty="0"/>
              <a:t> (1950, 1952). </a:t>
            </a:r>
            <a:r>
              <a:rPr lang="en-US" dirty="0" err="1"/>
              <a:t>Впервые</a:t>
            </a:r>
            <a:r>
              <a:rPr lang="en-US" dirty="0"/>
              <a:t> </a:t>
            </a:r>
            <a:r>
              <a:rPr lang="en-US" dirty="0" err="1"/>
              <a:t>применил</a:t>
            </a:r>
            <a:r>
              <a:rPr lang="en-US" dirty="0"/>
              <a:t> к </a:t>
            </a:r>
            <a:r>
              <a:rPr lang="en-US" dirty="0" err="1"/>
              <a:t>исследованию</a:t>
            </a:r>
            <a:r>
              <a:rPr lang="en-US" dirty="0"/>
              <a:t> </a:t>
            </a:r>
            <a:r>
              <a:rPr lang="en-US" dirty="0" err="1"/>
              <a:t>обратных</a:t>
            </a:r>
            <a:r>
              <a:rPr lang="en-US" dirty="0"/>
              <a:t> </a:t>
            </a:r>
            <a:r>
              <a:rPr lang="en-US" dirty="0" err="1"/>
              <a:t>задач</a:t>
            </a:r>
            <a:r>
              <a:rPr lang="en-US" dirty="0"/>
              <a:t> </a:t>
            </a:r>
            <a:r>
              <a:rPr lang="en-US" dirty="0" err="1"/>
              <a:t>операторы</a:t>
            </a:r>
            <a:r>
              <a:rPr lang="en-US" dirty="0"/>
              <a:t> </a:t>
            </a:r>
            <a:r>
              <a:rPr lang="en-US" dirty="0" err="1"/>
              <a:t>преобразования</a:t>
            </a:r>
            <a:r>
              <a:rPr lang="en-US" dirty="0"/>
              <a:t>.</a:t>
            </a:r>
          </a:p>
          <a:p>
            <a:r>
              <a:rPr lang="en-US" dirty="0"/>
              <a:t>М.Г. </a:t>
            </a:r>
            <a:r>
              <a:rPr lang="en-US" dirty="0" err="1"/>
              <a:t>Крейн</a:t>
            </a:r>
            <a:r>
              <a:rPr lang="en-US" dirty="0"/>
              <a:t> (1951-1954). </a:t>
            </a:r>
            <a:r>
              <a:rPr lang="en-US" dirty="0" err="1"/>
              <a:t>Метод</a:t>
            </a:r>
            <a:r>
              <a:rPr lang="en-US" dirty="0"/>
              <a:t> </a:t>
            </a:r>
            <a:r>
              <a:rPr lang="en-US" dirty="0" err="1"/>
              <a:t>построения</a:t>
            </a:r>
            <a:r>
              <a:rPr lang="en-US" dirty="0"/>
              <a:t> </a:t>
            </a:r>
            <a:r>
              <a:rPr lang="en-US" dirty="0" err="1"/>
              <a:t>оператора</a:t>
            </a:r>
            <a:r>
              <a:rPr lang="en-US" dirty="0"/>
              <a:t> </a:t>
            </a:r>
            <a:r>
              <a:rPr lang="en-US" dirty="0" err="1"/>
              <a:t>Штурма-Лиувилля</a:t>
            </a:r>
            <a:r>
              <a:rPr lang="en-US" dirty="0"/>
              <a:t> </a:t>
            </a:r>
            <a:r>
              <a:rPr lang="en-US" dirty="0" err="1"/>
              <a:t>по</a:t>
            </a:r>
            <a:r>
              <a:rPr lang="en-US" dirty="0"/>
              <a:t> </a:t>
            </a:r>
            <a:r>
              <a:rPr lang="en-US" dirty="0" err="1"/>
              <a:t>спектральной</a:t>
            </a:r>
            <a:r>
              <a:rPr lang="en-US" dirty="0"/>
              <a:t> </a:t>
            </a:r>
            <a:r>
              <a:rPr lang="en-US" dirty="0" err="1"/>
              <a:t>функции</a:t>
            </a:r>
            <a:r>
              <a:rPr lang="en-US" dirty="0"/>
              <a:t> и </a:t>
            </a:r>
            <a:r>
              <a:rPr lang="en-US" dirty="0" err="1"/>
              <a:t>по</a:t>
            </a:r>
            <a:r>
              <a:rPr lang="en-US" dirty="0"/>
              <a:t> </a:t>
            </a:r>
            <a:r>
              <a:rPr lang="en-US" dirty="0" err="1"/>
              <a:t>двум</a:t>
            </a:r>
            <a:r>
              <a:rPr lang="en-US" dirty="0"/>
              <a:t> </a:t>
            </a:r>
            <a:r>
              <a:rPr lang="en-US" dirty="0" err="1"/>
              <a:t>спектрам</a:t>
            </a:r>
            <a:r>
              <a:rPr lang="en-US" dirty="0"/>
              <a:t>. </a:t>
            </a:r>
            <a:r>
              <a:rPr lang="en-US" dirty="0" err="1"/>
              <a:t>Нелинейная</a:t>
            </a:r>
            <a:r>
              <a:rPr lang="en-US" dirty="0"/>
              <a:t> </a:t>
            </a:r>
            <a:r>
              <a:rPr lang="en-US" dirty="0" err="1"/>
              <a:t>обратная</a:t>
            </a:r>
            <a:r>
              <a:rPr lang="en-US" dirty="0"/>
              <a:t> </a:t>
            </a:r>
            <a:r>
              <a:rPr lang="en-US" dirty="0" err="1"/>
              <a:t>задача</a:t>
            </a:r>
            <a:r>
              <a:rPr lang="en-US" dirty="0"/>
              <a:t> </a:t>
            </a:r>
            <a:r>
              <a:rPr lang="en-US" dirty="0" err="1"/>
              <a:t>для</a:t>
            </a:r>
            <a:r>
              <a:rPr lang="en-US" dirty="0"/>
              <a:t> </a:t>
            </a:r>
            <a:r>
              <a:rPr lang="en-US" dirty="0" err="1"/>
              <a:t>уравнения</a:t>
            </a:r>
            <a:r>
              <a:rPr lang="en-US" dirty="0"/>
              <a:t> </a:t>
            </a:r>
            <a:r>
              <a:rPr lang="en-US" dirty="0" err="1"/>
              <a:t>струны</a:t>
            </a:r>
            <a:r>
              <a:rPr lang="en-US" dirty="0"/>
              <a:t> </a:t>
            </a:r>
            <a:r>
              <a:rPr lang="en-US" dirty="0" err="1"/>
              <a:t>была</a:t>
            </a:r>
            <a:r>
              <a:rPr lang="en-US" dirty="0"/>
              <a:t> </a:t>
            </a:r>
            <a:r>
              <a:rPr lang="en-US" dirty="0" err="1"/>
              <a:t>сведена</a:t>
            </a:r>
            <a:r>
              <a:rPr lang="en-US" dirty="0"/>
              <a:t> к </a:t>
            </a:r>
            <a:r>
              <a:rPr lang="en-US" dirty="0" err="1"/>
              <a:t>интегральному</a:t>
            </a:r>
            <a:r>
              <a:rPr lang="en-US" dirty="0"/>
              <a:t> </a:t>
            </a:r>
            <a:r>
              <a:rPr lang="en-US" dirty="0" err="1"/>
              <a:t>уравнению</a:t>
            </a:r>
            <a:r>
              <a:rPr lang="en-US" dirty="0"/>
              <a:t> (</a:t>
            </a:r>
            <a:r>
              <a:rPr lang="en-US" dirty="0" err="1"/>
              <a:t>уравнение</a:t>
            </a:r>
            <a:r>
              <a:rPr lang="en-US" dirty="0"/>
              <a:t> </a:t>
            </a:r>
            <a:r>
              <a:rPr lang="en-US" dirty="0" err="1"/>
              <a:t>Крейна</a:t>
            </a:r>
            <a:r>
              <a:rPr lang="en-US" dirty="0"/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1265996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08" y="194682"/>
            <a:ext cx="3460464" cy="307289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930607" y="415659"/>
            <a:ext cx="473710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hlinkClick r:id="rId4" action="ppaction://hlinksldjump"/>
              </a:rPr>
              <a:t>Л.Д. Фаддеев</a:t>
            </a:r>
            <a:r>
              <a:rPr lang="ru-RU" dirty="0"/>
              <a:t>. Единственность решения обратной задачи рассеяния. Вестник ЛГУ. Сер. мат. мех. астрон. 11 №. 7 (1956) Стр. 126-130.</a:t>
            </a:r>
          </a:p>
          <a:p>
            <a:r>
              <a:rPr lang="ru-RU" dirty="0"/>
              <a:t>Л.Д. Фаддеев. Обратная задача квантовой теории рассеяния</a:t>
            </a:r>
          </a:p>
          <a:p>
            <a:r>
              <a:rPr lang="ru-RU" dirty="0"/>
              <a:t>Успехи мат. наук, 14 № 4 (1959), стр. 57-119.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64999" y="5892582"/>
            <a:ext cx="879145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  <a:p>
            <a:r>
              <a:rPr lang="ru-RU" dirty="0"/>
              <a:t>А.С. Алексеев. Некоторые обратные задачи теории распространения волн. Изв. АН СССР. 1962. T. 11. Cтр. 1514–1531.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E7B90-96F7-4E88-88A1-A00939C7E05E}" type="slidenum">
              <a:rPr lang="en-US" smtClean="0"/>
              <a:pPr/>
              <a:t>25</a:t>
            </a:fld>
            <a:endParaRPr lang="en-US"/>
          </a:p>
        </p:txBody>
      </p:sp>
      <p:graphicFrame>
        <p:nvGraphicFramePr>
          <p:cNvPr id="8" name="Объект 7"/>
          <p:cNvGraphicFramePr>
            <a:graphicFrameLocks noChangeAspect="1"/>
          </p:cNvGraphicFramePr>
          <p:nvPr/>
        </p:nvGraphicFramePr>
        <p:xfrm>
          <a:off x="755576" y="3933056"/>
          <a:ext cx="7748651" cy="1312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766" name="Equation" r:id="rId5" imgW="3073320" imgH="520560" progId="Equation.DSMT4">
                  <p:embed/>
                </p:oleObj>
              </mc:Choice>
              <mc:Fallback>
                <p:oleObj name="Equation" r:id="rId5" imgW="3073320" imgH="520560" progId="Equation.DSMT4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5576" y="3933056"/>
                        <a:ext cx="7748651" cy="13127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51523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360040"/>
            <a:ext cx="8568952" cy="6021288"/>
          </a:xfrm>
        </p:spPr>
        <p:txBody>
          <a:bodyPr/>
          <a:lstStyle/>
          <a:p>
            <a:r>
              <a:rPr lang="ru-RU" sz="1800" b="1" dirty="0"/>
              <a:t>У Владимира Игоревича Арнольда было знаменитое высказывание, что математика – есть часть физики. Как вы к этому относитесь?</a:t>
            </a:r>
          </a:p>
          <a:p>
            <a:endParaRPr lang="ru-RU" sz="1800" dirty="0"/>
          </a:p>
          <a:p>
            <a:r>
              <a:rPr lang="ru-RU" sz="1800" dirty="0"/>
              <a:t>   Дима очень любил высказывать парадоксальные вещи, но в данном случае, конечно, это не так. Мы с ним много разговаривали на эту тему, он был чуть-чуть меня моложе. Он не любил квантовую теорию и придерживался </a:t>
            </a:r>
            <a:r>
              <a:rPr lang="ru-RU" sz="1800" dirty="0" err="1"/>
              <a:t>Эйнштейновско-Колмогоровской</a:t>
            </a:r>
            <a:r>
              <a:rPr lang="ru-RU" sz="1800" dirty="0"/>
              <a:t> линии, согласно которой классическая механика – это «чистая» вещь, а квантовая механика – «грязная». Что, конечно, совсем неправильно. Под конец жизни, я думаю, что убедил его в этом, но это было непросто.</a:t>
            </a:r>
          </a:p>
          <a:p>
            <a:endParaRPr lang="ru-RU" sz="1800" dirty="0"/>
          </a:p>
          <a:p>
            <a:r>
              <a:rPr lang="ru-RU" sz="1800" dirty="0"/>
              <a:t>   Я был «квантовым» с самого начала, с середины 50-ых годов. Еще я могу назвать имена Вити Маслова, Алика Березина и Боба </a:t>
            </a:r>
            <a:r>
              <a:rPr lang="ru-RU" sz="1800" dirty="0" err="1"/>
              <a:t>Минлоса</a:t>
            </a:r>
            <a:r>
              <a:rPr lang="ru-RU" sz="1800" dirty="0"/>
              <a:t>. Мы вчетвером занимались математикой в квантовой механике. А с Арнольдом мы ругались. Новиков присоединился к исследованиям в этой области гораздо позже. Я вообще могу похвастаться тем, что я был первым квантовым математическим физиком в России. Серж Новиков занимался топологией, Дима Арнольд и Яша </a:t>
            </a:r>
            <a:r>
              <a:rPr lang="ru-RU" sz="1800" dirty="0" err="1"/>
              <a:t>Синай</a:t>
            </a:r>
            <a:r>
              <a:rPr lang="ru-RU" sz="1800" dirty="0"/>
              <a:t> – динамическими системами, а Юра Манин — алгеброй. Но теперь все они называют себя математическими физиками.</a:t>
            </a:r>
          </a:p>
          <a:p>
            <a:endParaRPr lang="ru-RU" sz="1800" dirty="0"/>
          </a:p>
          <a:p>
            <a:r>
              <a:rPr lang="ru-RU" sz="1800" dirty="0"/>
              <a:t>Я называю их всех первыми именами, поскольку мы были на «ты».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E7B90-96F7-4E88-88A1-A00939C7E0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4191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7156" y="396085"/>
            <a:ext cx="903684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E. Fermi, J. Pasta и S. </a:t>
            </a:r>
            <a:r>
              <a:rPr lang="en-US" dirty="0" err="1"/>
              <a:t>Ulam</a:t>
            </a:r>
            <a:r>
              <a:rPr lang="en-US" dirty="0"/>
              <a:t> (1954) </a:t>
            </a:r>
            <a:r>
              <a:rPr lang="en-US" dirty="0" err="1"/>
              <a:t>обнаружили</a:t>
            </a:r>
            <a:r>
              <a:rPr lang="en-US" dirty="0"/>
              <a:t> </a:t>
            </a:r>
            <a:r>
              <a:rPr lang="en-US" dirty="0" err="1"/>
              <a:t>аномально</a:t>
            </a:r>
            <a:r>
              <a:rPr lang="en-US" dirty="0"/>
              <a:t> </a:t>
            </a:r>
            <a:r>
              <a:rPr lang="en-US" dirty="0" err="1"/>
              <a:t>медленную</a:t>
            </a:r>
            <a:r>
              <a:rPr lang="en-US" dirty="0"/>
              <a:t> </a:t>
            </a:r>
            <a:r>
              <a:rPr lang="en-US" dirty="0" err="1"/>
              <a:t>стохастизацию</a:t>
            </a:r>
            <a:r>
              <a:rPr lang="en-US" dirty="0"/>
              <a:t> </a:t>
            </a:r>
            <a:r>
              <a:rPr lang="en-US" dirty="0" err="1"/>
              <a:t>динамической</a:t>
            </a:r>
            <a:r>
              <a:rPr lang="en-US" dirty="0"/>
              <a:t> </a:t>
            </a:r>
            <a:r>
              <a:rPr lang="en-US" dirty="0" err="1"/>
              <a:t>системы</a:t>
            </a:r>
            <a:r>
              <a:rPr lang="en-US" dirty="0"/>
              <a:t> </a:t>
            </a:r>
            <a:r>
              <a:rPr lang="en-US" dirty="0" err="1"/>
              <a:t>цепочки</a:t>
            </a:r>
            <a:r>
              <a:rPr lang="en-US" dirty="0"/>
              <a:t> </a:t>
            </a:r>
            <a:r>
              <a:rPr lang="en-US" dirty="0" err="1"/>
              <a:t>нелинейных</a:t>
            </a:r>
            <a:r>
              <a:rPr lang="en-US" dirty="0"/>
              <a:t> </a:t>
            </a:r>
            <a:r>
              <a:rPr lang="en-US" dirty="0" err="1"/>
              <a:t>осцилляторов</a:t>
            </a:r>
            <a:r>
              <a:rPr lang="en-US" dirty="0"/>
              <a:t> </a:t>
            </a:r>
            <a:r>
              <a:rPr lang="en-US" dirty="0" err="1"/>
              <a:t>на</a:t>
            </a:r>
            <a:r>
              <a:rPr lang="en-US" dirty="0"/>
              <a:t> ЭВМ.</a:t>
            </a:r>
          </a:p>
          <a:p>
            <a:r>
              <a:rPr lang="en-US" dirty="0"/>
              <a:t>M.D. Kruskal, </a:t>
            </a:r>
            <a:r>
              <a:rPr lang="en-US" dirty="0" err="1"/>
              <a:t>Zabussky</a:t>
            </a:r>
            <a:r>
              <a:rPr lang="en-US" dirty="0"/>
              <a:t> (1964) </a:t>
            </a:r>
            <a:r>
              <a:rPr lang="en-US" dirty="0" err="1"/>
              <a:t>обнаружили</a:t>
            </a:r>
            <a:r>
              <a:rPr lang="en-US" dirty="0"/>
              <a:t> </a:t>
            </a:r>
            <a:r>
              <a:rPr lang="en-US" dirty="0" err="1"/>
              <a:t>путем</a:t>
            </a:r>
            <a:r>
              <a:rPr lang="en-US" dirty="0"/>
              <a:t> </a:t>
            </a:r>
            <a:r>
              <a:rPr lang="en-US" dirty="0" err="1"/>
              <a:t>численного</a:t>
            </a:r>
            <a:r>
              <a:rPr lang="en-US" dirty="0"/>
              <a:t> </a:t>
            </a:r>
            <a:r>
              <a:rPr lang="en-US" dirty="0" err="1"/>
              <a:t>моделирования</a:t>
            </a:r>
            <a:r>
              <a:rPr lang="en-US" dirty="0"/>
              <a:t>, </a:t>
            </a:r>
            <a:r>
              <a:rPr lang="en-US" dirty="0" err="1"/>
              <a:t>что</a:t>
            </a:r>
            <a:r>
              <a:rPr lang="en-US" dirty="0"/>
              <a:t> </a:t>
            </a:r>
            <a:r>
              <a:rPr lang="en-US" dirty="0" err="1"/>
              <a:t>солитоны</a:t>
            </a:r>
            <a:r>
              <a:rPr lang="en-US" dirty="0"/>
              <a:t> в </a:t>
            </a:r>
            <a:r>
              <a:rPr lang="en-US" dirty="0" err="1"/>
              <a:t>КдФ</a:t>
            </a:r>
            <a:r>
              <a:rPr lang="en-US" dirty="0"/>
              <a:t> </a:t>
            </a:r>
            <a:r>
              <a:rPr lang="en-US" dirty="0" err="1"/>
              <a:t>сталкиваются</a:t>
            </a:r>
            <a:r>
              <a:rPr lang="en-US" dirty="0"/>
              <a:t> </a:t>
            </a:r>
            <a:r>
              <a:rPr lang="en-US" dirty="0" err="1"/>
              <a:t>упруго</a:t>
            </a:r>
            <a:r>
              <a:rPr lang="en-US" dirty="0"/>
              <a:t>, в </a:t>
            </a:r>
            <a:r>
              <a:rPr lang="en-US" dirty="0" err="1"/>
              <a:t>результате</a:t>
            </a:r>
            <a:r>
              <a:rPr lang="en-US" dirty="0"/>
              <a:t> </a:t>
            </a:r>
            <a:r>
              <a:rPr lang="en-US" dirty="0" err="1"/>
              <a:t>чего</a:t>
            </a:r>
            <a:r>
              <a:rPr lang="en-US" dirty="0"/>
              <a:t> </a:t>
            </a:r>
            <a:r>
              <a:rPr lang="en-US" dirty="0" err="1"/>
              <a:t>вскоре</a:t>
            </a:r>
            <a:r>
              <a:rPr lang="en-US" dirty="0"/>
              <a:t> </a:t>
            </a:r>
            <a:r>
              <a:rPr lang="en-US" dirty="0" err="1"/>
              <a:t>были</a:t>
            </a:r>
            <a:r>
              <a:rPr lang="en-US" dirty="0"/>
              <a:t> </a:t>
            </a:r>
            <a:r>
              <a:rPr lang="en-US" dirty="0" err="1"/>
              <a:t>открыты</a:t>
            </a:r>
            <a:r>
              <a:rPr lang="en-US" dirty="0"/>
              <a:t> </a:t>
            </a:r>
            <a:r>
              <a:rPr lang="en-US" dirty="0" err="1"/>
              <a:t>бесконечные</a:t>
            </a:r>
            <a:r>
              <a:rPr lang="en-US" dirty="0"/>
              <a:t> </a:t>
            </a:r>
            <a:r>
              <a:rPr lang="en-US" dirty="0" err="1"/>
              <a:t>серии</a:t>
            </a:r>
            <a:r>
              <a:rPr lang="en-US" dirty="0"/>
              <a:t> </a:t>
            </a:r>
            <a:r>
              <a:rPr lang="en-US" dirty="0" err="1"/>
              <a:t>законов</a:t>
            </a:r>
            <a:r>
              <a:rPr lang="en-US" dirty="0"/>
              <a:t> </a:t>
            </a:r>
            <a:r>
              <a:rPr lang="en-US" dirty="0" err="1"/>
              <a:t>сохранения</a:t>
            </a:r>
            <a:r>
              <a:rPr lang="en-US" dirty="0"/>
              <a:t>.</a:t>
            </a:r>
          </a:p>
          <a:p>
            <a:r>
              <a:rPr lang="en-US" dirty="0"/>
              <a:t>C.S. Gardner, J.M. Green, M.D. Kruskal и R.M. Miura (1967). </a:t>
            </a:r>
            <a:r>
              <a:rPr lang="en-US" dirty="0" err="1"/>
              <a:t>Метод</a:t>
            </a:r>
            <a:r>
              <a:rPr lang="en-US" dirty="0"/>
              <a:t> </a:t>
            </a:r>
            <a:r>
              <a:rPr lang="en-US" dirty="0" err="1"/>
              <a:t>обратной</a:t>
            </a:r>
            <a:r>
              <a:rPr lang="en-US" dirty="0"/>
              <a:t> </a:t>
            </a:r>
            <a:r>
              <a:rPr lang="en-US" dirty="0" err="1"/>
              <a:t>задачи</a:t>
            </a:r>
            <a:r>
              <a:rPr lang="en-US" dirty="0"/>
              <a:t> </a:t>
            </a:r>
            <a:r>
              <a:rPr lang="en-US" dirty="0" err="1"/>
              <a:t>рассеяния</a:t>
            </a:r>
            <a:r>
              <a:rPr lang="en-US" dirty="0"/>
              <a:t> </a:t>
            </a:r>
            <a:r>
              <a:rPr lang="en-US" dirty="0" err="1"/>
              <a:t>для</a:t>
            </a:r>
            <a:r>
              <a:rPr lang="en-US" dirty="0"/>
              <a:t> </a:t>
            </a:r>
            <a:r>
              <a:rPr lang="en-US" dirty="0" err="1"/>
              <a:t>интегрирования</a:t>
            </a:r>
            <a:r>
              <a:rPr lang="en-US" dirty="0"/>
              <a:t> </a:t>
            </a:r>
            <a:r>
              <a:rPr lang="en-US" dirty="0" err="1"/>
              <a:t>уравнения</a:t>
            </a:r>
            <a:r>
              <a:rPr lang="en-US" dirty="0"/>
              <a:t> </a:t>
            </a:r>
            <a:r>
              <a:rPr lang="en-US" dirty="0" err="1"/>
              <a:t>Кортевега-де</a:t>
            </a:r>
            <a:r>
              <a:rPr lang="en-US" dirty="0"/>
              <a:t> </a:t>
            </a:r>
            <a:r>
              <a:rPr lang="en-US" dirty="0" err="1"/>
              <a:t>Фриза</a:t>
            </a:r>
            <a:r>
              <a:rPr lang="ru-RU" dirty="0"/>
              <a:t>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E7B90-96F7-4E88-88A1-A00939C7E05E}" type="slidenum">
              <a:rPr lang="en-US" smtClean="0"/>
              <a:pPr/>
              <a:t>27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Блок-схема: альтернативный процесс 6"/>
              <p:cNvSpPr/>
              <p:nvPr/>
            </p:nvSpPr>
            <p:spPr>
              <a:xfrm>
                <a:off x="2339752" y="2863316"/>
                <a:ext cx="2498204" cy="985311"/>
              </a:xfrm>
              <a:prstGeom prst="flowChartAlternateProcess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l-GR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𝑢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𝑡</m:t>
                        </m:r>
                      </m:sub>
                    </m:sSub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−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6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𝑢</m:t>
                    </m:r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𝑢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𝑥</m:t>
                        </m:r>
                      </m:sub>
                    </m:sSub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+</m:t>
                    </m:r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𝑢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𝑥𝑥𝑥</m:t>
                        </m:r>
                      </m:sub>
                    </m:sSub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=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0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,	</a:t>
                </a:r>
              </a:p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𝑢</m:t>
                    </m:r>
                    <m:d>
                      <m:d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𝑥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,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0</m:t>
                        </m:r>
                      </m:e>
                    </m:d>
                    <m:r>
                      <a:rPr lang="en-US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=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𝑓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(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𝑥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)</m:t>
                    </m:r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" name="Блок-схема: альтернативный процесс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9752" y="2863316"/>
                <a:ext cx="2498204" cy="985311"/>
              </a:xfrm>
              <a:prstGeom prst="flowChartAlternateProcess">
                <a:avLst/>
              </a:prstGeom>
              <a:blipFill rotWithShape="0">
                <a:blip r:embed="rId2" cstate="print"/>
                <a:stretch>
                  <a:fillRect b="-122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 9"/>
          <p:cNvSpPr/>
          <p:nvPr/>
        </p:nvSpPr>
        <p:spPr>
          <a:xfrm>
            <a:off x="295120" y="4027821"/>
            <a:ext cx="885733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У</a:t>
            </a:r>
            <a:r>
              <a:rPr lang="en-US" dirty="0" err="1"/>
              <a:t>равнени</a:t>
            </a:r>
            <a:r>
              <a:rPr lang="ru-RU" dirty="0"/>
              <a:t>е</a:t>
            </a:r>
            <a:r>
              <a:rPr lang="en-US" dirty="0"/>
              <a:t> </a:t>
            </a:r>
            <a:r>
              <a:rPr lang="en-US" dirty="0" err="1"/>
              <a:t>Кортевега-де</a:t>
            </a:r>
            <a:r>
              <a:rPr lang="en-US" dirty="0"/>
              <a:t> </a:t>
            </a:r>
            <a:r>
              <a:rPr lang="en-US" dirty="0" err="1"/>
              <a:t>Фриза</a:t>
            </a:r>
            <a:r>
              <a:rPr lang="ru-RU" dirty="0"/>
              <a:t> проинтегрировано, на основе перехода от потенциала одномерного уравнения Шредингера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Блок-схема: альтернативный процесс 6"/>
              <p:cNvSpPr/>
              <p:nvPr/>
            </p:nvSpPr>
            <p:spPr>
              <a:xfrm>
                <a:off x="2483768" y="4945351"/>
                <a:ext cx="2587350" cy="903250"/>
              </a:xfrm>
              <a:prstGeom prst="flowChartAlternateProcess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−</m:t>
                      </m:r>
                      <m:f>
                        <m:fPr>
                          <m:ctrlPr>
                            <a:rPr lang="el-GR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l-GR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l-GR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𝜓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+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𝑞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</m:d>
                      <m:r>
                        <a:rPr lang="el-GR" i="1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𝜓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𝑘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2</m:t>
                          </m:r>
                        </m:sup>
                      </m:sSup>
                      <m:r>
                        <a:rPr lang="el-GR" i="1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𝜓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1" name="Блок-схема: альтернативный процесс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3768" y="4945351"/>
                <a:ext cx="2587350" cy="903250"/>
              </a:xfrm>
              <a:prstGeom prst="flowChartAlternateProcess">
                <a:avLst/>
              </a:prstGeom>
              <a:blipFill>
                <a:blip r:embed="rId3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/>
          <p:cNvSpPr/>
          <p:nvPr/>
        </p:nvSpPr>
        <p:spPr>
          <a:xfrm>
            <a:off x="654029" y="6017851"/>
            <a:ext cx="54962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к коэффициенту отражения на этом потенциале. </a:t>
            </a:r>
          </a:p>
        </p:txBody>
      </p:sp>
    </p:spTree>
    <p:extLst>
      <p:ext uri="{BB962C8B-B14F-4D97-AF65-F5344CB8AC3E}">
        <p14:creationId xmlns:p14="http://schemas.microsoft.com/office/powerpoint/2010/main" val="1354873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E7B90-96F7-4E88-88A1-A00939C7E05E}" type="slidenum">
              <a:rPr lang="en-US" smtClean="0"/>
              <a:pPr/>
              <a:t>28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Блок-схема: альтернативный процесс 6"/>
              <p:cNvSpPr/>
              <p:nvPr/>
            </p:nvSpPr>
            <p:spPr>
              <a:xfrm>
                <a:off x="546446" y="672667"/>
                <a:ext cx="2513386" cy="985311"/>
              </a:xfrm>
              <a:prstGeom prst="flowChartAlternateProcess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l-GR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𝑢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𝑡</m:t>
                        </m:r>
                      </m:sub>
                    </m:sSub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−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6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𝑢</m:t>
                    </m:r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𝑢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𝑥</m:t>
                        </m:r>
                      </m:sub>
                    </m:sSub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+</m:t>
                    </m:r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𝑢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𝑥𝑥𝑥</m:t>
                        </m:r>
                      </m:sub>
                    </m:sSub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=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0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,</a:t>
                </a:r>
              </a:p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𝑢</m:t>
                    </m:r>
                    <m:d>
                      <m:d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𝑥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,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0</m:t>
                        </m:r>
                      </m:e>
                    </m:d>
                    <m:r>
                      <a:rPr lang="en-US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=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𝑓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(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𝑥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)</m:t>
                    </m:r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" name="Блок-схема: альтернативный процесс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6446" y="672667"/>
                <a:ext cx="2513386" cy="985311"/>
              </a:xfrm>
              <a:prstGeom prst="flowChartAlternateProcess">
                <a:avLst/>
              </a:prstGeom>
              <a:blipFill rotWithShape="1">
                <a:blip r:embed="rId2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323529" y="2562330"/>
                <a:ext cx="2353428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dirty="0"/>
                  <a:t>Находим данные рассеяния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00000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/>
                          </a:rPr>
                          <m:t>𝑆</m:t>
                        </m:r>
                      </m:e>
                      <m:sub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/>
                          </a:rPr>
                          <m:t>0</m:t>
                        </m:r>
                      </m:sub>
                    </m:sSub>
                    <m:r>
                      <a:rPr lang="en-US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ru-RU" dirty="0"/>
                  <a:t>по заданной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  <a:ea typeface="Cambria Math"/>
                      </a:rPr>
                      <m:t>𝑓</m:t>
                    </m:r>
                    <m:r>
                      <a:rPr lang="en-US" i="1">
                        <a:latin typeface="Cambria Math"/>
                        <a:ea typeface="Cambria Math"/>
                      </a:rPr>
                      <m:t>(</m:t>
                    </m:r>
                    <m:r>
                      <a:rPr lang="en-US" i="1">
                        <a:latin typeface="Cambria Math"/>
                        <a:ea typeface="Cambria Math"/>
                      </a:rPr>
                      <m:t>𝑥</m:t>
                    </m:r>
                    <m:r>
                      <a:rPr lang="en-US" i="1">
                        <a:latin typeface="Cambria Math"/>
                        <a:ea typeface="Cambria Math"/>
                      </a:rPr>
                      <m:t>)</m:t>
                    </m:r>
                  </m:oMath>
                </a14:m>
                <a:r>
                  <a:rPr lang="ru-RU" dirty="0"/>
                  <a:t> </a:t>
                </a: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529" y="2562330"/>
                <a:ext cx="2353428" cy="923330"/>
              </a:xfrm>
              <a:prstGeom prst="rect">
                <a:avLst/>
              </a:prstGeom>
              <a:blipFill>
                <a:blip r:embed="rId3" cstate="print"/>
                <a:stretch>
                  <a:fillRect l="-2073" t="-3289" b="-921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/>
          <p:cNvSpPr txBox="1"/>
          <p:nvPr/>
        </p:nvSpPr>
        <p:spPr>
          <a:xfrm>
            <a:off x="6708531" y="2714730"/>
            <a:ext cx="20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Обратная задача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77094" y="222739"/>
            <a:ext cx="1599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Задача Коши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6156176" y="612240"/>
                <a:ext cx="223035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dirty="0"/>
                  <a:t>Решение задачи Коши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  <a:ea typeface="Cambria Math"/>
                      </a:rPr>
                      <m:t>𝑢</m:t>
                    </m:r>
                    <m:r>
                      <a:rPr lang="en-US" b="0" i="1" smtClean="0">
                        <a:latin typeface="Cambria Math"/>
                        <a:ea typeface="Cambria Math"/>
                      </a:rPr>
                      <m:t>(</m:t>
                    </m:r>
                    <m:r>
                      <a:rPr lang="en-US" b="0" i="1" smtClean="0">
                        <a:latin typeface="Cambria Math"/>
                        <a:ea typeface="Cambria Math"/>
                      </a:rPr>
                      <m:t>𝑥</m:t>
                    </m:r>
                    <m:r>
                      <a:rPr lang="en-US" b="0" i="1" smtClean="0">
                        <a:latin typeface="Cambria Math"/>
                        <a:ea typeface="Cambria Math"/>
                      </a:rPr>
                      <m:t>,</m:t>
                    </m:r>
                    <m:r>
                      <a:rPr lang="en-US" b="0" i="1" smtClean="0">
                        <a:latin typeface="Cambria Math"/>
                        <a:ea typeface="Cambria Math"/>
                      </a:rPr>
                      <m:t>𝑡</m:t>
                    </m:r>
                    <m:r>
                      <a:rPr lang="en-US" b="0" i="1" smtClean="0">
                        <a:latin typeface="Cambria Math"/>
                        <a:ea typeface="Cambria Math"/>
                      </a:rPr>
                      <m:t>)</m:t>
                    </m:r>
                  </m:oMath>
                </a14:m>
                <a:endParaRPr lang="ru-RU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6176" y="612240"/>
                <a:ext cx="2230358" cy="646331"/>
              </a:xfrm>
              <a:prstGeom prst="rect">
                <a:avLst/>
              </a:prstGeom>
              <a:blipFill>
                <a:blip r:embed="rId4" cstate="print"/>
                <a:stretch>
                  <a:fillRect l="-2459" t="-4717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Down Arrow 6"/>
          <p:cNvSpPr/>
          <p:nvPr/>
        </p:nvSpPr>
        <p:spPr>
          <a:xfrm>
            <a:off x="2684603" y="1963670"/>
            <a:ext cx="188407" cy="224078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762419" y="4633394"/>
                <a:ext cx="2490810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dirty="0"/>
                  <a:t>Данные рассеяния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00000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/>
                          </a:rPr>
                          <m:t>𝑆</m:t>
                        </m:r>
                      </m:e>
                      <m:sub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/>
                          </a:rPr>
                          <m:t>0</m:t>
                        </m:r>
                      </m:sub>
                    </m:sSub>
                  </m:oMath>
                </a14:m>
                <a:endParaRPr lang="ru-RU" dirty="0"/>
              </a:p>
              <a:p>
                <a:endParaRPr lang="ru-RU" dirty="0"/>
              </a:p>
              <a:p>
                <a:r>
                  <a:rPr lang="ru-RU" dirty="0"/>
                  <a:t>для </a:t>
                </a:r>
                <a14:m>
                  <m:oMath xmlns:m="http://schemas.openxmlformats.org/officeDocument/2006/math">
                    <m:r>
                      <a:rPr lang="ru-RU" b="0" i="0" smtClean="0">
                        <a:latin typeface="Cambria Math" panose="02040503050406030204" pitchFamily="18" charset="0"/>
                      </a:rPr>
                      <m:t>    </m:t>
                    </m:r>
                    <m:r>
                      <a:rPr lang="en-US" b="0" i="1" smtClean="0">
                        <a:latin typeface="Cambria Math"/>
                      </a:rPr>
                      <m:t>𝑡</m:t>
                    </m:r>
                    <m:r>
                      <a:rPr lang="en-US" b="0" i="1" smtClean="0">
                        <a:latin typeface="Cambria Math"/>
                      </a:rPr>
                      <m:t>=</m:t>
                    </m:r>
                    <m:r>
                      <a:rPr lang="en-US" b="0" i="1" smtClean="0">
                        <a:latin typeface="Cambria Math"/>
                      </a:rPr>
                      <m:t>0</m:t>
                    </m:r>
                    <m:r>
                      <a:rPr lang="en-US" b="0" i="1" smtClean="0">
                        <a:latin typeface="Cambria Math"/>
                      </a:rPr>
                      <m:t>:</m:t>
                    </m:r>
                  </m:oMath>
                </a14:m>
                <a:endParaRPr lang="ru-RU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419" y="4633394"/>
                <a:ext cx="2490810" cy="923330"/>
              </a:xfrm>
              <a:prstGeom prst="rect">
                <a:avLst/>
              </a:prstGeom>
              <a:blipFill rotWithShape="0">
                <a:blip r:embed="rId5" cstate="print"/>
                <a:stretch>
                  <a:fillRect l="-1956" t="-3289" b="-921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ight Arrow 7"/>
          <p:cNvSpPr/>
          <p:nvPr/>
        </p:nvSpPr>
        <p:spPr>
          <a:xfrm>
            <a:off x="3131840" y="4974479"/>
            <a:ext cx="2880320" cy="1827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6282137" y="4549211"/>
                <a:ext cx="2687467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lvl="0"/>
                <a:r>
                  <a:rPr lang="ru-RU" dirty="0"/>
                  <a:t>Данные рассеяния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000000"/>
                        </a:solidFill>
                        <a:latin typeface="Cambria Math"/>
                      </a:rPr>
                      <m:t>𝑆</m:t>
                    </m:r>
                    <m:r>
                      <a:rPr lang="en-US" i="1">
                        <a:solidFill>
                          <a:srgbClr val="000000"/>
                        </a:solidFill>
                        <a:latin typeface="Cambria Math"/>
                      </a:rPr>
                      <m:t>(</m:t>
                    </m:r>
                    <m:r>
                      <a:rPr lang="en-US" i="1">
                        <a:solidFill>
                          <a:srgbClr val="000000"/>
                        </a:solidFill>
                        <a:latin typeface="Cambria Math"/>
                      </a:rPr>
                      <m:t>𝑡</m:t>
                    </m:r>
                    <m:r>
                      <a:rPr lang="en-US" i="1">
                        <a:solidFill>
                          <a:srgbClr val="000000"/>
                        </a:solidFill>
                        <a:latin typeface="Cambria Math"/>
                      </a:rPr>
                      <m:t>)</m:t>
                    </m:r>
                  </m:oMath>
                </a14:m>
                <a:endParaRPr lang="ru-RU" dirty="0">
                  <a:solidFill>
                    <a:srgbClr val="000000"/>
                  </a:solidFill>
                </a:endParaRPr>
              </a:p>
              <a:p>
                <a:endParaRPr lang="ru-RU" dirty="0"/>
              </a:p>
              <a:p>
                <a:r>
                  <a:rPr lang="ru-RU" dirty="0"/>
                  <a:t>для </a:t>
                </a:r>
                <a:r>
                  <a:rPr lang="ru-RU" b="0" dirty="0"/>
                  <a:t>произвольного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𝑡</m:t>
                    </m:r>
                  </m:oMath>
                </a14:m>
                <a:endParaRPr lang="ru-RU" dirty="0"/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2137" y="4549211"/>
                <a:ext cx="2687467" cy="923330"/>
              </a:xfrm>
              <a:prstGeom prst="rect">
                <a:avLst/>
              </a:prstGeom>
              <a:blipFill rotWithShape="0">
                <a:blip r:embed="rId6" cstate="print"/>
                <a:stretch>
                  <a:fillRect l="-2045" t="-3289" b="-921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Up Arrow 19"/>
          <p:cNvSpPr/>
          <p:nvPr/>
        </p:nvSpPr>
        <p:spPr>
          <a:xfrm>
            <a:off x="6282136" y="1657977"/>
            <a:ext cx="176441" cy="2431702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Right Arrow 20"/>
          <p:cNvSpPr/>
          <p:nvPr/>
        </p:nvSpPr>
        <p:spPr>
          <a:xfrm>
            <a:off x="3224020" y="1080881"/>
            <a:ext cx="2788140" cy="17769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4604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157" y="565038"/>
            <a:ext cx="8928893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2" action="ppaction://hlinksldjump"/>
              </a:rPr>
              <a:t>В.Е. </a:t>
            </a:r>
            <a:r>
              <a:rPr lang="en-US" dirty="0" err="1">
                <a:hlinkClick r:id="rId2" action="ppaction://hlinksldjump"/>
              </a:rPr>
              <a:t>Захаров</a:t>
            </a:r>
            <a:r>
              <a:rPr lang="en-US" dirty="0">
                <a:hlinkClick r:id="rId2" action="ppaction://hlinksldjump"/>
              </a:rPr>
              <a:t>, А.Б. </a:t>
            </a:r>
            <a:r>
              <a:rPr lang="en-US" dirty="0" err="1">
                <a:hlinkClick r:id="rId2" action="ppaction://hlinksldjump"/>
              </a:rPr>
              <a:t>Шабат</a:t>
            </a:r>
            <a:r>
              <a:rPr lang="en-US" dirty="0"/>
              <a:t> (1971). </a:t>
            </a:r>
            <a:r>
              <a:rPr lang="en-US" dirty="0" err="1"/>
              <a:t>Метод</a:t>
            </a:r>
            <a:r>
              <a:rPr lang="en-US" dirty="0"/>
              <a:t> </a:t>
            </a:r>
            <a:r>
              <a:rPr lang="en-US" dirty="0" err="1"/>
              <a:t>обратной</a:t>
            </a:r>
            <a:r>
              <a:rPr lang="en-US" dirty="0"/>
              <a:t> </a:t>
            </a:r>
            <a:r>
              <a:rPr lang="en-US" dirty="0" err="1"/>
              <a:t>задачи</a:t>
            </a:r>
            <a:r>
              <a:rPr lang="en-US" dirty="0"/>
              <a:t> </a:t>
            </a:r>
            <a:r>
              <a:rPr lang="en-US" dirty="0" err="1"/>
              <a:t>рассеяния</a:t>
            </a:r>
            <a:r>
              <a:rPr lang="en-US" dirty="0"/>
              <a:t> </a:t>
            </a:r>
            <a:r>
              <a:rPr lang="en-US" dirty="0" err="1"/>
              <a:t>интегрирования</a:t>
            </a:r>
            <a:r>
              <a:rPr lang="en-US" dirty="0"/>
              <a:t> </a:t>
            </a:r>
            <a:r>
              <a:rPr lang="en-US" dirty="0" err="1"/>
              <a:t>нелинейного</a:t>
            </a:r>
            <a:r>
              <a:rPr lang="en-US" dirty="0"/>
              <a:t> </a:t>
            </a:r>
            <a:r>
              <a:rPr lang="en-US" dirty="0" err="1"/>
              <a:t>уравнения</a:t>
            </a:r>
            <a:r>
              <a:rPr lang="en-US" dirty="0"/>
              <a:t> </a:t>
            </a:r>
            <a:r>
              <a:rPr lang="en-US" dirty="0" err="1"/>
              <a:t>Шредингера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/>
              <a:t>В.А. </a:t>
            </a:r>
            <a:r>
              <a:rPr lang="en-US" dirty="0" err="1"/>
              <a:t>Садовничий</a:t>
            </a:r>
            <a:r>
              <a:rPr lang="en-US" dirty="0"/>
              <a:t> (1972). </a:t>
            </a:r>
            <a:r>
              <a:rPr lang="en-US" dirty="0" err="1"/>
              <a:t>Единственность</a:t>
            </a:r>
            <a:r>
              <a:rPr lang="en-US" dirty="0"/>
              <a:t> </a:t>
            </a:r>
            <a:r>
              <a:rPr lang="en-US" dirty="0" err="1"/>
              <a:t>решения</a:t>
            </a:r>
            <a:r>
              <a:rPr lang="en-US" dirty="0"/>
              <a:t> </a:t>
            </a:r>
            <a:r>
              <a:rPr lang="en-US" dirty="0" err="1"/>
              <a:t>обратной</a:t>
            </a:r>
            <a:r>
              <a:rPr lang="en-US" dirty="0"/>
              <a:t> </a:t>
            </a:r>
            <a:r>
              <a:rPr lang="en-US" dirty="0" err="1"/>
              <a:t>задачи</a:t>
            </a:r>
            <a:r>
              <a:rPr lang="en-US" dirty="0"/>
              <a:t> в </a:t>
            </a:r>
            <a:r>
              <a:rPr lang="en-US" dirty="0" err="1"/>
              <a:t>случае</a:t>
            </a:r>
            <a:r>
              <a:rPr lang="en-US" dirty="0"/>
              <a:t> </a:t>
            </a:r>
            <a:r>
              <a:rPr lang="en-US" dirty="0" err="1"/>
              <a:t>уравнения</a:t>
            </a:r>
            <a:r>
              <a:rPr lang="en-US" dirty="0"/>
              <a:t> </a:t>
            </a:r>
            <a:r>
              <a:rPr lang="en-US" dirty="0" err="1"/>
              <a:t>второго</a:t>
            </a:r>
            <a:r>
              <a:rPr lang="en-US" dirty="0"/>
              <a:t> </a:t>
            </a:r>
            <a:r>
              <a:rPr lang="en-US" dirty="0" err="1"/>
              <a:t>порядка</a:t>
            </a:r>
            <a:r>
              <a:rPr lang="en-US" dirty="0"/>
              <a:t> с </a:t>
            </a:r>
            <a:r>
              <a:rPr lang="en-US" dirty="0" err="1"/>
              <a:t>нераспадающимися</a:t>
            </a:r>
            <a:r>
              <a:rPr lang="en-US" dirty="0"/>
              <a:t> </a:t>
            </a:r>
            <a:r>
              <a:rPr lang="en-US" dirty="0" err="1"/>
              <a:t>условиями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/>
              <a:t>Л.Д. </a:t>
            </a:r>
            <a:r>
              <a:rPr lang="en-US" dirty="0" err="1"/>
              <a:t>Фаддеев</a:t>
            </a:r>
            <a:r>
              <a:rPr lang="en-US" dirty="0"/>
              <a:t> (1974). </a:t>
            </a:r>
            <a:r>
              <a:rPr lang="en-US" dirty="0" err="1"/>
              <a:t>Восстановление</a:t>
            </a:r>
            <a:r>
              <a:rPr lang="en-US" dirty="0"/>
              <a:t> </a:t>
            </a:r>
            <a:r>
              <a:rPr lang="en-US" dirty="0" err="1"/>
              <a:t>потенциала</a:t>
            </a:r>
            <a:r>
              <a:rPr lang="en-US" dirty="0"/>
              <a:t> в </a:t>
            </a:r>
            <a:r>
              <a:rPr lang="en-US" dirty="0" err="1"/>
              <a:t>операторе</a:t>
            </a:r>
            <a:r>
              <a:rPr lang="en-US" dirty="0"/>
              <a:t> </a:t>
            </a:r>
            <a:r>
              <a:rPr lang="en-US" dirty="0" err="1"/>
              <a:t>Шрёдингера</a:t>
            </a:r>
            <a:r>
              <a:rPr lang="en-US" dirty="0"/>
              <a:t> </a:t>
            </a:r>
            <a:r>
              <a:rPr lang="en-US" dirty="0" err="1"/>
              <a:t>на</a:t>
            </a:r>
            <a:r>
              <a:rPr lang="en-US" dirty="0"/>
              <a:t> </a:t>
            </a:r>
            <a:r>
              <a:rPr lang="en-US" dirty="0" err="1"/>
              <a:t>всей</a:t>
            </a:r>
            <a:r>
              <a:rPr lang="en-US" dirty="0"/>
              <a:t> </a:t>
            </a:r>
            <a:r>
              <a:rPr lang="en-US" dirty="0" err="1"/>
              <a:t>оси</a:t>
            </a:r>
            <a:r>
              <a:rPr lang="en-US" dirty="0"/>
              <a:t> </a:t>
            </a:r>
            <a:r>
              <a:rPr lang="en-US" dirty="0" err="1"/>
              <a:t>по</a:t>
            </a:r>
            <a:r>
              <a:rPr lang="en-US" dirty="0"/>
              <a:t> </a:t>
            </a:r>
            <a:r>
              <a:rPr lang="en-US" dirty="0" err="1"/>
              <a:t>амплитуде</a:t>
            </a:r>
            <a:r>
              <a:rPr lang="en-US" dirty="0"/>
              <a:t> </a:t>
            </a:r>
            <a:r>
              <a:rPr lang="en-US" dirty="0" err="1"/>
              <a:t>рассеяния</a:t>
            </a:r>
            <a:r>
              <a:rPr lang="en-US" dirty="0"/>
              <a:t>.</a:t>
            </a:r>
          </a:p>
          <a:p>
            <a:r>
              <a:rPr lang="en-US" dirty="0" err="1"/>
              <a:t>Первые</a:t>
            </a:r>
            <a:r>
              <a:rPr lang="en-US" dirty="0"/>
              <a:t> </a:t>
            </a:r>
            <a:r>
              <a:rPr lang="en-US" dirty="0" err="1"/>
              <a:t>многомерные</a:t>
            </a:r>
            <a:r>
              <a:rPr lang="en-US" dirty="0"/>
              <a:t> </a:t>
            </a:r>
            <a:r>
              <a:rPr lang="en-US" dirty="0" err="1"/>
              <a:t>аналоги</a:t>
            </a:r>
            <a:r>
              <a:rPr lang="en-US" dirty="0"/>
              <a:t> </a:t>
            </a:r>
            <a:r>
              <a:rPr lang="en-US" dirty="0" err="1"/>
              <a:t>уравнения</a:t>
            </a:r>
            <a:r>
              <a:rPr lang="en-US" dirty="0"/>
              <a:t> </a:t>
            </a:r>
            <a:r>
              <a:rPr lang="en-US" dirty="0" err="1"/>
              <a:t>Гельфанда-Левитана</a:t>
            </a:r>
            <a:r>
              <a:rPr lang="en-US" dirty="0"/>
              <a:t>  в </a:t>
            </a:r>
            <a:r>
              <a:rPr lang="en-US" dirty="0" err="1"/>
              <a:t>обратных</a:t>
            </a:r>
            <a:r>
              <a:rPr lang="en-US" dirty="0"/>
              <a:t> </a:t>
            </a:r>
            <a:r>
              <a:rPr lang="en-US" dirty="0" err="1"/>
              <a:t>задачах</a:t>
            </a:r>
            <a:r>
              <a:rPr lang="en-US" dirty="0"/>
              <a:t> </a:t>
            </a:r>
            <a:r>
              <a:rPr lang="en-US" dirty="0" err="1"/>
              <a:t>рассеяния</a:t>
            </a:r>
            <a:r>
              <a:rPr lang="ru-RU" dirty="0"/>
              <a:t>.</a:t>
            </a:r>
            <a:endParaRPr lang="en-US" dirty="0"/>
          </a:p>
          <a:p>
            <a:endParaRPr lang="en-US" dirty="0"/>
          </a:p>
          <a:p>
            <a:r>
              <a:rPr lang="en-US" dirty="0"/>
              <a:t>Л.Д. </a:t>
            </a:r>
            <a:r>
              <a:rPr lang="en-US" dirty="0" err="1"/>
              <a:t>Фаддеев</a:t>
            </a:r>
            <a:r>
              <a:rPr lang="en-US" dirty="0"/>
              <a:t> (1974)</a:t>
            </a:r>
            <a:r>
              <a:rPr lang="ru-RU" dirty="0"/>
              <a:t>.</a:t>
            </a:r>
            <a:r>
              <a:rPr lang="en-US" dirty="0"/>
              <a:t> </a:t>
            </a:r>
            <a:r>
              <a:rPr lang="en-US" dirty="0" err="1"/>
              <a:t>Обратные</a:t>
            </a:r>
            <a:r>
              <a:rPr lang="en-US" dirty="0"/>
              <a:t> </a:t>
            </a:r>
            <a:r>
              <a:rPr lang="en-US" dirty="0" err="1"/>
              <a:t>задачи</a:t>
            </a:r>
            <a:r>
              <a:rPr lang="en-US" dirty="0"/>
              <a:t> </a:t>
            </a:r>
            <a:r>
              <a:rPr lang="en-US" dirty="0" err="1"/>
              <a:t>квантовой</a:t>
            </a:r>
            <a:r>
              <a:rPr lang="en-US" dirty="0"/>
              <a:t> </a:t>
            </a:r>
            <a:r>
              <a:rPr lang="en-US" dirty="0" err="1"/>
              <a:t>теории</a:t>
            </a:r>
            <a:r>
              <a:rPr lang="en-US" dirty="0"/>
              <a:t> </a:t>
            </a:r>
            <a:r>
              <a:rPr lang="en-US" dirty="0" err="1"/>
              <a:t>рассеяния</a:t>
            </a:r>
            <a:r>
              <a:rPr lang="en-US" dirty="0"/>
              <a:t>. II. </a:t>
            </a:r>
            <a:r>
              <a:rPr lang="en-US" dirty="0" err="1"/>
              <a:t>Проблемы</a:t>
            </a:r>
            <a:r>
              <a:rPr lang="en-US" dirty="0"/>
              <a:t> </a:t>
            </a:r>
            <a:r>
              <a:rPr lang="en-US" dirty="0" err="1"/>
              <a:t>математики</a:t>
            </a:r>
            <a:r>
              <a:rPr lang="en-US" dirty="0"/>
              <a:t>. Т. 3, 259.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858" y="4437111"/>
            <a:ext cx="1347412" cy="175436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4336444"/>
            <a:ext cx="1407742" cy="2059914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E7B90-96F7-4E88-88A1-A00939C7E05E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51566" y="6211692"/>
            <a:ext cx="15735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В.Е. </a:t>
            </a:r>
            <a:r>
              <a:rPr lang="en-US" dirty="0" err="1"/>
              <a:t>Захаров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38982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9601" y="174023"/>
            <a:ext cx="7592439" cy="648072"/>
          </a:xfrm>
        </p:spPr>
        <p:txBody>
          <a:bodyPr>
            <a:noAutofit/>
          </a:bodyPr>
          <a:lstStyle/>
          <a:p>
            <a:pPr algn="ctr"/>
            <a:r>
              <a:rPr lang="ru-RU" sz="1800" b="1" dirty="0">
                <a:latin typeface="+mn-lt"/>
              </a:rPr>
              <a:t>Международная молодежная научная школа-конференция</a:t>
            </a:r>
            <a:br>
              <a:rPr lang="ru-RU" sz="1800" b="1" dirty="0">
                <a:latin typeface="+mn-lt"/>
              </a:rPr>
            </a:br>
            <a:r>
              <a:rPr lang="ru-RU" sz="1800" b="1" dirty="0">
                <a:solidFill>
                  <a:srgbClr val="FF0000"/>
                </a:solidFill>
                <a:latin typeface="+mn-lt"/>
              </a:rPr>
              <a:t>Теория и численные методы решения обратных и некорректных задач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E5893-7238-4036-AE3C-A831284F60EB}" type="slidenum">
              <a:rPr lang="ru-RU" smtClean="0"/>
              <a:pPr/>
              <a:t>3</a:t>
            </a:fld>
            <a:endParaRPr lang="ru-RU"/>
          </a:p>
        </p:txBody>
      </p:sp>
      <p:sp>
        <p:nvSpPr>
          <p:cNvPr id="16" name="Двойная стрелка вверх/вниз 15"/>
          <p:cNvSpPr/>
          <p:nvPr/>
        </p:nvSpPr>
        <p:spPr>
          <a:xfrm rot="18500181">
            <a:off x="3285117" y="742718"/>
            <a:ext cx="166222" cy="2376197"/>
          </a:xfrm>
          <a:prstGeom prst="upDownArrow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18" name="Двойная стрелка вверх/вниз 17"/>
          <p:cNvSpPr/>
          <p:nvPr/>
        </p:nvSpPr>
        <p:spPr>
          <a:xfrm rot="5400000">
            <a:off x="5903034" y="2111353"/>
            <a:ext cx="144252" cy="1771438"/>
          </a:xfrm>
          <a:prstGeom prst="upDownArrow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19" name="Двойная стрелка вверх/вниз 18"/>
          <p:cNvSpPr/>
          <p:nvPr/>
        </p:nvSpPr>
        <p:spPr>
          <a:xfrm rot="12776278">
            <a:off x="3225668" y="2996144"/>
            <a:ext cx="168671" cy="3172897"/>
          </a:xfrm>
          <a:prstGeom prst="upDownArrow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4121805" y="2781146"/>
            <a:ext cx="853369" cy="40851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ОНЗ</a:t>
            </a:r>
          </a:p>
        </p:txBody>
      </p:sp>
      <p:sp>
        <p:nvSpPr>
          <p:cNvPr id="42" name="Двойная стрелка вверх/вниз 41"/>
          <p:cNvSpPr/>
          <p:nvPr/>
        </p:nvSpPr>
        <p:spPr>
          <a:xfrm>
            <a:off x="4572000" y="2072921"/>
            <a:ext cx="145302" cy="641130"/>
          </a:xfrm>
          <a:prstGeom prst="upDownArrow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44" name="Двойная стрелка вверх/вниз 43"/>
          <p:cNvSpPr/>
          <p:nvPr/>
        </p:nvSpPr>
        <p:spPr>
          <a:xfrm rot="3176385">
            <a:off x="5814050" y="786069"/>
            <a:ext cx="148245" cy="2325897"/>
          </a:xfrm>
          <a:prstGeom prst="upDownArrow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45" name="Двойная стрелка вверх/вниз 44"/>
          <p:cNvSpPr/>
          <p:nvPr/>
        </p:nvSpPr>
        <p:spPr>
          <a:xfrm rot="7027520">
            <a:off x="5928403" y="2575717"/>
            <a:ext cx="152841" cy="2033143"/>
          </a:xfrm>
          <a:prstGeom prst="upDownArrow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46" name="Двойная стрелка вверх/вниз 45"/>
          <p:cNvSpPr/>
          <p:nvPr/>
        </p:nvSpPr>
        <p:spPr>
          <a:xfrm rot="7908933">
            <a:off x="5846681" y="2878459"/>
            <a:ext cx="196778" cy="2605051"/>
          </a:xfrm>
          <a:prstGeom prst="upDownArrow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grpSp>
        <p:nvGrpSpPr>
          <p:cNvPr id="14" name="Группа 13"/>
          <p:cNvGrpSpPr/>
          <p:nvPr/>
        </p:nvGrpSpPr>
        <p:grpSpPr>
          <a:xfrm>
            <a:off x="467544" y="1033871"/>
            <a:ext cx="2304256" cy="4679162"/>
            <a:chOff x="467544" y="1033871"/>
            <a:chExt cx="2304256" cy="4679162"/>
          </a:xfrm>
        </p:grpSpPr>
        <p:sp>
          <p:nvSpPr>
            <p:cNvPr id="21" name="Прямоугольник 20"/>
            <p:cNvSpPr/>
            <p:nvPr/>
          </p:nvSpPr>
          <p:spPr>
            <a:xfrm>
              <a:off x="769601" y="1033871"/>
              <a:ext cx="1556126" cy="292691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6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Россия</a:t>
              </a:r>
            </a:p>
          </p:txBody>
        </p:sp>
        <p:sp>
          <p:nvSpPr>
            <p:cNvPr id="3" name="Прямоугольник 2"/>
            <p:cNvSpPr/>
            <p:nvPr/>
          </p:nvSpPr>
          <p:spPr>
            <a:xfrm>
              <a:off x="467544" y="1345759"/>
              <a:ext cx="2304256" cy="4367274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ru-RU" sz="16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1. Новосибирск</a:t>
              </a:r>
            </a:p>
            <a:p>
              <a:r>
                <a:rPr lang="ru-RU" sz="16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2. Москва</a:t>
              </a:r>
            </a:p>
            <a:p>
              <a:r>
                <a:rPr lang="ru-RU" sz="16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3. Санкт-Петербург</a:t>
              </a:r>
            </a:p>
            <a:p>
              <a:r>
                <a:rPr lang="ru-RU" sz="16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4. Красноярск</a:t>
              </a:r>
            </a:p>
            <a:p>
              <a:r>
                <a:rPr lang="ru-RU" sz="16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5. Калининград</a:t>
              </a:r>
            </a:p>
            <a:p>
              <a:r>
                <a:rPr lang="ru-RU" sz="16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6. Якутск</a:t>
              </a:r>
            </a:p>
            <a:p>
              <a:r>
                <a:rPr lang="ru-RU" sz="16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7. Екатеринбург</a:t>
              </a:r>
            </a:p>
            <a:p>
              <a:r>
                <a:rPr lang="ru-RU" sz="16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8. Ставрополь</a:t>
              </a:r>
            </a:p>
            <a:p>
              <a:r>
                <a:rPr lang="ru-RU" sz="16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9. Томск</a:t>
              </a:r>
            </a:p>
            <a:p>
              <a:r>
                <a:rPr lang="ru-RU" sz="16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10. Челябинск</a:t>
              </a:r>
            </a:p>
            <a:p>
              <a:r>
                <a:rPr lang="ru-RU" sz="16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11. Ханты-Мансийск</a:t>
              </a:r>
            </a:p>
            <a:p>
              <a:r>
                <a:rPr lang="ru-RU" sz="16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12. Барнаул</a:t>
              </a:r>
            </a:p>
            <a:p>
              <a:r>
                <a:rPr lang="ru-RU" sz="16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13. Саратов</a:t>
              </a:r>
            </a:p>
            <a:p>
              <a:r>
                <a:rPr lang="ru-RU" sz="16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14. Южно-Сахалинск</a:t>
              </a:r>
            </a:p>
            <a:p>
              <a:r>
                <a:rPr lang="ru-RU" sz="16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15. Иркутск</a:t>
              </a:r>
            </a:p>
            <a:p>
              <a:r>
                <a:rPr lang="ru-RU" sz="16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16. Владивосток</a:t>
              </a:r>
            </a:p>
            <a:p>
              <a:r>
                <a:rPr lang="ru-RU" sz="16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17. </a:t>
              </a:r>
              <a:r>
                <a:rPr lang="ru-RU" sz="16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Снежинск</a:t>
              </a:r>
              <a:endPara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ru-RU" sz="16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18. Уфа</a:t>
              </a:r>
            </a:p>
          </p:txBody>
        </p:sp>
      </p:grpSp>
      <p:grpSp>
        <p:nvGrpSpPr>
          <p:cNvPr id="61" name="Группа 60"/>
          <p:cNvGrpSpPr/>
          <p:nvPr/>
        </p:nvGrpSpPr>
        <p:grpSpPr>
          <a:xfrm>
            <a:off x="625758" y="5953461"/>
            <a:ext cx="1808264" cy="600758"/>
            <a:chOff x="625758" y="5953461"/>
            <a:chExt cx="1808264" cy="600758"/>
          </a:xfrm>
        </p:grpSpPr>
        <p:sp>
          <p:nvSpPr>
            <p:cNvPr id="24" name="Прямоугольник 23"/>
            <p:cNvSpPr/>
            <p:nvPr/>
          </p:nvSpPr>
          <p:spPr>
            <a:xfrm>
              <a:off x="625758" y="5953461"/>
              <a:ext cx="1808264" cy="292690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6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Германия</a:t>
              </a:r>
            </a:p>
          </p:txBody>
        </p:sp>
        <p:sp>
          <p:nvSpPr>
            <p:cNvPr id="47" name="Прямоугольник 46"/>
            <p:cNvSpPr/>
            <p:nvPr/>
          </p:nvSpPr>
          <p:spPr>
            <a:xfrm>
              <a:off x="814002" y="6280490"/>
              <a:ext cx="1431776" cy="273729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Saarbrücken</a:t>
              </a:r>
              <a:endPara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Группа 12"/>
          <p:cNvGrpSpPr/>
          <p:nvPr/>
        </p:nvGrpSpPr>
        <p:grpSpPr>
          <a:xfrm>
            <a:off x="3880387" y="1014621"/>
            <a:ext cx="1431776" cy="1039050"/>
            <a:chOff x="3880387" y="1014621"/>
            <a:chExt cx="1431776" cy="1039050"/>
          </a:xfrm>
        </p:grpSpPr>
        <p:sp>
          <p:nvSpPr>
            <p:cNvPr id="22" name="Прямоугольник 21"/>
            <p:cNvSpPr/>
            <p:nvPr/>
          </p:nvSpPr>
          <p:spPr>
            <a:xfrm>
              <a:off x="4054409" y="1014621"/>
              <a:ext cx="1083732" cy="292691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6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Китай</a:t>
              </a:r>
            </a:p>
          </p:txBody>
        </p:sp>
        <p:sp>
          <p:nvSpPr>
            <p:cNvPr id="48" name="Прямоугольник 47"/>
            <p:cNvSpPr/>
            <p:nvPr/>
          </p:nvSpPr>
          <p:spPr>
            <a:xfrm>
              <a:off x="3880387" y="1326509"/>
              <a:ext cx="1431776" cy="727162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1. Beijing</a:t>
              </a:r>
            </a:p>
            <a:p>
              <a:pPr algn="ctr"/>
              <a:r>
                <a:rPr lang="en-US" sz="16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2. Shanghai</a:t>
              </a:r>
            </a:p>
            <a:p>
              <a:pPr algn="ctr"/>
              <a:r>
                <a:rPr lang="en-US" sz="16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3. Hangzhou</a:t>
              </a:r>
              <a:endPara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" name="Группа 11"/>
          <p:cNvGrpSpPr/>
          <p:nvPr/>
        </p:nvGrpSpPr>
        <p:grpSpPr>
          <a:xfrm>
            <a:off x="6672907" y="1014621"/>
            <a:ext cx="2147565" cy="1558185"/>
            <a:chOff x="6672907" y="1014621"/>
            <a:chExt cx="2147565" cy="1558185"/>
          </a:xfrm>
        </p:grpSpPr>
        <p:sp>
          <p:nvSpPr>
            <p:cNvPr id="29" name="Прямоугольник 28"/>
            <p:cNvSpPr/>
            <p:nvPr/>
          </p:nvSpPr>
          <p:spPr>
            <a:xfrm>
              <a:off x="6948264" y="1014621"/>
              <a:ext cx="1526900" cy="292691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6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Казахстан</a:t>
              </a:r>
            </a:p>
          </p:txBody>
        </p:sp>
        <p:sp>
          <p:nvSpPr>
            <p:cNvPr id="49" name="Прямоугольник 48"/>
            <p:cNvSpPr/>
            <p:nvPr/>
          </p:nvSpPr>
          <p:spPr>
            <a:xfrm>
              <a:off x="6672907" y="1334464"/>
              <a:ext cx="2147565" cy="1238342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ru-RU" sz="16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1. Алматы</a:t>
              </a:r>
            </a:p>
            <a:p>
              <a:r>
                <a:rPr lang="ru-RU" sz="16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2. Астана</a:t>
              </a:r>
            </a:p>
            <a:p>
              <a:r>
                <a:rPr lang="ru-RU" sz="16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3. Караганда</a:t>
              </a:r>
            </a:p>
            <a:p>
              <a:r>
                <a:rPr lang="ru-RU" sz="16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4. Усть-Каменогорск</a:t>
              </a:r>
            </a:p>
            <a:p>
              <a:r>
                <a:rPr lang="ru-RU" sz="16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5. Туркестан</a:t>
              </a:r>
            </a:p>
          </p:txBody>
        </p:sp>
      </p:grpSp>
      <p:grpSp>
        <p:nvGrpSpPr>
          <p:cNvPr id="11" name="Группа 10"/>
          <p:cNvGrpSpPr/>
          <p:nvPr/>
        </p:nvGrpSpPr>
        <p:grpSpPr>
          <a:xfrm>
            <a:off x="6981434" y="2720295"/>
            <a:ext cx="1473622" cy="1134558"/>
            <a:chOff x="6981434" y="2720295"/>
            <a:chExt cx="1473622" cy="1134558"/>
          </a:xfrm>
        </p:grpSpPr>
        <p:sp>
          <p:nvSpPr>
            <p:cNvPr id="27" name="Прямоугольник 26"/>
            <p:cNvSpPr/>
            <p:nvPr/>
          </p:nvSpPr>
          <p:spPr>
            <a:xfrm>
              <a:off x="6981434" y="2720295"/>
              <a:ext cx="1473621" cy="299376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6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Узбекистан</a:t>
              </a:r>
            </a:p>
          </p:txBody>
        </p:sp>
        <p:sp>
          <p:nvSpPr>
            <p:cNvPr id="50" name="Прямоугольник 49"/>
            <p:cNvSpPr/>
            <p:nvPr/>
          </p:nvSpPr>
          <p:spPr>
            <a:xfrm>
              <a:off x="6981435" y="3035583"/>
              <a:ext cx="1473621" cy="819270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ru-RU" sz="16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1. Ташкент</a:t>
              </a:r>
            </a:p>
            <a:p>
              <a:r>
                <a:rPr lang="ru-RU" sz="16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2. Нукус</a:t>
              </a:r>
            </a:p>
            <a:p>
              <a:r>
                <a:rPr lang="ru-RU" sz="16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3. Самарканд</a:t>
              </a:r>
            </a:p>
          </p:txBody>
        </p:sp>
      </p:grpSp>
      <p:grpSp>
        <p:nvGrpSpPr>
          <p:cNvPr id="10" name="Группа 9"/>
          <p:cNvGrpSpPr/>
          <p:nvPr/>
        </p:nvGrpSpPr>
        <p:grpSpPr>
          <a:xfrm>
            <a:off x="6930244" y="4047768"/>
            <a:ext cx="1562938" cy="605368"/>
            <a:chOff x="6930244" y="3783216"/>
            <a:chExt cx="1562938" cy="605368"/>
          </a:xfrm>
        </p:grpSpPr>
        <p:sp>
          <p:nvSpPr>
            <p:cNvPr id="26" name="Прямоугольник 25"/>
            <p:cNvSpPr/>
            <p:nvPr/>
          </p:nvSpPr>
          <p:spPr>
            <a:xfrm>
              <a:off x="6930244" y="3783216"/>
              <a:ext cx="1562938" cy="292691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6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Азербайджан</a:t>
              </a:r>
            </a:p>
          </p:txBody>
        </p:sp>
        <p:sp>
          <p:nvSpPr>
            <p:cNvPr id="51" name="Прямоугольник 50"/>
            <p:cNvSpPr/>
            <p:nvPr/>
          </p:nvSpPr>
          <p:spPr>
            <a:xfrm>
              <a:off x="6968370" y="4104782"/>
              <a:ext cx="1486686" cy="283802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ru-RU" sz="16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1. Баку</a:t>
              </a:r>
            </a:p>
          </p:txBody>
        </p:sp>
      </p:grpSp>
      <p:grpSp>
        <p:nvGrpSpPr>
          <p:cNvPr id="9" name="Группа 8"/>
          <p:cNvGrpSpPr/>
          <p:nvPr/>
        </p:nvGrpSpPr>
        <p:grpSpPr>
          <a:xfrm>
            <a:off x="6930244" y="4822768"/>
            <a:ext cx="1562938" cy="886243"/>
            <a:chOff x="6930244" y="4822768"/>
            <a:chExt cx="1562938" cy="886243"/>
          </a:xfrm>
        </p:grpSpPr>
        <p:sp>
          <p:nvSpPr>
            <p:cNvPr id="52" name="Прямоугольник 51"/>
            <p:cNvSpPr/>
            <p:nvPr/>
          </p:nvSpPr>
          <p:spPr>
            <a:xfrm>
              <a:off x="6930244" y="4822768"/>
              <a:ext cx="1562938" cy="292691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6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Кыргыстан</a:t>
              </a:r>
              <a:endPara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3" name="Прямоугольник 52"/>
            <p:cNvSpPr/>
            <p:nvPr/>
          </p:nvSpPr>
          <p:spPr>
            <a:xfrm>
              <a:off x="6968370" y="5141407"/>
              <a:ext cx="1486686" cy="567604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ru-RU" sz="16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1. Бишкек</a:t>
              </a:r>
            </a:p>
            <a:p>
              <a:r>
                <a:rPr lang="ru-RU" sz="16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2. Ош</a:t>
              </a:r>
            </a:p>
          </p:txBody>
        </p:sp>
      </p:grpSp>
      <p:grpSp>
        <p:nvGrpSpPr>
          <p:cNvPr id="8" name="Группа 7"/>
          <p:cNvGrpSpPr/>
          <p:nvPr/>
        </p:nvGrpSpPr>
        <p:grpSpPr>
          <a:xfrm>
            <a:off x="6976094" y="5851786"/>
            <a:ext cx="1562938" cy="602441"/>
            <a:chOff x="6976094" y="5851786"/>
            <a:chExt cx="1562938" cy="602441"/>
          </a:xfrm>
        </p:grpSpPr>
        <p:sp>
          <p:nvSpPr>
            <p:cNvPr id="54" name="Прямоугольник 53"/>
            <p:cNvSpPr/>
            <p:nvPr/>
          </p:nvSpPr>
          <p:spPr>
            <a:xfrm>
              <a:off x="6976094" y="5851786"/>
              <a:ext cx="1562938" cy="292691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6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Туркменистан</a:t>
              </a:r>
            </a:p>
          </p:txBody>
        </p:sp>
        <p:sp>
          <p:nvSpPr>
            <p:cNvPr id="55" name="Прямоугольник 54"/>
            <p:cNvSpPr/>
            <p:nvPr/>
          </p:nvSpPr>
          <p:spPr>
            <a:xfrm>
              <a:off x="7014220" y="6170425"/>
              <a:ext cx="1486686" cy="283802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6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Ашхабат</a:t>
              </a:r>
              <a:endPara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6" name="Двойная стрелка вверх/вниз 55"/>
          <p:cNvSpPr/>
          <p:nvPr/>
        </p:nvSpPr>
        <p:spPr>
          <a:xfrm rot="8432435">
            <a:off x="5737758" y="2952068"/>
            <a:ext cx="173066" cy="3320007"/>
          </a:xfrm>
          <a:prstGeom prst="upDownArrow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3630296" y="3907799"/>
            <a:ext cx="1877808" cy="889170"/>
            <a:chOff x="3630296" y="3907799"/>
            <a:chExt cx="1877808" cy="889170"/>
          </a:xfrm>
        </p:grpSpPr>
        <p:sp>
          <p:nvSpPr>
            <p:cNvPr id="28" name="Прямоугольник 27"/>
            <p:cNvSpPr/>
            <p:nvPr/>
          </p:nvSpPr>
          <p:spPr>
            <a:xfrm>
              <a:off x="4109507" y="3907799"/>
              <a:ext cx="844953" cy="292691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6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США</a:t>
              </a:r>
            </a:p>
          </p:txBody>
        </p:sp>
        <p:sp>
          <p:nvSpPr>
            <p:cNvPr id="57" name="Прямоугольник 56"/>
            <p:cNvSpPr/>
            <p:nvPr/>
          </p:nvSpPr>
          <p:spPr>
            <a:xfrm>
              <a:off x="3630296" y="4229365"/>
              <a:ext cx="1877808" cy="567604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ru-RU" sz="16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1. </a:t>
              </a:r>
              <a:r>
                <a:rPr lang="en-US" sz="16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Wichita, Kansas</a:t>
              </a:r>
              <a:endPara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ru-RU" sz="16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2. </a:t>
              </a:r>
              <a:r>
                <a:rPr lang="en-US" sz="16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North Carolina</a:t>
              </a:r>
              <a:endPara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8" name="Двойная стрелка вверх/вниз 57"/>
          <p:cNvSpPr/>
          <p:nvPr/>
        </p:nvSpPr>
        <p:spPr>
          <a:xfrm>
            <a:off x="4522665" y="3239217"/>
            <a:ext cx="148128" cy="615636"/>
          </a:xfrm>
          <a:prstGeom prst="upDownArrow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3850650" y="5765830"/>
            <a:ext cx="1467183" cy="893905"/>
            <a:chOff x="3850650" y="5691375"/>
            <a:chExt cx="1467183" cy="893905"/>
          </a:xfrm>
        </p:grpSpPr>
        <p:sp>
          <p:nvSpPr>
            <p:cNvPr id="23" name="Прямоугольник 22"/>
            <p:cNvSpPr/>
            <p:nvPr/>
          </p:nvSpPr>
          <p:spPr>
            <a:xfrm>
              <a:off x="3850650" y="5691375"/>
              <a:ext cx="1467183" cy="292690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6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Франция</a:t>
              </a:r>
            </a:p>
          </p:txBody>
        </p:sp>
        <p:sp>
          <p:nvSpPr>
            <p:cNvPr id="59" name="Прямоугольник 58"/>
            <p:cNvSpPr/>
            <p:nvPr/>
          </p:nvSpPr>
          <p:spPr>
            <a:xfrm>
              <a:off x="3850650" y="6017676"/>
              <a:ext cx="1467183" cy="567604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ru-RU" sz="16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1. </a:t>
              </a:r>
              <a:r>
                <a:rPr lang="en-US" sz="16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Paris</a:t>
              </a:r>
              <a:endPara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ru-RU" sz="16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2. </a:t>
              </a:r>
              <a:r>
                <a:rPr lang="en-US" sz="16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Pau</a:t>
              </a:r>
              <a:endPara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3" name="Группа 62"/>
          <p:cNvGrpSpPr/>
          <p:nvPr/>
        </p:nvGrpSpPr>
        <p:grpSpPr>
          <a:xfrm>
            <a:off x="3864700" y="4975811"/>
            <a:ext cx="1367578" cy="614408"/>
            <a:chOff x="3864700" y="4956561"/>
            <a:chExt cx="1367578" cy="614408"/>
          </a:xfrm>
        </p:grpSpPr>
        <p:sp>
          <p:nvSpPr>
            <p:cNvPr id="25" name="Прямоугольник 24"/>
            <p:cNvSpPr/>
            <p:nvPr/>
          </p:nvSpPr>
          <p:spPr>
            <a:xfrm>
              <a:off x="3864700" y="4956561"/>
              <a:ext cx="1367578" cy="292691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6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Норвегия</a:t>
              </a:r>
            </a:p>
          </p:txBody>
        </p:sp>
        <p:sp>
          <p:nvSpPr>
            <p:cNvPr id="60" name="Прямоугольник 59"/>
            <p:cNvSpPr/>
            <p:nvPr/>
          </p:nvSpPr>
          <p:spPr>
            <a:xfrm>
              <a:off x="3880386" y="5287167"/>
              <a:ext cx="1351891" cy="283802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Trondheim</a:t>
              </a:r>
              <a:endPara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074" name="Picture 2" descr="D:\нгу\Кабанихин С.И\Conference\2015\15-ОНЗ\Логотипы_фоны\logo_left_origina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7" y="0"/>
            <a:ext cx="766914" cy="1133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нгу\Кабанихин С.И\Conference\2015\15-ОНЗ\Логотипы_фоны\logo_right_original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041" y="3487"/>
            <a:ext cx="776957" cy="11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4989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E7B90-96F7-4E88-88A1-A00939C7E05E}" type="slidenum">
              <a:rPr lang="en-US" smtClean="0">
                <a:solidFill>
                  <a:srgbClr val="000000"/>
                </a:solidFill>
              </a:rPr>
              <a:pPr/>
              <a:t>30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2330" y="476673"/>
            <a:ext cx="9091670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0000"/>
                </a:solidFill>
              </a:rPr>
              <a:t>Международная научная конференция</a:t>
            </a:r>
          </a:p>
          <a:p>
            <a:pPr algn="ctr"/>
            <a:r>
              <a:rPr lang="ru-RU" b="1" dirty="0">
                <a:solidFill>
                  <a:srgbClr val="000000"/>
                </a:solidFill>
              </a:rPr>
              <a:t>«Современные методы в теории обратных задач и смежные вопросы", </a:t>
            </a:r>
          </a:p>
          <a:p>
            <a:pPr algn="ctr"/>
            <a:r>
              <a:rPr lang="ru-RU" b="1" dirty="0">
                <a:solidFill>
                  <a:srgbClr val="000000"/>
                </a:solidFill>
              </a:rPr>
              <a:t>посвященная 80 – летию А.Б. Шабата</a:t>
            </a:r>
          </a:p>
          <a:p>
            <a:pPr algn="ctr"/>
            <a:r>
              <a:rPr lang="ru-RU" dirty="0">
                <a:solidFill>
                  <a:srgbClr val="000000"/>
                </a:solidFill>
              </a:rPr>
              <a:t>(г. Теберда, 20-23 сентября 2017 года)</a:t>
            </a:r>
          </a:p>
          <a:p>
            <a:r>
              <a:rPr lang="ru-RU" dirty="0">
                <a:solidFill>
                  <a:srgbClr val="000000"/>
                </a:solidFill>
              </a:rPr>
              <a:t>Секции:</a:t>
            </a:r>
          </a:p>
          <a:p>
            <a:r>
              <a:rPr lang="ru-RU" dirty="0">
                <a:solidFill>
                  <a:srgbClr val="000000"/>
                </a:solidFill>
              </a:rPr>
              <a:t>1. Обратные задачи</a:t>
            </a:r>
          </a:p>
          <a:p>
            <a:r>
              <a:rPr lang="ru-RU" dirty="0">
                <a:solidFill>
                  <a:srgbClr val="000000"/>
                </a:solidFill>
              </a:rPr>
              <a:t>2. Теория функций</a:t>
            </a:r>
          </a:p>
          <a:p>
            <a:r>
              <a:rPr lang="ru-RU" dirty="0">
                <a:solidFill>
                  <a:srgbClr val="000000"/>
                </a:solidFill>
              </a:rPr>
              <a:t>3. Интегрируемые системы</a:t>
            </a:r>
          </a:p>
          <a:p>
            <a:endParaRPr lang="ru-RU" dirty="0">
              <a:solidFill>
                <a:srgbClr val="000000"/>
              </a:solidFill>
            </a:endParaRPr>
          </a:p>
          <a:p>
            <a:r>
              <a:rPr lang="ru-RU" dirty="0">
                <a:solidFill>
                  <a:srgbClr val="000000"/>
                </a:solidFill>
              </a:rPr>
              <a:t>                                 ПРОГРАММНЫЙ КОМИТЕТ</a:t>
            </a:r>
          </a:p>
          <a:p>
            <a:endParaRPr lang="ru-RU" dirty="0">
              <a:solidFill>
                <a:srgbClr val="000000"/>
              </a:solidFill>
            </a:endParaRPr>
          </a:p>
          <a:p>
            <a:r>
              <a:rPr lang="ru-RU" dirty="0">
                <a:solidFill>
                  <a:srgbClr val="000000"/>
                </a:solidFill>
              </a:rPr>
              <a:t>Председатель: академик РАН, профессор, д.ф.-м.н. Балега Ю.Ю.</a:t>
            </a:r>
          </a:p>
          <a:p>
            <a:endParaRPr lang="ru-RU" dirty="0">
              <a:solidFill>
                <a:srgbClr val="000000"/>
              </a:solidFill>
            </a:endParaRPr>
          </a:p>
          <a:p>
            <a:r>
              <a:rPr lang="ru-RU" dirty="0">
                <a:solidFill>
                  <a:srgbClr val="000000"/>
                </a:solidFill>
              </a:rPr>
              <a:t>1. Абанин А.В. (Ростов-на-Дону), профессор, д.ф.-м.н.</a:t>
            </a:r>
          </a:p>
          <a:p>
            <a:r>
              <a:rPr lang="ru-RU" dirty="0">
                <a:solidFill>
                  <a:srgbClr val="000000"/>
                </a:solidFill>
              </a:rPr>
              <a:t>2. Бухштабер В.М. (Москва), член-корреспондент РАН, профессор, д.ф.-м.н.</a:t>
            </a:r>
          </a:p>
          <a:p>
            <a:r>
              <a:rPr lang="ru-RU" dirty="0">
                <a:solidFill>
                  <a:srgbClr val="000000"/>
                </a:solidFill>
              </a:rPr>
              <a:t>3. Кабанихин С.И. (Новосибирск), член-корреспондент РАН, профессор, д.ф.-м.н.</a:t>
            </a:r>
          </a:p>
          <a:p>
            <a:r>
              <a:rPr lang="ru-RU" dirty="0">
                <a:solidFill>
                  <a:srgbClr val="000000"/>
                </a:solidFill>
              </a:rPr>
              <a:t>4. Погребков А.К. (Москва), профессор, д.ф.-м.н.</a:t>
            </a:r>
          </a:p>
          <a:p>
            <a:r>
              <a:rPr lang="ru-RU" dirty="0">
                <a:solidFill>
                  <a:srgbClr val="000000"/>
                </a:solidFill>
              </a:rPr>
              <a:t>5. Тайманов И.А. (Новосибирск), академик РАН, профессор, д.ф.-м.н.</a:t>
            </a:r>
          </a:p>
          <a:p>
            <a:r>
              <a:rPr lang="ru-RU" dirty="0">
                <a:solidFill>
                  <a:srgbClr val="000000"/>
                </a:solidFill>
              </a:rPr>
              <a:t>6. Юлмухаметов Р.С. (Уфа), профессор, д.ф.-м.н.</a:t>
            </a:r>
          </a:p>
        </p:txBody>
      </p:sp>
    </p:spTree>
    <p:extLst>
      <p:ext uri="{BB962C8B-B14F-4D97-AF65-F5344CB8AC3E}">
        <p14:creationId xmlns:p14="http://schemas.microsoft.com/office/powerpoint/2010/main" val="1658947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7504" y="160307"/>
            <a:ext cx="8784976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В.Е. </a:t>
            </a:r>
            <a:r>
              <a:rPr lang="en-US" dirty="0" err="1"/>
              <a:t>Захаров</a:t>
            </a:r>
            <a:r>
              <a:rPr lang="en-US" dirty="0"/>
              <a:t>, С.В. </a:t>
            </a:r>
            <a:r>
              <a:rPr lang="en-US" dirty="0" err="1"/>
              <a:t>Манаков</a:t>
            </a:r>
            <a:r>
              <a:rPr lang="en-US" dirty="0"/>
              <a:t> (1974). </a:t>
            </a:r>
            <a:r>
              <a:rPr lang="en-US" dirty="0" err="1"/>
              <a:t>Нелинейное</a:t>
            </a:r>
            <a:r>
              <a:rPr lang="en-US" dirty="0"/>
              <a:t> </a:t>
            </a:r>
            <a:r>
              <a:rPr lang="en-US" dirty="0" err="1"/>
              <a:t>уравнение</a:t>
            </a:r>
            <a:r>
              <a:rPr lang="en-US" dirty="0"/>
              <a:t> </a:t>
            </a:r>
            <a:r>
              <a:rPr lang="en-US" dirty="0" err="1"/>
              <a:t>Шредингера</a:t>
            </a:r>
            <a:r>
              <a:rPr lang="en-US" dirty="0"/>
              <a:t>, </a:t>
            </a:r>
            <a:r>
              <a:rPr lang="en-US" dirty="0" err="1"/>
              <a:t>рассматриваемое</a:t>
            </a:r>
            <a:r>
              <a:rPr lang="en-US" dirty="0"/>
              <a:t> </a:t>
            </a:r>
            <a:r>
              <a:rPr lang="en-US" dirty="0" err="1"/>
              <a:t>как</a:t>
            </a:r>
            <a:r>
              <a:rPr lang="en-US" dirty="0"/>
              <a:t> </a:t>
            </a:r>
            <a:r>
              <a:rPr lang="en-US" dirty="0" err="1"/>
              <a:t>гамильтонова</a:t>
            </a:r>
            <a:r>
              <a:rPr lang="en-US" dirty="0"/>
              <a:t> </a:t>
            </a:r>
            <a:r>
              <a:rPr lang="en-US" dirty="0" err="1"/>
              <a:t>система</a:t>
            </a:r>
            <a:r>
              <a:rPr lang="en-US" dirty="0"/>
              <a:t>, </a:t>
            </a:r>
            <a:r>
              <a:rPr lang="en-US" dirty="0" err="1"/>
              <a:t>полностью</a:t>
            </a:r>
            <a:r>
              <a:rPr lang="en-US" dirty="0"/>
              <a:t> </a:t>
            </a:r>
            <a:r>
              <a:rPr lang="en-US" dirty="0" err="1"/>
              <a:t>интегрируемо</a:t>
            </a:r>
            <a:r>
              <a:rPr lang="en-US" dirty="0"/>
              <a:t>. </a:t>
            </a:r>
            <a:r>
              <a:rPr lang="en-US" dirty="0" err="1"/>
              <a:t>Переход</a:t>
            </a:r>
            <a:r>
              <a:rPr lang="en-US" dirty="0"/>
              <a:t> </a:t>
            </a:r>
            <a:r>
              <a:rPr lang="en-US" dirty="0" err="1"/>
              <a:t>осуществляется</a:t>
            </a:r>
            <a:r>
              <a:rPr lang="en-US" dirty="0"/>
              <a:t> с </a:t>
            </a:r>
            <a:r>
              <a:rPr lang="en-US" dirty="0" err="1"/>
              <a:t>помощью</a:t>
            </a:r>
            <a:r>
              <a:rPr lang="en-US" dirty="0"/>
              <a:t> </a:t>
            </a:r>
            <a:r>
              <a:rPr lang="en-US" dirty="0" err="1"/>
              <a:t>матрицы</a:t>
            </a:r>
            <a:r>
              <a:rPr lang="en-US" dirty="0"/>
              <a:t> </a:t>
            </a:r>
            <a:r>
              <a:rPr lang="en-US" dirty="0" err="1"/>
              <a:t>рассеяния</a:t>
            </a:r>
            <a:r>
              <a:rPr lang="en-US" dirty="0"/>
              <a:t> </a:t>
            </a:r>
            <a:r>
              <a:rPr lang="en-US" dirty="0" err="1"/>
              <a:t>одномерного</a:t>
            </a:r>
            <a:r>
              <a:rPr lang="en-US" dirty="0"/>
              <a:t> </a:t>
            </a:r>
            <a:r>
              <a:rPr lang="en-US" dirty="0" err="1"/>
              <a:t>оператора</a:t>
            </a:r>
            <a:r>
              <a:rPr lang="en-US" dirty="0"/>
              <a:t> </a:t>
            </a:r>
            <a:r>
              <a:rPr lang="en-US" dirty="0" err="1"/>
              <a:t>Дирака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/>
              <a:t>В.Е. </a:t>
            </a:r>
            <a:r>
              <a:rPr lang="en-US" dirty="0" err="1"/>
              <a:t>Захаров</a:t>
            </a:r>
            <a:r>
              <a:rPr lang="en-US" dirty="0"/>
              <a:t>, С.В. </a:t>
            </a:r>
            <a:r>
              <a:rPr lang="en-US" dirty="0" err="1"/>
              <a:t>Манаков</a:t>
            </a:r>
            <a:r>
              <a:rPr lang="en-US" dirty="0"/>
              <a:t>, С.П. </a:t>
            </a:r>
            <a:r>
              <a:rPr lang="en-US" dirty="0" err="1"/>
              <a:t>Новиков</a:t>
            </a:r>
            <a:r>
              <a:rPr lang="en-US" dirty="0"/>
              <a:t>, Л.П. </a:t>
            </a:r>
            <a:r>
              <a:rPr lang="en-US" dirty="0" err="1"/>
              <a:t>Питаевский</a:t>
            </a:r>
            <a:r>
              <a:rPr lang="en-US" dirty="0"/>
              <a:t> (1980) в </a:t>
            </a:r>
            <a:r>
              <a:rPr lang="en-US" dirty="0" err="1"/>
              <a:t>книге</a:t>
            </a:r>
            <a:r>
              <a:rPr lang="en-US" dirty="0"/>
              <a:t> ``</a:t>
            </a:r>
            <a:r>
              <a:rPr lang="en-US" dirty="0" err="1"/>
              <a:t>Теория</a:t>
            </a:r>
            <a:r>
              <a:rPr lang="en-US" dirty="0"/>
              <a:t> </a:t>
            </a:r>
            <a:r>
              <a:rPr lang="en-US" dirty="0" err="1"/>
              <a:t>солитонов</a:t>
            </a:r>
            <a:r>
              <a:rPr lang="en-US" dirty="0"/>
              <a:t>: </a:t>
            </a:r>
            <a:r>
              <a:rPr lang="en-US" dirty="0" err="1"/>
              <a:t>метод</a:t>
            </a:r>
            <a:r>
              <a:rPr lang="en-US" dirty="0"/>
              <a:t> </a:t>
            </a:r>
            <a:r>
              <a:rPr lang="en-US" dirty="0" err="1"/>
              <a:t>обратной</a:t>
            </a:r>
            <a:r>
              <a:rPr lang="en-US" dirty="0"/>
              <a:t> </a:t>
            </a:r>
            <a:r>
              <a:rPr lang="en-US" dirty="0" err="1"/>
              <a:t>задачи</a:t>
            </a:r>
            <a:r>
              <a:rPr lang="en-US" dirty="0"/>
              <a:t>'' </a:t>
            </a:r>
            <a:r>
              <a:rPr lang="en-US" dirty="0" err="1"/>
              <a:t>систематически</a:t>
            </a:r>
            <a:r>
              <a:rPr lang="en-US" dirty="0"/>
              <a:t> </a:t>
            </a:r>
            <a:r>
              <a:rPr lang="en-US" dirty="0" err="1"/>
              <a:t>изложили</a:t>
            </a:r>
            <a:r>
              <a:rPr lang="en-US" dirty="0"/>
              <a:t> </a:t>
            </a:r>
            <a:r>
              <a:rPr lang="en-US" dirty="0" err="1"/>
              <a:t>метод</a:t>
            </a:r>
            <a:r>
              <a:rPr lang="en-US" dirty="0"/>
              <a:t> </a:t>
            </a:r>
            <a:r>
              <a:rPr lang="en-US" dirty="0" err="1"/>
              <a:t>обратной</a:t>
            </a:r>
            <a:r>
              <a:rPr lang="en-US" dirty="0"/>
              <a:t> </a:t>
            </a:r>
            <a:r>
              <a:rPr lang="en-US" dirty="0" err="1"/>
              <a:t>задачи</a:t>
            </a:r>
            <a:r>
              <a:rPr lang="en-US" dirty="0"/>
              <a:t> </a:t>
            </a:r>
            <a:r>
              <a:rPr lang="en-US" dirty="0" err="1"/>
              <a:t>рассеяния</a:t>
            </a:r>
            <a:r>
              <a:rPr lang="en-US" dirty="0"/>
              <a:t>, </a:t>
            </a:r>
            <a:r>
              <a:rPr lang="en-US" dirty="0" err="1"/>
              <a:t>включая</a:t>
            </a:r>
            <a:r>
              <a:rPr lang="en-US" dirty="0"/>
              <a:t> </a:t>
            </a:r>
            <a:r>
              <a:rPr lang="en-US" dirty="0" err="1"/>
              <a:t>все</a:t>
            </a:r>
            <a:r>
              <a:rPr lang="en-US" dirty="0"/>
              <a:t> </a:t>
            </a:r>
            <a:r>
              <a:rPr lang="en-US" dirty="0" err="1"/>
              <a:t>необходимые</a:t>
            </a:r>
            <a:r>
              <a:rPr lang="en-US" dirty="0"/>
              <a:t> </a:t>
            </a:r>
            <a:r>
              <a:rPr lang="en-US" dirty="0" err="1"/>
              <a:t>математические</a:t>
            </a:r>
            <a:r>
              <a:rPr lang="en-US" dirty="0"/>
              <a:t> </a:t>
            </a:r>
            <a:r>
              <a:rPr lang="en-US" dirty="0" err="1"/>
              <a:t>сведения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/>
              <a:t>В.А. </a:t>
            </a:r>
            <a:r>
              <a:rPr lang="en-US" dirty="0" err="1"/>
              <a:t>Садовничий</a:t>
            </a:r>
            <a:r>
              <a:rPr lang="en-US" dirty="0"/>
              <a:t> (1983). </a:t>
            </a:r>
            <a:r>
              <a:rPr lang="en-US" dirty="0" err="1"/>
              <a:t>Теорема</a:t>
            </a:r>
            <a:r>
              <a:rPr lang="en-US" dirty="0"/>
              <a:t> </a:t>
            </a:r>
            <a:r>
              <a:rPr lang="en-US" dirty="0" err="1"/>
              <a:t>единственности</a:t>
            </a:r>
            <a:r>
              <a:rPr lang="en-US" dirty="0"/>
              <a:t> </a:t>
            </a:r>
            <a:r>
              <a:rPr lang="en-US" dirty="0" err="1"/>
              <a:t>решения</a:t>
            </a:r>
            <a:r>
              <a:rPr lang="en-US" dirty="0"/>
              <a:t> </a:t>
            </a:r>
            <a:r>
              <a:rPr lang="en-US" dirty="0" err="1"/>
              <a:t>обратной</a:t>
            </a:r>
            <a:r>
              <a:rPr lang="en-US" dirty="0"/>
              <a:t> </a:t>
            </a:r>
            <a:r>
              <a:rPr lang="en-US" dirty="0" err="1"/>
              <a:t>задачи</a:t>
            </a:r>
            <a:r>
              <a:rPr lang="en-US" dirty="0"/>
              <a:t> </a:t>
            </a:r>
            <a:r>
              <a:rPr lang="en-US" dirty="0" err="1"/>
              <a:t>спектрального</a:t>
            </a:r>
            <a:r>
              <a:rPr lang="en-US" dirty="0"/>
              <a:t> </a:t>
            </a:r>
            <a:r>
              <a:rPr lang="en-US" dirty="0" err="1"/>
              <a:t>анализа</a:t>
            </a:r>
            <a:r>
              <a:rPr lang="en-US" dirty="0"/>
              <a:t> в </a:t>
            </a:r>
            <a:r>
              <a:rPr lang="en-US" dirty="0" err="1"/>
              <a:t>случае</a:t>
            </a:r>
            <a:r>
              <a:rPr lang="en-US" dirty="0"/>
              <a:t> </a:t>
            </a:r>
            <a:r>
              <a:rPr lang="en-US" dirty="0" err="1"/>
              <a:t>дифференциального</a:t>
            </a:r>
            <a:r>
              <a:rPr lang="en-US" dirty="0"/>
              <a:t> </a:t>
            </a:r>
            <a:r>
              <a:rPr lang="en-US" dirty="0" err="1"/>
              <a:t>уравнения</a:t>
            </a:r>
            <a:r>
              <a:rPr lang="en-US" dirty="0"/>
              <a:t> с </a:t>
            </a:r>
            <a:r>
              <a:rPr lang="en-US" dirty="0" err="1"/>
              <a:t>периодическими</a:t>
            </a:r>
            <a:r>
              <a:rPr lang="en-US" dirty="0"/>
              <a:t> </a:t>
            </a:r>
            <a:r>
              <a:rPr lang="en-US" dirty="0" err="1"/>
              <a:t>граничными</a:t>
            </a:r>
            <a:r>
              <a:rPr lang="en-US" dirty="0"/>
              <a:t> </a:t>
            </a:r>
            <a:r>
              <a:rPr lang="en-US" dirty="0" err="1"/>
              <a:t>условиями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/>
              <a:t>М.И. </a:t>
            </a:r>
            <a:r>
              <a:rPr lang="en-US" dirty="0" err="1"/>
              <a:t>Белишев</a:t>
            </a:r>
            <a:r>
              <a:rPr lang="en-US" dirty="0"/>
              <a:t> (1987). </a:t>
            </a:r>
            <a:r>
              <a:rPr lang="en-US" dirty="0" err="1"/>
              <a:t>Метод</a:t>
            </a:r>
            <a:r>
              <a:rPr lang="en-US" dirty="0"/>
              <a:t> </a:t>
            </a:r>
            <a:r>
              <a:rPr lang="en-US" dirty="0" err="1"/>
              <a:t>граничного</a:t>
            </a:r>
            <a:r>
              <a:rPr lang="en-US" dirty="0"/>
              <a:t> </a:t>
            </a:r>
            <a:r>
              <a:rPr lang="en-US" dirty="0" err="1"/>
              <a:t>управления</a:t>
            </a:r>
            <a:r>
              <a:rPr lang="en-US" dirty="0"/>
              <a:t>.</a:t>
            </a:r>
            <a:endParaRPr lang="ru-RU" dirty="0"/>
          </a:p>
          <a:p>
            <a:endParaRPr lang="ru-RU" dirty="0"/>
          </a:p>
          <a:p>
            <a:r>
              <a:rPr lang="en-US" dirty="0"/>
              <a:t>Sylvester J., </a:t>
            </a:r>
            <a:r>
              <a:rPr lang="en-US" dirty="0" err="1"/>
              <a:t>Uhlmann</a:t>
            </a:r>
            <a:r>
              <a:rPr lang="en-US" dirty="0"/>
              <a:t> G. A global uniqueness theorem for an inverse boundary</a:t>
            </a:r>
            <a:r>
              <a:rPr lang="ru-RU" dirty="0"/>
              <a:t> </a:t>
            </a:r>
            <a:r>
              <a:rPr lang="en-US" dirty="0"/>
              <a:t>value problem</a:t>
            </a:r>
            <a:r>
              <a:rPr lang="ru-RU" dirty="0"/>
              <a:t>. </a:t>
            </a:r>
            <a:r>
              <a:rPr lang="en-US" dirty="0"/>
              <a:t>Annals of Mathematics, 1987, vol. 125, pp. 153–169.</a:t>
            </a:r>
          </a:p>
          <a:p>
            <a:endParaRPr lang="en-US" dirty="0"/>
          </a:p>
          <a:p>
            <a:r>
              <a:rPr lang="en-US" dirty="0"/>
              <a:t>С.И. </a:t>
            </a:r>
            <a:r>
              <a:rPr lang="en-US" dirty="0" err="1"/>
              <a:t>Кабанихин</a:t>
            </a:r>
            <a:r>
              <a:rPr lang="en-US" dirty="0"/>
              <a:t> (1988). </a:t>
            </a:r>
            <a:r>
              <a:rPr lang="en-US" dirty="0" err="1"/>
              <a:t>Многомерный</a:t>
            </a:r>
            <a:r>
              <a:rPr lang="en-US" dirty="0"/>
              <a:t> </a:t>
            </a:r>
            <a:r>
              <a:rPr lang="en-US" dirty="0" err="1"/>
              <a:t>аналог</a:t>
            </a:r>
            <a:r>
              <a:rPr lang="en-US" dirty="0"/>
              <a:t> </a:t>
            </a:r>
            <a:r>
              <a:rPr lang="en-US" dirty="0" err="1"/>
              <a:t>уравнений</a:t>
            </a:r>
            <a:r>
              <a:rPr lang="en-US" dirty="0"/>
              <a:t> И.М. </a:t>
            </a:r>
            <a:r>
              <a:rPr lang="en-US" dirty="0" err="1"/>
              <a:t>Гельфанда</a:t>
            </a:r>
            <a:r>
              <a:rPr lang="en-US" dirty="0"/>
              <a:t>, Б.М. </a:t>
            </a:r>
            <a:r>
              <a:rPr lang="en-US" dirty="0" err="1"/>
              <a:t>Левитана</a:t>
            </a:r>
            <a:r>
              <a:rPr lang="en-US" dirty="0"/>
              <a:t> и М.Г. </a:t>
            </a:r>
            <a:r>
              <a:rPr lang="en-US" dirty="0" err="1"/>
              <a:t>Крейна</a:t>
            </a:r>
            <a:r>
              <a:rPr lang="en-US" dirty="0"/>
              <a:t>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E7B90-96F7-4E88-88A1-A00939C7E05E}" type="slidenum">
              <a:rPr lang="en-US" smtClean="0"/>
              <a:pPr/>
              <a:t>31</a:t>
            </a:fld>
            <a:endParaRPr lang="en-US"/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58694979"/>
              </p:ext>
            </p:extLst>
          </p:nvPr>
        </p:nvGraphicFramePr>
        <p:xfrm>
          <a:off x="35496" y="5543206"/>
          <a:ext cx="9036496" cy="933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30" name="Уравнение" r:id="rId3" imgW="5181480" imgH="482400" progId="Equation.3">
                  <p:embed/>
                </p:oleObj>
              </mc:Choice>
              <mc:Fallback>
                <p:oleObj name="Уравнение" r:id="rId3" imgW="5181480" imgH="482400" progId="Equation.3">
                  <p:embed/>
                  <p:pic>
                    <p:nvPicPr>
                      <p:cNvPr id="0" name="Picture 3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496" y="5543206"/>
                        <a:ext cx="9036496" cy="9334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03986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55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549275"/>
            <a:ext cx="9144000" cy="6308725"/>
          </a:xfrm>
        </p:spPr>
        <p:txBody>
          <a:bodyPr/>
          <a:lstStyle/>
          <a:p>
            <a:pPr marL="0" indent="0" eaLnBrk="1" hangingPunct="1">
              <a:buFontTx/>
              <a:buNone/>
              <a:defRPr/>
            </a:pPr>
            <a:r>
              <a:rPr lang="ru-RU" sz="1800" dirty="0">
                <a:solidFill>
                  <a:srgbClr val="000000"/>
                </a:solidFill>
              </a:rPr>
              <a:t>                         В науках о Земле изучаются три геосферы:</a:t>
            </a:r>
          </a:p>
          <a:p>
            <a:pPr marL="0" indent="0">
              <a:buNone/>
              <a:defRPr/>
            </a:pPr>
            <a:r>
              <a:rPr lang="ru-RU" sz="1800" dirty="0">
                <a:solidFill>
                  <a:srgbClr val="000000"/>
                </a:solidFill>
              </a:rPr>
              <a:t>  1) твердая Земля (литосфера),</a:t>
            </a:r>
          </a:p>
          <a:p>
            <a:pPr marL="0" indent="0">
              <a:buNone/>
              <a:defRPr/>
            </a:pPr>
            <a:r>
              <a:rPr lang="ru-RU" sz="1800" dirty="0">
                <a:solidFill>
                  <a:srgbClr val="000000"/>
                </a:solidFill>
              </a:rPr>
              <a:t> 2) океан (гидросфера),</a:t>
            </a:r>
          </a:p>
          <a:p>
            <a:pPr marL="0" indent="0">
              <a:buNone/>
              <a:defRPr/>
            </a:pPr>
            <a:r>
              <a:rPr lang="ru-RU" sz="1800" dirty="0">
                <a:solidFill>
                  <a:srgbClr val="000000"/>
                </a:solidFill>
              </a:rPr>
              <a:t>  3) атмосфера.</a:t>
            </a:r>
          </a:p>
          <a:p>
            <a:pPr marL="0" indent="0" eaLnBrk="1" hangingPunct="1">
              <a:buFontTx/>
              <a:buNone/>
              <a:defRPr/>
            </a:pPr>
            <a:endParaRPr lang="ru-RU" sz="1800" dirty="0">
              <a:solidFill>
                <a:srgbClr val="000000"/>
              </a:solidFill>
            </a:endParaRPr>
          </a:p>
          <a:p>
            <a:pPr marL="0" indent="0" eaLnBrk="1" hangingPunct="1">
              <a:buFontTx/>
              <a:buNone/>
              <a:defRPr/>
            </a:pPr>
            <a:r>
              <a:rPr lang="ru-RU" sz="1800" dirty="0">
                <a:solidFill>
                  <a:srgbClr val="000000"/>
                </a:solidFill>
              </a:rPr>
              <a:t> В основном применяются </a:t>
            </a:r>
            <a:r>
              <a:rPr lang="ru-RU" sz="1800" dirty="0">
                <a:solidFill>
                  <a:srgbClr val="FF3300"/>
                </a:solidFill>
              </a:rPr>
              <a:t>физические методы</a:t>
            </a:r>
            <a:r>
              <a:rPr lang="ru-RU" sz="1800" dirty="0">
                <a:solidFill>
                  <a:srgbClr val="000000"/>
                </a:solidFill>
              </a:rPr>
              <a:t>: </a:t>
            </a:r>
          </a:p>
          <a:p>
            <a:pPr eaLnBrk="1" hangingPunct="1">
              <a:buFontTx/>
              <a:buAutoNum type="arabicParenR"/>
              <a:defRPr/>
            </a:pPr>
            <a:r>
              <a:rPr lang="ru-RU" sz="1800" dirty="0">
                <a:solidFill>
                  <a:srgbClr val="000000"/>
                </a:solidFill>
              </a:rPr>
              <a:t> сейсмические,</a:t>
            </a:r>
          </a:p>
          <a:p>
            <a:pPr eaLnBrk="1" hangingPunct="1">
              <a:buFontTx/>
              <a:buAutoNum type="arabicParenR"/>
              <a:defRPr/>
            </a:pPr>
            <a:r>
              <a:rPr lang="ru-RU" sz="1800" dirty="0">
                <a:solidFill>
                  <a:srgbClr val="000000"/>
                </a:solidFill>
              </a:rPr>
              <a:t> электромагнитные, </a:t>
            </a:r>
          </a:p>
          <a:p>
            <a:pPr eaLnBrk="1" hangingPunct="1">
              <a:buFontTx/>
              <a:buAutoNum type="arabicParenR"/>
              <a:defRPr/>
            </a:pPr>
            <a:r>
              <a:rPr lang="ru-RU" sz="1800" dirty="0">
                <a:solidFill>
                  <a:srgbClr val="000000"/>
                </a:solidFill>
              </a:rPr>
              <a:t> гравиметрические, </a:t>
            </a:r>
          </a:p>
          <a:p>
            <a:pPr eaLnBrk="1" hangingPunct="1">
              <a:buFontTx/>
              <a:buAutoNum type="arabicParenR"/>
              <a:defRPr/>
            </a:pPr>
            <a:r>
              <a:rPr lang="ru-RU" sz="1800" dirty="0">
                <a:solidFill>
                  <a:srgbClr val="000000"/>
                </a:solidFill>
              </a:rPr>
              <a:t> оптические, </a:t>
            </a:r>
          </a:p>
          <a:p>
            <a:pPr eaLnBrk="1" hangingPunct="1">
              <a:buFontTx/>
              <a:buAutoNum type="arabicParenR"/>
              <a:defRPr/>
            </a:pPr>
            <a:r>
              <a:rPr lang="ru-RU" sz="1800" dirty="0">
                <a:solidFill>
                  <a:srgbClr val="000000"/>
                </a:solidFill>
              </a:rPr>
              <a:t> акустические, и многие другие.</a:t>
            </a:r>
          </a:p>
          <a:p>
            <a:pPr eaLnBrk="1" hangingPunct="1">
              <a:buFontTx/>
              <a:buNone/>
              <a:defRPr/>
            </a:pPr>
            <a:endParaRPr lang="ru-RU" sz="1800" dirty="0">
              <a:solidFill>
                <a:srgbClr val="000000"/>
              </a:solidFill>
            </a:endParaRPr>
          </a:p>
          <a:p>
            <a:pPr eaLnBrk="1" hangingPunct="1">
              <a:buFontTx/>
              <a:buNone/>
              <a:defRPr/>
            </a:pPr>
            <a:r>
              <a:rPr lang="ru-RU" sz="1800" dirty="0">
                <a:solidFill>
                  <a:srgbClr val="000000"/>
                </a:solidFill>
              </a:rPr>
              <a:t>         Математическую основу этих методов составляют </a:t>
            </a:r>
            <a:r>
              <a:rPr lang="ru-RU" sz="1800" dirty="0">
                <a:solidFill>
                  <a:srgbClr val="FF3300"/>
                </a:solidFill>
              </a:rPr>
              <a:t>уравнения математической физики</a:t>
            </a:r>
            <a:r>
              <a:rPr lang="ru-RU" sz="1800" dirty="0">
                <a:solidFill>
                  <a:srgbClr val="000000"/>
                </a:solidFill>
              </a:rPr>
              <a:t>, описывающие количественную связь геофизических свойств изучаемых геосфер с наблюдаемыми физическими полями. </a:t>
            </a:r>
          </a:p>
          <a:p>
            <a:pPr eaLnBrk="1" hangingPunct="1">
              <a:buFontTx/>
              <a:buNone/>
              <a:defRPr/>
            </a:pPr>
            <a:r>
              <a:rPr lang="ru-RU" sz="1800" dirty="0">
                <a:solidFill>
                  <a:srgbClr val="000000"/>
                </a:solidFill>
              </a:rPr>
              <a:t>           Особую роль  играют </a:t>
            </a:r>
            <a:r>
              <a:rPr lang="ru-RU" sz="1800" dirty="0">
                <a:solidFill>
                  <a:srgbClr val="FF3300"/>
                </a:solidFill>
              </a:rPr>
              <a:t>обратные и некорректные</a:t>
            </a:r>
            <a:r>
              <a:rPr lang="ru-RU" sz="1800" dirty="0">
                <a:solidFill>
                  <a:srgbClr val="000000"/>
                </a:solidFill>
              </a:rPr>
              <a:t> задачи, при численном решении которых удается получать информацию о физических свойствах среды в точках, недоступных для непосредственных измерений.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E7B90-96F7-4E88-88A1-A00939C7E0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2257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6" name="Rectangle 2"/>
          <p:cNvSpPr>
            <a:spLocks noGrp="1" noChangeArrowheads="1"/>
          </p:cNvSpPr>
          <p:nvPr>
            <p:ph type="title" idx="4294967295"/>
          </p:nvPr>
        </p:nvSpPr>
        <p:spPr bwMode="gray">
          <a:xfrm>
            <a:off x="0" y="285750"/>
            <a:ext cx="7315200" cy="500063"/>
          </a:xfrm>
        </p:spPr>
        <p:txBody>
          <a:bodyPr/>
          <a:lstStyle/>
          <a:p>
            <a:pPr eaLnBrk="1" hangingPunct="1">
              <a:defRPr/>
            </a:pPr>
            <a:r>
              <a:rPr lang="ru-RU" sz="18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Геофизические поля и уравнения математической физики</a:t>
            </a:r>
          </a:p>
        </p:txBody>
      </p:sp>
      <p:sp>
        <p:nvSpPr>
          <p:cNvPr id="27750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765175"/>
            <a:ext cx="8391525" cy="5688013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ru-RU" sz="1400" dirty="0">
              <a:solidFill>
                <a:srgbClr val="000000"/>
              </a:solidFill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ru-RU" sz="1600" dirty="0">
                <a:solidFill>
                  <a:srgbClr val="000000"/>
                </a:solidFill>
              </a:rPr>
              <a:t>Методы прикладной и скважинной геофизики  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ru-RU" sz="1600" dirty="0">
                <a:solidFill>
                  <a:srgbClr val="000000"/>
                </a:solidFill>
              </a:rPr>
              <a:t> 1. </a:t>
            </a:r>
            <a:r>
              <a:rPr lang="ru-RU" sz="1600" dirty="0" err="1">
                <a:solidFill>
                  <a:srgbClr val="FF0000"/>
                </a:solidFill>
              </a:rPr>
              <a:t>Гравиразведка</a:t>
            </a:r>
            <a:r>
              <a:rPr lang="en-US" sz="1600" dirty="0">
                <a:solidFill>
                  <a:srgbClr val="000000"/>
                </a:solidFill>
              </a:rPr>
              <a:t>– </a:t>
            </a:r>
            <a:r>
              <a:rPr lang="ru-RU" sz="1600" dirty="0">
                <a:solidFill>
                  <a:srgbClr val="000000"/>
                </a:solidFill>
              </a:rPr>
              <a:t>уравнения Лапласа и Пуассона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ru-RU" sz="1600" dirty="0">
                <a:solidFill>
                  <a:srgbClr val="000000"/>
                </a:solidFill>
              </a:rPr>
              <a:t>2. </a:t>
            </a:r>
            <a:r>
              <a:rPr lang="ru-RU" sz="1600" dirty="0">
                <a:solidFill>
                  <a:srgbClr val="FF0000"/>
                </a:solidFill>
              </a:rPr>
              <a:t>Магниторазведка</a:t>
            </a:r>
            <a:r>
              <a:rPr lang="ru-RU" sz="1600" dirty="0">
                <a:solidFill>
                  <a:srgbClr val="000000"/>
                </a:solidFill>
              </a:rPr>
              <a:t> 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ru-RU" sz="1600" dirty="0">
                <a:solidFill>
                  <a:srgbClr val="000000"/>
                </a:solidFill>
              </a:rPr>
              <a:t> 3. </a:t>
            </a:r>
            <a:r>
              <a:rPr lang="ru-RU" sz="1600" dirty="0">
                <a:solidFill>
                  <a:srgbClr val="FF0000"/>
                </a:solidFill>
              </a:rPr>
              <a:t>Электроразведка</a:t>
            </a:r>
            <a:r>
              <a:rPr lang="ru-RU" sz="1600" dirty="0">
                <a:solidFill>
                  <a:srgbClr val="000000"/>
                </a:solidFill>
              </a:rPr>
              <a:t> – система уравнений Максвелла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ru-RU" sz="1600" dirty="0">
                <a:solidFill>
                  <a:srgbClr val="000000"/>
                </a:solidFill>
              </a:rPr>
              <a:t> 4. </a:t>
            </a:r>
            <a:r>
              <a:rPr lang="ru-RU" sz="1600" dirty="0">
                <a:solidFill>
                  <a:srgbClr val="FF0000"/>
                </a:solidFill>
              </a:rPr>
              <a:t>Сейсморазведка</a:t>
            </a:r>
            <a:r>
              <a:rPr lang="ru-RU" sz="1600" dirty="0">
                <a:solidFill>
                  <a:srgbClr val="000000"/>
                </a:solidFill>
              </a:rPr>
              <a:t> – система уравнений упругости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ru-RU" sz="1600" dirty="0">
                <a:solidFill>
                  <a:srgbClr val="000000"/>
                </a:solidFill>
              </a:rPr>
              <a:t>5. </a:t>
            </a:r>
            <a:r>
              <a:rPr lang="ru-RU" sz="1600" dirty="0" err="1">
                <a:solidFill>
                  <a:srgbClr val="FF0000"/>
                </a:solidFill>
              </a:rPr>
              <a:t>Терморазведка</a:t>
            </a:r>
            <a:r>
              <a:rPr lang="ru-RU" sz="1600" dirty="0">
                <a:solidFill>
                  <a:srgbClr val="000000"/>
                </a:solidFill>
              </a:rPr>
              <a:t> – уравнение теплопроводности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ru-RU" sz="1600" dirty="0">
                <a:solidFill>
                  <a:srgbClr val="000000"/>
                </a:solidFill>
              </a:rPr>
              <a:t> 6. </a:t>
            </a:r>
            <a:r>
              <a:rPr lang="ru-RU" sz="1600" dirty="0">
                <a:solidFill>
                  <a:srgbClr val="FF0000"/>
                </a:solidFill>
              </a:rPr>
              <a:t>Ядерная геофизика </a:t>
            </a:r>
            <a:r>
              <a:rPr lang="ru-RU" sz="1600" dirty="0">
                <a:solidFill>
                  <a:srgbClr val="000000"/>
                </a:solidFill>
              </a:rPr>
              <a:t>– уравнение переноса 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ru-RU" sz="1600" dirty="0">
                <a:solidFill>
                  <a:srgbClr val="000000"/>
                </a:solidFill>
              </a:rPr>
              <a:t> 7. </a:t>
            </a:r>
            <a:r>
              <a:rPr lang="ru-RU" sz="1600" dirty="0">
                <a:solidFill>
                  <a:srgbClr val="FF0000"/>
                </a:solidFill>
              </a:rPr>
              <a:t> Геофизические исследования скважин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sz="1600" dirty="0">
                <a:solidFill>
                  <a:srgbClr val="000000"/>
                </a:solidFill>
              </a:rPr>
              <a:t>Методы разведочной геофизики основаны на изучении 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ru-RU" sz="1600" dirty="0">
                <a:solidFill>
                  <a:srgbClr val="000000"/>
                </a:solidFill>
              </a:rPr>
              <a:t>физических полей на поверхности Земли (на суше и на море),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ru-RU" sz="1600" dirty="0">
                <a:solidFill>
                  <a:srgbClr val="000000"/>
                </a:solidFill>
              </a:rPr>
              <a:t> в воздухе — </a:t>
            </a:r>
            <a:r>
              <a:rPr lang="ru-RU" sz="1600" dirty="0" err="1">
                <a:solidFill>
                  <a:srgbClr val="FF0000"/>
                </a:solidFill>
              </a:rPr>
              <a:t>Аэрогеофизика</a:t>
            </a:r>
            <a:r>
              <a:rPr lang="ru-RU" sz="1600" dirty="0">
                <a:solidFill>
                  <a:srgbClr val="000000"/>
                </a:solidFill>
              </a:rPr>
              <a:t>, 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ru-RU" sz="1600" dirty="0">
                <a:solidFill>
                  <a:srgbClr val="000000"/>
                </a:solidFill>
              </a:rPr>
              <a:t> под землей — в шахтах и скважинах (</a:t>
            </a:r>
            <a:r>
              <a:rPr lang="ru-RU" sz="1600" dirty="0">
                <a:solidFill>
                  <a:srgbClr val="FF0000"/>
                </a:solidFill>
              </a:rPr>
              <a:t>Каротаж</a:t>
            </a:r>
            <a:r>
              <a:rPr lang="ru-RU" sz="1600" dirty="0">
                <a:solidFill>
                  <a:srgbClr val="000000"/>
                </a:solidFill>
              </a:rPr>
              <a:t>).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ru-RU" sz="1600" dirty="0">
                <a:solidFill>
                  <a:srgbClr val="000000"/>
                </a:solidFill>
              </a:rPr>
              <a:t> Полученные данные используются для определения расположения и основных характеристик геологических структур и рудных тел.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ru-RU" sz="1600" dirty="0">
                <a:solidFill>
                  <a:srgbClr val="000000"/>
                </a:solidFill>
              </a:rPr>
              <a:t>   Основные изучаемые физические поля и соответствующие им методы полевой геофизики: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sz="1600" dirty="0">
                <a:solidFill>
                  <a:srgbClr val="FF0000"/>
                </a:solidFill>
              </a:rPr>
              <a:t>Поле упругих колебаний </a:t>
            </a:r>
            <a:r>
              <a:rPr lang="ru-RU" sz="1600" dirty="0">
                <a:solidFill>
                  <a:srgbClr val="000000"/>
                </a:solidFill>
              </a:rPr>
              <a:t>— Сейсморазведка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sz="1600" dirty="0">
                <a:solidFill>
                  <a:srgbClr val="FF0000"/>
                </a:solidFill>
              </a:rPr>
              <a:t>Гравитационное поле</a:t>
            </a:r>
            <a:r>
              <a:rPr lang="ru-RU" sz="1600" dirty="0">
                <a:solidFill>
                  <a:srgbClr val="000000"/>
                </a:solidFill>
              </a:rPr>
              <a:t> — </a:t>
            </a:r>
            <a:r>
              <a:rPr lang="ru-RU" sz="1600" dirty="0" err="1">
                <a:solidFill>
                  <a:srgbClr val="000000"/>
                </a:solidFill>
              </a:rPr>
              <a:t>Гравиразведка</a:t>
            </a:r>
            <a:r>
              <a:rPr lang="ru-RU" sz="1600" dirty="0">
                <a:solidFill>
                  <a:srgbClr val="000000"/>
                </a:solidFill>
              </a:rPr>
              <a:t>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sz="1600" dirty="0">
                <a:solidFill>
                  <a:srgbClr val="FF0000"/>
                </a:solidFill>
              </a:rPr>
              <a:t>Магнитное поле</a:t>
            </a:r>
            <a:r>
              <a:rPr lang="ru-RU" sz="1600" dirty="0">
                <a:solidFill>
                  <a:srgbClr val="000000"/>
                </a:solidFill>
              </a:rPr>
              <a:t> — Магниторазведка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sz="1600" dirty="0">
                <a:solidFill>
                  <a:srgbClr val="FF0000"/>
                </a:solidFill>
              </a:rPr>
              <a:t>Электрическое поле</a:t>
            </a:r>
            <a:r>
              <a:rPr lang="ru-RU" sz="1600" dirty="0">
                <a:solidFill>
                  <a:srgbClr val="000000"/>
                </a:solidFill>
              </a:rPr>
              <a:t> — Электроразведка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sz="1600" dirty="0">
                <a:solidFill>
                  <a:srgbClr val="FF0000"/>
                </a:solidFill>
              </a:rPr>
              <a:t>Поле ядерных излучений</a:t>
            </a:r>
            <a:r>
              <a:rPr lang="ru-RU" sz="1600" dirty="0">
                <a:solidFill>
                  <a:srgbClr val="000000"/>
                </a:solidFill>
              </a:rPr>
              <a:t> — Радиометрия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sz="1600" dirty="0">
                <a:solidFill>
                  <a:srgbClr val="FF0000"/>
                </a:solidFill>
              </a:rPr>
              <a:t>Термическое поле</a:t>
            </a:r>
            <a:r>
              <a:rPr lang="ru-RU" sz="1600" dirty="0">
                <a:solidFill>
                  <a:srgbClr val="000000"/>
                </a:solidFill>
              </a:rPr>
              <a:t> — </a:t>
            </a:r>
            <a:r>
              <a:rPr lang="ru-RU" sz="1600" dirty="0" err="1">
                <a:solidFill>
                  <a:srgbClr val="000000"/>
                </a:solidFill>
              </a:rPr>
              <a:t>Терморазведка</a:t>
            </a:r>
            <a:r>
              <a:rPr lang="ru-RU" sz="1600" dirty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E7B90-96F7-4E88-88A1-A00939C7E0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0587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322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595313"/>
            <a:ext cx="7918450" cy="660400"/>
          </a:xfrm>
        </p:spPr>
        <p:txBody>
          <a:bodyPr/>
          <a:lstStyle/>
          <a:p>
            <a:pPr eaLnBrk="1" hangingPunct="1">
              <a:defRPr/>
            </a:pPr>
            <a: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Обратные задачи</a:t>
            </a:r>
          </a:p>
        </p:txBody>
      </p:sp>
      <p:sp>
        <p:nvSpPr>
          <p:cNvPr id="312323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977900" y="1125538"/>
            <a:ext cx="8166100" cy="5340350"/>
          </a:xfrm>
        </p:spPr>
        <p:txBody>
          <a:bodyPr>
            <a:normAutofit fontScale="92500" lnSpcReduction="20000"/>
          </a:bodyPr>
          <a:lstStyle/>
          <a:p>
            <a:pPr marL="171450" indent="-171450" algn="ctr" eaLnBrk="1" hangingPunct="1">
              <a:buFontTx/>
              <a:buNone/>
              <a:defRPr/>
            </a:pPr>
            <a:endParaRPr lang="ru-RU" sz="1800" dirty="0">
              <a:solidFill>
                <a:srgbClr val="000000"/>
              </a:solidFill>
            </a:endParaRPr>
          </a:p>
          <a:p>
            <a:pPr marL="171450" indent="-171450" algn="ctr" eaLnBrk="1" hangingPunct="1">
              <a:buFontTx/>
              <a:buNone/>
              <a:defRPr/>
            </a:pPr>
            <a:r>
              <a:rPr lang="ru-RU" sz="2400" dirty="0">
                <a:solidFill>
                  <a:srgbClr val="000000"/>
                </a:solidFill>
              </a:rPr>
              <a:t>Основные тенденции в развитии обратных задач</a:t>
            </a:r>
          </a:p>
          <a:p>
            <a:pPr marL="171450" indent="-171450" algn="ctr" eaLnBrk="1" hangingPunct="1">
              <a:buFontTx/>
              <a:buNone/>
              <a:defRPr/>
            </a:pPr>
            <a:r>
              <a:rPr lang="ru-RU" sz="2400" dirty="0">
                <a:solidFill>
                  <a:srgbClr val="000000"/>
                </a:solidFill>
              </a:rPr>
              <a:t>в приложениях:</a:t>
            </a:r>
          </a:p>
          <a:p>
            <a:pPr eaLnBrk="1" hangingPunct="1">
              <a:buFontTx/>
              <a:buChar char="-"/>
              <a:defRPr/>
            </a:pPr>
            <a:r>
              <a:rPr lang="ru-RU" sz="2400" dirty="0">
                <a:solidFill>
                  <a:srgbClr val="FF0000"/>
                </a:solidFill>
              </a:rPr>
              <a:t>Математизация</a:t>
            </a:r>
            <a:r>
              <a:rPr lang="ru-RU" sz="2400" dirty="0">
                <a:solidFill>
                  <a:srgbClr val="00B050"/>
                </a:solidFill>
              </a:rPr>
              <a:t> </a:t>
            </a:r>
            <a:r>
              <a:rPr lang="ru-RU" sz="2400" dirty="0">
                <a:solidFill>
                  <a:srgbClr val="000000"/>
                </a:solidFill>
              </a:rPr>
              <a:t>(хорошо, но </a:t>
            </a:r>
            <a:r>
              <a:rPr lang="ru-RU" sz="2400" dirty="0">
                <a:solidFill>
                  <a:srgbClr val="FF0000"/>
                </a:solidFill>
              </a:rPr>
              <a:t>очень опасно: малые</a:t>
            </a:r>
          </a:p>
          <a:p>
            <a:pPr marL="0" indent="0" eaLnBrk="1" hangingPunct="1">
              <a:buNone/>
              <a:defRPr/>
            </a:pPr>
            <a:r>
              <a:rPr lang="ru-RU" sz="2400" dirty="0">
                <a:solidFill>
                  <a:srgbClr val="FF0000"/>
                </a:solidFill>
              </a:rPr>
              <a:t>    ошибки в данных могут привести к очень          </a:t>
            </a:r>
          </a:p>
          <a:p>
            <a:pPr marL="0" indent="0" eaLnBrk="1" hangingPunct="1">
              <a:buNone/>
              <a:defRPr/>
            </a:pPr>
            <a:r>
              <a:rPr lang="ru-RU" sz="2400" dirty="0">
                <a:solidFill>
                  <a:srgbClr val="FF0000"/>
                </a:solidFill>
              </a:rPr>
              <a:t>     большим ошибкам в решении</a:t>
            </a:r>
            <a:r>
              <a:rPr lang="ru-RU" sz="2400" dirty="0">
                <a:solidFill>
                  <a:srgbClr val="000000"/>
                </a:solidFill>
              </a:rPr>
              <a:t>).</a:t>
            </a:r>
          </a:p>
          <a:p>
            <a:pPr marL="0" indent="0" eaLnBrk="1" hangingPunct="1">
              <a:buFontTx/>
              <a:buNone/>
              <a:defRPr/>
            </a:pPr>
            <a:r>
              <a:rPr lang="ru-RU" sz="2400" dirty="0">
                <a:solidFill>
                  <a:srgbClr val="000000"/>
                </a:solidFill>
              </a:rPr>
              <a:t>- </a:t>
            </a:r>
            <a:r>
              <a:rPr lang="ru-RU" sz="2400" dirty="0">
                <a:solidFill>
                  <a:srgbClr val="FF0000"/>
                </a:solidFill>
              </a:rPr>
              <a:t>Наступление коммерции </a:t>
            </a:r>
            <a:r>
              <a:rPr lang="ru-RU" sz="2400" dirty="0">
                <a:solidFill>
                  <a:srgbClr val="000000"/>
                </a:solidFill>
              </a:rPr>
              <a:t>(оживляет новое, </a:t>
            </a:r>
          </a:p>
          <a:p>
            <a:pPr marL="0" indent="0" eaLnBrk="1" hangingPunct="1">
              <a:buFontTx/>
              <a:buNone/>
              <a:defRPr/>
            </a:pPr>
            <a:r>
              <a:rPr lang="ru-RU" sz="2400" dirty="0">
                <a:solidFill>
                  <a:srgbClr val="FF0000"/>
                </a:solidFill>
              </a:rPr>
              <a:t>                                                         но губит старое</a:t>
            </a:r>
            <a:r>
              <a:rPr lang="ru-RU" sz="2400" dirty="0">
                <a:solidFill>
                  <a:srgbClr val="000000"/>
                </a:solidFill>
              </a:rPr>
              <a:t>).</a:t>
            </a:r>
          </a:p>
          <a:p>
            <a:pPr marL="0" indent="0" eaLnBrk="1" hangingPunct="1">
              <a:buFontTx/>
              <a:buNone/>
              <a:defRPr/>
            </a:pPr>
            <a:r>
              <a:rPr lang="ru-RU" sz="2400" dirty="0">
                <a:solidFill>
                  <a:srgbClr val="000000"/>
                </a:solidFill>
              </a:rPr>
              <a:t>- </a:t>
            </a:r>
            <a:r>
              <a:rPr lang="ru-RU" sz="2400" dirty="0">
                <a:solidFill>
                  <a:srgbClr val="FF0000"/>
                </a:solidFill>
              </a:rPr>
              <a:t>Глобализация</a:t>
            </a:r>
            <a:r>
              <a:rPr lang="ru-RU" sz="2400" dirty="0">
                <a:solidFill>
                  <a:srgbClr val="000000"/>
                </a:solidFill>
              </a:rPr>
              <a:t> (новое мгновенно тиражируется,</a:t>
            </a:r>
          </a:p>
          <a:p>
            <a:pPr marL="171450" indent="-171450" eaLnBrk="1" hangingPunct="1">
              <a:buFontTx/>
              <a:buNone/>
              <a:defRPr/>
            </a:pPr>
            <a:r>
              <a:rPr lang="ru-RU" sz="2400" dirty="0">
                <a:solidFill>
                  <a:srgbClr val="000000"/>
                </a:solidFill>
              </a:rPr>
              <a:t>                                             </a:t>
            </a:r>
            <a:r>
              <a:rPr lang="ru-RU" sz="2400" dirty="0">
                <a:solidFill>
                  <a:srgbClr val="FF0000"/>
                </a:solidFill>
              </a:rPr>
              <a:t>но вместе с  ошибками</a:t>
            </a:r>
            <a:r>
              <a:rPr lang="ru-RU" sz="2400" dirty="0">
                <a:solidFill>
                  <a:srgbClr val="000000"/>
                </a:solidFill>
              </a:rPr>
              <a:t>).</a:t>
            </a:r>
          </a:p>
          <a:p>
            <a:pPr marL="0" indent="0" eaLnBrk="1" hangingPunct="1">
              <a:buFontTx/>
              <a:buNone/>
              <a:defRPr/>
            </a:pPr>
            <a:r>
              <a:rPr lang="ru-RU" sz="2400" dirty="0">
                <a:solidFill>
                  <a:srgbClr val="000000"/>
                </a:solidFill>
              </a:rPr>
              <a:t>- </a:t>
            </a:r>
            <a:r>
              <a:rPr lang="ru-RU" sz="2400" dirty="0">
                <a:solidFill>
                  <a:srgbClr val="FF0000"/>
                </a:solidFill>
              </a:rPr>
              <a:t>Интернет</a:t>
            </a:r>
            <a:r>
              <a:rPr lang="ru-RU" sz="2400" dirty="0">
                <a:solidFill>
                  <a:srgbClr val="000000"/>
                </a:solidFill>
              </a:rPr>
              <a:t> (</a:t>
            </a:r>
            <a:r>
              <a:rPr lang="ru-RU" sz="2400" dirty="0">
                <a:solidFill>
                  <a:srgbClr val="FF0000"/>
                </a:solidFill>
              </a:rPr>
              <a:t>все</a:t>
            </a:r>
            <a:r>
              <a:rPr lang="ru-RU" sz="2400" dirty="0">
                <a:solidFill>
                  <a:srgbClr val="000000"/>
                </a:solidFill>
              </a:rPr>
              <a:t> знают </a:t>
            </a:r>
            <a:r>
              <a:rPr lang="ru-RU" sz="2400" dirty="0">
                <a:solidFill>
                  <a:srgbClr val="FF0000"/>
                </a:solidFill>
              </a:rPr>
              <a:t>все</a:t>
            </a:r>
            <a:r>
              <a:rPr lang="ru-RU" sz="2400" dirty="0">
                <a:solidFill>
                  <a:srgbClr val="000000"/>
                </a:solidFill>
              </a:rPr>
              <a:t> обо </a:t>
            </a:r>
            <a:r>
              <a:rPr lang="ru-RU" sz="2400" dirty="0">
                <a:solidFill>
                  <a:srgbClr val="FF0000"/>
                </a:solidFill>
              </a:rPr>
              <a:t>всем</a:t>
            </a:r>
            <a:r>
              <a:rPr lang="ru-RU" sz="2400" dirty="0">
                <a:solidFill>
                  <a:srgbClr val="000000"/>
                </a:solidFill>
              </a:rPr>
              <a:t>, </a:t>
            </a:r>
          </a:p>
          <a:p>
            <a:pPr marL="0" indent="0" eaLnBrk="1" hangingPunct="1">
              <a:buFontTx/>
              <a:buNone/>
              <a:defRPr/>
            </a:pPr>
            <a:r>
              <a:rPr lang="ru-RU" sz="2400" dirty="0">
                <a:solidFill>
                  <a:srgbClr val="000000"/>
                </a:solidFill>
              </a:rPr>
              <a:t>                           </a:t>
            </a:r>
            <a:r>
              <a:rPr lang="ru-RU" sz="2400" dirty="0">
                <a:solidFill>
                  <a:srgbClr val="FF0000"/>
                </a:solidFill>
              </a:rPr>
              <a:t>но не могут сделать почти ничего</a:t>
            </a:r>
            <a:r>
              <a:rPr lang="ru-RU" sz="2400" dirty="0">
                <a:solidFill>
                  <a:srgbClr val="000000"/>
                </a:solidFill>
              </a:rPr>
              <a:t>). </a:t>
            </a:r>
          </a:p>
          <a:p>
            <a:pPr marL="171450" indent="-171450" algn="ctr" eaLnBrk="1" hangingPunct="1">
              <a:buFontTx/>
              <a:buNone/>
              <a:defRPr/>
            </a:pPr>
            <a:r>
              <a:rPr lang="ru-RU" sz="2400" dirty="0">
                <a:solidFill>
                  <a:srgbClr val="000000"/>
                </a:solidFill>
              </a:rPr>
              <a:t>   </a:t>
            </a:r>
          </a:p>
          <a:p>
            <a:pPr marL="171450" indent="-171450" eaLnBrk="1" hangingPunct="1">
              <a:buFontTx/>
              <a:buNone/>
              <a:defRPr/>
            </a:pPr>
            <a:endParaRPr lang="ru-RU" dirty="0"/>
          </a:p>
          <a:p>
            <a:pPr marL="171450" indent="-171450" algn="ctr" eaLnBrk="1" hangingPunct="1">
              <a:buFontTx/>
              <a:buNone/>
              <a:defRPr/>
            </a:pPr>
            <a:r>
              <a:rPr lang="ru-RU" sz="1600" dirty="0">
                <a:solidFill>
                  <a:srgbClr val="0066FF"/>
                </a:solidFill>
              </a:rPr>
              <a:t> </a:t>
            </a:r>
            <a:endParaRPr lang="ru-RU" sz="16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E7B90-96F7-4E88-88A1-A00939C7E0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1286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08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333375"/>
            <a:ext cx="7067550" cy="320675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sz="2000">
                <a:effectLst>
                  <a:outerShdw blurRad="38100" dist="38100" dir="2700000" algn="tl">
                    <a:srgbClr val="C0C0C0"/>
                  </a:outerShdw>
                </a:effectLst>
              </a:rPr>
              <a:t>Обратные и некорректные задачи</a:t>
            </a:r>
          </a:p>
        </p:txBody>
      </p:sp>
      <p:sp>
        <p:nvSpPr>
          <p:cNvPr id="30208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196975"/>
            <a:ext cx="8291513" cy="4899025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ru-RU" sz="1800" dirty="0"/>
              <a:t> </a:t>
            </a:r>
            <a:r>
              <a:rPr lang="ru-RU" sz="2000" dirty="0">
                <a:solidFill>
                  <a:srgbClr val="000000"/>
                </a:solidFill>
              </a:rPr>
              <a:t>В современной науке </a:t>
            </a:r>
            <a:r>
              <a:rPr lang="ru-RU" sz="2000" dirty="0">
                <a:solidFill>
                  <a:srgbClr val="FF3300"/>
                </a:solidFill>
              </a:rPr>
              <a:t>обратные и некорректные задачи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ru-RU" sz="2000" dirty="0">
                <a:solidFill>
                  <a:srgbClr val="000000"/>
                </a:solidFill>
              </a:rPr>
              <a:t>     стремительно развиваются почти во всех основных разделах </a:t>
            </a:r>
            <a:r>
              <a:rPr lang="ru-RU" sz="2000" dirty="0">
                <a:solidFill>
                  <a:srgbClr val="FF3300"/>
                </a:solidFill>
              </a:rPr>
              <a:t>математики</a:t>
            </a:r>
            <a:r>
              <a:rPr lang="ru-RU" sz="2000" dirty="0">
                <a:solidFill>
                  <a:srgbClr val="000000"/>
                </a:solidFill>
              </a:rPr>
              <a:t> (</a:t>
            </a:r>
            <a:r>
              <a:rPr lang="ru-RU" sz="2000" dirty="0">
                <a:solidFill>
                  <a:srgbClr val="00B050"/>
                </a:solidFill>
              </a:rPr>
              <a:t>алгебра, анализ, геометрия, интегральные и дифференциальные уравнения, функциональный анализ, теория вероятностей, информатика)</a:t>
            </a:r>
            <a:r>
              <a:rPr lang="ru-RU" sz="2000" dirty="0">
                <a:solidFill>
                  <a:srgbClr val="000000"/>
                </a:solidFill>
              </a:rPr>
              <a:t> </a:t>
            </a:r>
          </a:p>
          <a:p>
            <a:pPr eaLnBrk="1" hangingPunct="1">
              <a:lnSpc>
                <a:spcPct val="80000"/>
              </a:lnSpc>
              <a:defRPr/>
            </a:pPr>
            <a:endParaRPr lang="ru-RU" sz="2000" dirty="0">
              <a:solidFill>
                <a:srgbClr val="000000"/>
              </a:solidFill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ru-RU" sz="2000" dirty="0">
                <a:solidFill>
                  <a:srgbClr val="000000"/>
                </a:solidFill>
              </a:rPr>
              <a:t>С другой стороны, почти во всех научных дисциплинах (</a:t>
            </a:r>
            <a:r>
              <a:rPr lang="ru-RU" sz="2000" dirty="0">
                <a:solidFill>
                  <a:srgbClr val="0070C0"/>
                </a:solidFill>
              </a:rPr>
              <a:t>физика, геофизика, химия, биология, лингвистика, психология, экономика, медицина</a:t>
            </a:r>
            <a:r>
              <a:rPr lang="ru-RU" sz="2000" dirty="0">
                <a:solidFill>
                  <a:srgbClr val="000000"/>
                </a:solidFill>
              </a:rPr>
              <a:t>) именно 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ru-RU" sz="2000" dirty="0">
                <a:solidFill>
                  <a:srgbClr val="000000"/>
                </a:solidFill>
              </a:rPr>
              <a:t>    </a:t>
            </a:r>
            <a:r>
              <a:rPr lang="ru-RU" sz="2000" dirty="0">
                <a:solidFill>
                  <a:srgbClr val="FF3300"/>
                </a:solidFill>
              </a:rPr>
              <a:t>обратные задачи</a:t>
            </a:r>
            <a:r>
              <a:rPr lang="ru-RU" sz="2000" dirty="0">
                <a:solidFill>
                  <a:srgbClr val="000000"/>
                </a:solidFill>
              </a:rPr>
              <a:t> представляют наибольший интерес. 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ru-RU" sz="2000" dirty="0">
                <a:solidFill>
                  <a:srgbClr val="000000"/>
                </a:solidFill>
              </a:rPr>
              <a:t>       Искомые коэффициенты в основных математических уравнениях естествознания описывают важнейшие свойства окружающего мира, такие как </a:t>
            </a:r>
            <a:r>
              <a:rPr lang="ru-RU" sz="2000" dirty="0">
                <a:solidFill>
                  <a:srgbClr val="FF3300"/>
                </a:solidFill>
              </a:rPr>
              <a:t>плотность</a:t>
            </a:r>
            <a:r>
              <a:rPr lang="ru-RU" sz="2000" dirty="0">
                <a:solidFill>
                  <a:srgbClr val="000000"/>
                </a:solidFill>
              </a:rPr>
              <a:t> и </a:t>
            </a:r>
            <a:r>
              <a:rPr lang="ru-RU" sz="2000" dirty="0">
                <a:solidFill>
                  <a:srgbClr val="FF3300"/>
                </a:solidFill>
              </a:rPr>
              <a:t>теплопроводность</a:t>
            </a:r>
            <a:r>
              <a:rPr lang="ru-RU" sz="2000" dirty="0">
                <a:solidFill>
                  <a:srgbClr val="000000"/>
                </a:solidFill>
              </a:rPr>
              <a:t> вещества, </a:t>
            </a:r>
            <a:r>
              <a:rPr lang="ru-RU" sz="2000" dirty="0">
                <a:solidFill>
                  <a:srgbClr val="FF3300"/>
                </a:solidFill>
              </a:rPr>
              <a:t>электромагнитные, акустические и упругие параметры</a:t>
            </a:r>
            <a:r>
              <a:rPr lang="ru-RU" sz="2000" dirty="0">
                <a:solidFill>
                  <a:srgbClr val="000000"/>
                </a:solidFill>
              </a:rPr>
              <a:t> исследуемых сред, 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ru-RU" sz="2000" dirty="0">
                <a:solidFill>
                  <a:srgbClr val="000000"/>
                </a:solidFill>
              </a:rPr>
              <a:t>а также  местоположение и границы включений, источники.</a:t>
            </a:r>
            <a:r>
              <a:rPr lang="ru-RU" sz="2000" dirty="0"/>
              <a:t>  	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E7B90-96F7-4E88-88A1-A00939C7E0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613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AutoShape 2"/>
          <p:cNvSpPr>
            <a:spLocks noChangeArrowheads="1"/>
          </p:cNvSpPr>
          <p:nvPr/>
        </p:nvSpPr>
        <p:spPr bwMode="auto">
          <a:xfrm>
            <a:off x="395288" y="187325"/>
            <a:ext cx="8424862" cy="361950"/>
          </a:xfrm>
          <a:prstGeom prst="flowChart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>
                <a:solidFill>
                  <a:srgbClr val="000000"/>
                </a:solidFill>
              </a:rPr>
              <a:t>Обратные и некорректные задачи в математической геофизике</a:t>
            </a:r>
          </a:p>
        </p:txBody>
      </p:sp>
      <p:graphicFrame>
        <p:nvGraphicFramePr>
          <p:cNvPr id="289795" name="Group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786276146"/>
              </p:ext>
            </p:extLst>
          </p:nvPr>
        </p:nvGraphicFramePr>
        <p:xfrm>
          <a:off x="0" y="692150"/>
          <a:ext cx="8229600" cy="5791200"/>
        </p:xfrm>
        <a:graphic>
          <a:graphicData uri="http://schemas.openxmlformats.org/drawingml/2006/table">
            <a:tbl>
              <a:tblPr/>
              <a:tblGrid>
                <a:gridCol w="225901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597058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7270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Алгебра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Несовместные системы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Char char=""/>
                        <a:tabLst/>
                      </a:pP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Плохо обусловленные системы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Char char=""/>
                        <a:tabLst/>
                      </a:pP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Вырожденные системы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7270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Анализ</a:t>
                      </a:r>
                      <a:endParaRPr kumimoji="0" lang="ru-RU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Дифференцирование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Char char=""/>
                        <a:tabLst/>
                      </a:pP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Интерполяция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Char char=""/>
                        <a:tabLst/>
                      </a:pP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Суммирование рядов Фурье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774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Геометрия </a:t>
                      </a:r>
                      <a:endParaRPr kumimoji="0" lang="ru-RU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Восстановление функции по интегралам</a:t>
                      </a: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 прямым, окружностям, геодезическим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Задача Радона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625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Интегральные уравнения</a:t>
                      </a:r>
                      <a:endParaRPr kumimoji="0" lang="ru-RU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Уравнение Фредгольма и Вольтера первого рода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Char char=""/>
                        <a:tabLst/>
                      </a:pP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Нелинейные интегральные уравнения 1 рода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7270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Дифференциальные уравнения</a:t>
                      </a:r>
                      <a:endParaRPr kumimoji="0" lang="ru-RU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Обратная задача рассеяния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Char char=""/>
                        <a:tabLst/>
                      </a:pP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Спектральные обратные задачи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9445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Уравнения в частных производных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Эллиптические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Char char=""/>
                        <a:tabLst/>
                      </a:pP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Параболические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Char char=""/>
                        <a:tabLst/>
                      </a:pP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Гиперболические</a:t>
                      </a: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Char char=""/>
                        <a:tabLst/>
                      </a:pP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Интегро-дифференциальные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5429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Операторные уравнения</a:t>
                      </a:r>
                      <a:endParaRPr kumimoji="0" lang="ru-RU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Обращение компактных операторов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Нелинейные операторные уравнения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5429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Оптимальное управление</a:t>
                      </a:r>
                      <a:endParaRPr kumimoji="0" lang="ru-RU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Градиентные методы в некорректных задачах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E7B90-96F7-4E88-88A1-A00939C7E0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3962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4" name="Text Box 1028"/>
          <p:cNvSpPr txBox="1">
            <a:spLocks noChangeArrowheads="1"/>
          </p:cNvSpPr>
          <p:nvPr/>
        </p:nvSpPr>
        <p:spPr bwMode="auto">
          <a:xfrm>
            <a:off x="250825" y="0"/>
            <a:ext cx="8642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  <a:t>Обратные и некорректные задачи в геофизике</a:t>
            </a:r>
          </a:p>
        </p:txBody>
      </p:sp>
      <p:sp>
        <p:nvSpPr>
          <p:cNvPr id="12292" name="Text Box 1029"/>
          <p:cNvSpPr txBox="1">
            <a:spLocks noChangeArrowheads="1"/>
          </p:cNvSpPr>
          <p:nvPr/>
        </p:nvSpPr>
        <p:spPr bwMode="auto">
          <a:xfrm>
            <a:off x="1116013" y="1052513"/>
            <a:ext cx="197961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sz="2000">
                <a:solidFill>
                  <a:srgbClr val="FF3300"/>
                </a:solidFill>
                <a:latin typeface="Tahoma" pitchFamily="34" charset="0"/>
              </a:rPr>
              <a:t>Задачи</a:t>
            </a:r>
            <a:r>
              <a:rPr lang="en-US" sz="2000">
                <a:solidFill>
                  <a:srgbClr val="FF3300"/>
                </a:solidFill>
                <a:latin typeface="Tahoma" pitchFamily="34" charset="0"/>
              </a:rPr>
              <a:t>:</a:t>
            </a:r>
            <a:endParaRPr lang="ru-RU">
              <a:solidFill>
                <a:srgbClr val="000000"/>
              </a:solidFill>
              <a:latin typeface="Tahoma" pitchFamily="34" charset="0"/>
              <a:sym typeface="Symbol" pitchFamily="18" charset="2"/>
            </a:endParaRPr>
          </a:p>
        </p:txBody>
      </p:sp>
      <p:sp>
        <p:nvSpPr>
          <p:cNvPr id="12293" name="Text Box 1031"/>
          <p:cNvSpPr txBox="1">
            <a:spLocks noChangeArrowheads="1"/>
          </p:cNvSpPr>
          <p:nvPr/>
        </p:nvSpPr>
        <p:spPr bwMode="auto">
          <a:xfrm>
            <a:off x="2771775" y="1052513"/>
            <a:ext cx="44640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>
                <a:solidFill>
                  <a:srgbClr val="000000"/>
                </a:solidFill>
                <a:latin typeface="Tahoma" pitchFamily="34" charset="0"/>
                <a:sym typeface="Symbol" pitchFamily="18" charset="2"/>
              </a:rPr>
              <a:t>Найти упругие, электромагнитные и другие характеристики Земли</a:t>
            </a:r>
          </a:p>
        </p:txBody>
      </p:sp>
      <p:sp>
        <p:nvSpPr>
          <p:cNvPr id="12294" name="Text Box 1033"/>
          <p:cNvSpPr txBox="1">
            <a:spLocks noChangeArrowheads="1"/>
          </p:cNvSpPr>
          <p:nvPr/>
        </p:nvSpPr>
        <p:spPr bwMode="auto">
          <a:xfrm>
            <a:off x="539750" y="2133600"/>
            <a:ext cx="18716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sz="2000">
                <a:solidFill>
                  <a:srgbClr val="FF3300"/>
                </a:solidFill>
                <a:latin typeface="Tahoma" pitchFamily="34" charset="0"/>
              </a:rPr>
              <a:t>Разделы</a:t>
            </a:r>
            <a:r>
              <a:rPr lang="en-US" sz="2000">
                <a:solidFill>
                  <a:srgbClr val="FF3300"/>
                </a:solidFill>
                <a:latin typeface="Tahoma" pitchFamily="34" charset="0"/>
              </a:rPr>
              <a:t>:</a:t>
            </a:r>
            <a:endParaRPr lang="ru-RU">
              <a:solidFill>
                <a:srgbClr val="000000"/>
              </a:solidFill>
              <a:latin typeface="Tahoma" pitchFamily="34" charset="0"/>
              <a:sym typeface="Symbol" pitchFamily="18" charset="2"/>
            </a:endParaRPr>
          </a:p>
        </p:txBody>
      </p:sp>
      <p:sp>
        <p:nvSpPr>
          <p:cNvPr id="12295" name="Text Box 1034"/>
          <p:cNvSpPr txBox="1">
            <a:spLocks noChangeArrowheads="1"/>
          </p:cNvSpPr>
          <p:nvPr/>
        </p:nvSpPr>
        <p:spPr bwMode="auto">
          <a:xfrm>
            <a:off x="2771775" y="2133600"/>
            <a:ext cx="4824413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latin typeface="Tahoma" pitchFamily="34" charset="0"/>
                <a:sym typeface="Symbol" pitchFamily="18" charset="2"/>
              </a:rPr>
              <a:t> </a:t>
            </a:r>
            <a:r>
              <a:rPr lang="ru-RU">
                <a:solidFill>
                  <a:srgbClr val="000000"/>
                </a:solidFill>
                <a:latin typeface="Tahoma" pitchFamily="34" charset="0"/>
                <a:sym typeface="Symbol" pitchFamily="18" charset="2"/>
              </a:rPr>
              <a:t>Сейсмика, электроразведка, магниторазведка, гравиразведка, терморазведка, ядерная геофизика</a:t>
            </a:r>
            <a:endParaRPr lang="en-US">
              <a:solidFill>
                <a:srgbClr val="000000"/>
              </a:solidFill>
              <a:latin typeface="Tahoma" pitchFamily="34" charset="0"/>
              <a:sym typeface="Symbol" pitchFamily="18" charset="2"/>
            </a:endParaRPr>
          </a:p>
        </p:txBody>
      </p:sp>
      <p:sp>
        <p:nvSpPr>
          <p:cNvPr id="12296" name="Text Box 1035"/>
          <p:cNvSpPr txBox="1">
            <a:spLocks noChangeArrowheads="1"/>
          </p:cNvSpPr>
          <p:nvPr/>
        </p:nvSpPr>
        <p:spPr bwMode="auto">
          <a:xfrm>
            <a:off x="395288" y="3213100"/>
            <a:ext cx="2268537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sz="2000">
                <a:solidFill>
                  <a:srgbClr val="FF3300"/>
                </a:solidFill>
                <a:latin typeface="Tahoma" pitchFamily="34" charset="0"/>
              </a:rPr>
              <a:t>Уравнения математической физики</a:t>
            </a:r>
            <a:r>
              <a:rPr lang="en-US" sz="2000">
                <a:solidFill>
                  <a:srgbClr val="FF3300"/>
                </a:solidFill>
                <a:latin typeface="Tahoma" pitchFamily="34" charset="0"/>
              </a:rPr>
              <a:t>:</a:t>
            </a:r>
            <a:endParaRPr lang="ru-RU">
              <a:solidFill>
                <a:srgbClr val="000000"/>
              </a:solidFill>
              <a:latin typeface="Tahoma" pitchFamily="34" charset="0"/>
              <a:sym typeface="Symbol" pitchFamily="18" charset="2"/>
            </a:endParaRPr>
          </a:p>
        </p:txBody>
      </p:sp>
      <p:graphicFrame>
        <p:nvGraphicFramePr>
          <p:cNvPr id="12297" name="Object 1038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3330575" y="3064446"/>
          <a:ext cx="2825750" cy="2190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97" name="Формула" r:id="rId3" imgW="1548728" imgH="1091726" progId="Equation.3">
                  <p:embed/>
                </p:oleObj>
              </mc:Choice>
              <mc:Fallback>
                <p:oleObj name="Формула" r:id="rId3" imgW="1548728" imgH="1091726" progId="Equation.3">
                  <p:embed/>
                  <p:pic>
                    <p:nvPicPr>
                      <p:cNvPr id="0" name="Picture 20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30575" y="3064446"/>
                        <a:ext cx="2825750" cy="2190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298" name="Text Box 1042"/>
          <p:cNvSpPr txBox="1">
            <a:spLocks noChangeArrowheads="1"/>
          </p:cNvSpPr>
          <p:nvPr/>
        </p:nvSpPr>
        <p:spPr bwMode="auto">
          <a:xfrm>
            <a:off x="6156325" y="3644900"/>
            <a:ext cx="237648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Tahoma" pitchFamily="34" charset="0"/>
              <a:sym typeface="Symbol" pitchFamily="18" charset="2"/>
            </a:endParaRPr>
          </a:p>
        </p:txBody>
      </p:sp>
      <p:sp>
        <p:nvSpPr>
          <p:cNvPr id="12299" name="Text Box 1043"/>
          <p:cNvSpPr txBox="1">
            <a:spLocks noChangeArrowheads="1"/>
          </p:cNvSpPr>
          <p:nvPr/>
        </p:nvSpPr>
        <p:spPr bwMode="auto">
          <a:xfrm>
            <a:off x="684213" y="5300663"/>
            <a:ext cx="777557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sz="2000">
                <a:solidFill>
                  <a:srgbClr val="FF3300"/>
                </a:solidFill>
                <a:latin typeface="Tahoma" pitchFamily="34" charset="0"/>
              </a:rPr>
              <a:t>Уравнения теории упругости, уравнение теплопроводности, уравнение переноса, уравнения Лапласа и Пуассона</a:t>
            </a:r>
          </a:p>
        </p:txBody>
      </p:sp>
      <p:sp>
        <p:nvSpPr>
          <p:cNvPr id="12300" name="Rectangle 2048"/>
          <p:cNvSpPr>
            <a:spLocks noChangeArrowheads="1"/>
          </p:cNvSpPr>
          <p:nvPr/>
        </p:nvSpPr>
        <p:spPr bwMode="auto">
          <a:xfrm>
            <a:off x="8172450" y="5805488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  <a:latin typeface="Tahoma" pitchFamily="34" charset="0"/>
              <a:sym typeface="Symbol" pitchFamily="18" charset="2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E7B90-96F7-4E88-88A1-A00939C7E0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4509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2"/>
          <p:cNvSpPr>
            <a:spLocks noChangeArrowheads="1"/>
          </p:cNvSpPr>
          <p:nvPr/>
        </p:nvSpPr>
        <p:spPr bwMode="auto">
          <a:xfrm>
            <a:off x="4356100" y="2492375"/>
            <a:ext cx="4392613" cy="315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CC00"/>
                </a:solidFill>
                <a:latin typeface="Tahoma" pitchFamily="34" charset="0"/>
              </a:rPr>
              <a:t>    </a:t>
            </a:r>
            <a:r>
              <a:rPr lang="ru-RU" dirty="0">
                <a:solidFill>
                  <a:srgbClr val="000066"/>
                </a:solidFill>
                <a:latin typeface="Tahoma" pitchFamily="34" charset="0"/>
              </a:rPr>
              <a:t>Итерационные методы</a:t>
            </a:r>
            <a:r>
              <a:rPr lang="en-US" dirty="0">
                <a:solidFill>
                  <a:srgbClr val="000066"/>
                </a:solidFill>
                <a:latin typeface="Tahoma" pitchFamily="34" charset="0"/>
              </a:rPr>
              <a:t>:</a:t>
            </a:r>
          </a:p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None/>
            </a:pPr>
            <a:endParaRPr lang="en-US" dirty="0">
              <a:solidFill>
                <a:srgbClr val="000066"/>
              </a:solidFill>
              <a:latin typeface="Tahoma" pitchFamily="34" charset="0"/>
            </a:endParaRPr>
          </a:p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66FF"/>
              </a:buClr>
              <a:buFont typeface="Wingdings" pitchFamily="2" charset="2"/>
              <a:buChar char="q"/>
            </a:pPr>
            <a:r>
              <a:rPr lang="en-US" dirty="0">
                <a:solidFill>
                  <a:srgbClr val="000066"/>
                </a:solidFill>
                <a:latin typeface="Tahoma" pitchFamily="34" charset="0"/>
              </a:rPr>
              <a:t> </a:t>
            </a:r>
            <a:r>
              <a:rPr lang="ru-RU" dirty="0">
                <a:solidFill>
                  <a:srgbClr val="000066"/>
                </a:solidFill>
                <a:latin typeface="Tahoma" pitchFamily="34" charset="0"/>
              </a:rPr>
              <a:t>Метод простой итерации</a:t>
            </a:r>
            <a:r>
              <a:rPr lang="en-US" dirty="0">
                <a:solidFill>
                  <a:srgbClr val="000066"/>
                </a:solidFill>
                <a:latin typeface="Tahoma" pitchFamily="34" charset="0"/>
              </a:rPr>
              <a:t> </a:t>
            </a:r>
          </a:p>
          <a:p>
            <a:pPr algn="r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66FF"/>
              </a:buClr>
              <a:buFont typeface="Wingdings" pitchFamily="2" charset="2"/>
              <a:buNone/>
            </a:pPr>
            <a:r>
              <a:rPr lang="en-US" i="1" dirty="0">
                <a:solidFill>
                  <a:srgbClr val="000066"/>
                </a:solidFill>
                <a:latin typeface="Tahoma" pitchFamily="34" charset="0"/>
              </a:rPr>
              <a:t>q</a:t>
            </a:r>
            <a:r>
              <a:rPr lang="en-US" i="1" baseline="-25000" dirty="0">
                <a:solidFill>
                  <a:srgbClr val="000066"/>
                </a:solidFill>
                <a:latin typeface="Tahoma" pitchFamily="34" charset="0"/>
              </a:rPr>
              <a:t>n+1 </a:t>
            </a:r>
            <a:r>
              <a:rPr lang="en-US" i="1" dirty="0">
                <a:solidFill>
                  <a:srgbClr val="000066"/>
                </a:solidFill>
                <a:latin typeface="Tahoma" pitchFamily="34" charset="0"/>
              </a:rPr>
              <a:t>= </a:t>
            </a:r>
            <a:r>
              <a:rPr lang="en-US" i="1" dirty="0" err="1">
                <a:solidFill>
                  <a:srgbClr val="000066"/>
                </a:solidFill>
                <a:latin typeface="Tahoma" pitchFamily="34" charset="0"/>
              </a:rPr>
              <a:t>q</a:t>
            </a:r>
            <a:r>
              <a:rPr lang="en-US" i="1" baseline="-25000" dirty="0" err="1">
                <a:solidFill>
                  <a:srgbClr val="000066"/>
                </a:solidFill>
                <a:latin typeface="Tahoma" pitchFamily="34" charset="0"/>
              </a:rPr>
              <a:t>n</a:t>
            </a:r>
            <a:r>
              <a:rPr lang="en-US" i="1" baseline="-25000" dirty="0">
                <a:solidFill>
                  <a:srgbClr val="000066"/>
                </a:solidFill>
                <a:latin typeface="Tahoma" pitchFamily="34" charset="0"/>
              </a:rPr>
              <a:t> </a:t>
            </a:r>
            <a:r>
              <a:rPr lang="en-US" i="1" dirty="0">
                <a:solidFill>
                  <a:srgbClr val="000066"/>
                </a:solidFill>
                <a:latin typeface="Tahoma" pitchFamily="34" charset="0"/>
              </a:rPr>
              <a:t>- </a:t>
            </a:r>
            <a:r>
              <a:rPr lang="en-US" i="1" dirty="0">
                <a:solidFill>
                  <a:srgbClr val="000066"/>
                </a:solidFill>
                <a:latin typeface="Tahoma" pitchFamily="34" charset="0"/>
                <a:sym typeface="Symbol" pitchFamily="18" charset="2"/>
              </a:rPr>
              <a:t> [A’(</a:t>
            </a:r>
            <a:r>
              <a:rPr lang="en-US" i="1" dirty="0" err="1">
                <a:solidFill>
                  <a:srgbClr val="000066"/>
                </a:solidFill>
                <a:latin typeface="Tahoma" pitchFamily="34" charset="0"/>
                <a:sym typeface="Symbol" pitchFamily="18" charset="2"/>
              </a:rPr>
              <a:t>q</a:t>
            </a:r>
            <a:r>
              <a:rPr lang="en-US" i="1" baseline="-25000" dirty="0" err="1">
                <a:solidFill>
                  <a:srgbClr val="000066"/>
                </a:solidFill>
                <a:latin typeface="Tahoma" pitchFamily="34" charset="0"/>
                <a:sym typeface="Symbol" pitchFamily="18" charset="2"/>
              </a:rPr>
              <a:t>n</a:t>
            </a:r>
            <a:r>
              <a:rPr lang="en-US" i="1" baseline="-25000" dirty="0">
                <a:solidFill>
                  <a:srgbClr val="000066"/>
                </a:solidFill>
                <a:latin typeface="Tahoma" pitchFamily="34" charset="0"/>
                <a:sym typeface="Symbol" pitchFamily="18" charset="2"/>
              </a:rPr>
              <a:t> </a:t>
            </a:r>
            <a:r>
              <a:rPr lang="en-US" i="1" dirty="0">
                <a:solidFill>
                  <a:srgbClr val="000066"/>
                </a:solidFill>
                <a:latin typeface="Tahoma" pitchFamily="34" charset="0"/>
                <a:sym typeface="Symbol" pitchFamily="18" charset="2"/>
              </a:rPr>
              <a:t>)] </a:t>
            </a:r>
            <a:r>
              <a:rPr lang="en-US" i="1" dirty="0">
                <a:solidFill>
                  <a:srgbClr val="000066"/>
                </a:solidFill>
                <a:latin typeface="Tahoma" pitchFamily="34" charset="0"/>
              </a:rPr>
              <a:t>*</a:t>
            </a:r>
            <a:r>
              <a:rPr lang="en-US" i="1" dirty="0">
                <a:solidFill>
                  <a:srgbClr val="000066"/>
                </a:solidFill>
                <a:latin typeface="Tahoma" pitchFamily="34" charset="0"/>
                <a:sym typeface="Symbol" pitchFamily="18" charset="2"/>
              </a:rPr>
              <a:t>(</a:t>
            </a:r>
            <a:r>
              <a:rPr lang="en-US" i="1" dirty="0" err="1">
                <a:solidFill>
                  <a:srgbClr val="000066"/>
                </a:solidFill>
                <a:latin typeface="Tahoma" pitchFamily="34" charset="0"/>
                <a:sym typeface="Symbol" pitchFamily="18" charset="2"/>
              </a:rPr>
              <a:t>Aq</a:t>
            </a:r>
            <a:r>
              <a:rPr lang="en-US" i="1" baseline="-25000" dirty="0" err="1">
                <a:solidFill>
                  <a:srgbClr val="000066"/>
                </a:solidFill>
                <a:latin typeface="Tahoma" pitchFamily="34" charset="0"/>
                <a:sym typeface="Symbol" pitchFamily="18" charset="2"/>
              </a:rPr>
              <a:t>n</a:t>
            </a:r>
            <a:r>
              <a:rPr lang="en-US" i="1" baseline="-25000" dirty="0">
                <a:solidFill>
                  <a:srgbClr val="000066"/>
                </a:solidFill>
                <a:latin typeface="Tahoma" pitchFamily="34" charset="0"/>
                <a:sym typeface="Symbol" pitchFamily="18" charset="2"/>
              </a:rPr>
              <a:t> </a:t>
            </a:r>
            <a:r>
              <a:rPr lang="en-US" i="1" dirty="0">
                <a:solidFill>
                  <a:srgbClr val="000066"/>
                </a:solidFill>
                <a:latin typeface="Tahoma" pitchFamily="34" charset="0"/>
                <a:sym typeface="Symbol" pitchFamily="18" charset="2"/>
              </a:rPr>
              <a:t>- f)</a:t>
            </a:r>
          </a:p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66FF"/>
              </a:buClr>
              <a:buFont typeface="Wingdings" pitchFamily="2" charset="2"/>
              <a:buChar char="q"/>
            </a:pPr>
            <a:endParaRPr lang="en-US" i="1" dirty="0">
              <a:solidFill>
                <a:srgbClr val="000066"/>
              </a:solidFill>
              <a:latin typeface="Tahoma" pitchFamily="34" charset="0"/>
            </a:endParaRPr>
          </a:p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66FF"/>
              </a:buClr>
              <a:buFont typeface="Wingdings" pitchFamily="2" charset="2"/>
              <a:buChar char="q"/>
            </a:pPr>
            <a:r>
              <a:rPr lang="en-US" dirty="0">
                <a:solidFill>
                  <a:srgbClr val="000066"/>
                </a:solidFill>
                <a:latin typeface="Tahoma" pitchFamily="34" charset="0"/>
              </a:rPr>
              <a:t> </a:t>
            </a:r>
            <a:r>
              <a:rPr lang="ru-RU" dirty="0">
                <a:solidFill>
                  <a:srgbClr val="000066"/>
                </a:solidFill>
                <a:latin typeface="Tahoma" pitchFamily="34" charset="0"/>
              </a:rPr>
              <a:t>Градиентные методы</a:t>
            </a:r>
            <a:r>
              <a:rPr lang="en-US" dirty="0">
                <a:solidFill>
                  <a:srgbClr val="000066"/>
                </a:solidFill>
                <a:latin typeface="Tahoma" pitchFamily="34" charset="0"/>
              </a:rPr>
              <a:t> </a:t>
            </a:r>
          </a:p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66FF"/>
              </a:buClr>
            </a:pPr>
            <a:r>
              <a:rPr lang="en-US" i="1" dirty="0">
                <a:solidFill>
                  <a:srgbClr val="000066"/>
                </a:solidFill>
                <a:latin typeface="Tahoma" pitchFamily="34" charset="0"/>
              </a:rPr>
              <a:t>     q</a:t>
            </a:r>
            <a:r>
              <a:rPr lang="en-US" i="1" baseline="-25000" dirty="0">
                <a:solidFill>
                  <a:srgbClr val="000066"/>
                </a:solidFill>
                <a:latin typeface="Tahoma" pitchFamily="34" charset="0"/>
              </a:rPr>
              <a:t>n+1 </a:t>
            </a:r>
            <a:r>
              <a:rPr lang="en-US" i="1" dirty="0">
                <a:solidFill>
                  <a:srgbClr val="000066"/>
                </a:solidFill>
                <a:latin typeface="Tahoma" pitchFamily="34" charset="0"/>
              </a:rPr>
              <a:t>= </a:t>
            </a:r>
            <a:r>
              <a:rPr lang="en-US" i="1" dirty="0" err="1">
                <a:solidFill>
                  <a:srgbClr val="000066"/>
                </a:solidFill>
                <a:latin typeface="Tahoma" pitchFamily="34" charset="0"/>
              </a:rPr>
              <a:t>q</a:t>
            </a:r>
            <a:r>
              <a:rPr lang="en-US" i="1" baseline="-25000" dirty="0" err="1">
                <a:solidFill>
                  <a:srgbClr val="000066"/>
                </a:solidFill>
                <a:latin typeface="Tahoma" pitchFamily="34" charset="0"/>
              </a:rPr>
              <a:t>n</a:t>
            </a:r>
            <a:r>
              <a:rPr lang="en-US" i="1" baseline="-25000" dirty="0">
                <a:solidFill>
                  <a:srgbClr val="000066"/>
                </a:solidFill>
                <a:latin typeface="Tahoma" pitchFamily="34" charset="0"/>
              </a:rPr>
              <a:t> </a:t>
            </a:r>
            <a:r>
              <a:rPr lang="en-US" i="1" dirty="0">
                <a:solidFill>
                  <a:srgbClr val="000066"/>
                </a:solidFill>
                <a:latin typeface="Tahoma" pitchFamily="34" charset="0"/>
              </a:rPr>
              <a:t>- </a:t>
            </a:r>
            <a:r>
              <a:rPr lang="en-US" i="1" dirty="0">
                <a:solidFill>
                  <a:srgbClr val="000066"/>
                </a:solidFill>
                <a:latin typeface="Tahoma" pitchFamily="34" charset="0"/>
                <a:sym typeface="Symbol" pitchFamily="18" charset="2"/>
              </a:rPr>
              <a:t></a:t>
            </a:r>
            <a:r>
              <a:rPr lang="en-US" i="1" baseline="-25000" dirty="0">
                <a:solidFill>
                  <a:srgbClr val="000066"/>
                </a:solidFill>
                <a:latin typeface="Tahoma" pitchFamily="34" charset="0"/>
                <a:sym typeface="Symbol" pitchFamily="18" charset="2"/>
              </a:rPr>
              <a:t>n</a:t>
            </a:r>
            <a:r>
              <a:rPr lang="en-US" i="1" dirty="0">
                <a:solidFill>
                  <a:srgbClr val="000066"/>
                </a:solidFill>
                <a:latin typeface="Tahoma" pitchFamily="34" charset="0"/>
                <a:sym typeface="Symbol" pitchFamily="18" charset="2"/>
              </a:rPr>
              <a:t> J’(</a:t>
            </a:r>
            <a:r>
              <a:rPr lang="en-US" i="1" dirty="0" err="1">
                <a:solidFill>
                  <a:srgbClr val="000066"/>
                </a:solidFill>
                <a:latin typeface="Tahoma" pitchFamily="34" charset="0"/>
                <a:sym typeface="Symbol" pitchFamily="18" charset="2"/>
              </a:rPr>
              <a:t>q</a:t>
            </a:r>
            <a:r>
              <a:rPr lang="en-US" i="1" baseline="-25000" dirty="0" err="1">
                <a:solidFill>
                  <a:srgbClr val="000066"/>
                </a:solidFill>
                <a:latin typeface="Tahoma" pitchFamily="34" charset="0"/>
                <a:sym typeface="Symbol" pitchFamily="18" charset="2"/>
              </a:rPr>
              <a:t>n</a:t>
            </a:r>
            <a:r>
              <a:rPr lang="en-US" i="1" baseline="-25000" dirty="0">
                <a:solidFill>
                  <a:srgbClr val="000066"/>
                </a:solidFill>
                <a:latin typeface="Tahoma" pitchFamily="34" charset="0"/>
                <a:sym typeface="Symbol" pitchFamily="18" charset="2"/>
              </a:rPr>
              <a:t> </a:t>
            </a:r>
            <a:r>
              <a:rPr lang="en-US" i="1" dirty="0">
                <a:solidFill>
                  <a:srgbClr val="000066"/>
                </a:solidFill>
                <a:latin typeface="Tahoma" pitchFamily="34" charset="0"/>
                <a:sym typeface="Symbol" pitchFamily="18" charset="2"/>
              </a:rPr>
              <a:t>)</a:t>
            </a:r>
          </a:p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66FF"/>
              </a:buClr>
              <a:buFont typeface="Wingdings" pitchFamily="2" charset="2"/>
              <a:buChar char="q"/>
            </a:pPr>
            <a:r>
              <a:rPr lang="ru-RU" dirty="0">
                <a:solidFill>
                  <a:srgbClr val="000066"/>
                </a:solidFill>
                <a:latin typeface="Tahoma" pitchFamily="34" charset="0"/>
              </a:rPr>
              <a:t>Метод Ньютона-Канторовича</a:t>
            </a:r>
            <a:endParaRPr lang="en-US" dirty="0">
              <a:solidFill>
                <a:srgbClr val="000066"/>
              </a:solidFill>
              <a:latin typeface="Tahoma" pitchFamily="34" charset="0"/>
            </a:endParaRPr>
          </a:p>
          <a:p>
            <a:pPr algn="r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66FF"/>
              </a:buClr>
              <a:buFont typeface="Wingdings" pitchFamily="2" charset="2"/>
              <a:buNone/>
            </a:pPr>
            <a:r>
              <a:rPr lang="en-US" i="1" dirty="0">
                <a:solidFill>
                  <a:srgbClr val="000066"/>
                </a:solidFill>
                <a:latin typeface="Tahoma" pitchFamily="34" charset="0"/>
              </a:rPr>
              <a:t>q</a:t>
            </a:r>
            <a:r>
              <a:rPr lang="en-US" i="1" baseline="-25000" dirty="0">
                <a:solidFill>
                  <a:srgbClr val="000066"/>
                </a:solidFill>
                <a:latin typeface="Tahoma" pitchFamily="34" charset="0"/>
              </a:rPr>
              <a:t>n+1</a:t>
            </a:r>
            <a:r>
              <a:rPr lang="en-US" i="1" dirty="0">
                <a:solidFill>
                  <a:srgbClr val="000066"/>
                </a:solidFill>
                <a:latin typeface="Tahoma" pitchFamily="34" charset="0"/>
              </a:rPr>
              <a:t> = </a:t>
            </a:r>
            <a:r>
              <a:rPr lang="en-US" i="1" dirty="0" err="1">
                <a:solidFill>
                  <a:srgbClr val="000066"/>
                </a:solidFill>
                <a:latin typeface="Tahoma" pitchFamily="34" charset="0"/>
              </a:rPr>
              <a:t>q</a:t>
            </a:r>
            <a:r>
              <a:rPr lang="en-US" i="1" baseline="-25000" dirty="0" err="1">
                <a:solidFill>
                  <a:srgbClr val="000066"/>
                </a:solidFill>
                <a:latin typeface="Tahoma" pitchFamily="34" charset="0"/>
              </a:rPr>
              <a:t>n</a:t>
            </a:r>
            <a:r>
              <a:rPr lang="en-US" i="1" baseline="-25000" dirty="0">
                <a:solidFill>
                  <a:srgbClr val="000066"/>
                </a:solidFill>
                <a:latin typeface="Tahoma" pitchFamily="34" charset="0"/>
              </a:rPr>
              <a:t> </a:t>
            </a:r>
            <a:r>
              <a:rPr lang="en-US" i="1" dirty="0">
                <a:solidFill>
                  <a:srgbClr val="000066"/>
                </a:solidFill>
                <a:latin typeface="Tahoma" pitchFamily="34" charset="0"/>
              </a:rPr>
              <a:t>– [A’(</a:t>
            </a:r>
            <a:r>
              <a:rPr lang="en-US" i="1" dirty="0" err="1">
                <a:solidFill>
                  <a:srgbClr val="000066"/>
                </a:solidFill>
                <a:latin typeface="Tahoma" pitchFamily="34" charset="0"/>
              </a:rPr>
              <a:t>q</a:t>
            </a:r>
            <a:r>
              <a:rPr lang="en-US" i="1" baseline="-25000" dirty="0" err="1">
                <a:solidFill>
                  <a:srgbClr val="000066"/>
                </a:solidFill>
                <a:latin typeface="Tahoma" pitchFamily="34" charset="0"/>
              </a:rPr>
              <a:t>n</a:t>
            </a:r>
            <a:r>
              <a:rPr lang="en-US" i="1" baseline="-25000" dirty="0">
                <a:solidFill>
                  <a:srgbClr val="000066"/>
                </a:solidFill>
                <a:latin typeface="Tahoma" pitchFamily="34" charset="0"/>
              </a:rPr>
              <a:t> </a:t>
            </a:r>
            <a:r>
              <a:rPr lang="en-US" i="1" dirty="0">
                <a:solidFill>
                  <a:srgbClr val="000066"/>
                </a:solidFill>
                <a:latin typeface="Tahoma" pitchFamily="34" charset="0"/>
              </a:rPr>
              <a:t>)] </a:t>
            </a:r>
            <a:r>
              <a:rPr lang="en-US" i="1" baseline="30000" dirty="0">
                <a:solidFill>
                  <a:srgbClr val="000066"/>
                </a:solidFill>
                <a:latin typeface="Tahoma" pitchFamily="34" charset="0"/>
              </a:rPr>
              <a:t>-1</a:t>
            </a:r>
            <a:r>
              <a:rPr lang="en-US" i="1" dirty="0">
                <a:solidFill>
                  <a:srgbClr val="000066"/>
                </a:solidFill>
                <a:latin typeface="Tahoma" pitchFamily="34" charset="0"/>
              </a:rPr>
              <a:t> (</a:t>
            </a:r>
            <a:r>
              <a:rPr lang="en-US" i="1" dirty="0" err="1">
                <a:solidFill>
                  <a:srgbClr val="000066"/>
                </a:solidFill>
                <a:latin typeface="Tahoma" pitchFamily="34" charset="0"/>
              </a:rPr>
              <a:t>Aq</a:t>
            </a:r>
            <a:r>
              <a:rPr lang="en-US" i="1" baseline="-25000" dirty="0" err="1">
                <a:solidFill>
                  <a:srgbClr val="000066"/>
                </a:solidFill>
                <a:latin typeface="Tahoma" pitchFamily="34" charset="0"/>
              </a:rPr>
              <a:t>n</a:t>
            </a:r>
            <a:r>
              <a:rPr lang="en-US" i="1" dirty="0">
                <a:solidFill>
                  <a:srgbClr val="000066"/>
                </a:solidFill>
                <a:latin typeface="Tahoma" pitchFamily="34" charset="0"/>
              </a:rPr>
              <a:t> -</a:t>
            </a:r>
            <a:r>
              <a:rPr lang="en-US" sz="2000" i="1" dirty="0">
                <a:solidFill>
                  <a:srgbClr val="000066"/>
                </a:solidFill>
                <a:latin typeface="Tahoma" pitchFamily="34" charset="0"/>
              </a:rPr>
              <a:t> f)</a:t>
            </a:r>
          </a:p>
        </p:txBody>
      </p:sp>
      <p:sp>
        <p:nvSpPr>
          <p:cNvPr id="15364" name="Rectangle 3"/>
          <p:cNvSpPr>
            <a:spLocks noChangeArrowheads="1"/>
          </p:cNvSpPr>
          <p:nvPr/>
        </p:nvSpPr>
        <p:spPr bwMode="auto">
          <a:xfrm>
            <a:off x="179388" y="2636838"/>
            <a:ext cx="4464050" cy="3417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99CC00"/>
                </a:solidFill>
                <a:latin typeface="Tahoma" pitchFamily="34" charset="0"/>
              </a:rPr>
              <a:t>     </a:t>
            </a:r>
            <a:r>
              <a:rPr lang="ru-RU" dirty="0">
                <a:solidFill>
                  <a:srgbClr val="FF3300"/>
                </a:solidFill>
                <a:latin typeface="Tahoma" pitchFamily="34" charset="0"/>
              </a:rPr>
              <a:t>Прямые методы</a:t>
            </a:r>
            <a:r>
              <a:rPr lang="en-US" dirty="0">
                <a:solidFill>
                  <a:srgbClr val="FF3300"/>
                </a:solidFill>
                <a:latin typeface="Tahoma" pitchFamily="34" charset="0"/>
              </a:rPr>
              <a:t>:</a:t>
            </a:r>
          </a:p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3300"/>
              </a:solidFill>
              <a:latin typeface="Tahoma" pitchFamily="34" charset="0"/>
            </a:endParaRPr>
          </a:p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66FF"/>
              </a:buClr>
              <a:buFont typeface="Wingdings" pitchFamily="2" charset="2"/>
              <a:buChar char="q"/>
            </a:pPr>
            <a:r>
              <a:rPr lang="en-US" dirty="0">
                <a:solidFill>
                  <a:srgbClr val="FF3300"/>
                </a:solidFill>
                <a:latin typeface="Tahoma" pitchFamily="34" charset="0"/>
              </a:rPr>
              <a:t> </a:t>
            </a:r>
            <a:r>
              <a:rPr lang="ru-RU" dirty="0">
                <a:solidFill>
                  <a:srgbClr val="000000"/>
                </a:solidFill>
                <a:latin typeface="Tahoma" pitchFamily="34" charset="0"/>
              </a:rPr>
              <a:t>Линеаризация</a:t>
            </a:r>
            <a:r>
              <a:rPr lang="en-US" dirty="0">
                <a:solidFill>
                  <a:srgbClr val="000000"/>
                </a:solidFill>
                <a:latin typeface="Tahoma" pitchFamily="34" charset="0"/>
              </a:rPr>
              <a:t>:  </a:t>
            </a:r>
            <a:r>
              <a:rPr lang="en-US" i="1" dirty="0">
                <a:solidFill>
                  <a:srgbClr val="000000"/>
                </a:solidFill>
                <a:latin typeface="Tahoma" pitchFamily="34" charset="0"/>
              </a:rPr>
              <a:t>A’(q</a:t>
            </a:r>
            <a:r>
              <a:rPr lang="en-US" i="1" baseline="-25000" dirty="0">
                <a:solidFill>
                  <a:srgbClr val="000000"/>
                </a:solidFill>
                <a:latin typeface="Tahoma" pitchFamily="34" charset="0"/>
              </a:rPr>
              <a:t>0 </a:t>
            </a:r>
            <a:r>
              <a:rPr lang="en-US" i="1" dirty="0">
                <a:solidFill>
                  <a:srgbClr val="000000"/>
                </a:solidFill>
                <a:latin typeface="Tahoma" pitchFamily="34" charset="0"/>
              </a:rPr>
              <a:t>) q</a:t>
            </a:r>
            <a:r>
              <a:rPr lang="en-US" i="1" baseline="-25000" dirty="0">
                <a:solidFill>
                  <a:srgbClr val="000000"/>
                </a:solidFill>
                <a:latin typeface="Tahoma" pitchFamily="34" charset="0"/>
              </a:rPr>
              <a:t>1 </a:t>
            </a:r>
            <a:r>
              <a:rPr lang="en-US" i="1" dirty="0">
                <a:solidFill>
                  <a:srgbClr val="000000"/>
                </a:solidFill>
                <a:latin typeface="Tahoma" pitchFamily="34" charset="0"/>
              </a:rPr>
              <a:t>= f</a:t>
            </a:r>
            <a:r>
              <a:rPr lang="en-US" i="1" baseline="-25000" dirty="0">
                <a:solidFill>
                  <a:srgbClr val="000000"/>
                </a:solidFill>
                <a:latin typeface="Tahoma" pitchFamily="34" charset="0"/>
              </a:rPr>
              <a:t>1</a:t>
            </a:r>
            <a:endParaRPr lang="en-US" i="1" dirty="0">
              <a:solidFill>
                <a:srgbClr val="000000"/>
              </a:solidFill>
              <a:latin typeface="Tahoma" pitchFamily="34" charset="0"/>
            </a:endParaRPr>
          </a:p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66FF"/>
              </a:buClr>
              <a:buFont typeface="Wingdings" pitchFamily="2" charset="2"/>
              <a:buChar char="q"/>
            </a:pPr>
            <a:endParaRPr lang="en-US" i="1" dirty="0">
              <a:solidFill>
                <a:srgbClr val="000000"/>
              </a:solidFill>
              <a:latin typeface="Tahoma" pitchFamily="34" charset="0"/>
            </a:endParaRPr>
          </a:p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66FF"/>
              </a:buClr>
              <a:buFont typeface="Wingdings" pitchFamily="2" charset="2"/>
              <a:buChar char="q"/>
            </a:pPr>
            <a:r>
              <a:rPr lang="en-US" dirty="0">
                <a:solidFill>
                  <a:srgbClr val="000000"/>
                </a:solidFill>
                <a:latin typeface="Tahoma" pitchFamily="34" charset="0"/>
              </a:rPr>
              <a:t> </a:t>
            </a:r>
            <a:r>
              <a:rPr lang="ru-RU" dirty="0">
                <a:solidFill>
                  <a:srgbClr val="000000"/>
                </a:solidFill>
                <a:latin typeface="Tahoma" pitchFamily="34" charset="0"/>
              </a:rPr>
              <a:t>Обращение разностной схемы</a:t>
            </a:r>
            <a:r>
              <a:rPr lang="en-US" dirty="0">
                <a:solidFill>
                  <a:srgbClr val="FF3300"/>
                </a:solidFill>
                <a:latin typeface="Tahoma" pitchFamily="34" charset="0"/>
              </a:rPr>
              <a:t> </a:t>
            </a:r>
          </a:p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66FF"/>
              </a:buClr>
              <a:buFont typeface="Wingdings" pitchFamily="2" charset="2"/>
              <a:buChar char="q"/>
            </a:pPr>
            <a:endParaRPr lang="en-US" dirty="0">
              <a:solidFill>
                <a:srgbClr val="FF3300"/>
              </a:solidFill>
              <a:latin typeface="Tahoma" pitchFamily="34" charset="0"/>
            </a:endParaRPr>
          </a:p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66FF"/>
              </a:buClr>
              <a:buFont typeface="Wingdings" pitchFamily="2" charset="2"/>
              <a:buChar char="q"/>
            </a:pPr>
            <a:r>
              <a:rPr lang="en-US" dirty="0">
                <a:solidFill>
                  <a:srgbClr val="FF3300"/>
                </a:solidFill>
                <a:latin typeface="Tahoma" pitchFamily="34" charset="0"/>
              </a:rPr>
              <a:t> </a:t>
            </a:r>
            <a:r>
              <a:rPr lang="ru-RU" dirty="0">
                <a:solidFill>
                  <a:srgbClr val="FF3300"/>
                </a:solidFill>
                <a:latin typeface="Tahoma" pitchFamily="34" charset="0"/>
              </a:rPr>
              <a:t>Метод Гельфанда-Левитана-</a:t>
            </a:r>
            <a:r>
              <a:rPr lang="ru-RU" dirty="0" err="1">
                <a:solidFill>
                  <a:srgbClr val="FF3300"/>
                </a:solidFill>
                <a:latin typeface="Tahoma" pitchFamily="34" charset="0"/>
              </a:rPr>
              <a:t>Крейна</a:t>
            </a:r>
            <a:endParaRPr lang="en-US" dirty="0">
              <a:solidFill>
                <a:srgbClr val="FF3300"/>
              </a:solidFill>
              <a:latin typeface="Tahoma" pitchFamily="34" charset="0"/>
            </a:endParaRPr>
          </a:p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66FF"/>
              </a:buClr>
              <a:buFont typeface="Wingdings" pitchFamily="2" charset="2"/>
              <a:buChar char="q"/>
            </a:pPr>
            <a:endParaRPr lang="en-US" dirty="0">
              <a:solidFill>
                <a:srgbClr val="FF3300"/>
              </a:solidFill>
              <a:latin typeface="Tahoma" pitchFamily="34" charset="0"/>
            </a:endParaRPr>
          </a:p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66FF"/>
              </a:buClr>
              <a:buFont typeface="Wingdings" pitchFamily="2" charset="2"/>
              <a:buChar char="q"/>
            </a:pPr>
            <a:r>
              <a:rPr lang="en-US" dirty="0">
                <a:solidFill>
                  <a:srgbClr val="FF3300"/>
                </a:solidFill>
                <a:latin typeface="Tahoma" pitchFamily="34" charset="0"/>
              </a:rPr>
              <a:t> </a:t>
            </a:r>
            <a:r>
              <a:rPr lang="ru-RU" dirty="0">
                <a:solidFill>
                  <a:srgbClr val="000000"/>
                </a:solidFill>
                <a:latin typeface="Tahoma" pitchFamily="34" charset="0"/>
              </a:rPr>
              <a:t>Метод граничного управления</a:t>
            </a:r>
          </a:p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66FF"/>
              </a:buClr>
              <a:buFont typeface="Wingdings" pitchFamily="2" charset="2"/>
              <a:buChar char="q"/>
            </a:pPr>
            <a:r>
              <a:rPr lang="ru-RU" dirty="0">
                <a:solidFill>
                  <a:srgbClr val="000000"/>
                </a:solidFill>
                <a:latin typeface="Tahoma" pitchFamily="34" charset="0"/>
              </a:rPr>
              <a:t> Метод сингулярного разложения</a:t>
            </a:r>
            <a:endParaRPr lang="en-US" dirty="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15365" name="Text Box 4"/>
          <p:cNvSpPr txBox="1">
            <a:spLocks noChangeArrowheads="1"/>
          </p:cNvSpPr>
          <p:nvPr/>
        </p:nvSpPr>
        <p:spPr bwMode="auto">
          <a:xfrm>
            <a:off x="250825" y="0"/>
            <a:ext cx="86423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sz="2000">
                <a:solidFill>
                  <a:srgbClr val="000000"/>
                </a:solidFill>
                <a:latin typeface="Tahoma" pitchFamily="34" charset="0"/>
              </a:rPr>
              <a:t>Численные методы решения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sz="2000">
                <a:solidFill>
                  <a:srgbClr val="000000"/>
                </a:solidFill>
                <a:latin typeface="Tahoma" pitchFamily="34" charset="0"/>
              </a:rPr>
              <a:t>обратных и некорректных задач</a:t>
            </a:r>
          </a:p>
        </p:txBody>
      </p:sp>
      <p:sp>
        <p:nvSpPr>
          <p:cNvPr id="15366" name="Text Box 5"/>
          <p:cNvSpPr txBox="1">
            <a:spLocks noChangeArrowheads="1"/>
          </p:cNvSpPr>
          <p:nvPr/>
        </p:nvSpPr>
        <p:spPr bwMode="auto">
          <a:xfrm>
            <a:off x="180975" y="692150"/>
            <a:ext cx="4149725" cy="1220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FF3300"/>
                </a:solidFill>
                <a:latin typeface="Tahoma" pitchFamily="34" charset="0"/>
              </a:rPr>
              <a:t>   </a:t>
            </a:r>
            <a:r>
              <a:rPr lang="ru-RU" sz="2000">
                <a:solidFill>
                  <a:srgbClr val="000000"/>
                </a:solidFill>
                <a:latin typeface="Tahoma" pitchFamily="34" charset="0"/>
              </a:rPr>
              <a:t>Операторные уранения</a:t>
            </a:r>
            <a:endParaRPr lang="en-US">
              <a:solidFill>
                <a:srgbClr val="000000"/>
              </a:solidFill>
              <a:latin typeface="Tahoma" pitchFamily="34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i="1">
                <a:solidFill>
                  <a:srgbClr val="000000"/>
                </a:solidFill>
                <a:latin typeface="Tahoma" pitchFamily="34" charset="0"/>
              </a:rPr>
              <a:t>Aq = f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i="1">
              <a:solidFill>
                <a:srgbClr val="000000"/>
              </a:solidFill>
              <a:latin typeface="Tahoma" pitchFamily="34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i="1">
                <a:solidFill>
                  <a:srgbClr val="000000"/>
                </a:solidFill>
                <a:latin typeface="Tahoma" pitchFamily="34" charset="0"/>
              </a:rPr>
              <a:t>A(q + </a:t>
            </a:r>
            <a:r>
              <a:rPr lang="en-US" i="1">
                <a:solidFill>
                  <a:srgbClr val="000000"/>
                </a:solidFill>
                <a:latin typeface="Tahoma" pitchFamily="34" charset="0"/>
                <a:sym typeface="Symbol" pitchFamily="18" charset="2"/>
              </a:rPr>
              <a:t>q</a:t>
            </a:r>
            <a:r>
              <a:rPr lang="en-US" i="1">
                <a:solidFill>
                  <a:srgbClr val="000000"/>
                </a:solidFill>
                <a:latin typeface="Tahoma" pitchFamily="34" charset="0"/>
              </a:rPr>
              <a:t>) – Aq = A’(q) </a:t>
            </a:r>
            <a:r>
              <a:rPr lang="en-US" i="1">
                <a:solidFill>
                  <a:srgbClr val="000000"/>
                </a:solidFill>
                <a:latin typeface="Tahoma" pitchFamily="34" charset="0"/>
                <a:sym typeface="Symbol" pitchFamily="18" charset="2"/>
              </a:rPr>
              <a:t>q + o(|| q ||)</a:t>
            </a:r>
            <a:endParaRPr lang="ru-RU" i="1">
              <a:solidFill>
                <a:srgbClr val="000000"/>
              </a:solidFill>
              <a:latin typeface="Tahoma" pitchFamily="34" charset="0"/>
              <a:sym typeface="Symbol" pitchFamily="18" charset="2"/>
            </a:endParaRPr>
          </a:p>
        </p:txBody>
      </p:sp>
      <p:sp>
        <p:nvSpPr>
          <p:cNvPr id="15367" name="Text Box 6"/>
          <p:cNvSpPr txBox="1">
            <a:spLocks noChangeArrowheads="1"/>
          </p:cNvSpPr>
          <p:nvPr/>
        </p:nvSpPr>
        <p:spPr bwMode="auto">
          <a:xfrm>
            <a:off x="4841875" y="692150"/>
            <a:ext cx="3265488" cy="152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sz="2000">
                <a:solidFill>
                  <a:srgbClr val="000000"/>
                </a:solidFill>
                <a:latin typeface="Tahoma" pitchFamily="34" charset="0"/>
              </a:rPr>
              <a:t>Вариационная постановка</a:t>
            </a:r>
            <a:endParaRPr lang="en-US" sz="2000">
              <a:solidFill>
                <a:srgbClr val="000000"/>
              </a:solidFill>
              <a:latin typeface="Tahoma" pitchFamily="34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000000"/>
              </a:solidFill>
              <a:latin typeface="Tahoma" pitchFamily="34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i="1">
                <a:solidFill>
                  <a:srgbClr val="000000"/>
                </a:solidFill>
                <a:latin typeface="Tahoma" pitchFamily="34" charset="0"/>
              </a:rPr>
              <a:t>J(q) = &lt;Aq - f, Aq - f&gt; </a:t>
            </a:r>
            <a:r>
              <a:rPr lang="en-US">
                <a:solidFill>
                  <a:srgbClr val="000000"/>
                </a:solidFill>
                <a:latin typeface="Tahoma" pitchFamily="34" charset="0"/>
                <a:sym typeface="Symbol" pitchFamily="18" charset="2"/>
              </a:rPr>
              <a:t> min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Tahoma" pitchFamily="34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i="1">
                <a:solidFill>
                  <a:srgbClr val="000000"/>
                </a:solidFill>
                <a:latin typeface="Tahoma" pitchFamily="34" charset="0"/>
              </a:rPr>
              <a:t>J’(q) = 2 [ A’(q) ] </a:t>
            </a:r>
            <a:r>
              <a:rPr lang="en-US" i="1" baseline="30000">
                <a:solidFill>
                  <a:srgbClr val="000000"/>
                </a:solidFill>
                <a:latin typeface="Tahoma" pitchFamily="34" charset="0"/>
              </a:rPr>
              <a:t>*</a:t>
            </a:r>
            <a:r>
              <a:rPr lang="en-US" i="1">
                <a:solidFill>
                  <a:srgbClr val="000000"/>
                </a:solidFill>
                <a:latin typeface="Tahoma" pitchFamily="34" charset="0"/>
              </a:rPr>
              <a:t> (Aq – f) </a:t>
            </a:r>
            <a:endParaRPr lang="ru-RU" i="1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309255" name="Rectangle 7"/>
          <p:cNvSpPr>
            <a:spLocks noChangeArrowheads="1"/>
          </p:cNvSpPr>
          <p:nvPr/>
        </p:nvSpPr>
        <p:spPr bwMode="auto">
          <a:xfrm>
            <a:off x="395288" y="2205038"/>
            <a:ext cx="76327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  <a:t>Все методы можно разделить на </a:t>
            </a:r>
            <a:r>
              <a:rPr lang="ru-RU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прямые</a:t>
            </a:r>
            <a:r>
              <a:rPr lang="ru-RU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  <a:t> и </a:t>
            </a:r>
            <a:r>
              <a:rPr lang="ru-RU" dirty="0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итерационные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E7B90-96F7-4E88-88A1-A00939C7E0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4637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483" name="Object 2"/>
          <p:cNvGraphicFramePr>
            <a:graphicFrameLocks noChangeAspect="1"/>
          </p:cNvGraphicFramePr>
          <p:nvPr/>
        </p:nvGraphicFramePr>
        <p:xfrm>
          <a:off x="827088" y="1844675"/>
          <a:ext cx="5592762" cy="1765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73" name="Формула" r:id="rId3" imgW="3213100" imgH="1016000" progId="Equation.3">
                  <p:embed/>
                </p:oleObj>
              </mc:Choice>
              <mc:Fallback>
                <p:oleObj name="Формула" r:id="rId3" imgW="3213100" imgH="1016000" progId="Equation.3">
                  <p:embed/>
                  <p:pic>
                    <p:nvPicPr>
                      <p:cNvPr id="0" name="Picture 6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7088" y="1844675"/>
                        <a:ext cx="5592762" cy="1765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484" name="Text Box 3"/>
          <p:cNvSpPr txBox="1">
            <a:spLocks noChangeArrowheads="1"/>
          </p:cNvSpPr>
          <p:nvPr/>
        </p:nvSpPr>
        <p:spPr bwMode="auto">
          <a:xfrm>
            <a:off x="468313" y="1052513"/>
            <a:ext cx="8153400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sz="1400" b="1">
                <a:solidFill>
                  <a:srgbClr val="000000"/>
                </a:solidFill>
                <a:latin typeface="Tahoma" pitchFamily="34" charset="0"/>
              </a:rPr>
              <a:t>Рассмотрим</a:t>
            </a:r>
            <a:r>
              <a:rPr lang="en-US" sz="1400" b="1">
                <a:solidFill>
                  <a:srgbClr val="000000"/>
                </a:solidFill>
                <a:latin typeface="Tahoma" pitchFamily="34" charset="0"/>
              </a:rPr>
              <a:t> 2D</a:t>
            </a:r>
            <a:r>
              <a:rPr lang="ru-RU" sz="1400" b="1">
                <a:solidFill>
                  <a:srgbClr val="000000"/>
                </a:solidFill>
                <a:latin typeface="Tahoma" pitchFamily="34" charset="0"/>
              </a:rPr>
              <a:t>-аналог метода Гельфанда-Левитана-Крейна</a:t>
            </a:r>
            <a:r>
              <a:rPr lang="en-US" sz="1400" b="1">
                <a:solidFill>
                  <a:srgbClr val="000000"/>
                </a:solidFill>
                <a:latin typeface="Tahoma" pitchFamily="34" charset="0"/>
              </a:rPr>
              <a:t>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sz="1400" b="1">
                <a:solidFill>
                  <a:srgbClr val="000000"/>
                </a:solidFill>
                <a:latin typeface="Tahoma" pitchFamily="34" charset="0"/>
              </a:rPr>
              <a:t>Будем зондировать среду импульсными по времени и синусоидальными по горизонтальной переменной </a:t>
            </a:r>
            <a:r>
              <a:rPr lang="en-US" sz="1400" b="1">
                <a:solidFill>
                  <a:srgbClr val="000000"/>
                </a:solidFill>
                <a:latin typeface="Tahoma" pitchFamily="34" charset="0"/>
              </a:rPr>
              <a:t>y</a:t>
            </a:r>
            <a:r>
              <a:rPr lang="ru-RU" sz="1400" b="1">
                <a:solidFill>
                  <a:srgbClr val="000000"/>
                </a:solidFill>
                <a:latin typeface="Tahoma" pitchFamily="34" charset="0"/>
              </a:rPr>
              <a:t> источниками</a:t>
            </a:r>
            <a:endParaRPr lang="ru-RU" sz="1400" b="1">
              <a:solidFill>
                <a:srgbClr val="000000"/>
              </a:solidFill>
              <a:latin typeface="Tahoma" pitchFamily="34" charset="0"/>
              <a:sym typeface="Symbol" pitchFamily="18" charset="2"/>
            </a:endParaRPr>
          </a:p>
        </p:txBody>
      </p:sp>
      <p:sp>
        <p:nvSpPr>
          <p:cNvPr id="20485" name="Text Box 4"/>
          <p:cNvSpPr txBox="1">
            <a:spLocks noChangeArrowheads="1"/>
          </p:cNvSpPr>
          <p:nvPr/>
        </p:nvSpPr>
        <p:spPr bwMode="auto">
          <a:xfrm>
            <a:off x="684213" y="3789363"/>
            <a:ext cx="8207375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sz="1400" b="1" dirty="0">
                <a:solidFill>
                  <a:srgbClr val="000000"/>
                </a:solidFill>
                <a:latin typeface="Tahoma" pitchFamily="34" charset="0"/>
              </a:rPr>
              <a:t>Предположим, что мы имеем набор импульсных характеристик (сейсмограмм после двумерной </a:t>
            </a:r>
            <a:r>
              <a:rPr lang="ru-RU" sz="1400" b="1" dirty="0" err="1">
                <a:solidFill>
                  <a:srgbClr val="000000"/>
                </a:solidFill>
                <a:latin typeface="Tahoma" pitchFamily="34" charset="0"/>
              </a:rPr>
              <a:t>деконволюции</a:t>
            </a:r>
            <a:r>
              <a:rPr lang="ru-RU" sz="1400" b="1" dirty="0">
                <a:solidFill>
                  <a:srgbClr val="000000"/>
                </a:solidFill>
                <a:latin typeface="Tahoma" pitchFamily="34" charset="0"/>
              </a:rPr>
              <a:t>)</a:t>
            </a:r>
          </a:p>
        </p:txBody>
      </p:sp>
      <p:graphicFrame>
        <p:nvGraphicFramePr>
          <p:cNvPr id="20486" name="Object 5"/>
          <p:cNvGraphicFramePr>
            <a:graphicFrameLocks noChangeAspect="1"/>
          </p:cNvGraphicFramePr>
          <p:nvPr/>
        </p:nvGraphicFramePr>
        <p:xfrm>
          <a:off x="1187450" y="4437063"/>
          <a:ext cx="2260600" cy="382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74" name="Формула" r:id="rId5" imgW="1358900" imgH="228600" progId="Equation.3">
                  <p:embed/>
                </p:oleObj>
              </mc:Choice>
              <mc:Fallback>
                <p:oleObj name="Формула" r:id="rId5" imgW="1358900" imgH="228600" progId="Equation.3">
                  <p:embed/>
                  <p:pic>
                    <p:nvPicPr>
                      <p:cNvPr id="0" name="Picture 6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87450" y="4437063"/>
                        <a:ext cx="2260600" cy="382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487" name="Text Box 6"/>
          <p:cNvSpPr txBox="1">
            <a:spLocks noChangeArrowheads="1"/>
          </p:cNvSpPr>
          <p:nvPr/>
        </p:nvSpPr>
        <p:spPr bwMode="auto">
          <a:xfrm>
            <a:off x="539750" y="4941888"/>
            <a:ext cx="79898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sz="1400" b="1">
                <a:solidFill>
                  <a:srgbClr val="000000"/>
                </a:solidFill>
                <a:latin typeface="Tahoma" pitchFamily="34" charset="0"/>
              </a:rPr>
              <a:t>Нетрудно вычислить, что</a:t>
            </a:r>
            <a:endParaRPr lang="ru-RU" sz="1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graphicFrame>
        <p:nvGraphicFramePr>
          <p:cNvPr id="20488" name="Object 7"/>
          <p:cNvGraphicFramePr>
            <a:graphicFrameLocks noChangeAspect="1"/>
          </p:cNvGraphicFramePr>
          <p:nvPr/>
        </p:nvGraphicFramePr>
        <p:xfrm>
          <a:off x="1260475" y="5445125"/>
          <a:ext cx="4057650" cy="430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75" name="Формула" r:id="rId7" imgW="2146300" imgH="228600" progId="Equation.3">
                  <p:embed/>
                </p:oleObj>
              </mc:Choice>
              <mc:Fallback>
                <p:oleObj name="Формула" r:id="rId7" imgW="2146300" imgH="228600" progId="Equation.3">
                  <p:embed/>
                  <p:pic>
                    <p:nvPicPr>
                      <p:cNvPr id="0" name="Picture 6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60475" y="5445125"/>
                        <a:ext cx="4057650" cy="4302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0824" name="Rectangle 8"/>
          <p:cNvSpPr>
            <a:spLocks noChangeArrowheads="1"/>
          </p:cNvSpPr>
          <p:nvPr/>
        </p:nvSpPr>
        <p:spPr bwMode="auto">
          <a:xfrm>
            <a:off x="468313" y="260350"/>
            <a:ext cx="8147050" cy="671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6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Метод Гельфанда-Левитана-</a:t>
            </a:r>
            <a:r>
              <a:rPr lang="ru-RU" sz="16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Крейна</a:t>
            </a:r>
            <a:endParaRPr lang="ru-RU" sz="1600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E7B90-96F7-4E88-88A1-A00939C7E0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 flipH="1">
            <a:off x="539750" y="6184504"/>
            <a:ext cx="75153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KabanikhinA.I</a:t>
            </a:r>
            <a:r>
              <a:rPr lang="en-US" sz="14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., </a:t>
            </a:r>
            <a:r>
              <a:rPr lang="en-US" sz="1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Satybaev</a:t>
            </a:r>
            <a:r>
              <a:rPr lang="en-US" sz="14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 A.D., </a:t>
            </a:r>
            <a:r>
              <a:rPr lang="en-US" sz="1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Shishlenin</a:t>
            </a:r>
            <a:r>
              <a:rPr lang="en-US" sz="14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 M.A. Direct Methods of Solving Inverse Hyperbolic Problems, VSP BV, the Netherlands, 2004</a:t>
            </a:r>
            <a:endParaRPr lang="ru-RU" sz="1400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2843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8856984" cy="648072"/>
          </a:xfrm>
        </p:spPr>
        <p:txBody>
          <a:bodyPr>
            <a:noAutofit/>
          </a:bodyPr>
          <a:lstStyle/>
          <a:p>
            <a:r>
              <a:rPr lang="ru-RU" sz="2700" dirty="0"/>
              <a:t>10</a:t>
            </a:r>
            <a:r>
              <a:rPr lang="en-US" sz="2700" dirty="0"/>
              <a:t> </a:t>
            </a:r>
            <a:r>
              <a:rPr lang="ru-RU" sz="2700" dirty="0"/>
              <a:t> основных</a:t>
            </a:r>
            <a:r>
              <a:rPr lang="en-US" sz="2700" dirty="0"/>
              <a:t> </a:t>
            </a:r>
            <a:r>
              <a:rPr lang="ru-RU" sz="2700" dirty="0"/>
              <a:t> пользователей</a:t>
            </a:r>
            <a:r>
              <a:rPr lang="en-US" sz="2700" dirty="0"/>
              <a:t> </a:t>
            </a:r>
            <a:r>
              <a:rPr lang="ru-RU" sz="2700" dirty="0"/>
              <a:t> ЦКП ССКЦ </a:t>
            </a:r>
            <a:r>
              <a:rPr lang="en-US" sz="2700" dirty="0"/>
              <a:t> </a:t>
            </a:r>
            <a:r>
              <a:rPr lang="ru-RU" sz="2700" dirty="0" err="1"/>
              <a:t>ИВМиМГ</a:t>
            </a:r>
            <a:r>
              <a:rPr lang="ru-RU" sz="2700" dirty="0"/>
              <a:t> СО РАН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E5893-7238-4036-AE3C-A831284F60E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5" name="Группа 14"/>
          <p:cNvGrpSpPr/>
          <p:nvPr/>
        </p:nvGrpSpPr>
        <p:grpSpPr>
          <a:xfrm>
            <a:off x="395537" y="924854"/>
            <a:ext cx="8145607" cy="5600490"/>
            <a:chOff x="395535" y="727994"/>
            <a:chExt cx="8145607" cy="5600490"/>
          </a:xfrm>
        </p:grpSpPr>
        <p:sp>
          <p:nvSpPr>
            <p:cNvPr id="16" name="Двойная стрелка вверх/вниз 15"/>
            <p:cNvSpPr/>
            <p:nvPr/>
          </p:nvSpPr>
          <p:spPr>
            <a:xfrm rot="18771165">
              <a:off x="3484347" y="1450131"/>
              <a:ext cx="190122" cy="1700643"/>
            </a:xfrm>
            <a:prstGeom prst="upDownArrow">
              <a:avLst/>
            </a:pr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7" name="Двойная стрелка вверх/вниз 16"/>
            <p:cNvSpPr/>
            <p:nvPr/>
          </p:nvSpPr>
          <p:spPr>
            <a:xfrm rot="13773498">
              <a:off x="3653294" y="3413081"/>
              <a:ext cx="197802" cy="1295953"/>
            </a:xfrm>
            <a:prstGeom prst="upDownArrow">
              <a:avLst/>
            </a:pr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8" name="Двойная стрелка вверх/вниз 17"/>
            <p:cNvSpPr/>
            <p:nvPr/>
          </p:nvSpPr>
          <p:spPr>
            <a:xfrm rot="7872780">
              <a:off x="5555540" y="3410300"/>
              <a:ext cx="242629" cy="1444721"/>
            </a:xfrm>
            <a:prstGeom prst="upDownArrow">
              <a:avLst/>
            </a:pr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9" name="Двойная стрелка вверх/вниз 18"/>
            <p:cNvSpPr/>
            <p:nvPr/>
          </p:nvSpPr>
          <p:spPr>
            <a:xfrm>
              <a:off x="4552980" y="3653795"/>
              <a:ext cx="155489" cy="1461918"/>
            </a:xfrm>
            <a:prstGeom prst="upDownArrow">
              <a:avLst/>
            </a:pr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0" name="Двойная стрелка вверх/вниз 19"/>
            <p:cNvSpPr/>
            <p:nvPr/>
          </p:nvSpPr>
          <p:spPr>
            <a:xfrm>
              <a:off x="4554482" y="1320971"/>
              <a:ext cx="196413" cy="1461918"/>
            </a:xfrm>
            <a:prstGeom prst="upDownArrow">
              <a:avLst/>
            </a:pr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1" name="Прямоугольник 20"/>
            <p:cNvSpPr/>
            <p:nvPr/>
          </p:nvSpPr>
          <p:spPr>
            <a:xfrm>
              <a:off x="467544" y="1378571"/>
              <a:ext cx="2423838" cy="504056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6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Институт нефтегазовой геологии и геофизики</a:t>
              </a:r>
            </a:p>
          </p:txBody>
        </p:sp>
        <p:sp>
          <p:nvSpPr>
            <p:cNvPr id="22" name="Прямоугольник 21"/>
            <p:cNvSpPr/>
            <p:nvPr/>
          </p:nvSpPr>
          <p:spPr>
            <a:xfrm>
              <a:off x="469777" y="2493155"/>
              <a:ext cx="1825617" cy="504056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6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Институт ядерной физики</a:t>
              </a:r>
            </a:p>
          </p:txBody>
        </p:sp>
        <p:sp>
          <p:nvSpPr>
            <p:cNvPr id="23" name="Прямоугольник 22"/>
            <p:cNvSpPr/>
            <p:nvPr/>
          </p:nvSpPr>
          <p:spPr>
            <a:xfrm>
              <a:off x="467544" y="3465004"/>
              <a:ext cx="2471566" cy="504056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6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Институт теоретической и прикладной механики</a:t>
              </a:r>
            </a:p>
          </p:txBody>
        </p:sp>
        <p:sp>
          <p:nvSpPr>
            <p:cNvPr id="24" name="Прямоугольник 23"/>
            <p:cNvSpPr/>
            <p:nvPr/>
          </p:nvSpPr>
          <p:spPr>
            <a:xfrm>
              <a:off x="395535" y="4556046"/>
              <a:ext cx="3046139" cy="504056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6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Институт химии и химической технологии (Красноярск)</a:t>
              </a:r>
            </a:p>
          </p:txBody>
        </p:sp>
        <p:sp>
          <p:nvSpPr>
            <p:cNvPr id="25" name="Прямоугольник 24"/>
            <p:cNvSpPr/>
            <p:nvPr/>
          </p:nvSpPr>
          <p:spPr>
            <a:xfrm>
              <a:off x="3493543" y="5197656"/>
              <a:ext cx="2157748" cy="504056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6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Институт лазерной физики</a:t>
              </a:r>
            </a:p>
          </p:txBody>
        </p:sp>
        <p:sp>
          <p:nvSpPr>
            <p:cNvPr id="26" name="Прямоугольник 25"/>
            <p:cNvSpPr/>
            <p:nvPr/>
          </p:nvSpPr>
          <p:spPr>
            <a:xfrm>
              <a:off x="6298166" y="4504381"/>
              <a:ext cx="2242975" cy="504056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6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Институт химической кинетики и горения</a:t>
              </a:r>
            </a:p>
          </p:txBody>
        </p:sp>
        <p:sp>
          <p:nvSpPr>
            <p:cNvPr id="27" name="Прямоугольник 26"/>
            <p:cNvSpPr/>
            <p:nvPr/>
          </p:nvSpPr>
          <p:spPr>
            <a:xfrm>
              <a:off x="7117762" y="3465004"/>
              <a:ext cx="1423379" cy="504056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6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Институт теплофизики</a:t>
              </a:r>
            </a:p>
          </p:txBody>
        </p:sp>
        <p:sp>
          <p:nvSpPr>
            <p:cNvPr id="28" name="Прямоугольник 27"/>
            <p:cNvSpPr/>
            <p:nvPr/>
          </p:nvSpPr>
          <p:spPr>
            <a:xfrm>
              <a:off x="7117763" y="2493155"/>
              <a:ext cx="1423379" cy="504056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6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Институт катализа</a:t>
              </a:r>
            </a:p>
          </p:txBody>
        </p:sp>
        <p:sp>
          <p:nvSpPr>
            <p:cNvPr id="29" name="Прямоугольник 28"/>
            <p:cNvSpPr/>
            <p:nvPr/>
          </p:nvSpPr>
          <p:spPr>
            <a:xfrm>
              <a:off x="5781403" y="1283265"/>
              <a:ext cx="2759739" cy="735945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6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Институт вычислительной математики и математической геофизики</a:t>
              </a:r>
            </a:p>
          </p:txBody>
        </p:sp>
        <p:sp>
          <p:nvSpPr>
            <p:cNvPr id="30" name="Прямоугольник 29"/>
            <p:cNvSpPr/>
            <p:nvPr/>
          </p:nvSpPr>
          <p:spPr>
            <a:xfrm>
              <a:off x="2771800" y="727994"/>
              <a:ext cx="3741183" cy="504056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6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Институт цитологии и генетики</a:t>
              </a:r>
            </a:p>
          </p:txBody>
        </p:sp>
        <p:sp>
          <p:nvSpPr>
            <p:cNvPr id="31" name="Скругленный прямоугольник 30"/>
            <p:cNvSpPr/>
            <p:nvPr/>
          </p:nvSpPr>
          <p:spPr>
            <a:xfrm>
              <a:off x="4078671" y="2852936"/>
              <a:ext cx="1152128" cy="720080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ЦКП ССКЦ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899592" y="1815207"/>
              <a:ext cx="258178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b="1" dirty="0">
                  <a:solidFill>
                    <a:srgbClr val="FF0000"/>
                  </a:solidFill>
                </a:rPr>
                <a:t>Моделирование трещиноватых резервуаров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899592" y="2924942"/>
              <a:ext cx="275736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b="1" dirty="0">
                  <a:solidFill>
                    <a:srgbClr val="FF0000"/>
                  </a:solidFill>
                </a:rPr>
                <a:t>Обработка данных физических экспериментов (БАК, Кедр и др.)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899592" y="3933055"/>
              <a:ext cx="254208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b="1" dirty="0">
                  <a:solidFill>
                    <a:srgbClr val="FF0000"/>
                  </a:solidFill>
                </a:rPr>
                <a:t>Моделирование космических спускаемых аппаратов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899592" y="5026332"/>
              <a:ext cx="229747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b="1" dirty="0">
                  <a:solidFill>
                    <a:srgbClr val="FF0000"/>
                  </a:solidFill>
                </a:rPr>
                <a:t>Развитие методов синтеза </a:t>
              </a:r>
            </a:p>
            <a:p>
              <a:r>
                <a:rPr lang="ru-RU" sz="1400" b="1" dirty="0" err="1">
                  <a:solidFill>
                    <a:srgbClr val="FF0000"/>
                  </a:solidFill>
                </a:rPr>
                <a:t>наноразмерных</a:t>
              </a:r>
              <a:r>
                <a:rPr lang="ru-RU" sz="1400" b="1" dirty="0">
                  <a:solidFill>
                    <a:srgbClr val="FF0000"/>
                  </a:solidFill>
                </a:rPr>
                <a:t> моно-</a:t>
              </a:r>
              <a:br>
                <a:rPr lang="ru-RU" sz="1400" b="1" dirty="0">
                  <a:solidFill>
                    <a:srgbClr val="FF0000"/>
                  </a:solidFill>
                </a:rPr>
              </a:br>
              <a:r>
                <a:rPr lang="ru-RU" sz="1400" b="1" dirty="0">
                  <a:solidFill>
                    <a:srgbClr val="FF0000"/>
                  </a:solidFill>
                </a:rPr>
                <a:t>и биметаллических</a:t>
              </a:r>
              <a:br>
                <a:rPr lang="ru-RU" sz="1400" b="1" dirty="0">
                  <a:solidFill>
                    <a:srgbClr val="FF0000"/>
                  </a:solidFill>
                </a:rPr>
              </a:br>
              <a:r>
                <a:rPr lang="ru-RU" sz="1400" b="1" dirty="0">
                  <a:solidFill>
                    <a:srgbClr val="FF0000"/>
                  </a:solidFill>
                </a:rPr>
                <a:t>катализаторов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2872047" y="5805264"/>
              <a:ext cx="354068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b="1" dirty="0">
                  <a:solidFill>
                    <a:srgbClr val="FF0000"/>
                  </a:solidFill>
                </a:rPr>
                <a:t>Моделирование генерации</a:t>
              </a:r>
            </a:p>
            <a:p>
              <a:pPr algn="ctr"/>
              <a:r>
                <a:rPr lang="ru-RU" sz="1400" b="1" dirty="0">
                  <a:solidFill>
                    <a:srgbClr val="FF0000"/>
                  </a:solidFill>
                </a:rPr>
                <a:t>и транспортировки волновых возмущений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3693897" y="1308820"/>
              <a:ext cx="192167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b="1" dirty="0">
                  <a:solidFill>
                    <a:srgbClr val="FF0000"/>
                  </a:solidFill>
                </a:rPr>
                <a:t>Анализ геномных</a:t>
              </a:r>
              <a:br>
                <a:rPr lang="ru-RU" sz="1400" b="1" dirty="0">
                  <a:solidFill>
                    <a:srgbClr val="FF0000"/>
                  </a:solidFill>
                </a:rPr>
              </a:br>
              <a:r>
                <a:rPr lang="ru-RU" sz="1400" b="1" dirty="0">
                  <a:solidFill>
                    <a:srgbClr val="FF0000"/>
                  </a:solidFill>
                </a:rPr>
                <a:t>вариаций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5996306" y="1970887"/>
              <a:ext cx="210296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ru-RU" sz="1400" b="1" dirty="0">
                  <a:solidFill>
                    <a:srgbClr val="FF0000"/>
                  </a:solidFill>
                </a:rPr>
                <a:t>Моделирование</a:t>
              </a:r>
              <a:br>
                <a:rPr lang="ru-RU" sz="1400" b="1" dirty="0">
                  <a:solidFill>
                    <a:srgbClr val="FF0000"/>
                  </a:solidFill>
                </a:rPr>
              </a:br>
              <a:r>
                <a:rPr lang="ru-RU" sz="1400" b="1" dirty="0">
                  <a:solidFill>
                    <a:srgbClr val="FF0000"/>
                  </a:solidFill>
                </a:rPr>
                <a:t>гетерогенных сред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6072747" y="2946583"/>
              <a:ext cx="231567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ru-RU" sz="1400" b="1" dirty="0">
                  <a:solidFill>
                    <a:srgbClr val="FF0000"/>
                  </a:solidFill>
                </a:rPr>
                <a:t>Моделирование</a:t>
              </a:r>
              <a:br>
                <a:rPr lang="ru-RU" sz="1400" b="1" dirty="0">
                  <a:solidFill>
                    <a:srgbClr val="FF0000"/>
                  </a:solidFill>
                </a:rPr>
              </a:br>
              <a:r>
                <a:rPr lang="ru-RU" sz="1400" b="1" dirty="0">
                  <a:solidFill>
                    <a:srgbClr val="FF0000"/>
                  </a:solidFill>
                </a:rPr>
                <a:t>катализаторов и реакторов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5781403" y="3923089"/>
              <a:ext cx="260702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ru-RU" sz="1400" b="1" dirty="0">
                  <a:solidFill>
                    <a:srgbClr val="FF0000"/>
                  </a:solidFill>
                </a:rPr>
                <a:t>Моделирование внутренней</a:t>
              </a:r>
            </a:p>
            <a:p>
              <a:pPr algn="r"/>
              <a:r>
                <a:rPr lang="ru-RU" sz="1400" b="1" dirty="0">
                  <a:solidFill>
                    <a:srgbClr val="FF0000"/>
                  </a:solidFill>
                </a:rPr>
                <a:t>аэродинамики вихревой топки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5707155" y="4976062"/>
              <a:ext cx="2681269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ru-RU" sz="1400" b="1" dirty="0">
                  <a:solidFill>
                    <a:srgbClr val="FF0000"/>
                  </a:solidFill>
                </a:rPr>
                <a:t>Гидродинамика</a:t>
              </a:r>
              <a:br>
                <a:rPr lang="ru-RU" sz="1400" b="1" dirty="0">
                  <a:solidFill>
                    <a:srgbClr val="FF0000"/>
                  </a:solidFill>
                </a:rPr>
              </a:br>
              <a:r>
                <a:rPr lang="ru-RU" sz="1400" b="1" dirty="0">
                  <a:solidFill>
                    <a:srgbClr val="FF0000"/>
                  </a:solidFill>
                </a:rPr>
                <a:t>и теплообмен</a:t>
              </a:r>
            </a:p>
            <a:p>
              <a:pPr algn="r"/>
              <a:r>
                <a:rPr lang="ru-RU" sz="1400" b="1" dirty="0">
                  <a:solidFill>
                    <a:srgbClr val="FF0000"/>
                  </a:solidFill>
                </a:rPr>
                <a:t> в микро и </a:t>
              </a:r>
              <a:r>
                <a:rPr lang="ru-RU" sz="1400" b="1" dirty="0" err="1">
                  <a:solidFill>
                    <a:srgbClr val="FF0000"/>
                  </a:solidFill>
                </a:rPr>
                <a:t>наносистемах</a:t>
              </a:r>
              <a:endParaRPr lang="ru-RU" sz="1400" b="1" dirty="0">
                <a:solidFill>
                  <a:srgbClr val="FF0000"/>
                </a:solidFill>
              </a:endParaRPr>
            </a:p>
          </p:txBody>
        </p:sp>
        <p:sp>
          <p:nvSpPr>
            <p:cNvPr id="42" name="Двойная стрелка вверх/вниз 41"/>
            <p:cNvSpPr/>
            <p:nvPr/>
          </p:nvSpPr>
          <p:spPr>
            <a:xfrm rot="2650300">
              <a:off x="5325692" y="1895032"/>
              <a:ext cx="200914" cy="1004711"/>
            </a:xfrm>
            <a:prstGeom prst="upDownArrow">
              <a:avLst/>
            </a:pr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43" name="Двойная стрелка вверх/вниз 42"/>
            <p:cNvSpPr/>
            <p:nvPr/>
          </p:nvSpPr>
          <p:spPr>
            <a:xfrm rot="4923064">
              <a:off x="6064614" y="1992827"/>
              <a:ext cx="191549" cy="1784075"/>
            </a:xfrm>
            <a:prstGeom prst="upDownArrow">
              <a:avLst/>
            </a:pr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44" name="Двойная стрелка вверх/вниз 43"/>
            <p:cNvSpPr/>
            <p:nvPr/>
          </p:nvSpPr>
          <p:spPr>
            <a:xfrm rot="6046734">
              <a:off x="6075624" y="2581990"/>
              <a:ext cx="204112" cy="1784075"/>
            </a:xfrm>
            <a:prstGeom prst="upDownArrow">
              <a:avLst/>
            </a:pr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45" name="Двойная стрелка вверх/вниз 44"/>
            <p:cNvSpPr/>
            <p:nvPr/>
          </p:nvSpPr>
          <p:spPr>
            <a:xfrm rot="15145597">
              <a:off x="3402237" y="2978063"/>
              <a:ext cx="232810" cy="1129842"/>
            </a:xfrm>
            <a:prstGeom prst="upDownArrow">
              <a:avLst/>
            </a:pr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46" name="Двойная стрелка вверх/вниз 45"/>
            <p:cNvSpPr/>
            <p:nvPr/>
          </p:nvSpPr>
          <p:spPr>
            <a:xfrm rot="16730584">
              <a:off x="3112849" y="2029092"/>
              <a:ext cx="168510" cy="1670023"/>
            </a:xfrm>
            <a:prstGeom prst="upDownArrow">
              <a:avLst/>
            </a:pr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04391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69BEA3-9BC9-4543-85E3-16D016CD9C31}" type="slidenum">
              <a:rPr lang="ru-RU">
                <a:solidFill>
                  <a:srgbClr val="000000"/>
                </a:solidFill>
              </a:rPr>
              <a:pPr>
                <a:defRPr/>
              </a:pPr>
              <a:t>40</a:t>
            </a:fld>
            <a:endParaRPr lang="ru-RU">
              <a:solidFill>
                <a:srgbClr val="000000"/>
              </a:solidFill>
            </a:endParaRPr>
          </a:p>
        </p:txBody>
      </p:sp>
      <p:graphicFrame>
        <p:nvGraphicFramePr>
          <p:cNvPr id="2051" name="Object 2"/>
          <p:cNvGraphicFramePr>
            <a:graphicFrameLocks noChangeAspect="1"/>
          </p:cNvGraphicFramePr>
          <p:nvPr>
            <p:extLst/>
          </p:nvPr>
        </p:nvGraphicFramePr>
        <p:xfrm>
          <a:off x="899592" y="908720"/>
          <a:ext cx="4935538" cy="1944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91" name="Equation" r:id="rId3" imgW="2514600" imgH="990600" progId="Equation.3">
                  <p:embed/>
                </p:oleObj>
              </mc:Choice>
              <mc:Fallback>
                <p:oleObj name="Equation" r:id="rId3" imgW="2514600" imgH="990600" progId="Equation.3">
                  <p:embed/>
                  <p:pic>
                    <p:nvPicPr>
                      <p:cNvPr id="0" name="Picture 5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9592" y="908720"/>
                        <a:ext cx="4935538" cy="19446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2" name="Text Box 3"/>
          <p:cNvSpPr txBox="1">
            <a:spLocks noChangeArrowheads="1"/>
          </p:cNvSpPr>
          <p:nvPr/>
        </p:nvSpPr>
        <p:spPr bwMode="auto">
          <a:xfrm>
            <a:off x="381000" y="4267200"/>
            <a:ext cx="8382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ru-RU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aphicFrame>
        <p:nvGraphicFramePr>
          <p:cNvPr id="2053" name="Object 5"/>
          <p:cNvGraphicFramePr>
            <a:graphicFrameLocks noChangeAspect="1"/>
          </p:cNvGraphicFramePr>
          <p:nvPr>
            <p:extLst/>
          </p:nvPr>
        </p:nvGraphicFramePr>
        <p:xfrm>
          <a:off x="381000" y="5157192"/>
          <a:ext cx="4713288" cy="439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92" name="Equation" r:id="rId5" imgW="2425700" imgH="228600" progId="Equation.3">
                  <p:embed/>
                </p:oleObj>
              </mc:Choice>
              <mc:Fallback>
                <p:oleObj name="Equation" r:id="rId5" imgW="2425700" imgH="228600" progId="Equation.3">
                  <p:embed/>
                  <p:pic>
                    <p:nvPicPr>
                      <p:cNvPr id="0" name="Picture 5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5157192"/>
                        <a:ext cx="4713288" cy="4397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4" name="Text Box 6"/>
          <p:cNvSpPr txBox="1">
            <a:spLocks noChangeArrowheads="1"/>
          </p:cNvSpPr>
          <p:nvPr/>
        </p:nvSpPr>
        <p:spPr bwMode="auto">
          <a:xfrm>
            <a:off x="107504" y="3573462"/>
            <a:ext cx="5078413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fontAlgn="base" hangingPunct="1">
              <a:spcBef>
                <a:spcPct val="25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800" b="1" i="1" dirty="0">
                <a:solidFill>
                  <a:srgbClr val="000000"/>
                </a:solidFill>
                <a:cs typeface="Times New Roman" pitchFamily="18" charset="0"/>
              </a:rPr>
              <a:t>Обратная задача: </a:t>
            </a:r>
            <a:r>
              <a:rPr lang="ru-RU" altLang="ru-RU" sz="1800" dirty="0">
                <a:solidFill>
                  <a:srgbClr val="000000"/>
                </a:solidFill>
                <a:cs typeface="Times New Roman" pitchFamily="18" charset="0"/>
              </a:rPr>
              <a:t>определить коэффициенты уравнения по дополнительной информации</a:t>
            </a:r>
            <a:endParaRPr lang="ru-RU" altLang="ru-RU" sz="1800" dirty="0">
              <a:solidFill>
                <a:srgbClr val="000000"/>
              </a:solidFill>
            </a:endParaRPr>
          </a:p>
        </p:txBody>
      </p:sp>
      <p:sp>
        <p:nvSpPr>
          <p:cNvPr id="2055" name="Text Box 7"/>
          <p:cNvSpPr txBox="1">
            <a:spLocks noChangeArrowheads="1"/>
          </p:cNvSpPr>
          <p:nvPr/>
        </p:nvSpPr>
        <p:spPr bwMode="auto">
          <a:xfrm>
            <a:off x="609600" y="304800"/>
            <a:ext cx="77073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800" b="1" i="1" dirty="0">
                <a:solidFill>
                  <a:srgbClr val="000000"/>
                </a:solidFill>
              </a:rPr>
              <a:t>Последовательность прямых задач</a:t>
            </a:r>
          </a:p>
        </p:txBody>
      </p:sp>
      <p:graphicFrame>
        <p:nvGraphicFramePr>
          <p:cNvPr id="2056" name="Object 1"/>
          <p:cNvGraphicFramePr>
            <a:graphicFrameLocks noChangeAspect="1"/>
          </p:cNvGraphicFramePr>
          <p:nvPr>
            <p:extLst/>
          </p:nvPr>
        </p:nvGraphicFramePr>
        <p:xfrm>
          <a:off x="5686146" y="3919538"/>
          <a:ext cx="3054350" cy="2160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93" name="Acrobat Document" r:id="rId7" imgW="7824240" imgH="5533200" progId="AcroExch.Document.11">
                  <p:embed/>
                </p:oleObj>
              </mc:Choice>
              <mc:Fallback>
                <p:oleObj name="Acrobat Document" r:id="rId7" imgW="7824240" imgH="5533200" progId="AcroExch.Document.11">
                  <p:embed/>
                  <p:pic>
                    <p:nvPicPr>
                      <p:cNvPr id="0" name="Picture 5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86146" y="3919538"/>
                        <a:ext cx="3054350" cy="2160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5896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C11347A-AFF0-49B6-84F9-D945BF0A4E87}" type="slidenum">
              <a:rPr lang="ru-RU">
                <a:solidFill>
                  <a:srgbClr val="000000"/>
                </a:solidFill>
              </a:rPr>
              <a:pPr>
                <a:defRPr/>
              </a:pPr>
              <a:t>41</a:t>
            </a:fld>
            <a:endParaRPr lang="ru-RU">
              <a:solidFill>
                <a:srgbClr val="000000"/>
              </a:solidFill>
            </a:endParaRPr>
          </a:p>
        </p:txBody>
      </p:sp>
      <p:graphicFrame>
        <p:nvGraphicFramePr>
          <p:cNvPr id="3075" name="Object 3"/>
          <p:cNvGraphicFramePr>
            <a:graphicFrameLocks noChangeAspect="1"/>
          </p:cNvGraphicFramePr>
          <p:nvPr/>
        </p:nvGraphicFramePr>
        <p:xfrm>
          <a:off x="900113" y="1341438"/>
          <a:ext cx="5592762" cy="1765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15" name="Формула" r:id="rId3" imgW="3213100" imgH="1016000" progId="Equation.3">
                  <p:embed/>
                </p:oleObj>
              </mc:Choice>
              <mc:Fallback>
                <p:oleObj name="Формула" r:id="rId3" imgW="3213100" imgH="1016000" progId="Equation.3">
                  <p:embed/>
                  <p:pic>
                    <p:nvPicPr>
                      <p:cNvPr id="0" name="Picture 5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0113" y="1341438"/>
                        <a:ext cx="5592762" cy="1765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457200" y="685800"/>
            <a:ext cx="8153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800" dirty="0">
                <a:solidFill>
                  <a:srgbClr val="000000"/>
                </a:solidFill>
              </a:rPr>
              <a:t>Последовательность прямых задач</a:t>
            </a:r>
            <a:endParaRPr lang="ru-RU" altLang="ru-RU" sz="1800" dirty="0">
              <a:solidFill>
                <a:srgbClr val="000000"/>
              </a:solidFill>
              <a:sym typeface="Symbol" pitchFamily="18" charset="2"/>
            </a:endParaRPr>
          </a:p>
        </p:txBody>
      </p:sp>
      <p:sp>
        <p:nvSpPr>
          <p:cNvPr id="3077" name="Text Box 5"/>
          <p:cNvSpPr txBox="1">
            <a:spLocks noChangeArrowheads="1"/>
          </p:cNvSpPr>
          <p:nvPr/>
        </p:nvSpPr>
        <p:spPr bwMode="auto">
          <a:xfrm>
            <a:off x="685800" y="3498850"/>
            <a:ext cx="82073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800">
                <a:solidFill>
                  <a:srgbClr val="000000"/>
                </a:solidFill>
              </a:rPr>
              <a:t>Обратная задача заключается в определении функции </a:t>
            </a:r>
            <a:r>
              <a:rPr lang="ru-RU" altLang="ru-RU" sz="1800">
                <a:solidFill>
                  <a:srgbClr val="000000"/>
                </a:solidFill>
                <a:sym typeface="Symbol" pitchFamily="18" charset="2"/>
              </a:rPr>
              <a:t>(</a:t>
            </a:r>
            <a:r>
              <a:rPr lang="en-US" altLang="ru-RU" sz="1800">
                <a:solidFill>
                  <a:srgbClr val="000000"/>
                </a:solidFill>
                <a:sym typeface="Symbol" pitchFamily="18" charset="2"/>
              </a:rPr>
              <a:t>x,y</a:t>
            </a:r>
            <a:r>
              <a:rPr lang="ru-RU" altLang="ru-RU" sz="1800">
                <a:solidFill>
                  <a:srgbClr val="000000"/>
                </a:solidFill>
                <a:sym typeface="Symbol" pitchFamily="18" charset="2"/>
              </a:rPr>
              <a:t>) по дополнительной информации</a:t>
            </a:r>
            <a:endParaRPr lang="ru-RU" altLang="ru-RU" sz="1800">
              <a:solidFill>
                <a:srgbClr val="000000"/>
              </a:solidFill>
            </a:endParaRPr>
          </a:p>
        </p:txBody>
      </p:sp>
      <p:graphicFrame>
        <p:nvGraphicFramePr>
          <p:cNvPr id="3078" name="Object 6"/>
          <p:cNvGraphicFramePr>
            <a:graphicFrameLocks noChangeAspect="1"/>
          </p:cNvGraphicFramePr>
          <p:nvPr/>
        </p:nvGraphicFramePr>
        <p:xfrm>
          <a:off x="1144588" y="4221163"/>
          <a:ext cx="2260600" cy="382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16" name="Формула" r:id="rId5" imgW="1358900" imgH="228600" progId="Equation.3">
                  <p:embed/>
                </p:oleObj>
              </mc:Choice>
              <mc:Fallback>
                <p:oleObj name="Формула" r:id="rId5" imgW="1358900" imgH="228600" progId="Equation.3">
                  <p:embed/>
                  <p:pic>
                    <p:nvPicPr>
                      <p:cNvPr id="0" name="Picture 5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4588" y="4221163"/>
                        <a:ext cx="2260600" cy="382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9" name="Text Box 7"/>
          <p:cNvSpPr txBox="1">
            <a:spLocks noChangeArrowheads="1"/>
          </p:cNvSpPr>
          <p:nvPr/>
        </p:nvSpPr>
        <p:spPr bwMode="auto">
          <a:xfrm>
            <a:off x="793750" y="5445125"/>
            <a:ext cx="79898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800">
                <a:solidFill>
                  <a:srgbClr val="000000"/>
                </a:solidFill>
              </a:rPr>
              <a:t>Необходимое условие существования решения обратной задачи</a:t>
            </a:r>
            <a:endParaRPr lang="ru-RU" altLang="ru-RU" sz="1800">
              <a:solidFill>
                <a:srgbClr val="000000"/>
              </a:solidFill>
              <a:latin typeface="Times New Roman" pitchFamily="18" charset="0"/>
            </a:endParaRPr>
          </a:p>
        </p:txBody>
      </p:sp>
      <p:graphicFrame>
        <p:nvGraphicFramePr>
          <p:cNvPr id="3080" name="Object 8"/>
          <p:cNvGraphicFramePr>
            <a:graphicFrameLocks noChangeAspect="1"/>
          </p:cNvGraphicFramePr>
          <p:nvPr/>
        </p:nvGraphicFramePr>
        <p:xfrm>
          <a:off x="971550" y="5876925"/>
          <a:ext cx="4057650" cy="430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17" name="Формула" r:id="rId7" imgW="2146300" imgH="228600" progId="Equation.3">
                  <p:embed/>
                </p:oleObj>
              </mc:Choice>
              <mc:Fallback>
                <p:oleObj name="Формула" r:id="rId7" imgW="2146300" imgH="228600" progId="Equation.3">
                  <p:embed/>
                  <p:pic>
                    <p:nvPicPr>
                      <p:cNvPr id="0" name="Picture 5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1550" y="5876925"/>
                        <a:ext cx="4057650" cy="4302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49780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E298CFB-A57A-45AF-8C84-1CB67A8EB7B9}" type="slidenum">
              <a:rPr lang="ru-RU">
                <a:solidFill>
                  <a:srgbClr val="000000"/>
                </a:solidFill>
              </a:rPr>
              <a:pPr>
                <a:defRPr/>
              </a:pPr>
              <a:t>42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4099" name="Text Box 4"/>
          <p:cNvSpPr txBox="1">
            <a:spLocks noChangeArrowheads="1"/>
          </p:cNvSpPr>
          <p:nvPr/>
        </p:nvSpPr>
        <p:spPr bwMode="auto">
          <a:xfrm>
            <a:off x="250825" y="619125"/>
            <a:ext cx="80549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800">
                <a:solidFill>
                  <a:srgbClr val="000000"/>
                </a:solidFill>
              </a:rPr>
              <a:t>Определим семейство вспомогательных прямых задач </a:t>
            </a:r>
            <a:r>
              <a:rPr lang="en-US" altLang="ru-RU" sz="1800">
                <a:solidFill>
                  <a:srgbClr val="000000"/>
                </a:solidFill>
              </a:rPr>
              <a:t>(</a:t>
            </a:r>
            <a:r>
              <a:rPr lang="en-US" altLang="ru-RU" sz="1800" i="1">
                <a:solidFill>
                  <a:srgbClr val="000000"/>
                </a:solidFill>
              </a:rPr>
              <a:t>m</a:t>
            </a:r>
            <a:r>
              <a:rPr lang="en-US" altLang="ru-RU" sz="1800" i="1">
                <a:solidFill>
                  <a:srgbClr val="000000"/>
                </a:solidFill>
                <a:sym typeface="Symbol" pitchFamily="18" charset="2"/>
              </a:rPr>
              <a:t></a:t>
            </a:r>
            <a:r>
              <a:rPr lang="en-US" altLang="ru-RU" sz="1800" b="1" i="1">
                <a:solidFill>
                  <a:srgbClr val="000000"/>
                </a:solidFill>
                <a:sym typeface="Symbol" pitchFamily="18" charset="2"/>
              </a:rPr>
              <a:t>Z </a:t>
            </a:r>
            <a:r>
              <a:rPr lang="en-US" altLang="ru-RU" sz="1800">
                <a:solidFill>
                  <a:srgbClr val="000000"/>
                </a:solidFill>
                <a:sym typeface="Symbol" pitchFamily="18" charset="2"/>
              </a:rPr>
              <a:t>)</a:t>
            </a:r>
            <a:endParaRPr lang="ru-RU" altLang="ru-RU" sz="1800">
              <a:solidFill>
                <a:srgbClr val="000000"/>
              </a:solidFill>
            </a:endParaRPr>
          </a:p>
        </p:txBody>
      </p:sp>
      <p:graphicFrame>
        <p:nvGraphicFramePr>
          <p:cNvPr id="4100" name="Object 5"/>
          <p:cNvGraphicFramePr>
            <a:graphicFrameLocks noChangeAspect="1"/>
          </p:cNvGraphicFramePr>
          <p:nvPr/>
        </p:nvGraphicFramePr>
        <p:xfrm>
          <a:off x="1116013" y="1196975"/>
          <a:ext cx="5741987" cy="901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62" name="Формула" r:id="rId3" imgW="3060700" imgH="482600" progId="Equation.3">
                  <p:embed/>
                </p:oleObj>
              </mc:Choice>
              <mc:Fallback>
                <p:oleObj name="Формула" r:id="rId3" imgW="3060700" imgH="482600" progId="Equation.3">
                  <p:embed/>
                  <p:pic>
                    <p:nvPicPr>
                      <p:cNvPr id="0" name="Picture 7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6013" y="1196975"/>
                        <a:ext cx="5741987" cy="901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01" name="Text Box 6"/>
          <p:cNvSpPr txBox="1">
            <a:spLocks noChangeArrowheads="1"/>
          </p:cNvSpPr>
          <p:nvPr/>
        </p:nvSpPr>
        <p:spPr bwMode="auto">
          <a:xfrm>
            <a:off x="609600" y="2281238"/>
            <a:ext cx="41814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800">
                <a:solidFill>
                  <a:srgbClr val="000000"/>
                </a:solidFill>
              </a:rPr>
              <a:t>Решение можно представить в виде</a:t>
            </a:r>
            <a:r>
              <a:rPr lang="en-US" altLang="ru-RU" sz="1800">
                <a:solidFill>
                  <a:srgbClr val="000000"/>
                </a:solidFill>
              </a:rPr>
              <a:t>:</a:t>
            </a:r>
            <a:r>
              <a:rPr lang="en-US" altLang="ru-RU" sz="1800">
                <a:solidFill>
                  <a:srgbClr val="000000"/>
                </a:solidFill>
                <a:latin typeface="Times New Roman" pitchFamily="18" charset="0"/>
              </a:rPr>
              <a:t> </a:t>
            </a:r>
            <a:endParaRPr lang="ru-RU" altLang="ru-RU" sz="1800">
              <a:solidFill>
                <a:srgbClr val="000000"/>
              </a:solidFill>
              <a:latin typeface="Times New Roman" pitchFamily="18" charset="0"/>
            </a:endParaRPr>
          </a:p>
        </p:txBody>
      </p:sp>
      <p:graphicFrame>
        <p:nvGraphicFramePr>
          <p:cNvPr id="4102" name="Object 7"/>
          <p:cNvGraphicFramePr>
            <a:graphicFrameLocks noChangeAspect="1"/>
          </p:cNvGraphicFramePr>
          <p:nvPr/>
        </p:nvGraphicFramePr>
        <p:xfrm>
          <a:off x="479425" y="2651125"/>
          <a:ext cx="8196263" cy="739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63" name="Equation" r:id="rId5" imgW="5219700" imgH="469900" progId="Equation.3">
                  <p:embed/>
                </p:oleObj>
              </mc:Choice>
              <mc:Fallback>
                <p:oleObj name="Equation" r:id="rId5" imgW="5219700" imgH="469900" progId="Equation.3">
                  <p:embed/>
                  <p:pic>
                    <p:nvPicPr>
                      <p:cNvPr id="0" name="Picture 7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9425" y="2651125"/>
                        <a:ext cx="8196263" cy="7397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03" name="Text Box 8"/>
          <p:cNvSpPr txBox="1">
            <a:spLocks noChangeArrowheads="1"/>
          </p:cNvSpPr>
          <p:nvPr/>
        </p:nvSpPr>
        <p:spPr bwMode="auto">
          <a:xfrm>
            <a:off x="309563" y="3505200"/>
            <a:ext cx="82962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800">
                <a:solidFill>
                  <a:srgbClr val="000000"/>
                </a:solidFill>
              </a:rPr>
              <a:t>Связь между решением начальной прямой задачи и вспомогательной дается формулой </a:t>
            </a:r>
          </a:p>
        </p:txBody>
      </p:sp>
      <p:graphicFrame>
        <p:nvGraphicFramePr>
          <p:cNvPr id="4104" name="Object 9"/>
          <p:cNvGraphicFramePr>
            <a:graphicFrameLocks noChangeAspect="1"/>
          </p:cNvGraphicFramePr>
          <p:nvPr/>
        </p:nvGraphicFramePr>
        <p:xfrm>
          <a:off x="900113" y="4084638"/>
          <a:ext cx="4103687" cy="828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64" name="Формула" r:id="rId7" imgW="2387600" imgH="482600" progId="Equation.3">
                  <p:embed/>
                </p:oleObj>
              </mc:Choice>
              <mc:Fallback>
                <p:oleObj name="Формула" r:id="rId7" imgW="2387600" imgH="482600" progId="Equation.3">
                  <p:embed/>
                  <p:pic>
                    <p:nvPicPr>
                      <p:cNvPr id="0" name="Picture 7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0113" y="4084638"/>
                        <a:ext cx="4103687" cy="8286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05" name="Text Box 10"/>
          <p:cNvSpPr txBox="1">
            <a:spLocks noChangeArrowheads="1"/>
          </p:cNvSpPr>
          <p:nvPr/>
        </p:nvSpPr>
        <p:spPr bwMode="auto">
          <a:xfrm>
            <a:off x="827088" y="4937125"/>
            <a:ext cx="12763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800">
                <a:solidFill>
                  <a:srgbClr val="000000"/>
                </a:solidFill>
                <a:latin typeface="Times New Roman" pitchFamily="18" charset="0"/>
              </a:rPr>
              <a:t>Обозначим</a:t>
            </a:r>
            <a:endParaRPr lang="ru-RU" altLang="ru-RU" sz="1800">
              <a:solidFill>
                <a:srgbClr val="000000"/>
              </a:solidFill>
            </a:endParaRPr>
          </a:p>
        </p:txBody>
      </p:sp>
      <p:graphicFrame>
        <p:nvGraphicFramePr>
          <p:cNvPr id="4106" name="Object 11"/>
          <p:cNvGraphicFramePr>
            <a:graphicFrameLocks noChangeAspect="1"/>
          </p:cNvGraphicFramePr>
          <p:nvPr/>
        </p:nvGraphicFramePr>
        <p:xfrm>
          <a:off x="2362200" y="4724400"/>
          <a:ext cx="3581400" cy="896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65" name="Формула" r:id="rId9" imgW="1930400" imgH="482600" progId="Equation.3">
                  <p:embed/>
                </p:oleObj>
              </mc:Choice>
              <mc:Fallback>
                <p:oleObj name="Формула" r:id="rId9" imgW="1930400" imgH="482600" progId="Equation.3">
                  <p:embed/>
                  <p:pic>
                    <p:nvPicPr>
                      <p:cNvPr id="0" name="Picture 7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62200" y="4724400"/>
                        <a:ext cx="3581400" cy="8969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07" name="Text Box 12"/>
          <p:cNvSpPr txBox="1">
            <a:spLocks noChangeArrowheads="1"/>
          </p:cNvSpPr>
          <p:nvPr/>
        </p:nvSpPr>
        <p:spPr bwMode="auto">
          <a:xfrm>
            <a:off x="609600" y="5715000"/>
            <a:ext cx="7696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800">
                <a:solidFill>
                  <a:srgbClr val="000000"/>
                </a:solidFill>
              </a:rPr>
              <a:t>Тогда можно получить семейство интегральных уравнений </a:t>
            </a:r>
            <a:endParaRPr lang="ru-RU" altLang="ru-RU" sz="1600" b="1" i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5762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9C1C02-9D26-466E-9709-F4102355897D}" type="slidenum">
              <a:rPr lang="ru-RU">
                <a:solidFill>
                  <a:srgbClr val="000000"/>
                </a:solidFill>
              </a:rPr>
              <a:pPr>
                <a:defRPr/>
              </a:pPr>
              <a:t>43</a:t>
            </a:fld>
            <a:endParaRPr lang="ru-RU">
              <a:solidFill>
                <a:srgbClr val="000000"/>
              </a:solidFill>
            </a:endParaRPr>
          </a:p>
        </p:txBody>
      </p:sp>
      <p:graphicFrame>
        <p:nvGraphicFramePr>
          <p:cNvPr id="5123" name="Object 3"/>
          <p:cNvGraphicFramePr>
            <a:graphicFrameLocks noChangeAspect="1"/>
          </p:cNvGraphicFramePr>
          <p:nvPr>
            <p:extLst/>
          </p:nvPr>
        </p:nvGraphicFramePr>
        <p:xfrm>
          <a:off x="1281907" y="1340768"/>
          <a:ext cx="6354762" cy="1282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40" name="Equation" r:id="rId3" imgW="3454200" imgH="698400" progId="Equation.DSMT4">
                  <p:embed/>
                </p:oleObj>
              </mc:Choice>
              <mc:Fallback>
                <p:oleObj name="Equation" r:id="rId3" imgW="3454200" imgH="698400" progId="Equation.DSMT4">
                  <p:embed/>
                  <p:pic>
                    <p:nvPicPr>
                      <p:cNvPr id="0" name="Picture 3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81907" y="1340768"/>
                        <a:ext cx="6354762" cy="12827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539750" y="2852738"/>
            <a:ext cx="840326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800" dirty="0">
                <a:solidFill>
                  <a:srgbClr val="000000"/>
                </a:solidFill>
              </a:rPr>
              <a:t>Решение обратной задачи связано с решением уравнения </a:t>
            </a:r>
            <a:r>
              <a:rPr lang="ru-RU" altLang="ru-RU" sz="1800" dirty="0" err="1">
                <a:solidFill>
                  <a:srgbClr val="000000"/>
                </a:solidFill>
              </a:rPr>
              <a:t>Крейна</a:t>
            </a:r>
            <a:r>
              <a:rPr lang="ru-RU" altLang="ru-RU" sz="1800" dirty="0">
                <a:solidFill>
                  <a:srgbClr val="000000"/>
                </a:solidFill>
              </a:rPr>
              <a:t> формулой</a:t>
            </a:r>
          </a:p>
        </p:txBody>
      </p:sp>
      <p:graphicFrame>
        <p:nvGraphicFramePr>
          <p:cNvPr id="5125" name="Object 5"/>
          <p:cNvGraphicFramePr>
            <a:graphicFrameLocks noChangeAspect="1"/>
          </p:cNvGraphicFramePr>
          <p:nvPr/>
        </p:nvGraphicFramePr>
        <p:xfrm>
          <a:off x="1692275" y="3573463"/>
          <a:ext cx="4770438" cy="86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41" name="Equation" r:id="rId5" imgW="2667000" imgH="482600" progId="Equation.3">
                  <p:embed/>
                </p:oleObj>
              </mc:Choice>
              <mc:Fallback>
                <p:oleObj name="Equation" r:id="rId5" imgW="2667000" imgH="482600" progId="Equation.3">
                  <p:embed/>
                  <p:pic>
                    <p:nvPicPr>
                      <p:cNvPr id="0" name="Picture 3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92275" y="3573463"/>
                        <a:ext cx="4770438" cy="863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6" name="Text Box 6"/>
          <p:cNvSpPr txBox="1">
            <a:spLocks noChangeArrowheads="1"/>
          </p:cNvSpPr>
          <p:nvPr/>
        </p:nvSpPr>
        <p:spPr bwMode="auto">
          <a:xfrm>
            <a:off x="539750" y="5024438"/>
            <a:ext cx="79248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800" dirty="0">
                <a:solidFill>
                  <a:srgbClr val="000000"/>
                </a:solidFill>
              </a:rPr>
              <a:t>Для вычисления решения </a:t>
            </a:r>
            <a:r>
              <a:rPr lang="en-US" altLang="ru-RU" sz="1800" i="1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(</a:t>
            </a:r>
            <a:r>
              <a:rPr lang="en-US" altLang="ru-RU" sz="1800" i="1" dirty="0" err="1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x,y</a:t>
            </a:r>
            <a:r>
              <a:rPr lang="en-US" altLang="ru-RU" sz="1800" i="1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)</a:t>
            </a:r>
            <a:r>
              <a:rPr lang="ru-RU" altLang="ru-RU" sz="1800" dirty="0">
                <a:solidFill>
                  <a:srgbClr val="000000"/>
                </a:solidFill>
              </a:rPr>
              <a:t>  на глубине </a:t>
            </a:r>
            <a:r>
              <a:rPr lang="en-US" altLang="ru-RU" sz="1800" dirty="0">
                <a:solidFill>
                  <a:srgbClr val="000000"/>
                </a:solidFill>
              </a:rPr>
              <a:t> </a:t>
            </a:r>
            <a:r>
              <a:rPr lang="en-US" altLang="ru-RU" sz="1800" i="1" dirty="0">
                <a:solidFill>
                  <a:srgbClr val="000000"/>
                </a:solidFill>
              </a:rPr>
              <a:t>x</a:t>
            </a:r>
            <a:r>
              <a:rPr lang="en-US" altLang="ru-RU" sz="1800" i="1" baseline="-25000" dirty="0">
                <a:solidFill>
                  <a:srgbClr val="000000"/>
                </a:solidFill>
              </a:rPr>
              <a:t>0  </a:t>
            </a:r>
            <a:r>
              <a:rPr lang="ru-RU" altLang="ru-RU" sz="1800" dirty="0">
                <a:solidFill>
                  <a:srgbClr val="000000"/>
                </a:solidFill>
              </a:rPr>
              <a:t>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800" dirty="0">
                <a:solidFill>
                  <a:srgbClr val="000000"/>
                </a:solidFill>
              </a:rPr>
              <a:t>достаточно решить уравнение </a:t>
            </a:r>
            <a:r>
              <a:rPr lang="ru-RU" altLang="ru-RU" sz="1800" dirty="0" err="1">
                <a:solidFill>
                  <a:srgbClr val="000000"/>
                </a:solidFill>
              </a:rPr>
              <a:t>Крейна</a:t>
            </a:r>
            <a:r>
              <a:rPr lang="ru-RU" altLang="ru-RU" sz="1800" dirty="0">
                <a:solidFill>
                  <a:srgbClr val="000000"/>
                </a:solidFill>
              </a:rPr>
              <a:t> с фиксированным параметром </a:t>
            </a:r>
            <a:r>
              <a:rPr lang="ru-RU" altLang="ru-RU" sz="1800" i="1" dirty="0">
                <a:solidFill>
                  <a:srgbClr val="000000"/>
                </a:solidFill>
              </a:rPr>
              <a:t>x</a:t>
            </a:r>
            <a:r>
              <a:rPr lang="en-US" altLang="ru-RU" sz="1800" i="1" baseline="-25000" dirty="0">
                <a:solidFill>
                  <a:srgbClr val="000000"/>
                </a:solidFill>
              </a:rPr>
              <a:t>0</a:t>
            </a:r>
            <a:r>
              <a:rPr lang="ru-RU" altLang="ru-RU" sz="1800" i="1" dirty="0">
                <a:solidFill>
                  <a:srgbClr val="000000"/>
                </a:solidFill>
              </a:rPr>
              <a:t>  и определить  </a:t>
            </a:r>
            <a:r>
              <a:rPr lang="en-US" altLang="ru-RU" sz="1800" i="1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(</a:t>
            </a:r>
            <a:r>
              <a:rPr lang="en-US" altLang="ru-RU" sz="1800" i="1" dirty="0">
                <a:solidFill>
                  <a:srgbClr val="000000"/>
                </a:solidFill>
              </a:rPr>
              <a:t>x</a:t>
            </a:r>
            <a:r>
              <a:rPr lang="en-US" altLang="ru-RU" sz="1800" i="1" baseline="-25000" dirty="0">
                <a:solidFill>
                  <a:srgbClr val="000000"/>
                </a:solidFill>
              </a:rPr>
              <a:t>0</a:t>
            </a:r>
            <a:r>
              <a:rPr lang="en-US" altLang="ru-RU" sz="1800" i="1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,y)</a:t>
            </a:r>
            <a:endParaRPr lang="ru-RU" altLang="ru-RU" sz="1800" i="1" dirty="0">
              <a:solidFill>
                <a:srgbClr val="000000"/>
              </a:solidFill>
            </a:endParaRPr>
          </a:p>
        </p:txBody>
      </p:sp>
      <p:sp>
        <p:nvSpPr>
          <p:cNvPr id="5127" name="Text Box 8"/>
          <p:cNvSpPr txBox="1">
            <a:spLocks noChangeArrowheads="1"/>
          </p:cNvSpPr>
          <p:nvPr/>
        </p:nvSpPr>
        <p:spPr bwMode="auto">
          <a:xfrm>
            <a:off x="611188" y="692150"/>
            <a:ext cx="7696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800" b="1">
                <a:solidFill>
                  <a:srgbClr val="800000"/>
                </a:solidFill>
                <a:latin typeface="Times New Roman" pitchFamily="18" charset="0"/>
              </a:rPr>
              <a:t>Многомерный аналог уравнения Крейна</a:t>
            </a:r>
          </a:p>
        </p:txBody>
      </p:sp>
    </p:spTree>
    <p:extLst>
      <p:ext uri="{BB962C8B-B14F-4D97-AF65-F5344CB8AC3E}">
        <p14:creationId xmlns:p14="http://schemas.microsoft.com/office/powerpoint/2010/main" val="3926419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A057D3-9C4F-4B01-9A3F-562C2539B7F2}" type="slidenum">
              <a:rPr lang="ru-RU" altLang="ru-RU"/>
              <a:pPr>
                <a:defRPr/>
              </a:pPr>
              <a:t>44</a:t>
            </a:fld>
            <a:endParaRPr lang="ru-RU" altLang="ru-RU"/>
          </a:p>
        </p:txBody>
      </p:sp>
      <p:sp>
        <p:nvSpPr>
          <p:cNvPr id="4" name="TextBox 3"/>
          <p:cNvSpPr txBox="1"/>
          <p:nvPr/>
        </p:nvSpPr>
        <p:spPr>
          <a:xfrm>
            <a:off x="1259632" y="500417"/>
            <a:ext cx="4508670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i="1" dirty="0"/>
              <a:t>N- </a:t>
            </a:r>
            <a:r>
              <a:rPr lang="ru-RU" i="1" dirty="0"/>
              <a:t>приближение уравнения М.Г. </a:t>
            </a:r>
            <a:r>
              <a:rPr lang="ru-RU" i="1" dirty="0" err="1"/>
              <a:t>Крейна</a:t>
            </a:r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323528" y="1091846"/>
                <a:ext cx="7829516" cy="81798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8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l-GR" b="0" i="1" smtClean="0">
                          <a:solidFill>
                            <a:srgbClr val="8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Φ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rgbClr val="800000"/>
                              </a:solidFill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8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solidFill>
                                <a:srgbClr val="8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solidFill>
                                <a:srgbClr val="8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8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b="0" i="1" smtClean="0">
                              <a:solidFill>
                                <a:srgbClr val="800000"/>
                              </a:solidFill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b="0" i="1" smtClean="0">
                              <a:solidFill>
                                <a:srgbClr val="8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|</m:t>
                          </m:r>
                          <m:r>
                            <a:rPr lang="en-US" b="0" i="1" smtClean="0">
                              <a:solidFill>
                                <a:srgbClr val="8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b="0" i="1" smtClean="0">
                              <a:solidFill>
                                <a:srgbClr val="8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|≤</m:t>
                          </m:r>
                          <m:r>
                            <a:rPr lang="en-US" b="0" i="1" smtClean="0">
                              <a:solidFill>
                                <a:srgbClr val="8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sub>
                        <m:sup/>
                        <m:e>
                          <m:nary>
                            <m:naryPr>
                              <m:limLoc m:val="undOvr"/>
                              <m:ctrlPr>
                                <a:rPr lang="en-US" b="0" i="1" smtClean="0">
                                  <a:solidFill>
                                    <a:srgbClr val="800000"/>
                                  </a:solidFill>
                                  <a:latin typeface="Cambria Math"/>
                                  <a:ea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4"/>
                                </m:rPr>
                                <a:rPr lang="en-US" b="0" i="1" smtClean="0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b="0" i="1" smtClean="0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sub>
                            <m:sup>
                              <m:r>
                                <a:rPr lang="en-US" b="0" i="1" smtClean="0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sup>
                            <m:e>
                              <m:r>
                                <a:rPr lang="en-US" b="0" i="1" smtClean="0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𝐹</m:t>
                              </m:r>
                              <m:d>
                                <m:dPr>
                                  <m:ctrlPr>
                                    <a:rPr lang="en-US" b="0" i="1" smtClean="0">
                                      <a:solidFill>
                                        <a:srgbClr val="800000"/>
                                      </a:solidFill>
                                      <a:latin typeface="Cambria Math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solidFill>
                                        <a:srgbClr val="8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en-US" b="0" i="1" smtClean="0">
                                      <a:solidFill>
                                        <a:srgbClr val="8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b="0" i="1" smtClean="0">
                                      <a:solidFill>
                                        <a:srgbClr val="8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</m:d>
                              <m:r>
                                <m:rPr>
                                  <m:sty m:val="p"/>
                                </m:rPr>
                                <a:rPr lang="el-GR" i="1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Φ</m:t>
                              </m:r>
                              <m:d>
                                <m:dPr>
                                  <m:ctrlPr>
                                    <a:rPr lang="en-US" i="1">
                                      <a:solidFill>
                                        <a:srgbClr val="800000"/>
                                      </a:solidFill>
                                      <a:latin typeface="Cambria Math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solidFill>
                                        <a:srgbClr val="8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i="1">
                                      <a:solidFill>
                                        <a:srgbClr val="8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b="0" i="1" smtClean="0">
                                      <a:solidFill>
                                        <a:srgbClr val="8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</m:d>
                              <m:r>
                                <a:rPr lang="en-US" b="0" i="1" smtClean="0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𝑑𝑠</m:t>
                              </m:r>
                              <m:r>
                                <a:rPr lang="en-US" b="0" i="1" smtClean="0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b="0" i="1" smtClean="0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𝐺</m:t>
                              </m:r>
                              <m:r>
                                <a:rPr lang="en-US" b="0" i="1" smtClean="0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  </m:t>
                              </m:r>
                              <m:r>
                                <a:rPr lang="en-US" b="0" i="1" smtClean="0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b="0" i="1" smtClean="0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d>
                                <m:dPr>
                                  <m:ctrlPr>
                                    <a:rPr lang="en-US" b="0" i="1" smtClean="0">
                                      <a:solidFill>
                                        <a:srgbClr val="800000"/>
                                      </a:solidFill>
                                      <a:latin typeface="Cambria Math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solidFill>
                                        <a:srgbClr val="8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b="0" i="1" smtClean="0">
                                      <a:solidFill>
                                        <a:srgbClr val="8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b="0" i="1" smtClean="0">
                                      <a:solidFill>
                                        <a:srgbClr val="8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b="0" i="1" smtClean="0">
                                      <a:solidFill>
                                        <a:srgbClr val="8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  <m:r>
                                <a:rPr lang="en-US" b="0" i="1" smtClean="0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 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rgbClr val="800000"/>
                                      </a:solidFill>
                                      <a:latin typeface="Cambria Math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rgbClr val="8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8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=−</m:t>
                              </m:r>
                              <m:acc>
                                <m:accPr>
                                  <m:chr m:val="̅"/>
                                  <m:ctrlPr>
                                    <a:rPr lang="en-US" b="0" i="1" smtClean="0">
                                      <a:solidFill>
                                        <a:srgbClr val="800000"/>
                                      </a:solidFill>
                                      <a:latin typeface="Cambria Math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b="0" i="1" smtClean="0">
                                      <a:solidFill>
                                        <a:srgbClr val="8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𝑁</m:t>
                                  </m:r>
                                  <m:r>
                                    <a:rPr lang="en-US" b="0" i="1" smtClean="0">
                                      <a:solidFill>
                                        <a:srgbClr val="8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b="0" i="1" smtClean="0">
                                      <a:solidFill>
                                        <a:srgbClr val="8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</m:acc>
                              <m:r>
                                <a:rPr lang="en-US" b="0" i="1" smtClean="0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b="0" i="1" smtClean="0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b="0" i="1" smtClean="0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b="0" i="1" smtClean="0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b="0" i="1" smtClean="0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b="0" i="1" smtClean="0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b="0" i="1" smtClean="0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</m:e>
                          </m:nary>
                        </m:e>
                      </m:nary>
                    </m:oMath>
                  </m:oMathPara>
                </a14:m>
                <a:endParaRPr lang="ru-RU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528" y="1091844"/>
                <a:ext cx="7837530" cy="817981"/>
              </a:xfrm>
              <a:prstGeom prst="rect">
                <a:avLst/>
              </a:prstGeom>
              <a:blipFill rotWithShape="0">
                <a:blip r:embed="rId2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Прямоугольник 6"/>
              <p:cNvSpPr/>
              <p:nvPr/>
            </p:nvSpPr>
            <p:spPr>
              <a:xfrm>
                <a:off x="628024" y="2492581"/>
                <a:ext cx="6102633" cy="122443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Здесь</a:t>
                </a:r>
                <a:r>
                  <a:rPr lang="en-US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Φ</m:t>
                    </m:r>
                    <m:d>
                      <m:d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l-GR" i="1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l-GR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Φ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𝑁</m:t>
                                    </m:r>
                                  </m:e>
                                </m:d>
                              </m:sup>
                            </m:sSup>
                            <m:d>
                              <m:d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d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,…,</m:t>
                            </m:r>
                            <m:sSup>
                              <m:sSupPr>
                                <m:ctrlPr>
                                  <a:rPr lang="el-GR" i="1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l-GR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Φ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d>
                              </m:sup>
                            </m:sSup>
                            <m:d>
                              <m:d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d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,…,</m:t>
                            </m:r>
                            <m:sSup>
                              <m:sSupPr>
                                <m:ctrlPr>
                                  <a:rPr lang="el-GR" i="1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l-GR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Φ</m:t>
                                </m:r>
                              </m:e>
                              <m:sup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𝑁</m:t>
                                </m:r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)</m:t>
                                </m:r>
                              </m:sup>
                            </m:sSup>
                            <m:d>
                              <m:d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d>
                          </m:e>
                        </m:d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, </a:t>
                </a:r>
              </a:p>
              <a:p>
                <a:endParaRPr lang="en-US" dirty="0">
                  <a:solidFill>
                    <a:schemeClr val="tx1"/>
                  </a:solidFill>
                </a:endParaRP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𝐺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l-GR" i="1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𝐺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𝑁</m:t>
                                    </m:r>
                                  </m:e>
                                </m:d>
                              </m:sup>
                            </m:sSup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,…,</m:t>
                            </m:r>
                            <m:sSup>
                              <m:sSupPr>
                                <m:ctrlPr>
                                  <a:rPr lang="el-GR" i="1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𝐺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d>
                              </m:sup>
                            </m:sSup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,…,</m:t>
                            </m:r>
                            <m:sSup>
                              <m:sSupPr>
                                <m:ctrlPr>
                                  <a:rPr lang="el-GR" i="1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𝐺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𝑁</m:t>
                                    </m:r>
                                  </m:e>
                                </m:d>
                              </m:sup>
                            </m:sSup>
                          </m:e>
                        </m:d>
                      </m:e>
                      <m:sup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 </a:t>
                </a:r>
                <a:r>
                  <a:rPr lang="ru-RU" dirty="0">
                    <a:solidFill>
                      <a:schemeClr val="tx1"/>
                    </a:solidFill>
                  </a:rPr>
                  <a:t>и</a:t>
                </a:r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=−</m:t>
                    </m:r>
                    <m:nary>
                      <m:naryPr>
                        <m:limLoc m:val="undOvr"/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naryPr>
                      <m:sub>
                        <m:r>
                          <m:rPr>
                            <m:brk m:alnAt="24"/>
                          </m:r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sub>
                      <m:sup>
                        <m:r>
                          <m:rPr>
                            <m:brk m:alnAt="24"/>
                          </m:r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sup>
                      <m:e>
                        <m:f>
                          <m:fPr>
                            <m:ctrlPr>
                              <a:rPr lang="en-US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p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sup>
                            </m:sSup>
                          </m:num>
                          <m:den>
                            <m:r>
                              <a:rPr lang="en-US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𝜌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)</m:t>
                            </m:r>
                          </m:den>
                        </m:f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𝑑𝑦</m:t>
                        </m:r>
                      </m:e>
                    </m:nary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. </a:t>
                </a:r>
                <a:endParaRPr lang="ru-RU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" name="Прямоугольник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024" y="2492581"/>
                <a:ext cx="6102633" cy="1224438"/>
              </a:xfrm>
              <a:prstGeom prst="rect">
                <a:avLst/>
              </a:prstGeom>
              <a:blipFill rotWithShape="1">
                <a:blip r:embed="rId3" cstate="print"/>
                <a:stretch>
                  <a:fillRect l="-79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2643136" y="4145559"/>
                <a:ext cx="5818644" cy="209769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𝐹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d>
                        <m:dPr>
                          <m:begChr m:val="|"/>
                          <m:endChr m:val="|"/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eqArr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3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</m:ctrlPr>
                                </m:mPr>
                                <m:mr>
                                  <m:e>
                                    <m:sSup>
                                      <m:sSupPr>
                                        <m:ctrlPr>
                                          <a:rPr lang="en-US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/>
                                          </a:rPr>
                                        </m:ctrlPr>
                                      </m:sSupPr>
                                      <m:e>
                                        <m:sSubSup>
                                          <m:sSubSupPr>
                                            <m:ctrlPr>
                                              <a:rPr lang="en-US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/>
                                              </a:rPr>
                                            </m:ctrlPr>
                                          </m:sSubSupPr>
                                          <m:e>
                                            <m:r>
                                              <a:rPr lang="en-US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𝑓</m:t>
                                            </m:r>
                                          </m:e>
                                          <m:sub>
                                            <m:r>
                                              <a:rPr lang="en-US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−</m:t>
                                            </m:r>
                                            <m:r>
                                              <a:rPr lang="en-US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𝑁</m:t>
                                            </m:r>
                                          </m:sub>
                                          <m:sup>
                                            <m:r>
                                              <a:rPr lang="en-US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(−</m:t>
                                            </m:r>
                                            <m:r>
                                              <a:rPr lang="en-US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𝑁</m:t>
                                            </m:r>
                                            <m:r>
                                              <a:rPr lang="en-US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)</m:t>
                                            </m:r>
                                          </m:sup>
                                        </m:sSubSup>
                                      </m:e>
                                      <m:sup>
                                        <m:r>
                                          <a:rPr lang="en-US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′</m:t>
                                        </m:r>
                                      </m:sup>
                                    </m:sSup>
                                  </m:e>
                                  <m:e>
                                    <m:sSup>
                                      <m:sSupPr>
                                        <m:ctrlPr>
                                          <a:rPr lang="en-US" i="1">
                                            <a:solidFill>
                                              <a:schemeClr val="tx1"/>
                                            </a:solidFill>
                                            <a:latin typeface="Cambria Math"/>
                                          </a:rPr>
                                        </m:ctrlPr>
                                      </m:sSupPr>
                                      <m:e>
                                        <m:sSubSup>
                                          <m:sSubSupPr>
                                            <m:ctrlPr>
                                              <a:rPr lang="en-US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/>
                                              </a:rPr>
                                            </m:ctrlPr>
                                          </m:sSubSupPr>
                                          <m:e>
                                            <m:r>
                                              <a:rPr lang="en-US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𝑓</m:t>
                                            </m:r>
                                          </m:e>
                                          <m:sub>
                                            <m:r>
                                              <a:rPr lang="en-US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−</m:t>
                                            </m:r>
                                            <m:r>
                                              <a:rPr lang="en-US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𝑁</m:t>
                                            </m:r>
                                            <m:r>
                                              <a:rPr lang="en-US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+</m:t>
                                            </m:r>
                                            <m:r>
                                              <a:rPr lang="en-US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1</m:t>
                                            </m:r>
                                          </m:sub>
                                          <m:sup>
                                            <m:r>
                                              <a:rPr lang="en-US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(−</m:t>
                                            </m:r>
                                            <m:r>
                                              <a:rPr lang="en-US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𝑁</m:t>
                                            </m:r>
                                            <m:r>
                                              <a:rPr lang="en-US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)</m:t>
                                            </m:r>
                                          </m:sup>
                                        </m:sSubSup>
                                      </m:e>
                                      <m:sup>
                                        <m:r>
                                          <a:rPr lang="en-US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′</m:t>
                                        </m:r>
                                      </m:sup>
                                    </m:sSup>
                                  </m:e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…</m:t>
                                    </m:r>
                                  </m:e>
                                </m:mr>
                                <m:mr>
                                  <m:e>
                                    <m:sSup>
                                      <m:sSupPr>
                                        <m:ctrlPr>
                                          <a:rPr lang="en-US" i="1">
                                            <a:solidFill>
                                              <a:schemeClr val="tx1"/>
                                            </a:solidFill>
                                            <a:latin typeface="Cambria Math"/>
                                          </a:rPr>
                                        </m:ctrlPr>
                                      </m:sSupPr>
                                      <m:e>
                                        <m:sSubSup>
                                          <m:sSubSupPr>
                                            <m:ctrlPr>
                                              <a:rPr lang="en-US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/>
                                              </a:rPr>
                                            </m:ctrlPr>
                                          </m:sSubSupPr>
                                          <m:e>
                                            <m:r>
                                              <a:rPr lang="en-US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𝑓</m:t>
                                            </m:r>
                                          </m:e>
                                          <m:sub>
                                            <m:r>
                                              <a:rPr lang="en-US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−</m:t>
                                            </m:r>
                                            <m:r>
                                              <a:rPr lang="en-US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𝑁</m:t>
                                            </m:r>
                                          </m:sub>
                                          <m:sup>
                                            <m:r>
                                              <a:rPr lang="en-US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(−</m:t>
                                            </m:r>
                                            <m:r>
                                              <a:rPr lang="en-US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𝑁</m:t>
                                            </m:r>
                                            <m:r>
                                              <a:rPr lang="en-US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+</m:t>
                                            </m:r>
                                            <m:r>
                                              <a:rPr lang="en-US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1</m:t>
                                            </m:r>
                                            <m:r>
                                              <a:rPr lang="en-US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)</m:t>
                                            </m:r>
                                          </m:sup>
                                        </m:sSubSup>
                                      </m:e>
                                      <m:sup>
                                        <m:r>
                                          <a:rPr lang="en-US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′</m:t>
                                        </m:r>
                                      </m:sup>
                                    </m:sSup>
                                  </m:e>
                                  <m:e>
                                    <m:sSup>
                                      <m:sSupPr>
                                        <m:ctrlPr>
                                          <a:rPr lang="en-US" i="1">
                                            <a:solidFill>
                                              <a:schemeClr val="tx1"/>
                                            </a:solidFill>
                                            <a:latin typeface="Cambria Math"/>
                                          </a:rPr>
                                        </m:ctrlPr>
                                      </m:sSupPr>
                                      <m:e>
                                        <m:sSubSup>
                                          <m:sSubSupPr>
                                            <m:ctrlPr>
                                              <a:rPr lang="en-US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/>
                                              </a:rPr>
                                            </m:ctrlPr>
                                          </m:sSubSupPr>
                                          <m:e>
                                            <m:r>
                                              <a:rPr lang="en-US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𝑓</m:t>
                                            </m:r>
                                          </m:e>
                                          <m:sub>
                                            <m:r>
                                              <a:rPr lang="en-US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−</m:t>
                                            </m:r>
                                            <m:r>
                                              <a:rPr lang="en-US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𝑁</m:t>
                                            </m:r>
                                            <m:r>
                                              <a:rPr lang="en-US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+</m:t>
                                            </m:r>
                                            <m:r>
                                              <a:rPr lang="en-US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1</m:t>
                                            </m:r>
                                          </m:sub>
                                          <m:sup>
                                            <m:r>
                                              <a:rPr lang="en-US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(−</m:t>
                                            </m:r>
                                            <m:r>
                                              <a:rPr lang="en-US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𝑁</m:t>
                                            </m:r>
                                            <m:r>
                                              <a:rPr lang="en-US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+</m:t>
                                            </m:r>
                                            <m:r>
                                              <a:rPr lang="en-US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1</m:t>
                                            </m:r>
                                            <m:r>
                                              <a:rPr lang="en-US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)</m:t>
                                            </m:r>
                                          </m:sup>
                                        </m:sSubSup>
                                      </m:e>
                                      <m:sup>
                                        <m:r>
                                          <a:rPr lang="en-US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′</m:t>
                                        </m:r>
                                      </m:sup>
                                    </m:sSup>
                                  </m:e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…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⋮</m:t>
                                    </m:r>
                                  </m:e>
                                  <m:e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⋮</m:t>
                                    </m:r>
                                  </m:e>
                                  <m:e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…</m:t>
                                    </m:r>
                                  </m:e>
                                </m:mr>
                              </m:m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m>
                                <m:mPr>
                                  <m:mcs>
                                    <m:mc>
                                      <m:mcPr>
                                        <m:count m:val="3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</m:ctrlPr>
                                </m:mPr>
                                <m:mr>
                                  <m:e>
                                    <m:sSup>
                                      <m:sSupPr>
                                        <m:ctrlPr>
                                          <a:rPr lang="en-US" i="1">
                                            <a:solidFill>
                                              <a:schemeClr val="tx1"/>
                                            </a:solidFill>
                                            <a:latin typeface="Cambria Math"/>
                                          </a:rPr>
                                        </m:ctrlPr>
                                      </m:sSupPr>
                                      <m:e>
                                        <m:sSubSup>
                                          <m:sSubSupPr>
                                            <m:ctrlPr>
                                              <a:rPr lang="en-US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/>
                                              </a:rPr>
                                            </m:ctrlPr>
                                          </m:sSubSupPr>
                                          <m:e>
                                            <m:r>
                                              <a:rPr lang="en-US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𝑓</m:t>
                                            </m:r>
                                          </m:e>
                                          <m:sub>
                                            <m:r>
                                              <a:rPr lang="en-US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0</m:t>
                                            </m:r>
                                          </m:sub>
                                          <m:sup>
                                            <m:r>
                                              <a:rPr lang="en-US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(−</m:t>
                                            </m:r>
                                            <m:r>
                                              <a:rPr lang="en-US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𝑁</m:t>
                                            </m:r>
                                            <m:r>
                                              <a:rPr lang="en-US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)</m:t>
                                            </m:r>
                                          </m:sup>
                                        </m:sSubSup>
                                      </m:e>
                                      <m:sup>
                                        <m:r>
                                          <a:rPr lang="en-US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′</m:t>
                                        </m:r>
                                      </m:sup>
                                    </m:sSup>
                                  </m:e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…</m:t>
                                    </m:r>
                                  </m:e>
                                  <m:e>
                                    <m:sSup>
                                      <m:sSupPr>
                                        <m:ctrlPr>
                                          <a:rPr lang="en-US" i="1">
                                            <a:solidFill>
                                              <a:schemeClr val="tx1"/>
                                            </a:solidFill>
                                            <a:latin typeface="Cambria Math"/>
                                          </a:rPr>
                                        </m:ctrlPr>
                                      </m:sSupPr>
                                      <m:e>
                                        <m:sSubSup>
                                          <m:sSubSupPr>
                                            <m:ctrlPr>
                                              <a:rPr lang="en-US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/>
                                              </a:rPr>
                                            </m:ctrlPr>
                                          </m:sSubSupPr>
                                          <m:e>
                                            <m:r>
                                              <a:rPr lang="en-US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𝑓</m:t>
                                            </m:r>
                                          </m:e>
                                          <m:sub>
                                            <m:r>
                                              <a:rPr lang="en-US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𝑁</m:t>
                                            </m:r>
                                          </m:sub>
                                          <m:sup>
                                            <m:r>
                                              <a:rPr lang="en-US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(−</m:t>
                                            </m:r>
                                            <m:r>
                                              <a:rPr lang="en-US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𝑁</m:t>
                                            </m:r>
                                            <m:r>
                                              <a:rPr lang="en-US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)</m:t>
                                            </m:r>
                                          </m:sup>
                                        </m:sSubSup>
                                      </m:e>
                                      <m:sup>
                                        <m:r>
                                          <a:rPr lang="en-US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′</m:t>
                                        </m:r>
                                      </m:sup>
                                    </m:sSup>
                                  </m:e>
                                </m:mr>
                                <m:mr>
                                  <m:e>
                                    <m:sSup>
                                      <m:sSupPr>
                                        <m:ctrlPr>
                                          <a:rPr lang="en-US" i="1">
                                            <a:solidFill>
                                              <a:schemeClr val="tx1"/>
                                            </a:solidFill>
                                            <a:latin typeface="Cambria Math"/>
                                          </a:rPr>
                                        </m:ctrlPr>
                                      </m:sSupPr>
                                      <m:e>
                                        <m:sSubSup>
                                          <m:sSubSupPr>
                                            <m:ctrlPr>
                                              <a:rPr lang="en-US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/>
                                              </a:rPr>
                                            </m:ctrlPr>
                                          </m:sSubSupPr>
                                          <m:e>
                                            <m:r>
                                              <a:rPr lang="en-US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𝑓</m:t>
                                            </m:r>
                                          </m:e>
                                          <m:sub>
                                            <m:r>
                                              <a:rPr lang="en-US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0</m:t>
                                            </m:r>
                                          </m:sub>
                                          <m:sup>
                                            <m:r>
                                              <a:rPr lang="en-US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(−</m:t>
                                            </m:r>
                                            <m:r>
                                              <a:rPr lang="en-US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𝑁</m:t>
                                            </m:r>
                                            <m:r>
                                              <a:rPr lang="en-US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+</m:t>
                                            </m:r>
                                            <m:r>
                                              <a:rPr lang="en-US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1</m:t>
                                            </m:r>
                                            <m:r>
                                              <a:rPr lang="en-US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)</m:t>
                                            </m:r>
                                          </m:sup>
                                        </m:sSubSup>
                                      </m:e>
                                      <m:sup>
                                        <m:r>
                                          <a:rPr lang="en-US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′</m:t>
                                        </m:r>
                                      </m:sup>
                                    </m:sSup>
                                  </m:e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…</m:t>
                                    </m:r>
                                  </m:e>
                                  <m:e>
                                    <m:sSup>
                                      <m:sSupPr>
                                        <m:ctrlPr>
                                          <a:rPr lang="en-US" i="1">
                                            <a:solidFill>
                                              <a:schemeClr val="tx1"/>
                                            </a:solidFill>
                                            <a:latin typeface="Cambria Math"/>
                                          </a:rPr>
                                        </m:ctrlPr>
                                      </m:sSupPr>
                                      <m:e>
                                        <m:sSubSup>
                                          <m:sSubSupPr>
                                            <m:ctrlPr>
                                              <a:rPr lang="en-US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/>
                                              </a:rPr>
                                            </m:ctrlPr>
                                          </m:sSubSupPr>
                                          <m:e>
                                            <m:r>
                                              <a:rPr lang="en-US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𝑓</m:t>
                                            </m:r>
                                          </m:e>
                                          <m:sub>
                                            <m:r>
                                              <a:rPr lang="en-US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𝑁</m:t>
                                            </m:r>
                                          </m:sub>
                                          <m:sup>
                                            <m:r>
                                              <a:rPr lang="en-US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(−</m:t>
                                            </m:r>
                                            <m:r>
                                              <a:rPr lang="en-US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𝑁</m:t>
                                            </m:r>
                                            <m:r>
                                              <a:rPr lang="en-US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+</m:t>
                                            </m:r>
                                            <m:r>
                                              <a:rPr lang="en-US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1</m:t>
                                            </m:r>
                                            <m:r>
                                              <a:rPr lang="en-US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)</m:t>
                                            </m:r>
                                          </m:sup>
                                        </m:sSubSup>
                                      </m:e>
                                      <m:sup>
                                        <m:r>
                                          <a:rPr lang="en-US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′</m:t>
                                        </m:r>
                                      </m:sup>
                                    </m:sSup>
                                  </m:e>
                                </m:mr>
                                <m:mr>
                                  <m:e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⋮</m:t>
                                    </m:r>
                                  </m:e>
                                  <m:e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…</m:t>
                                    </m:r>
                                  </m:e>
                                  <m:e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⋮</m:t>
                                    </m:r>
                                  </m:e>
                                </m:mr>
                              </m:m>
                            </m:e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3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</m:ctrlPr>
                                </m:mPr>
                                <m:mr>
                                  <m:e>
                                    <m:sSup>
                                      <m:sSupPr>
                                        <m:ctrlPr>
                                          <a:rPr lang="en-US" i="1">
                                            <a:solidFill>
                                              <a:schemeClr val="tx1"/>
                                            </a:solidFill>
                                            <a:latin typeface="Cambria Math"/>
                                          </a:rPr>
                                        </m:ctrlPr>
                                      </m:sSupPr>
                                      <m:e>
                                        <m:sSubSup>
                                          <m:sSubSupPr>
                                            <m:ctrlPr>
                                              <a:rPr lang="en-US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/>
                                              </a:rPr>
                                            </m:ctrlPr>
                                          </m:sSubSupPr>
                                          <m:e>
                                            <m:r>
                                              <a:rPr lang="en-US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𝑓</m:t>
                                            </m:r>
                                          </m:e>
                                          <m:sub>
                                            <m:r>
                                              <a:rPr lang="en-US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−</m:t>
                                            </m:r>
                                            <m:r>
                                              <a:rPr lang="en-US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𝑁</m:t>
                                            </m:r>
                                          </m:sub>
                                          <m:sup>
                                            <m:r>
                                              <a:rPr lang="en-US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(</m:t>
                                            </m:r>
                                            <m:r>
                                              <a:rPr lang="en-US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0</m:t>
                                            </m:r>
                                            <m:r>
                                              <a:rPr lang="en-US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)</m:t>
                                            </m:r>
                                          </m:sup>
                                        </m:sSubSup>
                                      </m:e>
                                      <m:sup>
                                        <m:r>
                                          <a:rPr lang="en-US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′</m:t>
                                        </m:r>
                                      </m:sup>
                                    </m:sSup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    </m:t>
                                    </m:r>
                                  </m:e>
                                  <m:e>
                                    <m:sSup>
                                      <m:sSupPr>
                                        <m:ctrlPr>
                                          <a:rPr lang="en-US" i="1">
                                            <a:solidFill>
                                              <a:schemeClr val="tx1"/>
                                            </a:solidFill>
                                            <a:latin typeface="Cambria Math"/>
                                          </a:rPr>
                                        </m:ctrlPr>
                                      </m:sSupPr>
                                      <m:e>
                                        <m:sSubSup>
                                          <m:sSubSupPr>
                                            <m:ctrlPr>
                                              <a:rPr lang="en-US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/>
                                              </a:rPr>
                                            </m:ctrlPr>
                                          </m:sSubSupPr>
                                          <m:e>
                                            <m:r>
                                              <a:rPr lang="en-US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𝑓</m:t>
                                            </m:r>
                                          </m:e>
                                          <m:sub>
                                            <m:r>
                                              <a:rPr lang="en-US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−</m:t>
                                            </m:r>
                                            <m:r>
                                              <a:rPr lang="en-US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𝑁</m:t>
                                            </m:r>
                                            <m:r>
                                              <a:rPr lang="en-US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+</m:t>
                                            </m:r>
                                            <m:r>
                                              <a:rPr lang="en-US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1</m:t>
                                            </m:r>
                                          </m:sub>
                                          <m:sup>
                                            <m:r>
                                              <a:rPr lang="en-US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(</m:t>
                                            </m:r>
                                            <m:r>
                                              <a:rPr lang="en-US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0</m:t>
                                            </m:r>
                                            <m:r>
                                              <a:rPr lang="en-US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)</m:t>
                                            </m:r>
                                          </m:sup>
                                        </m:sSubSup>
                                      </m:e>
                                      <m:sup>
                                        <m:r>
                                          <a:rPr lang="en-US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′</m:t>
                                        </m:r>
                                      </m:sup>
                                    </m:sSup>
                                  </m:e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   </m:t>
                                    </m:r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…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⋮</m:t>
                                    </m:r>
                                  </m:e>
                                  <m:e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⋮</m:t>
                                    </m:r>
                                  </m:e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   …</m:t>
                                    </m:r>
                                  </m:e>
                                </m:mr>
                                <m:mr>
                                  <m:e>
                                    <m:sSup>
                                      <m:sSupPr>
                                        <m:ctrlPr>
                                          <a:rPr lang="en-US" i="1">
                                            <a:solidFill>
                                              <a:schemeClr val="tx1"/>
                                            </a:solidFill>
                                            <a:latin typeface="Cambria Math"/>
                                          </a:rPr>
                                        </m:ctrlPr>
                                      </m:sSupPr>
                                      <m:e>
                                        <m:sSubSup>
                                          <m:sSubSupPr>
                                            <m:ctrlPr>
                                              <a:rPr lang="en-US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/>
                                              </a:rPr>
                                            </m:ctrlPr>
                                          </m:sSubSupPr>
                                          <m:e>
                                            <m:r>
                                              <a:rPr lang="en-US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𝑓</m:t>
                                            </m:r>
                                          </m:e>
                                          <m:sub>
                                            <m:r>
                                              <a:rPr lang="en-US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−</m:t>
                                            </m:r>
                                            <m:r>
                                              <a:rPr lang="en-US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𝑁</m:t>
                                            </m:r>
                                          </m:sub>
                                          <m:sup>
                                            <m:r>
                                              <a:rPr lang="en-US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(</m:t>
                                            </m:r>
                                            <m:r>
                                              <a:rPr lang="en-US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𝑁</m:t>
                                            </m:r>
                                            <m:r>
                                              <a:rPr lang="en-US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)</m:t>
                                            </m:r>
                                          </m:sup>
                                        </m:sSubSup>
                                      </m:e>
                                      <m:sup>
                                        <m:r>
                                          <a:rPr lang="en-US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′</m:t>
                                        </m:r>
                                      </m:sup>
                                    </m:sSup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    </m:t>
                                    </m:r>
                                  </m:e>
                                  <m:e>
                                    <m:sSup>
                                      <m:sSupPr>
                                        <m:ctrlPr>
                                          <a:rPr lang="en-US" i="1">
                                            <a:solidFill>
                                              <a:schemeClr val="tx1"/>
                                            </a:solidFill>
                                            <a:latin typeface="Cambria Math"/>
                                          </a:rPr>
                                        </m:ctrlPr>
                                      </m:sSupPr>
                                      <m:e>
                                        <m:sSubSup>
                                          <m:sSubSupPr>
                                            <m:ctrlPr>
                                              <a:rPr lang="en-US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/>
                                              </a:rPr>
                                            </m:ctrlPr>
                                          </m:sSubSupPr>
                                          <m:e>
                                            <m:r>
                                              <a:rPr lang="en-US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𝑓</m:t>
                                            </m:r>
                                          </m:e>
                                          <m:sub>
                                            <m:r>
                                              <a:rPr lang="en-US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−</m:t>
                                            </m:r>
                                            <m:r>
                                              <a:rPr lang="en-US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𝑁</m:t>
                                            </m:r>
                                            <m:r>
                                              <a:rPr lang="en-US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+</m:t>
                                            </m:r>
                                            <m:r>
                                              <a:rPr lang="en-US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1</m:t>
                                            </m:r>
                                          </m:sub>
                                          <m:sup>
                                            <m:r>
                                              <a:rPr lang="en-US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(</m:t>
                                            </m:r>
                                            <m:r>
                                              <a:rPr lang="en-US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𝑁</m:t>
                                            </m:r>
                                            <m:r>
                                              <a:rPr lang="en-US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)</m:t>
                                            </m:r>
                                          </m:sup>
                                        </m:sSubSup>
                                      </m:e>
                                      <m:sup>
                                        <m:r>
                                          <a:rPr lang="en-US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′</m:t>
                                        </m:r>
                                      </m:sup>
                                    </m:sSup>
                                  </m:e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    </m:t>
                                    </m:r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…</m:t>
                                    </m:r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</m:e>
                                </m:mr>
                              </m:m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    </m:t>
                              </m:r>
                              <m:m>
                                <m:mPr>
                                  <m:mcs>
                                    <m:mc>
                                      <m:mcPr>
                                        <m:count m:val="3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</m:ctrlPr>
                                </m:mPr>
                                <m:mr>
                                  <m:e>
                                    <m:sSup>
                                      <m:sSupPr>
                                        <m:ctrlPr>
                                          <a:rPr lang="en-US" i="1">
                                            <a:solidFill>
                                              <a:schemeClr val="tx1"/>
                                            </a:solidFill>
                                            <a:latin typeface="Cambria Math"/>
                                          </a:rPr>
                                        </m:ctrlPr>
                                      </m:sSupPr>
                                      <m:e>
                                        <m:sSubSup>
                                          <m:sSubSupPr>
                                            <m:ctrlPr>
                                              <a:rPr lang="en-US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/>
                                              </a:rPr>
                                            </m:ctrlPr>
                                          </m:sSubSupPr>
                                          <m:e>
                                            <m:r>
                                              <a:rPr lang="en-US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𝑓</m:t>
                                            </m:r>
                                          </m:e>
                                          <m:sub>
                                            <m:r>
                                              <a:rPr lang="en-US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0</m:t>
                                            </m:r>
                                          </m:sub>
                                          <m:sup>
                                            <m:r>
                                              <a:rPr lang="en-US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(</m:t>
                                            </m:r>
                                            <m:r>
                                              <a:rPr lang="en-US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0</m:t>
                                            </m:r>
                                            <m:r>
                                              <a:rPr lang="en-US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)</m:t>
                                            </m:r>
                                          </m:sup>
                                        </m:sSubSup>
                                      </m:e>
                                      <m:sup>
                                        <m:r>
                                          <a:rPr lang="en-US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′</m:t>
                                        </m:r>
                                      </m:sup>
                                    </m:sSup>
                                  </m:e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    </m:t>
                                    </m:r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…</m:t>
                                    </m:r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  </m:t>
                                    </m:r>
                                  </m:e>
                                  <m:e>
                                    <m:sSup>
                                      <m:sSupPr>
                                        <m:ctrlPr>
                                          <a:rPr lang="en-US" i="1">
                                            <a:solidFill>
                                              <a:schemeClr val="tx1"/>
                                            </a:solidFill>
                                            <a:latin typeface="Cambria Math"/>
                                          </a:rPr>
                                        </m:ctrlPr>
                                      </m:sSupPr>
                                      <m:e>
                                        <m:sSubSup>
                                          <m:sSubSupPr>
                                            <m:ctrlPr>
                                              <a:rPr lang="en-US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/>
                                              </a:rPr>
                                            </m:ctrlPr>
                                          </m:sSubSupPr>
                                          <m:e>
                                            <m:r>
                                              <a:rPr lang="en-US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𝑓</m:t>
                                            </m:r>
                                          </m:e>
                                          <m:sub>
                                            <m:r>
                                              <a:rPr lang="en-US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𝑁</m:t>
                                            </m:r>
                                          </m:sub>
                                          <m:sup>
                                            <m:r>
                                              <a:rPr lang="en-US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(</m:t>
                                            </m:r>
                                            <m:r>
                                              <a:rPr lang="en-US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0</m:t>
                                            </m:r>
                                            <m:r>
                                              <a:rPr lang="en-US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)</m:t>
                                            </m:r>
                                          </m:sup>
                                        </m:sSubSup>
                                      </m:e>
                                      <m:sup>
                                        <m:r>
                                          <a:rPr lang="en-US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′</m:t>
                                        </m:r>
                                      </m:sup>
                                    </m:sSup>
                                  </m:e>
                                </m:mr>
                                <m:mr>
                                  <m:e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⋮</m:t>
                                    </m:r>
                                  </m:e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   </m:t>
                                    </m:r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…</m:t>
                                    </m:r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</m:e>
                                  <m:e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⋮</m:t>
                                    </m:r>
                                  </m:e>
                                </m:mr>
                                <m:mr>
                                  <m:e>
                                    <m:sSup>
                                      <m:sSupPr>
                                        <m:ctrlPr>
                                          <a:rPr lang="en-US" i="1">
                                            <a:solidFill>
                                              <a:schemeClr val="tx1"/>
                                            </a:solidFill>
                                            <a:latin typeface="Cambria Math"/>
                                          </a:rPr>
                                        </m:ctrlPr>
                                      </m:sSupPr>
                                      <m:e>
                                        <m:sSubSup>
                                          <m:sSubSupPr>
                                            <m:ctrlPr>
                                              <a:rPr lang="en-US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/>
                                              </a:rPr>
                                            </m:ctrlPr>
                                          </m:sSubSupPr>
                                          <m:e>
                                            <m:r>
                                              <a:rPr lang="en-US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𝑓</m:t>
                                            </m:r>
                                          </m:e>
                                          <m:sub>
                                            <m:r>
                                              <a:rPr lang="en-US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0</m:t>
                                            </m:r>
                                          </m:sub>
                                          <m:sup>
                                            <m:r>
                                              <a:rPr lang="en-US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(</m:t>
                                            </m:r>
                                            <m:r>
                                              <a:rPr lang="en-US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𝑁</m:t>
                                            </m:r>
                                            <m:r>
                                              <a:rPr lang="en-US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)</m:t>
                                            </m:r>
                                          </m:sup>
                                        </m:sSubSup>
                                      </m:e>
                                      <m:sup>
                                        <m:r>
                                          <a:rPr lang="en-US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′</m:t>
                                        </m:r>
                                      </m:sup>
                                    </m:sSup>
                                  </m:e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    </m:t>
                                    </m:r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…</m:t>
                                    </m:r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</m:e>
                                  <m:e>
                                    <m:sSup>
                                      <m:sSupPr>
                                        <m:ctrlPr>
                                          <a:rPr lang="en-US" i="1">
                                            <a:solidFill>
                                              <a:schemeClr val="tx1"/>
                                            </a:solidFill>
                                            <a:latin typeface="Cambria Math"/>
                                          </a:rPr>
                                        </m:ctrlPr>
                                      </m:sSupPr>
                                      <m:e>
                                        <m:sSubSup>
                                          <m:sSubSupPr>
                                            <m:ctrlPr>
                                              <a:rPr lang="en-US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/>
                                              </a:rPr>
                                            </m:ctrlPr>
                                          </m:sSubSupPr>
                                          <m:e>
                                            <m:r>
                                              <a:rPr lang="en-US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𝑓</m:t>
                                            </m:r>
                                          </m:e>
                                          <m:sub>
                                            <m:r>
                                              <a:rPr lang="en-US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𝑁</m:t>
                                            </m:r>
                                          </m:sub>
                                          <m:sup>
                                            <m:r>
                                              <a:rPr lang="en-US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(</m:t>
                                            </m:r>
                                            <m:r>
                                              <a:rPr lang="en-US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𝑁</m:t>
                                            </m:r>
                                            <m:r>
                                              <a:rPr lang="en-US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)</m:t>
                                            </m:r>
                                          </m:sup>
                                        </m:sSubSup>
                                      </m:e>
                                      <m:sup>
                                        <m:r>
                                          <a:rPr lang="en-US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′</m:t>
                                        </m:r>
                                      </m:sup>
                                    </m:sSup>
                                  </m:e>
                                </m:mr>
                              </m:m>
                            </m:e>
                          </m:eqArr>
                        </m:e>
                      </m:d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43136" y="4145559"/>
                <a:ext cx="5818644" cy="2097690"/>
              </a:xfrm>
              <a:prstGeom prst="rect">
                <a:avLst/>
              </a:prstGeom>
              <a:blipFill rotWithShape="1">
                <a:blip r:embed="rId4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/>
          <p:cNvSpPr txBox="1"/>
          <p:nvPr/>
        </p:nvSpPr>
        <p:spPr>
          <a:xfrm>
            <a:off x="539553" y="159053"/>
            <a:ext cx="66467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>
                <a:solidFill>
                  <a:srgbClr val="000000"/>
                </a:solidFill>
              </a:rPr>
              <a:t>Переход к конечной системе интегральных уравнений</a:t>
            </a:r>
            <a:endParaRPr lang="en-US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3712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1FBCD1-96C4-4B5A-9786-BBE3DEAD395F}" type="slidenum">
              <a:rPr lang="ru-RU" altLang="ru-RU" smtClean="0"/>
              <a:pPr>
                <a:defRPr/>
              </a:pPr>
              <a:t>45</a:t>
            </a:fld>
            <a:endParaRPr lang="ru-RU" alt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3474478" y="1011403"/>
                <a:ext cx="5571141" cy="109741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|"/>
                          <m:endChr m:val="|"/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(0)</m:t>
                                </m:r>
                              </m:e>
                              <m:e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  <m:d>
                                  <m:dPr>
                                    <m:ctrlP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h</m:t>
                                    </m:r>
                                  </m:e>
                                </m:d>
                              </m:e>
                              <m:e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…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  <m:e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(0)</m:t>
                                </m:r>
                              </m:e>
                              <m:e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…</m:t>
                                </m:r>
                              </m:e>
                            </m:mr>
                            <m:mr>
                              <m:e>
                                <m:eqArr>
                                  <m:eqArrPr>
                                    <m:ctrlP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eqArr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⋮</m:t>
                                    </m:r>
                                  </m:e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𝐹</m:t>
                                    </m:r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d>
                                      <m:dPr>
                                        <m:ctrlPr>
                                          <a:rPr lang="en-US" i="1">
                                            <a:solidFill>
                                              <a:schemeClr val="tx1"/>
                                            </a:solidFill>
                                            <a:latin typeface="Cambria Math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  <m:r>
                                          <a:rPr lang="en-US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  <m:r>
                                          <a:rPr lang="en-US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−1</m:t>
                                        </m:r>
                                      </m:e>
                                    </m:d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h</m:t>
                                    </m:r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)</m:t>
                                    </m:r>
                                  </m:e>
                                </m:eqArr>
                              </m:e>
                              <m:e>
                                <m:eqArr>
                                  <m:eqArrPr>
                                    <m:ctrlP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eqArrPr>
                                  <m:e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⋮</m:t>
                                    </m:r>
                                  </m:e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𝐹</m:t>
                                    </m:r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d>
                                      <m:dPr>
                                        <m:ctrlPr>
                                          <a:rPr lang="en-US" i="1">
                                            <a:solidFill>
                                              <a:schemeClr val="tx1"/>
                                            </a:solidFill>
                                            <a:latin typeface="Cambria Math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  <m:r>
                                          <a:rPr lang="en-US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  <m:r>
                                          <a:rPr lang="en-US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−2</m:t>
                                        </m:r>
                                      </m:e>
                                    </m:d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h</m:t>
                                    </m:r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)</m:t>
                                    </m:r>
                                  </m:e>
                                </m:eqArr>
                              </m:e>
                              <m:e>
                                <m:eqArr>
                                  <m:eqArrPr>
                                    <m:ctrlP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eqArr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⋱</m:t>
                                    </m:r>
                                  </m:e>
                                  <m:e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…</m:t>
                                    </m:r>
                                  </m:e>
                                </m:eqArr>
                              </m:e>
                            </m:mr>
                          </m:m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d>
                                  <m:d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−1</m:t>
                                    </m:r>
                                  </m:e>
                                </m:d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     </m:t>
                                </m:r>
                                <m:r>
                                  <m:rPr>
                                    <m:brk m:alnAt="7"/>
                                  </m:r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d>
                                  <m:d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−2</m:t>
                                    </m:r>
                                  </m:e>
                                </m:d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</m:mr>
                            <m:mr>
                              <m:e>
                                <m:eqArr>
                                  <m:eqArrPr>
                                    <m:ctrlP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eqArrPr>
                                  <m:e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⋮</m:t>
                                    </m:r>
                                  </m:e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𝐹</m:t>
                                    </m:r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0)</m:t>
                                    </m:r>
                                  </m:e>
                                </m:eqAr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ru-RU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74478" y="1011403"/>
                <a:ext cx="5571141" cy="1097416"/>
              </a:xfrm>
              <a:prstGeom prst="rect">
                <a:avLst/>
              </a:prstGeom>
              <a:blipFill>
                <a:blip r:embed="rId2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251520" y="2294939"/>
                <a:ext cx="7227941" cy="12302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dirty="0">
                    <a:solidFill>
                      <a:schemeClr val="tx1"/>
                    </a:solidFill>
                  </a:rPr>
                  <a:t>  </a:t>
                </a:r>
                <a:r>
                  <a:rPr lang="en-US" dirty="0">
                    <a:solidFill>
                      <a:schemeClr val="tx1"/>
                    </a:solidFill>
                  </a:rPr>
                  <a:t>A </a:t>
                </a:r>
                <a:r>
                  <a:rPr lang="ru-RU" dirty="0">
                    <a:solidFill>
                      <a:schemeClr val="tx1"/>
                    </a:solidFill>
                  </a:rPr>
                  <a:t> - квадратная матрица размерности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ru-RU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𝑁</m:t>
                            </m:r>
                            <m: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+1</m:t>
                            </m:r>
                          </m:e>
                        </m:d>
                      </m:e>
                      <m:sup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ru-RU" dirty="0">
                    <a:solidFill>
                      <a:schemeClr val="tx1"/>
                    </a:solidFill>
                  </a:rPr>
                  <a:t>   </a:t>
                </a:r>
              </a:p>
              <a:p>
                <a:endParaRPr lang="ru-RU" dirty="0">
                  <a:solidFill>
                    <a:schemeClr val="tx1"/>
                  </a:solidFill>
                </a:endParaRPr>
              </a:p>
              <a:p>
                <a:r>
                  <a:rPr lang="ru-RU" dirty="0">
                    <a:solidFill>
                      <a:schemeClr val="tx1"/>
                    </a:solidFill>
                  </a:rPr>
                  <a:t> Матрица А имеет </a:t>
                </a:r>
                <a:r>
                  <a:rPr lang="ru-RU" dirty="0" err="1">
                    <a:solidFill>
                      <a:schemeClr val="tx1"/>
                    </a:solidFill>
                  </a:rPr>
                  <a:t>блочно-теплицевую</a:t>
                </a:r>
                <a:r>
                  <a:rPr lang="ru-RU" dirty="0">
                    <a:solidFill>
                      <a:schemeClr val="tx1"/>
                    </a:solidFill>
                  </a:rPr>
                  <a:t> структуру.</a:t>
                </a:r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:endParaRPr lang="ru-RU" dirty="0">
                  <a:solidFill>
                    <a:schemeClr val="tx1"/>
                  </a:solidFill>
                </a:endParaRPr>
              </a:p>
              <a:p>
                <a:r>
                  <a:rPr lang="ru-RU" dirty="0">
                    <a:solidFill>
                      <a:schemeClr val="tx1"/>
                    </a:solidFill>
                  </a:rPr>
                  <a:t>Здесь </a:t>
                </a:r>
                <a:r>
                  <a:rPr lang="en-US" dirty="0">
                    <a:solidFill>
                      <a:schemeClr val="tx1"/>
                    </a:solidFill>
                  </a:rPr>
                  <a:t>n </a:t>
                </a:r>
                <a:r>
                  <a:rPr lang="ru-RU" dirty="0">
                    <a:solidFill>
                      <a:schemeClr val="tx1"/>
                    </a:solidFill>
                  </a:rPr>
                  <a:t>- число разбиений по глубине,  </a:t>
                </a:r>
                <a:r>
                  <a:rPr lang="en-US" dirty="0">
                    <a:solidFill>
                      <a:schemeClr val="tx1"/>
                    </a:solidFill>
                  </a:rPr>
                  <a:t>N </a:t>
                </a:r>
                <a:r>
                  <a:rPr lang="ru-RU" dirty="0">
                    <a:solidFill>
                      <a:schemeClr val="tx1"/>
                    </a:solidFill>
                  </a:rPr>
                  <a:t>- количество гармоник Фурье</a:t>
                </a:r>
                <a:r>
                  <a:rPr lang="en-US" dirty="0">
                    <a:solidFill>
                      <a:schemeClr val="tx1"/>
                    </a:solidFill>
                  </a:rPr>
                  <a:t>.</a:t>
                </a:r>
                <a:endParaRPr lang="ru-RU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520" y="2294939"/>
                <a:ext cx="7227941" cy="1230209"/>
              </a:xfrm>
              <a:prstGeom prst="rect">
                <a:avLst/>
              </a:prstGeom>
              <a:blipFill>
                <a:blip r:embed="rId3" cstate="print"/>
                <a:stretch>
                  <a:fillRect l="-675" b="-69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520790" y="260648"/>
            <a:ext cx="81024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После дискретизации переходим к системе</a:t>
            </a:r>
            <a:r>
              <a:rPr lang="en-US" dirty="0"/>
              <a:t> </a:t>
            </a:r>
            <a:r>
              <a:rPr lang="ru-RU" dirty="0"/>
              <a:t>линейных алгебраических уравнений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Прямоугольник 6"/>
              <p:cNvSpPr/>
              <p:nvPr/>
            </p:nvSpPr>
            <p:spPr>
              <a:xfrm>
                <a:off x="251520" y="1329278"/>
                <a:ext cx="2818954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𝐼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h𝐴</m:t>
                          </m:r>
                        </m:e>
                      </m:d>
                      <m:r>
                        <m:rPr>
                          <m:sty m:val="p"/>
                        </m:rPr>
                        <a:rPr lang="el-GR" sz="2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Φ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𝐺</m:t>
                      </m:r>
                    </m:oMath>
                  </m:oMathPara>
                </a14:m>
                <a:endParaRPr lang="ru-RU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" name="Прямоугольник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520" y="1329278"/>
                <a:ext cx="2818954" cy="461665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Объект 2"/>
          <p:cNvSpPr txBox="1">
            <a:spLocks/>
          </p:cNvSpPr>
          <p:nvPr/>
        </p:nvSpPr>
        <p:spPr>
          <a:xfrm>
            <a:off x="174783" y="3711268"/>
            <a:ext cx="8893357" cy="3888432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Мы используем быстрое обращение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блочно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-теплицевой матрицы, предложенное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  <a:hlinkClick r:id="rId5" action="ppaction://hlinksldjump"/>
              </a:rPr>
              <a:t>В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  <a:hlinkClick r:id="rId5" action="ppaction://hlinksldjump"/>
              </a:rPr>
              <a:t>.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  <a:hlinkClick r:id="rId5" action="ppaction://hlinksldjump"/>
              </a:rPr>
              <a:t>В.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  <a:hlinkClick r:id="rId5" action="ppaction://hlinksldjump"/>
              </a:rPr>
              <a:t>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  <a:hlinkClick r:id="rId5" action="ppaction://hlinksldjump"/>
              </a:rPr>
              <a:t>Воеводиным и Е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  <a:hlinkClick r:id="rId5" action="ppaction://hlinksldjump"/>
              </a:rPr>
              <a:t>.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  <a:hlinkClick r:id="rId5" action="ppaction://hlinksldjump"/>
              </a:rPr>
              <a:t>Е.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  <a:hlinkClick r:id="rId5" action="ppaction://hlinksldjump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5" action="ppaction://hlinksldjump"/>
              </a:rPr>
              <a:t>Тыртышниковым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indent="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Алгоритм основан на рекурсивном методе Левинсона-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Дарбина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rgbClr val="660033"/>
              </a:buClr>
              <a:buFont typeface="Arial" panose="020B0604020202020204" pitchFamily="34" charset="0"/>
              <a:buNone/>
              <a:defRPr/>
            </a:pPr>
            <a:r>
              <a:rPr lang="ru-RU" sz="1600" dirty="0">
                <a:solidFill>
                  <a:srgbClr val="8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В.В. Воеводин, Е.Е. </a:t>
            </a:r>
            <a:r>
              <a:rPr lang="ru-RU" sz="1600" dirty="0" err="1">
                <a:solidFill>
                  <a:srgbClr val="8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Тыртышников</a:t>
            </a:r>
            <a:r>
              <a:rPr lang="ru-RU" sz="1600" dirty="0">
                <a:solidFill>
                  <a:srgbClr val="8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Вычислительные процессы с теплицевыми матрицами. Москва: Наука, 1987</a:t>
            </a:r>
            <a:r>
              <a:rPr lang="en-US" sz="1600" dirty="0">
                <a:solidFill>
                  <a:srgbClr val="8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600" dirty="0">
              <a:solidFill>
                <a:srgbClr val="8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rgbClr val="660033"/>
              </a:buClr>
              <a:buFont typeface="Arial" panose="020B0604020202020204" pitchFamily="34" charset="0"/>
              <a:buNone/>
              <a:defRPr/>
            </a:pPr>
            <a:r>
              <a:rPr lang="en-US" sz="1600" dirty="0">
                <a:solidFill>
                  <a:srgbClr val="8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S.I. </a:t>
            </a:r>
            <a:r>
              <a:rPr lang="en-US" sz="1600" dirty="0" err="1">
                <a:solidFill>
                  <a:srgbClr val="8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Kabanikhin</a:t>
            </a:r>
            <a:r>
              <a:rPr lang="en-US" sz="1600" dirty="0">
                <a:solidFill>
                  <a:srgbClr val="8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N.S. </a:t>
            </a:r>
            <a:r>
              <a:rPr lang="en-US" sz="1600" dirty="0" err="1">
                <a:solidFill>
                  <a:srgbClr val="8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Novikov</a:t>
            </a:r>
            <a:r>
              <a:rPr lang="en-US" sz="1600" dirty="0">
                <a:solidFill>
                  <a:srgbClr val="8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I.V. </a:t>
            </a:r>
            <a:r>
              <a:rPr lang="en-US" sz="1600" dirty="0" err="1">
                <a:solidFill>
                  <a:srgbClr val="8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Oseledets</a:t>
            </a:r>
            <a:r>
              <a:rPr lang="en-US" sz="1600" dirty="0">
                <a:solidFill>
                  <a:srgbClr val="8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and M.A. </a:t>
            </a:r>
            <a:r>
              <a:rPr lang="en-US" sz="1600" dirty="0" err="1">
                <a:solidFill>
                  <a:srgbClr val="8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Shishlenin</a:t>
            </a:r>
            <a:r>
              <a:rPr lang="en-US" sz="1600" dirty="0">
                <a:solidFill>
                  <a:srgbClr val="8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Fast Toeplitz linear system inversion for solving two-dimensional acoustic inverse problem. Journal of Inverse and Ill-Posed Problems, 2015. Vol. 23, No. 6. 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0787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E7B90-96F7-4E88-88A1-A00939C7E0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10"/>
          <p:cNvSpPr>
            <a:spLocks noChangeArrowheads="1"/>
          </p:cNvSpPr>
          <p:nvPr/>
        </p:nvSpPr>
        <p:spPr bwMode="auto">
          <a:xfrm>
            <a:off x="539751" y="2"/>
            <a:ext cx="8147050" cy="671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/>
                <a:hlinkClick r:id="rId2" action="ppaction://hlinksldjump"/>
              </a:rPr>
              <a:t>Метод Монте-Карло </a:t>
            </a:r>
            <a:endParaRPr lang="en-US" sz="2400" dirty="0">
              <a:solidFill>
                <a:srgbClr val="FF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Прямоугольник 6"/>
              <p:cNvSpPr/>
              <p:nvPr/>
            </p:nvSpPr>
            <p:spPr>
              <a:xfrm>
                <a:off x="574328" y="764704"/>
                <a:ext cx="7598072" cy="14338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dirty="0">
                    <a:solidFill>
                      <a:prstClr val="black"/>
                    </a:solidFill>
                  </a:rPr>
                  <a:t>Систему интегральных уравнений</a:t>
                </a:r>
                <a:endParaRPr lang="ru-RU" i="1" dirty="0">
                  <a:solidFill>
                    <a:prstClr val="black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𝜑</m:t>
                          </m:r>
                        </m:e>
                        <m:sub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𝑖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a:rPr lang="en-US" i="1">
                          <a:solidFill>
                            <a:prstClr val="black"/>
                          </a:solidFill>
                          <a:latin typeface="Cambria Math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𝑗</m:t>
                          </m:r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=</m:t>
                          </m:r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1</m:t>
                          </m:r>
                        </m:sub>
                        <m:sup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𝑚</m:t>
                          </m:r>
                        </m:sup>
                        <m:e>
                          <m:nary>
                            <m:naryPr>
                              <m:supHide m:val="on"/>
                              <m:ctrlP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naryPr>
                            <m:sub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𝑋</m:t>
                              </m:r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  <m:t>𝑖𝑗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  <m:t>𝑥</m:t>
                                  </m:r>
                                  <m: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  <m:t>,</m:t>
                                  </m:r>
                                  <m: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  <m:t>𝑦</m:t>
                                  </m:r>
                                </m:e>
                              </m:d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𝜑</m:t>
                              </m:r>
                              <m:d>
                                <m:dPr>
                                  <m:ctrlP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  <m:t>𝑦</m:t>
                                  </m:r>
                                </m:e>
                              </m:d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𝑑𝑦</m:t>
                              </m:r>
                            </m:e>
                          </m:nary>
                        </m:e>
                      </m:nary>
                      <m:r>
                        <a:rPr lang="en-US" i="1">
                          <a:solidFill>
                            <a:prstClr val="black"/>
                          </a:solidFill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h</m:t>
                          </m:r>
                        </m:e>
                        <m:sub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𝑖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ru-RU" dirty="0">
                  <a:solidFill>
                    <a:prstClr val="black"/>
                  </a:solidFill>
                </a:endParaRPr>
              </a:p>
              <a:p>
                <a:r>
                  <a:rPr lang="en-US" dirty="0">
                    <a:solidFill>
                      <a:prstClr val="black"/>
                    </a:solidFill>
                  </a:rPr>
                  <a:t> </a:t>
                </a:r>
                <a:r>
                  <a:rPr lang="ru-RU" dirty="0">
                    <a:solidFill>
                      <a:prstClr val="black"/>
                    </a:solidFill>
                  </a:rPr>
                  <a:t>переписываем в виде:</a:t>
                </a:r>
                <a:r>
                  <a:rPr lang="en-US" dirty="0">
                    <a:solidFill>
                      <a:prstClr val="black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ru-RU">
                        <a:solidFill>
                          <a:prstClr val="black"/>
                        </a:solidFill>
                        <a:latin typeface="Cambria Math"/>
                      </a:rPr>
                      <m:t>Φ</m:t>
                    </m:r>
                    <m:r>
                      <a:rPr lang="en-US" i="1">
                        <a:solidFill>
                          <a:prstClr val="black"/>
                        </a:solidFill>
                        <a:latin typeface="Cambria Math"/>
                      </a:rPr>
                      <m:t>=</m:t>
                    </m:r>
                    <m:r>
                      <a:rPr lang="en-US" i="1">
                        <a:solidFill>
                          <a:prstClr val="black"/>
                        </a:solidFill>
                        <a:latin typeface="Cambria Math"/>
                      </a:rPr>
                      <m:t>𝐾</m:t>
                    </m:r>
                    <m:r>
                      <m:rPr>
                        <m:sty m:val="p"/>
                      </m:rPr>
                      <a:rPr lang="en-US">
                        <a:solidFill>
                          <a:prstClr val="black"/>
                        </a:solidFill>
                        <a:latin typeface="Cambria Math"/>
                      </a:rPr>
                      <m:t>Φ</m:t>
                    </m:r>
                    <m:r>
                      <a:rPr lang="en-US" i="1">
                        <a:solidFill>
                          <a:prstClr val="black"/>
                        </a:solidFill>
                        <a:latin typeface="Cambria Math"/>
                      </a:rPr>
                      <m:t>+</m:t>
                    </m:r>
                    <m:r>
                      <a:rPr lang="en-US" i="1">
                        <a:solidFill>
                          <a:prstClr val="black"/>
                        </a:solidFill>
                        <a:latin typeface="Cambria Math"/>
                      </a:rPr>
                      <m:t>𝐻</m:t>
                    </m:r>
                  </m:oMath>
                </a14:m>
                <a:endParaRPr lang="ru-RU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7" name="Прямоугольник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4328" y="764704"/>
                <a:ext cx="7598072" cy="1433854"/>
              </a:xfrm>
              <a:prstGeom prst="rect">
                <a:avLst/>
              </a:prstGeom>
              <a:blipFill>
                <a:blip r:embed="rId3" cstate="print"/>
                <a:stretch>
                  <a:fillRect l="-642" t="-2119" b="-550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Прямоугольник 7"/>
          <p:cNvSpPr/>
          <p:nvPr/>
        </p:nvSpPr>
        <p:spPr>
          <a:xfrm>
            <a:off x="552880" y="2565744"/>
            <a:ext cx="639538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hlinkClick r:id="rId4" action="ppaction://hlinksldjump"/>
              </a:rPr>
              <a:t>Особенности метода Монте-Карло</a:t>
            </a:r>
            <a:endParaRPr lang="en-US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algn="ctr">
              <a:defRPr/>
            </a:pPr>
            <a:endParaRPr lang="ru-RU" dirty="0">
              <a:solidFill>
                <a:prstClr val="black"/>
              </a:solidFill>
            </a:endParaRPr>
          </a:p>
          <a:p>
            <a:pPr>
              <a:defRPr/>
            </a:pPr>
            <a:r>
              <a:rPr lang="ru-RU" dirty="0">
                <a:solidFill>
                  <a:prstClr val="black"/>
                </a:solidFill>
                <a:hlinkClick r:id="rId5" action="ppaction://hlinksldjump"/>
              </a:rPr>
              <a:t>Зависимость времени счета от глубины</a:t>
            </a:r>
            <a:endParaRPr lang="ru-RU" dirty="0">
              <a:solidFill>
                <a:prstClr val="black"/>
              </a:solidFill>
            </a:endParaRPr>
          </a:p>
          <a:p>
            <a:pPr>
              <a:defRPr/>
            </a:pPr>
            <a:endParaRPr lang="ru-RU" dirty="0">
              <a:solidFill>
                <a:prstClr val="black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>
              <a:defRPr/>
            </a:pPr>
            <a:r>
              <a:rPr lang="ru-RU" dirty="0">
                <a:solidFill>
                  <a:prstClr val="black"/>
                </a:solidFill>
                <a:hlinkClick r:id="rId6" action="ppaction://hlinksldjump"/>
              </a:rPr>
              <a:t>Стохастический итерационно-проекционный метод</a:t>
            </a:r>
            <a:endParaRPr lang="ru-RU" dirty="0">
              <a:solidFill>
                <a:prstClr val="black"/>
              </a:solidFill>
            </a:endParaRPr>
          </a:p>
          <a:p>
            <a:pPr>
              <a:defRPr/>
            </a:pPr>
            <a:endParaRPr lang="ru-RU" dirty="0">
              <a:solidFill>
                <a:prstClr val="black"/>
              </a:solidFill>
            </a:endParaRPr>
          </a:p>
          <a:p>
            <a:pPr>
              <a:defRPr/>
            </a:pPr>
            <a:r>
              <a:rPr lang="ru-RU" dirty="0">
                <a:solidFill>
                  <a:prstClr val="black"/>
                </a:solidFill>
                <a:hlinkClick r:id="rId7" action="ppaction://hlinksldjump"/>
              </a:rPr>
              <a:t>Особенности стохастического метода</a:t>
            </a:r>
            <a:endParaRPr lang="en-US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43145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31ADF8-DCA0-4B41-A417-2EFDEFC29DE5}" type="slidenum">
              <a:rPr lang="ru-RU">
                <a:solidFill>
                  <a:srgbClr val="000000"/>
                </a:solidFill>
              </a:rPr>
              <a:pPr>
                <a:defRPr/>
              </a:pPr>
              <a:t>47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183298" name="Rectangle 2"/>
          <p:cNvSpPr>
            <a:spLocks noChangeArrowheads="1"/>
          </p:cNvSpPr>
          <p:nvPr/>
        </p:nvSpPr>
        <p:spPr bwMode="auto">
          <a:xfrm>
            <a:off x="0" y="0"/>
            <a:ext cx="8686800" cy="671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Метод М.Г. </a:t>
            </a:r>
            <a:r>
              <a:rPr lang="ru-RU" sz="2000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Крейна</a:t>
            </a:r>
            <a:r>
              <a:rPr lang="ru-RU" sz="20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– численное решение двумерной обратной задачи</a:t>
            </a:r>
          </a:p>
        </p:txBody>
      </p:sp>
      <p:pic>
        <p:nvPicPr>
          <p:cNvPr id="7172" name="Picture 4" descr="L:\_New\Applicable Analysis\Article\figs\1_2d_sol_ex.ep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642938"/>
            <a:ext cx="2889250" cy="256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6" descr="L:\_New\Applicable Analysis\Article\figs\1_2d_sol_calc.ep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9313" y="642938"/>
            <a:ext cx="2889250" cy="256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7" descr="L:\_New\Applicable Analysis\Article\figs\1_2d_sol_calc_2.ep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0" y="3429000"/>
            <a:ext cx="2889250" cy="256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5" name="TextBox 14"/>
          <p:cNvSpPr txBox="1">
            <a:spLocks noChangeArrowheads="1"/>
          </p:cNvSpPr>
          <p:nvPr/>
        </p:nvSpPr>
        <p:spPr bwMode="auto">
          <a:xfrm>
            <a:off x="825500" y="3429000"/>
            <a:ext cx="202170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800" dirty="0">
                <a:solidFill>
                  <a:srgbClr val="000000"/>
                </a:solidFill>
              </a:rPr>
              <a:t>Точное решение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800" dirty="0">
                <a:solidFill>
                  <a:srgbClr val="000000"/>
                </a:solidFill>
              </a:rPr>
              <a:t>обратной задачи</a:t>
            </a:r>
          </a:p>
        </p:txBody>
      </p:sp>
      <p:sp>
        <p:nvSpPr>
          <p:cNvPr id="7176" name="TextBox 15"/>
          <p:cNvSpPr txBox="1">
            <a:spLocks noChangeArrowheads="1"/>
          </p:cNvSpPr>
          <p:nvPr/>
        </p:nvSpPr>
        <p:spPr bwMode="auto">
          <a:xfrm>
            <a:off x="6564420" y="3429556"/>
            <a:ext cx="218200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800" dirty="0">
                <a:solidFill>
                  <a:srgbClr val="000000"/>
                </a:solidFill>
              </a:rPr>
              <a:t>Решение обратной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800" dirty="0">
                <a:solidFill>
                  <a:srgbClr val="000000"/>
                </a:solidFill>
              </a:rPr>
              <a:t>задачи с точными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800" dirty="0">
                <a:solidFill>
                  <a:srgbClr val="000000"/>
                </a:solidFill>
              </a:rPr>
              <a:t>данными </a:t>
            </a:r>
          </a:p>
        </p:txBody>
      </p:sp>
      <p:sp>
        <p:nvSpPr>
          <p:cNvPr id="7177" name="TextBox 16"/>
          <p:cNvSpPr txBox="1">
            <a:spLocks noChangeArrowheads="1"/>
          </p:cNvSpPr>
          <p:nvPr/>
        </p:nvSpPr>
        <p:spPr bwMode="auto">
          <a:xfrm>
            <a:off x="2603084" y="6024780"/>
            <a:ext cx="528128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800" dirty="0">
                <a:solidFill>
                  <a:srgbClr val="000000"/>
                </a:solidFill>
              </a:rPr>
              <a:t>Решение обратной задачи с приближенными данными (погрешность </a:t>
            </a:r>
            <a:r>
              <a:rPr lang="en-US" altLang="ru-RU" sz="1800" dirty="0">
                <a:solidFill>
                  <a:srgbClr val="000000"/>
                </a:solidFill>
              </a:rPr>
              <a:t>2%</a:t>
            </a:r>
            <a:r>
              <a:rPr lang="ru-RU" altLang="ru-RU" sz="1800" dirty="0">
                <a:solidFill>
                  <a:srgbClr val="000000"/>
                </a:solidFill>
              </a:rPr>
              <a:t>).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3370289" y="650572"/>
            <a:ext cx="249785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dirty="0">
                <a:solidFill>
                  <a:srgbClr val="000000"/>
                </a:solidFill>
              </a:rPr>
              <a:t>Количество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dirty="0">
                <a:solidFill>
                  <a:srgbClr val="000000"/>
                </a:solidFill>
              </a:rPr>
              <a:t>коэффициентов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dirty="0">
                <a:solidFill>
                  <a:srgbClr val="000000"/>
                </a:solidFill>
              </a:rPr>
              <a:t>Фурье</a:t>
            </a:r>
            <a:r>
              <a:rPr lang="en-US" altLang="ru-RU" dirty="0">
                <a:solidFill>
                  <a:srgbClr val="000000"/>
                </a:solidFill>
              </a:rPr>
              <a:t> </a:t>
            </a:r>
            <a:r>
              <a:rPr lang="ru-RU" altLang="ru-RU" dirty="0">
                <a:solidFill>
                  <a:srgbClr val="000000"/>
                </a:solidFill>
              </a:rPr>
              <a:t> 2</a:t>
            </a:r>
            <a:r>
              <a:rPr lang="en-US" altLang="ru-RU" dirty="0">
                <a:solidFill>
                  <a:srgbClr val="000000"/>
                </a:solidFill>
                <a:sym typeface="Symbol" pitchFamily="18" charset="2"/>
              </a:rPr>
              <a:t>0</a:t>
            </a:r>
            <a:endParaRPr lang="ru-RU" altLang="ru-RU" dirty="0">
              <a:solidFill>
                <a:srgbClr val="000000"/>
              </a:solidFill>
              <a:sym typeface="Symbol" pitchFamily="18" charset="2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 dirty="0">
              <a:solidFill>
                <a:srgbClr val="000000"/>
              </a:solidFill>
              <a:sym typeface="Symbol" pitchFamily="18" charset="2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dirty="0">
                <a:solidFill>
                  <a:srgbClr val="000000"/>
                </a:solidFill>
                <a:sym typeface="Symbol" pitchFamily="18" charset="2"/>
              </a:rPr>
              <a:t>Шаг по глубине 0.02</a:t>
            </a:r>
            <a:endParaRPr lang="en-US" altLang="ru-RU" dirty="0">
              <a:solidFill>
                <a:srgbClr val="000000"/>
              </a:solidFill>
              <a:sym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625111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FB2DDB-7B8E-4231-BE10-12960E6294D4}" type="slidenum">
              <a:rPr lang="ru-RU">
                <a:solidFill>
                  <a:srgbClr val="000000"/>
                </a:solidFill>
              </a:rPr>
              <a:pPr>
                <a:defRPr/>
              </a:pPr>
              <a:t>48</a:t>
            </a:fld>
            <a:endParaRPr lang="ru-RU">
              <a:solidFill>
                <a:srgbClr val="000000"/>
              </a:solidFill>
            </a:endParaRPr>
          </a:p>
        </p:txBody>
      </p:sp>
      <p:graphicFrame>
        <p:nvGraphicFramePr>
          <p:cNvPr id="3075" name="Object 3"/>
          <p:cNvGraphicFramePr>
            <a:graphicFrameLocks noChangeAspect="1"/>
          </p:cNvGraphicFramePr>
          <p:nvPr/>
        </p:nvGraphicFramePr>
        <p:xfrm>
          <a:off x="709613" y="909638"/>
          <a:ext cx="6653212" cy="839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979" name="Equation" r:id="rId3" imgW="3822700" imgH="482600" progId="Equation.3">
                  <p:embed/>
                </p:oleObj>
              </mc:Choice>
              <mc:Fallback>
                <p:oleObj name="Equation" r:id="rId3" imgW="3822700" imgH="482600" progId="Equation.3">
                  <p:embed/>
                  <p:pic>
                    <p:nvPicPr>
                      <p:cNvPr id="0" name="Picture 1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9613" y="909638"/>
                        <a:ext cx="6653212" cy="8397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441006" y="509675"/>
            <a:ext cx="81534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800" dirty="0">
                <a:solidFill>
                  <a:srgbClr val="000000"/>
                </a:solidFill>
              </a:rPr>
              <a:t>Последовательность прямых задач</a:t>
            </a:r>
            <a:endParaRPr lang="ru-RU" altLang="ru-RU" sz="1800" dirty="0">
              <a:solidFill>
                <a:srgbClr val="000000"/>
              </a:solidFill>
              <a:sym typeface="Symbol" pitchFamily="18" charset="2"/>
            </a:endParaRPr>
          </a:p>
        </p:txBody>
      </p:sp>
      <p:sp>
        <p:nvSpPr>
          <p:cNvPr id="3077" name="Text Box 5"/>
          <p:cNvSpPr txBox="1">
            <a:spLocks noChangeArrowheads="1"/>
          </p:cNvSpPr>
          <p:nvPr/>
        </p:nvSpPr>
        <p:spPr bwMode="auto">
          <a:xfrm>
            <a:off x="608013" y="1760538"/>
            <a:ext cx="82073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800">
                <a:solidFill>
                  <a:srgbClr val="000000"/>
                </a:solidFill>
              </a:rPr>
              <a:t>Обратная задача: определить функцию </a:t>
            </a:r>
            <a:r>
              <a:rPr lang="en-US" altLang="ru-RU" sz="1800">
                <a:solidFill>
                  <a:srgbClr val="000000"/>
                </a:solidFill>
              </a:rPr>
              <a:t>c</a:t>
            </a:r>
            <a:r>
              <a:rPr lang="ru-RU" altLang="ru-RU" sz="1800">
                <a:solidFill>
                  <a:srgbClr val="000000"/>
                </a:solidFill>
                <a:sym typeface="Symbol" pitchFamily="18" charset="2"/>
              </a:rPr>
              <a:t>(</a:t>
            </a:r>
            <a:r>
              <a:rPr lang="en-US" altLang="ru-RU" sz="1800">
                <a:solidFill>
                  <a:srgbClr val="000000"/>
                </a:solidFill>
                <a:sym typeface="Symbol" pitchFamily="18" charset="2"/>
              </a:rPr>
              <a:t>x,y</a:t>
            </a:r>
            <a:r>
              <a:rPr lang="ru-RU" altLang="ru-RU" sz="1800">
                <a:solidFill>
                  <a:srgbClr val="000000"/>
                </a:solidFill>
                <a:sym typeface="Symbol" pitchFamily="18" charset="2"/>
              </a:rPr>
              <a:t>) по дополнительной информации</a:t>
            </a:r>
            <a:endParaRPr lang="ru-RU" altLang="ru-RU" sz="1800">
              <a:solidFill>
                <a:srgbClr val="000000"/>
              </a:solidFill>
            </a:endParaRPr>
          </a:p>
        </p:txBody>
      </p:sp>
      <p:graphicFrame>
        <p:nvGraphicFramePr>
          <p:cNvPr id="3078" name="Object 6"/>
          <p:cNvGraphicFramePr>
            <a:graphicFrameLocks noChangeAspect="1"/>
          </p:cNvGraphicFramePr>
          <p:nvPr/>
        </p:nvGraphicFramePr>
        <p:xfrm>
          <a:off x="676275" y="2384425"/>
          <a:ext cx="5810250" cy="403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980" name="Equation" r:id="rId5" imgW="3492500" imgH="241300" progId="Equation.3">
                  <p:embed/>
                </p:oleObj>
              </mc:Choice>
              <mc:Fallback>
                <p:oleObj name="Equation" r:id="rId5" imgW="3492500" imgH="241300" progId="Equation.3">
                  <p:embed/>
                  <p:pic>
                    <p:nvPicPr>
                      <p:cNvPr id="0" name="Picture 1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6275" y="2384425"/>
                        <a:ext cx="5810250" cy="403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9" name="Text Box 4"/>
          <p:cNvSpPr txBox="1">
            <a:spLocks noChangeArrowheads="1"/>
          </p:cNvSpPr>
          <p:nvPr/>
        </p:nvSpPr>
        <p:spPr bwMode="auto">
          <a:xfrm>
            <a:off x="600075" y="2924175"/>
            <a:ext cx="8153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800">
                <a:solidFill>
                  <a:srgbClr val="000000"/>
                </a:solidFill>
              </a:rPr>
              <a:t>Пусть </a:t>
            </a:r>
            <a:r>
              <a:rPr lang="ru-RU" altLang="ru-RU" sz="1800">
                <a:solidFill>
                  <a:srgbClr val="000000"/>
                </a:solidFill>
                <a:sym typeface="Symbol" pitchFamily="18" charset="2"/>
              </a:rPr>
              <a:t>(</a:t>
            </a:r>
            <a:r>
              <a:rPr lang="en-US" altLang="ru-RU" sz="1800">
                <a:solidFill>
                  <a:srgbClr val="000000"/>
                </a:solidFill>
                <a:sym typeface="Symbol" pitchFamily="18" charset="2"/>
              </a:rPr>
              <a:t>x,y) </a:t>
            </a:r>
            <a:r>
              <a:rPr lang="ru-RU" altLang="ru-RU" sz="1800">
                <a:solidFill>
                  <a:srgbClr val="000000"/>
                </a:solidFill>
                <a:sym typeface="Symbol" pitchFamily="18" charset="2"/>
              </a:rPr>
              <a:t>есть решение задачи Коши для уравнений эйконала</a:t>
            </a:r>
          </a:p>
        </p:txBody>
      </p:sp>
      <p:graphicFrame>
        <p:nvGraphicFramePr>
          <p:cNvPr id="3080" name="Object 2"/>
          <p:cNvGraphicFramePr>
            <a:graphicFrameLocks noChangeAspect="1"/>
          </p:cNvGraphicFramePr>
          <p:nvPr/>
        </p:nvGraphicFramePr>
        <p:xfrm>
          <a:off x="769938" y="3281363"/>
          <a:ext cx="4035425" cy="1443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981" name="Equation" r:id="rId7" imgW="2425700" imgH="863600" progId="Equation.3">
                  <p:embed/>
                </p:oleObj>
              </mc:Choice>
              <mc:Fallback>
                <p:oleObj name="Equation" r:id="rId7" imgW="2425700" imgH="863600" progId="Equation.3">
                  <p:embed/>
                  <p:pic>
                    <p:nvPicPr>
                      <p:cNvPr id="0" name="Picture 13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9938" y="3281363"/>
                        <a:ext cx="4035425" cy="14430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81" name="Text Box 4"/>
          <p:cNvSpPr txBox="1">
            <a:spLocks noChangeArrowheads="1"/>
          </p:cNvSpPr>
          <p:nvPr/>
        </p:nvSpPr>
        <p:spPr bwMode="auto">
          <a:xfrm>
            <a:off x="608013" y="4652963"/>
            <a:ext cx="81534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800">
                <a:solidFill>
                  <a:srgbClr val="000000"/>
                </a:solidFill>
              </a:rPr>
              <a:t>Введем новые переменные</a:t>
            </a:r>
            <a:endParaRPr lang="ru-RU" altLang="ru-RU" sz="1800">
              <a:solidFill>
                <a:srgbClr val="000000"/>
              </a:solidFill>
              <a:sym typeface="Symbol" pitchFamily="18" charset="2"/>
            </a:endParaRPr>
          </a:p>
        </p:txBody>
      </p:sp>
      <p:graphicFrame>
        <p:nvGraphicFramePr>
          <p:cNvPr id="3082" name="Object 3"/>
          <p:cNvGraphicFramePr>
            <a:graphicFrameLocks noChangeAspect="1"/>
          </p:cNvGraphicFramePr>
          <p:nvPr/>
        </p:nvGraphicFramePr>
        <p:xfrm>
          <a:off x="3871913" y="4684713"/>
          <a:ext cx="1965325" cy="33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982" name="Equation" r:id="rId9" imgW="1180588" imgH="203112" progId="Equation.3">
                  <p:embed/>
                </p:oleObj>
              </mc:Choice>
              <mc:Fallback>
                <p:oleObj name="Equation" r:id="rId9" imgW="1180588" imgH="203112" progId="Equation.3">
                  <p:embed/>
                  <p:pic>
                    <p:nvPicPr>
                      <p:cNvPr id="0" name="Picture 13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71913" y="4684713"/>
                        <a:ext cx="1965325" cy="3381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83" name="Text Box 4"/>
          <p:cNvSpPr txBox="1">
            <a:spLocks noChangeArrowheads="1"/>
          </p:cNvSpPr>
          <p:nvPr/>
        </p:nvSpPr>
        <p:spPr bwMode="auto">
          <a:xfrm>
            <a:off x="623888" y="5229225"/>
            <a:ext cx="23637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800">
                <a:solidFill>
                  <a:srgbClr val="000000"/>
                </a:solidFill>
              </a:rPr>
              <a:t>и новые функции</a:t>
            </a:r>
            <a:endParaRPr lang="ru-RU" altLang="ru-RU" sz="1800">
              <a:solidFill>
                <a:srgbClr val="000000"/>
              </a:solidFill>
              <a:sym typeface="Symbol" pitchFamily="18" charset="2"/>
            </a:endParaRPr>
          </a:p>
        </p:txBody>
      </p:sp>
      <p:graphicFrame>
        <p:nvGraphicFramePr>
          <p:cNvPr id="3084" name="Object 4"/>
          <p:cNvGraphicFramePr>
            <a:graphicFrameLocks noChangeAspect="1"/>
          </p:cNvGraphicFramePr>
          <p:nvPr/>
        </p:nvGraphicFramePr>
        <p:xfrm>
          <a:off x="2987675" y="5229225"/>
          <a:ext cx="4354513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983" name="Equation" r:id="rId11" imgW="2616200" imgH="228600" progId="Equation.3">
                  <p:embed/>
                </p:oleObj>
              </mc:Choice>
              <mc:Fallback>
                <p:oleObj name="Equation" r:id="rId11" imgW="2616200" imgH="228600" progId="Equation.3">
                  <p:embed/>
                  <p:pic>
                    <p:nvPicPr>
                      <p:cNvPr id="0" name="Picture 13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87675" y="5229225"/>
                        <a:ext cx="4354513" cy="381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85" name="Object 5"/>
          <p:cNvGraphicFramePr>
            <a:graphicFrameLocks noChangeAspect="1"/>
          </p:cNvGraphicFramePr>
          <p:nvPr/>
        </p:nvGraphicFramePr>
        <p:xfrm>
          <a:off x="2551113" y="5761038"/>
          <a:ext cx="1584325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984" name="Equation" r:id="rId13" imgW="952087" imgH="228501" progId="Equation.3">
                  <p:embed/>
                </p:oleObj>
              </mc:Choice>
              <mc:Fallback>
                <p:oleObj name="Equation" r:id="rId13" imgW="952087" imgH="228501" progId="Equation.3">
                  <p:embed/>
                  <p:pic>
                    <p:nvPicPr>
                      <p:cNvPr id="0" name="Picture 1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51113" y="5761038"/>
                        <a:ext cx="1584325" cy="381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86" name="Text Box 4"/>
          <p:cNvSpPr txBox="1">
            <a:spLocks noChangeArrowheads="1"/>
          </p:cNvSpPr>
          <p:nvPr/>
        </p:nvSpPr>
        <p:spPr bwMode="auto">
          <a:xfrm>
            <a:off x="676275" y="5772150"/>
            <a:ext cx="17351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800">
                <a:solidFill>
                  <a:srgbClr val="000000"/>
                </a:solidFill>
              </a:rPr>
              <a:t>При условии </a:t>
            </a:r>
            <a:endParaRPr lang="ru-RU" altLang="ru-RU" sz="1800">
              <a:solidFill>
                <a:srgbClr val="000000"/>
              </a:solidFill>
              <a:sym typeface="Symbol" pitchFamily="18" charset="2"/>
            </a:endParaRPr>
          </a:p>
        </p:txBody>
      </p:sp>
      <p:sp>
        <p:nvSpPr>
          <p:cNvPr id="3087" name="Text Box 4"/>
          <p:cNvSpPr txBox="1">
            <a:spLocks noChangeArrowheads="1"/>
          </p:cNvSpPr>
          <p:nvPr/>
        </p:nvSpPr>
        <p:spPr bwMode="auto">
          <a:xfrm>
            <a:off x="595313" y="6211888"/>
            <a:ext cx="75771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800">
                <a:solidFill>
                  <a:srgbClr val="000000"/>
                </a:solidFill>
              </a:rPr>
              <a:t>замена будет невырожденной</a:t>
            </a:r>
            <a:r>
              <a:rPr lang="en-US" altLang="ru-RU" sz="1800">
                <a:solidFill>
                  <a:srgbClr val="000000"/>
                </a:solidFill>
              </a:rPr>
              <a:t> </a:t>
            </a:r>
            <a:r>
              <a:rPr lang="ru-RU" altLang="ru-RU" sz="1800">
                <a:solidFill>
                  <a:srgbClr val="000000"/>
                </a:solidFill>
              </a:rPr>
              <a:t>в некоторой окрестности </a:t>
            </a:r>
            <a:endParaRPr lang="ru-RU" altLang="ru-RU" sz="1800">
              <a:solidFill>
                <a:srgbClr val="000000"/>
              </a:solidFill>
              <a:sym typeface="Symbol" pitchFamily="18" charset="2"/>
            </a:endParaRPr>
          </a:p>
        </p:txBody>
      </p:sp>
      <p:graphicFrame>
        <p:nvGraphicFramePr>
          <p:cNvPr id="3088" name="Object 2"/>
          <p:cNvGraphicFramePr>
            <a:graphicFrameLocks noChangeAspect="1"/>
          </p:cNvGraphicFramePr>
          <p:nvPr/>
        </p:nvGraphicFramePr>
        <p:xfrm>
          <a:off x="6948488" y="6227763"/>
          <a:ext cx="971550" cy="33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985" name="Equation" r:id="rId15" imgW="583947" imgH="203112" progId="Equation.3">
                  <p:embed/>
                </p:oleObj>
              </mc:Choice>
              <mc:Fallback>
                <p:oleObj name="Equation" r:id="rId15" imgW="583947" imgH="203112" progId="Equation.3">
                  <p:embed/>
                  <p:pic>
                    <p:nvPicPr>
                      <p:cNvPr id="0" name="Picture 13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48488" y="6227763"/>
                        <a:ext cx="971550" cy="3381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Rectangle 8"/>
          <p:cNvSpPr>
            <a:spLocks noChangeArrowheads="1"/>
          </p:cNvSpPr>
          <p:nvPr/>
        </p:nvSpPr>
        <p:spPr bwMode="auto">
          <a:xfrm>
            <a:off x="539750" y="0"/>
            <a:ext cx="8147050" cy="671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Метод Гельфанда-Левитана-Крейна определения скорости</a:t>
            </a:r>
          </a:p>
        </p:txBody>
      </p:sp>
    </p:spTree>
    <p:extLst>
      <p:ext uri="{BB962C8B-B14F-4D97-AF65-F5344CB8AC3E}">
        <p14:creationId xmlns:p14="http://schemas.microsoft.com/office/powerpoint/2010/main" val="3510390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 </a:t>
            </a:r>
          </a:p>
        </p:txBody>
      </p:sp>
      <p:pic>
        <p:nvPicPr>
          <p:cNvPr id="7" name="Picture 4" descr="C:\Users\Aleks\YandexDisk-a.penenko\Красноярск2016\logo1cu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46553" y="5877272"/>
            <a:ext cx="797447" cy="857256"/>
          </a:xfrm>
          <a:prstGeom prst="rect">
            <a:avLst/>
          </a:prstGeom>
          <a:noFill/>
        </p:spPr>
      </p:pic>
      <p:sp>
        <p:nvSpPr>
          <p:cNvPr id="8" name="Содержимое 2"/>
          <p:cNvSpPr txBox="1">
            <a:spLocks/>
          </p:cNvSpPr>
          <p:nvPr/>
        </p:nvSpPr>
        <p:spPr>
          <a:xfrm>
            <a:off x="214282" y="4077072"/>
            <a:ext cx="5365830" cy="2566638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>
            <a:normAutofit lnSpcReduction="10000"/>
          </a:bodyPr>
          <a:lstStyle/>
          <a:p>
            <a:pPr algn="ctr">
              <a:spcBef>
                <a:spcPct val="20000"/>
              </a:spcBef>
              <a:defRPr/>
            </a:pPr>
            <a:r>
              <a:rPr lang="ru-RU" sz="2000" b="1" dirty="0">
                <a:solidFill>
                  <a:prstClr val="white"/>
                </a:solidFill>
              </a:rPr>
              <a:t>«В законе о бюджете края на 2017-2019 выделено 12 млн на проведение работ по оценке и прогнозированию изменения качества приземного слоя на основе математического моделирования»</a:t>
            </a:r>
          </a:p>
          <a:p>
            <a:pPr algn="ctr">
              <a:spcBef>
                <a:spcPct val="20000"/>
              </a:spcBef>
              <a:defRPr/>
            </a:pPr>
            <a:r>
              <a:rPr lang="ru-RU" sz="2000" b="1" dirty="0">
                <a:solidFill>
                  <a:prstClr val="white"/>
                </a:solidFill>
              </a:rPr>
              <a:t>Из письма Председателя Правительства Края Томенко В.П. Председателю Законодательного Собрания  Уссу А.В.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251520" y="1556792"/>
            <a:ext cx="5357850" cy="2428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4613" indent="14288" algn="ctr"/>
            <a:r>
              <a:rPr lang="ru-RU" b="1" dirty="0">
                <a:solidFill>
                  <a:prstClr val="white"/>
                </a:solidFill>
              </a:rPr>
              <a:t>По результату доклада директора </a:t>
            </a:r>
            <a:r>
              <a:rPr lang="ru-RU" b="1" dirty="0" err="1">
                <a:solidFill>
                  <a:prstClr val="white"/>
                </a:solidFill>
              </a:rPr>
              <a:t>ИВМиМГ</a:t>
            </a:r>
            <a:r>
              <a:rPr lang="ru-RU" b="1" dirty="0">
                <a:solidFill>
                  <a:prstClr val="white"/>
                </a:solidFill>
              </a:rPr>
              <a:t> СО РАН на публичных</a:t>
            </a:r>
            <a:r>
              <a:rPr lang="en-US" b="1" dirty="0">
                <a:solidFill>
                  <a:prstClr val="white"/>
                </a:solidFill>
              </a:rPr>
              <a:t> </a:t>
            </a:r>
            <a:r>
              <a:rPr lang="ru-RU" b="1" dirty="0">
                <a:solidFill>
                  <a:prstClr val="white"/>
                </a:solidFill>
              </a:rPr>
              <a:t>слушаниях Законодательного собрания  «Об экологической ситуации в Красноярске…»  решение о необходимости моделирования распространения примесей в  воздухе города включено в резолюцию.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251520" y="260648"/>
            <a:ext cx="5357850" cy="11430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4613" indent="14288" algn="ctr"/>
            <a:r>
              <a:rPr lang="ru-RU" b="1" dirty="0">
                <a:solidFill>
                  <a:prstClr val="white"/>
                </a:solidFill>
              </a:rPr>
              <a:t>Расположение Красноярска приводит к катастрофическому накоплению промышленных и транспортных выбросов в приземном слое. </a:t>
            </a:r>
          </a:p>
        </p:txBody>
      </p:sp>
      <p:pic>
        <p:nvPicPr>
          <p:cNvPr id="9" name="Содержимое 4" descr="Енисей в дымке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24128" y="260648"/>
            <a:ext cx="3194844" cy="250033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5724129" y="3082558"/>
            <a:ext cx="324036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Инверсия в котловине города – природная ловушка загрязнений.</a:t>
            </a:r>
            <a:endParaRPr lang="ru-RU" dirty="0">
              <a:solidFill>
                <a:prstClr val="black"/>
              </a:solidFill>
            </a:endParaRPr>
          </a:p>
          <a:p>
            <a:r>
              <a:rPr lang="ru-RU" dirty="0">
                <a:solidFill>
                  <a:prstClr val="black"/>
                </a:solidFill>
              </a:rPr>
              <a:t>Облачность, верхний край которой совпадает с нижней границей инверсии оседания, закрывает котловину города как крышка. Огни на снимке – освещенная парковка Академии биатлона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E7B90-96F7-4E88-88A1-A00939C7E0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809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Лого_ССКЦ" descr="Logo-sscc-anim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47157" y="4979752"/>
            <a:ext cx="381494" cy="381494"/>
          </a:xfrm>
          <a:prstGeom prst="rect">
            <a:avLst/>
          </a:prstGeom>
        </p:spPr>
      </p:pic>
      <p:sp>
        <p:nvSpPr>
          <p:cNvPr id="3" name="Заголовок"/>
          <p:cNvSpPr txBox="1">
            <a:spLocks/>
          </p:cNvSpPr>
          <p:nvPr/>
        </p:nvSpPr>
        <p:spPr>
          <a:xfrm>
            <a:off x="575343" y="978786"/>
            <a:ext cx="7886700" cy="678565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ru-RU" sz="2100" b="1" dirty="0">
                <a:solidFill>
                  <a:srgbClr val="000099"/>
                </a:solidFill>
              </a:rPr>
              <a:t>ЦКП «Сибирский суперкомпьютерный центр» </a:t>
            </a:r>
            <a:r>
              <a:rPr lang="ru-RU" sz="2100" b="1" dirty="0" err="1">
                <a:solidFill>
                  <a:srgbClr val="000099"/>
                </a:solidFill>
              </a:rPr>
              <a:t>ИВМиМГ</a:t>
            </a:r>
            <a:r>
              <a:rPr lang="ru-RU" sz="2100" b="1" dirty="0">
                <a:solidFill>
                  <a:srgbClr val="000099"/>
                </a:solidFill>
              </a:rPr>
              <a:t> СО РАН</a:t>
            </a:r>
          </a:p>
        </p:txBody>
      </p:sp>
      <p:sp>
        <p:nvSpPr>
          <p:cNvPr id="49" name="Материалы"/>
          <p:cNvSpPr/>
          <p:nvPr/>
        </p:nvSpPr>
        <p:spPr>
          <a:xfrm>
            <a:off x="234537" y="2431394"/>
            <a:ext cx="1827350" cy="72465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9" rIns="68578" bIns="34289" anchor="ctr"/>
          <a:lstStyle/>
          <a:p>
            <a:pPr algn="ctr">
              <a:defRPr/>
            </a:pPr>
            <a:r>
              <a:rPr lang="en-US" sz="1650" b="1" dirty="0">
                <a:solidFill>
                  <a:prstClr val="black"/>
                </a:solidFill>
              </a:rPr>
              <a:t>Hardware</a:t>
            </a:r>
            <a:endParaRPr lang="ru-RU" sz="1650" b="1" dirty="0">
              <a:solidFill>
                <a:prstClr val="black"/>
              </a:solidFill>
            </a:endParaRPr>
          </a:p>
        </p:txBody>
      </p:sp>
      <p:sp>
        <p:nvSpPr>
          <p:cNvPr id="50" name="Материалы"/>
          <p:cNvSpPr/>
          <p:nvPr/>
        </p:nvSpPr>
        <p:spPr>
          <a:xfrm>
            <a:off x="234537" y="4629393"/>
            <a:ext cx="1827350" cy="72465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9" rIns="68578" bIns="34289" anchor="ctr"/>
          <a:lstStyle/>
          <a:p>
            <a:pPr algn="ctr">
              <a:defRPr/>
            </a:pPr>
            <a:r>
              <a:rPr lang="en-US" sz="1650" b="1" dirty="0">
                <a:solidFill>
                  <a:prstClr val="black"/>
                </a:solidFill>
              </a:rPr>
              <a:t>Software</a:t>
            </a:r>
            <a:endParaRPr lang="ru-RU" sz="1650" b="1" dirty="0">
              <a:solidFill>
                <a:prstClr val="black"/>
              </a:solidFill>
            </a:endParaRPr>
          </a:p>
        </p:txBody>
      </p:sp>
      <p:pic>
        <p:nvPicPr>
          <p:cNvPr id="47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47157" y="1790463"/>
            <a:ext cx="4066463" cy="356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" name="Материалы"/>
          <p:cNvSpPr/>
          <p:nvPr/>
        </p:nvSpPr>
        <p:spPr>
          <a:xfrm>
            <a:off x="6705342" y="2431394"/>
            <a:ext cx="1827350" cy="72465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9" rIns="68578" bIns="34289" anchor="ctr"/>
          <a:lstStyle/>
          <a:p>
            <a:pPr algn="ctr">
              <a:defRPr/>
            </a:pPr>
            <a:r>
              <a:rPr lang="ru-RU" sz="1650" b="1" dirty="0">
                <a:solidFill>
                  <a:prstClr val="black"/>
                </a:solidFill>
              </a:rPr>
              <a:t>Пользователи</a:t>
            </a:r>
          </a:p>
        </p:txBody>
      </p:sp>
      <p:pic>
        <p:nvPicPr>
          <p:cNvPr id="46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40655" y="930650"/>
            <a:ext cx="883857" cy="813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" name="Материалы"/>
          <p:cNvSpPr/>
          <p:nvPr/>
        </p:nvSpPr>
        <p:spPr>
          <a:xfrm>
            <a:off x="6705342" y="4629393"/>
            <a:ext cx="1827350" cy="72465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9" rIns="68578" bIns="34289" anchor="ctr"/>
          <a:lstStyle/>
          <a:p>
            <a:pPr algn="ctr">
              <a:defRPr/>
            </a:pPr>
            <a:r>
              <a:rPr lang="ru-RU" sz="1650" b="1" dirty="0">
                <a:solidFill>
                  <a:prstClr val="black"/>
                </a:solidFill>
              </a:rPr>
              <a:t>Задачи</a:t>
            </a:r>
          </a:p>
        </p:txBody>
      </p:sp>
      <p:sp>
        <p:nvSpPr>
          <p:cNvPr id="56" name="Задачи_НаноБио"/>
          <p:cNvSpPr/>
          <p:nvPr/>
        </p:nvSpPr>
        <p:spPr>
          <a:xfrm>
            <a:off x="3479170" y="1445730"/>
            <a:ext cx="3849569" cy="3086364"/>
          </a:xfrm>
          <a:prstGeom prst="wedgeRectCallout">
            <a:avLst>
              <a:gd name="adj1" fmla="val -88931"/>
              <a:gd name="adj2" fmla="val -596"/>
            </a:avLst>
          </a:prstGeom>
          <a:solidFill>
            <a:schemeClr val="accent2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lnSpc>
                <a:spcPct val="110000"/>
              </a:lnSpc>
              <a:defRPr/>
            </a:pPr>
            <a:r>
              <a:rPr lang="ru-RU" sz="1350" b="1" dirty="0">
                <a:solidFill>
                  <a:prstClr val="black"/>
                </a:solidFill>
              </a:rPr>
              <a:t>Кластер НКС-30Т (2011 год)</a:t>
            </a:r>
          </a:p>
          <a:p>
            <a:pPr marL="214313" indent="-214313">
              <a:lnSpc>
                <a:spcPct val="110000"/>
              </a:lnSpc>
              <a:buFont typeface="Arial" panose="020B0604020202020204" pitchFamily="34" charset="0"/>
              <a:buChar char="•"/>
              <a:defRPr/>
            </a:pPr>
            <a:r>
              <a:rPr lang="pt-BR" sz="1350" b="1" dirty="0">
                <a:solidFill>
                  <a:prstClr val="black"/>
                </a:solidFill>
              </a:rPr>
              <a:t>576 x CPU Intel Xeon Е5450/E5540(2688 </a:t>
            </a:r>
            <a:r>
              <a:rPr lang="ru-RU" sz="1350" b="1" dirty="0">
                <a:solidFill>
                  <a:prstClr val="black"/>
                </a:solidFill>
              </a:rPr>
              <a:t>ядер</a:t>
            </a:r>
            <a:r>
              <a:rPr lang="pt-BR" sz="1350" b="1" dirty="0">
                <a:solidFill>
                  <a:prstClr val="black"/>
                </a:solidFill>
              </a:rPr>
              <a:t>)</a:t>
            </a:r>
          </a:p>
          <a:p>
            <a:pPr marL="214313" indent="-214313">
              <a:lnSpc>
                <a:spcPct val="110000"/>
              </a:lnSpc>
              <a:buFont typeface="Arial" panose="020B0604020202020204" pitchFamily="34" charset="0"/>
              <a:buChar char="•"/>
              <a:defRPr/>
            </a:pPr>
            <a:r>
              <a:rPr lang="pt-BR" sz="1350" b="1" dirty="0">
                <a:solidFill>
                  <a:prstClr val="black"/>
                </a:solidFill>
              </a:rPr>
              <a:t>80 x CPU Intel Xeon X5670(480 </a:t>
            </a:r>
            <a:r>
              <a:rPr lang="ru-RU" sz="1350" b="1" dirty="0">
                <a:solidFill>
                  <a:prstClr val="black"/>
                </a:solidFill>
              </a:rPr>
              <a:t>ядер</a:t>
            </a:r>
            <a:r>
              <a:rPr lang="pt-BR" sz="1350" b="1" dirty="0">
                <a:solidFill>
                  <a:prstClr val="black"/>
                </a:solidFill>
              </a:rPr>
              <a:t>)</a:t>
            </a:r>
          </a:p>
          <a:p>
            <a:pPr marL="214313" indent="-214313">
              <a:lnSpc>
                <a:spcPct val="110000"/>
              </a:lnSpc>
              <a:buFont typeface="Arial" panose="020B0604020202020204" pitchFamily="34" charset="0"/>
              <a:buChar char="•"/>
              <a:defRPr/>
            </a:pPr>
            <a:r>
              <a:rPr lang="pt-BR" sz="1350" b="1" dirty="0">
                <a:solidFill>
                  <a:prstClr val="black"/>
                </a:solidFill>
              </a:rPr>
              <a:t>120 x GPU NVIDIA Tesla M 2090(61440 </a:t>
            </a:r>
            <a:r>
              <a:rPr lang="ru-RU" sz="1350" b="1" dirty="0">
                <a:solidFill>
                  <a:prstClr val="black"/>
                </a:solidFill>
              </a:rPr>
              <a:t>ядер</a:t>
            </a:r>
            <a:r>
              <a:rPr lang="pt-BR" sz="1350" b="1" dirty="0">
                <a:solidFill>
                  <a:prstClr val="black"/>
                </a:solidFill>
              </a:rPr>
              <a:t>)</a:t>
            </a:r>
          </a:p>
          <a:p>
            <a:pPr marL="214313" indent="-214313">
              <a:lnSpc>
                <a:spcPct val="110000"/>
              </a:lnSpc>
              <a:buFont typeface="Arial" panose="020B0604020202020204" pitchFamily="34" charset="0"/>
              <a:buChar char="•"/>
              <a:defRPr/>
            </a:pPr>
            <a:r>
              <a:rPr lang="ru-RU" sz="1350" b="1" dirty="0">
                <a:solidFill>
                  <a:prstClr val="black"/>
                </a:solidFill>
              </a:rPr>
              <a:t>Файловая система – 90 </a:t>
            </a:r>
            <a:r>
              <a:rPr lang="ru-RU" sz="1350" b="1" dirty="0" err="1">
                <a:solidFill>
                  <a:prstClr val="black"/>
                </a:solidFill>
              </a:rPr>
              <a:t>ТБайт</a:t>
            </a:r>
            <a:endParaRPr lang="ru-RU" sz="1350" b="1" dirty="0">
              <a:solidFill>
                <a:prstClr val="black"/>
              </a:solidFill>
            </a:endParaRPr>
          </a:p>
          <a:p>
            <a:pPr>
              <a:lnSpc>
                <a:spcPct val="110000"/>
              </a:lnSpc>
              <a:defRPr/>
            </a:pPr>
            <a:r>
              <a:rPr lang="ru-RU" sz="1350" b="1" dirty="0">
                <a:solidFill>
                  <a:prstClr val="black"/>
                </a:solidFill>
              </a:rPr>
              <a:t>Пиковая производительность – 115 ТФЛОП/С</a:t>
            </a:r>
          </a:p>
          <a:p>
            <a:pPr>
              <a:lnSpc>
                <a:spcPct val="110000"/>
              </a:lnSpc>
              <a:defRPr/>
            </a:pPr>
            <a:endParaRPr lang="ru-RU" sz="1350" b="1" dirty="0">
              <a:solidFill>
                <a:prstClr val="black"/>
              </a:solidFill>
            </a:endParaRPr>
          </a:p>
          <a:p>
            <a:pPr>
              <a:lnSpc>
                <a:spcPct val="110000"/>
              </a:lnSpc>
              <a:defRPr/>
            </a:pPr>
            <a:r>
              <a:rPr lang="ru-RU" sz="1350" b="1" dirty="0">
                <a:solidFill>
                  <a:srgbClr val="FF0000"/>
                </a:solidFill>
              </a:rPr>
              <a:t>Кластер НКС-1П (ввод в строй 2017 год)</a:t>
            </a:r>
          </a:p>
          <a:p>
            <a:pPr marL="214313" indent="-214313">
              <a:lnSpc>
                <a:spcPct val="110000"/>
              </a:lnSpc>
              <a:buFont typeface="Arial" panose="020B0604020202020204" pitchFamily="34" charset="0"/>
              <a:buChar char="•"/>
              <a:defRPr/>
            </a:pPr>
            <a:r>
              <a:rPr lang="ru-RU" sz="1350" b="1" dirty="0">
                <a:solidFill>
                  <a:srgbClr val="FF0000"/>
                </a:solidFill>
              </a:rPr>
              <a:t>40 </a:t>
            </a:r>
            <a:r>
              <a:rPr lang="en-US" sz="1350" b="1" dirty="0">
                <a:solidFill>
                  <a:srgbClr val="FF0000"/>
                </a:solidFill>
              </a:rPr>
              <a:t>x CPU Intel Xeon E5-2697v4 (640 </a:t>
            </a:r>
            <a:r>
              <a:rPr lang="ru-RU" sz="1350" b="1" dirty="0">
                <a:solidFill>
                  <a:srgbClr val="FF0000"/>
                </a:solidFill>
              </a:rPr>
              <a:t>ядер</a:t>
            </a:r>
            <a:r>
              <a:rPr lang="en-US" sz="1350" b="1" dirty="0">
                <a:solidFill>
                  <a:srgbClr val="FF0000"/>
                </a:solidFill>
              </a:rPr>
              <a:t>)</a:t>
            </a:r>
          </a:p>
          <a:p>
            <a:pPr marL="214313" indent="-214313">
              <a:lnSpc>
                <a:spcPct val="110000"/>
              </a:lnSpc>
              <a:buFont typeface="Arial" panose="020B0604020202020204" pitchFamily="34" charset="0"/>
              <a:buChar char="•"/>
              <a:defRPr/>
            </a:pPr>
            <a:r>
              <a:rPr lang="en-US" sz="1350" b="1" dirty="0">
                <a:solidFill>
                  <a:srgbClr val="FF0000"/>
                </a:solidFill>
              </a:rPr>
              <a:t>16 x CPU Intel Xeon Phi 7290 KNL (1152 </a:t>
            </a:r>
            <a:r>
              <a:rPr lang="ru-RU" sz="1350" b="1" dirty="0">
                <a:solidFill>
                  <a:srgbClr val="FF0000"/>
                </a:solidFill>
              </a:rPr>
              <a:t>ядер</a:t>
            </a:r>
            <a:r>
              <a:rPr lang="en-US" sz="1350" b="1" dirty="0">
                <a:solidFill>
                  <a:srgbClr val="FF0000"/>
                </a:solidFill>
              </a:rPr>
              <a:t>)</a:t>
            </a:r>
            <a:endParaRPr lang="ru-RU" sz="1350" b="1" dirty="0">
              <a:solidFill>
                <a:srgbClr val="FF0000"/>
              </a:solidFill>
            </a:endParaRPr>
          </a:p>
          <a:p>
            <a:pPr marL="214313" indent="-214313">
              <a:lnSpc>
                <a:spcPct val="110000"/>
              </a:lnSpc>
              <a:buFont typeface="Arial" panose="020B0604020202020204" pitchFamily="34" charset="0"/>
              <a:buChar char="•"/>
              <a:defRPr/>
            </a:pPr>
            <a:r>
              <a:rPr lang="ru-RU" sz="1350" b="1" dirty="0">
                <a:solidFill>
                  <a:srgbClr val="FF0000"/>
                </a:solidFill>
              </a:rPr>
              <a:t>Параллельная файловая система – 220 </a:t>
            </a:r>
            <a:r>
              <a:rPr lang="ru-RU" sz="1350" b="1" dirty="0" err="1">
                <a:solidFill>
                  <a:srgbClr val="FF0000"/>
                </a:solidFill>
              </a:rPr>
              <a:t>ТБайт</a:t>
            </a:r>
            <a:endParaRPr lang="ru-RU" sz="1350" b="1" dirty="0">
              <a:solidFill>
                <a:srgbClr val="FF0000"/>
              </a:solidFill>
            </a:endParaRPr>
          </a:p>
          <a:p>
            <a:pPr>
              <a:lnSpc>
                <a:spcPct val="110000"/>
              </a:lnSpc>
              <a:defRPr/>
            </a:pPr>
            <a:r>
              <a:rPr lang="ru-RU" sz="1350" b="1" dirty="0">
                <a:solidFill>
                  <a:srgbClr val="FF0000"/>
                </a:solidFill>
              </a:rPr>
              <a:t>Пиковая производительность – 81,9 ТФЛОП/С</a:t>
            </a:r>
            <a:endParaRPr lang="pt-BR" sz="1350" b="1" dirty="0">
              <a:solidFill>
                <a:srgbClr val="FF0000"/>
              </a:solidFill>
            </a:endParaRPr>
          </a:p>
          <a:p>
            <a:pPr algn="just">
              <a:defRPr/>
            </a:pPr>
            <a:endParaRPr lang="en-US" sz="1200" b="1" dirty="0">
              <a:solidFill>
                <a:prstClr val="black"/>
              </a:solidFill>
            </a:endParaRPr>
          </a:p>
        </p:txBody>
      </p:sp>
      <p:grpSp>
        <p:nvGrpSpPr>
          <p:cNvPr id="26" name="Группа 25"/>
          <p:cNvGrpSpPr/>
          <p:nvPr/>
        </p:nvGrpSpPr>
        <p:grpSpPr>
          <a:xfrm>
            <a:off x="1087760" y="1225868"/>
            <a:ext cx="5020567" cy="4128183"/>
            <a:chOff x="1450346" y="491490"/>
            <a:chExt cx="5213361" cy="4244884"/>
          </a:xfrm>
        </p:grpSpPr>
        <p:grpSp>
          <p:nvGrpSpPr>
            <p:cNvPr id="11" name="Группа 10"/>
            <p:cNvGrpSpPr/>
            <p:nvPr/>
          </p:nvGrpSpPr>
          <p:grpSpPr>
            <a:xfrm>
              <a:off x="1450346" y="491490"/>
              <a:ext cx="5213361" cy="4244884"/>
              <a:chOff x="6132598" y="26136"/>
              <a:chExt cx="5213361" cy="4244884"/>
            </a:xfrm>
          </p:grpSpPr>
          <p:sp>
            <p:nvSpPr>
              <p:cNvPr id="58" name="Задачи_НаноБио"/>
              <p:cNvSpPr/>
              <p:nvPr/>
            </p:nvSpPr>
            <p:spPr>
              <a:xfrm>
                <a:off x="6213201" y="26136"/>
                <a:ext cx="5132758" cy="4244884"/>
              </a:xfrm>
              <a:prstGeom prst="wedgeRectCallout">
                <a:avLst>
                  <a:gd name="adj1" fmla="val 63997"/>
                  <a:gd name="adj2" fmla="val -9223"/>
                </a:avLst>
              </a:prstGeom>
              <a:solidFill>
                <a:schemeClr val="accent2">
                  <a:lumMod val="20000"/>
                  <a:lumOff val="8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just">
                  <a:defRPr/>
                </a:pPr>
                <a:endParaRPr lang="en-US" sz="1350" b="1" dirty="0">
                  <a:solidFill>
                    <a:srgbClr val="FF0000"/>
                  </a:solidFill>
                </a:endParaRPr>
              </a:p>
            </p:txBody>
          </p:sp>
          <p:graphicFrame>
            <p:nvGraphicFramePr>
              <p:cNvPr id="59" name="Диаграмма 58">
                <a:extLst>
                  <a:ext uri="{FF2B5EF4-FFF2-40B4-BE49-F238E27FC236}">
                    <a16:creationId xmlns="" xmlns:a16="http://schemas.microsoft.com/office/drawing/2014/main" id="{A4EC72CD-A5AE-45D4-9B84-0877E0E12072}"/>
                  </a:ext>
                </a:extLst>
              </p:cNvPr>
              <p:cNvGraphicFramePr>
                <a:graphicFrameLocks/>
              </p:cNvGraphicFramePr>
              <p:nvPr>
                <p:extLst/>
              </p:nvPr>
            </p:nvGraphicFramePr>
            <p:xfrm>
              <a:off x="6132598" y="103743"/>
              <a:ext cx="4918596" cy="3768795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5"/>
              </a:graphicData>
            </a:graphic>
          </p:graphicFrame>
        </p:grpSp>
        <p:sp>
          <p:nvSpPr>
            <p:cNvPr id="23" name="Прямоугольник 22"/>
            <p:cNvSpPr/>
            <p:nvPr/>
          </p:nvSpPr>
          <p:spPr>
            <a:xfrm>
              <a:off x="2542483" y="4351494"/>
              <a:ext cx="3438916" cy="3085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350" b="1" dirty="0">
                  <a:solidFill>
                    <a:prstClr val="black"/>
                  </a:solidFill>
                </a:rPr>
                <a:t>Другие институты: ИЦИГ, ИЯФ, ИНХ и др.</a:t>
              </a:r>
              <a:endParaRPr lang="ru-RU" sz="1350" dirty="0">
                <a:solidFill>
                  <a:prstClr val="black"/>
                </a:solidFill>
              </a:endParaRPr>
            </a:p>
          </p:txBody>
        </p:sp>
      </p:grpSp>
      <p:sp>
        <p:nvSpPr>
          <p:cNvPr id="55" name="Задачи_НаноБио"/>
          <p:cNvSpPr/>
          <p:nvPr/>
        </p:nvSpPr>
        <p:spPr>
          <a:xfrm>
            <a:off x="4198586" y="1002970"/>
            <a:ext cx="3939665" cy="4197680"/>
          </a:xfrm>
          <a:prstGeom prst="wedgeRectCallout">
            <a:avLst>
              <a:gd name="adj1" fmla="val -111253"/>
              <a:gd name="adj2" fmla="val 48755"/>
            </a:avLst>
          </a:prstGeom>
          <a:solidFill>
            <a:schemeClr val="accent2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lnSpc>
                <a:spcPct val="110000"/>
              </a:lnSpc>
              <a:defRPr/>
            </a:pPr>
            <a:r>
              <a:rPr lang="ru-RU" sz="1350" b="1" dirty="0">
                <a:solidFill>
                  <a:prstClr val="black"/>
                </a:solidFill>
              </a:rPr>
              <a:t>Газовая динамика:</a:t>
            </a:r>
          </a:p>
          <a:p>
            <a:pPr algn="just">
              <a:lnSpc>
                <a:spcPct val="110000"/>
              </a:lnSpc>
              <a:defRPr/>
            </a:pPr>
            <a:r>
              <a:rPr lang="en-US" sz="1350" b="1" dirty="0">
                <a:solidFill>
                  <a:srgbClr val="FF0000"/>
                </a:solidFill>
              </a:rPr>
              <a:t>ANSYS </a:t>
            </a:r>
            <a:r>
              <a:rPr lang="ru-RU" sz="1350" b="1" dirty="0">
                <a:solidFill>
                  <a:srgbClr val="FF0000"/>
                </a:solidFill>
              </a:rPr>
              <a:t>(</a:t>
            </a:r>
            <a:r>
              <a:rPr lang="en-US" sz="1350" b="1" dirty="0">
                <a:solidFill>
                  <a:srgbClr val="FF0000"/>
                </a:solidFill>
              </a:rPr>
              <a:t>Fluent</a:t>
            </a:r>
            <a:r>
              <a:rPr lang="ru-RU" sz="1350" b="1" dirty="0">
                <a:solidFill>
                  <a:srgbClr val="FF0000"/>
                </a:solidFill>
              </a:rPr>
              <a:t>)</a:t>
            </a:r>
            <a:r>
              <a:rPr lang="en-US" sz="1350" b="1" dirty="0">
                <a:solidFill>
                  <a:srgbClr val="FF0000"/>
                </a:solidFill>
              </a:rPr>
              <a:t> 14.5</a:t>
            </a:r>
          </a:p>
          <a:p>
            <a:pPr algn="just">
              <a:lnSpc>
                <a:spcPct val="110000"/>
              </a:lnSpc>
              <a:defRPr/>
            </a:pPr>
            <a:r>
              <a:rPr lang="ru-RU" sz="1350" b="1" dirty="0">
                <a:solidFill>
                  <a:prstClr val="black"/>
                </a:solidFill>
              </a:rPr>
              <a:t>Квантовая химия:</a:t>
            </a:r>
          </a:p>
          <a:p>
            <a:pPr algn="just">
              <a:lnSpc>
                <a:spcPct val="110000"/>
              </a:lnSpc>
              <a:defRPr/>
            </a:pPr>
            <a:r>
              <a:rPr lang="en-US" sz="1350" b="1" dirty="0">
                <a:solidFill>
                  <a:srgbClr val="FF0000"/>
                </a:solidFill>
              </a:rPr>
              <a:t>GAUSSIAN 09</a:t>
            </a:r>
          </a:p>
          <a:p>
            <a:pPr algn="just">
              <a:lnSpc>
                <a:spcPct val="110000"/>
              </a:lnSpc>
              <a:defRPr/>
            </a:pPr>
            <a:r>
              <a:rPr lang="ru-RU" sz="1350" b="1" dirty="0">
                <a:solidFill>
                  <a:prstClr val="black"/>
                </a:solidFill>
              </a:rPr>
              <a:t>Молекулярная динамика:</a:t>
            </a:r>
          </a:p>
          <a:p>
            <a:pPr algn="just">
              <a:lnSpc>
                <a:spcPct val="110000"/>
              </a:lnSpc>
              <a:defRPr/>
            </a:pPr>
            <a:r>
              <a:rPr lang="en-US" sz="1350" b="1" dirty="0">
                <a:solidFill>
                  <a:srgbClr val="FF0000"/>
                </a:solidFill>
              </a:rPr>
              <a:t>GROMACS 4.6</a:t>
            </a:r>
            <a:endParaRPr lang="ru-RU" sz="1350" b="1" dirty="0">
              <a:solidFill>
                <a:srgbClr val="FF0000"/>
              </a:solidFill>
            </a:endParaRPr>
          </a:p>
          <a:p>
            <a:pPr algn="just">
              <a:lnSpc>
                <a:spcPct val="110000"/>
              </a:lnSpc>
              <a:defRPr/>
            </a:pPr>
            <a:r>
              <a:rPr lang="ru-RU" sz="1350" b="1" dirty="0">
                <a:solidFill>
                  <a:prstClr val="black"/>
                </a:solidFill>
              </a:rPr>
              <a:t>Генератор случайных чисел:</a:t>
            </a:r>
          </a:p>
          <a:p>
            <a:pPr algn="just">
              <a:lnSpc>
                <a:spcPct val="110000"/>
              </a:lnSpc>
              <a:defRPr/>
            </a:pPr>
            <a:r>
              <a:rPr lang="en-US" sz="1350" b="1" dirty="0">
                <a:solidFill>
                  <a:srgbClr val="FF0000"/>
                </a:solidFill>
              </a:rPr>
              <a:t>PARMONC (</a:t>
            </a:r>
            <a:r>
              <a:rPr lang="ru-RU" sz="1350" b="1" dirty="0" err="1">
                <a:solidFill>
                  <a:srgbClr val="FF0000"/>
                </a:solidFill>
              </a:rPr>
              <a:t>ИВМиМГ</a:t>
            </a:r>
            <a:r>
              <a:rPr lang="ru-RU" sz="1350" b="1" dirty="0">
                <a:solidFill>
                  <a:srgbClr val="FF0000"/>
                </a:solidFill>
              </a:rPr>
              <a:t> СО РАН</a:t>
            </a:r>
            <a:r>
              <a:rPr lang="en-US" sz="1350" b="1" dirty="0">
                <a:solidFill>
                  <a:srgbClr val="FF0000"/>
                </a:solidFill>
              </a:rPr>
              <a:t>)</a:t>
            </a:r>
            <a:endParaRPr lang="ru-RU" sz="1350" b="1" dirty="0">
              <a:solidFill>
                <a:srgbClr val="FF0000"/>
              </a:solidFill>
            </a:endParaRPr>
          </a:p>
          <a:p>
            <a:pPr algn="just">
              <a:lnSpc>
                <a:spcPct val="110000"/>
              </a:lnSpc>
              <a:defRPr/>
            </a:pPr>
            <a:r>
              <a:rPr lang="ru-RU" sz="1350" b="1" dirty="0">
                <a:solidFill>
                  <a:prstClr val="black"/>
                </a:solidFill>
              </a:rPr>
              <a:t>Библиотека итерационных решателей СЛАУ:</a:t>
            </a:r>
          </a:p>
          <a:p>
            <a:pPr algn="just">
              <a:lnSpc>
                <a:spcPct val="110000"/>
              </a:lnSpc>
              <a:defRPr/>
            </a:pPr>
            <a:r>
              <a:rPr lang="en-US" sz="1350" b="1" dirty="0">
                <a:solidFill>
                  <a:srgbClr val="FF0000"/>
                </a:solidFill>
              </a:rPr>
              <a:t>KRYLOV (</a:t>
            </a:r>
            <a:r>
              <a:rPr lang="ru-RU" sz="1350" b="1" dirty="0" err="1">
                <a:solidFill>
                  <a:srgbClr val="FF0000"/>
                </a:solidFill>
              </a:rPr>
              <a:t>ИВМиМГ</a:t>
            </a:r>
            <a:r>
              <a:rPr lang="ru-RU" sz="1350" b="1" dirty="0">
                <a:solidFill>
                  <a:srgbClr val="FF0000"/>
                </a:solidFill>
              </a:rPr>
              <a:t> СО РАН</a:t>
            </a:r>
            <a:r>
              <a:rPr lang="en-US" sz="1350" b="1" dirty="0">
                <a:solidFill>
                  <a:srgbClr val="FF0000"/>
                </a:solidFill>
              </a:rPr>
              <a:t>)</a:t>
            </a:r>
            <a:endParaRPr lang="ru-RU" sz="1350" b="1" dirty="0">
              <a:solidFill>
                <a:srgbClr val="FF0000"/>
              </a:solidFill>
            </a:endParaRPr>
          </a:p>
          <a:p>
            <a:pPr algn="just">
              <a:lnSpc>
                <a:spcPct val="110000"/>
              </a:lnSpc>
              <a:defRPr/>
            </a:pPr>
            <a:r>
              <a:rPr lang="ru-RU" sz="1350" b="1" dirty="0">
                <a:solidFill>
                  <a:prstClr val="black"/>
                </a:solidFill>
              </a:rPr>
              <a:t>Среда имитационного моделирования:</a:t>
            </a:r>
          </a:p>
          <a:p>
            <a:pPr algn="just">
              <a:lnSpc>
                <a:spcPct val="110000"/>
              </a:lnSpc>
              <a:defRPr/>
            </a:pPr>
            <a:r>
              <a:rPr lang="en-US" sz="1350" b="1" dirty="0">
                <a:solidFill>
                  <a:srgbClr val="FF0000"/>
                </a:solidFill>
              </a:rPr>
              <a:t>AGNES (</a:t>
            </a:r>
            <a:r>
              <a:rPr lang="ru-RU" sz="1350" b="1" dirty="0" err="1">
                <a:solidFill>
                  <a:srgbClr val="FF0000"/>
                </a:solidFill>
              </a:rPr>
              <a:t>ИВМиМГ</a:t>
            </a:r>
            <a:r>
              <a:rPr lang="ru-RU" sz="1350" b="1" dirty="0">
                <a:solidFill>
                  <a:srgbClr val="FF0000"/>
                </a:solidFill>
              </a:rPr>
              <a:t> СО РАН)</a:t>
            </a:r>
          </a:p>
          <a:p>
            <a:pPr algn="just">
              <a:lnSpc>
                <a:spcPct val="110000"/>
              </a:lnSpc>
              <a:defRPr/>
            </a:pPr>
            <a:r>
              <a:rPr lang="ru-RU" sz="1350" b="1" dirty="0">
                <a:solidFill>
                  <a:prstClr val="black"/>
                </a:solidFill>
              </a:rPr>
              <a:t>Химическая кинетика и </a:t>
            </a:r>
            <a:r>
              <a:rPr lang="ru-RU" sz="1350" b="1" dirty="0" err="1">
                <a:solidFill>
                  <a:prstClr val="black"/>
                </a:solidFill>
              </a:rPr>
              <a:t>фармакокинетика</a:t>
            </a:r>
            <a:r>
              <a:rPr lang="ru-RU" sz="1350" b="1" dirty="0">
                <a:solidFill>
                  <a:prstClr val="black"/>
                </a:solidFill>
              </a:rPr>
              <a:t>:</a:t>
            </a:r>
          </a:p>
          <a:p>
            <a:pPr algn="just">
              <a:lnSpc>
                <a:spcPct val="110000"/>
              </a:lnSpc>
              <a:defRPr/>
            </a:pPr>
            <a:r>
              <a:rPr lang="en-US" sz="1350" b="1" dirty="0" err="1">
                <a:solidFill>
                  <a:srgbClr val="FF0000"/>
                </a:solidFill>
              </a:rPr>
              <a:t>ChemPAK</a:t>
            </a:r>
            <a:r>
              <a:rPr lang="en-US" sz="1350" b="1" dirty="0">
                <a:solidFill>
                  <a:srgbClr val="FF0000"/>
                </a:solidFill>
              </a:rPr>
              <a:t> (</a:t>
            </a:r>
            <a:r>
              <a:rPr lang="ru-RU" sz="1350" b="1" dirty="0" err="1">
                <a:solidFill>
                  <a:srgbClr val="FF0000"/>
                </a:solidFill>
              </a:rPr>
              <a:t>ИВМиМГ</a:t>
            </a:r>
            <a:r>
              <a:rPr lang="ru-RU" sz="1350" b="1" dirty="0">
                <a:solidFill>
                  <a:srgbClr val="FF0000"/>
                </a:solidFill>
              </a:rPr>
              <a:t> СО РАН</a:t>
            </a:r>
            <a:r>
              <a:rPr lang="en-US" sz="1350" b="1" dirty="0">
                <a:solidFill>
                  <a:srgbClr val="FF0000"/>
                </a:solidFill>
              </a:rPr>
              <a:t>)</a:t>
            </a:r>
            <a:endParaRPr lang="ru-RU" sz="1350" b="1" dirty="0">
              <a:solidFill>
                <a:srgbClr val="FF0000"/>
              </a:solidFill>
            </a:endParaRPr>
          </a:p>
          <a:p>
            <a:pPr algn="just">
              <a:lnSpc>
                <a:spcPct val="110000"/>
              </a:lnSpc>
              <a:defRPr/>
            </a:pPr>
            <a:r>
              <a:rPr lang="ru-RU" sz="1350" b="1" dirty="0">
                <a:solidFill>
                  <a:prstClr val="black"/>
                </a:solidFill>
              </a:rPr>
              <a:t>Нелинейные упруго-пластические деформации:</a:t>
            </a:r>
          </a:p>
          <a:p>
            <a:pPr algn="just">
              <a:lnSpc>
                <a:spcPct val="110000"/>
              </a:lnSpc>
              <a:defRPr/>
            </a:pPr>
            <a:r>
              <a:rPr lang="en-US" sz="1350" b="1" dirty="0">
                <a:solidFill>
                  <a:srgbClr val="FF0000"/>
                </a:solidFill>
              </a:rPr>
              <a:t>ELAST2D (</a:t>
            </a:r>
            <a:r>
              <a:rPr lang="ru-RU" sz="1350" b="1" dirty="0" err="1">
                <a:solidFill>
                  <a:srgbClr val="FF0000"/>
                </a:solidFill>
              </a:rPr>
              <a:t>ИВМиМГ</a:t>
            </a:r>
            <a:r>
              <a:rPr lang="ru-RU" sz="1350" b="1" dirty="0">
                <a:solidFill>
                  <a:srgbClr val="FF0000"/>
                </a:solidFill>
              </a:rPr>
              <a:t> СО РАН, ИМ СО РАН)</a:t>
            </a:r>
          </a:p>
          <a:p>
            <a:pPr algn="just">
              <a:lnSpc>
                <a:spcPct val="110000"/>
              </a:lnSpc>
              <a:defRPr/>
            </a:pPr>
            <a:r>
              <a:rPr lang="ru-RU" sz="1350" b="1" dirty="0">
                <a:solidFill>
                  <a:prstClr val="black"/>
                </a:solidFill>
              </a:rPr>
              <a:t>Астрофизика:</a:t>
            </a:r>
          </a:p>
          <a:p>
            <a:pPr algn="just">
              <a:lnSpc>
                <a:spcPct val="110000"/>
              </a:lnSpc>
              <a:defRPr/>
            </a:pPr>
            <a:r>
              <a:rPr lang="en-US" sz="1350" b="1" dirty="0" err="1">
                <a:solidFill>
                  <a:srgbClr val="FF0000"/>
                </a:solidFill>
              </a:rPr>
              <a:t>AstroPhi</a:t>
            </a:r>
            <a:r>
              <a:rPr lang="en-US" sz="1350" b="1" dirty="0">
                <a:solidFill>
                  <a:srgbClr val="FF0000"/>
                </a:solidFill>
              </a:rPr>
              <a:t> (</a:t>
            </a:r>
            <a:r>
              <a:rPr lang="ru-RU" sz="1350" b="1" dirty="0" err="1">
                <a:solidFill>
                  <a:srgbClr val="FF0000"/>
                </a:solidFill>
              </a:rPr>
              <a:t>ИВМиМГ</a:t>
            </a:r>
            <a:r>
              <a:rPr lang="ru-RU" sz="1350" b="1" dirty="0">
                <a:solidFill>
                  <a:srgbClr val="FF0000"/>
                </a:solidFill>
              </a:rPr>
              <a:t> СО РАН)</a:t>
            </a:r>
          </a:p>
        </p:txBody>
      </p:sp>
      <p:pic>
        <p:nvPicPr>
          <p:cNvPr id="2" name="Лого" descr="&amp;Gcy;&amp;lcy;&amp;acy;&amp;vcy;&amp;ncy;&amp;acy;&amp;yacy;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06" y="894657"/>
            <a:ext cx="704631" cy="885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Задачи_НаноБио"/>
          <p:cNvSpPr/>
          <p:nvPr/>
        </p:nvSpPr>
        <p:spPr>
          <a:xfrm>
            <a:off x="1420926" y="912326"/>
            <a:ext cx="5954159" cy="4755265"/>
          </a:xfrm>
          <a:prstGeom prst="wedgeRectCallout">
            <a:avLst>
              <a:gd name="adj1" fmla="val 65140"/>
              <a:gd name="adj2" fmla="val 38164"/>
            </a:avLst>
          </a:prstGeom>
          <a:solidFill>
            <a:schemeClr val="accent2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lnSpc>
                <a:spcPct val="110000"/>
              </a:lnSpc>
              <a:defRPr/>
            </a:pPr>
            <a:r>
              <a:rPr lang="ru-RU" sz="1350" b="1" dirty="0">
                <a:solidFill>
                  <a:prstClr val="black"/>
                </a:solidFill>
              </a:rPr>
              <a:t>ИК СО РАН:</a:t>
            </a:r>
          </a:p>
          <a:p>
            <a:pPr marL="214313" indent="-214313" algn="just">
              <a:lnSpc>
                <a:spcPct val="110000"/>
              </a:lnSpc>
              <a:buFont typeface="Arial" panose="020B0604020202020204" pitchFamily="34" charset="0"/>
              <a:buChar char="•"/>
              <a:defRPr/>
            </a:pPr>
            <a:r>
              <a:rPr lang="ru-RU" sz="1350" b="1" dirty="0">
                <a:solidFill>
                  <a:srgbClr val="FF0000"/>
                </a:solidFill>
              </a:rPr>
              <a:t>дизайн </a:t>
            </a:r>
            <a:r>
              <a:rPr lang="ru-RU" sz="1350" b="1" dirty="0" err="1">
                <a:solidFill>
                  <a:srgbClr val="FF0000"/>
                </a:solidFill>
              </a:rPr>
              <a:t>наноматериалов</a:t>
            </a:r>
            <a:r>
              <a:rPr lang="ru-RU" sz="1350" b="1" dirty="0">
                <a:solidFill>
                  <a:srgbClr val="FF0000"/>
                </a:solidFill>
              </a:rPr>
              <a:t> </a:t>
            </a:r>
          </a:p>
          <a:p>
            <a:pPr marL="214313" indent="-214313" algn="just">
              <a:lnSpc>
                <a:spcPct val="110000"/>
              </a:lnSpc>
              <a:buFont typeface="Arial" panose="020B0604020202020204" pitchFamily="34" charset="0"/>
              <a:buChar char="•"/>
              <a:defRPr/>
            </a:pPr>
            <a:r>
              <a:rPr lang="ru-RU" sz="1350" b="1" dirty="0">
                <a:solidFill>
                  <a:srgbClr val="FF0000"/>
                </a:solidFill>
              </a:rPr>
              <a:t>разработка высокопроизводительных каталитических систем</a:t>
            </a:r>
          </a:p>
          <a:p>
            <a:pPr marL="214313" indent="-214313" algn="just">
              <a:lnSpc>
                <a:spcPct val="110000"/>
              </a:lnSpc>
              <a:buFont typeface="Arial" panose="020B0604020202020204" pitchFamily="34" charset="0"/>
              <a:buChar char="•"/>
              <a:defRPr/>
            </a:pPr>
            <a:r>
              <a:rPr lang="ru-RU" sz="1350" b="1" dirty="0">
                <a:solidFill>
                  <a:srgbClr val="FF0000"/>
                </a:solidFill>
              </a:rPr>
              <a:t>квантово-химические исследования структуры катализаторов</a:t>
            </a:r>
            <a:endParaRPr lang="en-US" sz="1350" b="1" dirty="0">
              <a:solidFill>
                <a:srgbClr val="FF0000"/>
              </a:solidFill>
            </a:endParaRPr>
          </a:p>
          <a:p>
            <a:pPr algn="just">
              <a:lnSpc>
                <a:spcPct val="110000"/>
              </a:lnSpc>
              <a:defRPr/>
            </a:pPr>
            <a:r>
              <a:rPr lang="ru-RU" sz="1350" b="1" dirty="0">
                <a:solidFill>
                  <a:prstClr val="black"/>
                </a:solidFill>
              </a:rPr>
              <a:t>ИХТТМ СО РАН:</a:t>
            </a:r>
          </a:p>
          <a:p>
            <a:pPr marL="214313" indent="-214313" algn="just">
              <a:lnSpc>
                <a:spcPct val="110000"/>
              </a:lnSpc>
              <a:buFont typeface="Arial" panose="020B0604020202020204" pitchFamily="34" charset="0"/>
              <a:buChar char="•"/>
              <a:defRPr/>
            </a:pPr>
            <a:r>
              <a:rPr lang="ru-RU" sz="1350" b="1" dirty="0">
                <a:solidFill>
                  <a:srgbClr val="FF0000"/>
                </a:solidFill>
              </a:rPr>
              <a:t>синтез </a:t>
            </a:r>
            <a:r>
              <a:rPr lang="ru-RU" sz="1350" b="1" dirty="0" err="1">
                <a:solidFill>
                  <a:srgbClr val="FF0000"/>
                </a:solidFill>
              </a:rPr>
              <a:t>нанокомпозитных</a:t>
            </a:r>
            <a:r>
              <a:rPr lang="ru-RU" sz="1350" b="1" dirty="0">
                <a:solidFill>
                  <a:srgbClr val="FF0000"/>
                </a:solidFill>
              </a:rPr>
              <a:t> материалов и </a:t>
            </a:r>
            <a:r>
              <a:rPr lang="ru-RU" sz="1350" b="1" dirty="0" err="1">
                <a:solidFill>
                  <a:srgbClr val="FF0000"/>
                </a:solidFill>
              </a:rPr>
              <a:t>гетероструктур</a:t>
            </a:r>
            <a:r>
              <a:rPr lang="ru-RU" sz="1350" b="1" dirty="0">
                <a:solidFill>
                  <a:srgbClr val="FF0000"/>
                </a:solidFill>
              </a:rPr>
              <a:t> для ионики</a:t>
            </a:r>
          </a:p>
          <a:p>
            <a:pPr marL="214313" indent="-214313" algn="just">
              <a:lnSpc>
                <a:spcPct val="110000"/>
              </a:lnSpc>
              <a:buFont typeface="Arial" panose="020B0604020202020204" pitchFamily="34" charset="0"/>
              <a:buChar char="•"/>
              <a:defRPr/>
            </a:pPr>
            <a:r>
              <a:rPr lang="ru-RU" sz="1350" b="1" dirty="0">
                <a:solidFill>
                  <a:srgbClr val="FF0000"/>
                </a:solidFill>
              </a:rPr>
              <a:t>образование солей и со- кристаллов органических соединений</a:t>
            </a:r>
          </a:p>
          <a:p>
            <a:pPr algn="just">
              <a:lnSpc>
                <a:spcPct val="110000"/>
              </a:lnSpc>
              <a:defRPr/>
            </a:pPr>
            <a:r>
              <a:rPr lang="ru-RU" sz="1350" b="1" dirty="0" err="1">
                <a:solidFill>
                  <a:prstClr val="black"/>
                </a:solidFill>
              </a:rPr>
              <a:t>ИХКиГ</a:t>
            </a:r>
            <a:r>
              <a:rPr lang="ru-RU" sz="1350" b="1" dirty="0">
                <a:solidFill>
                  <a:prstClr val="black"/>
                </a:solidFill>
              </a:rPr>
              <a:t> СО РАН:</a:t>
            </a:r>
          </a:p>
          <a:p>
            <a:pPr marL="214313" indent="-214313" algn="just">
              <a:lnSpc>
                <a:spcPct val="110000"/>
              </a:lnSpc>
              <a:buFont typeface="Arial" panose="020B0604020202020204" pitchFamily="34" charset="0"/>
              <a:buChar char="•"/>
              <a:defRPr/>
            </a:pPr>
            <a:r>
              <a:rPr lang="ru-RU" sz="1350" b="1" dirty="0">
                <a:solidFill>
                  <a:srgbClr val="FF0000"/>
                </a:solidFill>
              </a:rPr>
              <a:t>квантово-химическое исследование свойств молекулярных систем </a:t>
            </a:r>
          </a:p>
          <a:p>
            <a:pPr algn="just">
              <a:lnSpc>
                <a:spcPct val="110000"/>
              </a:lnSpc>
              <a:defRPr/>
            </a:pPr>
            <a:r>
              <a:rPr lang="ru-RU" sz="1350" b="1" dirty="0" err="1">
                <a:solidFill>
                  <a:prstClr val="black"/>
                </a:solidFill>
              </a:rPr>
              <a:t>ИЦиГ</a:t>
            </a:r>
            <a:r>
              <a:rPr lang="ru-RU" sz="1350" b="1" dirty="0">
                <a:solidFill>
                  <a:prstClr val="black"/>
                </a:solidFill>
              </a:rPr>
              <a:t> СО РАН:</a:t>
            </a:r>
          </a:p>
          <a:p>
            <a:pPr marL="214313" indent="-214313" algn="just">
              <a:lnSpc>
                <a:spcPct val="110000"/>
              </a:lnSpc>
              <a:buFont typeface="Arial" panose="020B0604020202020204" pitchFamily="34" charset="0"/>
              <a:buChar char="•"/>
              <a:defRPr/>
            </a:pPr>
            <a:r>
              <a:rPr lang="ru-RU" sz="1350" b="1" dirty="0">
                <a:solidFill>
                  <a:srgbClr val="FF0000"/>
                </a:solidFill>
              </a:rPr>
              <a:t>анализ SNP в промоторах генов (</a:t>
            </a:r>
            <a:r>
              <a:rPr lang="ru-RU" sz="1350" b="1" dirty="0" err="1">
                <a:solidFill>
                  <a:srgbClr val="FF0000"/>
                </a:solidFill>
              </a:rPr>
              <a:t>онкозаболевания</a:t>
            </a:r>
            <a:r>
              <a:rPr lang="ru-RU" sz="1350" b="1" dirty="0">
                <a:solidFill>
                  <a:srgbClr val="FF0000"/>
                </a:solidFill>
              </a:rPr>
              <a:t>)</a:t>
            </a:r>
          </a:p>
          <a:p>
            <a:pPr marL="214313" indent="-214313" algn="just">
              <a:lnSpc>
                <a:spcPct val="110000"/>
              </a:lnSpc>
              <a:buFont typeface="Arial" panose="020B0604020202020204" pitchFamily="34" charset="0"/>
              <a:buChar char="•"/>
              <a:defRPr/>
            </a:pPr>
            <a:r>
              <a:rPr lang="ru-RU" sz="1350" b="1" dirty="0">
                <a:solidFill>
                  <a:srgbClr val="FF0000"/>
                </a:solidFill>
              </a:rPr>
              <a:t>биоинформационный анализ </a:t>
            </a:r>
            <a:r>
              <a:rPr lang="ru-RU" sz="1350" b="1" dirty="0" err="1">
                <a:solidFill>
                  <a:srgbClr val="FF0000"/>
                </a:solidFill>
              </a:rPr>
              <a:t>транскриптомных</a:t>
            </a:r>
            <a:r>
              <a:rPr lang="ru-RU" sz="1350" b="1" dirty="0">
                <a:solidFill>
                  <a:srgbClr val="FF0000"/>
                </a:solidFill>
              </a:rPr>
              <a:t> данных</a:t>
            </a:r>
          </a:p>
          <a:p>
            <a:pPr algn="just">
              <a:lnSpc>
                <a:spcPct val="110000"/>
              </a:lnSpc>
              <a:defRPr/>
            </a:pPr>
            <a:r>
              <a:rPr lang="ru-RU" sz="1350" b="1" dirty="0">
                <a:solidFill>
                  <a:prstClr val="black"/>
                </a:solidFill>
              </a:rPr>
              <a:t>ИТ СО РАН:</a:t>
            </a:r>
          </a:p>
          <a:p>
            <a:pPr marL="214313" indent="-214313" algn="just">
              <a:lnSpc>
                <a:spcPct val="110000"/>
              </a:lnSpc>
              <a:buFont typeface="Arial" panose="020B0604020202020204" pitchFamily="34" charset="0"/>
              <a:buChar char="•"/>
              <a:defRPr/>
            </a:pPr>
            <a:r>
              <a:rPr lang="ru-RU" sz="1350" b="1" dirty="0">
                <a:solidFill>
                  <a:srgbClr val="FF0000"/>
                </a:solidFill>
              </a:rPr>
              <a:t>исследование процессов переноса в энергохимических аппаратах</a:t>
            </a:r>
          </a:p>
          <a:p>
            <a:pPr marL="214313" indent="-214313" algn="just">
              <a:lnSpc>
                <a:spcPct val="110000"/>
              </a:lnSpc>
              <a:buFont typeface="Arial" panose="020B0604020202020204" pitchFamily="34" charset="0"/>
              <a:buChar char="•"/>
              <a:defRPr/>
            </a:pPr>
            <a:r>
              <a:rPr lang="ru-RU" sz="1350" b="1" dirty="0">
                <a:solidFill>
                  <a:srgbClr val="FF0000"/>
                </a:solidFill>
              </a:rPr>
              <a:t>спиральные вихревые структуры в круглых струях</a:t>
            </a:r>
          </a:p>
          <a:p>
            <a:pPr marL="214313" indent="-214313" algn="just">
              <a:lnSpc>
                <a:spcPct val="110000"/>
              </a:lnSpc>
              <a:buFont typeface="Arial" panose="020B0604020202020204" pitchFamily="34" charset="0"/>
              <a:buChar char="•"/>
              <a:defRPr/>
            </a:pPr>
            <a:r>
              <a:rPr lang="ru-RU" sz="1350" b="1" dirty="0">
                <a:solidFill>
                  <a:srgbClr val="FF0000"/>
                </a:solidFill>
              </a:rPr>
              <a:t>тепломассоперенос с фазовыми переходами</a:t>
            </a:r>
          </a:p>
          <a:p>
            <a:pPr algn="just">
              <a:lnSpc>
                <a:spcPct val="110000"/>
              </a:lnSpc>
              <a:defRPr/>
            </a:pPr>
            <a:r>
              <a:rPr lang="ru-RU" sz="1350" b="1" dirty="0" err="1">
                <a:solidFill>
                  <a:prstClr val="black"/>
                </a:solidFill>
              </a:rPr>
              <a:t>ИВМиМГ</a:t>
            </a:r>
            <a:r>
              <a:rPr lang="ru-RU" sz="1350" b="1" dirty="0">
                <a:solidFill>
                  <a:prstClr val="black"/>
                </a:solidFill>
              </a:rPr>
              <a:t> СО РАН:</a:t>
            </a:r>
          </a:p>
          <a:p>
            <a:pPr marL="214313" indent="-214313" algn="just">
              <a:lnSpc>
                <a:spcPct val="110000"/>
              </a:lnSpc>
              <a:buFont typeface="Arial" panose="020B0604020202020204" pitchFamily="34" charset="0"/>
              <a:buChar char="•"/>
              <a:defRPr/>
            </a:pPr>
            <a:r>
              <a:rPr lang="ru-RU" sz="1350" b="1" dirty="0">
                <a:solidFill>
                  <a:srgbClr val="FF0000"/>
                </a:solidFill>
              </a:rPr>
              <a:t>моделирование электрофизических процессов и устройств</a:t>
            </a:r>
          </a:p>
          <a:p>
            <a:pPr marL="214313" indent="-214313" algn="just">
              <a:lnSpc>
                <a:spcPct val="110000"/>
              </a:lnSpc>
              <a:buFont typeface="Arial" panose="020B0604020202020204" pitchFamily="34" charset="0"/>
              <a:buChar char="•"/>
              <a:defRPr/>
            </a:pPr>
            <a:r>
              <a:rPr lang="ru-RU" sz="1350" b="1" dirty="0">
                <a:solidFill>
                  <a:srgbClr val="FF0000"/>
                </a:solidFill>
              </a:rPr>
              <a:t>предсказательное моделирование процессов в нефтегазовой отрасли</a:t>
            </a:r>
          </a:p>
          <a:p>
            <a:pPr marL="214313" indent="-214313" algn="just">
              <a:lnSpc>
                <a:spcPct val="110000"/>
              </a:lnSpc>
              <a:buFont typeface="Arial" panose="020B0604020202020204" pitchFamily="34" charset="0"/>
              <a:buChar char="•"/>
              <a:defRPr/>
            </a:pPr>
            <a:r>
              <a:rPr lang="ru-RU" sz="1350" b="1" dirty="0">
                <a:solidFill>
                  <a:srgbClr val="FF0000"/>
                </a:solidFill>
              </a:rPr>
              <a:t>со-дизайн программного обеспечения экзафлопсных </a:t>
            </a:r>
            <a:r>
              <a:rPr lang="ru-RU" sz="1350" b="1" dirty="0" err="1">
                <a:solidFill>
                  <a:srgbClr val="FF0000"/>
                </a:solidFill>
              </a:rPr>
              <a:t>суперЭВМ</a:t>
            </a:r>
            <a:endParaRPr lang="en-US" sz="1350" b="1" dirty="0">
              <a:solidFill>
                <a:srgbClr val="FF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D0E63-6071-491E-AA1C-BEE3F550AEA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2878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</p:childTnLst>
        </p:cTn>
      </p:par>
    </p:tnLst>
    <p:bldLst>
      <p:bldP spid="56" grpId="0" animBg="1"/>
      <p:bldP spid="56" grpId="1" animBg="1"/>
      <p:bldP spid="55" grpId="0" animBg="1"/>
      <p:bldP spid="55" grpId="1" animBg="1"/>
      <p:bldP spid="19" grpId="0" animBg="1"/>
      <p:bldP spid="19" grpId="1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Усвоение данных : решение последовательности обратных задач </a:t>
            </a:r>
          </a:p>
        </p:txBody>
      </p:sp>
      <p:sp>
        <p:nvSpPr>
          <p:cNvPr id="5" name="Скр 4"/>
          <p:cNvSpPr/>
          <p:nvPr/>
        </p:nvSpPr>
        <p:spPr>
          <a:xfrm>
            <a:off x="5357818" y="3071810"/>
            <a:ext cx="1857388" cy="57150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prstClr val="white"/>
                </a:solidFill>
              </a:rPr>
              <a:t>Перенос и трансформация</a:t>
            </a:r>
          </a:p>
        </p:txBody>
      </p:sp>
      <p:sp>
        <p:nvSpPr>
          <p:cNvPr id="8" name="Скр 7"/>
          <p:cNvSpPr/>
          <p:nvPr/>
        </p:nvSpPr>
        <p:spPr>
          <a:xfrm>
            <a:off x="7358082" y="1428736"/>
            <a:ext cx="1571636" cy="121444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err="1">
                <a:solidFill>
                  <a:prstClr val="white"/>
                </a:solidFill>
              </a:rPr>
              <a:t>Гидротермо</a:t>
            </a:r>
            <a:r>
              <a:rPr lang="ru-RU" dirty="0">
                <a:solidFill>
                  <a:prstClr val="white"/>
                </a:solidFill>
              </a:rPr>
              <a:t/>
            </a:r>
            <a:br>
              <a:rPr lang="ru-RU" dirty="0">
                <a:solidFill>
                  <a:prstClr val="white"/>
                </a:solidFill>
              </a:rPr>
            </a:br>
            <a:r>
              <a:rPr lang="ru-RU" dirty="0">
                <a:solidFill>
                  <a:prstClr val="white"/>
                </a:solidFill>
              </a:rPr>
              <a:t>динамика атмосферы </a:t>
            </a:r>
          </a:p>
        </p:txBody>
      </p:sp>
      <p:sp>
        <p:nvSpPr>
          <p:cNvPr id="9" name="Скр8"/>
          <p:cNvSpPr/>
          <p:nvPr/>
        </p:nvSpPr>
        <p:spPr>
          <a:xfrm>
            <a:off x="1000100" y="2357430"/>
            <a:ext cx="2143140" cy="128588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prstClr val="white"/>
                </a:solidFill>
              </a:rPr>
              <a:t>Алгоритм усвоения данных</a:t>
            </a: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86380" y="5286388"/>
            <a:ext cx="1779892" cy="1357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1" descr="Summer_16h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58082" y="2714620"/>
            <a:ext cx="1643074" cy="1339769"/>
          </a:xfrm>
          <a:prstGeom prst="rect">
            <a:avLst/>
          </a:prstGeom>
          <a:noFill/>
        </p:spPr>
      </p:pic>
      <p:sp>
        <p:nvSpPr>
          <p:cNvPr id="24" name="Скр 23"/>
          <p:cNvSpPr/>
          <p:nvPr/>
        </p:nvSpPr>
        <p:spPr>
          <a:xfrm>
            <a:off x="428596" y="4714884"/>
            <a:ext cx="1500198" cy="92869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prstClr val="black"/>
                </a:solidFill>
              </a:rPr>
              <a:t>Данные измерений</a:t>
            </a:r>
          </a:p>
        </p:txBody>
      </p:sp>
      <p:pic>
        <p:nvPicPr>
          <p:cNvPr id="25" name="Picture 1" descr="C:\Users\Aleks\workspace\smoluch\figures\condTotalColor31_01_2016_22_3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15206" y="5000636"/>
            <a:ext cx="1500198" cy="1796069"/>
          </a:xfrm>
          <a:prstGeom prst="rect">
            <a:avLst/>
          </a:prstGeom>
          <a:noFill/>
        </p:spPr>
      </p:pic>
      <p:cxnSp>
        <p:nvCxnSpPr>
          <p:cNvPr id="27" name="Shape 26"/>
          <p:cNvCxnSpPr>
            <a:stCxn id="24" idx="0"/>
            <a:endCxn id="9" idx="2"/>
          </p:cNvCxnSpPr>
          <p:nvPr/>
        </p:nvCxnSpPr>
        <p:spPr>
          <a:xfrm rot="5400000" flipH="1" flipV="1">
            <a:off x="1089397" y="3732612"/>
            <a:ext cx="1071570" cy="892975"/>
          </a:xfrm>
          <a:prstGeom prst="bentConnector3">
            <a:avLst>
              <a:gd name="adj1" fmla="val 62642"/>
            </a:avLst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Picture 2" descr="C:\Users\Aleks\workspace\tomsk2015\figures\tsSmall_36_O304_10_2015_15_40.png"/>
          <p:cNvPicPr>
            <a:picLocks noChangeAspect="1" noChangeArrowheads="1"/>
          </p:cNvPicPr>
          <p:nvPr/>
        </p:nvPicPr>
        <p:blipFill>
          <a:blip r:embed="rId6" r:link="rId7" cstate="print"/>
          <a:srcRect/>
          <a:stretch>
            <a:fillRect/>
          </a:stretch>
        </p:blipFill>
        <p:spPr bwMode="auto">
          <a:xfrm>
            <a:off x="2357422" y="4071942"/>
            <a:ext cx="2643206" cy="19315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Picture 4" descr="C:\Users\Aleks\YandexDisk-a.penenko\Красноярск2016\logo1cut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072462" y="71414"/>
            <a:ext cx="797447" cy="857256"/>
          </a:xfrm>
          <a:prstGeom prst="rect">
            <a:avLst/>
          </a:prstGeom>
          <a:noFill/>
        </p:spPr>
      </p:pic>
      <p:sp>
        <p:nvSpPr>
          <p:cNvPr id="72" name="Скру 71"/>
          <p:cNvSpPr/>
          <p:nvPr/>
        </p:nvSpPr>
        <p:spPr>
          <a:xfrm>
            <a:off x="4786314" y="1500174"/>
            <a:ext cx="2143140" cy="85725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prstClr val="white"/>
                </a:solidFill>
              </a:rPr>
              <a:t>Система прямого</a:t>
            </a:r>
            <a:br>
              <a:rPr lang="ru-RU" dirty="0">
                <a:solidFill>
                  <a:prstClr val="white"/>
                </a:solidFill>
              </a:rPr>
            </a:br>
            <a:r>
              <a:rPr lang="ru-RU" dirty="0">
                <a:solidFill>
                  <a:prstClr val="white"/>
                </a:solidFill>
              </a:rPr>
              <a:t>моделирования</a:t>
            </a:r>
          </a:p>
        </p:txBody>
      </p:sp>
      <p:sp>
        <p:nvSpPr>
          <p:cNvPr id="73" name="Скк 72"/>
          <p:cNvSpPr/>
          <p:nvPr/>
        </p:nvSpPr>
        <p:spPr>
          <a:xfrm>
            <a:off x="5357818" y="4500570"/>
            <a:ext cx="1500198" cy="71438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prstClr val="white"/>
                </a:solidFill>
              </a:rPr>
              <a:t>Газовые</a:t>
            </a:r>
          </a:p>
          <a:p>
            <a:pPr algn="ctr"/>
            <a:r>
              <a:rPr lang="ru-RU" dirty="0">
                <a:solidFill>
                  <a:prstClr val="white"/>
                </a:solidFill>
              </a:rPr>
              <a:t>компоненты</a:t>
            </a:r>
          </a:p>
        </p:txBody>
      </p:sp>
      <p:sp>
        <p:nvSpPr>
          <p:cNvPr id="74" name="Скр 73"/>
          <p:cNvSpPr/>
          <p:nvPr/>
        </p:nvSpPr>
        <p:spPr>
          <a:xfrm>
            <a:off x="7429520" y="4357694"/>
            <a:ext cx="1285884" cy="57150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prstClr val="white"/>
                </a:solidFill>
              </a:rPr>
              <a:t>Аэрозоли</a:t>
            </a:r>
          </a:p>
        </p:txBody>
      </p:sp>
      <p:sp>
        <p:nvSpPr>
          <p:cNvPr id="21508" name="R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21510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21511" name="Rectangle 7"/>
          <p:cNvSpPr>
            <a:spLocks noChangeArrowheads="1"/>
          </p:cNvSpPr>
          <p:nvPr/>
        </p:nvSpPr>
        <p:spPr bwMode="auto">
          <a:xfrm>
            <a:off x="0" y="1549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66" name="Прямоугольная выноска 165"/>
          <p:cNvSpPr/>
          <p:nvPr/>
        </p:nvSpPr>
        <p:spPr>
          <a:xfrm>
            <a:off x="1357290" y="4143380"/>
            <a:ext cx="1357322" cy="428628"/>
          </a:xfrm>
          <a:prstGeom prst="wedgeRectCallout">
            <a:avLst>
              <a:gd name="adj1" fmla="val 70817"/>
              <a:gd name="adj2" fmla="val 137562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prstClr val="black"/>
                </a:solidFill>
              </a:rPr>
              <a:t>Измерения</a:t>
            </a:r>
          </a:p>
        </p:txBody>
      </p:sp>
      <p:sp>
        <p:nvSpPr>
          <p:cNvPr id="167" name="Прямоугольная выноска 166"/>
          <p:cNvSpPr/>
          <p:nvPr/>
        </p:nvSpPr>
        <p:spPr>
          <a:xfrm>
            <a:off x="3000364" y="6143644"/>
            <a:ext cx="2000264" cy="504311"/>
          </a:xfrm>
          <a:prstGeom prst="wedgeRectCallout">
            <a:avLst>
              <a:gd name="adj1" fmla="val -47326"/>
              <a:gd name="adj2" fmla="val -158296"/>
            </a:avLst>
          </a:prstGeom>
          <a:ln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prstClr val="black"/>
                </a:solidFill>
              </a:rPr>
              <a:t>Прямое моделирование</a:t>
            </a:r>
          </a:p>
        </p:txBody>
      </p:sp>
      <p:sp>
        <p:nvSpPr>
          <p:cNvPr id="172" name="Прямоугольная выноска 171"/>
          <p:cNvSpPr/>
          <p:nvPr/>
        </p:nvSpPr>
        <p:spPr>
          <a:xfrm>
            <a:off x="3357554" y="3357562"/>
            <a:ext cx="1357322" cy="571504"/>
          </a:xfrm>
          <a:prstGeom prst="wedgeRectCallout">
            <a:avLst>
              <a:gd name="adj1" fmla="val -54519"/>
              <a:gd name="adj2" fmla="val 266944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prstClr val="black"/>
                </a:solidFill>
              </a:rPr>
              <a:t>Результат усвоения</a:t>
            </a:r>
          </a:p>
        </p:txBody>
      </p:sp>
      <p:cxnSp>
        <p:nvCxnSpPr>
          <p:cNvPr id="184" name="Shape 183"/>
          <p:cNvCxnSpPr>
            <a:stCxn id="9" idx="3"/>
            <a:endCxn id="72" idx="1"/>
          </p:cNvCxnSpPr>
          <p:nvPr/>
        </p:nvCxnSpPr>
        <p:spPr>
          <a:xfrm flipV="1">
            <a:off x="3143240" y="1928802"/>
            <a:ext cx="1643074" cy="1071570"/>
          </a:xfrm>
          <a:prstGeom prst="bentConnector3">
            <a:avLst>
              <a:gd name="adj1" fmla="val 50000"/>
            </a:avLst>
          </a:prstGeom>
          <a:ln w="7620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0" name="Прямая со стрелкой 229"/>
          <p:cNvCxnSpPr>
            <a:stCxn id="72" idx="3"/>
            <a:endCxn id="8" idx="1"/>
          </p:cNvCxnSpPr>
          <p:nvPr/>
        </p:nvCxnSpPr>
        <p:spPr>
          <a:xfrm>
            <a:off x="6929454" y="1928802"/>
            <a:ext cx="428628" cy="107157"/>
          </a:xfrm>
          <a:prstGeom prst="straightConnector1">
            <a:avLst/>
          </a:prstGeom>
          <a:ln w="38100">
            <a:solidFill>
              <a:schemeClr val="accent4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2" name="Прямая со стрелкой 231"/>
          <p:cNvCxnSpPr>
            <a:stCxn id="72" idx="2"/>
            <a:endCxn id="5" idx="0"/>
          </p:cNvCxnSpPr>
          <p:nvPr/>
        </p:nvCxnSpPr>
        <p:spPr>
          <a:xfrm rot="16200000" flipH="1">
            <a:off x="5715008" y="2500306"/>
            <a:ext cx="714380" cy="428628"/>
          </a:xfrm>
          <a:prstGeom prst="straightConnector1">
            <a:avLst/>
          </a:prstGeom>
          <a:ln w="57150">
            <a:solidFill>
              <a:schemeClr val="accent5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3" name="Прямая со стрелкой 232"/>
          <p:cNvCxnSpPr>
            <a:endCxn id="73" idx="0"/>
          </p:cNvCxnSpPr>
          <p:nvPr/>
        </p:nvCxnSpPr>
        <p:spPr>
          <a:xfrm rot="5400000">
            <a:off x="5750729" y="4000503"/>
            <a:ext cx="857256" cy="142879"/>
          </a:xfrm>
          <a:prstGeom prst="straightConnector1">
            <a:avLst/>
          </a:prstGeom>
          <a:ln w="57150">
            <a:solidFill>
              <a:schemeClr val="accent5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6" name="Прямая со стрелкой 235"/>
          <p:cNvCxnSpPr>
            <a:stCxn id="5" idx="2"/>
            <a:endCxn id="74" idx="1"/>
          </p:cNvCxnSpPr>
          <p:nvPr/>
        </p:nvCxnSpPr>
        <p:spPr>
          <a:xfrm rot="16200000" flipH="1">
            <a:off x="6357950" y="3571876"/>
            <a:ext cx="1000132" cy="1143008"/>
          </a:xfrm>
          <a:prstGeom prst="straightConnector1">
            <a:avLst/>
          </a:prstGeom>
          <a:ln w="57150">
            <a:solidFill>
              <a:schemeClr val="accent5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4" name="TextBox 243"/>
          <p:cNvSpPr txBox="1"/>
          <p:nvPr/>
        </p:nvSpPr>
        <p:spPr>
          <a:xfrm>
            <a:off x="142844" y="5786454"/>
            <a:ext cx="2214578" cy="10001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rtlCol="0" anchor="ctr">
            <a:normAutofit fontScale="62500" lnSpcReduction="20000"/>
          </a:bodyPr>
          <a:lstStyle/>
          <a:p>
            <a:r>
              <a:rPr lang="en-US" sz="1600" b="1" dirty="0" err="1">
                <a:solidFill>
                  <a:prstClr val="black"/>
                </a:solidFill>
              </a:rPr>
              <a:t>Penenko</a:t>
            </a:r>
            <a:r>
              <a:rPr lang="en-US" sz="1600" b="1" dirty="0">
                <a:solidFill>
                  <a:prstClr val="black"/>
                </a:solidFill>
              </a:rPr>
              <a:t>, V. V.; </a:t>
            </a:r>
            <a:r>
              <a:rPr lang="en-US" sz="1600" b="1" dirty="0" err="1">
                <a:solidFill>
                  <a:prstClr val="black"/>
                </a:solidFill>
              </a:rPr>
              <a:t>Tsvetova</a:t>
            </a:r>
            <a:r>
              <a:rPr lang="en-US" sz="1600" b="1" dirty="0">
                <a:solidFill>
                  <a:prstClr val="black"/>
                </a:solidFill>
              </a:rPr>
              <a:t>, E. A.  </a:t>
            </a:r>
            <a:r>
              <a:rPr lang="en-US" sz="1600" b="1" dirty="0" err="1">
                <a:solidFill>
                  <a:prstClr val="black"/>
                </a:solidFill>
              </a:rPr>
              <a:t>Penenko</a:t>
            </a:r>
            <a:r>
              <a:rPr lang="en-US" sz="1600" b="1" dirty="0">
                <a:solidFill>
                  <a:prstClr val="black"/>
                </a:solidFill>
              </a:rPr>
              <a:t>, A. V.  Development of </a:t>
            </a:r>
            <a:r>
              <a:rPr lang="en-US" sz="1600" b="1" dirty="0" err="1">
                <a:solidFill>
                  <a:prstClr val="black"/>
                </a:solidFill>
              </a:rPr>
              <a:t>variational</a:t>
            </a:r>
            <a:r>
              <a:rPr lang="en-US" sz="1600" b="1" dirty="0">
                <a:solidFill>
                  <a:prstClr val="black"/>
                </a:solidFill>
              </a:rPr>
              <a:t> approach for direct and inverse problems of atmospheric hydrodynamics and chemistry //</a:t>
            </a:r>
          </a:p>
          <a:p>
            <a:r>
              <a:rPr lang="en-US" sz="1600" b="1" dirty="0" err="1">
                <a:solidFill>
                  <a:prstClr val="black"/>
                </a:solidFill>
              </a:rPr>
              <a:t>Izvestiya</a:t>
            </a:r>
            <a:r>
              <a:rPr lang="en-US" sz="1600" b="1" dirty="0">
                <a:solidFill>
                  <a:prstClr val="black"/>
                </a:solidFill>
              </a:rPr>
              <a:t>, Atmospheric and Oceanic Physics, 2015 , V. 51 , 311-319</a:t>
            </a:r>
          </a:p>
        </p:txBody>
      </p:sp>
      <p:sp>
        <p:nvSpPr>
          <p:cNvPr id="21513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21515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267" name="Прямоугольник 266"/>
          <p:cNvSpPr/>
          <p:nvPr/>
        </p:nvSpPr>
        <p:spPr>
          <a:xfrm>
            <a:off x="4357686" y="1214422"/>
            <a:ext cx="4429156" cy="535785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prstClr val="black"/>
                </a:solidFill>
              </a:rPr>
              <a:t>Особенности алгоритма усвоения данных</a:t>
            </a:r>
          </a:p>
          <a:p>
            <a:pPr>
              <a:buFont typeface="Arial" pitchFamily="34" charset="0"/>
              <a:buChar char="•"/>
            </a:pPr>
            <a:endParaRPr lang="ru-RU" sz="1400" dirty="0">
              <a:solidFill>
                <a:prstClr val="black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ru-RU" sz="1400" dirty="0">
                <a:solidFill>
                  <a:prstClr val="black"/>
                </a:solidFill>
              </a:rPr>
              <a:t> Схема расщепления по пространственным переменным и физическим процессам.</a:t>
            </a:r>
          </a:p>
          <a:p>
            <a:pPr>
              <a:buFont typeface="Arial" pitchFamily="34" charset="0"/>
              <a:buChar char="•"/>
            </a:pPr>
            <a:endParaRPr lang="ru-RU" sz="1400" dirty="0">
              <a:solidFill>
                <a:prstClr val="black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ru-RU" sz="1400" dirty="0">
                <a:solidFill>
                  <a:prstClr val="black"/>
                </a:solidFill>
              </a:rPr>
              <a:t> При поступлении новых данных решается обратная задача уточнения параметров модели по данным измерений. Решения на предыдущих этапах используются для следующей итерации.</a:t>
            </a:r>
            <a:br>
              <a:rPr lang="ru-RU" sz="1400" dirty="0">
                <a:solidFill>
                  <a:prstClr val="black"/>
                </a:solidFill>
              </a:rPr>
            </a:br>
            <a:endParaRPr lang="ru-RU" sz="1400" dirty="0">
              <a:solidFill>
                <a:prstClr val="black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ru-RU" sz="1400" dirty="0">
                <a:solidFill>
                  <a:prstClr val="black"/>
                </a:solidFill>
              </a:rPr>
              <a:t> Вариационное усвоение данных на отдельных шагах расщепления.</a:t>
            </a:r>
          </a:p>
          <a:p>
            <a:pPr>
              <a:buFont typeface="Arial" pitchFamily="34" charset="0"/>
              <a:buChar char="•"/>
            </a:pPr>
            <a:endParaRPr lang="ru-RU" sz="1400" dirty="0">
              <a:solidFill>
                <a:prstClr val="black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ru-RU" sz="1400" dirty="0">
                <a:solidFill>
                  <a:prstClr val="black"/>
                </a:solidFill>
              </a:rPr>
              <a:t> Прямые алгоритмы вариационного усвоения на шагах переноса и трансформации.</a:t>
            </a:r>
            <a:br>
              <a:rPr lang="ru-RU" sz="1400" dirty="0">
                <a:solidFill>
                  <a:prstClr val="black"/>
                </a:solidFill>
              </a:rPr>
            </a:br>
            <a:r>
              <a:rPr lang="ru-RU" sz="1400" dirty="0">
                <a:solidFill>
                  <a:prstClr val="black"/>
                </a:solidFill>
              </a:rPr>
              <a:t> </a:t>
            </a:r>
          </a:p>
          <a:p>
            <a:pPr>
              <a:buFont typeface="Arial" pitchFamily="34" charset="0"/>
              <a:buChar char="•"/>
            </a:pPr>
            <a:r>
              <a:rPr lang="ru-RU" sz="1400" dirty="0">
                <a:solidFill>
                  <a:prstClr val="black"/>
                </a:solidFill>
              </a:rPr>
              <a:t> Согласованные дискретно-аналитические численные схемы для процессов трансформации.</a:t>
            </a:r>
            <a:r>
              <a:rPr lang="en-US" sz="1400" dirty="0">
                <a:solidFill>
                  <a:prstClr val="black"/>
                </a:solidFill>
              </a:rPr>
              <a:t/>
            </a:r>
            <a:br>
              <a:rPr lang="en-US" sz="1400" dirty="0">
                <a:solidFill>
                  <a:prstClr val="black"/>
                </a:solidFill>
              </a:rPr>
            </a:br>
            <a:r>
              <a:rPr lang="en-US" sz="1400" dirty="0">
                <a:solidFill>
                  <a:prstClr val="black"/>
                </a:solidFill>
              </a:rPr>
              <a:t/>
            </a:r>
            <a:br>
              <a:rPr lang="en-US" sz="1400" dirty="0">
                <a:solidFill>
                  <a:prstClr val="black"/>
                </a:solidFill>
              </a:rPr>
            </a:br>
            <a:r>
              <a:rPr lang="en-US" sz="1400" dirty="0" err="1">
                <a:solidFill>
                  <a:prstClr val="black"/>
                </a:solidFill>
              </a:rPr>
              <a:t>Penenko</a:t>
            </a:r>
            <a:r>
              <a:rPr lang="en-US" sz="1400" dirty="0">
                <a:solidFill>
                  <a:prstClr val="black"/>
                </a:solidFill>
              </a:rPr>
              <a:t>, A. V.; </a:t>
            </a:r>
            <a:r>
              <a:rPr lang="en-US" sz="1400" dirty="0" err="1">
                <a:solidFill>
                  <a:prstClr val="black"/>
                </a:solidFill>
              </a:rPr>
              <a:t>Penenko</a:t>
            </a:r>
            <a:r>
              <a:rPr lang="en-US" sz="1400" dirty="0">
                <a:solidFill>
                  <a:prstClr val="black"/>
                </a:solidFill>
              </a:rPr>
              <a:t>, V. V. </a:t>
            </a:r>
            <a:r>
              <a:rPr lang="en-US" sz="1400" dirty="0" err="1">
                <a:solidFill>
                  <a:prstClr val="black"/>
                </a:solidFill>
              </a:rPr>
              <a:t>Tsvetova</a:t>
            </a:r>
            <a:r>
              <a:rPr lang="en-US" sz="1400" dirty="0">
                <a:solidFill>
                  <a:prstClr val="black"/>
                </a:solidFill>
              </a:rPr>
              <a:t>, E. A.  Sequential data assimilation algorithms for air quality monitoring models based on a weak-constraint </a:t>
            </a:r>
            <a:r>
              <a:rPr lang="en-US" sz="1400" dirty="0" err="1">
                <a:solidFill>
                  <a:prstClr val="black"/>
                </a:solidFill>
              </a:rPr>
              <a:t>variational</a:t>
            </a:r>
            <a:r>
              <a:rPr lang="en-US" sz="1400" dirty="0">
                <a:solidFill>
                  <a:prstClr val="black"/>
                </a:solidFill>
              </a:rPr>
              <a:t> principle</a:t>
            </a:r>
            <a:r>
              <a:rPr lang="ru-RU" sz="1400" dirty="0">
                <a:solidFill>
                  <a:prstClr val="black"/>
                </a:solidFill>
              </a:rPr>
              <a:t>.</a:t>
            </a:r>
            <a:r>
              <a:rPr lang="en-US" sz="1400" dirty="0">
                <a:solidFill>
                  <a:prstClr val="black"/>
                </a:solidFill>
              </a:rPr>
              <a:t>  Numerical Analysis and Applications,  2016 ,</a:t>
            </a:r>
            <a:r>
              <a:rPr lang="ru-RU" sz="1400" dirty="0">
                <a:solidFill>
                  <a:prstClr val="black"/>
                </a:solidFill>
              </a:rPr>
              <a:t> </a:t>
            </a:r>
            <a:r>
              <a:rPr lang="en-US" sz="1400" dirty="0">
                <a:solidFill>
                  <a:prstClr val="black"/>
                </a:solidFill>
              </a:rPr>
              <a:t>No 9 , pp. 312-325. </a:t>
            </a:r>
            <a:endParaRPr lang="ru-RU" sz="1400" dirty="0">
              <a:solidFill>
                <a:prstClr val="black"/>
              </a:solidFill>
            </a:endParaRPr>
          </a:p>
        </p:txBody>
      </p:sp>
      <p:sp>
        <p:nvSpPr>
          <p:cNvPr id="282" name="Прямоугольник 281"/>
          <p:cNvSpPr/>
          <p:nvPr/>
        </p:nvSpPr>
        <p:spPr>
          <a:xfrm>
            <a:off x="642910" y="1571612"/>
            <a:ext cx="1214446" cy="42862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prstClr val="black"/>
                </a:solidFill>
              </a:rPr>
              <a:t>Прогноз</a:t>
            </a:r>
          </a:p>
        </p:txBody>
      </p:sp>
      <p:cxnSp>
        <p:nvCxnSpPr>
          <p:cNvPr id="284" name="Соединительная линия уступом 283"/>
          <p:cNvCxnSpPr>
            <a:stCxn id="9" idx="1"/>
            <a:endCxn id="282" idx="1"/>
          </p:cNvCxnSpPr>
          <p:nvPr/>
        </p:nvCxnSpPr>
        <p:spPr>
          <a:xfrm rot="10800000">
            <a:off x="642910" y="1785926"/>
            <a:ext cx="357190" cy="1214446"/>
          </a:xfrm>
          <a:prstGeom prst="bentConnector3">
            <a:avLst>
              <a:gd name="adj1" fmla="val 199555"/>
            </a:avLst>
          </a:prstGeom>
          <a:ln w="57150">
            <a:solidFill>
              <a:srgbClr val="C0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6" name="Соединительная линия уступом 295"/>
          <p:cNvCxnSpPr>
            <a:stCxn id="282" idx="3"/>
            <a:endCxn id="9" idx="0"/>
          </p:cNvCxnSpPr>
          <p:nvPr/>
        </p:nvCxnSpPr>
        <p:spPr>
          <a:xfrm>
            <a:off x="1857356" y="1785926"/>
            <a:ext cx="214314" cy="571504"/>
          </a:xfrm>
          <a:prstGeom prst="bentConnector2">
            <a:avLst/>
          </a:prstGeom>
          <a:ln w="571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1509" name="Object 5"/>
          <p:cNvGraphicFramePr>
            <a:graphicFrameLocks noChangeAspect="1"/>
          </p:cNvGraphicFramePr>
          <p:nvPr/>
        </p:nvGraphicFramePr>
        <p:xfrm>
          <a:off x="142844" y="5357826"/>
          <a:ext cx="4143372" cy="13664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50" name="Equation" r:id="rId9" imgW="4749800" imgH="1524000" progId="Equation.DSMT4">
                  <p:embed/>
                </p:oleObj>
              </mc:Choice>
              <mc:Fallback>
                <p:oleObj name="Equation" r:id="rId9" imgW="4749800" imgH="1524000" progId="Equation.DSMT4">
                  <p:embed/>
                  <p:pic>
                    <p:nvPicPr>
                      <p:cNvPr id="0" name="Picture 7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2844" y="5357826"/>
                        <a:ext cx="4143372" cy="1366431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9525">
                        <a:solidFill>
                          <a:schemeClr val="tx2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514" name="Object 10"/>
          <p:cNvGraphicFramePr>
            <a:graphicFrameLocks noChangeAspect="1"/>
          </p:cNvGraphicFramePr>
          <p:nvPr/>
        </p:nvGraphicFramePr>
        <p:xfrm>
          <a:off x="928662" y="1500174"/>
          <a:ext cx="2451100" cy="148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51" name="Equation" r:id="rId11" imgW="2438400" imgH="1485900" progId="Equation.DSMT4">
                  <p:embed/>
                </p:oleObj>
              </mc:Choice>
              <mc:Fallback>
                <p:oleObj name="Equation" r:id="rId11" imgW="2438400" imgH="1485900" progId="Equation.DSMT4">
                  <p:embed/>
                  <p:pic>
                    <p:nvPicPr>
                      <p:cNvPr id="0" name="Picture 7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8662" y="1500174"/>
                        <a:ext cx="2451100" cy="14859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507" name="O3"/>
          <p:cNvGraphicFramePr>
            <a:graphicFrameLocks noChangeAspect="1"/>
          </p:cNvGraphicFramePr>
          <p:nvPr/>
        </p:nvGraphicFramePr>
        <p:xfrm>
          <a:off x="214282" y="3143248"/>
          <a:ext cx="3929059" cy="20241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52" name="Equation" r:id="rId13" imgW="5118100" imgH="2654300" progId="Equation.DSMT4">
                  <p:embed/>
                </p:oleObj>
              </mc:Choice>
              <mc:Fallback>
                <p:oleObj name="Equation" r:id="rId13" imgW="5118100" imgH="2654300" progId="Equation.DSMT4">
                  <p:embed/>
                  <p:pic>
                    <p:nvPicPr>
                      <p:cNvPr id="0" name="Picture 7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4282" y="3143248"/>
                        <a:ext cx="3929059" cy="2024171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9525">
                        <a:solidFill>
                          <a:schemeClr val="accent1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506" name="O 2"/>
          <p:cNvGraphicFramePr>
            <a:graphicFrameLocks noChangeAspect="1"/>
          </p:cNvGraphicFramePr>
          <p:nvPr/>
        </p:nvGraphicFramePr>
        <p:xfrm>
          <a:off x="214282" y="2143116"/>
          <a:ext cx="3944710" cy="37147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53" name="Equation" r:id="rId15" imgW="5638800" imgH="5308600" progId="Equation.DSMT4">
                  <p:embed/>
                </p:oleObj>
              </mc:Choice>
              <mc:Fallback>
                <p:oleObj name="Equation" r:id="rId15" imgW="5638800" imgH="5308600" progId="Equation.DSMT4">
                  <p:embed/>
                  <p:pic>
                    <p:nvPicPr>
                      <p:cNvPr id="0" name="Picture 7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4282" y="2143116"/>
                        <a:ext cx="3944710" cy="3714776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9525">
                        <a:solidFill>
                          <a:schemeClr val="accent1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E7B90-96F7-4E88-88A1-A00939C7E0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290365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6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267" grpId="0" build="allAtOnce" animBg="1"/>
      <p:bldP spid="267" grpId="1" build="allAtOnce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959918" y="308852"/>
            <a:ext cx="7202776" cy="691256"/>
          </a:xfrm>
        </p:spPr>
        <p:txBody>
          <a:bodyPr rtlCol="0">
            <a:noAutofit/>
          </a:bodyPr>
          <a:lstStyle/>
          <a:p>
            <a:r>
              <a:rPr lang="ru-RU" dirty="0"/>
              <a:t>Подходы к моделированию</a:t>
            </a:r>
            <a:endParaRPr lang="ru" dirty="0"/>
          </a:p>
        </p:txBody>
      </p:sp>
      <p:sp>
        <p:nvSpPr>
          <p:cNvPr id="14" name="Объект 13"/>
          <p:cNvSpPr>
            <a:spLocks noGrp="1"/>
          </p:cNvSpPr>
          <p:nvPr>
            <p:ph idx="1"/>
          </p:nvPr>
        </p:nvSpPr>
        <p:spPr>
          <a:xfrm>
            <a:off x="428596" y="1071546"/>
            <a:ext cx="3214710" cy="1428760"/>
          </a:xfr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>
            <a:normAutofit fontScale="70000" lnSpcReduction="20000"/>
          </a:bodyPr>
          <a:lstStyle/>
          <a:p>
            <a:pPr marL="0" indent="0">
              <a:buNone/>
            </a:pPr>
            <a:r>
              <a:rPr lang="ru-RU" sz="2400" b="1" dirty="0"/>
              <a:t>Модели в которых решаются системы уравнений </a:t>
            </a:r>
            <a:r>
              <a:rPr lang="ru-RU" sz="2400" b="1" dirty="0" err="1"/>
              <a:t>гидротермодинамики</a:t>
            </a:r>
            <a:r>
              <a:rPr lang="ru-RU" sz="2400" b="1" dirty="0"/>
              <a:t> атмосферы, а также процессов переноса и трансформации атмосферных примесей.</a:t>
            </a:r>
            <a:r>
              <a:rPr lang="en-US" sz="2400" b="1" dirty="0"/>
              <a:t> </a:t>
            </a:r>
            <a:r>
              <a:rPr lang="ru-RU" sz="2400" b="1" dirty="0"/>
              <a:t> </a:t>
            </a:r>
            <a:endParaRPr lang="ru-RU" sz="2400" b="1" i="1" dirty="0"/>
          </a:p>
        </p:txBody>
      </p:sp>
      <p:pic>
        <p:nvPicPr>
          <p:cNvPr id="4" name="Picture 4" descr="C:\Users\Aleks\YandexDisk-a.penenko\Красноярск2016\logo1cu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72462" y="71414"/>
            <a:ext cx="797447" cy="857256"/>
          </a:xfrm>
          <a:prstGeom prst="rect">
            <a:avLst/>
          </a:prstGeom>
          <a:noFill/>
        </p:spPr>
      </p:pic>
      <p:sp>
        <p:nvSpPr>
          <p:cNvPr id="6" name="Объект 13"/>
          <p:cNvSpPr txBox="1">
            <a:spLocks/>
          </p:cNvSpPr>
          <p:nvPr/>
        </p:nvSpPr>
        <p:spPr>
          <a:xfrm>
            <a:off x="539552" y="5649906"/>
            <a:ext cx="8215370" cy="107157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>
            <a:noAutofit/>
          </a:bodyPr>
          <a:lstStyle/>
          <a:p>
            <a:pPr algn="ctr">
              <a:spcBef>
                <a:spcPct val="20000"/>
              </a:spcBef>
              <a:tabLst>
                <a:tab pos="0" algn="l"/>
              </a:tabLst>
              <a:defRPr/>
            </a:pPr>
            <a:r>
              <a:rPr lang="ru-RU" sz="2200" b="1" dirty="0">
                <a:solidFill>
                  <a:prstClr val="white"/>
                </a:solidFill>
              </a:rPr>
              <a:t>Системы усвоения данных сети мониторинга и решения специализированных обратных задач для восполнения недостатка информации о параметрах </a:t>
            </a:r>
            <a:r>
              <a:rPr lang="ru-RU" sz="2200" b="1" dirty="0">
                <a:solidFill>
                  <a:prstClr val="black"/>
                </a:solidFill>
              </a:rPr>
              <a:t/>
            </a:r>
            <a:br>
              <a:rPr lang="ru-RU" sz="2200" b="1" dirty="0">
                <a:solidFill>
                  <a:prstClr val="black"/>
                </a:solidFill>
              </a:rPr>
            </a:br>
            <a:endParaRPr lang="ru-RU" sz="2200" dirty="0">
              <a:solidFill>
                <a:prstClr val="black"/>
              </a:solidFill>
            </a:endParaRPr>
          </a:p>
        </p:txBody>
      </p:sp>
      <p:sp>
        <p:nvSpPr>
          <p:cNvPr id="8" name="Прямоугольная выноска 7"/>
          <p:cNvSpPr/>
          <p:nvPr/>
        </p:nvSpPr>
        <p:spPr>
          <a:xfrm>
            <a:off x="3714744" y="2643182"/>
            <a:ext cx="2571768" cy="1143008"/>
          </a:xfrm>
          <a:prstGeom prst="wedgeRectCallout">
            <a:avLst>
              <a:gd name="adj1" fmla="val -69241"/>
              <a:gd name="adj2" fmla="val -99969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i="1" dirty="0">
                <a:solidFill>
                  <a:prstClr val="black"/>
                </a:solidFill>
              </a:rPr>
              <a:t>Примеры: </a:t>
            </a:r>
            <a:r>
              <a:rPr lang="en-US" b="1" i="1" dirty="0">
                <a:solidFill>
                  <a:prstClr val="black"/>
                </a:solidFill>
              </a:rPr>
              <a:t>WRF-CHEM</a:t>
            </a:r>
            <a:r>
              <a:rPr lang="ru-RU" b="1" i="1" dirty="0">
                <a:solidFill>
                  <a:prstClr val="black"/>
                </a:solidFill>
              </a:rPr>
              <a:t>, </a:t>
            </a:r>
            <a:r>
              <a:rPr lang="en-US" b="1" i="1" dirty="0">
                <a:solidFill>
                  <a:prstClr val="black"/>
                </a:solidFill>
              </a:rPr>
              <a:t>Cosmo-ART</a:t>
            </a:r>
            <a:r>
              <a:rPr lang="ru-RU" b="1" i="1" dirty="0">
                <a:solidFill>
                  <a:prstClr val="black"/>
                </a:solidFill>
              </a:rPr>
              <a:t>, </a:t>
            </a:r>
            <a:br>
              <a:rPr lang="ru-RU" b="1" i="1" dirty="0">
                <a:solidFill>
                  <a:prstClr val="black"/>
                </a:solidFill>
              </a:rPr>
            </a:br>
            <a:r>
              <a:rPr lang="en-US" b="1" i="1" dirty="0" err="1">
                <a:solidFill>
                  <a:prstClr val="black"/>
                </a:solidFill>
              </a:rPr>
              <a:t>Enviro</a:t>
            </a:r>
            <a:r>
              <a:rPr lang="en-US" b="1" i="1" dirty="0">
                <a:solidFill>
                  <a:prstClr val="black"/>
                </a:solidFill>
              </a:rPr>
              <a:t>-HIRLAM</a:t>
            </a:r>
            <a:r>
              <a:rPr lang="ru-RU" b="1" i="1" dirty="0">
                <a:solidFill>
                  <a:prstClr val="black"/>
                </a:solidFill>
              </a:rPr>
              <a:t>, модели </a:t>
            </a:r>
            <a:br>
              <a:rPr lang="ru-RU" b="1" i="1" dirty="0">
                <a:solidFill>
                  <a:prstClr val="black"/>
                </a:solidFill>
              </a:rPr>
            </a:br>
            <a:r>
              <a:rPr lang="ru-RU" b="1" i="1" dirty="0" err="1">
                <a:solidFill>
                  <a:prstClr val="black"/>
                </a:solidFill>
              </a:rPr>
              <a:t>ИВМиМГ</a:t>
            </a:r>
            <a:r>
              <a:rPr lang="ru-RU" b="1" i="1" dirty="0">
                <a:solidFill>
                  <a:prstClr val="black"/>
                </a:solidFill>
              </a:rPr>
              <a:t> СО РАН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5" name="Объект 13"/>
          <p:cNvSpPr txBox="1">
            <a:spLocks/>
          </p:cNvSpPr>
          <p:nvPr/>
        </p:nvSpPr>
        <p:spPr>
          <a:xfrm>
            <a:off x="6072198" y="1071546"/>
            <a:ext cx="2786082" cy="142876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>
            <a:normAutofit/>
          </a:bodyPr>
          <a:lstStyle/>
          <a:p>
            <a:pPr>
              <a:spcBef>
                <a:spcPct val="20000"/>
              </a:spcBef>
              <a:defRPr/>
            </a:pPr>
            <a:r>
              <a:rPr lang="ru-RU" sz="1700" b="1" dirty="0">
                <a:solidFill>
                  <a:prstClr val="white"/>
                </a:solidFill>
              </a:rPr>
              <a:t>Дисперсионные модели атмосферы</a:t>
            </a:r>
            <a:r>
              <a:rPr lang="en-US" sz="1700" b="1" dirty="0">
                <a:solidFill>
                  <a:prstClr val="white"/>
                </a:solidFill>
              </a:rPr>
              <a:t>, </a:t>
            </a:r>
            <a:r>
              <a:rPr lang="ru-RU" sz="1700" b="1" dirty="0">
                <a:solidFill>
                  <a:prstClr val="white"/>
                </a:solidFill>
              </a:rPr>
              <a:t>Гауссовы модели</a:t>
            </a:r>
            <a:r>
              <a:rPr lang="ru-RU" sz="1700" b="1" i="1" dirty="0">
                <a:solidFill>
                  <a:prstClr val="white"/>
                </a:solidFill>
              </a:rPr>
              <a:t> –  основаны на частных решениях систем уравнений.</a:t>
            </a:r>
          </a:p>
        </p:txBody>
      </p:sp>
      <p:sp>
        <p:nvSpPr>
          <p:cNvPr id="18" name="Прямоугольная выноска 17"/>
          <p:cNvSpPr/>
          <p:nvPr/>
        </p:nvSpPr>
        <p:spPr>
          <a:xfrm>
            <a:off x="4572000" y="1071546"/>
            <a:ext cx="1214446" cy="1071570"/>
          </a:xfrm>
          <a:prstGeom prst="wedgeRectCallout">
            <a:avLst>
              <a:gd name="adj1" fmla="val 73448"/>
              <a:gd name="adj2" fmla="val -30680"/>
            </a:avLst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20000"/>
              </a:spcBef>
              <a:defRPr/>
            </a:pPr>
            <a:r>
              <a:rPr lang="ru-RU" b="1" i="1" dirty="0">
                <a:solidFill>
                  <a:prstClr val="white"/>
                </a:solidFill>
              </a:rPr>
              <a:t>Примеры: </a:t>
            </a:r>
            <a:r>
              <a:rPr lang="en-US" b="1" i="1" dirty="0">
                <a:solidFill>
                  <a:prstClr val="white"/>
                </a:solidFill>
              </a:rPr>
              <a:t>AERMOD</a:t>
            </a:r>
            <a:r>
              <a:rPr lang="ru-RU" b="1" i="1" dirty="0">
                <a:solidFill>
                  <a:prstClr val="white"/>
                </a:solidFill>
              </a:rPr>
              <a:t>, </a:t>
            </a:r>
            <a:r>
              <a:rPr lang="en-US" b="1" i="1" dirty="0">
                <a:solidFill>
                  <a:prstClr val="white"/>
                </a:solidFill>
              </a:rPr>
              <a:t>CALPUFF</a:t>
            </a:r>
            <a:r>
              <a:rPr lang="ru-RU" b="1" i="1" dirty="0">
                <a:solidFill>
                  <a:prstClr val="white"/>
                </a:solidFill>
              </a:rPr>
              <a:t>, </a:t>
            </a:r>
            <a:br>
              <a:rPr lang="ru-RU" b="1" i="1" dirty="0">
                <a:solidFill>
                  <a:prstClr val="white"/>
                </a:solidFill>
              </a:rPr>
            </a:br>
            <a:r>
              <a:rPr lang="ru-RU" b="1" i="1" dirty="0">
                <a:solidFill>
                  <a:prstClr val="white"/>
                </a:solidFill>
              </a:rPr>
              <a:t>ОНД-86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9" name="Выноска 1 18"/>
          <p:cNvSpPr/>
          <p:nvPr/>
        </p:nvSpPr>
        <p:spPr>
          <a:xfrm>
            <a:off x="5357818" y="4286256"/>
            <a:ext cx="3643338" cy="1143008"/>
          </a:xfrm>
          <a:prstGeom prst="borderCallout1">
            <a:avLst>
              <a:gd name="adj1" fmla="val 1947"/>
              <a:gd name="adj2" fmla="val 27830"/>
              <a:gd name="adj3" fmla="val -155473"/>
              <a:gd name="adj4" fmla="val 31119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lvl="1">
              <a:spcBef>
                <a:spcPct val="20000"/>
              </a:spcBef>
              <a:defRPr/>
            </a:pPr>
            <a:r>
              <a:rPr lang="ru-RU" b="1" dirty="0">
                <a:solidFill>
                  <a:prstClr val="black"/>
                </a:solidFill>
              </a:rPr>
              <a:t>Преимущества : скорость расчета (достаточно ЭВМ со средними характеристиками) и наглядность формул.</a:t>
            </a:r>
          </a:p>
        </p:txBody>
      </p:sp>
      <p:sp>
        <p:nvSpPr>
          <p:cNvPr id="20" name="Выноска 1 19"/>
          <p:cNvSpPr/>
          <p:nvPr/>
        </p:nvSpPr>
        <p:spPr>
          <a:xfrm>
            <a:off x="428596" y="2714620"/>
            <a:ext cx="2643206" cy="1214446"/>
          </a:xfrm>
          <a:prstGeom prst="borderCallout1">
            <a:avLst>
              <a:gd name="adj1" fmla="val -1567"/>
              <a:gd name="adj2" fmla="val 40908"/>
              <a:gd name="adj3" fmla="val -18508"/>
              <a:gd name="adj4" fmla="val 44536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lvl="1"/>
            <a:r>
              <a:rPr lang="ru-RU" b="1" dirty="0">
                <a:solidFill>
                  <a:prstClr val="black"/>
                </a:solidFill>
              </a:rPr>
              <a:t>Преимущества: высокая гибкость и возможность учета различных процессов и факторов.</a:t>
            </a:r>
          </a:p>
        </p:txBody>
      </p:sp>
      <p:sp>
        <p:nvSpPr>
          <p:cNvPr id="21" name="Выноска 1 20"/>
          <p:cNvSpPr/>
          <p:nvPr/>
        </p:nvSpPr>
        <p:spPr>
          <a:xfrm>
            <a:off x="285720" y="4143380"/>
            <a:ext cx="4500594" cy="1143008"/>
          </a:xfrm>
          <a:prstGeom prst="borderCallout1">
            <a:avLst>
              <a:gd name="adj1" fmla="val -637"/>
              <a:gd name="adj2" fmla="val 76381"/>
              <a:gd name="adj3" fmla="val -145163"/>
              <a:gd name="adj4" fmla="val 65040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3175" lvl="1"/>
            <a:r>
              <a:rPr lang="ru-RU" b="1" dirty="0">
                <a:solidFill>
                  <a:prstClr val="black"/>
                </a:solidFill>
              </a:rPr>
              <a:t>Особенности: необходимость использования высокопроизводительных ЭВМ и задание большого количества параметров.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25" name="Выноска 1 24"/>
          <p:cNvSpPr/>
          <p:nvPr/>
        </p:nvSpPr>
        <p:spPr>
          <a:xfrm>
            <a:off x="6858016" y="2714620"/>
            <a:ext cx="2285984" cy="1357322"/>
          </a:xfrm>
          <a:prstGeom prst="borderCallout1">
            <a:avLst>
              <a:gd name="adj1" fmla="val -14774"/>
              <a:gd name="adj2" fmla="val 28264"/>
              <a:gd name="adj3" fmla="val -72"/>
              <a:gd name="adj4" fmla="val 28334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lvl="1">
              <a:spcBef>
                <a:spcPct val="20000"/>
              </a:spcBef>
              <a:defRPr/>
            </a:pPr>
            <a:r>
              <a:rPr lang="ru-RU" b="1" dirty="0">
                <a:solidFill>
                  <a:prstClr val="black"/>
                </a:solidFill>
              </a:rPr>
              <a:t>Особенности : малая гибкость при исследовании нестандартных ситуаций</a:t>
            </a:r>
            <a:endParaRPr lang="ru-RU" dirty="0">
              <a:solidFill>
                <a:prstClr val="black"/>
              </a:solidFill>
            </a:endParaRPr>
          </a:p>
        </p:txBody>
      </p:sp>
      <p:cxnSp>
        <p:nvCxnSpPr>
          <p:cNvPr id="28" name="Прямая соединительная линия 27"/>
          <p:cNvCxnSpPr/>
          <p:nvPr/>
        </p:nvCxnSpPr>
        <p:spPr>
          <a:xfrm>
            <a:off x="428596" y="5572140"/>
            <a:ext cx="8572560" cy="1588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E7B90-96F7-4E88-88A1-A00939C7E0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6728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285720" y="0"/>
            <a:ext cx="8643998" cy="620688"/>
          </a:xfrm>
        </p:spPr>
        <p:txBody>
          <a:bodyPr rtlCol="0">
            <a:noAutofit/>
          </a:bodyPr>
          <a:lstStyle/>
          <a:p>
            <a:r>
              <a:rPr lang="ru-RU" sz="2200" dirty="0"/>
              <a:t> </a:t>
            </a:r>
            <a:br>
              <a:rPr lang="ru-RU" sz="2200" dirty="0"/>
            </a:br>
            <a:r>
              <a:rPr lang="ru-RU" sz="2200" dirty="0"/>
              <a:t>Примеры использования моделей в России</a:t>
            </a:r>
            <a:endParaRPr lang="ru" sz="22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2708920"/>
            <a:ext cx="2523709" cy="208823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4283" y="5085184"/>
            <a:ext cx="26432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1600" b="1" dirty="0">
                <a:solidFill>
                  <a:prstClr val="black"/>
                </a:solidFill>
                <a:ea typeface="Times New Roman" panose="02020603050405020304" pitchFamily="18" charset="0"/>
                <a:cs typeface="Times New Roman" pitchFamily="18" charset="0"/>
              </a:rPr>
              <a:t>Прогноз концентрации </a:t>
            </a:r>
            <a:r>
              <a:rPr lang="vi-VN" sz="16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itchFamily="18" charset="0"/>
              </a:rPr>
              <a:t>диокс</a:t>
            </a:r>
            <a:r>
              <a:rPr lang="ru-RU" sz="1600" b="1" dirty="0">
                <a:solidFill>
                  <a:prstClr val="black"/>
                </a:solidFill>
                <a:ea typeface="Times New Roman" panose="02020603050405020304" pitchFamily="18" charset="0"/>
                <a:cs typeface="Times New Roman" pitchFamily="18" charset="0"/>
              </a:rPr>
              <a:t>и</a:t>
            </a:r>
            <a:r>
              <a:rPr lang="vi-VN" sz="16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itchFamily="18" charset="0"/>
              </a:rPr>
              <a:t>д</a:t>
            </a:r>
            <a:r>
              <a:rPr lang="ru-RU" sz="1600" b="1" dirty="0">
                <a:solidFill>
                  <a:prstClr val="black"/>
                </a:solidFill>
                <a:ea typeface="Times New Roman" panose="02020603050405020304" pitchFamily="18" charset="0"/>
                <a:cs typeface="Times New Roman" pitchFamily="18" charset="0"/>
              </a:rPr>
              <a:t>а</a:t>
            </a:r>
            <a:r>
              <a:rPr lang="vi-VN" sz="16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itchFamily="18" charset="0"/>
              </a:rPr>
              <a:t> с</a:t>
            </a:r>
            <a:r>
              <a:rPr lang="ru-RU" sz="1600" b="1" dirty="0">
                <a:solidFill>
                  <a:prstClr val="black"/>
                </a:solidFill>
                <a:ea typeface="Times New Roman" panose="02020603050405020304" pitchFamily="18" charset="0"/>
                <a:cs typeface="Times New Roman" pitchFamily="18" charset="0"/>
              </a:rPr>
              <a:t>е</a:t>
            </a:r>
            <a:r>
              <a:rPr lang="vi-VN" sz="16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itchFamily="18" charset="0"/>
              </a:rPr>
              <a:t>ры</a:t>
            </a:r>
            <a:r>
              <a:rPr lang="ru-RU" sz="1600" b="1" dirty="0">
                <a:solidFill>
                  <a:prstClr val="black"/>
                </a:solidFill>
                <a:ea typeface="Times New Roman" panose="02020603050405020304" pitchFamily="18" charset="0"/>
                <a:cs typeface="Times New Roman" pitchFamily="18" charset="0"/>
              </a:rPr>
              <a:t> (</a:t>
            </a:r>
            <a:r>
              <a:rPr lang="en-US" sz="1600" b="1" dirty="0" err="1">
                <a:solidFill>
                  <a:prstClr val="black"/>
                </a:solidFill>
                <a:ea typeface="Times New Roman" panose="02020603050405020304" pitchFamily="18" charset="0"/>
                <a:cs typeface="Times New Roman" pitchFamily="18" charset="0"/>
              </a:rPr>
              <a:t>ppm</a:t>
            </a:r>
            <a:r>
              <a:rPr lang="ru-RU" sz="1600" b="1" dirty="0">
                <a:solidFill>
                  <a:prstClr val="black"/>
                </a:solidFill>
                <a:ea typeface="Times New Roman" panose="02020603050405020304" pitchFamily="18" charset="0"/>
                <a:cs typeface="Times New Roman" pitchFamily="18" charset="0"/>
              </a:rPr>
              <a:t>) в Московском регионе</a:t>
            </a:r>
            <a:r>
              <a:rPr lang="en-US" sz="1600" b="1" dirty="0">
                <a:solidFill>
                  <a:prstClr val="black"/>
                </a:solidFill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ru-RU" sz="1600" b="1" dirty="0">
                <a:solidFill>
                  <a:prstClr val="black"/>
                </a:solidFill>
                <a:ea typeface="Times New Roman" panose="02020603050405020304" pitchFamily="18" charset="0"/>
                <a:cs typeface="Times New Roman" pitchFamily="18" charset="0"/>
              </a:rPr>
              <a:t>по модели </a:t>
            </a:r>
            <a:r>
              <a:rPr lang="en-US" sz="1600" b="1" dirty="0">
                <a:solidFill>
                  <a:prstClr val="black"/>
                </a:solidFill>
                <a:ea typeface="Times New Roman" panose="02020603050405020304" pitchFamily="18" charset="0"/>
                <a:cs typeface="Times New Roman" pitchFamily="18" charset="0"/>
              </a:rPr>
              <a:t>COSMO-ART</a:t>
            </a:r>
            <a:r>
              <a:rPr lang="ru-RU" sz="1600" b="1" dirty="0">
                <a:solidFill>
                  <a:prstClr val="black"/>
                </a:solidFill>
                <a:ea typeface="Times New Roman" panose="02020603050405020304" pitchFamily="18" charset="0"/>
                <a:cs typeface="Times New Roman" pitchFamily="18" charset="0"/>
              </a:rPr>
              <a:t/>
            </a:r>
            <a:br>
              <a:rPr lang="ru-RU" sz="1600" b="1" dirty="0">
                <a:solidFill>
                  <a:prstClr val="black"/>
                </a:solidFill>
                <a:ea typeface="Times New Roman" panose="02020603050405020304" pitchFamily="18" charset="0"/>
                <a:cs typeface="Times New Roman" pitchFamily="18" charset="0"/>
              </a:rPr>
            </a:br>
            <a:r>
              <a:rPr lang="en-US" sz="1600" b="1" dirty="0">
                <a:solidFill>
                  <a:prstClr val="black"/>
                </a:solidFill>
                <a:ea typeface="Times New Roman" panose="02020603050405020304" pitchFamily="18" charset="0"/>
                <a:cs typeface="Times New Roman" pitchFamily="18" charset="0"/>
              </a:rPr>
              <a:t>(</a:t>
            </a:r>
            <a:r>
              <a:rPr lang="ru-RU" sz="1600" b="1" dirty="0">
                <a:solidFill>
                  <a:prstClr val="black"/>
                </a:solidFill>
                <a:ea typeface="Times New Roman" panose="02020603050405020304" pitchFamily="18" charset="0"/>
                <a:cs typeface="Times New Roman" pitchFamily="18" charset="0"/>
              </a:rPr>
              <a:t>Г. Суркова и др., 2015</a:t>
            </a:r>
            <a:r>
              <a:rPr lang="en-US" sz="1600" b="1" dirty="0">
                <a:solidFill>
                  <a:prstClr val="black"/>
                </a:solidFill>
                <a:ea typeface="Times New Roman" panose="02020603050405020304" pitchFamily="18" charset="0"/>
                <a:cs typeface="Times New Roman" pitchFamily="18" charset="0"/>
              </a:rPr>
              <a:t>)</a:t>
            </a:r>
            <a:endParaRPr lang="ru-RU" sz="1600" b="1" dirty="0">
              <a:solidFill>
                <a:prstClr val="black"/>
              </a:solidFill>
              <a:ea typeface="Times New Roman" panose="02020603050405020304" pitchFamily="18" charset="0"/>
              <a:cs typeface="Times New Roman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915816" y="2708920"/>
            <a:ext cx="3246939" cy="2214578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3000364" y="5157192"/>
            <a:ext cx="328614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1600" b="1" dirty="0">
                <a:solidFill>
                  <a:prstClr val="black"/>
                </a:solidFill>
                <a:ea typeface="Times New Roman" panose="02020603050405020304" pitchFamily="18" charset="0"/>
              </a:rPr>
              <a:t>Прогноз концентрации озона</a:t>
            </a:r>
            <a:r>
              <a:rPr lang="en-US" sz="1600" b="1" dirty="0">
                <a:solidFill>
                  <a:prstClr val="black"/>
                </a:solidFill>
                <a:ea typeface="Times New Roman" panose="02020603050405020304" pitchFamily="18" charset="0"/>
              </a:rPr>
              <a:t> (</a:t>
            </a:r>
            <a:r>
              <a:rPr lang="ru-RU" sz="1600" b="1" dirty="0">
                <a:solidFill>
                  <a:prstClr val="black"/>
                </a:solidFill>
                <a:ea typeface="Times New Roman" panose="02020603050405020304" pitchFamily="18" charset="0"/>
              </a:rPr>
              <a:t>мкг</a:t>
            </a:r>
            <a:r>
              <a:rPr lang="en-US" sz="1600" b="1" dirty="0">
                <a:solidFill>
                  <a:prstClr val="black"/>
                </a:solidFill>
                <a:ea typeface="Times New Roman" panose="02020603050405020304" pitchFamily="18" charset="0"/>
              </a:rPr>
              <a:t>/</a:t>
            </a:r>
            <a:r>
              <a:rPr lang="ru-RU" sz="1600" b="1" dirty="0">
                <a:solidFill>
                  <a:prstClr val="black"/>
                </a:solidFill>
                <a:ea typeface="Times New Roman" panose="02020603050405020304" pitchFamily="18" charset="0"/>
              </a:rPr>
              <a:t>м3</a:t>
            </a:r>
            <a:r>
              <a:rPr lang="en-US" sz="1600" b="1" dirty="0">
                <a:solidFill>
                  <a:prstClr val="black"/>
                </a:solidFill>
                <a:ea typeface="Times New Roman" panose="02020603050405020304" pitchFamily="18" charset="0"/>
              </a:rPr>
              <a:t>)</a:t>
            </a:r>
            <a:r>
              <a:rPr lang="ru-RU" sz="1600" b="1" dirty="0">
                <a:solidFill>
                  <a:prstClr val="black"/>
                </a:solidFill>
                <a:ea typeface="Times New Roman" panose="02020603050405020304" pitchFamily="18" charset="0"/>
              </a:rPr>
              <a:t> в Московском регионе</a:t>
            </a:r>
            <a:r>
              <a:rPr lang="en-US" sz="1600" b="1" dirty="0">
                <a:solidFill>
                  <a:prstClr val="black"/>
                </a:solidFill>
                <a:ea typeface="Times New Roman" panose="02020603050405020304" pitchFamily="18" charset="0"/>
              </a:rPr>
              <a:t> </a:t>
            </a:r>
            <a:r>
              <a:rPr lang="ru-RU" sz="1600" b="1" dirty="0">
                <a:solidFill>
                  <a:prstClr val="black"/>
                </a:solidFill>
                <a:ea typeface="Times New Roman" panose="02020603050405020304" pitchFamily="18" charset="0"/>
              </a:rPr>
              <a:t>по модели </a:t>
            </a:r>
            <a:r>
              <a:rPr lang="en-US" sz="1600" b="1" dirty="0">
                <a:solidFill>
                  <a:prstClr val="black"/>
                </a:solidFill>
                <a:ea typeface="Times New Roman" panose="02020603050405020304" pitchFamily="18" charset="0"/>
              </a:rPr>
              <a:t>WRF</a:t>
            </a:r>
            <a:r>
              <a:rPr lang="ru-RU" sz="1600" b="1" dirty="0">
                <a:solidFill>
                  <a:prstClr val="black"/>
                </a:solidFill>
                <a:ea typeface="Times New Roman" panose="02020603050405020304" pitchFamily="18" charset="0"/>
              </a:rPr>
              <a:t>-</a:t>
            </a:r>
            <a:r>
              <a:rPr lang="en-US" sz="1600" b="1" dirty="0">
                <a:solidFill>
                  <a:prstClr val="black"/>
                </a:solidFill>
                <a:ea typeface="Times New Roman" panose="02020603050405020304" pitchFamily="18" charset="0"/>
              </a:rPr>
              <a:t>CHIMERE</a:t>
            </a:r>
            <a:r>
              <a:rPr lang="ru-RU" sz="1600" b="1" dirty="0">
                <a:solidFill>
                  <a:prstClr val="black"/>
                </a:solidFill>
                <a:ea typeface="Times New Roman" panose="02020603050405020304" pitchFamily="18" charset="0"/>
              </a:rPr>
              <a:t>. </a:t>
            </a:r>
            <a:r>
              <a:rPr lang="en-US" sz="1600" b="1" dirty="0">
                <a:solidFill>
                  <a:prstClr val="black"/>
                </a:solidFill>
                <a:ea typeface="Times New Roman" panose="02020603050405020304" pitchFamily="18" charset="0"/>
              </a:rPr>
              <a:t>(</a:t>
            </a:r>
            <a:r>
              <a:rPr lang="ru-RU" sz="1600" b="1" dirty="0">
                <a:solidFill>
                  <a:prstClr val="black"/>
                </a:solidFill>
                <a:ea typeface="Times New Roman" panose="02020603050405020304" pitchFamily="18" charset="0"/>
              </a:rPr>
              <a:t>Р.Б. </a:t>
            </a:r>
            <a:r>
              <a:rPr lang="ru-RU" sz="1600" b="1" dirty="0" err="1">
                <a:solidFill>
                  <a:prstClr val="black"/>
                </a:solidFill>
                <a:ea typeface="Times New Roman" panose="02020603050405020304" pitchFamily="18" charset="0"/>
              </a:rPr>
              <a:t>Зарипов</a:t>
            </a:r>
            <a:r>
              <a:rPr lang="ru-RU" sz="1600" b="1" dirty="0">
                <a:solidFill>
                  <a:prstClr val="black"/>
                </a:solidFill>
                <a:ea typeface="Times New Roman" panose="02020603050405020304" pitchFamily="18" charset="0"/>
              </a:rPr>
              <a:t>, И.Б. Коновалов, И.Н. Кузнецова</a:t>
            </a:r>
            <a:r>
              <a:rPr lang="en-US" sz="1600" b="1" dirty="0">
                <a:solidFill>
                  <a:prstClr val="black"/>
                </a:solidFill>
                <a:ea typeface="Times New Roman" panose="02020603050405020304" pitchFamily="18" charset="0"/>
              </a:rPr>
              <a:t>, 2015)</a:t>
            </a:r>
            <a:endParaRPr lang="ru-RU" sz="1600" b="1" dirty="0">
              <a:solidFill>
                <a:prstClr val="black"/>
              </a:solidFill>
              <a:ea typeface="Times New Roman" panose="02020603050405020304" pitchFamily="18" charset="0"/>
            </a:endParaRPr>
          </a:p>
          <a:p>
            <a:pPr algn="ctr"/>
            <a:endParaRPr lang="ru-RU" sz="1600" dirty="0">
              <a:solidFill>
                <a:prstClr val="black"/>
              </a:solidFill>
            </a:endParaRPr>
          </a:p>
        </p:txBody>
      </p:sp>
      <p:pic>
        <p:nvPicPr>
          <p:cNvPr id="16" name="Picture 1" descr="Summer_16h"/>
          <p:cNvPicPr>
            <a:picLocks noChangeAspect="1" noChangeArrowheads="1"/>
          </p:cNvPicPr>
          <p:nvPr/>
        </p:nvPicPr>
        <p:blipFill>
          <a:blip r:embed="rId5" cstate="print"/>
          <a:srcRect l="3935" t="10385" r="2271" b="3575"/>
          <a:stretch>
            <a:fillRect/>
          </a:stretch>
        </p:blipFill>
        <p:spPr bwMode="auto">
          <a:xfrm>
            <a:off x="6156176" y="2636912"/>
            <a:ext cx="2803538" cy="2286016"/>
          </a:xfrm>
          <a:prstGeom prst="rect">
            <a:avLst/>
          </a:prstGeom>
          <a:noFill/>
        </p:spPr>
      </p:pic>
      <p:sp>
        <p:nvSpPr>
          <p:cNvPr id="17" name="Прямоугольник 16"/>
          <p:cNvSpPr/>
          <p:nvPr/>
        </p:nvSpPr>
        <p:spPr>
          <a:xfrm>
            <a:off x="6588224" y="4869161"/>
            <a:ext cx="2341494" cy="23883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1600" b="1" dirty="0">
                <a:solidFill>
                  <a:prstClr val="black"/>
                </a:solidFill>
                <a:ea typeface="Times New Roman" panose="02020603050405020304" pitchFamily="18" charset="0"/>
              </a:rPr>
              <a:t>Расчет поля темпера-туры в окрестностях Красноярска в летний период по модели </a:t>
            </a:r>
            <a:br>
              <a:rPr lang="ru-RU" sz="1600" b="1" dirty="0">
                <a:solidFill>
                  <a:prstClr val="black"/>
                </a:solidFill>
                <a:ea typeface="Times New Roman" panose="02020603050405020304" pitchFamily="18" charset="0"/>
              </a:rPr>
            </a:br>
            <a:r>
              <a:rPr lang="ru-RU" sz="1600" b="1" dirty="0" err="1">
                <a:solidFill>
                  <a:prstClr val="black"/>
                </a:solidFill>
                <a:ea typeface="Times New Roman" panose="02020603050405020304" pitchFamily="18" charset="0"/>
              </a:rPr>
              <a:t>ИВМиМГ</a:t>
            </a:r>
            <a:r>
              <a:rPr lang="ru-RU" sz="1600" b="1" dirty="0">
                <a:solidFill>
                  <a:prstClr val="black"/>
                </a:solidFill>
                <a:ea typeface="Times New Roman" panose="02020603050405020304" pitchFamily="18" charset="0"/>
              </a:rPr>
              <a:t> СО РАН</a:t>
            </a:r>
          </a:p>
          <a:p>
            <a:pPr>
              <a:lnSpc>
                <a:spcPct val="90000"/>
              </a:lnSpc>
            </a:pPr>
            <a:r>
              <a:rPr lang="ru-RU" sz="1600" b="1" dirty="0">
                <a:solidFill>
                  <a:prstClr val="black"/>
                </a:solidFill>
                <a:ea typeface="Times New Roman" panose="02020603050405020304" pitchFamily="18" charset="0"/>
              </a:rPr>
              <a:t> </a:t>
            </a:r>
            <a:r>
              <a:rPr lang="en-US" sz="1600" b="1" dirty="0">
                <a:solidFill>
                  <a:prstClr val="black"/>
                </a:solidFill>
                <a:ea typeface="Times New Roman" panose="02020603050405020304" pitchFamily="18" charset="0"/>
              </a:rPr>
              <a:t>(</a:t>
            </a:r>
            <a:r>
              <a:rPr lang="ru-RU" sz="1600" b="1" dirty="0">
                <a:solidFill>
                  <a:prstClr val="black"/>
                </a:solidFill>
                <a:ea typeface="Times New Roman" panose="02020603050405020304" pitchFamily="18" charset="0"/>
              </a:rPr>
              <a:t> Э. Пьянова, В. </a:t>
            </a:r>
            <a:r>
              <a:rPr lang="ru-RU" sz="1600" b="1" dirty="0" err="1">
                <a:solidFill>
                  <a:prstClr val="black"/>
                </a:solidFill>
                <a:ea typeface="Times New Roman" panose="02020603050405020304" pitchFamily="18" charset="0"/>
              </a:rPr>
              <a:t>Пененко</a:t>
            </a:r>
            <a:r>
              <a:rPr lang="ru-RU" sz="1600" b="1" dirty="0">
                <a:solidFill>
                  <a:prstClr val="black"/>
                </a:solidFill>
                <a:ea typeface="Times New Roman" panose="02020603050405020304" pitchFamily="18" charset="0"/>
              </a:rPr>
              <a:t>, Л. </a:t>
            </a:r>
            <a:r>
              <a:rPr lang="ru-RU" sz="1600" b="1" dirty="0" err="1">
                <a:solidFill>
                  <a:prstClr val="black"/>
                </a:solidFill>
                <a:ea typeface="Times New Roman" panose="02020603050405020304" pitchFamily="18" charset="0"/>
              </a:rPr>
              <a:t>Фалейчик</a:t>
            </a:r>
            <a:r>
              <a:rPr lang="en-US" sz="1600" b="1" dirty="0">
                <a:solidFill>
                  <a:prstClr val="black"/>
                </a:solidFill>
                <a:ea typeface="Times New Roman" panose="02020603050405020304" pitchFamily="18" charset="0"/>
              </a:rPr>
              <a:t>, 2016)</a:t>
            </a:r>
            <a:endParaRPr lang="ru-RU" sz="1600" b="1" dirty="0">
              <a:solidFill>
                <a:prstClr val="black"/>
              </a:solidFill>
              <a:ea typeface="Times New Roman" panose="02020603050405020304" pitchFamily="18" charset="0"/>
            </a:endParaRPr>
          </a:p>
          <a:p>
            <a:pPr algn="ctr"/>
            <a:endParaRPr lang="ru-RU" sz="1600" b="1" dirty="0">
              <a:solidFill>
                <a:prstClr val="black"/>
              </a:solidFill>
              <a:ea typeface="Times New Roman" panose="02020603050405020304" pitchFamily="18" charset="0"/>
            </a:endParaRPr>
          </a:p>
          <a:p>
            <a:r>
              <a:rPr lang="ru-RU" b="1" dirty="0">
                <a:solidFill>
                  <a:prstClr val="black"/>
                </a:solidFill>
                <a:cs typeface="Times New Roman" pitchFamily="18" charset="0"/>
              </a:rPr>
              <a:t> </a:t>
            </a:r>
          </a:p>
        </p:txBody>
      </p:sp>
      <p:pic>
        <p:nvPicPr>
          <p:cNvPr id="9" name="Picture 4" descr="C:\Users\Aleks\YandexDisk-a.penenko\Красноярск2016\logo1cut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072462" y="71414"/>
            <a:ext cx="797447" cy="857256"/>
          </a:xfrm>
          <a:prstGeom prst="rect">
            <a:avLst/>
          </a:prstGeom>
          <a:noFill/>
        </p:spPr>
      </p:pic>
      <p:pic>
        <p:nvPicPr>
          <p:cNvPr id="10" name="Объект 4"/>
          <p:cNvPicPr>
            <a:picLocks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8" t="16833" b="8626"/>
          <a:stretch/>
        </p:blipFill>
        <p:spPr bwMode="auto">
          <a:xfrm>
            <a:off x="539552" y="764704"/>
            <a:ext cx="4176464" cy="1872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E7B90-96F7-4E88-88A1-A00939C7E0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6729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ru-RU" sz="2800" dirty="0"/>
              <a:t>Задачи, решаемые с помощью модельного комплекса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764704"/>
            <a:ext cx="4906888" cy="5361459"/>
          </a:xfrm>
        </p:spPr>
        <p:txBody>
          <a:bodyPr>
            <a:normAutofit lnSpcReduction="10000"/>
          </a:bodyPr>
          <a:lstStyle/>
          <a:p>
            <a:r>
              <a:rPr lang="en-US" sz="1600" dirty="0"/>
              <a:t>COSMO-ART, </a:t>
            </a:r>
            <a:r>
              <a:rPr lang="ru-RU" sz="1600" dirty="0"/>
              <a:t>настроенная для рельефа Красноярска – основа для </a:t>
            </a:r>
            <a:r>
              <a:rPr lang="ru-RU" sz="1600" dirty="0" err="1"/>
              <a:t>подсеточных</a:t>
            </a:r>
            <a:r>
              <a:rPr lang="ru-RU" sz="1600" dirty="0"/>
              <a:t> включений параметрических описаний </a:t>
            </a:r>
            <a:r>
              <a:rPr lang="ru-RU" sz="1600" dirty="0" err="1"/>
              <a:t>внутрисиноптических</a:t>
            </a:r>
            <a:r>
              <a:rPr lang="ru-RU" sz="1600" dirty="0"/>
              <a:t> и </a:t>
            </a:r>
            <a:r>
              <a:rPr lang="ru-RU" sz="1600" dirty="0" err="1"/>
              <a:t>внутрисуточных</a:t>
            </a:r>
            <a:r>
              <a:rPr lang="ru-RU" sz="1600" dirty="0"/>
              <a:t> масштабов; повышение пространственно-временного разрешения до 30 м и 3 часов</a:t>
            </a:r>
          </a:p>
          <a:p>
            <a:r>
              <a:rPr lang="ru-RU" sz="1600" dirty="0"/>
              <a:t>Замена методики ОНД-86 (Общесоюзного нормативного документа), утвержденного </a:t>
            </a:r>
            <a:r>
              <a:rPr lang="ru-RU" sz="1600" dirty="0" err="1"/>
              <a:t>ГоскомГидрометом</a:t>
            </a:r>
            <a:r>
              <a:rPr lang="ru-RU" sz="1600" dirty="0"/>
              <a:t> СССР в 1986 году.</a:t>
            </a:r>
          </a:p>
          <a:p>
            <a:r>
              <a:rPr lang="ru-RU" sz="1600" dirty="0"/>
              <a:t>Воспроизведение эффектов, приводящих к скапливанию загрязнений. Учет влияния антициклонической инверсии оседания, при которой приземный слой в безветренную погоду сжимается до 70-80 метров. Учет низких речных зимних туманов. Тяжелые ядра конденсации способны собрать все загрязнения в 5-10 метрах. Мезомасштабные внутригородские замкнутые системы циркуляций</a:t>
            </a:r>
          </a:p>
          <a:p>
            <a:r>
              <a:rPr lang="ru-RU" sz="1600" dirty="0"/>
              <a:t>Проверка применимости к условиям Красноярска   существующих способов искусственной вентиляции приземного слоя: установки, разработанные в НПО «Тайфун» Росгидромета и ФИ РАН им. П.Н. Лебедева</a:t>
            </a:r>
          </a:p>
        </p:txBody>
      </p:sp>
      <p:pic>
        <p:nvPicPr>
          <p:cNvPr id="5" name="Содержимое 4" descr="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96136" y="836712"/>
            <a:ext cx="2621065" cy="1577493"/>
          </a:xfrm>
          <a:prstGeom prst="rect">
            <a:avLst/>
          </a:prstGeom>
        </p:spPr>
      </p:pic>
      <p:pic>
        <p:nvPicPr>
          <p:cNvPr id="6" name="Объект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96136" y="2636912"/>
            <a:ext cx="2664296" cy="1872208"/>
          </a:xfrm>
          <a:prstGeom prst="rect">
            <a:avLst/>
          </a:prstGeom>
        </p:spPr>
      </p:pic>
      <p:pic>
        <p:nvPicPr>
          <p:cNvPr id="7" name="Объект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96136" y="4653136"/>
            <a:ext cx="2664296" cy="1872208"/>
          </a:xfrm>
          <a:prstGeom prst="rect">
            <a:avLst/>
          </a:prstGeom>
        </p:spPr>
      </p:pic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E7B90-96F7-4E88-88A1-A00939C7E0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4760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244408" y="6356350"/>
            <a:ext cx="432048" cy="365125"/>
          </a:xfrm>
        </p:spPr>
        <p:txBody>
          <a:bodyPr/>
          <a:lstStyle/>
          <a:p>
            <a:pPr>
              <a:defRPr/>
            </a:pPr>
            <a:fld id="{62F3D895-AD2A-458F-9249-264FA7DD9C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457200" y="-171400"/>
            <a:ext cx="8229600" cy="810915"/>
          </a:xfrm>
        </p:spPr>
        <p:txBody>
          <a:bodyPr/>
          <a:lstStyle/>
          <a:p>
            <a:pPr algn="ctr" eaLnBrk="1" hangingPunct="1"/>
            <a:r>
              <a:rPr lang="ru-RU" sz="1800" dirty="0">
                <a:solidFill>
                  <a:schemeClr val="tx2"/>
                </a:solidFill>
              </a:rPr>
              <a:t>Построены  алгоритмы численного моделирования для высокочастотного акустического зондирования дна водоемов.</a:t>
            </a:r>
          </a:p>
        </p:txBody>
      </p:sp>
      <p:sp>
        <p:nvSpPr>
          <p:cNvPr id="8" name="TextBox 23"/>
          <p:cNvSpPr txBox="1">
            <a:spLocks noChangeArrowheads="1"/>
          </p:cNvSpPr>
          <p:nvPr/>
        </p:nvSpPr>
        <p:spPr bwMode="auto">
          <a:xfrm>
            <a:off x="98196" y="404664"/>
            <a:ext cx="8928991" cy="6302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342900" indent="-342900" eaLnBrk="1" hangingPunct="1">
              <a:lnSpc>
                <a:spcPct val="114000"/>
              </a:lnSpc>
              <a:buFontTx/>
              <a:buAutoNum type="arabicPeriod"/>
            </a:pPr>
            <a:endParaRPr lang="ru-RU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eaLnBrk="1" hangingPunct="1">
              <a:lnSpc>
                <a:spcPct val="114000"/>
              </a:lnSpc>
              <a:buFontTx/>
              <a:buAutoNum type="arabicPeriod"/>
            </a:pPr>
            <a:endParaRPr lang="ru-RU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114000"/>
              </a:lnSpc>
            </a:pPr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Авторы: В.Г. </a:t>
            </a:r>
            <a:r>
              <a:rPr lang="ru-RU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Лужецкий</a:t>
            </a:r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А.С. </a:t>
            </a:r>
            <a:r>
              <a:rPr lang="ru-RU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Белоносов</a:t>
            </a:r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eaLnBrk="1" hangingPunct="1">
              <a:lnSpc>
                <a:spcPct val="114000"/>
              </a:lnSpc>
            </a:pPr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А.В. </a:t>
            </a:r>
            <a:r>
              <a:rPr lang="ru-RU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Белоносова</a:t>
            </a:r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С.П. Виноградов.</a:t>
            </a:r>
          </a:p>
          <a:p>
            <a:pPr marL="342900" indent="-342900" eaLnBrk="1" hangingPunct="1">
              <a:lnSpc>
                <a:spcPct val="114000"/>
              </a:lnSpc>
            </a:pPr>
            <a:endParaRPr lang="ru-RU" sz="1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eaLnBrk="1" hangingPunct="1">
              <a:lnSpc>
                <a:spcPct val="114000"/>
              </a:lnSpc>
            </a:pPr>
            <a:endParaRPr lang="ru-RU" sz="1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eaLnBrk="1" hangingPunct="1">
              <a:lnSpc>
                <a:spcPct val="114000"/>
              </a:lnSpc>
            </a:pPr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		Прямая задача</a:t>
            </a:r>
          </a:p>
          <a:p>
            <a:pPr marL="342900" indent="-342900" eaLnBrk="1" hangingPunct="1">
              <a:lnSpc>
                <a:spcPct val="114000"/>
              </a:lnSpc>
            </a:pPr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Найти смещение               точек </a:t>
            </a:r>
          </a:p>
          <a:p>
            <a:pPr marL="342900" indent="-342900" eaLnBrk="1" hangingPunct="1">
              <a:lnSpc>
                <a:spcPct val="114000"/>
              </a:lnSpc>
            </a:pPr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одномерной упругой среды, </a:t>
            </a:r>
          </a:p>
          <a:p>
            <a:pPr marL="342900" indent="-342900" eaLnBrk="1" hangingPunct="1">
              <a:lnSpc>
                <a:spcPct val="114000"/>
              </a:lnSpc>
            </a:pPr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исходя из уравнения акустики</a:t>
            </a:r>
          </a:p>
          <a:p>
            <a:pPr marL="342900" indent="-342900" eaLnBrk="1" hangingPunct="1">
              <a:lnSpc>
                <a:spcPct val="114000"/>
              </a:lnSpc>
            </a:pPr>
            <a:endParaRPr lang="ru-RU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eaLnBrk="1" hangingPunct="1">
              <a:lnSpc>
                <a:spcPct val="114000"/>
              </a:lnSpc>
            </a:pPr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 граничными и начальными условиями</a:t>
            </a:r>
          </a:p>
          <a:p>
            <a:pPr marL="342900" indent="-342900" eaLnBrk="1" hangingPunct="1">
              <a:lnSpc>
                <a:spcPct val="114000"/>
              </a:lnSpc>
            </a:pPr>
            <a:endParaRPr lang="ru-RU" sz="1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eaLnBrk="1" hangingPunct="1">
              <a:lnSpc>
                <a:spcPct val="114000"/>
              </a:lnSpc>
            </a:pPr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		</a:t>
            </a:r>
          </a:p>
          <a:p>
            <a:pPr marL="342900" indent="-342900" eaLnBrk="1" hangingPunct="1">
              <a:lnSpc>
                <a:spcPct val="114000"/>
              </a:lnSpc>
            </a:pPr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		Обратная задача</a:t>
            </a:r>
          </a:p>
          <a:p>
            <a:pPr marL="342900" indent="-342900" eaLnBrk="1" hangingPunct="1">
              <a:lnSpc>
                <a:spcPct val="114000"/>
              </a:lnSpc>
            </a:pPr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Найти акустический импеданс среды                                   </a:t>
            </a:r>
          </a:p>
          <a:p>
            <a:pPr marL="342900" indent="-342900" eaLnBrk="1" hangingPunct="1">
              <a:lnSpc>
                <a:spcPct val="114000"/>
              </a:lnSpc>
            </a:pPr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                         , если известны </a:t>
            </a:r>
          </a:p>
          <a:p>
            <a:pPr marL="342900" indent="-342900" eaLnBrk="1" hangingPunct="1">
              <a:lnSpc>
                <a:spcPct val="114000"/>
              </a:lnSpc>
            </a:pPr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воздействие           </a:t>
            </a:r>
          </a:p>
          <a:p>
            <a:pPr marL="342900" indent="-342900" eaLnBrk="1" hangingPunct="1">
              <a:lnSpc>
                <a:spcPct val="114000"/>
              </a:lnSpc>
            </a:pPr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и отклик                                                             </a:t>
            </a:r>
          </a:p>
          <a:p>
            <a:pPr marL="342900" indent="-342900" eaLnBrk="1" hangingPunct="1">
              <a:lnSpc>
                <a:spcPct val="114000"/>
              </a:lnSpc>
            </a:pPr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Реальные данные             Модельное поле</a:t>
            </a:r>
          </a:p>
          <a:p>
            <a:pPr marL="342900" indent="-342900" eaLnBrk="1" hangingPunct="1">
              <a:lnSpc>
                <a:spcPct val="114000"/>
              </a:lnSpc>
            </a:pPr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(Телецкое озеро)</a:t>
            </a:r>
          </a:p>
        </p:txBody>
      </p:sp>
      <p:pic>
        <p:nvPicPr>
          <p:cNvPr id="17" name="Picture 7" descr="exp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2120" y="766248"/>
            <a:ext cx="2232248" cy="29922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Содержимое 40" descr="на глуб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1960" y="3861048"/>
            <a:ext cx="2448272" cy="1974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Содержимое 41" descr="модел.bmp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88224" y="3861048"/>
            <a:ext cx="2410827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22890" name="Object 10"/>
          <p:cNvGraphicFramePr>
            <a:graphicFrameLocks noChangeAspect="1"/>
          </p:cNvGraphicFramePr>
          <p:nvPr/>
        </p:nvGraphicFramePr>
        <p:xfrm>
          <a:off x="1979712" y="2420397"/>
          <a:ext cx="664245" cy="2885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8" name="Equation" r:id="rId6" imgW="469696" imgH="203112" progId="Equation.DSMT4">
                  <p:embed/>
                </p:oleObj>
              </mc:Choice>
              <mc:Fallback>
                <p:oleObj name="Equation" r:id="rId6" imgW="469696" imgH="203112" progId="Equation.DSMT4">
                  <p:embed/>
                  <p:pic>
                    <p:nvPicPr>
                      <p:cNvPr id="0" name="Picture 29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79712" y="2420397"/>
                        <a:ext cx="664245" cy="28852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2891" name="Object 11"/>
          <p:cNvGraphicFramePr>
            <a:graphicFrameLocks noChangeAspect="1"/>
          </p:cNvGraphicFramePr>
          <p:nvPr/>
        </p:nvGraphicFramePr>
        <p:xfrm>
          <a:off x="179512" y="3336142"/>
          <a:ext cx="3240360" cy="3808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9" name="Equation" r:id="rId8" imgW="1955800" imgH="228600" progId="Equation.DSMT4">
                  <p:embed/>
                </p:oleObj>
              </mc:Choice>
              <mc:Fallback>
                <p:oleObj name="Equation" r:id="rId8" imgW="1955800" imgH="228600" progId="Equation.DSMT4">
                  <p:embed/>
                  <p:pic>
                    <p:nvPicPr>
                      <p:cNvPr id="0" name="Picture 29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512" y="3336142"/>
                        <a:ext cx="3240360" cy="38089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2892" name="Object 12"/>
          <p:cNvGraphicFramePr>
            <a:graphicFrameLocks noChangeAspect="1"/>
          </p:cNvGraphicFramePr>
          <p:nvPr/>
        </p:nvGraphicFramePr>
        <p:xfrm>
          <a:off x="755576" y="4005064"/>
          <a:ext cx="2584847" cy="4099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70" name="Equation" r:id="rId10" imgW="1612900" imgH="254000" progId="Equation.DSMT4">
                  <p:embed/>
                </p:oleObj>
              </mc:Choice>
              <mc:Fallback>
                <p:oleObj name="Equation" r:id="rId10" imgW="1612900" imgH="254000" progId="Equation.DSMT4">
                  <p:embed/>
                  <p:pic>
                    <p:nvPicPr>
                      <p:cNvPr id="0" name="Picture 29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5576" y="4005064"/>
                        <a:ext cx="2584847" cy="40999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2893" name="Object 13"/>
          <p:cNvGraphicFramePr>
            <a:graphicFrameLocks noChangeAspect="1"/>
          </p:cNvGraphicFramePr>
          <p:nvPr>
            <p:extLst/>
          </p:nvPr>
        </p:nvGraphicFramePr>
        <p:xfrm>
          <a:off x="107505" y="5013176"/>
          <a:ext cx="1892300" cy="409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71" name="Equation" r:id="rId12" imgW="1180588" imgH="253890" progId="Equation.DSMT4">
                  <p:embed/>
                </p:oleObj>
              </mc:Choice>
              <mc:Fallback>
                <p:oleObj name="Equation" r:id="rId12" imgW="1180588" imgH="253890" progId="Equation.DSMT4">
                  <p:embed/>
                  <p:pic>
                    <p:nvPicPr>
                      <p:cNvPr id="0" name="Picture 29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505" y="5013176"/>
                        <a:ext cx="1892300" cy="4095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2894" name="Object 14"/>
          <p:cNvGraphicFramePr>
            <a:graphicFrameLocks noChangeAspect="1"/>
          </p:cNvGraphicFramePr>
          <p:nvPr>
            <p:extLst/>
          </p:nvPr>
        </p:nvGraphicFramePr>
        <p:xfrm>
          <a:off x="1619672" y="5478239"/>
          <a:ext cx="508000" cy="327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72" name="Equation" r:id="rId14" imgW="317225" imgH="203024" progId="Equation.DSMT4">
                  <p:embed/>
                </p:oleObj>
              </mc:Choice>
              <mc:Fallback>
                <p:oleObj name="Equation" r:id="rId14" imgW="317225" imgH="203024" progId="Equation.DSMT4">
                  <p:embed/>
                  <p:pic>
                    <p:nvPicPr>
                      <p:cNvPr id="0" name="Picture 29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9672" y="5478239"/>
                        <a:ext cx="508000" cy="3270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2895" name="Object 15"/>
          <p:cNvGraphicFramePr>
            <a:graphicFrameLocks noChangeAspect="1"/>
          </p:cNvGraphicFramePr>
          <p:nvPr>
            <p:extLst/>
          </p:nvPr>
        </p:nvGraphicFramePr>
        <p:xfrm>
          <a:off x="1187624" y="5805264"/>
          <a:ext cx="1443037" cy="327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73" name="Equation" r:id="rId16" imgW="901309" imgH="203112" progId="Equation.DSMT4">
                  <p:embed/>
                </p:oleObj>
              </mc:Choice>
              <mc:Fallback>
                <p:oleObj name="Equation" r:id="rId16" imgW="901309" imgH="203112" progId="Equation.DSMT4">
                  <p:embed/>
                  <p:pic>
                    <p:nvPicPr>
                      <p:cNvPr id="0" name="Picture 29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87624" y="5805264"/>
                        <a:ext cx="1443037" cy="3270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8464893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кругленный прямоугольник 8"/>
          <p:cNvSpPr/>
          <p:nvPr/>
        </p:nvSpPr>
        <p:spPr>
          <a:xfrm>
            <a:off x="395536" y="101308"/>
            <a:ext cx="8463085" cy="912250"/>
          </a:xfrm>
          <a:prstGeom prst="roundRect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ru-RU" sz="3354" b="1" dirty="0">
                <a:solidFill>
                  <a:srgbClr val="00AC00"/>
                </a:solidFill>
              </a:rPr>
              <a:t>Определение источника цунами Актуальность</a:t>
            </a:r>
          </a:p>
        </p:txBody>
      </p:sp>
      <p:pic>
        <p:nvPicPr>
          <p:cNvPr id="1027" name="Picture 3" descr="C:\Users\Admin\Desktop\УМНИК\2015\Финал\Helpers\ITRIS_HCCE12\JPG_figures\Tsunami_historica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443" y="1358621"/>
            <a:ext cx="3910163" cy="1966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Стрелка вправо 2"/>
          <p:cNvSpPr/>
          <p:nvPr/>
        </p:nvSpPr>
        <p:spPr>
          <a:xfrm>
            <a:off x="4350427" y="2048747"/>
            <a:ext cx="1203046" cy="431329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04514"/>
            <a:endParaRPr lang="ru-RU" sz="1797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355104" y="1531152"/>
            <a:ext cx="1116780" cy="64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04514"/>
            <a:r>
              <a:rPr lang="ru-RU" sz="1797" dirty="0">
                <a:solidFill>
                  <a:prstClr val="black"/>
                </a:solidFill>
              </a:rPr>
              <a:t>Прогноз цунами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4355104" y="2566341"/>
            <a:ext cx="1289312" cy="75877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04514"/>
            <a:r>
              <a:rPr lang="ru-RU" sz="1797" dirty="0">
                <a:solidFill>
                  <a:prstClr val="black"/>
                </a:solidFill>
              </a:rPr>
              <a:t>До 80% </a:t>
            </a:r>
            <a:r>
              <a:rPr lang="ru-RU" sz="1797" dirty="0">
                <a:solidFill>
                  <a:srgbClr val="FF0000"/>
                </a:solidFill>
              </a:rPr>
              <a:t>ложных</a:t>
            </a:r>
            <a:r>
              <a:rPr lang="ru-RU" sz="1797" dirty="0">
                <a:solidFill>
                  <a:prstClr val="black"/>
                </a:solidFill>
              </a:rPr>
              <a:t> прогнозов</a:t>
            </a:r>
          </a:p>
        </p:txBody>
      </p:sp>
      <p:grpSp>
        <p:nvGrpSpPr>
          <p:cNvPr id="24" name="Группа 23"/>
          <p:cNvGrpSpPr/>
          <p:nvPr/>
        </p:nvGrpSpPr>
        <p:grpSpPr>
          <a:xfrm>
            <a:off x="172443" y="3497643"/>
            <a:ext cx="5521013" cy="2950661"/>
            <a:chOff x="72504" y="2775544"/>
            <a:chExt cx="4608512" cy="2462982"/>
          </a:xfrm>
        </p:grpSpPr>
        <p:pic>
          <p:nvPicPr>
            <p:cNvPr id="1029" name="Picture 5" descr="C:\Users\Admin\Desktop\УМНИК\2015\Финал\Model_tsunami_source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5952" y="3824018"/>
              <a:ext cx="2275064" cy="14145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4" name="Группа 13"/>
            <p:cNvGrpSpPr/>
            <p:nvPr/>
          </p:nvGrpSpPr>
          <p:grpSpPr>
            <a:xfrm>
              <a:off x="72504" y="2862262"/>
              <a:ext cx="3263900" cy="1248646"/>
              <a:chOff x="72504" y="2837752"/>
              <a:chExt cx="3263900" cy="1248646"/>
            </a:xfrm>
          </p:grpSpPr>
          <p:pic>
            <p:nvPicPr>
              <p:cNvPr id="1028" name="Picture 4" descr="C:\Users\Admin\Desktop\УМНИК\2015\Финал\Seismic_tsunami_image.pn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2504" y="3067781"/>
                <a:ext cx="3263900" cy="101861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3" name="TextBox 12"/>
              <p:cNvSpPr txBox="1"/>
              <p:nvPr/>
            </p:nvSpPr>
            <p:spPr>
              <a:xfrm>
                <a:off x="102754" y="2837752"/>
                <a:ext cx="2520280" cy="4464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04514"/>
                <a:r>
                  <a:rPr lang="en-US" sz="1438" dirty="0">
                    <a:solidFill>
                      <a:prstClr val="black"/>
                    </a:solidFill>
                  </a:rPr>
                  <a:t>80% </a:t>
                </a:r>
                <a:r>
                  <a:rPr lang="ru-RU" sz="1438" dirty="0">
                    <a:solidFill>
                      <a:prstClr val="black"/>
                    </a:solidFill>
                  </a:rPr>
                  <a:t>всех цунами возникают в результате землетрясения</a:t>
                </a:r>
              </a:p>
            </p:txBody>
          </p:sp>
        </p:grpSp>
        <p:cxnSp>
          <p:nvCxnSpPr>
            <p:cNvPr id="16" name="Соединительная линия уступом 15"/>
            <p:cNvCxnSpPr/>
            <p:nvPr/>
          </p:nvCxnSpPr>
          <p:spPr>
            <a:xfrm rot="16200000" flipH="1">
              <a:off x="1974441" y="4056945"/>
              <a:ext cx="420364" cy="528290"/>
            </a:xfrm>
            <a:prstGeom prst="bentConnector2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Прямая со стрелкой 18"/>
            <p:cNvCxnSpPr>
              <a:endCxn id="12" idx="2"/>
            </p:cNvCxnSpPr>
            <p:nvPr/>
          </p:nvCxnSpPr>
          <p:spPr>
            <a:xfrm flipV="1">
              <a:off x="4101972" y="2775544"/>
              <a:ext cx="1" cy="116683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102754" y="4158406"/>
              <a:ext cx="1811708" cy="8158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04514"/>
              <a:r>
                <a:rPr lang="ru-RU" sz="1438" dirty="0">
                  <a:solidFill>
                    <a:prstClr val="black"/>
                  </a:solidFill>
                </a:rPr>
                <a:t>Определение источника цунами по данным о землетрясении происходит с ошибкой</a:t>
              </a:r>
            </a:p>
          </p:txBody>
        </p:sp>
      </p:grpSp>
      <p:grpSp>
        <p:nvGrpSpPr>
          <p:cNvPr id="25" name="Группа 24"/>
          <p:cNvGrpSpPr/>
          <p:nvPr/>
        </p:nvGrpSpPr>
        <p:grpSpPr>
          <a:xfrm>
            <a:off x="5945359" y="3554543"/>
            <a:ext cx="3021502" cy="2807496"/>
            <a:chOff x="4891285" y="2708336"/>
            <a:chExt cx="2522115" cy="2343479"/>
          </a:xfrm>
        </p:grpSpPr>
        <p:pic>
          <p:nvPicPr>
            <p:cNvPr id="1030" name="Picture 6" descr="E:\KSI\ICM_MG_Lab\Отчет2013\Статья_КСИ-2013\fig1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97040" y="3170001"/>
              <a:ext cx="2509086" cy="18818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TextBox 29"/>
            <p:cNvSpPr txBox="1"/>
            <p:nvPr/>
          </p:nvSpPr>
          <p:spPr>
            <a:xfrm>
              <a:off x="4891285" y="2708336"/>
              <a:ext cx="2522115" cy="4464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04514"/>
              <a:r>
                <a:rPr lang="ru-RU" sz="1438" dirty="0">
                  <a:solidFill>
                    <a:prstClr val="black"/>
                  </a:solidFill>
                </a:rPr>
                <a:t>ГИС – мониторинг цунами с вероятностью ложного прогноза</a:t>
              </a:r>
            </a:p>
          </p:txBody>
        </p:sp>
      </p:grpSp>
      <p:pic>
        <p:nvPicPr>
          <p:cNvPr id="4098" name="Picture 2" descr="E:\2. РБК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9237" y="1604556"/>
            <a:ext cx="2530992" cy="1824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5598476" y="1309922"/>
            <a:ext cx="3359671" cy="5348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04514"/>
            <a:r>
              <a:rPr lang="ru-RU" sz="1438" dirty="0">
                <a:solidFill>
                  <a:prstClr val="black"/>
                </a:solidFill>
              </a:rPr>
              <a:t>Материальные и человеческие затраты для предупреждения населения</a:t>
            </a:r>
          </a:p>
        </p:txBody>
      </p:sp>
      <p:sp>
        <p:nvSpPr>
          <p:cNvPr id="21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244408" y="6356350"/>
            <a:ext cx="432048" cy="365125"/>
          </a:xfrm>
        </p:spPr>
        <p:txBody>
          <a:bodyPr/>
          <a:lstStyle/>
          <a:p>
            <a:pPr>
              <a:defRPr/>
            </a:pPr>
            <a:fld id="{62F3D895-AD2A-458F-9249-264FA7DD9C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8234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Admin\Desktop\Арктика.jp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1"/>
            <a:ext cx="8335838" cy="936104"/>
          </a:xfrm>
        </p:spPr>
        <p:txBody>
          <a:bodyPr/>
          <a:lstStyle/>
          <a:p>
            <a:pPr algn="ctr"/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Геинформационная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система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ITRIS</a:t>
            </a:r>
            <a:b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(Integrated Tsunami Research and Information System)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124744"/>
            <a:ext cx="8497192" cy="5256584"/>
          </a:xfrm>
        </p:spPr>
        <p:txBody>
          <a:bodyPr/>
          <a:lstStyle/>
          <a:p>
            <a:pPr marL="0" indent="0" algn="just">
              <a:buNone/>
            </a:pP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 Институте вычислительной математики и математической геофизики СО РАН совместно с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Wapmerr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и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ГеоСистема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на базе 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Windows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с использованием драйвера визуализации 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DirectX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разработана геоинформационная система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ITRIS.</a:t>
            </a:r>
          </a:p>
          <a:p>
            <a:pPr marL="0" indent="0" algn="just">
              <a:buNone/>
            </a:pP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  ITRIS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является системным обеспечением, которое в отличие от 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Google Maps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позволяет подключать динамические программные модули, дающие возможность численного моделирования и визуализации событий, происходящих в отдельных участках Земли, начиная с крупномасштабных явлений (цунами, землетрясения, извержения вулканов, наводнения и т.п.) и заканчивая локальными природными и техногенными изменениями и катастрофами (затопление населенных пунктов, лесные пожары, разрушение отдельных районов и т.п.).</a:t>
            </a:r>
          </a:p>
          <a:p>
            <a:pPr marL="0" indent="0" algn="just">
              <a:buNone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  В данную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геосистему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уже включены базы данных землетрясений, цунами, мест падений метеоритов и крупных тел (включая возможные взрывы), мест извержений вулканов. В систему 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ITRIS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подключены динамические программные модули, позволяющие визуализировать реальные и предполагаемые цунами, разливы рек, распространение зон затопления во время наводнений и цунами.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5292D-792A-4A4C-AD88-F14D70138587}" type="slidenum">
              <a:rPr lang="ru-RU" altLang="ru-RU" smtClean="0"/>
              <a:pPr/>
              <a:t>56</a:t>
            </a:fld>
            <a:endParaRPr lang="ru-RU" altLang="ru-RU"/>
          </a:p>
        </p:txBody>
      </p:sp>
      <p:pic>
        <p:nvPicPr>
          <p:cNvPr id="7" name="Shape 40"/>
          <p:cNvPicPr preferRelativeResize="0"/>
          <p:nvPr/>
        </p:nvPicPr>
        <p:blipFill>
          <a:blip r:embed="rId3" cstate="print">
            <a:alphaModFix/>
          </a:blip>
          <a:stretch>
            <a:fillRect/>
          </a:stretch>
        </p:blipFill>
        <p:spPr>
          <a:xfrm>
            <a:off x="8353425" y="118145"/>
            <a:ext cx="790575" cy="7905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9223295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43664" y="1186089"/>
            <a:ext cx="9576817" cy="5610611"/>
          </a:xfrm>
        </p:spPr>
        <p:txBody>
          <a:bodyPr>
            <a:normAutofit/>
          </a:bodyPr>
          <a:lstStyle/>
          <a:p>
            <a:pPr algn="just"/>
            <a:endParaRPr lang="ru-RU" sz="1677" dirty="0">
              <a:solidFill>
                <a:schemeClr val="tx1"/>
              </a:solidFill>
            </a:endParaRPr>
          </a:p>
          <a:p>
            <a:pPr algn="just"/>
            <a:endParaRPr lang="ru-RU" sz="1677" dirty="0">
              <a:solidFill>
                <a:schemeClr val="tx1"/>
              </a:solidFill>
            </a:endParaRPr>
          </a:p>
          <a:p>
            <a:pPr algn="just"/>
            <a:endParaRPr lang="ru-RU" sz="1677" dirty="0">
              <a:solidFill>
                <a:schemeClr val="tx1"/>
              </a:solidFill>
            </a:endParaRPr>
          </a:p>
          <a:p>
            <a:pPr algn="just"/>
            <a:endParaRPr lang="ru-RU" sz="1677" dirty="0">
              <a:solidFill>
                <a:schemeClr val="tx1"/>
              </a:solidFill>
            </a:endParaRPr>
          </a:p>
          <a:p>
            <a:pPr algn="just"/>
            <a:endParaRPr lang="ru-RU" sz="1677" dirty="0">
              <a:solidFill>
                <a:schemeClr val="tx1"/>
              </a:solidFill>
            </a:endParaRPr>
          </a:p>
          <a:p>
            <a:pPr algn="just"/>
            <a:endParaRPr lang="ru-RU" sz="1677" dirty="0">
              <a:solidFill>
                <a:schemeClr val="tx1"/>
              </a:solidFill>
            </a:endParaRPr>
          </a:p>
          <a:p>
            <a:pPr algn="just"/>
            <a:endParaRPr lang="ru-RU" sz="1677" dirty="0">
              <a:solidFill>
                <a:schemeClr val="tx1"/>
              </a:solidFill>
            </a:endParaRPr>
          </a:p>
          <a:p>
            <a:pPr algn="just"/>
            <a:endParaRPr lang="ru-RU" sz="1677" dirty="0">
              <a:solidFill>
                <a:schemeClr val="tx1"/>
              </a:solidFill>
            </a:endParaRPr>
          </a:p>
          <a:p>
            <a:pPr algn="just"/>
            <a:endParaRPr lang="ru-RU" sz="1677" dirty="0">
              <a:solidFill>
                <a:schemeClr val="tx1"/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23528" y="101308"/>
            <a:ext cx="8535093" cy="912250"/>
          </a:xfrm>
          <a:prstGeom prst="roundRect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ru-RU" sz="3354" b="1" dirty="0">
                <a:solidFill>
                  <a:srgbClr val="00AC00"/>
                </a:solidFill>
              </a:rPr>
              <a:t>Обратная задача цунами</a:t>
            </a:r>
          </a:p>
        </p:txBody>
      </p:sp>
      <p:graphicFrame>
        <p:nvGraphicFramePr>
          <p:cNvPr id="2" name="Объект 1"/>
          <p:cNvGraphicFramePr>
            <a:graphicFrameLocks noChangeAspect="1"/>
          </p:cNvGraphicFramePr>
          <p:nvPr>
            <p:extLst/>
          </p:nvPr>
        </p:nvGraphicFramePr>
        <p:xfrm>
          <a:off x="277091" y="1354360"/>
          <a:ext cx="4959973" cy="12152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41" name="Equation" r:id="rId4" imgW="4178160" imgH="1002960" progId="Equation.DSMT4">
                  <p:embed/>
                </p:oleObj>
              </mc:Choice>
              <mc:Fallback>
                <p:oleObj name="Equation" r:id="rId4" imgW="4178160" imgH="1002960" progId="Equation.DSMT4">
                  <p:embed/>
                  <p:pic>
                    <p:nvPicPr>
                      <p:cNvPr id="0" name="Picture 13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7091" y="1354360"/>
                        <a:ext cx="4959973" cy="121527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55" name="Picture 7" descr="E:\KSI\Кандидатская\Presentation\10_03_15_ИВМиМГ-предзащита\images\bottom_real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3393" y="1365462"/>
            <a:ext cx="2855866" cy="1556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0" name="Объект 9"/>
          <p:cNvGraphicFramePr>
            <a:graphicFrameLocks noChangeAspect="1"/>
          </p:cNvGraphicFramePr>
          <p:nvPr>
            <p:extLst/>
          </p:nvPr>
        </p:nvGraphicFramePr>
        <p:xfrm>
          <a:off x="424109" y="3256468"/>
          <a:ext cx="6310273" cy="3803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42" name="Equation" r:id="rId7" imgW="5308560" imgH="317160" progId="Equation.DSMT4">
                  <p:embed/>
                </p:oleObj>
              </mc:Choice>
              <mc:Fallback>
                <p:oleObj name="Equation" r:id="rId7" imgW="5308560" imgH="317160" progId="Equation.DSMT4">
                  <p:embed/>
                  <p:pic>
                    <p:nvPicPr>
                      <p:cNvPr id="0" name="Picture 1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4109" y="3256468"/>
                        <a:ext cx="6310273" cy="38036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Объект 10"/>
          <p:cNvGraphicFramePr>
            <a:graphicFrameLocks noChangeAspect="1"/>
          </p:cNvGraphicFramePr>
          <p:nvPr>
            <p:extLst/>
          </p:nvPr>
        </p:nvGraphicFramePr>
        <p:xfrm>
          <a:off x="431240" y="3687113"/>
          <a:ext cx="3292068" cy="2738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43" name="Equation" r:id="rId9" imgW="2768400" imgH="228600" progId="Equation.DSMT4">
                  <p:embed/>
                </p:oleObj>
              </mc:Choice>
              <mc:Fallback>
                <p:oleObj name="Equation" r:id="rId9" imgW="2768400" imgH="228600" progId="Equation.DSMT4">
                  <p:embed/>
                  <p:pic>
                    <p:nvPicPr>
                      <p:cNvPr id="0" name="Picture 13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1240" y="3687113"/>
                        <a:ext cx="3292068" cy="27386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6814912" y="3277056"/>
            <a:ext cx="2151951" cy="25879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04514"/>
            <a:r>
              <a:rPr lang="ru-RU" sz="1438" dirty="0">
                <a:solidFill>
                  <a:prstClr val="black"/>
                </a:solidFill>
              </a:rPr>
              <a:t>Глубоководные станции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6814912" y="3643391"/>
            <a:ext cx="2151951" cy="25879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04514"/>
            <a:r>
              <a:rPr lang="ru-RU" sz="1438" dirty="0">
                <a:solidFill>
                  <a:prstClr val="black"/>
                </a:solidFill>
              </a:rPr>
              <a:t>Спутниковые данные</a:t>
            </a:r>
          </a:p>
        </p:txBody>
      </p:sp>
      <p:grpSp>
        <p:nvGrpSpPr>
          <p:cNvPr id="17" name="Группа 16"/>
          <p:cNvGrpSpPr/>
          <p:nvPr/>
        </p:nvGrpSpPr>
        <p:grpSpPr>
          <a:xfrm>
            <a:off x="258709" y="4044690"/>
            <a:ext cx="5941720" cy="2752010"/>
            <a:chOff x="360536" y="3376192"/>
            <a:chExt cx="4959686" cy="2297164"/>
          </a:xfrm>
        </p:grpSpPr>
        <p:pic>
          <p:nvPicPr>
            <p:cNvPr id="4098" name="Picture 2" descr="D:\нгу\Кабанихин С.И\Кандидатская\Presentation\02_04_15_ИВМиМГ_Пененко\images\dart.jp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536" y="3376192"/>
              <a:ext cx="1574380" cy="22971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99" name="Picture 3" descr="D:\нгу\Кабанихин С.И\Кандидатская\Presentation\02_04_15_ИВМиМГ_Пененко\images\TsunamiSatillite.pn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8768" y="3376192"/>
              <a:ext cx="2871454" cy="22971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Крест 14"/>
            <p:cNvSpPr/>
            <p:nvPr/>
          </p:nvSpPr>
          <p:spPr>
            <a:xfrm>
              <a:off x="2016720" y="4344754"/>
              <a:ext cx="360040" cy="360040"/>
            </a:xfrm>
            <a:prstGeom prst="plus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04514"/>
              <a:endParaRPr lang="ru-RU" sz="1797">
                <a:solidFill>
                  <a:prstClr val="black"/>
                </a:solidFill>
              </a:endParaRPr>
            </a:p>
          </p:txBody>
        </p:sp>
      </p:grpSp>
      <p:graphicFrame>
        <p:nvGraphicFramePr>
          <p:cNvPr id="29" name="Объект 28"/>
          <p:cNvGraphicFramePr>
            <a:graphicFrameLocks noChangeAspect="1"/>
          </p:cNvGraphicFramePr>
          <p:nvPr>
            <p:extLst/>
          </p:nvPr>
        </p:nvGraphicFramePr>
        <p:xfrm>
          <a:off x="6297317" y="4205388"/>
          <a:ext cx="2713999" cy="2377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44" name="Equation" r:id="rId13" imgW="3009600" imgH="266400" progId="Equation.DSMT4">
                  <p:embed/>
                </p:oleObj>
              </mc:Choice>
              <mc:Fallback>
                <p:oleObj name="Equation" r:id="rId13" imgW="3009600" imgH="266400" progId="Equation.DSMT4">
                  <p:embed/>
                  <p:pic>
                    <p:nvPicPr>
                      <p:cNvPr id="0" name="Picture 13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97317" y="4205388"/>
                        <a:ext cx="2713999" cy="23777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Двойная стрелка влево/вправо 32"/>
          <p:cNvSpPr/>
          <p:nvPr/>
        </p:nvSpPr>
        <p:spPr>
          <a:xfrm rot="5400000">
            <a:off x="6362016" y="4572022"/>
            <a:ext cx="431329" cy="215665"/>
          </a:xfrm>
          <a:prstGeom prst="leftRigh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4514"/>
            <a:endParaRPr lang="ru-RU" sz="1797">
              <a:solidFill>
                <a:prstClr val="white"/>
              </a:solidFill>
            </a:endParaRPr>
          </a:p>
        </p:txBody>
      </p:sp>
      <p:graphicFrame>
        <p:nvGraphicFramePr>
          <p:cNvPr id="35" name="Объект 34"/>
          <p:cNvGraphicFramePr>
            <a:graphicFrameLocks noChangeAspect="1"/>
          </p:cNvGraphicFramePr>
          <p:nvPr>
            <p:extLst/>
          </p:nvPr>
        </p:nvGraphicFramePr>
        <p:xfrm>
          <a:off x="6226129" y="4954269"/>
          <a:ext cx="2812806" cy="9337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45" name="Equation" r:id="rId15" imgW="2831760" imgH="952200" progId="Equation.DSMT4">
                  <p:embed/>
                </p:oleObj>
              </mc:Choice>
              <mc:Fallback>
                <p:oleObj name="Equation" r:id="rId15" imgW="2831760" imgH="952200" progId="Equation.DSMT4">
                  <p:embed/>
                  <p:pic>
                    <p:nvPicPr>
                      <p:cNvPr id="0" name="Picture 13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26129" y="4954269"/>
                        <a:ext cx="2812806" cy="93379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244408" y="6356350"/>
            <a:ext cx="432048" cy="365125"/>
          </a:xfrm>
        </p:spPr>
        <p:txBody>
          <a:bodyPr/>
          <a:lstStyle/>
          <a:p>
            <a:pPr>
              <a:defRPr/>
            </a:pPr>
            <a:fld id="{62F3D895-AD2A-458F-9249-264FA7DD9C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829826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43664" y="1186088"/>
            <a:ext cx="8367785" cy="4952182"/>
          </a:xfrm>
        </p:spPr>
        <p:txBody>
          <a:bodyPr>
            <a:normAutofit/>
          </a:bodyPr>
          <a:lstStyle/>
          <a:p>
            <a:pPr algn="just"/>
            <a:endParaRPr lang="en-US" sz="1677" dirty="0">
              <a:solidFill>
                <a:schemeClr val="tx1"/>
              </a:solidFill>
            </a:endParaRPr>
          </a:p>
          <a:p>
            <a:pPr algn="just"/>
            <a:endParaRPr lang="en-US" sz="1677" dirty="0">
              <a:solidFill>
                <a:schemeClr val="tx1"/>
              </a:solidFill>
            </a:endParaRPr>
          </a:p>
          <a:p>
            <a:pPr algn="just"/>
            <a:endParaRPr lang="en-US" sz="1677" dirty="0">
              <a:solidFill>
                <a:schemeClr val="tx1"/>
              </a:solidFill>
            </a:endParaRPr>
          </a:p>
          <a:p>
            <a:pPr algn="just"/>
            <a:endParaRPr lang="ru-RU" sz="1677" dirty="0">
              <a:solidFill>
                <a:schemeClr val="tx1"/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67544" y="101308"/>
            <a:ext cx="8391077" cy="912250"/>
          </a:xfrm>
          <a:prstGeom prst="roundRect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ru-RU" sz="3354" b="1" dirty="0">
                <a:solidFill>
                  <a:srgbClr val="00AC00"/>
                </a:solidFill>
              </a:rPr>
              <a:t>Алгоритм определения амплитуды переднего фронта волны</a:t>
            </a:r>
          </a:p>
        </p:txBody>
      </p:sp>
      <p:graphicFrame>
        <p:nvGraphicFramePr>
          <p:cNvPr id="2" name="Объект 1"/>
          <p:cNvGraphicFramePr>
            <a:graphicFrameLocks noChangeAspect="1"/>
          </p:cNvGraphicFramePr>
          <p:nvPr>
            <p:extLst/>
          </p:nvPr>
        </p:nvGraphicFramePr>
        <p:xfrm>
          <a:off x="431240" y="1789949"/>
          <a:ext cx="3090475" cy="7835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627" name="Equation" r:id="rId4" imgW="2603160" imgH="647640" progId="Equation.DSMT4">
                  <p:embed/>
                </p:oleObj>
              </mc:Choice>
              <mc:Fallback>
                <p:oleObj name="Equation" r:id="rId4" imgW="2603160" imgH="647640" progId="Equation.DSMT4">
                  <p:embed/>
                  <p:pic>
                    <p:nvPicPr>
                      <p:cNvPr id="0" name="Picture 18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1240" y="1789949"/>
                        <a:ext cx="3090475" cy="78355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7" name="Группа 36"/>
          <p:cNvGrpSpPr/>
          <p:nvPr/>
        </p:nvGrpSpPr>
        <p:grpSpPr>
          <a:xfrm>
            <a:off x="3795607" y="1819491"/>
            <a:ext cx="5063012" cy="313612"/>
            <a:chOff x="3096839" y="1518770"/>
            <a:chExt cx="4226209" cy="261779"/>
          </a:xfrm>
        </p:grpSpPr>
        <p:sp>
          <p:nvSpPr>
            <p:cNvPr id="23" name="TextBox 22"/>
            <p:cNvSpPr txBox="1"/>
            <p:nvPr/>
          </p:nvSpPr>
          <p:spPr>
            <a:xfrm>
              <a:off x="3096839" y="1518770"/>
              <a:ext cx="4226209" cy="2617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04514"/>
              <a:r>
                <a:rPr lang="ru-RU" sz="1438" dirty="0">
                  <a:solidFill>
                    <a:prstClr val="black"/>
                  </a:solidFill>
                </a:rPr>
                <a:t>Замена </a:t>
              </a:r>
              <a:r>
                <a:rPr lang="en-US" sz="1438" dirty="0">
                  <a:solidFill>
                    <a:prstClr val="black"/>
                  </a:solidFill>
                </a:rPr>
                <a:t>                   </a:t>
              </a:r>
              <a:r>
                <a:rPr lang="ru-RU" sz="1438" dirty="0">
                  <a:solidFill>
                    <a:prstClr val="black"/>
                  </a:solidFill>
                </a:rPr>
                <a:t>  </a:t>
              </a:r>
              <a:r>
                <a:rPr lang="en-US" sz="1438" dirty="0">
                  <a:solidFill>
                    <a:prstClr val="black"/>
                  </a:solidFill>
                </a:rPr>
                <a:t>, </a:t>
              </a:r>
              <a:r>
                <a:rPr lang="ru-RU" sz="1438" dirty="0">
                  <a:solidFill>
                    <a:prstClr val="black"/>
                  </a:solidFill>
                </a:rPr>
                <a:t>где              - решение уравнения </a:t>
              </a:r>
              <a:r>
                <a:rPr lang="ru-RU" sz="1438" dirty="0" err="1">
                  <a:solidFill>
                    <a:prstClr val="black"/>
                  </a:solidFill>
                </a:rPr>
                <a:t>эйконала</a:t>
              </a:r>
              <a:endParaRPr lang="ru-RU" sz="1438" dirty="0">
                <a:solidFill>
                  <a:prstClr val="black"/>
                </a:solidFill>
              </a:endParaRPr>
            </a:p>
          </p:txBody>
        </p:sp>
        <p:graphicFrame>
          <p:nvGraphicFramePr>
            <p:cNvPr id="24" name="Объект 23"/>
            <p:cNvGraphicFramePr>
              <a:graphicFrameLocks noChangeAspect="1"/>
            </p:cNvGraphicFramePr>
            <p:nvPr>
              <p:extLst/>
            </p:nvPr>
          </p:nvGraphicFramePr>
          <p:xfrm>
            <a:off x="3673876" y="1565811"/>
            <a:ext cx="786584" cy="2095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7628" name="Equation" r:id="rId6" imgW="774360" imgH="228600" progId="Equation.DSMT4">
                    <p:embed/>
                  </p:oleObj>
                </mc:Choice>
                <mc:Fallback>
                  <p:oleObj name="Equation" r:id="rId6" imgW="774360" imgH="228600" progId="Equation.DSMT4">
                    <p:embed/>
                    <p:pic>
                      <p:nvPicPr>
                        <p:cNvPr id="0" name="Picture 18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673876" y="1565811"/>
                          <a:ext cx="786584" cy="20955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33" name="Объект 32"/>
          <p:cNvGraphicFramePr>
            <a:graphicFrameLocks noChangeAspect="1"/>
          </p:cNvGraphicFramePr>
          <p:nvPr>
            <p:extLst/>
          </p:nvPr>
        </p:nvGraphicFramePr>
        <p:xfrm>
          <a:off x="6814912" y="2075337"/>
          <a:ext cx="1821813" cy="364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629" name="Equation" r:id="rId8" imgW="1143000" imgH="228600" progId="Equation.DSMT4">
                  <p:embed/>
                </p:oleObj>
              </mc:Choice>
              <mc:Fallback>
                <p:oleObj name="Equation" r:id="rId8" imgW="1143000" imgH="228600" progId="Equation.DSMT4">
                  <p:embed/>
                  <p:pic>
                    <p:nvPicPr>
                      <p:cNvPr id="0" name="Picture 18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14912" y="2075337"/>
                        <a:ext cx="1821813" cy="3643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" name="Объект 33"/>
          <p:cNvGraphicFramePr>
            <a:graphicFrameLocks noChangeAspect="1"/>
          </p:cNvGraphicFramePr>
          <p:nvPr>
            <p:extLst/>
          </p:nvPr>
        </p:nvGraphicFramePr>
        <p:xfrm>
          <a:off x="3255539" y="2480523"/>
          <a:ext cx="4286725" cy="2757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630" name="Equation" r:id="rId10" imgW="2958840" imgH="190440" progId="Equation.DSMT4">
                  <p:embed/>
                </p:oleObj>
              </mc:Choice>
              <mc:Fallback>
                <p:oleObj name="Equation" r:id="rId10" imgW="2958840" imgH="190440" progId="Equation.DSMT4">
                  <p:embed/>
                  <p:pic>
                    <p:nvPicPr>
                      <p:cNvPr id="0" name="Picture 18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55539" y="2480523"/>
                        <a:ext cx="4286725" cy="27576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" name="Объект 40"/>
          <p:cNvGraphicFramePr>
            <a:graphicFrameLocks noChangeAspect="1"/>
          </p:cNvGraphicFramePr>
          <p:nvPr>
            <p:extLst/>
          </p:nvPr>
        </p:nvGraphicFramePr>
        <p:xfrm>
          <a:off x="5774404" y="1881606"/>
          <a:ext cx="545826" cy="2510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631" name="Equation" r:id="rId12" imgW="507960" imgH="228600" progId="Equation.DSMT4">
                  <p:embed/>
                </p:oleObj>
              </mc:Choice>
              <mc:Fallback>
                <p:oleObj name="Equation" r:id="rId12" imgW="507960" imgH="228600" progId="Equation.DSMT4">
                  <p:embed/>
                  <p:pic>
                    <p:nvPicPr>
                      <p:cNvPr id="0" name="Picture 18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74404" y="1881606"/>
                        <a:ext cx="545826" cy="25104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9" name="Соединительная линия уступом 38"/>
          <p:cNvCxnSpPr>
            <a:stCxn id="2" idx="3"/>
            <a:endCxn id="17" idx="0"/>
          </p:cNvCxnSpPr>
          <p:nvPr/>
        </p:nvCxnSpPr>
        <p:spPr>
          <a:xfrm>
            <a:off x="3521716" y="2181727"/>
            <a:ext cx="2611402" cy="605008"/>
          </a:xfrm>
          <a:prstGeom prst="bentConnector2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3288648" y="2221278"/>
            <a:ext cx="2855104" cy="3136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04514"/>
            <a:r>
              <a:rPr lang="ru-RU" sz="1438" b="1" dirty="0">
                <a:solidFill>
                  <a:prstClr val="black"/>
                </a:solidFill>
              </a:rPr>
              <a:t>Представление решения в виде</a:t>
            </a:r>
          </a:p>
        </p:txBody>
      </p:sp>
      <p:sp>
        <p:nvSpPr>
          <p:cNvPr id="45" name="Скругленный прямоугольник 44"/>
          <p:cNvSpPr/>
          <p:nvPr/>
        </p:nvSpPr>
        <p:spPr>
          <a:xfrm>
            <a:off x="208682" y="2809429"/>
            <a:ext cx="2724267" cy="139596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04514"/>
            <a:r>
              <a:rPr lang="ru-RU" sz="1557" dirty="0">
                <a:solidFill>
                  <a:prstClr val="black"/>
                </a:solidFill>
              </a:rPr>
              <a:t>Определение функции двух переменных </a:t>
            </a:r>
            <a:r>
              <a:rPr lang="en-US" sz="1557" i="1" dirty="0">
                <a:solidFill>
                  <a:srgbClr val="C00000"/>
                </a:solidFill>
              </a:rPr>
              <a:t>s</a:t>
            </a:r>
            <a:r>
              <a:rPr lang="ru-RU" sz="1557" dirty="0">
                <a:solidFill>
                  <a:prstClr val="black"/>
                </a:solidFill>
              </a:rPr>
              <a:t> вместо вычисления функции трех переменных.</a:t>
            </a:r>
            <a:endParaRPr lang="ru-RU" sz="1557" b="1" dirty="0">
              <a:solidFill>
                <a:prstClr val="black"/>
              </a:solidFill>
            </a:endParaRPr>
          </a:p>
        </p:txBody>
      </p:sp>
      <p:grpSp>
        <p:nvGrpSpPr>
          <p:cNvPr id="48" name="Группа 47"/>
          <p:cNvGrpSpPr/>
          <p:nvPr/>
        </p:nvGrpSpPr>
        <p:grpSpPr>
          <a:xfrm>
            <a:off x="304357" y="4270386"/>
            <a:ext cx="2714859" cy="2014843"/>
            <a:chOff x="182615" y="3564586"/>
            <a:chExt cx="2266153" cy="1681834"/>
          </a:xfrm>
        </p:grpSpPr>
        <p:pic>
          <p:nvPicPr>
            <p:cNvPr id="3104" name="Picture 32" descr="C:\Users\Admin\Desktop\УМНИК\2015\Финал\Bath.png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615" y="3660113"/>
              <a:ext cx="2266153" cy="15863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6" name="TextBox 45"/>
            <p:cNvSpPr txBox="1"/>
            <p:nvPr/>
          </p:nvSpPr>
          <p:spPr>
            <a:xfrm>
              <a:off x="271575" y="3564586"/>
              <a:ext cx="2088232" cy="2617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04514"/>
              <a:r>
                <a:rPr lang="ru-RU" sz="1438" dirty="0">
                  <a:solidFill>
                    <a:prstClr val="black"/>
                  </a:solidFill>
                </a:rPr>
                <a:t>Рельеф дна</a:t>
              </a:r>
            </a:p>
          </p:txBody>
        </p:sp>
      </p:grpSp>
      <p:grpSp>
        <p:nvGrpSpPr>
          <p:cNvPr id="47" name="Группа 46"/>
          <p:cNvGrpSpPr/>
          <p:nvPr/>
        </p:nvGrpSpPr>
        <p:grpSpPr>
          <a:xfrm>
            <a:off x="3059545" y="4270385"/>
            <a:ext cx="2714859" cy="1921675"/>
            <a:chOff x="2482432" y="3564584"/>
            <a:chExt cx="2266153" cy="1604065"/>
          </a:xfrm>
        </p:grpSpPr>
        <p:pic>
          <p:nvPicPr>
            <p:cNvPr id="3105" name="Picture 33" descr="C:\Users\Admin\Desktop\УМНИК\2015\Финал\Amplitude.png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82432" y="3582342"/>
              <a:ext cx="2266153" cy="15863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3" name="TextBox 52"/>
            <p:cNvSpPr txBox="1"/>
            <p:nvPr/>
          </p:nvSpPr>
          <p:spPr>
            <a:xfrm>
              <a:off x="2577820" y="3564584"/>
              <a:ext cx="2088232" cy="2617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04514"/>
              <a:r>
                <a:rPr lang="ru-RU" sz="1438" dirty="0">
                  <a:solidFill>
                    <a:prstClr val="black"/>
                  </a:solidFill>
                </a:rPr>
                <a:t>Распределение амплитуды</a:t>
              </a:r>
            </a:p>
          </p:txBody>
        </p:sp>
      </p:grpSp>
      <p:grpSp>
        <p:nvGrpSpPr>
          <p:cNvPr id="51" name="Группа 50"/>
          <p:cNvGrpSpPr/>
          <p:nvPr/>
        </p:nvGrpSpPr>
        <p:grpSpPr>
          <a:xfrm>
            <a:off x="2889228" y="2786735"/>
            <a:ext cx="6185261" cy="1395372"/>
            <a:chOff x="2340264" y="2326149"/>
            <a:chExt cx="5162975" cy="1164748"/>
          </a:xfrm>
        </p:grpSpPr>
        <p:graphicFrame>
          <p:nvGraphicFramePr>
            <p:cNvPr id="17" name="Объект 16"/>
            <p:cNvGraphicFramePr>
              <a:graphicFrameLocks noChangeAspect="1"/>
            </p:cNvGraphicFramePr>
            <p:nvPr>
              <p:extLst/>
            </p:nvPr>
          </p:nvGraphicFramePr>
          <p:xfrm>
            <a:off x="2592784" y="2326149"/>
            <a:ext cx="4910455" cy="116474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7632" name="Equation" r:id="rId16" imgW="3047760" imgH="723600" progId="Equation.DSMT4">
                    <p:embed/>
                  </p:oleObj>
                </mc:Choice>
                <mc:Fallback>
                  <p:oleObj name="Equation" r:id="rId16" imgW="3047760" imgH="723600" progId="Equation.DSMT4">
                    <p:embed/>
                    <p:pic>
                      <p:nvPicPr>
                        <p:cNvPr id="0" name="Picture 18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592784" y="2326149"/>
                          <a:ext cx="4910455" cy="116474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0" name="TextBox 49"/>
            <p:cNvSpPr txBox="1"/>
            <p:nvPr/>
          </p:nvSpPr>
          <p:spPr>
            <a:xfrm>
              <a:off x="2340264" y="2749509"/>
              <a:ext cx="425996" cy="2925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04514"/>
              <a:r>
                <a:rPr lang="ru-RU" sz="1677" dirty="0">
                  <a:solidFill>
                    <a:prstClr val="black"/>
                  </a:solidFill>
                </a:rPr>
                <a:t>(1)</a:t>
              </a:r>
            </a:p>
          </p:txBody>
        </p:sp>
      </p:grpSp>
      <p:grpSp>
        <p:nvGrpSpPr>
          <p:cNvPr id="54" name="Группа 53"/>
          <p:cNvGrpSpPr/>
          <p:nvPr/>
        </p:nvGrpSpPr>
        <p:grpSpPr>
          <a:xfrm>
            <a:off x="6133117" y="4097985"/>
            <a:ext cx="2833745" cy="2079837"/>
            <a:chOff x="5048011" y="3420679"/>
            <a:chExt cx="2365390" cy="1736086"/>
          </a:xfrm>
        </p:grpSpPr>
        <p:sp>
          <p:nvSpPr>
            <p:cNvPr id="49" name="Прямоугольник 48"/>
            <p:cNvSpPr/>
            <p:nvPr/>
          </p:nvSpPr>
          <p:spPr>
            <a:xfrm>
              <a:off x="5048011" y="3420679"/>
              <a:ext cx="2365390" cy="1736086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04514"/>
              <a:r>
                <a:rPr lang="ru-RU" sz="1677" dirty="0">
                  <a:solidFill>
                    <a:prstClr val="black"/>
                  </a:solidFill>
                </a:rPr>
                <a:t>В одномерном случае решение задачи Коши (1) совпадает с формулой </a:t>
              </a:r>
            </a:p>
            <a:p>
              <a:pPr algn="ctr" defTabSz="904514"/>
              <a:r>
                <a:rPr lang="ru-RU" sz="1677" dirty="0">
                  <a:solidFill>
                    <a:prstClr val="black"/>
                  </a:solidFill>
                </a:rPr>
                <a:t>Эри-Грина</a:t>
              </a:r>
            </a:p>
            <a:p>
              <a:pPr algn="ctr" defTabSz="904514"/>
              <a:endParaRPr lang="ru-RU" sz="1677" dirty="0">
                <a:solidFill>
                  <a:prstClr val="black"/>
                </a:solidFill>
              </a:endParaRPr>
            </a:p>
          </p:txBody>
        </p:sp>
        <p:graphicFrame>
          <p:nvGraphicFramePr>
            <p:cNvPr id="52" name="Объект 51"/>
            <p:cNvGraphicFramePr>
              <a:graphicFrameLocks noChangeAspect="1"/>
            </p:cNvGraphicFramePr>
            <p:nvPr>
              <p:extLst/>
            </p:nvPr>
          </p:nvGraphicFramePr>
          <p:xfrm>
            <a:off x="5204198" y="4654721"/>
            <a:ext cx="1933630" cy="31969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7633" name="Equation" r:id="rId18" imgW="1803240" imgH="291960" progId="Equation.DSMT4">
                    <p:embed/>
                  </p:oleObj>
                </mc:Choice>
                <mc:Fallback>
                  <p:oleObj name="Equation" r:id="rId18" imgW="1803240" imgH="291960" progId="Equation.DSMT4">
                    <p:embed/>
                    <p:pic>
                      <p:nvPicPr>
                        <p:cNvPr id="0" name="Picture 19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204198" y="4654721"/>
                          <a:ext cx="1933630" cy="31969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7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244408" y="6356350"/>
            <a:ext cx="432048" cy="365125"/>
          </a:xfrm>
        </p:spPr>
        <p:txBody>
          <a:bodyPr/>
          <a:lstStyle/>
          <a:p>
            <a:pPr>
              <a:defRPr/>
            </a:pPr>
            <a:fld id="{62F3D895-AD2A-458F-9249-264FA7DD9C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61795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кругленный прямоугольник 8"/>
          <p:cNvSpPr/>
          <p:nvPr/>
        </p:nvSpPr>
        <p:spPr>
          <a:xfrm>
            <a:off x="323528" y="101308"/>
            <a:ext cx="8535093" cy="912250"/>
          </a:xfrm>
          <a:prstGeom prst="roundRect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ru-RU" sz="3354" b="1" dirty="0">
                <a:solidFill>
                  <a:srgbClr val="00AC00"/>
                </a:solidFill>
              </a:rPr>
              <a:t> </a:t>
            </a:r>
            <a:r>
              <a:rPr lang="en-US" sz="3354" b="1" dirty="0">
                <a:solidFill>
                  <a:srgbClr val="00AC00"/>
                </a:solidFill>
              </a:rPr>
              <a:t>3D </a:t>
            </a:r>
            <a:r>
              <a:rPr lang="ru-RU" sz="3354" b="1" dirty="0">
                <a:solidFill>
                  <a:srgbClr val="00AC00"/>
                </a:solidFill>
              </a:rPr>
              <a:t>ГИС </a:t>
            </a:r>
            <a:r>
              <a:rPr lang="en-US" sz="3354" b="1" dirty="0">
                <a:solidFill>
                  <a:srgbClr val="00AC00"/>
                </a:solidFill>
              </a:rPr>
              <a:t>ITRIS (</a:t>
            </a:r>
            <a:r>
              <a:rPr lang="ru-RU" sz="3354" b="1" dirty="0" err="1">
                <a:solidFill>
                  <a:srgbClr val="00AC00"/>
                </a:solidFill>
              </a:rPr>
              <a:t>ИВМиМГ</a:t>
            </a:r>
            <a:r>
              <a:rPr lang="en-US" sz="3354" b="1" dirty="0">
                <a:solidFill>
                  <a:srgbClr val="00AC00"/>
                </a:solidFill>
              </a:rPr>
              <a:t>)</a:t>
            </a:r>
            <a:endParaRPr lang="ru-RU" sz="3354" b="1" dirty="0">
              <a:solidFill>
                <a:srgbClr val="00AC00"/>
              </a:solidFill>
            </a:endParaRPr>
          </a:p>
        </p:txBody>
      </p:sp>
      <p:pic>
        <p:nvPicPr>
          <p:cNvPr id="2051" name="Picture 3" descr="E:\KSI\ICM_MG_Lab\Отчет2013\Статья_КСИ-2013\fig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4621" y="1186090"/>
            <a:ext cx="3144905" cy="2358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08683" y="1972899"/>
            <a:ext cx="1455938" cy="1530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04514"/>
            <a:r>
              <a:rPr lang="ru-RU" sz="1557" dirty="0">
                <a:solidFill>
                  <a:prstClr val="black"/>
                </a:solidFill>
              </a:rPr>
              <a:t>Разработан программный модуль уточнения источника цунами</a:t>
            </a:r>
          </a:p>
        </p:txBody>
      </p:sp>
      <p:grpSp>
        <p:nvGrpSpPr>
          <p:cNvPr id="13" name="Группа 12"/>
          <p:cNvGrpSpPr/>
          <p:nvPr/>
        </p:nvGrpSpPr>
        <p:grpSpPr>
          <a:xfrm>
            <a:off x="4841434" y="1186089"/>
            <a:ext cx="4222330" cy="2358677"/>
            <a:chOff x="3969814" y="990054"/>
            <a:chExt cx="3524473" cy="1968840"/>
          </a:xfrm>
        </p:grpSpPr>
        <p:pic>
          <p:nvPicPr>
            <p:cNvPr id="2050" name="Picture 2" descr="C:\Users\Admin\Desktop\Poster_EGU2015\figures\Tsunami_wave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69814" y="990054"/>
              <a:ext cx="3432499" cy="19688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6274070" y="1229257"/>
              <a:ext cx="1220217" cy="4464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04514"/>
              <a:r>
                <a:rPr lang="ru-RU" sz="1438" b="1" dirty="0">
                  <a:solidFill>
                    <a:srgbClr val="C00000"/>
                  </a:solidFill>
                </a:rPr>
                <a:t>Глубоководные станции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969814" y="2497229"/>
              <a:ext cx="1220217" cy="4464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04514"/>
              <a:r>
                <a:rPr lang="ru-RU" sz="1438" b="1" dirty="0">
                  <a:solidFill>
                    <a:srgbClr val="C00000"/>
                  </a:solidFill>
                </a:rPr>
                <a:t>Спутниковые снимки</a:t>
              </a:r>
            </a:p>
          </p:txBody>
        </p:sp>
      </p:grpSp>
      <p:grpSp>
        <p:nvGrpSpPr>
          <p:cNvPr id="12" name="Группа 11"/>
          <p:cNvGrpSpPr/>
          <p:nvPr/>
        </p:nvGrpSpPr>
        <p:grpSpPr>
          <a:xfrm>
            <a:off x="5939074" y="3429000"/>
            <a:ext cx="3005893" cy="2513217"/>
            <a:chOff x="4464992" y="2862262"/>
            <a:chExt cx="2509086" cy="2097838"/>
          </a:xfrm>
        </p:grpSpPr>
        <p:pic>
          <p:nvPicPr>
            <p:cNvPr id="2053" name="Picture 5" descr="E:\KSI\ICM_MG_Lab\Отчет2013\Статья_КСИ-2013\ITRIS_source-tsunami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4992" y="3078286"/>
              <a:ext cx="2509086" cy="18818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Стрелка вниз 6"/>
            <p:cNvSpPr/>
            <p:nvPr/>
          </p:nvSpPr>
          <p:spPr>
            <a:xfrm>
              <a:off x="5545112" y="2862262"/>
              <a:ext cx="288032" cy="288032"/>
            </a:xfrm>
            <a:prstGeom prst="down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04514"/>
              <a:endParaRPr lang="ru-RU" sz="1797">
                <a:solidFill>
                  <a:prstClr val="white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4681016" y="3557528"/>
              <a:ext cx="1436241" cy="4464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04514"/>
              <a:r>
                <a:rPr lang="ru-RU" sz="1438" b="1" dirty="0">
                  <a:solidFill>
                    <a:srgbClr val="C00000"/>
                  </a:solidFill>
                </a:rPr>
                <a:t>Уточненный источник цунами</a:t>
              </a:r>
            </a:p>
          </p:txBody>
        </p:sp>
      </p:grpSp>
      <p:grpSp>
        <p:nvGrpSpPr>
          <p:cNvPr id="4" name="Группа 3"/>
          <p:cNvGrpSpPr/>
          <p:nvPr/>
        </p:nvGrpSpPr>
        <p:grpSpPr>
          <a:xfrm>
            <a:off x="431241" y="3774064"/>
            <a:ext cx="5434746" cy="950424"/>
            <a:chOff x="288528" y="3150294"/>
            <a:chExt cx="4536503" cy="793340"/>
          </a:xfrm>
        </p:grpSpPr>
        <p:grpSp>
          <p:nvGrpSpPr>
            <p:cNvPr id="23" name="Группа 22"/>
            <p:cNvGrpSpPr/>
            <p:nvPr/>
          </p:nvGrpSpPr>
          <p:grpSpPr>
            <a:xfrm>
              <a:off x="1458412" y="3150294"/>
              <a:ext cx="2070476" cy="576064"/>
              <a:chOff x="1872704" y="3150294"/>
              <a:chExt cx="2070476" cy="576064"/>
            </a:xfrm>
          </p:grpSpPr>
          <p:sp>
            <p:nvSpPr>
              <p:cNvPr id="15" name="Скругленный прямоугольник 14"/>
              <p:cNvSpPr/>
              <p:nvPr/>
            </p:nvSpPr>
            <p:spPr>
              <a:xfrm>
                <a:off x="1872704" y="3150294"/>
                <a:ext cx="2070476" cy="360040"/>
              </a:xfrm>
              <a:prstGeom prst="round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04514"/>
                <a:r>
                  <a:rPr lang="ru-RU" sz="1797" b="1" dirty="0">
                    <a:solidFill>
                      <a:prstClr val="black"/>
                    </a:solidFill>
                  </a:rPr>
                  <a:t>Назначение</a:t>
                </a:r>
              </a:p>
            </p:txBody>
          </p:sp>
          <p:cxnSp>
            <p:nvCxnSpPr>
              <p:cNvPr id="19" name="Прямая со стрелкой 18"/>
              <p:cNvCxnSpPr>
                <a:stCxn id="15" idx="2"/>
              </p:cNvCxnSpPr>
              <p:nvPr/>
            </p:nvCxnSpPr>
            <p:spPr>
              <a:xfrm flipH="1">
                <a:off x="2304752" y="3510334"/>
                <a:ext cx="603190" cy="216024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Прямая со стрелкой 20"/>
              <p:cNvCxnSpPr>
                <a:stCxn id="15" idx="2"/>
              </p:cNvCxnSpPr>
              <p:nvPr/>
            </p:nvCxnSpPr>
            <p:spPr>
              <a:xfrm>
                <a:off x="2907942" y="3510334"/>
                <a:ext cx="620946" cy="216024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4" name="TextBox 23"/>
            <p:cNvSpPr txBox="1"/>
            <p:nvPr/>
          </p:nvSpPr>
          <p:spPr>
            <a:xfrm>
              <a:off x="288528" y="3676545"/>
              <a:ext cx="2205122" cy="2617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04514"/>
              <a:r>
                <a:rPr lang="ru-RU" sz="1438" dirty="0">
                  <a:solidFill>
                    <a:prstClr val="black"/>
                  </a:solidFill>
                </a:rPr>
                <a:t>Сопровождение исследований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2520776" y="3681855"/>
              <a:ext cx="2304255" cy="2617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04514"/>
              <a:r>
                <a:rPr lang="ru-RU" sz="1438" dirty="0">
                  <a:solidFill>
                    <a:prstClr val="black"/>
                  </a:solidFill>
                </a:rPr>
                <a:t>Мониторинг и прогнозирование</a:t>
              </a:r>
            </a:p>
          </p:txBody>
        </p:sp>
      </p:grpSp>
      <p:pic>
        <p:nvPicPr>
          <p:cNvPr id="5122" name="Picture 2" descr="E:\3. МЧС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3771" y="4722988"/>
            <a:ext cx="2419685" cy="1359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E:\4. Учёные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474" y="4729170"/>
            <a:ext cx="1793276" cy="1341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244408" y="6356350"/>
            <a:ext cx="432048" cy="365125"/>
          </a:xfrm>
        </p:spPr>
        <p:txBody>
          <a:bodyPr/>
          <a:lstStyle/>
          <a:p>
            <a:pPr>
              <a:defRPr/>
            </a:pPr>
            <a:fld id="{62F3D895-AD2A-458F-9249-264FA7DD9C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0593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88640"/>
            <a:ext cx="9079281" cy="1296144"/>
          </a:xfrm>
        </p:spPr>
        <p:txBody>
          <a:bodyPr/>
          <a:lstStyle/>
          <a:p>
            <a:r>
              <a:rPr lang="ru-RU" sz="1600" b="1" dirty="0"/>
              <a:t>КАБАНИХИН Сергей Игоревич</a:t>
            </a:r>
            <a:br>
              <a:rPr lang="ru-RU" sz="1600" b="1" dirty="0"/>
            </a:br>
            <a:r>
              <a:rPr lang="ru-RU" sz="1400" b="1" dirty="0"/>
              <a:t>Директор Института вычислительной математики и математической геофизики СО РАН,</a:t>
            </a:r>
            <a:br>
              <a:rPr lang="ru-RU" sz="1400" b="1" dirty="0"/>
            </a:br>
            <a:r>
              <a:rPr lang="ru-RU" sz="1400" b="1" dirty="0"/>
              <a:t> </a:t>
            </a:r>
            <a:r>
              <a:rPr lang="ru-RU" sz="1600" b="1" dirty="0"/>
              <a:t>член-корреспондент РАН, доктор физико-математических наук, профессор,</a:t>
            </a:r>
            <a:br>
              <a:rPr lang="ru-RU" sz="1600" b="1" dirty="0"/>
            </a:br>
            <a:r>
              <a:rPr lang="ru-RU" sz="1600" b="1" dirty="0"/>
              <a:t> лауреат премии Евразийской ассоциации обратных задач (2016).</a:t>
            </a:r>
            <a:br>
              <a:rPr lang="ru-RU" sz="1600" b="1" dirty="0"/>
            </a:br>
            <a:endParaRPr lang="ru-RU" sz="1600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67544" y="1628801"/>
            <a:ext cx="7920880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dirty="0">
                <a:solidFill>
                  <a:srgbClr val="FF0000"/>
                </a:solidFill>
              </a:rPr>
              <a:t>                          </a:t>
            </a:r>
            <a:r>
              <a:rPr lang="en-US" sz="2000" b="1" i="1" dirty="0">
                <a:solidFill>
                  <a:srgbClr val="FF0000"/>
                </a:solidFill>
              </a:rPr>
              <a:t> </a:t>
            </a:r>
            <a:r>
              <a:rPr lang="ru-RU" sz="2000" b="1" i="1" dirty="0" err="1">
                <a:solidFill>
                  <a:srgbClr val="FF0000"/>
                </a:solidFill>
              </a:rPr>
              <a:t>Journal</a:t>
            </a:r>
            <a:r>
              <a:rPr lang="ru-RU" sz="2000" b="1" i="1" dirty="0">
                <a:solidFill>
                  <a:srgbClr val="FF0000"/>
                </a:solidFill>
              </a:rPr>
              <a:t> </a:t>
            </a:r>
            <a:r>
              <a:rPr lang="ru-RU" sz="2000" b="1" i="1" dirty="0" err="1">
                <a:solidFill>
                  <a:srgbClr val="FF0000"/>
                </a:solidFill>
              </a:rPr>
              <a:t>of</a:t>
            </a:r>
            <a:r>
              <a:rPr lang="ru-RU" sz="2000" b="1" i="1" dirty="0">
                <a:solidFill>
                  <a:srgbClr val="FF0000"/>
                </a:solidFill>
              </a:rPr>
              <a:t> </a:t>
            </a:r>
            <a:r>
              <a:rPr lang="ru-RU" sz="2000" b="1" i="1" dirty="0" err="1">
                <a:solidFill>
                  <a:srgbClr val="FF0000"/>
                </a:solidFill>
              </a:rPr>
              <a:t>Inverse</a:t>
            </a:r>
            <a:r>
              <a:rPr lang="ru-RU" sz="2000" b="1" i="1" dirty="0">
                <a:solidFill>
                  <a:srgbClr val="FF0000"/>
                </a:solidFill>
              </a:rPr>
              <a:t> </a:t>
            </a:r>
            <a:r>
              <a:rPr lang="ru-RU" sz="2000" b="1" i="1" dirty="0" err="1">
                <a:solidFill>
                  <a:srgbClr val="FF0000"/>
                </a:solidFill>
              </a:rPr>
              <a:t>and</a:t>
            </a:r>
            <a:r>
              <a:rPr lang="ru-RU" sz="2000" b="1" i="1" dirty="0">
                <a:solidFill>
                  <a:srgbClr val="FF0000"/>
                </a:solidFill>
              </a:rPr>
              <a:t> </a:t>
            </a:r>
            <a:r>
              <a:rPr lang="ru-RU" sz="2000" b="1" i="1" dirty="0" err="1">
                <a:solidFill>
                  <a:srgbClr val="FF0000"/>
                </a:solidFill>
              </a:rPr>
              <a:t>Ill-Posed</a:t>
            </a:r>
            <a:r>
              <a:rPr lang="ru-RU" sz="2000" b="1" i="1" dirty="0">
                <a:solidFill>
                  <a:srgbClr val="FF0000"/>
                </a:solidFill>
              </a:rPr>
              <a:t> </a:t>
            </a:r>
            <a:r>
              <a:rPr lang="ru-RU" sz="2000" b="1" i="1" dirty="0" err="1">
                <a:solidFill>
                  <a:srgbClr val="FF0000"/>
                </a:solidFill>
              </a:rPr>
              <a:t>Problems</a:t>
            </a:r>
            <a:endParaRPr lang="ru-RU" sz="2000" b="1" i="1" dirty="0">
              <a:solidFill>
                <a:srgbClr val="FF0000"/>
              </a:solidFill>
            </a:endParaRPr>
          </a:p>
          <a:p>
            <a:pPr lvl="0" algn="ctr"/>
            <a:r>
              <a:rPr lang="en-US" b="1" dirty="0">
                <a:solidFill>
                  <a:srgbClr val="000000"/>
                </a:solidFill>
              </a:rPr>
              <a:t>    </a:t>
            </a:r>
            <a:r>
              <a:rPr lang="ru-RU" b="1" dirty="0">
                <a:solidFill>
                  <a:srgbClr val="000000"/>
                </a:solidFill>
              </a:rPr>
              <a:t>Главный редактор</a:t>
            </a:r>
          </a:p>
          <a:p>
            <a:pPr lvl="0" algn="ctr"/>
            <a:r>
              <a:rPr lang="en-US" b="1" dirty="0">
                <a:solidFill>
                  <a:srgbClr val="000000"/>
                </a:solidFill>
              </a:rPr>
              <a:t>              Impact-factor Web-of-Science 0.98</a:t>
            </a:r>
            <a:r>
              <a:rPr lang="ru-RU" b="1" dirty="0"/>
              <a:t> </a:t>
            </a:r>
          </a:p>
          <a:p>
            <a:pPr lvl="0" algn="ctr"/>
            <a:endParaRPr lang="ru-RU" dirty="0"/>
          </a:p>
          <a:p>
            <a:pPr algn="ctr"/>
            <a:r>
              <a:rPr lang="ru-RU" sz="2000" b="1" i="1" dirty="0">
                <a:solidFill>
                  <a:srgbClr val="FF0000"/>
                </a:solidFill>
              </a:rPr>
              <a:t>Сибирский журнал вычислительной математики</a:t>
            </a:r>
          </a:p>
          <a:p>
            <a:pPr algn="ctr"/>
            <a:r>
              <a:rPr lang="ru-RU" dirty="0"/>
              <a:t>                      </a:t>
            </a:r>
            <a:r>
              <a:rPr lang="ru-RU" b="1" dirty="0"/>
              <a:t>Главный редактор </a:t>
            </a:r>
          </a:p>
          <a:p>
            <a:pPr algn="ctr"/>
            <a:r>
              <a:rPr lang="ru-RU" dirty="0"/>
              <a:t> </a:t>
            </a:r>
            <a:r>
              <a:rPr lang="en-US" dirty="0"/>
              <a:t>                </a:t>
            </a:r>
            <a:r>
              <a:rPr lang="en-US" b="1" dirty="0"/>
              <a:t>Web of Science </a:t>
            </a:r>
            <a:r>
              <a:rPr lang="ru-RU" b="1" dirty="0"/>
              <a:t>и </a:t>
            </a:r>
            <a:r>
              <a:rPr lang="en-US" b="1" dirty="0"/>
              <a:t>Scopus</a:t>
            </a:r>
            <a:endParaRPr lang="ru-RU" b="1" dirty="0"/>
          </a:p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55164" y="3663022"/>
            <a:ext cx="856895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600" b="1" dirty="0"/>
          </a:p>
          <a:p>
            <a:pPr algn="ctr"/>
            <a:r>
              <a:rPr lang="ru-RU" sz="1600" b="1" dirty="0"/>
              <a:t>Со-председатель международного программного комитета конференции </a:t>
            </a:r>
          </a:p>
          <a:p>
            <a:pPr algn="ctr"/>
            <a:r>
              <a:rPr lang="ru-RU" b="1" dirty="0" err="1">
                <a:solidFill>
                  <a:srgbClr val="FF0000"/>
                </a:solidFill>
              </a:rPr>
              <a:t>Inverse</a:t>
            </a:r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b="1" dirty="0" err="1">
                <a:solidFill>
                  <a:srgbClr val="FF0000"/>
                </a:solidFill>
              </a:rPr>
              <a:t>Problems</a:t>
            </a:r>
            <a:r>
              <a:rPr lang="ru-RU" b="1" dirty="0">
                <a:solidFill>
                  <a:srgbClr val="FF0000"/>
                </a:solidFill>
              </a:rPr>
              <a:t>: </a:t>
            </a:r>
            <a:r>
              <a:rPr lang="ru-RU" b="1" dirty="0" err="1">
                <a:solidFill>
                  <a:srgbClr val="FF0000"/>
                </a:solidFill>
              </a:rPr>
              <a:t>Modeling</a:t>
            </a:r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b="1" dirty="0" err="1">
                <a:solidFill>
                  <a:srgbClr val="FF0000"/>
                </a:solidFill>
              </a:rPr>
              <a:t>and</a:t>
            </a:r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b="1" dirty="0" err="1">
                <a:solidFill>
                  <a:srgbClr val="FF0000"/>
                </a:solidFill>
              </a:rPr>
              <a:t>Simulation</a:t>
            </a:r>
            <a:r>
              <a:rPr lang="ru-RU" b="1" dirty="0">
                <a:solidFill>
                  <a:srgbClr val="FF0000"/>
                </a:solidFill>
              </a:rPr>
              <a:t>  </a:t>
            </a:r>
            <a:r>
              <a:rPr lang="ru-RU" sz="1600" b="1" dirty="0"/>
              <a:t>(2004 - 2016),</a:t>
            </a:r>
          </a:p>
          <a:p>
            <a:pPr algn="ctr"/>
            <a:r>
              <a:rPr lang="ru-RU" sz="1600" b="1" dirty="0"/>
              <a:t> и </a:t>
            </a:r>
          </a:p>
          <a:p>
            <a:pPr algn="ctr"/>
            <a:r>
              <a:rPr lang="ru-RU" sz="1600" b="1" dirty="0"/>
              <a:t>ежегодной международной молодежной школы-конференции</a:t>
            </a:r>
          </a:p>
          <a:p>
            <a:pPr algn="ctr"/>
            <a:r>
              <a:rPr lang="ru-RU" sz="1600" b="1" dirty="0"/>
              <a:t> </a:t>
            </a:r>
            <a:r>
              <a:rPr lang="ru-RU" b="1" dirty="0">
                <a:solidFill>
                  <a:srgbClr val="FF0000"/>
                </a:solidFill>
              </a:rPr>
              <a:t>Теория и численные методы решения обратных и некорректных задач</a:t>
            </a:r>
          </a:p>
          <a:p>
            <a:pPr algn="ctr"/>
            <a:r>
              <a:rPr lang="ru-RU" sz="1600" b="1" dirty="0"/>
              <a:t>         (2009-2017)</a:t>
            </a:r>
          </a:p>
          <a:p>
            <a:pPr algn="ctr"/>
            <a:r>
              <a:rPr lang="ru-RU" sz="1600" b="1" dirty="0"/>
              <a:t>Заведующий кафедрой математических методов геофизики мехмата НГУ.</a:t>
            </a:r>
          </a:p>
          <a:p>
            <a:pPr algn="ctr"/>
            <a:r>
              <a:rPr lang="ru-RU" sz="1600" b="1" dirty="0"/>
              <a:t> Ученики: докторов наук 9, кандидатов  19, </a:t>
            </a:r>
            <a:r>
              <a:rPr lang="ru-RU" sz="1600" b="1" dirty="0" err="1"/>
              <a:t>PhD</a:t>
            </a:r>
            <a:r>
              <a:rPr lang="ru-RU" sz="1600" b="1" dirty="0"/>
              <a:t>  4.</a:t>
            </a:r>
          </a:p>
          <a:p>
            <a:pPr algn="ctr"/>
            <a:r>
              <a:rPr lang="ru-RU" sz="1600" b="1" dirty="0"/>
              <a:t>Опубликовано 12 книг (из них 4 за рубежом) и более 150 научных работ.</a:t>
            </a:r>
          </a:p>
          <a:p>
            <a:pPr algn="ctr"/>
            <a:endParaRPr lang="ru-RU" sz="1600" b="1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CDCD5-47CD-4B45-8A21-3F84BA66AFCD}" type="slidenum">
              <a:rPr lang="ru-RU" altLang="ru-RU" smtClean="0">
                <a:solidFill>
                  <a:srgbClr val="000000"/>
                </a:solidFill>
              </a:rPr>
              <a:pPr/>
              <a:t>6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6047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6_1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65333" y="765176"/>
            <a:ext cx="8958816" cy="5135564"/>
          </a:xfr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60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384678" y="6036128"/>
            <a:ext cx="8225099" cy="381001"/>
            <a:chOff x="0" y="20888"/>
            <a:chExt cx="9144000" cy="283768"/>
          </a:xfrm>
        </p:grpSpPr>
        <p:sp>
          <p:nvSpPr>
            <p:cNvPr id="9" name="Скругленный прямоугольник 8"/>
            <p:cNvSpPr/>
            <p:nvPr/>
          </p:nvSpPr>
          <p:spPr>
            <a:xfrm>
              <a:off x="0" y="70884"/>
              <a:ext cx="9144000" cy="233772"/>
            </a:xfrm>
            <a:prstGeom prst="roundRect">
              <a:avLst/>
            </a:prstGeom>
            <a:solidFill>
              <a:schemeClr val="tx1"/>
            </a:solidFill>
            <a:effectLst>
              <a:outerShdw blurRad="50800" dist="50800" dir="5400000" algn="ctr" rotWithShape="0">
                <a:schemeClr val="tx1"/>
              </a:out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10" name="Скругленный прямоугольник 4"/>
            <p:cNvSpPr/>
            <p:nvPr/>
          </p:nvSpPr>
          <p:spPr>
            <a:xfrm>
              <a:off x="11412" y="20888"/>
              <a:ext cx="9121175" cy="283768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0" vert="horz" wrap="square" lIns="82159" tIns="82159" rIns="82159" bIns="82159" numCol="1" spcCol="1270" anchor="ctr" anchorCtr="0">
              <a:noAutofit/>
            </a:bodyPr>
            <a:lstStyle/>
            <a:p>
              <a:pPr algn="ctr" defTabSz="904514"/>
              <a:r>
                <a:rPr lang="ru-RU" sz="1797" b="1" dirty="0">
                  <a:solidFill>
                    <a:srgbClr val="8064A2">
                      <a:lumMod val="50000"/>
                    </a:srgbClr>
                  </a:solidFill>
                  <a:latin typeface="Times New Roman" pitchFamily="18" charset="0"/>
                  <a:cs typeface="Times New Roman" pitchFamily="18" charset="0"/>
                </a:rPr>
                <a:t>Численное моделирование </a:t>
              </a:r>
              <a:r>
                <a:rPr lang="ru-RU" sz="1797" b="1" dirty="0" err="1">
                  <a:solidFill>
                    <a:srgbClr val="8064A2">
                      <a:lumMod val="50000"/>
                    </a:srgbClr>
                  </a:solidFill>
                  <a:latin typeface="Times New Roman" pitchFamily="18" charset="0"/>
                  <a:cs typeface="Times New Roman" pitchFamily="18" charset="0"/>
                </a:rPr>
                <a:t>Симуширского</a:t>
              </a:r>
              <a:r>
                <a:rPr lang="ru-RU" sz="1797" b="1" dirty="0">
                  <a:solidFill>
                    <a:srgbClr val="8064A2">
                      <a:lumMod val="50000"/>
                    </a:srgbClr>
                  </a:solidFill>
                  <a:latin typeface="Times New Roman" pitchFamily="18" charset="0"/>
                  <a:cs typeface="Times New Roman" pitchFamily="18" charset="0"/>
                </a:rPr>
                <a:t> цунами</a:t>
              </a:r>
            </a:p>
          </p:txBody>
        </p:sp>
      </p:grpSp>
      <p:sp>
        <p:nvSpPr>
          <p:cNvPr id="11" name="Скругленный прямоугольник 10"/>
          <p:cNvSpPr/>
          <p:nvPr/>
        </p:nvSpPr>
        <p:spPr>
          <a:xfrm>
            <a:off x="323528" y="64633"/>
            <a:ext cx="8710574" cy="603861"/>
          </a:xfrm>
          <a:prstGeom prst="roundRect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en-US" sz="3354" b="1" dirty="0">
                <a:solidFill>
                  <a:srgbClr val="00AC00"/>
                </a:solidFill>
              </a:rPr>
              <a:t>ITRIS: </a:t>
            </a:r>
            <a:r>
              <a:rPr lang="ru-RU" sz="3354" b="1" dirty="0">
                <a:solidFill>
                  <a:srgbClr val="00AC00"/>
                </a:solidFill>
              </a:rPr>
              <a:t>распространение цунами</a:t>
            </a:r>
          </a:p>
        </p:txBody>
      </p:sp>
    </p:spTree>
    <p:extLst>
      <p:ext uri="{BB962C8B-B14F-4D97-AF65-F5344CB8AC3E}">
        <p14:creationId xmlns:p14="http://schemas.microsoft.com/office/powerpoint/2010/main" val="2131722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61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Объект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83" y="836712"/>
            <a:ext cx="8901825" cy="5102795"/>
          </a:xfrm>
          <a:prstGeom prst="rect">
            <a:avLst/>
          </a:prstGeom>
        </p:spPr>
      </p:pic>
      <p:pic>
        <p:nvPicPr>
          <p:cNvPr id="10" name="Объект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255" y="1062338"/>
            <a:ext cx="8785154" cy="4867045"/>
          </a:xfrm>
          <a:prstGeom prst="rect">
            <a:avLst/>
          </a:prstGeom>
        </p:spPr>
      </p:pic>
      <p:pic>
        <p:nvPicPr>
          <p:cNvPr id="11" name="Объект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255" y="1090618"/>
            <a:ext cx="8785154" cy="4867045"/>
          </a:xfrm>
          <a:prstGeom prst="rect">
            <a:avLst/>
          </a:prstGeom>
        </p:spPr>
      </p:pic>
      <p:pic>
        <p:nvPicPr>
          <p:cNvPr id="12" name="Объект 5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255" y="1072461"/>
            <a:ext cx="8785154" cy="4867045"/>
          </a:xfrm>
          <a:prstGeom prst="rect">
            <a:avLst/>
          </a:prstGeom>
        </p:spPr>
      </p:pic>
      <p:pic>
        <p:nvPicPr>
          <p:cNvPr id="13" name="Объект 5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255" y="1072461"/>
            <a:ext cx="8785154" cy="4867045"/>
          </a:xfrm>
          <a:prstGeom prst="rect">
            <a:avLst/>
          </a:prstGeom>
        </p:spPr>
      </p:pic>
      <p:grpSp>
        <p:nvGrpSpPr>
          <p:cNvPr id="14" name="Группа 13"/>
          <p:cNvGrpSpPr/>
          <p:nvPr/>
        </p:nvGrpSpPr>
        <p:grpSpPr>
          <a:xfrm>
            <a:off x="85584" y="5943601"/>
            <a:ext cx="8972835" cy="381001"/>
            <a:chOff x="0" y="-48027"/>
            <a:chExt cx="9144000" cy="283768"/>
          </a:xfrm>
        </p:grpSpPr>
        <p:sp>
          <p:nvSpPr>
            <p:cNvPr id="15" name="Скругленный прямоугольник 14"/>
            <p:cNvSpPr/>
            <p:nvPr/>
          </p:nvSpPr>
          <p:spPr>
            <a:xfrm>
              <a:off x="0" y="-37552"/>
              <a:ext cx="9144000" cy="233772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sp>
        <p:sp>
          <p:nvSpPr>
            <p:cNvPr id="16" name="Скругленный прямоугольник 4"/>
            <p:cNvSpPr/>
            <p:nvPr/>
          </p:nvSpPr>
          <p:spPr>
            <a:xfrm>
              <a:off x="11412" y="-48027"/>
              <a:ext cx="9121175" cy="283768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0" vert="horz" wrap="square" lIns="82159" tIns="82159" rIns="82159" bIns="82159" numCol="1" spcCol="1270" anchor="ctr" anchorCtr="0">
              <a:noAutofit/>
            </a:bodyPr>
            <a:lstStyle/>
            <a:p>
              <a:pPr algn="ctr" defTabSz="904514"/>
              <a:r>
                <a:rPr lang="ru-RU" sz="1797" b="1" dirty="0">
                  <a:solidFill>
                    <a:srgbClr val="8064A2">
                      <a:lumMod val="50000"/>
                    </a:srgbClr>
                  </a:solidFill>
                  <a:latin typeface="Times New Roman" pitchFamily="18" charset="0"/>
                  <a:cs typeface="Times New Roman" pitchFamily="18" charset="0"/>
                </a:rPr>
                <a:t>Город </a:t>
              </a:r>
              <a:r>
                <a:rPr lang="ru-RU" sz="1797" b="1" dirty="0" err="1">
                  <a:solidFill>
                    <a:srgbClr val="8064A2">
                      <a:lumMod val="50000"/>
                    </a:srgbClr>
                  </a:solidFill>
                  <a:latin typeface="Times New Roman" pitchFamily="18" charset="0"/>
                  <a:cs typeface="Times New Roman" pitchFamily="18" charset="0"/>
                </a:rPr>
                <a:t>Нагапаттинам</a:t>
              </a:r>
              <a:r>
                <a:rPr lang="ru-RU" sz="1797" b="1" dirty="0">
                  <a:solidFill>
                    <a:srgbClr val="8064A2">
                      <a:lumMod val="50000"/>
                    </a:srgbClr>
                  </a:solidFill>
                  <a:latin typeface="Times New Roman" pitchFamily="18" charset="0"/>
                  <a:cs typeface="Times New Roman" pitchFamily="18" charset="0"/>
                </a:rPr>
                <a:t>, Индия.</a:t>
              </a:r>
            </a:p>
          </p:txBody>
        </p:sp>
      </p:grpSp>
      <p:sp>
        <p:nvSpPr>
          <p:cNvPr id="17" name="Скругленный прямоугольник 16"/>
          <p:cNvSpPr/>
          <p:nvPr/>
        </p:nvSpPr>
        <p:spPr>
          <a:xfrm>
            <a:off x="323528" y="83520"/>
            <a:ext cx="8680723" cy="603861"/>
          </a:xfrm>
          <a:prstGeom prst="roundRect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en-US" sz="3354" b="1" dirty="0">
                <a:solidFill>
                  <a:srgbClr val="00AC00"/>
                </a:solidFill>
              </a:rPr>
              <a:t>ITRIS:</a:t>
            </a:r>
            <a:r>
              <a:rPr lang="ru-RU" sz="3354" b="1" dirty="0">
                <a:solidFill>
                  <a:srgbClr val="00AC00"/>
                </a:solidFill>
              </a:rPr>
              <a:t> визуализация</a:t>
            </a:r>
          </a:p>
        </p:txBody>
      </p:sp>
    </p:spTree>
    <p:extLst>
      <p:ext uri="{BB962C8B-B14F-4D97-AF65-F5344CB8AC3E}">
        <p14:creationId xmlns:p14="http://schemas.microsoft.com/office/powerpoint/2010/main" val="811018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15_1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31531" y="981112"/>
            <a:ext cx="8789017" cy="5038725"/>
          </a:xfr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62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85584" y="6049732"/>
            <a:ext cx="8972835" cy="381001"/>
            <a:chOff x="0" y="-48027"/>
            <a:chExt cx="9144000" cy="283768"/>
          </a:xfrm>
        </p:grpSpPr>
        <p:sp>
          <p:nvSpPr>
            <p:cNvPr id="9" name="Скругленный прямоугольник 8"/>
            <p:cNvSpPr/>
            <p:nvPr/>
          </p:nvSpPr>
          <p:spPr>
            <a:xfrm>
              <a:off x="0" y="-37552"/>
              <a:ext cx="9144000" cy="233772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sp>
        <p:sp>
          <p:nvSpPr>
            <p:cNvPr id="10" name="Скругленный прямоугольник 4"/>
            <p:cNvSpPr/>
            <p:nvPr/>
          </p:nvSpPr>
          <p:spPr>
            <a:xfrm>
              <a:off x="11412" y="-48027"/>
              <a:ext cx="9121175" cy="283768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0" vert="horz" wrap="square" lIns="82159" tIns="82159" rIns="82159" bIns="82159" numCol="1" spcCol="1270" anchor="ctr" anchorCtr="0">
              <a:noAutofit/>
            </a:bodyPr>
            <a:lstStyle/>
            <a:p>
              <a:pPr algn="ctr" defTabSz="904514"/>
              <a:r>
                <a:rPr lang="ru-RU" sz="1797" b="1" dirty="0">
                  <a:solidFill>
                    <a:srgbClr val="8064A2">
                      <a:lumMod val="50000"/>
                    </a:srgbClr>
                  </a:solidFill>
                  <a:latin typeface="Times New Roman" pitchFamily="18" charset="0"/>
                  <a:cs typeface="Times New Roman" pitchFamily="18" charset="0"/>
                </a:rPr>
                <a:t>Карта затоплений г. </a:t>
              </a:r>
              <a:r>
                <a:rPr lang="ru-RU" sz="1797" b="1" dirty="0" err="1">
                  <a:solidFill>
                    <a:srgbClr val="8064A2">
                      <a:lumMod val="50000"/>
                    </a:srgbClr>
                  </a:solidFill>
                  <a:latin typeface="Times New Roman" pitchFamily="18" charset="0"/>
                  <a:cs typeface="Times New Roman" pitchFamily="18" charset="0"/>
                </a:rPr>
                <a:t>Нагапаттинам</a:t>
              </a:r>
              <a:r>
                <a:rPr lang="ru-RU" sz="1797" b="1" dirty="0">
                  <a:solidFill>
                    <a:srgbClr val="8064A2">
                      <a:lumMod val="50000"/>
                    </a:srgbClr>
                  </a:solidFill>
                  <a:latin typeface="Times New Roman" pitchFamily="18" charset="0"/>
                  <a:cs typeface="Times New Roman" pitchFamily="18" charset="0"/>
                </a:rPr>
                <a:t>, Индия.</a:t>
              </a:r>
            </a:p>
          </p:txBody>
        </p:sp>
      </p:grpSp>
      <p:sp>
        <p:nvSpPr>
          <p:cNvPr id="11" name="Скругленный прямоугольник 10"/>
          <p:cNvSpPr/>
          <p:nvPr/>
        </p:nvSpPr>
        <p:spPr>
          <a:xfrm>
            <a:off x="179512" y="64633"/>
            <a:ext cx="8854590" cy="603861"/>
          </a:xfrm>
          <a:prstGeom prst="roundRect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en-US" sz="3354" b="1" dirty="0">
                <a:solidFill>
                  <a:srgbClr val="00AC00"/>
                </a:solidFill>
              </a:rPr>
              <a:t>ITRIS: </a:t>
            </a:r>
            <a:r>
              <a:rPr lang="ru-RU" sz="3354" b="1" dirty="0">
                <a:solidFill>
                  <a:srgbClr val="00AC00"/>
                </a:solidFill>
              </a:rPr>
              <a:t>моделирование наката цунами</a:t>
            </a:r>
          </a:p>
        </p:txBody>
      </p:sp>
    </p:spTree>
    <p:extLst>
      <p:ext uri="{BB962C8B-B14F-4D97-AF65-F5344CB8AC3E}">
        <p14:creationId xmlns:p14="http://schemas.microsoft.com/office/powerpoint/2010/main" val="1721717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166132" y="2048747"/>
            <a:ext cx="8843396" cy="2070380"/>
          </a:xfrm>
          <a:prstGeom prst="rect">
            <a:avLst/>
          </a:prstGeom>
        </p:spPr>
        <p:txBody>
          <a:bodyPr vert="horz" lIns="90452" tIns="45226" rIns="90452" bIns="45226" rtlCol="0" anchor="ctr">
            <a:normAutofit fontScale="92500"/>
          </a:bodyPr>
          <a:lstStyle>
            <a:lvl1pPr algn="ctr" defTabSz="75502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834" dirty="0">
                <a:ln w="18415" cmpd="sng">
                  <a:noFill/>
                  <a:prstDash val="solid"/>
                </a:ln>
                <a:solidFill>
                  <a:prstClr val="black"/>
                </a:solidFill>
                <a:latin typeface="Century Gothic" panose="020B0502020202020204" pitchFamily="34" charset="0"/>
              </a:rPr>
              <a:t>Численные методы решения прямых и обратных задач иммунологии, эпидемиологии и </a:t>
            </a:r>
            <a:r>
              <a:rPr lang="ru-RU" sz="3834" dirty="0" err="1">
                <a:ln w="18415" cmpd="sng">
                  <a:noFill/>
                  <a:prstDash val="solid"/>
                </a:ln>
                <a:solidFill>
                  <a:prstClr val="black"/>
                </a:solidFill>
                <a:latin typeface="Century Gothic" panose="020B0502020202020204" pitchFamily="34" charset="0"/>
              </a:rPr>
              <a:t>фармакокинетики</a:t>
            </a:r>
            <a:endParaRPr lang="ru-RU" sz="3834" dirty="0">
              <a:ln w="18415" cmpd="sng">
                <a:noFill/>
                <a:prstDash val="solid"/>
              </a:ln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pPr marL="547726" indent="-547726">
              <a:buFont typeface="Arial" panose="020B0604020202020204" pitchFamily="34" charset="0"/>
              <a:buChar char="•"/>
            </a:pPr>
            <a:endParaRPr lang="ru-RU" sz="3834" baseline="30000" dirty="0">
              <a:ln w="18415" cmpd="sng">
                <a:noFill/>
                <a:prstDash val="solid"/>
              </a:ln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244408" y="6356350"/>
            <a:ext cx="432048" cy="365125"/>
          </a:xfrm>
        </p:spPr>
        <p:txBody>
          <a:bodyPr/>
          <a:lstStyle/>
          <a:p>
            <a:pPr>
              <a:defRPr/>
            </a:pPr>
            <a:fld id="{62F3D895-AD2A-458F-9249-264FA7DD9C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63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954062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Объект 8"/>
          <p:cNvGraphicFramePr>
            <a:graphicFrameLocks noChangeAspect="1"/>
          </p:cNvGraphicFramePr>
          <p:nvPr>
            <p:extLst/>
          </p:nvPr>
        </p:nvGraphicFramePr>
        <p:xfrm>
          <a:off x="591823" y="1013766"/>
          <a:ext cx="2110655" cy="15525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30" name="Equation" r:id="rId3" imgW="1117440" imgH="736560" progId="Equation.DSMT4">
                  <p:embed/>
                </p:oleObj>
              </mc:Choice>
              <mc:Fallback>
                <p:oleObj name="Equation" r:id="rId3" imgW="1117440" imgH="736560" progId="Equation.DSMT4">
                  <p:embed/>
                  <p:pic>
                    <p:nvPicPr>
                      <p:cNvPr id="0" name="Picture 4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1823" y="1013766"/>
                        <a:ext cx="2110655" cy="155257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479182" y="2590554"/>
                <a:ext cx="4112075" cy="2409989"/>
              </a:xfrm>
              <a:prstGeom prst="rect">
                <a:avLst/>
              </a:prstGeom>
              <a:noFill/>
            </p:spPr>
            <p:txBody>
              <a:bodyPr wrap="square" lIns="75981" tIns="37990" rIns="75981" bIns="37990" rtlCol="0">
                <a:spAutoFit/>
              </a:bodyPr>
              <a:lstStyle/>
              <a:p>
                <a:pPr defTabSz="904514"/>
                <a14:m>
                  <m:oMath xmlns:m="http://schemas.openxmlformats.org/officeDocument/2006/math">
                    <m:r>
                      <a:rPr lang="en-US" sz="167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𝑋</m:t>
                    </m:r>
                    <m:d>
                      <m:dPr>
                        <m:ctrlPr>
                          <a:rPr lang="en-US" sz="1677" i="1">
                            <a:solidFill>
                              <a:prstClr val="black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167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𝑡</m:t>
                        </m:r>
                      </m:e>
                    </m:d>
                    <m:r>
                      <a:rPr lang="en-US" sz="167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</m:oMath>
                </a14:m>
                <a:r>
                  <a:rPr lang="en-US" sz="1677" dirty="0">
                    <a:solidFill>
                      <a:prstClr val="black"/>
                    </a:solidFill>
                    <a:cs typeface="Arial" panose="020B0604020202020204" pitchFamily="34" charset="0"/>
                  </a:rPr>
                  <a:t> </a:t>
                </a:r>
                <a:r>
                  <a:rPr lang="ru-RU" sz="1677" dirty="0">
                    <a:solidFill>
                      <a:prstClr val="black"/>
                    </a:solidFill>
                    <a:cs typeface="Arial" panose="020B0604020202020204" pitchFamily="34" charset="0"/>
                  </a:rPr>
                  <a:t>вектор неизвестных функций модели;</a:t>
                </a:r>
                <a:endParaRPr lang="en-US" sz="1677" dirty="0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  <a:p>
                <a:pPr defTabSz="904514"/>
                <a14:m>
                  <m:oMath xmlns:m="http://schemas.openxmlformats.org/officeDocument/2006/math">
                    <m:r>
                      <a:rPr lang="en-US" sz="167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𝑋</m:t>
                    </m:r>
                    <m:d>
                      <m:dPr>
                        <m:ctrlPr>
                          <a:rPr lang="en-US" sz="1677" i="1">
                            <a:solidFill>
                              <a:prstClr val="black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167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0</m:t>
                        </m:r>
                      </m:e>
                    </m:d>
                    <m:r>
                      <a:rPr lang="en-US" sz="167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</m:oMath>
                </a14:m>
                <a:r>
                  <a:rPr lang="en-US" sz="1677" dirty="0">
                    <a:solidFill>
                      <a:prstClr val="black"/>
                    </a:solidFill>
                    <a:cs typeface="Arial" panose="020B0604020202020204" pitchFamily="34" charset="0"/>
                  </a:rPr>
                  <a:t> </a:t>
                </a:r>
                <a:r>
                  <a:rPr lang="ru-RU" sz="1677" dirty="0">
                    <a:solidFill>
                      <a:prstClr val="black"/>
                    </a:solidFill>
                    <a:cs typeface="Arial" panose="020B0604020202020204" pitchFamily="34" charset="0"/>
                  </a:rPr>
                  <a:t>начальные данные;</a:t>
                </a:r>
                <a:endParaRPr lang="en-US" sz="1677" dirty="0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  <a:p>
                <a:pPr defTabSz="904514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167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Θ</m:t>
                    </m:r>
                    <m:r>
                      <a:rPr lang="en-US" sz="167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 −</m:t>
                    </m:r>
                  </m:oMath>
                </a14:m>
                <a:r>
                  <a:rPr lang="en-US" sz="1677" dirty="0">
                    <a:solidFill>
                      <a:prstClr val="black"/>
                    </a:solidFill>
                    <a:cs typeface="Arial" panose="020B0604020202020204" pitchFamily="34" charset="0"/>
                  </a:rPr>
                  <a:t> </a:t>
                </a:r>
                <a:r>
                  <a:rPr lang="ru-RU" sz="1677" dirty="0">
                    <a:solidFill>
                      <a:prstClr val="black"/>
                    </a:solidFill>
                    <a:cs typeface="Arial" panose="020B0604020202020204" pitchFamily="34" charset="0"/>
                  </a:rPr>
                  <a:t>вектор неизвестных параметров модели;</a:t>
                </a:r>
                <a:endParaRPr lang="en-US" sz="1677" dirty="0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  <a:p>
                <a:pPr defTabSz="904514"/>
                <a14:m>
                  <m:oMath xmlns:m="http://schemas.openxmlformats.org/officeDocument/2006/math">
                    <m:r>
                      <a:rPr lang="en-US" sz="167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𝐹</m:t>
                    </m:r>
                    <m:d>
                      <m:dPr>
                        <m:ctrlPr>
                          <a:rPr lang="en-US" sz="1677" i="1">
                            <a:solidFill>
                              <a:prstClr val="black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167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𝑋</m:t>
                        </m:r>
                        <m:d>
                          <m:dPr>
                            <m:ctrlPr>
                              <a:rPr lang="en-US" sz="1677" i="1">
                                <a:solidFill>
                                  <a:prstClr val="black"/>
                                </a:solidFill>
                                <a:latin typeface="Cambria Math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sz="1677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𝑡</m:t>
                            </m:r>
                          </m:e>
                        </m:d>
                        <m:r>
                          <a:rPr lang="en-US" sz="167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, </m:t>
                        </m:r>
                        <m:r>
                          <m:rPr>
                            <m:sty m:val="p"/>
                          </m:rPr>
                          <a:rPr lang="el-GR" sz="167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Θ</m:t>
                        </m:r>
                      </m:e>
                    </m:d>
                    <m:r>
                      <a:rPr lang="en-US" sz="167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</m:oMath>
                </a14:m>
                <a:r>
                  <a:rPr lang="ru-RU" sz="1677" dirty="0">
                    <a:solidFill>
                      <a:prstClr val="black"/>
                    </a:solidFill>
                    <a:ea typeface="Cambria Math" panose="02040503050406030204" pitchFamily="18" charset="0"/>
                    <a:cs typeface="Arial" panose="020B0604020202020204" pitchFamily="34" charset="0"/>
                  </a:rPr>
                  <a:t> заданная вектор функция, описывающая модель;</a:t>
                </a:r>
                <a:endParaRPr lang="en-US" sz="1677" dirty="0">
                  <a:solidFill>
                    <a:prstClr val="black"/>
                  </a:solidFill>
                  <a:ea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 defTabSz="904514"/>
                <a14:m>
                  <m:oMath xmlns:m="http://schemas.openxmlformats.org/officeDocument/2006/math">
                    <m:sSup>
                      <m:sSupPr>
                        <m:ctrlPr>
                          <a:rPr lang="ru-RU" sz="1677" i="1">
                            <a:solidFill>
                              <a:prstClr val="black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l-GR" sz="167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Φ</m:t>
                        </m:r>
                      </m:e>
                      <m:sup>
                        <m:r>
                          <a:rPr lang="en-US" sz="167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(</m:t>
                        </m:r>
                        <m:r>
                          <a:rPr lang="en-US" sz="167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𝑘</m:t>
                        </m:r>
                        <m:r>
                          <a:rPr lang="en-US" sz="167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)</m:t>
                        </m:r>
                      </m:sup>
                    </m:sSup>
                    <m:r>
                      <a:rPr lang="en-US" sz="167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−</m:t>
                    </m:r>
                  </m:oMath>
                </a14:m>
                <a:r>
                  <a:rPr lang="en-US" sz="1677" dirty="0">
                    <a:solidFill>
                      <a:prstClr val="black"/>
                    </a:solidFill>
                    <a:cs typeface="Arial" panose="020B0604020202020204" pitchFamily="34" charset="0"/>
                  </a:rPr>
                  <a:t> </a:t>
                </a:r>
                <a:r>
                  <a:rPr lang="ru-RU" sz="1677" dirty="0">
                    <a:solidFill>
                      <a:prstClr val="black"/>
                    </a:solidFill>
                    <a:cs typeface="Arial" panose="020B0604020202020204" pitchFamily="34" charset="0"/>
                  </a:rPr>
                  <a:t>статистические данные о течении эксперимента;</a:t>
                </a: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546" y="2162392"/>
                <a:ext cx="3432440" cy="2011947"/>
              </a:xfrm>
              <a:prstGeom prst="rect">
                <a:avLst/>
              </a:prstGeom>
              <a:blipFill rotWithShape="1">
                <a:blip r:embed="rId5" cstate="print"/>
                <a:stretch>
                  <a:fillRect l="-1243" t="-1212" b="-272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1" name="Объект 10"/>
          <p:cNvGraphicFramePr>
            <a:graphicFrameLocks noChangeAspect="1"/>
          </p:cNvGraphicFramePr>
          <p:nvPr>
            <p:extLst/>
          </p:nvPr>
        </p:nvGraphicFramePr>
        <p:xfrm>
          <a:off x="4669964" y="1333623"/>
          <a:ext cx="3763834" cy="8013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31" name="Equation" r:id="rId6" imgW="2260440" imgH="431640" progId="Equation.DSMT4">
                  <p:embed/>
                </p:oleObj>
              </mc:Choice>
              <mc:Fallback>
                <p:oleObj name="Equation" r:id="rId6" imgW="2260440" imgH="431640" progId="Equation.DSMT4">
                  <p:embed/>
                  <p:pic>
                    <p:nvPicPr>
                      <p:cNvPr id="0" name="Picture 4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69964" y="1333623"/>
                        <a:ext cx="3763834" cy="80139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4711697" y="2566342"/>
                <a:ext cx="3975754" cy="1109056"/>
              </a:xfrm>
              <a:prstGeom prst="rect">
                <a:avLst/>
              </a:prstGeom>
              <a:noFill/>
            </p:spPr>
            <p:txBody>
              <a:bodyPr wrap="square" lIns="75981" tIns="37990" rIns="75981" bIns="37990" rtlCol="0">
                <a:spAutoFit/>
              </a:bodyPr>
              <a:lstStyle/>
              <a:p>
                <a:pPr defTabSz="904514"/>
                <a14:m>
                  <m:oMath xmlns:m="http://schemas.openxmlformats.org/officeDocument/2006/math">
                    <m:r>
                      <a:rPr lang="en-US" sz="155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𝐽</m:t>
                    </m:r>
                    <m:d>
                      <m:dPr>
                        <m:ctrlPr>
                          <a:rPr lang="en-US" sz="1557" i="1">
                            <a:solidFill>
                              <a:prstClr val="black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l-GR" sz="155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Θ</m:t>
                        </m:r>
                      </m:e>
                    </m:d>
                    <m:r>
                      <a:rPr lang="en-US" sz="155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 − </m:t>
                    </m:r>
                  </m:oMath>
                </a14:m>
                <a:r>
                  <a:rPr lang="ru-RU" sz="1677" dirty="0">
                    <a:solidFill>
                      <a:prstClr val="black"/>
                    </a:solidFill>
                    <a:cs typeface="Arial" panose="020B0604020202020204" pitchFamily="34" charset="0"/>
                  </a:rPr>
                  <a:t>целевая функция для задачи оптимизации;</a:t>
                </a:r>
                <a:endParaRPr lang="en-US" sz="1677" dirty="0">
                  <a:solidFill>
                    <a:prstClr val="black"/>
                  </a:solidFill>
                </a:endParaRPr>
              </a:p>
              <a:p>
                <a:pPr defTabSz="904514"/>
                <a14:m>
                  <m:oMath xmlns:m="http://schemas.openxmlformats.org/officeDocument/2006/math">
                    <m:r>
                      <a:rPr lang="en-US" sz="167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𝐾</m:t>
                    </m:r>
                    <m:r>
                      <a:rPr lang="en-US" sz="167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−</m:t>
                    </m:r>
                  </m:oMath>
                </a14:m>
                <a:r>
                  <a:rPr lang="en-US" sz="1677" dirty="0">
                    <a:solidFill>
                      <a:prstClr val="black"/>
                    </a:solidFill>
                    <a:cs typeface="Arial" panose="020B0604020202020204" pitchFamily="34" charset="0"/>
                  </a:rPr>
                  <a:t> </a:t>
                </a:r>
                <a:r>
                  <a:rPr lang="ru-RU" sz="1677" dirty="0">
                    <a:solidFill>
                      <a:prstClr val="black"/>
                    </a:solidFill>
                    <a:cs typeface="Arial" panose="020B0604020202020204" pitchFamily="34" charset="0"/>
                  </a:rPr>
                  <a:t>количество измерений или статистических данных.</a:t>
                </a:r>
                <a:endParaRPr lang="en-US" sz="1677" dirty="0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1520" y="2142182"/>
                <a:ext cx="3318650" cy="925816"/>
              </a:xfrm>
              <a:prstGeom prst="rect">
                <a:avLst/>
              </a:prstGeom>
              <a:blipFill rotWithShape="1">
                <a:blip r:embed="rId8" cstate="print"/>
                <a:stretch>
                  <a:fillRect l="-1284" t="-1974" b="-723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9" descr="C:\Users\Вадим\Desktop\strelochka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8484" y="1319879"/>
            <a:ext cx="1495472" cy="89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Двойные круглые скобки 13"/>
          <p:cNvSpPr/>
          <p:nvPr/>
        </p:nvSpPr>
        <p:spPr bwMode="auto">
          <a:xfrm>
            <a:off x="4591259" y="2635867"/>
            <a:ext cx="4114886" cy="1323439"/>
          </a:xfrm>
          <a:prstGeom prst="bracketPair">
            <a:avLst>
              <a:gd name="adj" fmla="val 7674"/>
            </a:avLst>
          </a:prstGeom>
          <a:ln w="38100">
            <a:solidFill>
              <a:srgbClr val="797F8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75981" tIns="37990" rIns="75981" bIns="37990" anchor="ctr"/>
          <a:lstStyle/>
          <a:p>
            <a:pPr algn="ctr" defTabSz="904514">
              <a:defRPr/>
            </a:pPr>
            <a:endParaRPr lang="ru-RU" sz="1797" dirty="0">
              <a:solidFill>
                <a:prstClr val="black"/>
              </a:solidFill>
            </a:endParaRPr>
          </a:p>
        </p:txBody>
      </p:sp>
      <p:sp>
        <p:nvSpPr>
          <p:cNvPr id="15" name="Двойные круглые скобки 14"/>
          <p:cNvSpPr/>
          <p:nvPr/>
        </p:nvSpPr>
        <p:spPr>
          <a:xfrm>
            <a:off x="384622" y="2660090"/>
            <a:ext cx="4003098" cy="2235430"/>
          </a:xfrm>
          <a:prstGeom prst="bracketPair">
            <a:avLst>
              <a:gd name="adj" fmla="val 7674"/>
            </a:avLst>
          </a:prstGeom>
          <a:ln w="38100">
            <a:solidFill>
              <a:srgbClr val="797F8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75981" tIns="37990" rIns="75981" bIns="37990" anchor="ctr"/>
          <a:lstStyle/>
          <a:p>
            <a:pPr algn="ctr" defTabSz="904514">
              <a:defRPr/>
            </a:pPr>
            <a:endParaRPr lang="ru-RU" sz="1797">
              <a:solidFill>
                <a:prstClr val="black"/>
              </a:solidFill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323528" y="150899"/>
            <a:ext cx="8707566" cy="603861"/>
          </a:xfrm>
          <a:prstGeom prst="roundRect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ru-RU" sz="3354" b="1" dirty="0">
                <a:solidFill>
                  <a:srgbClr val="00AC00"/>
                </a:solidFill>
              </a:rPr>
              <a:t>Обратная задача биологии</a:t>
            </a:r>
          </a:p>
        </p:txBody>
      </p:sp>
      <p:sp>
        <p:nvSpPr>
          <p:cNvPr id="2" name="Скругленный прямоугольник 1">
            <a:hlinkClick r:id="rId10" action="ppaction://hlinksldjump"/>
          </p:cNvPr>
          <p:cNvSpPr/>
          <p:nvPr/>
        </p:nvSpPr>
        <p:spPr>
          <a:xfrm>
            <a:off x="517506" y="5584971"/>
            <a:ext cx="2587975" cy="948924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04514"/>
            <a:r>
              <a:rPr lang="ru-RU" sz="287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Иммунология</a:t>
            </a:r>
          </a:p>
        </p:txBody>
      </p:sp>
      <p:sp>
        <p:nvSpPr>
          <p:cNvPr id="41" name="Скругленный прямоугольник 40">
            <a:hlinkClick r:id="rId11" action="ppaction://hlinksldjump"/>
          </p:cNvPr>
          <p:cNvSpPr/>
          <p:nvPr/>
        </p:nvSpPr>
        <p:spPr>
          <a:xfrm>
            <a:off x="3331443" y="5584971"/>
            <a:ext cx="2587975" cy="948924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04514"/>
            <a:r>
              <a:rPr lang="ru-RU" sz="2276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Фармакокинетика</a:t>
            </a:r>
            <a:endParaRPr lang="ru-RU" sz="2276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Скругленный прямоугольник 41">
            <a:hlinkClick r:id="rId12" action="ppaction://hlinksldjump"/>
          </p:cNvPr>
          <p:cNvSpPr/>
          <p:nvPr/>
        </p:nvSpPr>
        <p:spPr>
          <a:xfrm>
            <a:off x="6124785" y="5584971"/>
            <a:ext cx="2587975" cy="94892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04514"/>
            <a:r>
              <a:rPr lang="ru-RU" sz="2636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Эпидемиология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846683" y="5000873"/>
            <a:ext cx="3536899" cy="41224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04514"/>
            <a:r>
              <a:rPr lang="ru-RU" sz="2396" dirty="0">
                <a:solidFill>
                  <a:prstClr val="black"/>
                </a:solidFill>
              </a:rPr>
              <a:t>Приложения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64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723782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Скругленный прямоугольник 17"/>
          <p:cNvSpPr/>
          <p:nvPr/>
        </p:nvSpPr>
        <p:spPr>
          <a:xfrm>
            <a:off x="395536" y="150898"/>
            <a:ext cx="8635558" cy="690127"/>
          </a:xfrm>
          <a:prstGeom prst="roundRect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ru-RU" sz="2995" b="1" dirty="0">
                <a:solidFill>
                  <a:srgbClr val="00AC00"/>
                </a:solidFill>
              </a:rPr>
              <a:t>Внедрение в медицинские центры</a:t>
            </a:r>
          </a:p>
        </p:txBody>
      </p:sp>
      <p:sp>
        <p:nvSpPr>
          <p:cNvPr id="17" name="Скругленный прямоугольник 16">
            <a:hlinkClick r:id="rId2" action="ppaction://hlinksldjump"/>
          </p:cNvPr>
          <p:cNvSpPr/>
          <p:nvPr/>
        </p:nvSpPr>
        <p:spPr>
          <a:xfrm>
            <a:off x="603772" y="1444886"/>
            <a:ext cx="2587975" cy="948924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04514"/>
            <a:r>
              <a:rPr lang="ru-RU" sz="287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Рабочее место иммунолога</a:t>
            </a:r>
          </a:p>
        </p:txBody>
      </p:sp>
      <p:sp>
        <p:nvSpPr>
          <p:cNvPr id="20" name="Скругленный прямоугольник 19">
            <a:hlinkClick r:id="rId3" action="ppaction://hlinksldjump"/>
          </p:cNvPr>
          <p:cNvSpPr/>
          <p:nvPr/>
        </p:nvSpPr>
        <p:spPr>
          <a:xfrm>
            <a:off x="603772" y="2911405"/>
            <a:ext cx="2587975" cy="948924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04514"/>
            <a:r>
              <a:rPr lang="ru-RU" sz="2276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Рабочее место </a:t>
            </a:r>
            <a:r>
              <a:rPr lang="ru-RU" sz="2276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фармакокинетика</a:t>
            </a:r>
            <a:endParaRPr lang="ru-RU" sz="2276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Скругленный прямоугольник 20">
            <a:hlinkClick r:id="rId4" action="ppaction://hlinksldjump"/>
          </p:cNvPr>
          <p:cNvSpPr/>
          <p:nvPr/>
        </p:nvSpPr>
        <p:spPr>
          <a:xfrm>
            <a:off x="603772" y="4377924"/>
            <a:ext cx="2587975" cy="94892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04514"/>
            <a:r>
              <a:rPr lang="ru-RU" sz="2636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Рабочее место эпидемиолога</a:t>
            </a:r>
          </a:p>
        </p:txBody>
      </p:sp>
      <p:sp>
        <p:nvSpPr>
          <p:cNvPr id="7" name="Стрелка вправо 6"/>
          <p:cNvSpPr/>
          <p:nvPr/>
        </p:nvSpPr>
        <p:spPr>
          <a:xfrm>
            <a:off x="3525711" y="1746817"/>
            <a:ext cx="948924" cy="345063"/>
          </a:xfrm>
          <a:prstGeom prst="rightArrow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04514"/>
            <a:endParaRPr lang="ru-RU" sz="1797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58266" y="1426796"/>
            <a:ext cx="3707647" cy="2082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329" indent="-342329" defTabSz="904514">
              <a:buFont typeface="Arial" panose="020B0604020202020204" pitchFamily="34" charset="0"/>
              <a:buChar char="•"/>
            </a:pPr>
            <a:r>
              <a:rPr lang="ru-RU" sz="2156" dirty="0">
                <a:solidFill>
                  <a:prstClr val="black"/>
                </a:solidFill>
              </a:rPr>
              <a:t>Научно-исследовательские центры</a:t>
            </a:r>
          </a:p>
          <a:p>
            <a:pPr marL="342329" indent="-342329" defTabSz="904514">
              <a:buFont typeface="Arial" panose="020B0604020202020204" pitchFamily="34" charset="0"/>
              <a:buChar char="•"/>
            </a:pPr>
            <a:r>
              <a:rPr lang="ru-RU" sz="2156" dirty="0">
                <a:solidFill>
                  <a:prstClr val="black"/>
                </a:solidFill>
              </a:rPr>
              <a:t>ВУЗы</a:t>
            </a:r>
          </a:p>
          <a:p>
            <a:pPr marL="342329" indent="-342329" defTabSz="904514">
              <a:buFont typeface="Arial" panose="020B0604020202020204" pitchFamily="34" charset="0"/>
              <a:buChar char="•"/>
            </a:pPr>
            <a:r>
              <a:rPr lang="ru-RU" sz="2156" dirty="0">
                <a:solidFill>
                  <a:prstClr val="black"/>
                </a:solidFill>
              </a:rPr>
              <a:t>Клинические центры</a:t>
            </a:r>
          </a:p>
          <a:p>
            <a:pPr marL="342329" indent="-342329" defTabSz="904514">
              <a:buFont typeface="Arial" panose="020B0604020202020204" pitchFamily="34" charset="0"/>
              <a:buChar char="•"/>
            </a:pPr>
            <a:r>
              <a:rPr lang="ru-RU" sz="2156" dirty="0">
                <a:solidFill>
                  <a:prstClr val="black"/>
                </a:solidFill>
              </a:rPr>
              <a:t>Аптечные пункты</a:t>
            </a:r>
          </a:p>
          <a:p>
            <a:pPr marL="342329" indent="-342329" defTabSz="904514">
              <a:buFont typeface="Arial" panose="020B0604020202020204" pitchFamily="34" charset="0"/>
              <a:buChar char="•"/>
            </a:pPr>
            <a:r>
              <a:rPr lang="ru-RU" sz="2156" dirty="0">
                <a:solidFill>
                  <a:prstClr val="black"/>
                </a:solidFill>
              </a:rPr>
              <a:t>Мобильные приложения</a:t>
            </a:r>
          </a:p>
        </p:txBody>
      </p:sp>
      <p:sp>
        <p:nvSpPr>
          <p:cNvPr id="22" name="Стрелка вправо 21"/>
          <p:cNvSpPr/>
          <p:nvPr/>
        </p:nvSpPr>
        <p:spPr>
          <a:xfrm>
            <a:off x="3510019" y="3213336"/>
            <a:ext cx="948924" cy="345063"/>
          </a:xfrm>
          <a:prstGeom prst="rightArrow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04514"/>
            <a:endParaRPr lang="ru-RU" sz="1797">
              <a:solidFill>
                <a:prstClr val="black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658113" y="4299311"/>
            <a:ext cx="3707647" cy="1087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329" indent="-342329" defTabSz="904514">
              <a:buFont typeface="Arial" panose="020B0604020202020204" pitchFamily="34" charset="0"/>
              <a:buChar char="•"/>
            </a:pPr>
            <a:r>
              <a:rPr lang="ru-RU" sz="2156" dirty="0">
                <a:solidFill>
                  <a:prstClr val="black"/>
                </a:solidFill>
              </a:rPr>
              <a:t>Министерство здравоохранения РФ</a:t>
            </a:r>
          </a:p>
          <a:p>
            <a:pPr marL="342329" indent="-342329" defTabSz="904514">
              <a:buFont typeface="Arial" panose="020B0604020202020204" pitchFamily="34" charset="0"/>
              <a:buChar char="•"/>
            </a:pPr>
            <a:r>
              <a:rPr lang="ru-RU" sz="2156" dirty="0">
                <a:solidFill>
                  <a:prstClr val="black"/>
                </a:solidFill>
              </a:rPr>
              <a:t>ВОЗ</a:t>
            </a:r>
          </a:p>
        </p:txBody>
      </p:sp>
      <p:sp>
        <p:nvSpPr>
          <p:cNvPr id="25" name="Стрелка вправо 24"/>
          <p:cNvSpPr/>
          <p:nvPr/>
        </p:nvSpPr>
        <p:spPr>
          <a:xfrm>
            <a:off x="3509869" y="4679855"/>
            <a:ext cx="948924" cy="345063"/>
          </a:xfrm>
          <a:prstGeom prst="rightArrow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04514"/>
            <a:endParaRPr lang="ru-RU" sz="1797">
              <a:solidFill>
                <a:prstClr val="black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65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560300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4225" y="274638"/>
            <a:ext cx="8075552" cy="346050"/>
          </a:xfrm>
        </p:spPr>
        <p:txBody>
          <a:bodyPr>
            <a:noAutofit/>
          </a:bodyPr>
          <a:lstStyle/>
          <a:p>
            <a:r>
              <a:rPr lang="ru-RU" sz="2276" b="1" dirty="0">
                <a:latin typeface="Times New Roman" pitchFamily="18" charset="0"/>
                <a:cs typeface="Times New Roman" pitchFamily="18" charset="0"/>
              </a:rPr>
              <a:t>Математическое описание анатомической модели человека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66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053" name="Группа 1052"/>
          <p:cNvGrpSpPr/>
          <p:nvPr/>
        </p:nvGrpSpPr>
        <p:grpSpPr>
          <a:xfrm>
            <a:off x="332396" y="967576"/>
            <a:ext cx="3876074" cy="3613552"/>
            <a:chOff x="476236" y="476672"/>
            <a:chExt cx="7955940" cy="6509853"/>
          </a:xfrm>
        </p:grpSpPr>
        <p:pic>
          <p:nvPicPr>
            <p:cNvPr id="1037" name="Picture 13" descr="C:\Work\Krivorotko\Projects\3d_Medical_Modeling\Presentation\Man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8445" y="476672"/>
              <a:ext cx="2271667" cy="65098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2" name="Прямая со стрелкой 21"/>
            <p:cNvCxnSpPr/>
            <p:nvPr/>
          </p:nvCxnSpPr>
          <p:spPr>
            <a:xfrm flipH="1">
              <a:off x="2843808" y="1052736"/>
              <a:ext cx="1368152" cy="21602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4" name="Прямая со стрелкой 23"/>
            <p:cNvCxnSpPr/>
            <p:nvPr/>
          </p:nvCxnSpPr>
          <p:spPr>
            <a:xfrm>
              <a:off x="4788024" y="980728"/>
              <a:ext cx="936104" cy="7200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7" name="Прямая со стрелкой 26"/>
            <p:cNvCxnSpPr/>
            <p:nvPr/>
          </p:nvCxnSpPr>
          <p:spPr>
            <a:xfrm>
              <a:off x="4563234" y="1572832"/>
              <a:ext cx="2615766" cy="113608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9" name="Прямая со стрелкой 28"/>
            <p:cNvCxnSpPr/>
            <p:nvPr/>
          </p:nvCxnSpPr>
          <p:spPr>
            <a:xfrm flipH="1">
              <a:off x="1547664" y="1988840"/>
              <a:ext cx="2664296" cy="60011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1" name="Прямая со стрелкой 30"/>
            <p:cNvCxnSpPr/>
            <p:nvPr/>
          </p:nvCxnSpPr>
          <p:spPr>
            <a:xfrm flipH="1">
              <a:off x="3002308" y="3140967"/>
              <a:ext cx="1353669" cy="31925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025" name="Прямая со стрелкой 1024"/>
            <p:cNvCxnSpPr/>
            <p:nvPr/>
          </p:nvCxnSpPr>
          <p:spPr>
            <a:xfrm>
              <a:off x="4444278" y="2324969"/>
              <a:ext cx="1307883" cy="527967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040" name="Прямая со стрелкой 1039"/>
            <p:cNvCxnSpPr/>
            <p:nvPr/>
          </p:nvCxnSpPr>
          <p:spPr>
            <a:xfrm flipH="1">
              <a:off x="2123728" y="4941168"/>
              <a:ext cx="2088232" cy="26011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pic>
          <p:nvPicPr>
            <p:cNvPr id="1038" name="Picture 14" descr="C:\Work\Krivorotko\Projects\3d_Medical_Modeling\Presentation\Eye1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9672" y="790695"/>
              <a:ext cx="1382636" cy="11981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6" name="Picture 12" descr="C:\Work\Krivorotko\Projects\3d_Medical_Modeling\Presentation\Jaw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79000" y="1966021"/>
              <a:ext cx="1253176" cy="12512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7" name="Picture 3" descr="C:\Work\Krivorotko\Projects\3d_Medical_Modeling\Presentation\Brain_mesh1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14301" y="665901"/>
              <a:ext cx="2016224" cy="12971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1" name="Picture 7" descr="C:\Work\Krivorotko\Projects\3d_Medical_Modeling\Presentation\Heart_half1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0298" y="2530604"/>
              <a:ext cx="1401360" cy="13294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9" name="Picture 5" descr="C:\Work\Krivorotko\Projects\3d_Medical_Modeling\Presentation\Trachea1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6236" y="1340768"/>
              <a:ext cx="1359460" cy="21194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C:\Work\Krivorotko\Projects\3d_Medical_Modeling\Presentation\Kishki1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9147" y="2604008"/>
              <a:ext cx="1527513" cy="2099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5" name="Picture 11" descr="C:\Work\Krivorotko\Projects\3d_Medical_Modeling\Presentation\Knee.pn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5043" y="4716231"/>
              <a:ext cx="1390928" cy="17371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4" name="Picture 10" descr="C:\Work\Krivorotko\Projects\3d_Medical_Modeling\Presentation\Nervous_system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52161" y="4314450"/>
              <a:ext cx="1958929" cy="21044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TextBox 2"/>
          <p:cNvSpPr txBox="1"/>
          <p:nvPr/>
        </p:nvSpPr>
        <p:spPr>
          <a:xfrm>
            <a:off x="4436798" y="2875739"/>
            <a:ext cx="4451586" cy="2027186"/>
          </a:xfrm>
          <a:prstGeom prst="rect">
            <a:avLst/>
          </a:prstGeom>
          <a:noFill/>
        </p:spPr>
        <p:txBody>
          <a:bodyPr wrap="square" lIns="90452" tIns="45226" rIns="90452" bIns="45226" rtlCol="0">
            <a:spAutoFit/>
          </a:bodyPr>
          <a:lstStyle/>
          <a:p>
            <a:pPr defTabSz="904514"/>
            <a:r>
              <a:rPr lang="ru-RU" sz="1797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Каждая взаимосвязь в любой заданный момент времени имеет хорошо определенные статистические и динамические характеристики, которые определяют эффект входных сигналов и  механизмы работы существенных переменных.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03056" y="4978836"/>
            <a:ext cx="8337891" cy="1474086"/>
          </a:xfrm>
          <a:prstGeom prst="rect">
            <a:avLst/>
          </a:prstGeom>
          <a:noFill/>
        </p:spPr>
        <p:txBody>
          <a:bodyPr wrap="square" lIns="90452" tIns="45226" rIns="90452" bIns="45226" rtlCol="0">
            <a:spAutoFit/>
          </a:bodyPr>
          <a:lstStyle/>
          <a:p>
            <a:pPr algn="just" defTabSz="904514"/>
            <a:r>
              <a:rPr lang="ru-RU" sz="1797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Коэффициенты, определяющие интенсивность каждой связи, непрерывны и слабо меняются в процессе адаптации организма. Поэтому организм может быть рассмотрен как система с постоянными связями. Состояние организма (то есть значения всех его переменных) определяется количеством внешних факторов, влияющих на структуру, и текущими значениями коэффициентов.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360021" y="667591"/>
            <a:ext cx="4486418" cy="1474086"/>
          </a:xfrm>
          <a:prstGeom prst="rect">
            <a:avLst/>
          </a:prstGeom>
        </p:spPr>
        <p:txBody>
          <a:bodyPr lIns="90452" tIns="45226" rIns="90452" bIns="45226">
            <a:spAutoFit/>
          </a:bodyPr>
          <a:lstStyle/>
          <a:p>
            <a:pPr defTabSz="904514"/>
            <a:r>
              <a:rPr lang="ru-RU" sz="1797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Человеческий организм может быть представлен как фиксированная структура (ориентированный граф) с очень большим, но не бесконечным числом вершин и связей.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395849" y="1922304"/>
            <a:ext cx="4486418" cy="920986"/>
          </a:xfrm>
          <a:prstGeom prst="rect">
            <a:avLst/>
          </a:prstGeom>
        </p:spPr>
        <p:txBody>
          <a:bodyPr lIns="90452" tIns="45226" rIns="90452" bIns="45226">
            <a:spAutoFit/>
          </a:bodyPr>
          <a:lstStyle/>
          <a:p>
            <a:pPr defTabSz="904514"/>
            <a:r>
              <a:rPr lang="ru-RU" sz="1797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Вершины графа представляют собой переменные организма (т.е. входные и выходные сигналы систем и органов).</a:t>
            </a:r>
          </a:p>
        </p:txBody>
      </p:sp>
    </p:spTree>
    <p:extLst>
      <p:ext uri="{BB962C8B-B14F-4D97-AF65-F5344CB8AC3E}">
        <p14:creationId xmlns:p14="http://schemas.microsoft.com/office/powerpoint/2010/main" val="330990122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413436" y="620689"/>
            <a:ext cx="3946429" cy="3786820"/>
            <a:chOff x="281353" y="216045"/>
            <a:chExt cx="4021711" cy="3786820"/>
          </a:xfrm>
        </p:grpSpPr>
        <p:pic>
          <p:nvPicPr>
            <p:cNvPr id="6" name="Picture 2" descr="I:\Particle\Olf_bulb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5000"/>
                      </a14:imgEffect>
                    </a14:imgLayer>
                  </a14:imgProps>
                </a:ext>
              </a:extLst>
            </a:blip>
            <a:srcRect l="21672" t="9140" r="21672" b="7427"/>
            <a:stretch/>
          </p:blipFill>
          <p:spPr bwMode="auto">
            <a:xfrm>
              <a:off x="2662996" y="216045"/>
              <a:ext cx="1624167" cy="17866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8" descr="Cor"/>
            <p:cNvPicPr>
              <a:picLocks noChangeAspect="1" noChangeArrowheads="1"/>
            </p:cNvPicPr>
            <p:nvPr/>
          </p:nvPicPr>
          <p:blipFill>
            <a:blip r:embed="rId5" cstate="print"/>
            <a:srcRect l="10683" t="23270" r="19630" b="-5518"/>
            <a:stretch>
              <a:fillRect/>
            </a:stretch>
          </p:blipFill>
          <p:spPr bwMode="auto">
            <a:xfrm>
              <a:off x="2702864" y="2104874"/>
              <a:ext cx="1600200" cy="18979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TextBox 10"/>
            <p:cNvSpPr txBox="1"/>
            <p:nvPr/>
          </p:nvSpPr>
          <p:spPr>
            <a:xfrm>
              <a:off x="3502964" y="2231597"/>
              <a:ext cx="533647" cy="3319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04514"/>
              <a:r>
                <a:rPr lang="ru-RU" sz="1557" b="1" i="1" dirty="0">
                  <a:solidFill>
                    <a:prstClr val="white"/>
                  </a:solidFill>
                </a:rPr>
                <a:t>г</a:t>
              </a:r>
              <a:r>
                <a:rPr lang="en-US" sz="1557" b="1" dirty="0">
                  <a:solidFill>
                    <a:prstClr val="white"/>
                  </a:solidFill>
                </a:rPr>
                <a:t>’</a:t>
              </a:r>
              <a:endParaRPr lang="ru-RU" sz="1557" dirty="0">
                <a:solidFill>
                  <a:prstClr val="black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475080" y="423742"/>
              <a:ext cx="533647" cy="3319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04514"/>
              <a:r>
                <a:rPr lang="ru-RU" sz="1557" b="1" i="1" dirty="0">
                  <a:solidFill>
                    <a:prstClr val="white"/>
                  </a:solidFill>
                </a:rPr>
                <a:t>г</a:t>
              </a:r>
              <a:endParaRPr lang="ru-RU" sz="1557" i="1" dirty="0">
                <a:solidFill>
                  <a:prstClr val="black"/>
                </a:solidFill>
              </a:endParaRPr>
            </a:p>
          </p:txBody>
        </p:sp>
        <p:pic>
          <p:nvPicPr>
            <p:cNvPr id="25" name="Picture 2" descr="P1000203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81353" y="2188977"/>
              <a:ext cx="2289506" cy="1729784"/>
            </a:xfrm>
            <a:prstGeom prst="rect">
              <a:avLst/>
            </a:prstGeom>
            <a:noFill/>
            <a:ln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27" name="Picture 8" descr="http://wwwdelivery.superstock.com/WI/223/4133/PreviewComp/SuperStock_4133-12861.jpg">
              <a:hlinkClick r:id="rId7"/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37" r="7137" b="9708"/>
            <a:stretch/>
          </p:blipFill>
          <p:spPr bwMode="auto">
            <a:xfrm>
              <a:off x="420105" y="389232"/>
              <a:ext cx="2012002" cy="14403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TextBox 27"/>
            <p:cNvSpPr txBox="1"/>
            <p:nvPr/>
          </p:nvSpPr>
          <p:spPr>
            <a:xfrm>
              <a:off x="516336" y="430795"/>
              <a:ext cx="533647" cy="3319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04514"/>
              <a:r>
                <a:rPr lang="ru-RU" sz="1557" b="1" i="1" dirty="0">
                  <a:solidFill>
                    <a:prstClr val="white"/>
                  </a:solidFill>
                </a:rPr>
                <a:t>а</a:t>
              </a:r>
              <a:endParaRPr lang="ru-RU" sz="1557" i="1" dirty="0">
                <a:solidFill>
                  <a:prstClr val="black"/>
                </a:solidFill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457082" y="2360837"/>
              <a:ext cx="533647" cy="3319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04514"/>
              <a:r>
                <a:rPr lang="ru-RU" sz="1557" b="1" i="1" dirty="0">
                  <a:solidFill>
                    <a:prstClr val="black">
                      <a:lumMod val="95000"/>
                      <a:lumOff val="5000"/>
                    </a:prstClr>
                  </a:solidFill>
                </a:rPr>
                <a:t>б</a:t>
              </a:r>
              <a:endParaRPr lang="ru-RU" sz="1557" i="1" dirty="0">
                <a:solidFill>
                  <a:prstClr val="black">
                    <a:lumMod val="95000"/>
                    <a:lumOff val="5000"/>
                  </a:prstClr>
                </a:solidFill>
              </a:endParaRPr>
            </a:p>
          </p:txBody>
        </p:sp>
      </p:grpSp>
      <p:sp>
        <p:nvSpPr>
          <p:cNvPr id="3" name="Овал 2"/>
          <p:cNvSpPr/>
          <p:nvPr/>
        </p:nvSpPr>
        <p:spPr>
          <a:xfrm>
            <a:off x="3266535" y="553389"/>
            <a:ext cx="616412" cy="482750"/>
          </a:xfrm>
          <a:prstGeom prst="ellipse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452" tIns="45226" rIns="90452" bIns="45226" rtlCol="0" anchor="ctr"/>
          <a:lstStyle/>
          <a:p>
            <a:pPr algn="ctr" defTabSz="904514"/>
            <a:endParaRPr lang="ru-RU" sz="1797">
              <a:solidFill>
                <a:prstClr val="white"/>
              </a:solidFill>
            </a:endParaRPr>
          </a:p>
        </p:txBody>
      </p:sp>
      <p:sp>
        <p:nvSpPr>
          <p:cNvPr id="23" name="Овал 22"/>
          <p:cNvSpPr/>
          <p:nvPr/>
        </p:nvSpPr>
        <p:spPr>
          <a:xfrm>
            <a:off x="3362110" y="2272878"/>
            <a:ext cx="616412" cy="482750"/>
          </a:xfrm>
          <a:prstGeom prst="ellipse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452" tIns="45226" rIns="90452" bIns="45226" rtlCol="0" anchor="ctr"/>
          <a:lstStyle/>
          <a:p>
            <a:pPr algn="ctr" defTabSz="904514"/>
            <a:endParaRPr lang="ru-RU" sz="1797">
              <a:solidFill>
                <a:prstClr val="white"/>
              </a:solidFill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67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2" name="Заголовок 1"/>
          <p:cNvSpPr txBox="1">
            <a:spLocks/>
          </p:cNvSpPr>
          <p:nvPr/>
        </p:nvSpPr>
        <p:spPr>
          <a:xfrm>
            <a:off x="217946" y="93866"/>
            <a:ext cx="8691192" cy="475131"/>
          </a:xfrm>
          <a:prstGeom prst="rect">
            <a:avLst/>
          </a:prstGeom>
        </p:spPr>
        <p:txBody>
          <a:bodyPr lIns="90452" tIns="45226" rIns="90452" bIns="45226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396" b="1" dirty="0">
                <a:solidFill>
                  <a:srgbClr val="4F81BD">
                    <a:lumMod val="75000"/>
                  </a:srgbClr>
                </a:solidFill>
              </a:rPr>
              <a:t>Аэродинамика верхних дыхательных путей мышки-</a:t>
            </a:r>
            <a:r>
              <a:rPr lang="ru-RU" sz="2396" b="1" dirty="0" err="1">
                <a:solidFill>
                  <a:srgbClr val="4F81BD">
                    <a:lumMod val="75000"/>
                  </a:srgbClr>
                </a:solidFill>
              </a:rPr>
              <a:t>слепушонки</a:t>
            </a:r>
            <a:endParaRPr lang="es-ES" sz="2396" b="1" dirty="0">
              <a:solidFill>
                <a:srgbClr val="4F81BD">
                  <a:lumMod val="75000"/>
                </a:srgb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422721" y="747146"/>
            <a:ext cx="4486418" cy="2303736"/>
          </a:xfrm>
          <a:prstGeom prst="rect">
            <a:avLst/>
          </a:prstGeom>
        </p:spPr>
        <p:txBody>
          <a:bodyPr lIns="90452" tIns="45226" rIns="90452" bIns="45226">
            <a:spAutoFit/>
          </a:bodyPr>
          <a:lstStyle/>
          <a:p>
            <a:pPr defTabSz="904514"/>
            <a:r>
              <a:rPr lang="ru-RU" sz="179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Рассматривая типичных представителей норных (обыкновенная </a:t>
            </a:r>
            <a:r>
              <a:rPr lang="ru-RU" sz="1797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слепушонка</a:t>
            </a:r>
            <a:r>
              <a:rPr lang="ru-RU" sz="179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и наземных (мышь) видов, можно заключить, что мышь, имеющая меньшее мертвое пространство дыхательных путей и более тонкие стенки альвеол, в большей степени приспособлена к «борьбе за кислород», чем </a:t>
            </a:r>
            <a:r>
              <a:rPr lang="ru-RU" sz="1797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слепушонка</a:t>
            </a:r>
            <a:r>
              <a:rPr lang="ru-RU" sz="179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1026" name="Рисунок 2" descr="F:\Отчет_2013\Fig2.tif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1709" y="3104036"/>
            <a:ext cx="4486418" cy="338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413435" y="4480713"/>
            <a:ext cx="3930826" cy="2027186"/>
          </a:xfrm>
          <a:prstGeom prst="rect">
            <a:avLst/>
          </a:prstGeom>
        </p:spPr>
        <p:txBody>
          <a:bodyPr wrap="square" lIns="90452" tIns="45226" rIns="90452" bIns="45226">
            <a:spAutoFit/>
          </a:bodyPr>
          <a:lstStyle/>
          <a:p>
            <a:pPr defTabSz="904514"/>
            <a:r>
              <a:rPr lang="ru-RU" sz="179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Реакция </a:t>
            </a:r>
            <a:r>
              <a:rPr lang="ru-RU" sz="1797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мукозального</a:t>
            </a:r>
            <a:r>
              <a:rPr lang="ru-RU" sz="179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иммунитета легких на вдыхание </a:t>
            </a:r>
            <a:r>
              <a:rPr lang="ru-RU" sz="1797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наноразмерных</a:t>
            </a:r>
            <a:r>
              <a:rPr lang="ru-RU" sz="179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аэрозолей существенно различается у мышей разных генетических линий и у обыкновенной </a:t>
            </a:r>
            <a:r>
              <a:rPr lang="ru-RU" sz="1797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слепушонки</a:t>
            </a:r>
            <a:r>
              <a:rPr lang="ru-RU" sz="179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вида, адаптированного к дыханию в запыленной среде.</a:t>
            </a:r>
          </a:p>
        </p:txBody>
      </p:sp>
    </p:spTree>
    <p:extLst>
      <p:ext uri="{BB962C8B-B14F-4D97-AF65-F5344CB8AC3E}">
        <p14:creationId xmlns:p14="http://schemas.microsoft.com/office/powerpoint/2010/main" val="403397054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4225" y="116633"/>
            <a:ext cx="8075552" cy="504056"/>
          </a:xfrm>
        </p:spPr>
        <p:txBody>
          <a:bodyPr>
            <a:normAutofit/>
          </a:bodyPr>
          <a:lstStyle/>
          <a:p>
            <a:r>
              <a:rPr lang="ru-RU" sz="2396" b="1" dirty="0">
                <a:latin typeface="Times New Roman" pitchFamily="18" charset="0"/>
                <a:cs typeface="Times New Roman" pitchFamily="18" charset="0"/>
              </a:rPr>
              <a:t>Моделирование аномалий в сосудах головного мозга</a:t>
            </a:r>
          </a:p>
        </p:txBody>
      </p:sp>
      <p:sp>
        <p:nvSpPr>
          <p:cNvPr id="8" name="Объект 2"/>
          <p:cNvSpPr>
            <a:spLocks noGrp="1"/>
          </p:cNvSpPr>
          <p:nvPr>
            <p:ph idx="1"/>
          </p:nvPr>
        </p:nvSpPr>
        <p:spPr>
          <a:xfrm>
            <a:off x="254610" y="3460049"/>
            <a:ext cx="8620531" cy="2705255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Развитие современных технологий программного обеспечения позволяют реализовать более совершенную трёхмерную реконструкцию в целом органов человека, частных сосудистых структур. Реконструкция предоставит возможность актуализировать интересующий участок выбранных структур и получить трёхмерное представление о динамике происходящих событий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Моделирование динамики аномальных явлений в выделенной области (особенно, в головном мозге) очень важная задача в медицине.</a:t>
            </a:r>
            <a:endParaRPr lang="en-US" sz="1700" dirty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Одной из наиболее часто встречающихся аномалий в сосудах головного мозга является артериовенозные </a:t>
            </a:r>
            <a:r>
              <a:rPr lang="ru-RU" sz="1700" dirty="0" err="1">
                <a:latin typeface="Times New Roman" pitchFamily="18" charset="0"/>
                <a:cs typeface="Times New Roman" pitchFamily="18" charset="0"/>
              </a:rPr>
              <a:t>мальформации</a:t>
            </a:r>
            <a:r>
              <a:rPr lang="en-US" sz="17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АВМ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). </a:t>
            </a:r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АВМ это анатомический «клубок» (скопление) патологических сосудов, через которые потоки крови из церебральной (мозговой) артерии поступают в вены.</a:t>
            </a:r>
            <a:endParaRPr lang="en-US" sz="17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68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5" name="Группа 14"/>
          <p:cNvGrpSpPr/>
          <p:nvPr/>
        </p:nvGrpSpPr>
        <p:grpSpPr>
          <a:xfrm>
            <a:off x="332396" y="1003361"/>
            <a:ext cx="8442405" cy="2305441"/>
            <a:chOff x="-218037" y="1051767"/>
            <a:chExt cx="8603451" cy="2305441"/>
          </a:xfrm>
        </p:grpSpPr>
        <p:pic>
          <p:nvPicPr>
            <p:cNvPr id="1027" name="Picture 3" descr="C:\Work\Krivorotko\Projects\3d_Medical_Modeling\Presentation\Brain_malformation1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18037" y="1100596"/>
              <a:ext cx="3148760" cy="22566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C:\Work\Krivorotko\Projects\3d_Medical_Modeling\Presentation\Brain_malformation2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40152" y="1051767"/>
              <a:ext cx="2445262" cy="23052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2" name="Picture 2" descr="D:\Users\AVM\anevrizm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79"/>
          <a:stretch>
            <a:fillRect/>
          </a:stretch>
        </p:blipFill>
        <p:spPr bwMode="auto">
          <a:xfrm>
            <a:off x="3353722" y="548680"/>
            <a:ext cx="2843462" cy="288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13380" y="6237312"/>
            <a:ext cx="81750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A. A. </a:t>
            </a:r>
            <a:r>
              <a:rPr lang="en-US" sz="1400" dirty="0" err="1"/>
              <a:t>Yanchenko</a:t>
            </a:r>
            <a:r>
              <a:rPr lang="en-US" sz="1400" dirty="0"/>
              <a:t>, A. A. </a:t>
            </a:r>
            <a:r>
              <a:rPr lang="en-US" sz="1400" dirty="0" err="1"/>
              <a:t>Cherevko</a:t>
            </a:r>
            <a:r>
              <a:rPr lang="en-US" sz="1400" dirty="0"/>
              <a:t>, A. P. </a:t>
            </a:r>
            <a:r>
              <a:rPr lang="en-US" sz="1400" dirty="0" err="1"/>
              <a:t>Chupakhin</a:t>
            </a:r>
            <a:r>
              <a:rPr lang="en-US" sz="1400" dirty="0"/>
              <a:t>, A. L. </a:t>
            </a:r>
            <a:r>
              <a:rPr lang="en-US" sz="1400" dirty="0" err="1"/>
              <a:t>Krivoshapkin</a:t>
            </a:r>
            <a:r>
              <a:rPr lang="en-US" sz="1400" dirty="0"/>
              <a:t>,</a:t>
            </a:r>
            <a:r>
              <a:rPr lang="ru-RU" sz="1400" dirty="0"/>
              <a:t> </a:t>
            </a:r>
            <a:r>
              <a:rPr lang="en-US" sz="1400" dirty="0"/>
              <a:t>K. Yu. </a:t>
            </a:r>
            <a:r>
              <a:rPr lang="en-US" sz="1400" dirty="0" err="1"/>
              <a:t>Orlov</a:t>
            </a:r>
            <a:r>
              <a:rPr lang="ru-RU" sz="1400" dirty="0"/>
              <a:t>. </a:t>
            </a:r>
            <a:r>
              <a:rPr lang="en-US" sz="1400" dirty="0"/>
              <a:t>Nonstationary hemodynamics modelling in a cerebral</a:t>
            </a:r>
            <a:r>
              <a:rPr lang="ru-RU" sz="1400" dirty="0"/>
              <a:t> </a:t>
            </a:r>
            <a:r>
              <a:rPr lang="en-US" sz="1400" dirty="0"/>
              <a:t>aneurysm of a blood vessel, 2014.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56359227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4225" y="116633"/>
            <a:ext cx="8075552" cy="504056"/>
          </a:xfrm>
        </p:spPr>
        <p:txBody>
          <a:bodyPr>
            <a:normAutofit/>
          </a:bodyPr>
          <a:lstStyle/>
          <a:p>
            <a:r>
              <a:rPr lang="ru-RU" sz="2396" b="1" dirty="0">
                <a:latin typeface="Times New Roman" pitchFamily="18" charset="0"/>
                <a:cs typeface="Times New Roman" pitchFamily="18" charset="0"/>
              </a:rPr>
              <a:t>Моделирование аномалий в сосудах головного мозга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69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996326" y="786979"/>
            <a:ext cx="3674325" cy="300206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0452" tIns="45226" rIns="90452" bIns="45226" rtlCol="0" anchor="ctr"/>
          <a:lstStyle/>
          <a:p>
            <a:pPr algn="ctr" defTabSz="904514"/>
            <a:r>
              <a:rPr lang="ru-RU" sz="1797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 этом случае необходимо создать трехмерную модель аномалий выделенных областей</a:t>
            </a:r>
            <a:r>
              <a:rPr lang="en-US" sz="1797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97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для проведения виртуальной операции</a:t>
            </a:r>
            <a:r>
              <a:rPr lang="en-US" sz="1797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797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Это может значительно уменьшить стоимость и опасность эксперимента. Эта система требует хирургического вмешательства в естественный жизненный процесс организма для дальнейшего анализа предстоящей операции.</a:t>
            </a:r>
            <a:endParaRPr lang="en-US" sz="1797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756356" y="836712"/>
            <a:ext cx="3829662" cy="3429614"/>
            <a:chOff x="683568" y="836712"/>
            <a:chExt cx="3902716" cy="3429614"/>
          </a:xfrm>
        </p:grpSpPr>
        <p:grpSp>
          <p:nvGrpSpPr>
            <p:cNvPr id="6" name="Группа 5"/>
            <p:cNvGrpSpPr/>
            <p:nvPr/>
          </p:nvGrpSpPr>
          <p:grpSpPr>
            <a:xfrm>
              <a:off x="683568" y="836712"/>
              <a:ext cx="3902716" cy="2858047"/>
              <a:chOff x="1186869" y="2716212"/>
              <a:chExt cx="3902716" cy="2858047"/>
            </a:xfrm>
          </p:grpSpPr>
          <p:pic>
            <p:nvPicPr>
              <p:cNvPr id="2050" name="Picture 2" descr="C:\Work\Krivorotko\Projects\3d_Medical_Modeling\Presentation\Anomaly1.pn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86869" y="2716212"/>
                <a:ext cx="1884683" cy="285462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51" name="Picture 3" descr="C:\Work\Krivorotko\Projects\3d_Medical_Modeling\Presentation\Anomaly2.pn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04902" y="2719635"/>
                <a:ext cx="1884683" cy="285462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7" name="TextBox 6"/>
            <p:cNvSpPr txBox="1"/>
            <p:nvPr/>
          </p:nvSpPr>
          <p:spPr>
            <a:xfrm>
              <a:off x="683568" y="3694759"/>
              <a:ext cx="3902716" cy="5715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04514"/>
              <a:r>
                <a:rPr lang="ru-RU" sz="1557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АВМ до операции </a:t>
              </a:r>
              <a:r>
                <a:rPr lang="en-US" sz="1557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(</a:t>
              </a:r>
              <a:r>
                <a:rPr lang="ru-RU" sz="1557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слева) и результат операции (справа)</a:t>
              </a:r>
            </a:p>
          </p:txBody>
        </p:sp>
      </p:grpSp>
      <p:pic>
        <p:nvPicPr>
          <p:cNvPr id="2052" name="Picture 4" descr="C:\Work\Krivorotko\Projects\3d_Medical_Modeling\Presentation\Anomaly_man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0700" y="3866827"/>
            <a:ext cx="3458926" cy="2586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403055" y="4279534"/>
            <a:ext cx="4593272" cy="246183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0452" tIns="45226" rIns="90452" bIns="45226" rtlCol="0" anchor="ctr"/>
          <a:lstStyle/>
          <a:p>
            <a:pPr algn="ctr" defTabSz="904514"/>
            <a:r>
              <a:rPr lang="ru-RU" sz="1557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Эндоваскулярная</a:t>
            </a:r>
            <a:r>
              <a:rPr lang="ru-RU" sz="1557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557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эмболизация</a:t>
            </a:r>
            <a:r>
              <a:rPr lang="ru-RU" sz="1557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является достаточно современным методом обработки сосудистых </a:t>
            </a:r>
            <a:r>
              <a:rPr lang="ru-RU" sz="1557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мальформаций</a:t>
            </a:r>
            <a:r>
              <a:rPr lang="ru-RU" sz="1557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головного мозга, который пригоден для описания глубоко расположенных в головном мозгу структур</a:t>
            </a:r>
            <a:r>
              <a:rPr lang="en-US" sz="1557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557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Метод состоит в том, что через артерию по сосудам</a:t>
            </a:r>
            <a:r>
              <a:rPr lang="en-US" sz="1557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557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где расположена </a:t>
            </a:r>
            <a:r>
              <a:rPr lang="ru-RU" sz="1557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мальформация</a:t>
            </a:r>
            <a:r>
              <a:rPr lang="en-US" sz="1557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557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пропускается пластический катетер</a:t>
            </a:r>
            <a:r>
              <a:rPr lang="en-US" sz="1557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557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Тогда субстанция, введенная в полость артерии</a:t>
            </a:r>
            <a:r>
              <a:rPr lang="en-US" sz="1557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557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блокирует «клубки» сосудов</a:t>
            </a:r>
            <a:r>
              <a:rPr lang="en-US" sz="1557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557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Поэтому, аномальный поток крови блокируется.</a:t>
            </a:r>
          </a:p>
        </p:txBody>
      </p:sp>
    </p:spTree>
    <p:extLst>
      <p:ext uri="{BB962C8B-B14F-4D97-AF65-F5344CB8AC3E}">
        <p14:creationId xmlns:p14="http://schemas.microsoft.com/office/powerpoint/2010/main" val="32678547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 descr="Share">
            <a:hlinkClick r:id="rId2" tooltip="Share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179" y="-819644110"/>
            <a:ext cx="592931" cy="11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284" name="Picture 4" descr="Share">
            <a:hlinkClick r:id="rId2" tooltip="Share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479" y="-819529810"/>
            <a:ext cx="592931" cy="11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286" name="Picture 6" descr="Share">
            <a:hlinkClick r:id="rId2" tooltip="Share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779" y="-819415510"/>
            <a:ext cx="592931" cy="11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288" name="Picture 8" descr="http://www.degruyter.com/doc/cover/s1569394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822" y="116632"/>
            <a:ext cx="1967775" cy="2912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223801" y="548680"/>
            <a:ext cx="6768752" cy="627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2A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Editor-in-Chief  </a:t>
            </a:r>
            <a:r>
              <a:rPr lang="en-US" sz="2000" b="1" dirty="0">
                <a:solidFill>
                  <a:srgbClr val="2A2A2A"/>
                </a:solidFill>
                <a:latin typeface="Arial" panose="020B0604020202020204" pitchFamily="34" charset="0"/>
                <a:cs typeface="Arial" panose="020B0604020202020204" pitchFamily="34" charset="0"/>
                <a:hlinkClick r:id="rId5" action="ppaction://hlinksldjump"/>
              </a:rPr>
              <a:t>Sergey </a:t>
            </a:r>
            <a:r>
              <a:rPr lang="en-US" sz="2000" b="1" dirty="0" err="1">
                <a:solidFill>
                  <a:srgbClr val="2A2A2A"/>
                </a:solidFill>
                <a:latin typeface="Arial" panose="020B0604020202020204" pitchFamily="34" charset="0"/>
                <a:cs typeface="Arial" panose="020B0604020202020204" pitchFamily="34" charset="0"/>
                <a:hlinkClick r:id="rId5" action="ppaction://hlinksldjump"/>
              </a:rPr>
              <a:t>Kabanikhin</a:t>
            </a:r>
            <a:endParaRPr lang="ru-RU" sz="2000" b="1" dirty="0">
              <a:solidFill>
                <a:srgbClr val="2A2A2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2000" b="1" dirty="0">
              <a:solidFill>
                <a:srgbClr val="2A2A2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Managing Editor  Maxim </a:t>
            </a:r>
            <a:r>
              <a:rPr lang="en-US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Shishlenin</a:t>
            </a:r>
            <a:endParaRPr lang="en-US" b="1" dirty="0">
              <a:solidFill>
                <a:srgbClr val="2A2A2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solidFill>
                  <a:srgbClr val="2A2A2A"/>
                </a:solidFill>
                <a:latin typeface="Arial" panose="020B0604020202020204" pitchFamily="34" charset="0"/>
              </a:rPr>
              <a:t/>
            </a:r>
            <a:br>
              <a:rPr lang="en-US" dirty="0">
                <a:solidFill>
                  <a:srgbClr val="2A2A2A"/>
                </a:solidFill>
                <a:latin typeface="Arial" panose="020B0604020202020204" pitchFamily="34" charset="0"/>
              </a:rPr>
            </a:br>
            <a:r>
              <a:rPr lang="en-US" b="1" dirty="0">
                <a:solidFill>
                  <a:srgbClr val="2A2A2A"/>
                </a:solidFill>
                <a:latin typeface="Arial" panose="020B0604020202020204" pitchFamily="34" charset="0"/>
              </a:rPr>
              <a:t>IMPACT FACTOR </a:t>
            </a:r>
            <a:r>
              <a:rPr lang="en-US" dirty="0">
                <a:solidFill>
                  <a:srgbClr val="2A2A2A"/>
                </a:solidFill>
                <a:latin typeface="Arial" panose="020B0604020202020204" pitchFamily="34" charset="0"/>
              </a:rPr>
              <a:t>increased in 2015: </a:t>
            </a:r>
            <a:r>
              <a:rPr lang="en-US" sz="2000" b="1" dirty="0">
                <a:solidFill>
                  <a:srgbClr val="2A2A2A"/>
                </a:solidFill>
                <a:latin typeface="Arial" panose="020B0604020202020204" pitchFamily="34" charset="0"/>
              </a:rPr>
              <a:t>0.987</a:t>
            </a:r>
            <a:r>
              <a:rPr lang="en-US" dirty="0">
                <a:solidFill>
                  <a:srgbClr val="2A2A2A"/>
                </a:solidFill>
                <a:latin typeface="Arial" panose="020B0604020202020204" pitchFamily="34" charset="0"/>
              </a:rPr>
              <a:t/>
            </a:r>
            <a:br>
              <a:rPr lang="en-US" dirty="0">
                <a:solidFill>
                  <a:srgbClr val="2A2A2A"/>
                </a:solidFill>
                <a:latin typeface="Arial" panose="020B0604020202020204" pitchFamily="34" charset="0"/>
              </a:rPr>
            </a:br>
            <a:endParaRPr lang="en-US" dirty="0">
              <a:solidFill>
                <a:srgbClr val="2A2A2A"/>
              </a:solidFill>
              <a:latin typeface="Arial" panose="020B0604020202020204" pitchFamily="34" charset="0"/>
            </a:endParaRPr>
          </a:p>
          <a:p>
            <a:r>
              <a:rPr lang="en-US" b="1" dirty="0">
                <a:solidFill>
                  <a:srgbClr val="2A2A2A"/>
                </a:solidFill>
                <a:latin typeface="Arial" panose="020B0604020202020204" pitchFamily="34" charset="0"/>
              </a:rPr>
              <a:t>Rank 59 out of 312 (Q1) in category Mathematics </a:t>
            </a:r>
          </a:p>
          <a:p>
            <a:endParaRPr lang="en-US" b="1" dirty="0">
              <a:solidFill>
                <a:srgbClr val="2A2A2A"/>
              </a:solidFill>
              <a:latin typeface="Arial" panose="020B0604020202020204" pitchFamily="34" charset="0"/>
            </a:endParaRPr>
          </a:p>
          <a:p>
            <a:r>
              <a:rPr lang="en-US" b="1" dirty="0">
                <a:solidFill>
                  <a:srgbClr val="2A2A2A"/>
                </a:solidFill>
                <a:latin typeface="Arial" panose="020B0604020202020204" pitchFamily="34" charset="0"/>
              </a:rPr>
              <a:t>and </a:t>
            </a:r>
          </a:p>
          <a:p>
            <a:endParaRPr lang="en-US" b="1" dirty="0">
              <a:solidFill>
                <a:srgbClr val="2A2A2A"/>
              </a:solidFill>
              <a:latin typeface="Arial" panose="020B0604020202020204" pitchFamily="34" charset="0"/>
            </a:endParaRPr>
          </a:p>
          <a:p>
            <a:r>
              <a:rPr lang="en-US" b="1" dirty="0">
                <a:solidFill>
                  <a:srgbClr val="2A2A2A"/>
                </a:solidFill>
                <a:latin typeface="Arial" panose="020B0604020202020204" pitchFamily="34" charset="0"/>
              </a:rPr>
              <a:t>93 out of 254 </a:t>
            </a:r>
            <a:r>
              <a:rPr lang="ru-RU" b="1" dirty="0">
                <a:solidFill>
                  <a:srgbClr val="2A2A2A"/>
                </a:solidFill>
                <a:latin typeface="Arial" panose="020B0604020202020204" pitchFamily="34" charset="0"/>
              </a:rPr>
              <a:t>(</a:t>
            </a:r>
            <a:r>
              <a:rPr lang="en-US" b="1" dirty="0">
                <a:solidFill>
                  <a:srgbClr val="2A2A2A"/>
                </a:solidFill>
                <a:latin typeface="Arial" panose="020B0604020202020204" pitchFamily="34" charset="0"/>
              </a:rPr>
              <a:t>Q2</a:t>
            </a:r>
            <a:r>
              <a:rPr lang="ru-RU" b="1" dirty="0">
                <a:solidFill>
                  <a:srgbClr val="2A2A2A"/>
                </a:solidFill>
                <a:latin typeface="Arial" panose="020B0604020202020204" pitchFamily="34" charset="0"/>
              </a:rPr>
              <a:t>)</a:t>
            </a:r>
            <a:r>
              <a:rPr lang="en-US" b="1" dirty="0">
                <a:solidFill>
                  <a:srgbClr val="2A2A2A"/>
                </a:solidFill>
                <a:latin typeface="Arial" panose="020B0604020202020204" pitchFamily="34" charset="0"/>
              </a:rPr>
              <a:t> in Applied Mathematics </a:t>
            </a:r>
          </a:p>
          <a:p>
            <a:endParaRPr lang="en-US" b="1" dirty="0">
              <a:solidFill>
                <a:srgbClr val="2A2A2A"/>
              </a:solidFill>
              <a:latin typeface="Arial" panose="020B0604020202020204" pitchFamily="34" charset="0"/>
            </a:endParaRPr>
          </a:p>
          <a:p>
            <a:r>
              <a:rPr lang="en-US" b="1" dirty="0">
                <a:solidFill>
                  <a:srgbClr val="2A2A2A"/>
                </a:solidFill>
                <a:latin typeface="Arial" panose="020B0604020202020204" pitchFamily="34" charset="0"/>
              </a:rPr>
              <a:t>in the 2015 Thomson Reuters Journal Citation Report/Science Edition</a:t>
            </a:r>
            <a:br>
              <a:rPr lang="en-US" b="1" dirty="0">
                <a:solidFill>
                  <a:srgbClr val="2A2A2A"/>
                </a:solidFill>
                <a:latin typeface="Arial" panose="020B0604020202020204" pitchFamily="34" charset="0"/>
              </a:rPr>
            </a:br>
            <a:endParaRPr lang="en-US" b="1" dirty="0">
              <a:solidFill>
                <a:srgbClr val="2A2A2A"/>
              </a:solidFill>
              <a:latin typeface="Arial" panose="020B0604020202020204" pitchFamily="34" charset="0"/>
            </a:endParaRPr>
          </a:p>
          <a:p>
            <a:r>
              <a:rPr lang="en-US" b="1" dirty="0" err="1">
                <a:solidFill>
                  <a:srgbClr val="2A2A2A"/>
                </a:solidFill>
                <a:latin typeface="Arial" panose="020B0604020202020204" pitchFamily="34" charset="0"/>
              </a:rPr>
              <a:t>SCImago</a:t>
            </a:r>
            <a:r>
              <a:rPr lang="en-US" b="1" dirty="0">
                <a:solidFill>
                  <a:srgbClr val="2A2A2A"/>
                </a:solidFill>
                <a:latin typeface="Arial" panose="020B0604020202020204" pitchFamily="34" charset="0"/>
              </a:rPr>
              <a:t> Journal Rank (SJR) 2015: 0.583</a:t>
            </a:r>
            <a:br>
              <a:rPr lang="en-US" b="1" dirty="0">
                <a:solidFill>
                  <a:srgbClr val="2A2A2A"/>
                </a:solidFill>
                <a:latin typeface="Arial" panose="020B0604020202020204" pitchFamily="34" charset="0"/>
              </a:rPr>
            </a:br>
            <a:r>
              <a:rPr lang="en-US" b="1" dirty="0">
                <a:solidFill>
                  <a:srgbClr val="2A2A2A"/>
                </a:solidFill>
                <a:latin typeface="Arial" panose="020B0604020202020204" pitchFamily="34" charset="0"/>
              </a:rPr>
              <a:t>Source Normalized Impact per Paper (SNIP) 2015: 1.106</a:t>
            </a:r>
            <a:br>
              <a:rPr lang="en-US" b="1" dirty="0">
                <a:solidFill>
                  <a:srgbClr val="2A2A2A"/>
                </a:solidFill>
                <a:latin typeface="Arial" panose="020B0604020202020204" pitchFamily="34" charset="0"/>
              </a:rPr>
            </a:br>
            <a:r>
              <a:rPr lang="en-US" b="1" dirty="0">
                <a:solidFill>
                  <a:srgbClr val="2A2A2A"/>
                </a:solidFill>
                <a:latin typeface="Arial" panose="020B0604020202020204" pitchFamily="34" charset="0"/>
              </a:rPr>
              <a:t>Impact per Publication (IPP) 2015: 0.712</a:t>
            </a:r>
            <a:br>
              <a:rPr lang="en-US" b="1" dirty="0">
                <a:solidFill>
                  <a:srgbClr val="2A2A2A"/>
                </a:solidFill>
                <a:latin typeface="Arial" panose="020B0604020202020204" pitchFamily="34" charset="0"/>
              </a:rPr>
            </a:br>
            <a:r>
              <a:rPr lang="en-US" b="1" dirty="0">
                <a:solidFill>
                  <a:srgbClr val="2A2A2A"/>
                </a:solidFill>
                <a:latin typeface="Arial" panose="020B0604020202020204" pitchFamily="34" charset="0"/>
              </a:rPr>
              <a:t/>
            </a:r>
            <a:br>
              <a:rPr lang="en-US" b="1" dirty="0">
                <a:solidFill>
                  <a:srgbClr val="2A2A2A"/>
                </a:solidFill>
                <a:latin typeface="Arial" panose="020B0604020202020204" pitchFamily="34" charset="0"/>
              </a:rPr>
            </a:br>
            <a:endParaRPr lang="en-US" b="1" dirty="0">
              <a:solidFill>
                <a:srgbClr val="2A2A2A"/>
              </a:solidFill>
              <a:latin typeface="Arial" panose="020B0604020202020204" pitchFamily="34" charset="0"/>
            </a:endParaRPr>
          </a:p>
          <a:p>
            <a:r>
              <a:rPr lang="en-US" b="1" dirty="0">
                <a:solidFill>
                  <a:srgbClr val="2A2A2A"/>
                </a:solidFill>
                <a:latin typeface="Arial" panose="020B0604020202020204" pitchFamily="34" charset="0"/>
              </a:rPr>
              <a:t>Mathematical Citation Quotient (MCQ) 2015: 0.43</a:t>
            </a:r>
            <a:r>
              <a:rPr lang="en-US" dirty="0">
                <a:solidFill>
                  <a:srgbClr val="2A2A2A"/>
                </a:solidFill>
                <a:latin typeface="Arial" panose="020B0604020202020204" pitchFamily="34" charset="0"/>
              </a:rPr>
              <a:t/>
            </a:r>
            <a:br>
              <a:rPr lang="en-US" dirty="0">
                <a:solidFill>
                  <a:srgbClr val="2A2A2A"/>
                </a:solidFill>
                <a:latin typeface="Arial" panose="020B0604020202020204" pitchFamily="34" charset="0"/>
              </a:rPr>
            </a:br>
            <a:endParaRPr lang="en-US" dirty="0">
              <a:solidFill>
                <a:srgbClr val="2A2A2A"/>
              </a:solidFill>
              <a:latin typeface="Arial" panose="020B0604020202020204" pitchFamily="34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E7B90-96F7-4E88-88A1-A00939C7E0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7736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3" name="TextBox 5"/>
          <p:cNvSpPr txBox="1">
            <a:spLocks noChangeArrowheads="1"/>
          </p:cNvSpPr>
          <p:nvPr/>
        </p:nvSpPr>
        <p:spPr bwMode="auto">
          <a:xfrm>
            <a:off x="111861" y="620689"/>
            <a:ext cx="8770406" cy="644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52" tIns="45226" rIns="90452" bIns="45226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904514" eaLnBrk="1" hangingPunct="1">
              <a:spcBef>
                <a:spcPct val="0"/>
              </a:spcBef>
              <a:buNone/>
            </a:pPr>
            <a:r>
              <a:rPr lang="ru-RU" altLang="ru-RU" sz="179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Течение крови описывается уравнениями Навье-Стокса для трехмерного</a:t>
            </a:r>
            <a:r>
              <a:rPr lang="en-US" altLang="ru-RU" sz="179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79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стационарного движения несжимаемой, вязкой, </a:t>
            </a:r>
            <a:r>
              <a:rPr lang="ru-RU" altLang="ru-RU" sz="1797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ньютоновской</a:t>
            </a:r>
            <a:r>
              <a:rPr lang="ru-RU" altLang="ru-RU" sz="179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жидкости</a:t>
            </a:r>
            <a:endParaRPr lang="en-US" altLang="ru-RU" sz="1797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74" name="TextBox 6"/>
          <p:cNvSpPr txBox="1">
            <a:spLocks noChangeArrowheads="1"/>
          </p:cNvSpPr>
          <p:nvPr/>
        </p:nvSpPr>
        <p:spPr bwMode="auto">
          <a:xfrm>
            <a:off x="111862" y="2781212"/>
            <a:ext cx="8617289" cy="644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52" tIns="45226" rIns="90452" bIns="45226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904514" eaLnBrk="1" hangingPunct="1">
              <a:spcBef>
                <a:spcPct val="0"/>
              </a:spcBef>
              <a:buNone/>
            </a:pPr>
            <a:r>
              <a:rPr lang="ru-RU" altLang="ru-RU" sz="179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Расчетная область, включающая в себя конфигурацию сосудов в виде тройника и аневризму, располагающуюся в месте бифуркации. </a:t>
            </a:r>
            <a:endParaRPr lang="en-US" altLang="ru-RU" sz="1797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75" name="TextBox 7"/>
          <p:cNvSpPr txBox="1">
            <a:spLocks noChangeArrowheads="1"/>
          </p:cNvSpPr>
          <p:nvPr/>
        </p:nvSpPr>
        <p:spPr bwMode="auto">
          <a:xfrm>
            <a:off x="180997" y="3371037"/>
            <a:ext cx="8479017" cy="1197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52" tIns="45226" rIns="90452" bIns="45226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904514" eaLnBrk="1" hangingPunct="1">
              <a:spcBef>
                <a:spcPct val="0"/>
              </a:spcBef>
              <a:buNone/>
            </a:pPr>
            <a:r>
              <a:rPr lang="ru-RU" altLang="ru-RU" sz="179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Здесь </a:t>
            </a:r>
            <a:r>
              <a:rPr lang="en-US" altLang="ru-RU" sz="1797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altLang="ru-RU" sz="1797" i="1" baseline="-25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real</a:t>
            </a:r>
            <a:r>
              <a:rPr lang="en-US" altLang="ru-RU" sz="1797" b="1" baseline="-25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79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en-US" altLang="ru-RU" sz="1797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altLang="ru-RU" sz="1797" i="1" baseline="-25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real</a:t>
            </a:r>
            <a:r>
              <a:rPr lang="en-US" altLang="ru-RU" sz="1797" i="1" baseline="-25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79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значения скорости и давления, снятые с датчика во время операции. </a:t>
            </a:r>
          </a:p>
          <a:p>
            <a:pPr defTabSz="904514" eaLnBrk="1" hangingPunct="1">
              <a:spcBef>
                <a:spcPct val="0"/>
              </a:spcBef>
              <a:buNone/>
            </a:pPr>
            <a:r>
              <a:rPr lang="ru-RU" altLang="ru-RU" sz="179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en-US" altLang="ru-RU" sz="1797" baseline="-25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r>
              <a:rPr lang="ru-RU" altLang="ru-RU" sz="179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сечение материнского сосуда тройника, Г</a:t>
            </a:r>
            <a:r>
              <a:rPr lang="en-US" altLang="ru-RU" sz="1797" baseline="-25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1out </a:t>
            </a:r>
            <a:r>
              <a:rPr lang="ru-RU" altLang="ru-RU" sz="179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altLang="ru-RU" sz="179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79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en-US" altLang="ru-RU" sz="1797" baseline="-25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2out</a:t>
            </a:r>
            <a:r>
              <a:rPr lang="en-US" altLang="ru-RU" sz="179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79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сечения дочерних сосудов (выходов тройника).</a:t>
            </a:r>
            <a:endParaRPr lang="en-US" altLang="ru-RU" sz="1797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2022944" y="116633"/>
            <a:ext cx="4956357" cy="504056"/>
          </a:xfrm>
          <a:prstGeom prst="rect">
            <a:avLst/>
          </a:prstGeom>
        </p:spPr>
        <p:txBody>
          <a:bodyPr vert="horz" lIns="90452" tIns="45226" rIns="90452" bIns="45226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396" b="1" dirty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Постановка задачи</a:t>
            </a:r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>
            <p:extLst/>
          </p:nvPr>
        </p:nvGraphicFramePr>
        <p:xfrm>
          <a:off x="523156" y="1267020"/>
          <a:ext cx="3973908" cy="11568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52" name="Equation" r:id="rId3" imgW="2133600" imgH="609600" progId="Equation.DSMT4">
                  <p:embed/>
                </p:oleObj>
              </mc:Choice>
              <mc:Fallback>
                <p:oleObj name="Equation" r:id="rId3" imgW="2133600" imgH="609600" progId="Equation.DSMT4">
                  <p:embed/>
                  <p:pic>
                    <p:nvPicPr>
                      <p:cNvPr id="0" name="Picture 3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3156" y="1267020"/>
                        <a:ext cx="3973908" cy="115684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" name="Группа 4"/>
          <p:cNvGrpSpPr/>
          <p:nvPr/>
        </p:nvGrpSpPr>
        <p:grpSpPr>
          <a:xfrm>
            <a:off x="3075315" y="4335907"/>
            <a:ext cx="2781245" cy="2405462"/>
            <a:chOff x="3046763" y="4335905"/>
            <a:chExt cx="2834300" cy="2405463"/>
          </a:xfrm>
        </p:grpSpPr>
        <p:pic>
          <p:nvPicPr>
            <p:cNvPr id="11" name="Picture 3" descr="C:\Users\Vaio\Desktop\Glebova-work\presentation_do-posle-kontrol\posle-user_files\shape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61" r="2116"/>
            <a:stretch>
              <a:fillRect/>
            </a:stretch>
          </p:blipFill>
          <p:spPr bwMode="auto">
            <a:xfrm>
              <a:off x="3046763" y="4335905"/>
              <a:ext cx="2834300" cy="2405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TextBox 8"/>
            <p:cNvSpPr txBox="1">
              <a:spLocks noChangeArrowheads="1"/>
            </p:cNvSpPr>
            <p:nvPr/>
          </p:nvSpPr>
          <p:spPr bwMode="auto">
            <a:xfrm>
              <a:off x="3117674" y="4419731"/>
              <a:ext cx="859998" cy="3688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defTabSz="904514" eaLnBrk="1" hangingPunct="1">
                <a:spcBef>
                  <a:spcPct val="0"/>
                </a:spcBef>
                <a:buNone/>
              </a:pPr>
              <a:r>
                <a:rPr lang="ru-RU" altLang="ru-RU" sz="1797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после</a:t>
              </a:r>
            </a:p>
          </p:txBody>
        </p:sp>
      </p:grpSp>
      <p:grpSp>
        <p:nvGrpSpPr>
          <p:cNvPr id="6" name="Группа 5"/>
          <p:cNvGrpSpPr/>
          <p:nvPr/>
        </p:nvGrpSpPr>
        <p:grpSpPr>
          <a:xfrm>
            <a:off x="6055864" y="4347445"/>
            <a:ext cx="2572873" cy="2407857"/>
            <a:chOff x="6084168" y="4347444"/>
            <a:chExt cx="2621953" cy="2407857"/>
          </a:xfrm>
        </p:grpSpPr>
        <p:pic>
          <p:nvPicPr>
            <p:cNvPr id="13" name="Picture 5" descr="C:\Users\Vaio\Desktop\Glebova-work\presentation_do-posle-kontrol\kontrol-user_files\shape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71" r="7640"/>
            <a:stretch>
              <a:fillRect/>
            </a:stretch>
          </p:blipFill>
          <p:spPr bwMode="auto">
            <a:xfrm>
              <a:off x="6084168" y="4347444"/>
              <a:ext cx="2621953" cy="24078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TextBox 9"/>
            <p:cNvSpPr txBox="1">
              <a:spLocks noChangeArrowheads="1"/>
            </p:cNvSpPr>
            <p:nvPr/>
          </p:nvSpPr>
          <p:spPr bwMode="auto">
            <a:xfrm>
              <a:off x="7516186" y="5949280"/>
              <a:ext cx="1180394" cy="645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defTabSz="904514" eaLnBrk="1" hangingPunct="1">
                <a:spcBef>
                  <a:spcPct val="0"/>
                </a:spcBef>
                <a:buNone/>
              </a:pPr>
              <a:r>
                <a:rPr lang="ru-RU" altLang="ru-RU" sz="1797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контроль</a:t>
              </a:r>
            </a:p>
            <a:p>
              <a:pPr defTabSz="904514" eaLnBrk="1" hangingPunct="1">
                <a:spcBef>
                  <a:spcPct val="0"/>
                </a:spcBef>
                <a:buNone/>
              </a:pPr>
              <a:r>
                <a:rPr lang="ru-RU" altLang="ru-RU" sz="1797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через год</a:t>
              </a:r>
            </a:p>
          </p:txBody>
        </p:sp>
      </p:grpSp>
      <p:pic>
        <p:nvPicPr>
          <p:cNvPr id="19" name="Content Placeholder 3" descr="regions_2.jpg"/>
          <p:cNvPicPr>
            <a:picLocks noGrp="1" noChangeAspect="1"/>
          </p:cNvPicPr>
          <p:nvPr>
            <p:ph idx="1"/>
          </p:nvPr>
        </p:nvPicPr>
        <p:blipFill>
          <a:blip r:embed="rId7" cstate="print"/>
          <a:stretch>
            <a:fillRect/>
          </a:stretch>
        </p:blipFill>
        <p:spPr>
          <a:xfrm>
            <a:off x="332395" y="4419732"/>
            <a:ext cx="2473102" cy="2249629"/>
          </a:xfrm>
          <a:ln w="127000" cap="sq">
            <a:solidFill>
              <a:srgbClr val="000000"/>
            </a:solidFill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6" name="TextBox 7"/>
          <p:cNvSpPr txBox="1">
            <a:spLocks noChangeArrowheads="1"/>
          </p:cNvSpPr>
          <p:nvPr/>
        </p:nvSpPr>
        <p:spPr bwMode="auto">
          <a:xfrm>
            <a:off x="332396" y="4419731"/>
            <a:ext cx="493817" cy="36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52" tIns="45226" rIns="90452" bIns="45226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904514" eaLnBrk="1" hangingPunct="1">
              <a:spcBef>
                <a:spcPct val="0"/>
              </a:spcBef>
              <a:buNone/>
            </a:pPr>
            <a:r>
              <a:rPr lang="ru-RU" altLang="ru-RU" sz="179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</a:t>
            </a:r>
          </a:p>
        </p:txBody>
      </p:sp>
      <p:graphicFrame>
        <p:nvGraphicFramePr>
          <p:cNvPr id="7" name="Объект 6"/>
          <p:cNvGraphicFramePr>
            <a:graphicFrameLocks noChangeAspect="1"/>
          </p:cNvGraphicFramePr>
          <p:nvPr>
            <p:extLst/>
          </p:nvPr>
        </p:nvGraphicFramePr>
        <p:xfrm>
          <a:off x="5153652" y="1412777"/>
          <a:ext cx="2886573" cy="1277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53" name="Equation" r:id="rId8" imgW="1549080" imgH="672840" progId="Equation.DSMT4">
                  <p:embed/>
                </p:oleObj>
              </mc:Choice>
              <mc:Fallback>
                <p:oleObj name="Equation" r:id="rId8" imgW="1549080" imgH="672840" progId="Equation.DSMT4">
                  <p:embed/>
                  <p:pic>
                    <p:nvPicPr>
                      <p:cNvPr id="0" name="Picture 3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53652" y="1412777"/>
                        <a:ext cx="2886573" cy="12779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70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234697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Content Placeholder 3" descr="before-streamlines.gif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3855" y="615135"/>
            <a:ext cx="4323453" cy="3677962"/>
          </a:xfrm>
        </p:spPr>
      </p:pic>
      <p:sp>
        <p:nvSpPr>
          <p:cNvPr id="14340" name="TextBox 6"/>
          <p:cNvSpPr txBox="1">
            <a:spLocks noChangeArrowheads="1"/>
          </p:cNvSpPr>
          <p:nvPr/>
        </p:nvSpPr>
        <p:spPr bwMode="auto">
          <a:xfrm>
            <a:off x="332396" y="4293097"/>
            <a:ext cx="4204275" cy="570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52" tIns="45226" rIns="90452" bIns="45226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904514" eaLnBrk="1" hangingPunct="1">
              <a:spcBef>
                <a:spcPct val="0"/>
              </a:spcBef>
              <a:buNone/>
            </a:pPr>
            <a:r>
              <a:rPr lang="ru-RU" altLang="ru-RU" sz="155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Высокие значения скорости, </a:t>
            </a:r>
            <a:r>
              <a:rPr lang="ru-RU" altLang="ru-RU" sz="1557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завихренность</a:t>
            </a:r>
            <a:r>
              <a:rPr lang="ru-RU" altLang="ru-RU" sz="155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внутри аневризмы.</a:t>
            </a:r>
            <a:endParaRPr lang="en-US" altLang="ru-RU" sz="1557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191075" y="116633"/>
            <a:ext cx="8691192" cy="504056"/>
          </a:xfrm>
          <a:prstGeom prst="rect">
            <a:avLst/>
          </a:prstGeom>
        </p:spPr>
        <p:txBody>
          <a:bodyPr vert="horz" lIns="90452" tIns="45226" rIns="90452" bIns="45226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396" b="1" dirty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Численные расчеты линий тока посредством пакета </a:t>
            </a:r>
            <a:r>
              <a:rPr lang="en-US" sz="2396" b="1" dirty="0" err="1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Ansys</a:t>
            </a:r>
            <a:endParaRPr lang="ru-RU" sz="2396" b="1" dirty="0">
              <a:solidFill>
                <a:srgbClr val="4F81BD">
                  <a:lumMod val="75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7"/>
          <p:cNvSpPr txBox="1">
            <a:spLocks noChangeArrowheads="1"/>
          </p:cNvSpPr>
          <p:nvPr/>
        </p:nvSpPr>
        <p:spPr bwMode="auto">
          <a:xfrm>
            <a:off x="3441440" y="624888"/>
            <a:ext cx="1095231" cy="920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52" tIns="45226" rIns="90452" bIns="45226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904514" eaLnBrk="1" hangingPunct="1">
              <a:spcBef>
                <a:spcPct val="0"/>
              </a:spcBef>
              <a:buNone/>
            </a:pPr>
            <a:r>
              <a:rPr lang="ru-RU" altLang="ru-RU" sz="179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</a:t>
            </a:r>
            <a:r>
              <a:rPr lang="en-US" altLang="ru-RU" sz="179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79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операции</a:t>
            </a:r>
          </a:p>
        </p:txBody>
      </p:sp>
      <p:grpSp>
        <p:nvGrpSpPr>
          <p:cNvPr id="15" name="Группа 14"/>
          <p:cNvGrpSpPr/>
          <p:nvPr/>
        </p:nvGrpSpPr>
        <p:grpSpPr>
          <a:xfrm>
            <a:off x="4536672" y="608667"/>
            <a:ext cx="4521747" cy="4245761"/>
            <a:chOff x="4535996" y="608666"/>
            <a:chExt cx="4608004" cy="4245761"/>
          </a:xfrm>
        </p:grpSpPr>
        <p:pic>
          <p:nvPicPr>
            <p:cNvPr id="8" name="Content Placeholder 3" descr="before-streamlines.gif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4849142" y="608666"/>
              <a:ext cx="4115346" cy="3674194"/>
            </a:xfrm>
            <a:prstGeom prst="rect">
              <a:avLst/>
            </a:prstGeom>
          </p:spPr>
        </p:pic>
        <p:sp>
          <p:nvSpPr>
            <p:cNvPr id="9" name="TextBox 4"/>
            <p:cNvSpPr txBox="1">
              <a:spLocks noChangeArrowheads="1"/>
            </p:cNvSpPr>
            <p:nvPr/>
          </p:nvSpPr>
          <p:spPr bwMode="auto">
            <a:xfrm>
              <a:off x="4535996" y="4282860"/>
              <a:ext cx="4608004" cy="5715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defTabSz="904514" eaLnBrk="1" hangingPunct="1">
                <a:spcBef>
                  <a:spcPct val="0"/>
                </a:spcBef>
                <a:buNone/>
              </a:pPr>
              <a:r>
                <a:rPr lang="ru-RU" altLang="ru-RU" sz="1557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Уменьшение области с максимальной скоростью. </a:t>
              </a:r>
            </a:p>
            <a:p>
              <a:pPr algn="ctr" defTabSz="904514" eaLnBrk="1" hangingPunct="1">
                <a:spcBef>
                  <a:spcPct val="0"/>
                </a:spcBef>
                <a:buNone/>
              </a:pPr>
              <a:r>
                <a:rPr lang="ru-RU" altLang="ru-RU" sz="1557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Появление </a:t>
              </a:r>
              <a:r>
                <a:rPr lang="en-US" altLang="ru-RU" sz="1557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“</a:t>
              </a:r>
              <a:r>
                <a:rPr lang="ru-RU" altLang="ru-RU" sz="1557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почти кольцевого</a:t>
              </a:r>
              <a:r>
                <a:rPr lang="en-US" altLang="ru-RU" sz="1557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”</a:t>
              </a:r>
              <a:r>
                <a:rPr lang="ru-RU" altLang="ru-RU" sz="1557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вихря.</a:t>
              </a:r>
              <a:endParaRPr lang="en-US" altLang="ru-RU" sz="155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TextBox 7"/>
            <p:cNvSpPr txBox="1">
              <a:spLocks noChangeArrowheads="1"/>
            </p:cNvSpPr>
            <p:nvPr/>
          </p:nvSpPr>
          <p:spPr bwMode="auto">
            <a:xfrm>
              <a:off x="7848364" y="608666"/>
              <a:ext cx="1116124" cy="9219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defTabSz="904514" eaLnBrk="1" hangingPunct="1">
                <a:spcBef>
                  <a:spcPct val="0"/>
                </a:spcBef>
                <a:buNone/>
              </a:pPr>
              <a:r>
                <a:rPr lang="ru-RU" altLang="ru-RU" sz="1797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После</a:t>
              </a:r>
              <a:r>
                <a:rPr lang="en-US" altLang="ru-RU" sz="1797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altLang="ru-RU" sz="1797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операции</a:t>
              </a:r>
            </a:p>
          </p:txBody>
        </p:sp>
      </p:grpSp>
      <p:grpSp>
        <p:nvGrpSpPr>
          <p:cNvPr id="14" name="Группа 13"/>
          <p:cNvGrpSpPr/>
          <p:nvPr/>
        </p:nvGrpSpPr>
        <p:grpSpPr>
          <a:xfrm>
            <a:off x="484284" y="3200526"/>
            <a:ext cx="8142757" cy="3612850"/>
            <a:chOff x="406307" y="3200526"/>
            <a:chExt cx="8298087" cy="3612850"/>
          </a:xfrm>
        </p:grpSpPr>
        <p:pic>
          <p:nvPicPr>
            <p:cNvPr id="11" name="Content Placeholder 3" descr="before-streamlines.gif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511064" y="3200526"/>
              <a:ext cx="4104456" cy="3612850"/>
            </a:xfrm>
            <a:prstGeom prst="rect">
              <a:avLst/>
            </a:prstGeom>
          </p:spPr>
        </p:pic>
        <p:sp>
          <p:nvSpPr>
            <p:cNvPr id="12" name="TextBox 4"/>
            <p:cNvSpPr txBox="1">
              <a:spLocks noChangeArrowheads="1"/>
            </p:cNvSpPr>
            <p:nvPr/>
          </p:nvSpPr>
          <p:spPr bwMode="auto">
            <a:xfrm>
              <a:off x="6616162" y="5229200"/>
              <a:ext cx="2088232" cy="11985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defTabSz="904514" eaLnBrk="1" hangingPunct="1">
                <a:spcBef>
                  <a:spcPct val="0"/>
                </a:spcBef>
                <a:buNone/>
              </a:pPr>
              <a:r>
                <a:rPr lang="ru-RU" altLang="ru-RU" sz="1797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Слабая </a:t>
              </a:r>
              <a:r>
                <a:rPr lang="ru-RU" altLang="ru-RU" sz="1797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завихренность</a:t>
              </a:r>
              <a:r>
                <a:rPr lang="ru-RU" altLang="ru-RU" sz="1797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скорость уменьшилась.</a:t>
              </a:r>
              <a:endParaRPr lang="en-US" altLang="ru-RU" sz="179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TextBox 4"/>
            <p:cNvSpPr txBox="1">
              <a:spLocks noChangeArrowheads="1"/>
            </p:cNvSpPr>
            <p:nvPr/>
          </p:nvSpPr>
          <p:spPr bwMode="auto">
            <a:xfrm>
              <a:off x="406307" y="5229200"/>
              <a:ext cx="2088232" cy="645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defTabSz="904514" eaLnBrk="1" hangingPunct="1">
                <a:spcBef>
                  <a:spcPct val="0"/>
                </a:spcBef>
                <a:buNone/>
              </a:pPr>
              <a:r>
                <a:rPr lang="ru-RU" altLang="ru-RU" sz="1797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Спустя год после операции</a:t>
              </a:r>
              <a:endParaRPr lang="en-US" altLang="ru-RU" sz="179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5" name="Прямая со стрелкой 4"/>
            <p:cNvCxnSpPr/>
            <p:nvPr/>
          </p:nvCxnSpPr>
          <p:spPr>
            <a:xfrm flipV="1">
              <a:off x="2267744" y="5229200"/>
              <a:ext cx="1152128" cy="43204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71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2225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Скругленный прямоугольник 28"/>
          <p:cNvSpPr/>
          <p:nvPr/>
        </p:nvSpPr>
        <p:spPr>
          <a:xfrm>
            <a:off x="225754" y="1142985"/>
            <a:ext cx="8692495" cy="5572164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0452" tIns="45226" rIns="90452" bIns="45226" rtlCol="0" anchor="ctr"/>
          <a:lstStyle/>
          <a:p>
            <a:pPr algn="ctr" defTabSz="904514"/>
            <a:endParaRPr lang="ru-RU" sz="1797">
              <a:solidFill>
                <a:prstClr val="black"/>
              </a:solidFill>
            </a:endParaRPr>
          </a:p>
        </p:txBody>
      </p:sp>
      <p:pic>
        <p:nvPicPr>
          <p:cNvPr id="23" name="Рисунок 22" descr="11122.PN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87567" y="1214423"/>
            <a:ext cx="5997467" cy="5321710"/>
          </a:xfrm>
          <a:prstGeom prst="rect">
            <a:avLst/>
          </a:prstGeom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5955" y="214290"/>
            <a:ext cx="8412092" cy="868346"/>
          </a:xfrm>
        </p:spPr>
        <p:txBody>
          <a:bodyPr>
            <a:normAutofit/>
          </a:bodyPr>
          <a:lstStyle/>
          <a:p>
            <a:r>
              <a:rPr lang="ru-RU" sz="2516" b="1" dirty="0">
                <a:latin typeface="Times New Roman" pitchFamily="18" charset="0"/>
                <a:cs typeface="Times New Roman" pitchFamily="18" charset="0"/>
              </a:rPr>
              <a:t>Возможность подключения медицинских учреждений страны в единую информационную сеть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72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2" name="Рисунок 11" descr="img14719625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26762" y="3571878"/>
            <a:ext cx="1548008" cy="2914293"/>
          </a:xfrm>
          <a:prstGeom prst="rect">
            <a:avLst/>
          </a:prstGeom>
        </p:spPr>
      </p:pic>
      <p:pic>
        <p:nvPicPr>
          <p:cNvPr id="13" name="Рисунок 12" descr="drugstore-256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534822" y="5000637"/>
            <a:ext cx="1682418" cy="1714512"/>
          </a:xfrm>
          <a:prstGeom prst="rect">
            <a:avLst/>
          </a:prstGeom>
        </p:spPr>
      </p:pic>
      <p:pic>
        <p:nvPicPr>
          <p:cNvPr id="14" name="Рисунок 13" descr="pacient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57668" y="1714489"/>
            <a:ext cx="1261814" cy="1378680"/>
          </a:xfrm>
          <a:prstGeom prst="rect">
            <a:avLst/>
          </a:prstGeom>
        </p:spPr>
      </p:pic>
      <p:pic>
        <p:nvPicPr>
          <p:cNvPr id="16" name="Рисунок 15" descr="tabletki.jp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11195" y="5773648"/>
            <a:ext cx="981410" cy="1084354"/>
          </a:xfrm>
          <a:prstGeom prst="rect">
            <a:avLst/>
          </a:prstGeom>
        </p:spPr>
      </p:pic>
      <p:pic>
        <p:nvPicPr>
          <p:cNvPr id="17" name="Рисунок 16" descr="livraison_medical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590590" y="1428738"/>
            <a:ext cx="2081116" cy="1357322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7656435" y="4929200"/>
            <a:ext cx="1191713" cy="460026"/>
          </a:xfrm>
          <a:prstGeom prst="rect">
            <a:avLst/>
          </a:prstGeom>
          <a:noFill/>
        </p:spPr>
        <p:txBody>
          <a:bodyPr wrap="square" lIns="90452" tIns="45226" rIns="90452" bIns="45226" rtlCol="0">
            <a:spAutoFit/>
          </a:bodyPr>
          <a:lstStyle/>
          <a:p>
            <a:pPr algn="ctr" defTabSz="904514"/>
            <a:r>
              <a:rPr lang="ru-RU" sz="1198" b="1" dirty="0">
                <a:solidFill>
                  <a:srgbClr val="4F81BD">
                    <a:lumMod val="75000"/>
                  </a:srgbClr>
                </a:solidFill>
                <a:latin typeface="Verdana" pitchFamily="34" charset="0"/>
              </a:rPr>
              <a:t>Сельская больница</a:t>
            </a:r>
          </a:p>
        </p:txBody>
      </p:sp>
      <p:pic>
        <p:nvPicPr>
          <p:cNvPr id="24" name="Рисунок 23" descr="6666662.PNG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7049283">
            <a:off x="2231360" y="4000563"/>
            <a:ext cx="908681" cy="796812"/>
          </a:xfrm>
          <a:prstGeom prst="rect">
            <a:avLst/>
          </a:prstGeom>
        </p:spPr>
      </p:pic>
      <p:pic>
        <p:nvPicPr>
          <p:cNvPr id="25" name="Рисунок 24" descr="6666662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7108361">
            <a:off x="6431353" y="3692122"/>
            <a:ext cx="895351" cy="785123"/>
          </a:xfrm>
          <a:prstGeom prst="rect">
            <a:avLst/>
          </a:prstGeom>
        </p:spPr>
      </p:pic>
      <p:pic>
        <p:nvPicPr>
          <p:cNvPr id="26" name="Рисунок 25" descr="222doctora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184318" y="1571614"/>
            <a:ext cx="1261814" cy="1312397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365956" y="3143249"/>
            <a:ext cx="1402015" cy="828717"/>
          </a:xfrm>
          <a:prstGeom prst="rect">
            <a:avLst/>
          </a:prstGeom>
          <a:noFill/>
        </p:spPr>
        <p:txBody>
          <a:bodyPr wrap="square" lIns="90452" tIns="45226" rIns="90452" bIns="45226" rtlCol="0">
            <a:spAutoFit/>
          </a:bodyPr>
          <a:lstStyle/>
          <a:p>
            <a:pPr algn="ctr" defTabSz="904514"/>
            <a:r>
              <a:rPr lang="ru-RU" sz="1198" b="1" dirty="0">
                <a:solidFill>
                  <a:srgbClr val="4F81BD">
                    <a:lumMod val="75000"/>
                  </a:srgbClr>
                </a:solidFill>
                <a:latin typeface="Verdana" pitchFamily="34" charset="0"/>
              </a:rPr>
              <a:t>Крупный городской медицинский центр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767970" y="1428737"/>
            <a:ext cx="931274" cy="275681"/>
          </a:xfrm>
          <a:prstGeom prst="rect">
            <a:avLst/>
          </a:prstGeom>
          <a:noFill/>
        </p:spPr>
        <p:txBody>
          <a:bodyPr wrap="none" lIns="90452" tIns="45226" rIns="90452" bIns="45226" rtlCol="0">
            <a:spAutoFit/>
          </a:bodyPr>
          <a:lstStyle/>
          <a:p>
            <a:pPr defTabSz="904514"/>
            <a:r>
              <a:rPr lang="ru-RU" sz="1198" b="1" dirty="0">
                <a:solidFill>
                  <a:srgbClr val="4F81BD">
                    <a:lumMod val="75000"/>
                  </a:srgbClr>
                </a:solidFill>
                <a:latin typeface="Verdana" pitchFamily="34" charset="0"/>
              </a:rPr>
              <a:t>Пациент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025528" y="1357299"/>
            <a:ext cx="1014630" cy="460026"/>
          </a:xfrm>
          <a:prstGeom prst="rect">
            <a:avLst/>
          </a:prstGeom>
          <a:noFill/>
        </p:spPr>
        <p:txBody>
          <a:bodyPr wrap="none" lIns="90452" tIns="45226" rIns="90452" bIns="45226" rtlCol="0">
            <a:spAutoFit/>
          </a:bodyPr>
          <a:lstStyle/>
          <a:p>
            <a:pPr defTabSz="904514"/>
            <a:r>
              <a:rPr lang="ru-RU" sz="1198" b="1" dirty="0">
                <a:solidFill>
                  <a:srgbClr val="4F81BD">
                    <a:lumMod val="75000"/>
                  </a:srgbClr>
                </a:solidFill>
                <a:latin typeface="Verdana" pitchFamily="34" charset="0"/>
              </a:rPr>
              <a:t>Опытный</a:t>
            </a:r>
          </a:p>
          <a:p>
            <a:pPr algn="ctr" defTabSz="904514"/>
            <a:r>
              <a:rPr lang="ru-RU" sz="1198" b="1" dirty="0">
                <a:solidFill>
                  <a:srgbClr val="4F81BD">
                    <a:lumMod val="75000"/>
                  </a:srgbClr>
                </a:solidFill>
                <a:latin typeface="Verdana" pitchFamily="34" charset="0"/>
              </a:rPr>
              <a:t>врач</a:t>
            </a:r>
          </a:p>
        </p:txBody>
      </p:sp>
      <p:pic>
        <p:nvPicPr>
          <p:cNvPr id="31" name="Рисунок 30" descr="история болезни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955427" y="3429000"/>
            <a:ext cx="1402015" cy="1428760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7165729" y="3071812"/>
            <a:ext cx="1191713" cy="275681"/>
          </a:xfrm>
          <a:prstGeom prst="rect">
            <a:avLst/>
          </a:prstGeom>
          <a:noFill/>
        </p:spPr>
        <p:txBody>
          <a:bodyPr wrap="square" lIns="90452" tIns="45226" rIns="90452" bIns="45226" rtlCol="0">
            <a:spAutoFit/>
          </a:bodyPr>
          <a:lstStyle/>
          <a:p>
            <a:pPr algn="ctr" defTabSz="904514"/>
            <a:r>
              <a:rPr lang="ru-RU" sz="1198" b="1" dirty="0">
                <a:solidFill>
                  <a:srgbClr val="4F81BD">
                    <a:lumMod val="75000"/>
                  </a:srgbClr>
                </a:solidFill>
                <a:latin typeface="Verdana" pitchFamily="34" charset="0"/>
              </a:rPr>
              <a:t>Интерн</a:t>
            </a:r>
          </a:p>
        </p:txBody>
      </p:sp>
      <p:pic>
        <p:nvPicPr>
          <p:cNvPr id="33" name="Рисунок 32" descr="6666662.PNG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3096860">
            <a:off x="4222153" y="2395738"/>
            <a:ext cx="832013" cy="757684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3310188" y="1214422"/>
            <a:ext cx="2453526" cy="460026"/>
          </a:xfrm>
          <a:prstGeom prst="rect">
            <a:avLst/>
          </a:prstGeom>
          <a:noFill/>
        </p:spPr>
        <p:txBody>
          <a:bodyPr wrap="square" lIns="90452" tIns="45226" rIns="90452" bIns="45226" rtlCol="0">
            <a:spAutoFit/>
          </a:bodyPr>
          <a:lstStyle/>
          <a:p>
            <a:pPr algn="ctr" defTabSz="904514"/>
            <a:r>
              <a:rPr lang="ru-RU" sz="1198" b="1" dirty="0">
                <a:solidFill>
                  <a:srgbClr val="4F81BD">
                    <a:lumMod val="75000"/>
                  </a:srgbClr>
                </a:solidFill>
                <a:latin typeface="Verdana" pitchFamily="34" charset="0"/>
              </a:rPr>
              <a:t>Фармацевтическая компания</a:t>
            </a:r>
          </a:p>
        </p:txBody>
      </p:sp>
      <p:pic>
        <p:nvPicPr>
          <p:cNvPr id="35" name="Рисунок 34" descr="6666662.PNG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3709123">
            <a:off x="4139935" y="5052415"/>
            <a:ext cx="838678" cy="735428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2959683" y="5786455"/>
            <a:ext cx="1191713" cy="460026"/>
          </a:xfrm>
          <a:prstGeom prst="rect">
            <a:avLst/>
          </a:prstGeom>
          <a:noFill/>
        </p:spPr>
        <p:txBody>
          <a:bodyPr wrap="square" lIns="90452" tIns="45226" rIns="90452" bIns="45226" rtlCol="0">
            <a:spAutoFit/>
          </a:bodyPr>
          <a:lstStyle/>
          <a:p>
            <a:pPr algn="ctr" defTabSz="904514"/>
            <a:r>
              <a:rPr lang="ru-RU" sz="1198" b="1" dirty="0">
                <a:solidFill>
                  <a:srgbClr val="4F81BD">
                    <a:lumMod val="75000"/>
                  </a:srgbClr>
                </a:solidFill>
                <a:latin typeface="Verdana" pitchFamily="34" charset="0"/>
              </a:rPr>
              <a:t>Аптечный пункт</a:t>
            </a:r>
          </a:p>
        </p:txBody>
      </p:sp>
    </p:spTree>
    <p:extLst>
      <p:ext uri="{BB962C8B-B14F-4D97-AF65-F5344CB8AC3E}">
        <p14:creationId xmlns:p14="http://schemas.microsoft.com/office/powerpoint/2010/main" val="143179780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E7B90-96F7-4E88-88A1-A00939C7E0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380082" y="311348"/>
                <a:ext cx="8246124" cy="375404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dirty="0">
                    <a:solidFill>
                      <a:prstClr val="black"/>
                    </a:solidFill>
                  </a:rPr>
                  <a:t>Распространение сигнала в одномодовом волоконном световоде под влиянием вынужденного комбинационного рассеяния (ВКР) описывает обобщённое нелинейное уравнение Шрёдингера в скалярном виде</a:t>
                </a:r>
              </a:p>
              <a:p>
                <a:endParaRPr lang="ru-RU" dirty="0">
                  <a:solidFill>
                    <a:prstClr val="black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𝜕</m:t>
                          </m:r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𝐴</m:t>
                          </m:r>
                        </m:num>
                        <m:den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𝜕</m:t>
                          </m:r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𝑧</m:t>
                          </m:r>
                        </m:den>
                      </m:f>
                      <m:r>
                        <a:rPr lang="en-US" i="1" smtClean="0">
                          <a:solidFill>
                            <a:prstClr val="black"/>
                          </a:solidFill>
                          <a:latin typeface="Cambria Math"/>
                        </a:rPr>
                        <m:t>=−</m:t>
                      </m:r>
                      <m:r>
                        <a:rPr lang="en-US" i="1" smtClean="0">
                          <a:solidFill>
                            <a:prstClr val="black"/>
                          </a:solidFill>
                          <a:latin typeface="Cambria Math"/>
                        </a:rPr>
                        <m:t>𝑖</m:t>
                      </m:r>
                      <m:sSub>
                        <m:sSubPr>
                          <m:ctrlPr>
                            <a:rPr lang="en-US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  <m:t>𝛽</m:t>
                          </m:r>
                        </m:e>
                        <m:sub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2</m:t>
                          </m:r>
                        </m:sub>
                      </m:sSub>
                      <m:f>
                        <m:fPr>
                          <m:ctrlPr>
                            <a:rPr lang="en-US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𝐴</m:t>
                          </m:r>
                        </m:num>
                        <m:den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i="1" smtClean="0">
                          <a:solidFill>
                            <a:prstClr val="black"/>
                          </a:solidFill>
                          <a:latin typeface="Cambria Math"/>
                        </a:rPr>
                        <m:t>+</m:t>
                      </m:r>
                      <m:r>
                        <a:rPr lang="en-US" i="1">
                          <a:solidFill>
                            <a:prstClr val="black"/>
                          </a:solidFill>
                          <a:latin typeface="Cambria Math"/>
                        </a:rPr>
                        <m:t>𝑖</m:t>
                      </m:r>
                      <m:sSub>
                        <m:sSubPr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  <m:t>𝛽</m:t>
                          </m:r>
                        </m:e>
                        <m:sub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  <m:t>3</m:t>
                          </m:r>
                        </m:sub>
                      </m:sSub>
                      <m:f>
                        <m:fPr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3</m:t>
                              </m:r>
                            </m:sup>
                          </m:sSup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𝐴</m:t>
                          </m:r>
                        </m:num>
                        <m:den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  <m:r>
                        <a:rPr lang="en-US" i="1" smtClean="0">
                          <a:solidFill>
                            <a:prstClr val="black"/>
                          </a:solidFill>
                          <a:latin typeface="Cambria Math"/>
                        </a:rPr>
                        <m:t>+</m:t>
                      </m:r>
                      <m:r>
                        <a:rPr lang="en-US" i="1" smtClean="0">
                          <a:solidFill>
                            <a:prstClr val="black"/>
                          </a:solidFill>
                          <a:latin typeface="Cambria Math"/>
                        </a:rPr>
                        <m:t>𝑖</m:t>
                      </m:r>
                      <m:r>
                        <a:rPr lang="en-US" i="1" smtClean="0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</a:rPr>
                        <m:t>𝛾</m:t>
                      </m:r>
                      <m:d>
                        <m:dPr>
                          <m:ctrlPr>
                            <a:rPr lang="en-US" i="1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  <m:t>1</m:t>
                          </m:r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  <m:t>+</m:t>
                          </m:r>
                          <m:f>
                            <m:fPr>
                              <m:ctrlPr>
                                <a:rPr lang="en-US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en-US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</a:rPr>
                                <m:t>𝑖</m:t>
                              </m:r>
                            </m:num>
                            <m:den>
                              <m:r>
                                <a:rPr lang="en-US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</a:rPr>
                                <m:t>𝜔</m:t>
                              </m:r>
                            </m:den>
                          </m:f>
                          <m:f>
                            <m:fPr>
                              <m:ctrlP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𝜕</m:t>
                              </m:r>
                            </m:num>
                            <m:den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𝜕</m:t>
                              </m:r>
                              <m:r>
                                <a:rPr lang="en-US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𝑡</m:t>
                              </m:r>
                            </m:den>
                          </m:f>
                        </m:e>
                      </m:d>
                      <m:d>
                        <m:dPr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  <m:t>𝐴</m:t>
                          </m:r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  <m:t>(</m:t>
                          </m:r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  <m:t>𝑧</m:t>
                          </m:r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  <m:t>𝑡</m:t>
                          </m:r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  <m:t>)</m:t>
                          </m:r>
                          <m:nary>
                            <m:naryPr>
                              <m:limLoc m:val="undOvr"/>
                              <m:ctrlPr>
                                <a:rPr lang="en-US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4"/>
                                </m:rPr>
                                <a:rPr lang="en-US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</a:rPr>
                                <m:t>∞</m:t>
                              </m:r>
                            </m:sup>
                            <m:e>
                              <m:r>
                                <a:rPr lang="en-US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</a:rPr>
                                <m:t>𝑅</m:t>
                              </m:r>
                              <m:r>
                                <a:rPr lang="en-US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</a:rPr>
                                <m:t>(</m:t>
                              </m:r>
                              <m:r>
                                <a:rPr lang="en-US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</a:rPr>
                                <m:t>𝜏</m:t>
                              </m:r>
                              <m:r>
                                <a:rPr lang="en-US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</a:rPr>
                                <m:t>)</m:t>
                              </m:r>
                              <m:sSup>
                                <m:sSupPr>
                                  <m:ctrlPr>
                                    <a:rPr lang="en-US" i="1" smtClean="0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i="1">
                                          <a:solidFill>
                                            <a:prstClr val="black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i="1">
                                          <a:solidFill>
                                            <a:prstClr val="black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𝐴</m:t>
                                      </m:r>
                                      <m:r>
                                        <a:rPr lang="en-US" i="1">
                                          <a:solidFill>
                                            <a:prstClr val="black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(</m:t>
                                      </m:r>
                                      <m:r>
                                        <a:rPr lang="en-US" i="1">
                                          <a:solidFill>
                                            <a:prstClr val="black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𝑧</m:t>
                                      </m:r>
                                      <m:r>
                                        <a:rPr lang="en-US" i="1">
                                          <a:solidFill>
                                            <a:prstClr val="black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,</m:t>
                                      </m:r>
                                      <m:r>
                                        <a:rPr lang="en-US" i="1">
                                          <a:solidFill>
                                            <a:prstClr val="black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𝑡</m:t>
                                      </m:r>
                                      <m:r>
                                        <a:rPr lang="en-US" i="1">
                                          <a:solidFill>
                                            <a:prstClr val="black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−</m:t>
                                      </m:r>
                                      <m:r>
                                        <a:rPr lang="en-US" i="1">
                                          <a:solidFill>
                                            <a:prstClr val="black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𝜏</m:t>
                                      </m:r>
                                      <m:r>
                                        <a:rPr lang="en-US" i="1">
                                          <a:solidFill>
                                            <a:prstClr val="black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)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i="1" smtClean="0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nary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  <m:t>𝑑</m:t>
                          </m:r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  <m:t>𝜏</m:t>
                          </m:r>
                        </m:e>
                      </m:d>
                    </m:oMath>
                  </m:oMathPara>
                </a14:m>
                <a:endParaRPr lang="ru-RU" dirty="0">
                  <a:solidFill>
                    <a:prstClr val="black"/>
                  </a:solidFill>
                </a:endParaRPr>
              </a:p>
              <a:p>
                <a:endParaRPr lang="ru-RU" dirty="0">
                  <a:solidFill>
                    <a:prstClr val="black"/>
                  </a:solidFill>
                </a:endParaRPr>
              </a:p>
              <a:p>
                <a:r>
                  <a:rPr lang="ru-RU" dirty="0">
                    <a:solidFill>
                      <a:prstClr val="black"/>
                    </a:solidFill>
                  </a:rPr>
                  <a:t>Здесь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prstClr val="black"/>
                        </a:solidFill>
                        <a:latin typeface="Cambria Math"/>
                        <a:ea typeface="Cambria Math"/>
                      </a:rPr>
                      <m:t>𝐴</m:t>
                    </m:r>
                    <m:r>
                      <a:rPr lang="en-US" i="1">
                        <a:solidFill>
                          <a:prstClr val="black"/>
                        </a:solidFill>
                        <a:latin typeface="Cambria Math"/>
                        <a:ea typeface="Cambria Math"/>
                      </a:rPr>
                      <m:t>(</m:t>
                    </m:r>
                    <m:r>
                      <a:rPr lang="en-US" i="1">
                        <a:solidFill>
                          <a:prstClr val="black"/>
                        </a:solidFill>
                        <a:latin typeface="Cambria Math"/>
                        <a:ea typeface="Cambria Math"/>
                      </a:rPr>
                      <m:t>𝑧</m:t>
                    </m:r>
                    <m:r>
                      <a:rPr lang="en-US" i="1">
                        <a:solidFill>
                          <a:prstClr val="black"/>
                        </a:solidFill>
                        <a:latin typeface="Cambria Math"/>
                        <a:ea typeface="Cambria Math"/>
                      </a:rPr>
                      <m:t>,</m:t>
                    </m:r>
                    <m:r>
                      <a:rPr lang="en-US" i="1">
                        <a:solidFill>
                          <a:prstClr val="black"/>
                        </a:solidFill>
                        <a:latin typeface="Cambria Math"/>
                        <a:ea typeface="Cambria Math"/>
                      </a:rPr>
                      <m:t>𝑡</m:t>
                    </m:r>
                    <m:r>
                      <a:rPr lang="en-US" i="1">
                        <a:solidFill>
                          <a:prstClr val="black"/>
                        </a:solidFill>
                        <a:latin typeface="Cambria Math"/>
                        <a:ea typeface="Cambria Math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prstClr val="black"/>
                    </a:solidFill>
                  </a:rPr>
                  <a:t> </a:t>
                </a:r>
                <a:r>
                  <a:rPr lang="ru-RU" dirty="0">
                    <a:solidFill>
                      <a:prstClr val="black"/>
                    </a:solidFill>
                  </a:rPr>
                  <a:t>-</a:t>
                </a:r>
                <a:r>
                  <a:rPr lang="en-US" dirty="0">
                    <a:solidFill>
                      <a:prstClr val="black"/>
                    </a:solidFill>
                  </a:rPr>
                  <a:t> </a:t>
                </a:r>
                <a:r>
                  <a:rPr lang="ru-RU" dirty="0">
                    <a:solidFill>
                      <a:prstClr val="black"/>
                    </a:solidFill>
                  </a:rPr>
                  <a:t>медленно-меняющаяся огибающая электромагнитного поля,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/>
                            <a:ea typeface="Cambria Math"/>
                          </a:rPr>
                          <m:t>𝛽</m:t>
                        </m:r>
                      </m:e>
                      <m:sub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prstClr val="black"/>
                    </a:solidFill>
                  </a:rPr>
                  <a:t> </a:t>
                </a:r>
                <a:r>
                  <a:rPr lang="ru-RU" dirty="0">
                    <a:solidFill>
                      <a:prstClr val="black"/>
                    </a:solidFill>
                  </a:rPr>
                  <a:t>и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/>
                            <a:ea typeface="Cambria Math"/>
                          </a:rPr>
                          <m:t>𝛽</m:t>
                        </m:r>
                      </m:e>
                      <m:sub>
                        <m:r>
                          <a:rPr lang="en-US" i="1" smtClean="0">
                            <a:solidFill>
                              <a:prstClr val="black"/>
                            </a:solidFill>
                            <a:latin typeface="Cambria Math"/>
                            <a:ea typeface="Cambria Math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prstClr val="black"/>
                    </a:solidFill>
                  </a:rPr>
                  <a:t> - </a:t>
                </a:r>
                <a:r>
                  <a:rPr lang="ru-RU" dirty="0">
                    <a:solidFill>
                      <a:prstClr val="black"/>
                    </a:solidFill>
                  </a:rPr>
                  <a:t>коэффициенты дисперсии второго и третьего порядков в окрестности несущей частоты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prstClr val="black"/>
                        </a:solidFill>
                        <a:latin typeface="Cambria Math"/>
                        <a:ea typeface="Cambria Math"/>
                      </a:rPr>
                      <m:t>𝜔</m:t>
                    </m:r>
                    <m:r>
                      <a:rPr lang="en-US" i="1">
                        <a:solidFill>
                          <a:prstClr val="black"/>
                        </a:solidFill>
                        <a:latin typeface="Cambria Math"/>
                        <a:ea typeface="Cambria Math"/>
                      </a:rPr>
                      <m:t> </m:t>
                    </m:r>
                  </m:oMath>
                </a14:m>
                <a:r>
                  <a:rPr lang="ru-RU" dirty="0">
                    <a:solidFill>
                      <a:prstClr val="black"/>
                    </a:solidFill>
                  </a:rPr>
                  <a:t>и т.д.</a:t>
                </a:r>
              </a:p>
              <a:p>
                <a:endParaRPr lang="ru-RU" dirty="0">
                  <a:solidFill>
                    <a:prstClr val="black"/>
                  </a:solidFill>
                </a:endParaRPr>
              </a:p>
              <a:p>
                <a:r>
                  <a:rPr lang="ru-RU" dirty="0">
                    <a:solidFill>
                      <a:prstClr val="black"/>
                    </a:solidFill>
                  </a:rPr>
                  <a:t>Начальное условие для уравнения имеет вид</a:t>
                </a:r>
                <a:r>
                  <a:rPr lang="en-US" dirty="0">
                    <a:solidFill>
                      <a:prstClr val="black"/>
                    </a:solidFill>
                  </a:rPr>
                  <a:t>    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prstClr val="black"/>
                        </a:solidFill>
                        <a:latin typeface="Cambria Math"/>
                        <a:ea typeface="Cambria Math"/>
                      </a:rPr>
                      <m:t>𝐴</m:t>
                    </m:r>
                    <m:d>
                      <m:dPr>
                        <m:ctrlPr>
                          <a:rPr lang="en-US" i="1">
                            <a:solidFill>
                              <a:prstClr val="black"/>
                            </a:solidFill>
                            <a:latin typeface="Cambria Math"/>
                            <a:ea typeface="Cambria Math"/>
                          </a:rPr>
                        </m:ctrlPr>
                      </m:dPr>
                      <m:e>
                        <m:r>
                          <a:rPr lang="en-US" i="1" smtClean="0">
                            <a:solidFill>
                              <a:prstClr val="black"/>
                            </a:solidFill>
                            <a:latin typeface="Cambria Math"/>
                            <a:ea typeface="Cambria Math"/>
                          </a:rPr>
                          <m:t>0</m:t>
                        </m:r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/>
                            <a:ea typeface="Cambria Math"/>
                          </a:rPr>
                          <m:t>,</m:t>
                        </m:r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/>
                            <a:ea typeface="Cambria Math"/>
                          </a:rPr>
                          <m:t>𝑡</m:t>
                        </m:r>
                      </m:e>
                    </m:d>
                    <m:r>
                      <a:rPr lang="en-US" i="1" smtClean="0">
                        <a:solidFill>
                          <a:prstClr val="black"/>
                        </a:solidFill>
                        <a:latin typeface="Cambria Math"/>
                        <a:ea typeface="Cambria Math"/>
                      </a:rPr>
                      <m:t>=</m:t>
                    </m:r>
                    <m:sSub>
                      <m:sSubPr>
                        <m:ctrlPr>
                          <a:rPr lang="en-US" i="1" smtClean="0">
                            <a:solidFill>
                              <a:prstClr val="black"/>
                            </a:solidFill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r>
                          <a:rPr lang="en-US" i="1" smtClean="0">
                            <a:solidFill>
                              <a:prstClr val="black"/>
                            </a:solidFill>
                            <a:latin typeface="Cambria Math"/>
                            <a:ea typeface="Cambria Math"/>
                          </a:rPr>
                          <m:t>𝐴</m:t>
                        </m:r>
                      </m:e>
                      <m:sub>
                        <m:r>
                          <a:rPr lang="en-US" i="1" smtClean="0">
                            <a:solidFill>
                              <a:prstClr val="black"/>
                            </a:solidFill>
                            <a:latin typeface="Cambria Math"/>
                            <a:ea typeface="Cambria Math"/>
                          </a:rPr>
                          <m:t>0</m:t>
                        </m:r>
                      </m:sub>
                    </m:sSub>
                    <m:r>
                      <a:rPr lang="en-US" i="1" smtClean="0">
                        <a:solidFill>
                          <a:prstClr val="black"/>
                        </a:solidFill>
                        <a:latin typeface="Cambria Math"/>
                        <a:ea typeface="Cambria Math"/>
                      </a:rPr>
                      <m:t>(</m:t>
                    </m:r>
                    <m:r>
                      <a:rPr lang="en-US" i="1" smtClean="0">
                        <a:solidFill>
                          <a:prstClr val="black"/>
                        </a:solidFill>
                        <a:latin typeface="Cambria Math"/>
                        <a:ea typeface="Cambria Math"/>
                      </a:rPr>
                      <m:t>𝑡</m:t>
                    </m:r>
                    <m:r>
                      <a:rPr lang="en-US" i="1" smtClean="0">
                        <a:solidFill>
                          <a:prstClr val="black"/>
                        </a:solidFill>
                        <a:latin typeface="Cambria Math"/>
                        <a:ea typeface="Cambria Math"/>
                      </a:rPr>
                      <m:t>)</m:t>
                    </m:r>
                  </m:oMath>
                </a14:m>
                <a:endParaRPr lang="ru-RU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0082" y="311348"/>
                <a:ext cx="8246124" cy="3754041"/>
              </a:xfrm>
              <a:prstGeom prst="rect">
                <a:avLst/>
              </a:prstGeom>
              <a:blipFill rotWithShape="1">
                <a:blip r:embed="rId2" cstate="print"/>
                <a:stretch>
                  <a:fillRect l="-591" t="-812" r="-887" b="-162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440906" y="5892581"/>
            <a:ext cx="7433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prstClr val="black"/>
                </a:solidFill>
              </a:rPr>
              <a:t>Нелинейная фотоника. М.П. Федорук, С.К. Турицын, Д.А. Шапиро, Л.Л. Фрумин. </a:t>
            </a:r>
          </a:p>
        </p:txBody>
      </p:sp>
      <p:sp>
        <p:nvSpPr>
          <p:cNvPr id="8" name="Rectangle 7"/>
          <p:cNvSpPr/>
          <p:nvPr/>
        </p:nvSpPr>
        <p:spPr>
          <a:xfrm>
            <a:off x="380083" y="4374802"/>
            <a:ext cx="84196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prstClr val="black"/>
                </a:solidFill>
              </a:rPr>
              <a:t>Разработка быстрых численных алгоритмов решения уравнения Гельфанда-Левитана-Марченко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2815029" y="4921872"/>
                <a:ext cx="3778663" cy="90338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prstClr val="black"/>
                          </a:solidFill>
                          <a:latin typeface="Cambria Math"/>
                        </a:rPr>
                        <m:t>𝑀</m:t>
                      </m:r>
                      <m:d>
                        <m:dPr>
                          <m:ctrlPr>
                            <a:rPr lang="en-US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𝑡</m:t>
                          </m:r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,</m:t>
                          </m:r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  <m:t>𝜏</m:t>
                          </m:r>
                        </m:e>
                      </m:d>
                      <m:r>
                        <a:rPr lang="en-US" i="1" smtClean="0">
                          <a:solidFill>
                            <a:prstClr val="black"/>
                          </a:solidFill>
                          <a:latin typeface="Cambria Math"/>
                        </a:rPr>
                        <m:t>+</m:t>
                      </m:r>
                      <m:nary>
                        <m:naryPr>
                          <m:limLoc m:val="undOvr"/>
                          <m:ctrlPr>
                            <a:rPr lang="en-US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𝑡</m:t>
                          </m:r>
                        </m:sub>
                        <m:sup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𝑅</m:t>
                          </m:r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(</m:t>
                          </m:r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  <m:t>𝜏</m:t>
                          </m:r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  <m:t>+</m:t>
                          </m:r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  <m:t>𝑦</m:t>
                          </m:r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)</m:t>
                          </m:r>
                        </m:e>
                      </m:nary>
                      <m:r>
                        <a:rPr lang="en-US" i="1">
                          <a:solidFill>
                            <a:prstClr val="black"/>
                          </a:solidFill>
                          <a:latin typeface="Cambria Math"/>
                        </a:rPr>
                        <m:t>𝑀</m:t>
                      </m:r>
                      <m:d>
                        <m:dPr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𝑡</m:t>
                          </m:r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,</m:t>
                          </m:r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𝑦</m:t>
                          </m:r>
                        </m:e>
                      </m:d>
                      <m:r>
                        <a:rPr lang="en-US" i="1" smtClean="0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</a:rPr>
                        <m:t>𝑑𝑦</m:t>
                      </m:r>
                      <m:r>
                        <a:rPr lang="en-US" i="1" smtClean="0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i="1" smtClean="0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</a:rPr>
                        <m:t>0</m:t>
                      </m:r>
                    </m:oMath>
                  </m:oMathPara>
                </a14:m>
                <a:endParaRPr lang="ru-RU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53372" y="4921871"/>
                <a:ext cx="3767442" cy="903389"/>
              </a:xfrm>
              <a:prstGeom prst="rect">
                <a:avLst/>
              </a:prstGeom>
              <a:blipFill>
                <a:blip r:embed="rId3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2794048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E7B90-96F7-4E88-88A1-A00939C7E0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380082" y="200817"/>
                <a:ext cx="8246124" cy="480490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dirty="0">
                    <a:solidFill>
                      <a:prstClr val="black"/>
                    </a:solidFill>
                  </a:rPr>
                  <a:t>В волоконном лазере с резонатором типа Фабри-Перо две волны с одинаковыми частотами и состояниями поляризации распространяются по световоду в противоположных направлениях и взаимодействуют друг с другом</a:t>
                </a:r>
                <a:r>
                  <a:rPr lang="en-US" dirty="0">
                    <a:solidFill>
                      <a:prstClr val="black"/>
                    </a:solidFill>
                  </a:rPr>
                  <a:t> </a:t>
                </a:r>
                <a:r>
                  <a:rPr lang="ru-RU" dirty="0">
                    <a:solidFill>
                      <a:prstClr val="black"/>
                    </a:solidFill>
                  </a:rPr>
                  <a:t>за счёт фазовой кросс-модуляции. Амплитуды прямой и обратной волн удовлетворяют системе связанных нелинейных уравнений Шрёдингера с потерями и</a:t>
                </a:r>
              </a:p>
              <a:p>
                <a:r>
                  <a:rPr lang="ru-RU" dirty="0">
                    <a:solidFill>
                      <a:prstClr val="black"/>
                    </a:solidFill>
                  </a:rPr>
                  <a:t>усилением: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𝐴</m:t>
                              </m:r>
                            </m:e>
                            <m:sup>
                              <m:r>
                                <a:rPr lang="en-US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+</m:t>
                              </m:r>
                            </m:sup>
                          </m:sSup>
                        </m:num>
                        <m:den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𝜕</m:t>
                          </m:r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𝑧</m:t>
                          </m:r>
                        </m:den>
                      </m:f>
                      <m:r>
                        <a:rPr lang="en-US" i="1" smtClean="0">
                          <a:solidFill>
                            <a:prstClr val="black"/>
                          </a:solidFill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  <m:t>𝛽</m:t>
                          </m:r>
                        </m:e>
                        <m:sub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  <m:t>1</m:t>
                          </m:r>
                        </m:sub>
                      </m:sSub>
                      <m:f>
                        <m:fPr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𝐴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+</m:t>
                              </m:r>
                            </m:sup>
                          </m:sSup>
                        </m:num>
                        <m:den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𝜕</m:t>
                          </m:r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𝑡</m:t>
                          </m:r>
                        </m:den>
                      </m:f>
                      <m:r>
                        <a:rPr lang="en-US" i="1" smtClean="0">
                          <a:solidFill>
                            <a:prstClr val="black"/>
                          </a:solidFill>
                          <a:latin typeface="Cambria Math"/>
                        </a:rPr>
                        <m:t>+</m:t>
                      </m:r>
                      <m:r>
                        <a:rPr lang="en-US" i="1" smtClean="0">
                          <a:solidFill>
                            <a:prstClr val="black"/>
                          </a:solidFill>
                          <a:latin typeface="Cambria Math"/>
                        </a:rPr>
                        <m:t>𝑖</m:t>
                      </m:r>
                      <m:f>
                        <m:fPr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2</m:t>
                          </m:r>
                        </m:den>
                      </m:f>
                      <m:f>
                        <m:fPr>
                          <m:ctrlPr>
                            <a:rPr lang="en-US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𝐴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+</m:t>
                              </m:r>
                            </m:sup>
                          </m:sSup>
                        </m:num>
                        <m:den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i="1" smtClean="0">
                          <a:solidFill>
                            <a:prstClr val="black"/>
                          </a:solidFill>
                          <a:latin typeface="Cambria Math"/>
                        </a:rPr>
                        <m:t>=</m:t>
                      </m:r>
                      <m:r>
                        <a:rPr lang="en-US" i="1" smtClean="0">
                          <a:solidFill>
                            <a:prstClr val="black"/>
                          </a:solidFill>
                          <a:latin typeface="Cambria Math"/>
                        </a:rPr>
                        <m:t>𝑖</m:t>
                      </m:r>
                      <m:r>
                        <a:rPr lang="en-US" i="1" smtClean="0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</a:rPr>
                        <m:t>𝛾</m:t>
                      </m:r>
                      <m:d>
                        <m:dPr>
                          <m:ctrlPr>
                            <a:rPr lang="en-US" i="1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i="1">
                                          <a:solidFill>
                                            <a:prstClr val="black"/>
                                          </a:solidFill>
                                          <a:latin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solidFill>
                                            <a:prstClr val="black"/>
                                          </a:solidFill>
                                          <a:latin typeface="Cambria Math"/>
                                        </a:rPr>
                                        <m:t>𝐴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solidFill>
                                            <a:prstClr val="black"/>
                                          </a:solidFill>
                                          <a:latin typeface="Cambria Math"/>
                                        </a:rPr>
                                        <m:t>+</m:t>
                                      </m:r>
                                    </m:sup>
                                  </m:sSup>
                                </m:e>
                              </m:d>
                            </m:e>
                            <m:sup>
                              <m:r>
                                <a:rPr lang="en-US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  <m:t>+2</m:t>
                          </m:r>
                          <m:sSup>
                            <m:sSupPr>
                              <m:ctrlP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i="1">
                                          <a:solidFill>
                                            <a:prstClr val="black"/>
                                          </a:solidFill>
                                          <a:latin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solidFill>
                                            <a:prstClr val="black"/>
                                          </a:solidFill>
                                          <a:latin typeface="Cambria Math"/>
                                        </a:rPr>
                                        <m:t>𝐴</m:t>
                                      </m:r>
                                    </m:e>
                                    <m:sup>
                                      <m:r>
                                        <a:rPr lang="en-US" i="1" smtClean="0">
                                          <a:solidFill>
                                            <a:prstClr val="black"/>
                                          </a:solidFill>
                                          <a:latin typeface="Cambria Math"/>
                                        </a:rPr>
                                        <m:t>−</m:t>
                                      </m:r>
                                    </m:sup>
                                  </m:sSup>
                                </m:e>
                              </m:d>
                            </m:e>
                            <m:sup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sSup>
                        <m:sSupPr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𝐴</m:t>
                          </m:r>
                        </m:e>
                        <m:sup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+</m:t>
                          </m:r>
                        </m:sup>
                      </m:sSup>
                      <m:r>
                        <a:rPr lang="en-US" i="1" smtClean="0">
                          <a:solidFill>
                            <a:prstClr val="black"/>
                          </a:solidFill>
                          <a:latin typeface="Cambria Math"/>
                        </a:rPr>
                        <m:t>,</m:t>
                      </m:r>
                    </m:oMath>
                  </m:oMathPara>
                </a14:m>
                <a:endParaRPr lang="en-US" dirty="0">
                  <a:solidFill>
                    <a:prstClr val="black"/>
                  </a:solidFill>
                </a:endParaRPr>
              </a:p>
              <a:p>
                <a:pPr algn="ctr"/>
                <a:endParaRPr lang="en-US" dirty="0">
                  <a:solidFill>
                    <a:prstClr val="black"/>
                  </a:solidFill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𝐴</m:t>
                              </m:r>
                            </m:e>
                            <m:sup>
                              <m:r>
                                <a:rPr lang="en-US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−</m:t>
                              </m:r>
                            </m:sup>
                          </m:sSup>
                        </m:num>
                        <m:den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𝜕</m:t>
                          </m:r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𝑧</m:t>
                          </m:r>
                        </m:den>
                      </m:f>
                      <m:r>
                        <a:rPr lang="en-US" i="1">
                          <a:solidFill>
                            <a:prstClr val="black"/>
                          </a:solidFill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  <m:t>𝛽</m:t>
                          </m:r>
                        </m:e>
                        <m:sub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  <m:t>1</m:t>
                          </m:r>
                        </m:sub>
                      </m:sSub>
                      <m:f>
                        <m:fPr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𝐴</m:t>
                              </m:r>
                            </m:e>
                            <m:sup>
                              <m:r>
                                <a:rPr lang="en-US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−</m:t>
                              </m:r>
                            </m:sup>
                          </m:sSup>
                        </m:num>
                        <m:den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𝜕</m:t>
                          </m:r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𝑡</m:t>
                          </m:r>
                        </m:den>
                      </m:f>
                      <m:r>
                        <a:rPr lang="en-US" i="1">
                          <a:solidFill>
                            <a:prstClr val="black"/>
                          </a:solidFill>
                          <a:latin typeface="Cambria Math"/>
                        </a:rPr>
                        <m:t>+</m:t>
                      </m:r>
                      <m:r>
                        <a:rPr lang="en-US" i="1">
                          <a:solidFill>
                            <a:prstClr val="black"/>
                          </a:solidFill>
                          <a:latin typeface="Cambria Math"/>
                        </a:rPr>
                        <m:t>𝑖</m:t>
                      </m:r>
                      <m:f>
                        <m:fPr>
                          <m:ctrlPr>
                            <a:rPr lang="en-US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2</m:t>
                          </m:r>
                        </m:den>
                      </m:f>
                      <m:f>
                        <m:fPr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𝐴</m:t>
                              </m:r>
                            </m:e>
                            <m:sup>
                              <m:r>
                                <a:rPr lang="en-US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−</m:t>
                              </m:r>
                            </m:sup>
                          </m:sSup>
                        </m:num>
                        <m:den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i="1">
                          <a:solidFill>
                            <a:prstClr val="black"/>
                          </a:solidFill>
                          <a:latin typeface="Cambria Math"/>
                        </a:rPr>
                        <m:t>=</m:t>
                      </m:r>
                      <m:r>
                        <a:rPr lang="en-US" i="1">
                          <a:solidFill>
                            <a:prstClr val="black"/>
                          </a:solidFill>
                          <a:latin typeface="Cambria Math"/>
                        </a:rPr>
                        <m:t>𝑖</m:t>
                      </m:r>
                      <m:r>
                        <a:rPr lang="en-US" i="1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</a:rPr>
                        <m:t>𝛾</m:t>
                      </m:r>
                      <m:d>
                        <m:dPr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i="1">
                                          <a:solidFill>
                                            <a:prstClr val="black"/>
                                          </a:solidFill>
                                          <a:latin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solidFill>
                                            <a:prstClr val="black"/>
                                          </a:solidFill>
                                          <a:latin typeface="Cambria Math"/>
                                        </a:rPr>
                                        <m:t>𝐴</m:t>
                                      </m:r>
                                    </m:e>
                                    <m:sup>
                                      <m:r>
                                        <a:rPr lang="en-US" i="1" smtClean="0">
                                          <a:solidFill>
                                            <a:prstClr val="black"/>
                                          </a:solidFill>
                                          <a:latin typeface="Cambria Math"/>
                                        </a:rPr>
                                        <m:t>−</m:t>
                                      </m:r>
                                    </m:sup>
                                  </m:sSup>
                                </m:e>
                              </m:d>
                            </m:e>
                            <m:sup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  <m:t>+</m:t>
                          </m:r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  <m:t>2</m:t>
                          </m:r>
                          <m:sSup>
                            <m:sSupPr>
                              <m:ctrlP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i="1">
                                          <a:solidFill>
                                            <a:prstClr val="black"/>
                                          </a:solidFill>
                                          <a:latin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solidFill>
                                            <a:prstClr val="black"/>
                                          </a:solidFill>
                                          <a:latin typeface="Cambria Math"/>
                                        </a:rPr>
                                        <m:t>𝐴</m:t>
                                      </m:r>
                                    </m:e>
                                    <m:sup>
                                      <m:r>
                                        <a:rPr lang="en-US" i="1" smtClean="0">
                                          <a:solidFill>
                                            <a:prstClr val="black"/>
                                          </a:solidFill>
                                          <a:latin typeface="Cambria Math"/>
                                        </a:rPr>
                                        <m:t>+</m:t>
                                      </m:r>
                                    </m:sup>
                                  </m:sSup>
                                </m:e>
                              </m:d>
                            </m:e>
                            <m:sup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sSup>
                        <m:sSupPr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𝐴</m:t>
                          </m:r>
                        </m:e>
                        <m:sup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−</m:t>
                          </m:r>
                        </m:sup>
                      </m:sSup>
                      <m:r>
                        <a:rPr lang="en-US" smtClean="0">
                          <a:solidFill>
                            <a:prstClr val="black"/>
                          </a:solidFill>
                          <a:latin typeface="Cambria Math"/>
                        </a:rPr>
                        <m:t>.</m:t>
                      </m:r>
                    </m:oMath>
                  </m:oMathPara>
                </a14:m>
                <a:endParaRPr lang="ru-RU" dirty="0">
                  <a:solidFill>
                    <a:prstClr val="black"/>
                  </a:solidFill>
                </a:endParaRPr>
              </a:p>
              <a:p>
                <a:endParaRPr lang="ru-RU" dirty="0">
                  <a:solidFill>
                    <a:prstClr val="black"/>
                  </a:solidFill>
                </a:endParaRPr>
              </a:p>
              <a:p>
                <a:r>
                  <a:rPr lang="ru-RU" dirty="0">
                    <a:solidFill>
                      <a:prstClr val="black"/>
                    </a:solidFill>
                  </a:rPr>
                  <a:t>Здесь верхние индексы ``плюс'' и ``минус'' обозначают волны, распространяющиеся в прямом и обратном направлении,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/>
                            <a:ea typeface="Cambria Math"/>
                          </a:rPr>
                          <m:t>𝛽</m:t>
                        </m:r>
                      </m:e>
                      <m:sub>
                        <m:r>
                          <a:rPr lang="en-US" i="1" smtClean="0">
                            <a:solidFill>
                              <a:prstClr val="black"/>
                            </a:solidFill>
                            <a:latin typeface="Cambria Math"/>
                            <a:ea typeface="Cambria Math"/>
                          </a:rPr>
                          <m:t>1</m:t>
                        </m:r>
                      </m:sub>
                    </m:sSub>
                    <m:r>
                      <a:rPr lang="en-US" i="1">
                        <a:solidFill>
                          <a:prstClr val="black"/>
                        </a:solidFill>
                        <a:latin typeface="Cambria Math"/>
                      </a:rPr>
                      <m:t> </m:t>
                    </m:r>
                  </m:oMath>
                </a14:m>
                <a:r>
                  <a:rPr lang="ru-RU" dirty="0">
                    <a:solidFill>
                      <a:prstClr val="black"/>
                    </a:solidFill>
                  </a:rPr>
                  <a:t> и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/>
                            <a:ea typeface="Cambria Math"/>
                          </a:rPr>
                          <m:t>𝛽</m:t>
                        </m:r>
                      </m:e>
                      <m:sub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/>
                          </a:rPr>
                          <m:t>2</m:t>
                        </m:r>
                      </m:sub>
                    </m:sSub>
                    <m:r>
                      <a:rPr lang="en-US" i="1">
                        <a:solidFill>
                          <a:prstClr val="black"/>
                        </a:solidFill>
                        <a:latin typeface="Cambria Math"/>
                      </a:rPr>
                      <m:t> </m:t>
                    </m:r>
                  </m:oMath>
                </a14:m>
                <a:r>
                  <a:rPr lang="ru-RU" dirty="0">
                    <a:solidFill>
                      <a:prstClr val="black"/>
                    </a:solidFill>
                  </a:rPr>
                  <a:t>- коэффициенты дисперсии первого и второго порядков,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prstClr val="black"/>
                        </a:solidFill>
                        <a:latin typeface="Cambria Math"/>
                        <a:ea typeface="Cambria Math"/>
                      </a:rPr>
                      <m:t>𝛾</m:t>
                    </m:r>
                    <m:r>
                      <a:rPr lang="en-US" i="1">
                        <a:solidFill>
                          <a:prstClr val="black"/>
                        </a:solidFill>
                        <a:latin typeface="Cambria Math"/>
                      </a:rPr>
                      <m:t> </m:t>
                    </m:r>
                  </m:oMath>
                </a14:m>
                <a:r>
                  <a:rPr lang="en-US" dirty="0">
                    <a:solidFill>
                      <a:prstClr val="black"/>
                    </a:solidFill>
                  </a:rPr>
                  <a:t> </a:t>
                </a:r>
                <a:r>
                  <a:rPr lang="ru-RU" dirty="0">
                    <a:solidFill>
                      <a:prstClr val="black"/>
                    </a:solidFill>
                  </a:rPr>
                  <a:t>- коэффициент нелинейности</a:t>
                </a:r>
                <a:r>
                  <a:rPr lang="en-US" dirty="0">
                    <a:solidFill>
                      <a:prstClr val="black"/>
                    </a:solidFill>
                  </a:rPr>
                  <a:t>.</a:t>
                </a: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0082" y="200817"/>
                <a:ext cx="8246124" cy="4804905"/>
              </a:xfrm>
              <a:prstGeom prst="rect">
                <a:avLst/>
              </a:prstGeom>
              <a:blipFill rotWithShape="1">
                <a:blip r:embed="rId2" cstate="print"/>
                <a:stretch>
                  <a:fillRect l="-591" t="-635" r="-887" b="-114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/>
          <p:cNvSpPr/>
          <p:nvPr/>
        </p:nvSpPr>
        <p:spPr>
          <a:xfrm>
            <a:off x="380082" y="5025241"/>
            <a:ext cx="84196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prstClr val="black"/>
                </a:solidFill>
              </a:rPr>
              <a:t>Разработка быстрых численных алгоритмов решения уравнения Гельфанда-Левитана-Марченко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5013" y="5524393"/>
                <a:ext cx="3997761" cy="90338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𝑀</m:t>
                          </m:r>
                        </m:e>
                        <m:sub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US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𝑡</m:t>
                          </m:r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,</m:t>
                          </m:r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  <m:t>𝜏</m:t>
                          </m:r>
                        </m:e>
                      </m:d>
                      <m:r>
                        <a:rPr lang="en-US" i="1" smtClean="0">
                          <a:solidFill>
                            <a:prstClr val="black"/>
                          </a:solidFill>
                          <a:latin typeface="Cambria Math"/>
                        </a:rPr>
                        <m:t>+</m:t>
                      </m:r>
                      <m:nary>
                        <m:naryPr>
                          <m:limLoc m:val="undOvr"/>
                          <m:ctrlPr>
                            <a:rPr lang="en-US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𝑡</m:t>
                          </m:r>
                        </m:sub>
                        <m:sup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𝑅</m:t>
                          </m:r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(</m:t>
                          </m:r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  <m:t>𝜏</m:t>
                          </m:r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  <m:t>+</m:t>
                          </m:r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  <m:t>𝑦</m:t>
                          </m:r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)</m:t>
                          </m:r>
                        </m:e>
                      </m:nary>
                      <m:sSub>
                        <m:sSubPr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𝑀</m:t>
                          </m:r>
                        </m:e>
                        <m:sub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𝑡</m:t>
                          </m:r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,</m:t>
                          </m:r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𝑦</m:t>
                          </m:r>
                        </m:e>
                      </m:d>
                      <m:r>
                        <a:rPr lang="en-US" i="1" smtClean="0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</a:rPr>
                        <m:t>𝑑𝑦</m:t>
                      </m:r>
                      <m:r>
                        <a:rPr lang="en-US" i="1" smtClean="0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</a:rPr>
                        <m:t>=0,</m:t>
                      </m:r>
                    </m:oMath>
                  </m:oMathPara>
                </a14:m>
                <a:endParaRPr lang="ru-RU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13" y="5524393"/>
                <a:ext cx="3997761" cy="903389"/>
              </a:xfrm>
              <a:prstGeom prst="rect">
                <a:avLst/>
              </a:prstGeom>
              <a:blipFill rotWithShape="1">
                <a:blip r:embed="rId3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3868132" y="5524392"/>
                <a:ext cx="5275868" cy="90338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  <m:t>∓</m:t>
                          </m:r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𝑀</m:t>
                          </m:r>
                        </m:e>
                        <m:sub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n-US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𝑡</m:t>
                          </m:r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,</m:t>
                          </m:r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  <m:t>𝜏</m:t>
                          </m:r>
                        </m:e>
                      </m:d>
                      <m:r>
                        <a:rPr lang="en-US" i="1" smtClean="0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</a:rPr>
                        <m:t>+</m:t>
                      </m:r>
                      <m:r>
                        <a:rPr lang="en-US" i="1">
                          <a:solidFill>
                            <a:prstClr val="black"/>
                          </a:solidFill>
                          <a:latin typeface="Cambria Math"/>
                        </a:rPr>
                        <m:t>𝑅</m:t>
                      </m:r>
                      <m:r>
                        <a:rPr lang="en-US" i="1">
                          <a:solidFill>
                            <a:prstClr val="black"/>
                          </a:solidFill>
                          <a:latin typeface="Cambria Math"/>
                        </a:rPr>
                        <m:t>(</m:t>
                      </m:r>
                      <m:r>
                        <a:rPr lang="en-US" i="1" smtClean="0">
                          <a:solidFill>
                            <a:prstClr val="black"/>
                          </a:solidFill>
                          <a:latin typeface="Cambria Math"/>
                        </a:rPr>
                        <m:t>𝑡</m:t>
                      </m:r>
                      <m:r>
                        <a:rPr lang="en-US" i="1" smtClean="0">
                          <a:solidFill>
                            <a:prstClr val="black"/>
                          </a:solidFill>
                          <a:latin typeface="Cambria Math"/>
                        </a:rPr>
                        <m:t>+</m:t>
                      </m:r>
                      <m:r>
                        <a:rPr lang="en-US" i="1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</a:rPr>
                        <m:t>𝜏</m:t>
                      </m:r>
                      <m:r>
                        <a:rPr lang="en-US" i="1" smtClean="0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</a:rPr>
                        <m:t>)</m:t>
                      </m:r>
                      <m:r>
                        <a:rPr lang="en-US" i="1" smtClean="0">
                          <a:solidFill>
                            <a:prstClr val="black"/>
                          </a:solidFill>
                          <a:latin typeface="Cambria Math"/>
                        </a:rPr>
                        <m:t>+</m:t>
                      </m:r>
                      <m:nary>
                        <m:naryPr>
                          <m:limLoc m:val="undOvr"/>
                          <m:ctrlPr>
                            <a:rPr lang="en-US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𝑡</m:t>
                          </m:r>
                        </m:sub>
                        <m:sup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𝑅</m:t>
                          </m:r>
                          <m:d>
                            <m:dPr>
                              <m:ctrlPr>
                                <a:rPr lang="en-US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</a:rPr>
                                <m:t>𝜏</m:t>
                              </m:r>
                              <m:r>
                                <a:rPr lang="en-US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</a:rPr>
                                <m:t>+</m:t>
                              </m:r>
                              <m:r>
                                <a:rPr lang="en-US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</a:rPr>
                                <m:t>𝑦</m:t>
                              </m:r>
                            </m:e>
                          </m:d>
                        </m:e>
                      </m:nary>
                      <m:sSub>
                        <m:sSubPr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𝑀</m:t>
                          </m:r>
                        </m:e>
                        <m:sub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𝑡</m:t>
                          </m:r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,</m:t>
                          </m:r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𝑦</m:t>
                          </m:r>
                        </m:e>
                      </m:d>
                      <m:r>
                        <a:rPr lang="en-US" i="1" smtClean="0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</a:rPr>
                        <m:t>𝑑𝑦</m:t>
                      </m:r>
                      <m:r>
                        <a:rPr lang="en-US" i="1" smtClean="0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</a:rPr>
                        <m:t>=0.</m:t>
                      </m:r>
                    </m:oMath>
                  </m:oMathPara>
                </a14:m>
                <a:endParaRPr lang="ru-RU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8132" y="5524392"/>
                <a:ext cx="5275868" cy="903389"/>
              </a:xfrm>
              <a:prstGeom prst="rect">
                <a:avLst/>
              </a:prstGeom>
              <a:blipFill rotWithShape="1">
                <a:blip r:embed="rId4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9009457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E7B90-96F7-4E88-88A1-A00939C7E0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95760" y="116632"/>
            <a:ext cx="7989983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prstClr val="black"/>
                </a:solidFill>
              </a:rPr>
              <a:t>Разработан программный метод коррекции искажений, возникающих в оптических системах передачи данных. Результаты тестирования прототипа системы зафиксировали уникальные показатели производительности канала: при сохранении качества передаваемого сигнала скорость его передачи превысила действующие рекордные показатели лучших из существующих коммерческих систем в 24 раза и составила 240 Гбит/сек. </a:t>
            </a:r>
          </a:p>
          <a:p>
            <a:endParaRPr lang="ru-RU" dirty="0">
              <a:solidFill>
                <a:prstClr val="black"/>
              </a:solidFill>
            </a:endParaRPr>
          </a:p>
          <a:p>
            <a:r>
              <a:rPr lang="ru-RU" dirty="0">
                <a:solidFill>
                  <a:prstClr val="black"/>
                </a:solidFill>
              </a:rPr>
              <a:t>На социальном уровне увеличенная скорость передачи данных откроет новую эру для больших данных и Интернета вещей (IOT). В случае реализации технологии, около 10 тысяч человек смогут передавать 4K-видео за то же время, которое, по сравнению с текущей скоростью, доступно только для 400 человек.</a:t>
            </a:r>
          </a:p>
        </p:txBody>
      </p:sp>
      <p:pic>
        <p:nvPicPr>
          <p:cNvPr id="4108" name="Picture 12" descr="I:\Конференции\2016\Оптимизация сложных систем\Pictures\photonics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781" y="3816840"/>
            <a:ext cx="3003703" cy="2719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9" name="Picture 13" descr="I:\Конференции\2016\Оптимизация сложных систем\Pictures\fotonika_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816840"/>
            <a:ext cx="2847611" cy="2719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996584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Статьи"/>
          <p:cNvSpPr>
            <a:spLocks noChangeArrowheads="1"/>
          </p:cNvSpPr>
          <p:nvPr/>
        </p:nvSpPr>
        <p:spPr bwMode="auto">
          <a:xfrm>
            <a:off x="250825" y="5516563"/>
            <a:ext cx="8642350" cy="1293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6213" indent="-1762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fontAlgn="base" hangingPunct="1">
              <a:spcBef>
                <a:spcPct val="0"/>
              </a:spcBef>
              <a:spcAft>
                <a:spcPct val="0"/>
              </a:spcAft>
              <a:buFont typeface="Calibri" panose="020F0502020204030204" pitchFamily="34" charset="0"/>
              <a:buAutoNum type="arabicPeriod"/>
            </a:pPr>
            <a:r>
              <a:rPr lang="ru-RU" altLang="ru-RU" sz="1300" b="1" dirty="0">
                <a:solidFill>
                  <a:prstClr val="black"/>
                </a:solidFill>
              </a:rPr>
              <a:t>Годунов С.К., Киселев С.П., Куликов И.М., Мали В.И. Моделирование ударно-волновых процессов в упругопластических материалах на различных (атомный, мезо и термодинамический) структурных уровнях. Москва, Ижевск: Ижевский институт компьютерных исследований</a:t>
            </a:r>
            <a:r>
              <a:rPr lang="en-US" altLang="ru-RU" sz="1300" b="1" dirty="0">
                <a:solidFill>
                  <a:prstClr val="black"/>
                </a:solidFill>
              </a:rPr>
              <a:t>, </a:t>
            </a:r>
            <a:r>
              <a:rPr lang="ru-RU" altLang="ru-RU" sz="1300" b="1" dirty="0">
                <a:solidFill>
                  <a:prstClr val="black"/>
                </a:solidFill>
              </a:rPr>
              <a:t>2014, 296 стр. </a:t>
            </a:r>
            <a:endParaRPr lang="en-US" altLang="ru-RU" sz="1300" b="1" dirty="0">
              <a:solidFill>
                <a:prstClr val="black"/>
              </a:solidFill>
            </a:endParaRPr>
          </a:p>
          <a:p>
            <a:pPr algn="just" eaLnBrk="1" fontAlgn="base" hangingPunct="1">
              <a:spcBef>
                <a:spcPct val="0"/>
              </a:spcBef>
              <a:spcAft>
                <a:spcPct val="0"/>
              </a:spcAft>
              <a:buFont typeface="Calibri" panose="020F0502020204030204" pitchFamily="34" charset="0"/>
              <a:buAutoNum type="arabicPeriod"/>
            </a:pPr>
            <a:r>
              <a:rPr lang="ru-RU" altLang="ru-RU" sz="1300" b="1" dirty="0">
                <a:solidFill>
                  <a:prstClr val="black"/>
                </a:solidFill>
              </a:rPr>
              <a:t>Годунов С.К., Киселев С.П., Куликов И.М., Мали В.И. Численное и экспериментальное моделирование образования волн при сварке взрывом. Труды Математического Института им. В.А. Стеклова, 2013, т. 281, стр. 16</a:t>
            </a:r>
            <a:r>
              <a:rPr lang="en-US" altLang="ru-RU" sz="1300" b="1" dirty="0">
                <a:solidFill>
                  <a:prstClr val="black"/>
                </a:solidFill>
              </a:rPr>
              <a:t>-</a:t>
            </a:r>
            <a:r>
              <a:rPr lang="ru-RU" altLang="ru-RU" sz="1300" b="1" dirty="0">
                <a:solidFill>
                  <a:prstClr val="black"/>
                </a:solidFill>
              </a:rPr>
              <a:t>31.</a:t>
            </a:r>
          </a:p>
        </p:txBody>
      </p:sp>
      <p:sp>
        <p:nvSpPr>
          <p:cNvPr id="1031" name="Заголовок"/>
          <p:cNvSpPr>
            <a:spLocks noChangeArrowheads="1"/>
          </p:cNvSpPr>
          <p:nvPr/>
        </p:nvSpPr>
        <p:spPr bwMode="auto">
          <a:xfrm>
            <a:off x="0" y="44450"/>
            <a:ext cx="9144000" cy="10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z="3600" b="1">
                <a:solidFill>
                  <a:prstClr val="black"/>
                </a:solidFill>
                <a:latin typeface="Calibri" panose="020F0502020204030204" pitchFamily="34" charset="0"/>
              </a:rPr>
              <a:t>Задача о косом соударении пластин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z="2200" b="1">
                <a:solidFill>
                  <a:prstClr val="black"/>
                </a:solidFill>
                <a:latin typeface="Calibri" panose="020F0502020204030204" pitchFamily="34" charset="0"/>
              </a:rPr>
              <a:t>(</a:t>
            </a:r>
            <a:r>
              <a:rPr lang="ru-RU" altLang="ru-RU" sz="2200" b="1" i="1">
                <a:solidFill>
                  <a:prstClr val="black"/>
                </a:solidFill>
                <a:latin typeface="Calibri" panose="020F0502020204030204" pitchFamily="34" charset="0"/>
              </a:rPr>
              <a:t>ИВМиМГ СО РАН, ИМ СО РАН, ИТПМ СО РАН, ИГиЛ СО РАН</a:t>
            </a:r>
            <a:r>
              <a:rPr lang="ru-RU" altLang="ru-RU" sz="2200" b="1">
                <a:solidFill>
                  <a:prstClr val="black"/>
                </a:solidFill>
                <a:latin typeface="Calibri" panose="020F0502020204030204" pitchFamily="34" charset="0"/>
              </a:rPr>
              <a:t>)</a:t>
            </a:r>
          </a:p>
        </p:txBody>
      </p:sp>
      <p:sp>
        <p:nvSpPr>
          <p:cNvPr id="4" name="Гипотезы"/>
          <p:cNvSpPr/>
          <p:nvPr/>
        </p:nvSpPr>
        <p:spPr>
          <a:xfrm>
            <a:off x="250825" y="2349500"/>
            <a:ext cx="3600450" cy="8636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7" tIns="45719" rIns="91437" bIns="45719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8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Гипотезы</a:t>
            </a:r>
          </a:p>
        </p:txBody>
      </p:sp>
      <p:sp>
        <p:nvSpPr>
          <p:cNvPr id="5" name="Сохранение"/>
          <p:cNvSpPr/>
          <p:nvPr/>
        </p:nvSpPr>
        <p:spPr>
          <a:xfrm>
            <a:off x="250825" y="1268413"/>
            <a:ext cx="3600450" cy="86518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7" tIns="45719" rIns="91437" bIns="45719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8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Законы сохранения</a:t>
            </a:r>
          </a:p>
        </p:txBody>
      </p:sp>
      <p:sp>
        <p:nvSpPr>
          <p:cNvPr id="6" name="Эксперимент"/>
          <p:cNvSpPr/>
          <p:nvPr/>
        </p:nvSpPr>
        <p:spPr>
          <a:xfrm>
            <a:off x="250825" y="4508500"/>
            <a:ext cx="3600450" cy="8445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7" tIns="45719" rIns="91437" bIns="45719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8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Эксперименты</a:t>
            </a:r>
          </a:p>
        </p:txBody>
      </p:sp>
      <p:sp>
        <p:nvSpPr>
          <p:cNvPr id="7" name="Суперкомпьютер"/>
          <p:cNvSpPr/>
          <p:nvPr/>
        </p:nvSpPr>
        <p:spPr>
          <a:xfrm>
            <a:off x="250825" y="3429000"/>
            <a:ext cx="3600450" cy="8636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7" tIns="45719" rIns="91437" bIns="45719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8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Суперкомпьютерные вычисления</a:t>
            </a:r>
          </a:p>
        </p:txBody>
      </p:sp>
      <p:sp>
        <p:nvSpPr>
          <p:cNvPr id="8" name="Скобка"/>
          <p:cNvSpPr/>
          <p:nvPr/>
        </p:nvSpPr>
        <p:spPr>
          <a:xfrm>
            <a:off x="4067175" y="1196975"/>
            <a:ext cx="647700" cy="4176713"/>
          </a:xfrm>
          <a:prstGeom prst="rightBrace">
            <a:avLst>
              <a:gd name="adj1" fmla="val 35562"/>
              <a:gd name="adj2" fmla="val 50000"/>
            </a:avLst>
          </a:prstGeom>
          <a:noFill/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</a:endParaRPr>
          </a:p>
        </p:txBody>
      </p:sp>
      <p:cxnSp>
        <p:nvCxnSpPr>
          <p:cNvPr id="10" name="Стрелка"/>
          <p:cNvCxnSpPr/>
          <p:nvPr/>
        </p:nvCxnSpPr>
        <p:spPr>
          <a:xfrm>
            <a:off x="4551363" y="3286125"/>
            <a:ext cx="792162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Модель"/>
          <p:cNvSpPr/>
          <p:nvPr/>
        </p:nvSpPr>
        <p:spPr>
          <a:xfrm>
            <a:off x="5561013" y="2781300"/>
            <a:ext cx="3095625" cy="100806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7" tIns="45719" rIns="91437" bIns="45719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8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Математическая модель</a:t>
            </a:r>
          </a:p>
        </p:txBody>
      </p:sp>
      <p:sp>
        <p:nvSpPr>
          <p:cNvPr id="15" name="Инфо_Гипотеза"/>
          <p:cNvSpPr/>
          <p:nvPr/>
        </p:nvSpPr>
        <p:spPr>
          <a:xfrm>
            <a:off x="4356100" y="1196975"/>
            <a:ext cx="4537075" cy="4752975"/>
          </a:xfrm>
          <a:prstGeom prst="wedgeRectCallout">
            <a:avLst>
              <a:gd name="adj1" fmla="val -60890"/>
              <a:gd name="adj2" fmla="val -16415"/>
            </a:avLst>
          </a:prstGeom>
          <a:solidFill>
            <a:schemeClr val="accent6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76213" indent="369888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Courier New" pitchFamily="49" charset="0"/>
              <a:buChar char="o"/>
              <a:defRPr/>
            </a:pPr>
            <a:r>
              <a:rPr lang="ru-RU" sz="2400" b="1" dirty="0">
                <a:solidFill>
                  <a:prstClr val="black"/>
                </a:solidFill>
              </a:rPr>
              <a:t>Свойства материалов</a:t>
            </a:r>
          </a:p>
          <a:p>
            <a:pPr lvl="1" indent="352425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ru-RU" sz="2200" b="1" dirty="0">
                <a:solidFill>
                  <a:prstClr val="black"/>
                </a:solidFill>
              </a:rPr>
              <a:t>Плотность</a:t>
            </a:r>
          </a:p>
          <a:p>
            <a:pPr lvl="1" indent="352425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ru-RU" sz="2200" b="1" dirty="0">
                <a:solidFill>
                  <a:prstClr val="black"/>
                </a:solidFill>
              </a:rPr>
              <a:t>Теплопроводность</a:t>
            </a:r>
          </a:p>
          <a:p>
            <a:pPr lvl="1" indent="352425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ru-RU" sz="2200" b="1" dirty="0">
                <a:solidFill>
                  <a:prstClr val="black"/>
                </a:solidFill>
              </a:rPr>
              <a:t>Скорость звука</a:t>
            </a:r>
          </a:p>
          <a:p>
            <a:pPr lvl="1" indent="352425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ru-RU" sz="2200" b="1" dirty="0">
                <a:solidFill>
                  <a:prstClr val="black"/>
                </a:solidFill>
              </a:rPr>
              <a:t>Показатель адиабаты</a:t>
            </a:r>
          </a:p>
          <a:p>
            <a:pPr marL="176213" indent="369888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Courier New" pitchFamily="49" charset="0"/>
              <a:buChar char="o"/>
              <a:defRPr/>
            </a:pPr>
            <a:r>
              <a:rPr lang="ru-RU" sz="2400" b="1" dirty="0">
                <a:solidFill>
                  <a:prstClr val="black"/>
                </a:solidFill>
              </a:rPr>
              <a:t>Гиперболичность</a:t>
            </a:r>
          </a:p>
          <a:p>
            <a:pPr lvl="1" indent="352425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ru-RU" sz="2200" b="1" dirty="0">
                <a:solidFill>
                  <a:prstClr val="black"/>
                </a:solidFill>
              </a:rPr>
              <a:t>Волновой процесс</a:t>
            </a:r>
          </a:p>
          <a:p>
            <a:pPr marL="176213" indent="369888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Courier New" pitchFamily="49" charset="0"/>
              <a:buChar char="o"/>
              <a:defRPr/>
            </a:pPr>
            <a:r>
              <a:rPr lang="ru-RU" sz="2400" b="1" dirty="0">
                <a:solidFill>
                  <a:prstClr val="black"/>
                </a:solidFill>
              </a:rPr>
              <a:t>Уравнение состояния</a:t>
            </a:r>
          </a:p>
          <a:p>
            <a:pPr lvl="1" indent="352425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ru-RU" sz="2200" b="1" dirty="0">
                <a:solidFill>
                  <a:prstClr val="black"/>
                </a:solidFill>
              </a:rPr>
              <a:t>Вид инвариантов</a:t>
            </a:r>
          </a:p>
          <a:p>
            <a:pPr lvl="1" indent="352425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ru-RU" sz="2200" b="1" dirty="0">
                <a:solidFill>
                  <a:prstClr val="black"/>
                </a:solidFill>
              </a:rPr>
              <a:t>Связь между инвариантами</a:t>
            </a:r>
          </a:p>
          <a:p>
            <a:pPr lvl="1" indent="352425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ru-RU" sz="2200" b="1" dirty="0">
                <a:solidFill>
                  <a:prstClr val="black"/>
                </a:solidFill>
              </a:rPr>
              <a:t>Иерархичность</a:t>
            </a:r>
          </a:p>
        </p:txBody>
      </p:sp>
      <p:sp>
        <p:nvSpPr>
          <p:cNvPr id="11" name="Инфо_Сохранение"/>
          <p:cNvSpPr/>
          <p:nvPr/>
        </p:nvSpPr>
        <p:spPr>
          <a:xfrm>
            <a:off x="4356100" y="1196975"/>
            <a:ext cx="4537075" cy="4895850"/>
          </a:xfrm>
          <a:prstGeom prst="wedgeRectCallout">
            <a:avLst>
              <a:gd name="adj1" fmla="val -60673"/>
              <a:gd name="adj2" fmla="val -40311"/>
            </a:avLst>
          </a:prstGeom>
          <a:solidFill>
            <a:schemeClr val="accent6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76213" indent="369888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Courier New" pitchFamily="49" charset="0"/>
              <a:buChar char="o"/>
              <a:defRPr/>
            </a:pPr>
            <a:r>
              <a:rPr lang="ru-RU" sz="2400" b="1" dirty="0">
                <a:solidFill>
                  <a:prstClr val="black"/>
                </a:solidFill>
              </a:rPr>
              <a:t>Сохранение массы</a:t>
            </a:r>
          </a:p>
          <a:p>
            <a:pPr marL="176213" indent="369888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ru-RU" sz="2400" b="1" dirty="0">
              <a:solidFill>
                <a:prstClr val="black"/>
              </a:solidFill>
            </a:endParaRPr>
          </a:p>
          <a:p>
            <a:pPr marL="176213" indent="369888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Courier New" pitchFamily="49" charset="0"/>
              <a:buChar char="o"/>
              <a:defRPr/>
            </a:pPr>
            <a:r>
              <a:rPr lang="ru-RU" sz="2400" b="1" dirty="0">
                <a:solidFill>
                  <a:prstClr val="black"/>
                </a:solidFill>
              </a:rPr>
              <a:t>Сохранение импульса</a:t>
            </a:r>
          </a:p>
          <a:p>
            <a:pPr marL="176213" indent="369888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Courier New" pitchFamily="49" charset="0"/>
              <a:buChar char="o"/>
              <a:defRPr/>
            </a:pPr>
            <a:endParaRPr lang="ru-RU" sz="2400" b="1" dirty="0">
              <a:solidFill>
                <a:prstClr val="black"/>
              </a:solidFill>
            </a:endParaRPr>
          </a:p>
          <a:p>
            <a:pPr marL="176213" indent="369888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Courier New" pitchFamily="49" charset="0"/>
              <a:buChar char="o"/>
              <a:defRPr/>
            </a:pPr>
            <a:r>
              <a:rPr lang="ru-RU" sz="2400" b="1" dirty="0">
                <a:solidFill>
                  <a:prstClr val="black"/>
                </a:solidFill>
              </a:rPr>
              <a:t>Сохранение энергии</a:t>
            </a:r>
          </a:p>
          <a:p>
            <a:pPr marL="176213" indent="369888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Courier New" pitchFamily="49" charset="0"/>
              <a:buChar char="o"/>
              <a:defRPr/>
            </a:pPr>
            <a:endParaRPr lang="ru-RU" sz="2400" b="1" dirty="0">
              <a:solidFill>
                <a:prstClr val="black"/>
              </a:solidFill>
            </a:endParaRPr>
          </a:p>
          <a:p>
            <a:pPr marL="176213" indent="369888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Courier New" pitchFamily="49" charset="0"/>
              <a:buChar char="o"/>
              <a:defRPr/>
            </a:pPr>
            <a:r>
              <a:rPr lang="ru-RU" sz="2400" b="1" dirty="0" err="1">
                <a:solidFill>
                  <a:prstClr val="black"/>
                </a:solidFill>
              </a:rPr>
              <a:t>Неубывание</a:t>
            </a:r>
            <a:r>
              <a:rPr lang="ru-RU" sz="2400" b="1" dirty="0">
                <a:solidFill>
                  <a:prstClr val="black"/>
                </a:solidFill>
              </a:rPr>
              <a:t> энтропии</a:t>
            </a:r>
          </a:p>
          <a:p>
            <a:pPr marL="176213" indent="369888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Courier New" pitchFamily="49" charset="0"/>
              <a:buChar char="o"/>
              <a:defRPr/>
            </a:pPr>
            <a:endParaRPr lang="ru-RU" sz="2400" b="1" dirty="0">
              <a:solidFill>
                <a:prstClr val="black"/>
              </a:solidFill>
            </a:endParaRPr>
          </a:p>
        </p:txBody>
      </p:sp>
      <p:sp>
        <p:nvSpPr>
          <p:cNvPr id="12" name="Инфо_Эксперимент"/>
          <p:cNvSpPr/>
          <p:nvPr/>
        </p:nvSpPr>
        <p:spPr>
          <a:xfrm>
            <a:off x="4300538" y="404813"/>
            <a:ext cx="4679950" cy="6119812"/>
          </a:xfrm>
          <a:prstGeom prst="wedgeRectCallout">
            <a:avLst>
              <a:gd name="adj1" fmla="val -57779"/>
              <a:gd name="adj2" fmla="val 21902"/>
            </a:avLst>
          </a:prstGeom>
          <a:solidFill>
            <a:schemeClr val="accent6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8255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b="1" dirty="0">
                <a:solidFill>
                  <a:prstClr val="black"/>
                </a:solidFill>
              </a:rPr>
              <a:t>Микроскоп </a:t>
            </a:r>
            <a:r>
              <a:rPr lang="en-GB" sz="2400" b="1" dirty="0" err="1">
                <a:solidFill>
                  <a:prstClr val="black"/>
                </a:solidFill>
              </a:rPr>
              <a:t>Axio</a:t>
            </a:r>
            <a:r>
              <a:rPr lang="ru-RU" sz="2400" b="1" dirty="0">
                <a:solidFill>
                  <a:prstClr val="black"/>
                </a:solidFill>
              </a:rPr>
              <a:t> </a:t>
            </a:r>
            <a:r>
              <a:rPr lang="en-GB" sz="2400" b="1" dirty="0">
                <a:solidFill>
                  <a:prstClr val="black"/>
                </a:solidFill>
              </a:rPr>
              <a:t>Observer A1m</a:t>
            </a:r>
            <a:r>
              <a:rPr lang="ru-RU" sz="2400" b="1" dirty="0">
                <a:solidFill>
                  <a:prstClr val="black"/>
                </a:solidFill>
              </a:rPr>
              <a:t>.</a:t>
            </a:r>
          </a:p>
          <a:p>
            <a:pPr marL="8255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b="1" dirty="0">
                <a:solidFill>
                  <a:prstClr val="black"/>
                </a:solidFill>
              </a:rPr>
              <a:t>Фото образца 600 мкм </a:t>
            </a:r>
            <a:r>
              <a:rPr lang="ru-RU" sz="2400" b="1" dirty="0" err="1">
                <a:solidFill>
                  <a:prstClr val="black"/>
                </a:solidFill>
              </a:rPr>
              <a:t>х</a:t>
            </a:r>
            <a:r>
              <a:rPr lang="ru-RU" sz="2400" b="1" dirty="0">
                <a:solidFill>
                  <a:prstClr val="black"/>
                </a:solidFill>
              </a:rPr>
              <a:t> 400 мкм</a:t>
            </a:r>
          </a:p>
          <a:p>
            <a:pPr marL="82550"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2400" b="1" dirty="0">
              <a:solidFill>
                <a:prstClr val="black"/>
              </a:solidFill>
            </a:endParaRPr>
          </a:p>
          <a:p>
            <a:pPr marL="82550"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2400" b="1" dirty="0">
              <a:solidFill>
                <a:prstClr val="black"/>
              </a:solidFill>
            </a:endParaRPr>
          </a:p>
          <a:p>
            <a:pPr marL="82550"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2400" b="1" dirty="0">
              <a:solidFill>
                <a:prstClr val="black"/>
              </a:solidFill>
            </a:endParaRPr>
          </a:p>
          <a:p>
            <a:pPr marL="82550"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2400" b="1" dirty="0">
              <a:solidFill>
                <a:prstClr val="black"/>
              </a:solidFill>
            </a:endParaRPr>
          </a:p>
          <a:p>
            <a:pPr marL="82550"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2400" b="1" dirty="0">
              <a:solidFill>
                <a:prstClr val="black"/>
              </a:solidFill>
            </a:endParaRPr>
          </a:p>
          <a:p>
            <a:pPr marL="82550"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2400" b="1" dirty="0">
              <a:solidFill>
                <a:prstClr val="black"/>
              </a:solidFill>
            </a:endParaRPr>
          </a:p>
          <a:p>
            <a:pPr marL="82550"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2400" b="1" dirty="0">
              <a:solidFill>
                <a:prstClr val="black"/>
              </a:solidFill>
            </a:endParaRPr>
          </a:p>
          <a:p>
            <a:pPr marL="82550"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2400" b="1" dirty="0">
              <a:solidFill>
                <a:prstClr val="black"/>
              </a:solidFill>
            </a:endParaRPr>
          </a:p>
          <a:p>
            <a:pPr marL="82550"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2400" b="1" dirty="0">
              <a:solidFill>
                <a:prstClr val="black"/>
              </a:solidFill>
            </a:endParaRPr>
          </a:p>
          <a:p>
            <a:pPr marL="82550"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2400" b="1" dirty="0">
              <a:solidFill>
                <a:prstClr val="black"/>
              </a:solidFill>
            </a:endParaRPr>
          </a:p>
          <a:p>
            <a:pPr marL="82550"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2400" b="1" dirty="0">
              <a:solidFill>
                <a:prstClr val="black"/>
              </a:solidFill>
            </a:endParaRPr>
          </a:p>
          <a:p>
            <a:pPr marL="82550"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2400" b="1" dirty="0">
              <a:solidFill>
                <a:prstClr val="black"/>
              </a:solidFill>
            </a:endParaRPr>
          </a:p>
          <a:p>
            <a:pPr marL="8255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b="1" dirty="0">
                <a:solidFill>
                  <a:prstClr val="black"/>
                </a:solidFill>
              </a:rPr>
              <a:t>Рентгеновский снимок </a:t>
            </a:r>
            <a:br>
              <a:rPr lang="ru-RU" sz="2400" b="1" dirty="0">
                <a:solidFill>
                  <a:prstClr val="black"/>
                </a:solidFill>
              </a:rPr>
            </a:br>
            <a:r>
              <a:rPr lang="ru-RU" sz="2400" b="1" dirty="0">
                <a:solidFill>
                  <a:prstClr val="black"/>
                </a:solidFill>
              </a:rPr>
              <a:t>в момент столкновения</a:t>
            </a:r>
          </a:p>
        </p:txBody>
      </p:sp>
      <p:pic>
        <p:nvPicPr>
          <p:cNvPr id="14" name="Инфо_Эксперимент_Рисунок" descr="Rentgen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577"/>
          <a:stretch>
            <a:fillRect/>
          </a:stretch>
        </p:blipFill>
        <p:spPr bwMode="auto">
          <a:xfrm>
            <a:off x="4951413" y="1341438"/>
            <a:ext cx="3384550" cy="253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Инфо_Суперкомпьютер"/>
          <p:cNvSpPr/>
          <p:nvPr/>
        </p:nvSpPr>
        <p:spPr>
          <a:xfrm>
            <a:off x="4356100" y="1196975"/>
            <a:ext cx="4608513" cy="5111750"/>
          </a:xfrm>
          <a:prstGeom prst="wedgeRectCallout">
            <a:avLst>
              <a:gd name="adj1" fmla="val -59916"/>
              <a:gd name="adj2" fmla="val 3466"/>
            </a:avLst>
          </a:prstGeom>
          <a:solidFill>
            <a:schemeClr val="accent6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indent="449263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ru-RU" sz="2400" b="1" dirty="0">
              <a:solidFill>
                <a:prstClr val="black"/>
              </a:solidFill>
            </a:endParaRPr>
          </a:p>
        </p:txBody>
      </p:sp>
      <p:pic>
        <p:nvPicPr>
          <p:cNvPr id="17" name="Инфо_Суперкомпьютер_Рисунок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4564063"/>
            <a:ext cx="1871662" cy="164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Инфо_Уравнения"/>
          <p:cNvSpPr/>
          <p:nvPr/>
        </p:nvSpPr>
        <p:spPr>
          <a:xfrm>
            <a:off x="107950" y="1125538"/>
            <a:ext cx="6696075" cy="4967287"/>
          </a:xfrm>
          <a:prstGeom prst="wedgeRectCallout">
            <a:avLst>
              <a:gd name="adj1" fmla="val 61880"/>
              <a:gd name="adj2" fmla="val -16458"/>
            </a:avLst>
          </a:prstGeom>
          <a:solidFill>
            <a:schemeClr val="accent6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200" b="1" dirty="0">
                <a:solidFill>
                  <a:prstClr val="black"/>
                </a:solidFill>
              </a:rPr>
              <a:t>На основании законов сохранения, гипотез, суперкомпьютерных и физических экспериментов формулируется математическая модель</a:t>
            </a:r>
            <a:endParaRPr lang="ru-RU" sz="2400" b="1" dirty="0">
              <a:solidFill>
                <a:prstClr val="black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2400" b="1" dirty="0">
              <a:solidFill>
                <a:prstClr val="black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2400" b="1" dirty="0">
              <a:solidFill>
                <a:prstClr val="black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2400" b="1" dirty="0">
              <a:solidFill>
                <a:prstClr val="black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2400" b="1" dirty="0">
              <a:solidFill>
                <a:prstClr val="black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2400" b="1" dirty="0">
              <a:solidFill>
                <a:prstClr val="black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2400" b="1" dirty="0">
              <a:solidFill>
                <a:prstClr val="black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2400" b="1" dirty="0">
              <a:solidFill>
                <a:prstClr val="black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2400" b="1" dirty="0">
              <a:solidFill>
                <a:prstClr val="black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b="1" dirty="0">
                <a:solidFill>
                  <a:prstClr val="black"/>
                </a:solidFill>
              </a:rPr>
              <a:t> 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2400" b="1" dirty="0">
              <a:solidFill>
                <a:prstClr val="black"/>
              </a:solidFill>
            </a:endParaRPr>
          </a:p>
        </p:txBody>
      </p:sp>
      <p:graphicFrame>
        <p:nvGraphicFramePr>
          <p:cNvPr id="21" name="Инфо_Сохранение_Масса"/>
          <p:cNvGraphicFramePr>
            <a:graphicFrameLocks noChangeAspect="1"/>
          </p:cNvGraphicFramePr>
          <p:nvPr/>
        </p:nvGraphicFramePr>
        <p:xfrm>
          <a:off x="5716588" y="1893888"/>
          <a:ext cx="1565275" cy="825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934" name="Equation" r:id="rId5" imgW="723586" imgH="380835" progId="Equation.DSMT4">
                  <p:embed/>
                </p:oleObj>
              </mc:Choice>
              <mc:Fallback>
                <p:oleObj name="Equation" r:id="rId5" imgW="723586" imgH="380835" progId="Equation.DSMT4">
                  <p:embed/>
                  <p:pic>
                    <p:nvPicPr>
                      <p:cNvPr id="0" name="Picture 7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16588" y="1893888"/>
                        <a:ext cx="1565275" cy="825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67" name="Инфо_Сохранение_Импульс"/>
          <p:cNvGraphicFramePr>
            <a:graphicFrameLocks noChangeAspect="1"/>
          </p:cNvGraphicFramePr>
          <p:nvPr/>
        </p:nvGraphicFramePr>
        <p:xfrm>
          <a:off x="5618163" y="2968625"/>
          <a:ext cx="1731962" cy="823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935" name="Equation" r:id="rId7" imgW="799753" imgH="380835" progId="Equation.DSMT4">
                  <p:embed/>
                </p:oleObj>
              </mc:Choice>
              <mc:Fallback>
                <p:oleObj name="Equation" r:id="rId7" imgW="799753" imgH="380835" progId="Equation.DSMT4">
                  <p:embed/>
                  <p:pic>
                    <p:nvPicPr>
                      <p:cNvPr id="0" name="Picture 7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18163" y="2968625"/>
                        <a:ext cx="1731962" cy="8239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68" name="Инфо_Сохранение_Энергия"/>
          <p:cNvGraphicFramePr>
            <a:graphicFrameLocks noChangeAspect="1"/>
          </p:cNvGraphicFramePr>
          <p:nvPr/>
        </p:nvGraphicFramePr>
        <p:xfrm>
          <a:off x="5695950" y="4048125"/>
          <a:ext cx="1566863" cy="823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936" name="Equation" r:id="rId9" imgW="723586" imgH="380835" progId="Equation.DSMT4">
                  <p:embed/>
                </p:oleObj>
              </mc:Choice>
              <mc:Fallback>
                <p:oleObj name="Equation" r:id="rId9" imgW="723586" imgH="380835" progId="Equation.DSMT4">
                  <p:embed/>
                  <p:pic>
                    <p:nvPicPr>
                      <p:cNvPr id="0" name="Picture 7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95950" y="4048125"/>
                        <a:ext cx="1566863" cy="8239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69" name="Инфо_Сохранение_Энтропия"/>
          <p:cNvGraphicFramePr>
            <a:graphicFrameLocks noChangeAspect="1"/>
          </p:cNvGraphicFramePr>
          <p:nvPr/>
        </p:nvGraphicFramePr>
        <p:xfrm>
          <a:off x="6043613" y="5240338"/>
          <a:ext cx="879475" cy="742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937" name="Equation" r:id="rId11" imgW="406048" imgH="342603" progId="Equation.DSMT4">
                  <p:embed/>
                </p:oleObj>
              </mc:Choice>
              <mc:Fallback>
                <p:oleObj name="Equation" r:id="rId11" imgW="406048" imgH="342603" progId="Equation.DSMT4">
                  <p:embed/>
                  <p:pic>
                    <p:nvPicPr>
                      <p:cNvPr id="0" name="Picture 7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43613" y="5240338"/>
                        <a:ext cx="879475" cy="7429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5" name="Инфо_Эксперимент_Рисунок2" descr="Rentgen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11" t="9549" b="4507"/>
          <a:stretch>
            <a:fillRect/>
          </a:stretch>
        </p:blipFill>
        <p:spPr bwMode="auto">
          <a:xfrm>
            <a:off x="4951413" y="3716338"/>
            <a:ext cx="3384550" cy="194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Супер_Метод_Строка"/>
          <p:cNvSpPr/>
          <p:nvPr/>
        </p:nvSpPr>
        <p:spPr>
          <a:xfrm>
            <a:off x="4572000" y="1341438"/>
            <a:ext cx="3508375" cy="460375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352425" fontAlgn="base">
              <a:spcBef>
                <a:spcPct val="0"/>
              </a:spcBef>
              <a:spcAft>
                <a:spcPct val="0"/>
              </a:spcAft>
              <a:buFont typeface="Courier New" pitchFamily="49" charset="0"/>
              <a:buChar char="o"/>
              <a:defRPr/>
            </a:pPr>
            <a:r>
              <a:rPr lang="ru-RU" sz="2400" b="1" dirty="0">
                <a:solidFill>
                  <a:prstClr val="black"/>
                </a:solidFill>
                <a:cs typeface="Arial" charset="0"/>
              </a:rPr>
              <a:t>Численный метод</a:t>
            </a:r>
            <a:endParaRPr lang="ru-RU" sz="2400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26" name="Супер_Координаты_Строка"/>
          <p:cNvSpPr/>
          <p:nvPr/>
        </p:nvSpPr>
        <p:spPr>
          <a:xfrm>
            <a:off x="4572000" y="1844675"/>
            <a:ext cx="3508375" cy="461963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352425" fontAlgn="base">
              <a:spcBef>
                <a:spcPct val="0"/>
              </a:spcBef>
              <a:spcAft>
                <a:spcPct val="0"/>
              </a:spcAft>
              <a:buFont typeface="Courier New" pitchFamily="49" charset="0"/>
              <a:buChar char="o"/>
              <a:defRPr/>
            </a:pPr>
            <a:r>
              <a:rPr lang="ru-RU" sz="2400" b="1" dirty="0">
                <a:solidFill>
                  <a:prstClr val="black"/>
                </a:solidFill>
                <a:cs typeface="Arial" charset="0"/>
              </a:rPr>
              <a:t>Система координат</a:t>
            </a:r>
            <a:endParaRPr lang="ru-RU" sz="2400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27" name="Супер_Сетка_Строка"/>
          <p:cNvSpPr/>
          <p:nvPr/>
        </p:nvSpPr>
        <p:spPr>
          <a:xfrm>
            <a:off x="4572000" y="2357438"/>
            <a:ext cx="3508375" cy="461962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352425" fontAlgn="base">
              <a:spcBef>
                <a:spcPct val="0"/>
              </a:spcBef>
              <a:spcAft>
                <a:spcPct val="0"/>
              </a:spcAft>
              <a:buFont typeface="Courier New" pitchFamily="49" charset="0"/>
              <a:buChar char="o"/>
              <a:defRPr/>
            </a:pPr>
            <a:r>
              <a:rPr lang="ru-RU" sz="2400" b="1" dirty="0">
                <a:solidFill>
                  <a:prstClr val="black"/>
                </a:solidFill>
                <a:cs typeface="Arial" charset="0"/>
              </a:rPr>
              <a:t>Расчетная сетка</a:t>
            </a:r>
            <a:endParaRPr lang="ru-RU" sz="2400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28" name="Супер_Алгоритм_Строка"/>
          <p:cNvSpPr/>
          <p:nvPr/>
        </p:nvSpPr>
        <p:spPr>
          <a:xfrm>
            <a:off x="4572000" y="2874963"/>
            <a:ext cx="3960813" cy="461962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352425" fontAlgn="base">
              <a:spcBef>
                <a:spcPct val="0"/>
              </a:spcBef>
              <a:spcAft>
                <a:spcPct val="0"/>
              </a:spcAft>
              <a:buFont typeface="Courier New" pitchFamily="49" charset="0"/>
              <a:buChar char="o"/>
              <a:defRPr/>
            </a:pPr>
            <a:r>
              <a:rPr lang="ru-RU" sz="2400" b="1" dirty="0">
                <a:solidFill>
                  <a:prstClr val="black"/>
                </a:solidFill>
                <a:cs typeface="Arial" charset="0"/>
              </a:rPr>
              <a:t>Параллельный алгоритм</a:t>
            </a:r>
            <a:endParaRPr lang="ru-RU" sz="2400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29" name="Супер_СтруктураДанных_Строка"/>
          <p:cNvSpPr/>
          <p:nvPr/>
        </p:nvSpPr>
        <p:spPr>
          <a:xfrm>
            <a:off x="4583113" y="3398838"/>
            <a:ext cx="3508375" cy="461962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352425" fontAlgn="base">
              <a:spcBef>
                <a:spcPct val="0"/>
              </a:spcBef>
              <a:spcAft>
                <a:spcPct val="0"/>
              </a:spcAft>
              <a:buFont typeface="Courier New" pitchFamily="49" charset="0"/>
              <a:buChar char="o"/>
              <a:defRPr/>
            </a:pPr>
            <a:r>
              <a:rPr lang="ru-RU" sz="2400" b="1" dirty="0">
                <a:solidFill>
                  <a:prstClr val="black"/>
                </a:solidFill>
                <a:cs typeface="Arial" charset="0"/>
              </a:rPr>
              <a:t>Структуры данных</a:t>
            </a:r>
            <a:endParaRPr lang="ru-RU" sz="2400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30" name="Супер_Тулсы_Строка"/>
          <p:cNvSpPr/>
          <p:nvPr/>
        </p:nvSpPr>
        <p:spPr>
          <a:xfrm>
            <a:off x="4572000" y="3930650"/>
            <a:ext cx="3508375" cy="461963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352425" fontAlgn="base">
              <a:spcBef>
                <a:spcPct val="0"/>
              </a:spcBef>
              <a:spcAft>
                <a:spcPct val="0"/>
              </a:spcAft>
              <a:buFont typeface="Courier New" pitchFamily="49" charset="0"/>
              <a:buChar char="o"/>
              <a:defRPr/>
            </a:pPr>
            <a:r>
              <a:rPr lang="ru-RU" sz="2400" b="1" dirty="0">
                <a:solidFill>
                  <a:prstClr val="black"/>
                </a:solidFill>
                <a:cs typeface="Arial" charset="0"/>
              </a:rPr>
              <a:t>Средства разработки</a:t>
            </a:r>
            <a:endParaRPr lang="ru-RU" sz="2400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31" name="Супер_Метод_Окно"/>
          <p:cNvSpPr/>
          <p:nvPr/>
        </p:nvSpPr>
        <p:spPr>
          <a:xfrm>
            <a:off x="323850" y="1412875"/>
            <a:ext cx="3455988" cy="647700"/>
          </a:xfrm>
          <a:prstGeom prst="wedgeRoundRectCallout">
            <a:avLst>
              <a:gd name="adj1" fmla="val 73223"/>
              <a:gd name="adj2" fmla="val -24120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indent="18256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200" b="1" dirty="0">
                <a:solidFill>
                  <a:prstClr val="black"/>
                </a:solidFill>
              </a:rPr>
              <a:t>Метод Годунова </a:t>
            </a:r>
          </a:p>
        </p:txBody>
      </p:sp>
      <p:sp>
        <p:nvSpPr>
          <p:cNvPr id="32" name="Супер_Координаты_Окно"/>
          <p:cNvSpPr/>
          <p:nvPr/>
        </p:nvSpPr>
        <p:spPr>
          <a:xfrm>
            <a:off x="323850" y="1916113"/>
            <a:ext cx="3455988" cy="649287"/>
          </a:xfrm>
          <a:prstGeom prst="wedgeRoundRectCallout">
            <a:avLst>
              <a:gd name="adj1" fmla="val 73223"/>
              <a:gd name="adj2" fmla="val -24119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indent="18256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200" b="1" dirty="0">
                <a:solidFill>
                  <a:prstClr val="black"/>
                </a:solidFill>
              </a:rPr>
              <a:t>Декартовы координаты  </a:t>
            </a:r>
          </a:p>
        </p:txBody>
      </p:sp>
      <p:sp>
        <p:nvSpPr>
          <p:cNvPr id="33" name="Супер_Сетка_Окно"/>
          <p:cNvSpPr/>
          <p:nvPr/>
        </p:nvSpPr>
        <p:spPr>
          <a:xfrm>
            <a:off x="323850" y="2492375"/>
            <a:ext cx="3455988" cy="865188"/>
          </a:xfrm>
          <a:prstGeom prst="wedgeRoundRectCallout">
            <a:avLst>
              <a:gd name="adj1" fmla="val 73687"/>
              <a:gd name="adj2" fmla="val -37096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76213" indent="635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200" b="1" dirty="0">
                <a:solidFill>
                  <a:prstClr val="black"/>
                </a:solidFill>
              </a:rPr>
              <a:t>Подвижная </a:t>
            </a:r>
            <a:r>
              <a:rPr lang="ru-RU" sz="2200" b="1" dirty="0" err="1">
                <a:solidFill>
                  <a:prstClr val="black"/>
                </a:solidFill>
              </a:rPr>
              <a:t>лагранжевая</a:t>
            </a:r>
            <a:r>
              <a:rPr lang="ru-RU" sz="2200" b="1" dirty="0">
                <a:solidFill>
                  <a:prstClr val="black"/>
                </a:solidFill>
              </a:rPr>
              <a:t> сетка  </a:t>
            </a:r>
          </a:p>
        </p:txBody>
      </p:sp>
      <p:sp>
        <p:nvSpPr>
          <p:cNvPr id="34" name="Супер_Алгоритм_Окно"/>
          <p:cNvSpPr/>
          <p:nvPr/>
        </p:nvSpPr>
        <p:spPr>
          <a:xfrm>
            <a:off x="323850" y="2997200"/>
            <a:ext cx="3455988" cy="1081088"/>
          </a:xfrm>
          <a:prstGeom prst="wedgeRoundRectCallout">
            <a:avLst>
              <a:gd name="adj1" fmla="val 73687"/>
              <a:gd name="adj2" fmla="val -37096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76213" indent="635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200" b="1" dirty="0">
                <a:solidFill>
                  <a:prstClr val="black"/>
                </a:solidFill>
              </a:rPr>
              <a:t>Геометрическая декомпозиция вычислений  </a:t>
            </a:r>
          </a:p>
        </p:txBody>
      </p:sp>
      <p:sp>
        <p:nvSpPr>
          <p:cNvPr id="35" name="Супер_Структура_Окно"/>
          <p:cNvSpPr/>
          <p:nvPr/>
        </p:nvSpPr>
        <p:spPr>
          <a:xfrm>
            <a:off x="323850" y="3571875"/>
            <a:ext cx="3455988" cy="936625"/>
          </a:xfrm>
          <a:prstGeom prst="wedgeRoundRectCallout">
            <a:avLst>
              <a:gd name="adj1" fmla="val 73687"/>
              <a:gd name="adj2" fmla="val -37096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76213" indent="635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200" b="1" dirty="0">
                <a:solidFill>
                  <a:prstClr val="black"/>
                </a:solidFill>
              </a:rPr>
              <a:t>Трехмерные массивы физических величин  </a:t>
            </a:r>
          </a:p>
        </p:txBody>
      </p:sp>
      <p:sp>
        <p:nvSpPr>
          <p:cNvPr id="36" name="Супер_Тулсы_Окно"/>
          <p:cNvSpPr/>
          <p:nvPr/>
        </p:nvSpPr>
        <p:spPr>
          <a:xfrm>
            <a:off x="323850" y="4221163"/>
            <a:ext cx="3455988" cy="1079500"/>
          </a:xfrm>
          <a:prstGeom prst="wedgeRoundRectCallout">
            <a:avLst>
              <a:gd name="adj1" fmla="val 74615"/>
              <a:gd name="adj2" fmla="val -50788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76213" indent="635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200" b="1" dirty="0">
                <a:solidFill>
                  <a:prstClr val="black"/>
                </a:solidFill>
              </a:rPr>
              <a:t>Фортран 90</a:t>
            </a:r>
          </a:p>
          <a:p>
            <a:pPr marL="176213" indent="635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200" b="1" dirty="0">
                <a:solidFill>
                  <a:prstClr val="black"/>
                </a:solidFill>
              </a:rPr>
              <a:t>Библиотека </a:t>
            </a:r>
            <a:r>
              <a:rPr lang="en-US" sz="2200" b="1" dirty="0">
                <a:solidFill>
                  <a:prstClr val="black"/>
                </a:solidFill>
              </a:rPr>
              <a:t>MPI</a:t>
            </a:r>
          </a:p>
          <a:p>
            <a:pPr marL="176213" indent="635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200" b="1" dirty="0">
                <a:solidFill>
                  <a:prstClr val="black"/>
                </a:solidFill>
              </a:rPr>
              <a:t>ОС </a:t>
            </a:r>
            <a:r>
              <a:rPr lang="en-US" sz="2200" b="1" dirty="0">
                <a:solidFill>
                  <a:prstClr val="black"/>
                </a:solidFill>
              </a:rPr>
              <a:t>Windows </a:t>
            </a:r>
            <a:r>
              <a:rPr lang="ru-RU" sz="2200" b="1" dirty="0">
                <a:solidFill>
                  <a:prstClr val="black"/>
                </a:solidFill>
              </a:rPr>
              <a:t>и </a:t>
            </a:r>
            <a:r>
              <a:rPr lang="en-US" sz="2200" b="1" dirty="0">
                <a:solidFill>
                  <a:prstClr val="black"/>
                </a:solidFill>
              </a:rPr>
              <a:t>Linux</a:t>
            </a:r>
          </a:p>
        </p:txBody>
      </p:sp>
      <p:pic>
        <p:nvPicPr>
          <p:cNvPr id="1056" name="Инфо_уравненияи_формулы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8" y="2312988"/>
            <a:ext cx="6408737" cy="3652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7A77A-718A-474E-8F89-384F9F5AE6CE}" type="slidenum">
              <a:rPr lang="ru-RU" altLang="ru-RU" smtClean="0"/>
              <a:pPr/>
              <a:t>76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33609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 nodeType="clickPar">
                      <p:stCondLst>
                        <p:cond delay="0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 nodeType="clickPar">
                      <p:stCondLst>
                        <p:cond delay="0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 nodeType="clickPar">
                      <p:stCondLst>
                        <p:cond delay="0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 nodeType="clickPar">
                      <p:stCondLst>
                        <p:cond delay="0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 nodeType="clickPar">
                      <p:stCondLst>
                        <p:cond delay="0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 nodeType="clickPar">
                      <p:stCondLst>
                        <p:cond delay="0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 nodeType="clickPar">
                      <p:stCondLst>
                        <p:cond delay="0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 nodeType="clickPar">
                      <p:stCondLst>
                        <p:cond delay="0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15" grpId="0" animBg="1"/>
      <p:bldP spid="11" grpId="0" animBg="1"/>
      <p:bldP spid="12" grpId="0" animBg="1"/>
      <p:bldP spid="16" grpId="0" animBg="1"/>
      <p:bldP spid="18" grpId="0" animBg="1"/>
      <p:bldP spid="24" grpId="0"/>
      <p:bldP spid="26" grpId="0"/>
      <p:bldP spid="27" grpId="0"/>
      <p:bldP spid="28" grpId="0"/>
      <p:bldP spid="29" grpId="0"/>
      <p:bldP spid="30" grpId="0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Прямоугольник 3"/>
          <p:cNvSpPr>
            <a:spLocks noChangeArrowheads="1"/>
          </p:cNvSpPr>
          <p:nvPr/>
        </p:nvSpPr>
        <p:spPr bwMode="auto">
          <a:xfrm>
            <a:off x="0" y="5622925"/>
            <a:ext cx="9144000" cy="126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z="2000" b="1">
                <a:solidFill>
                  <a:prstClr val="black"/>
                </a:solidFill>
              </a:rPr>
              <a:t>Динамика распределения второго инварианта девиатора напряжений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altLang="ru-RU" sz="3600" b="1">
              <a:solidFill>
                <a:prstClr val="black"/>
              </a:solidFill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z="2000" b="1">
                <a:solidFill>
                  <a:prstClr val="black"/>
                </a:solidFill>
              </a:rPr>
              <a:t>в ходе столкновения медной (сверху) и алюминиевой (снизу) пластин</a:t>
            </a: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 flipH="1">
            <a:off x="0" y="1374775"/>
            <a:ext cx="9144000" cy="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 flipH="1">
            <a:off x="0" y="5589588"/>
            <a:ext cx="9144000" cy="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54" name="Прямоугольник 3"/>
          <p:cNvSpPr>
            <a:spLocks noChangeArrowheads="1"/>
          </p:cNvSpPr>
          <p:nvPr/>
        </p:nvSpPr>
        <p:spPr bwMode="auto">
          <a:xfrm>
            <a:off x="0" y="44450"/>
            <a:ext cx="91440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z="2000" b="1">
                <a:solidFill>
                  <a:prstClr val="black"/>
                </a:solidFill>
              </a:rPr>
              <a:t>В области сварки после некоторого времени с момента контакта происходит ''склейка'' пластин, тогда как остальная часть материала ''проскальзывает'‘. При этом образуются колебания вдоль границы соударения, что создает волнообразную границу раздела</a:t>
            </a:r>
          </a:p>
        </p:txBody>
      </p:sp>
      <p:pic>
        <p:nvPicPr>
          <p:cNvPr id="8" name="contact2d.wmv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4775"/>
            <a:ext cx="9144000" cy="421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050" name="Object 8"/>
          <p:cNvGraphicFramePr>
            <a:graphicFrameLocks noChangeAspect="1"/>
          </p:cNvGraphicFramePr>
          <p:nvPr/>
        </p:nvGraphicFramePr>
        <p:xfrm>
          <a:off x="2012950" y="5999163"/>
          <a:ext cx="5091113" cy="563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889" name="Equation" r:id="rId6" imgW="3327400" imgH="368300" progId="Equation.DSMT4">
                  <p:embed/>
                </p:oleObj>
              </mc:Choice>
              <mc:Fallback>
                <p:oleObj name="Equation" r:id="rId6" imgW="3327400" imgH="368300" progId="Equation.DSMT4">
                  <p:embed/>
                  <p:pic>
                    <p:nvPicPr>
                      <p:cNvPr id="0" name="Picture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12950" y="5999163"/>
                        <a:ext cx="5091113" cy="5635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7A77A-718A-474E-8F89-384F9F5AE6CE}" type="slidenum">
              <a:rPr lang="ru-RU" altLang="ru-RU" smtClean="0"/>
              <a:pPr/>
              <a:t>77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92530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3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xplosion2d.wmv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425" y="2170113"/>
            <a:ext cx="7129463" cy="4011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Прямоугольник 3"/>
          <p:cNvSpPr>
            <a:spLocks noChangeArrowheads="1"/>
          </p:cNvSpPr>
          <p:nvPr/>
        </p:nvSpPr>
        <p:spPr bwMode="auto">
          <a:xfrm>
            <a:off x="0" y="6143625"/>
            <a:ext cx="9144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b="1">
                <a:solidFill>
                  <a:prstClr val="black"/>
                </a:solidFill>
              </a:rPr>
              <a:t>Динамика различных фаз материала: твердая фаза (голубой), жидкость (фиолетовый), газ(красный). Кумулятивная струя изображена потоком частиц  </a:t>
            </a:r>
          </a:p>
        </p:txBody>
      </p:sp>
      <p:sp>
        <p:nvSpPr>
          <p:cNvPr id="3078" name="Прямоугольник 3"/>
          <p:cNvSpPr>
            <a:spLocks noChangeArrowheads="1"/>
          </p:cNvSpPr>
          <p:nvPr/>
        </p:nvSpPr>
        <p:spPr bwMode="auto">
          <a:xfrm>
            <a:off x="0" y="0"/>
            <a:ext cx="91440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b="1">
                <a:solidFill>
                  <a:prstClr val="black"/>
                </a:solidFill>
              </a:rPr>
              <a:t>В случае малости девиаторного члена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altLang="ru-RU" sz="2400" b="1">
              <a:solidFill>
                <a:prstClr val="black"/>
              </a:solidFill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b="1">
                <a:solidFill>
                  <a:prstClr val="black"/>
                </a:solidFill>
              </a:rPr>
              <a:t>происходит его релаксация и фазовый переход из упругого состояния в жидкое. При дальнейшем разогреве энтропийный член уравнения состояния доминирует и происходит фазовый переход из жидкости в газ </a:t>
            </a:r>
          </a:p>
        </p:txBody>
      </p:sp>
      <p:graphicFrame>
        <p:nvGraphicFramePr>
          <p:cNvPr id="3074" name="Object 5"/>
          <p:cNvGraphicFramePr>
            <a:graphicFrameLocks noChangeAspect="1"/>
          </p:cNvGraphicFramePr>
          <p:nvPr/>
        </p:nvGraphicFramePr>
        <p:xfrm>
          <a:off x="2092325" y="284163"/>
          <a:ext cx="4954588" cy="427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36" name="Equation" r:id="rId6" imgW="3238500" imgH="279400" progId="Equation.DSMT4">
                  <p:embed/>
                </p:oleObj>
              </mc:Choice>
              <mc:Fallback>
                <p:oleObj name="Equation" r:id="rId6" imgW="3238500" imgH="279400" progId="Equation.DSMT4">
                  <p:embed/>
                  <p:pic>
                    <p:nvPicPr>
                      <p:cNvPr id="0" name="Picture 3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92325" y="284163"/>
                        <a:ext cx="4954588" cy="4270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5" name="Object 13"/>
          <p:cNvGraphicFramePr>
            <a:graphicFrameLocks noChangeAspect="1"/>
          </p:cNvGraphicFramePr>
          <p:nvPr/>
        </p:nvGraphicFramePr>
        <p:xfrm>
          <a:off x="1187450" y="1533525"/>
          <a:ext cx="6783388" cy="627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37" name="Equation" r:id="rId8" imgW="6121400" imgH="558800" progId="Equation.DSMT4">
                  <p:embed/>
                </p:oleObj>
              </mc:Choice>
              <mc:Fallback>
                <p:oleObj name="Equation" r:id="rId8" imgW="6121400" imgH="558800" progId="Equation.DSMT4">
                  <p:embed/>
                  <p:pic>
                    <p:nvPicPr>
                      <p:cNvPr id="0" name="Picture 3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87450" y="1533525"/>
                        <a:ext cx="6783388" cy="6270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7A77A-718A-474E-8F89-384F9F5AE6CE}" type="slidenum">
              <a:rPr lang="ru-RU" altLang="ru-RU" smtClean="0"/>
              <a:pPr/>
              <a:t>78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25574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00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alaxy7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50" y="1068388"/>
            <a:ext cx="8834438" cy="496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Прямоугольник 3"/>
          <p:cNvSpPr>
            <a:spLocks noChangeArrowheads="1"/>
          </p:cNvSpPr>
          <p:nvPr/>
        </p:nvSpPr>
        <p:spPr bwMode="auto">
          <a:xfrm>
            <a:off x="234950" y="6121400"/>
            <a:ext cx="864076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z="2000" b="1" dirty="0">
                <a:solidFill>
                  <a:prstClr val="black"/>
                </a:solidFill>
              </a:rPr>
              <a:t>Плотность газа дисковой галактики.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z="2000" b="1" dirty="0">
                <a:solidFill>
                  <a:prstClr val="black"/>
                </a:solidFill>
              </a:rPr>
              <a:t>В ходе эволюции образуется </a:t>
            </a:r>
            <a:r>
              <a:rPr lang="ru-RU" altLang="ru-RU" sz="2000" b="1" dirty="0" err="1">
                <a:solidFill>
                  <a:prstClr val="black"/>
                </a:solidFill>
              </a:rPr>
              <a:t>семирукавная</a:t>
            </a:r>
            <a:r>
              <a:rPr lang="ru-RU" altLang="ru-RU" sz="2000" b="1" dirty="0">
                <a:solidFill>
                  <a:prstClr val="black"/>
                </a:solidFill>
              </a:rPr>
              <a:t> галактика  </a:t>
            </a:r>
          </a:p>
        </p:txBody>
      </p:sp>
      <p:sp>
        <p:nvSpPr>
          <p:cNvPr id="6148" name="Прямоугольник 3"/>
          <p:cNvSpPr>
            <a:spLocks noChangeArrowheads="1"/>
          </p:cNvSpPr>
          <p:nvPr/>
        </p:nvSpPr>
        <p:spPr bwMode="auto">
          <a:xfrm>
            <a:off x="0" y="0"/>
            <a:ext cx="91440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z="2000" b="1">
                <a:solidFill>
                  <a:prstClr val="black"/>
                </a:solidFill>
              </a:rPr>
              <a:t>Подтверждена теория усиления раскачки с образованием внутреннего Линдбладовского резонанса.  Теория основана на механизме развития гравитационной неустойчивости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7A77A-718A-474E-8F89-384F9F5AE6CE}" type="slidenum">
              <a:rPr lang="ru-RU" altLang="ru-RU" smtClean="0"/>
              <a:pPr/>
              <a:t>79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8803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52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0" y="692696"/>
            <a:ext cx="6990484" cy="1254702"/>
          </a:xfrm>
        </p:spPr>
        <p:txBody>
          <a:bodyPr>
            <a:normAutofit fontScale="90000"/>
          </a:bodyPr>
          <a:lstStyle/>
          <a:p>
            <a:r>
              <a:rPr lang="en-US" sz="2100" b="1" i="1" dirty="0"/>
              <a:t>JOURNAL OF INVERSE AND ILL-POSED PROBLEMS</a:t>
            </a:r>
            <a:r>
              <a:rPr lang="en-US" sz="2100" dirty="0"/>
              <a:t/>
            </a:r>
            <a:br>
              <a:rPr lang="en-US" sz="2100" dirty="0"/>
            </a:br>
            <a:r>
              <a:rPr lang="en-US" sz="1200" b="1" dirty="0"/>
              <a:t>IMPACT FACTOR  0.987</a:t>
            </a:r>
            <a:r>
              <a:rPr lang="en-US" sz="2100" dirty="0"/>
              <a:t/>
            </a:r>
            <a:br>
              <a:rPr lang="en-US" sz="2100" dirty="0"/>
            </a:br>
            <a:r>
              <a:rPr lang="en-US" sz="1800" b="1" dirty="0"/>
              <a:t>Editor-in-Chief    Sergey I. Kabanikhin</a:t>
            </a:r>
            <a:r>
              <a:rPr lang="ru-RU" sz="1800" b="1" dirty="0"/>
              <a:t/>
            </a:r>
            <a:br>
              <a:rPr lang="ru-RU" sz="1800" b="1" dirty="0"/>
            </a:br>
            <a:r>
              <a:rPr lang="en-US" sz="1800" b="1" dirty="0"/>
              <a:t/>
            </a:r>
            <a:br>
              <a:rPr lang="en-US" sz="1800" b="1" dirty="0"/>
            </a:br>
            <a:r>
              <a:rPr lang="en-US" sz="1800" b="1" dirty="0"/>
              <a:t>Managing Editor    Maxim A. </a:t>
            </a:r>
            <a:r>
              <a:rPr lang="en-US" sz="1800" b="1" dirty="0" err="1"/>
              <a:t>Shishlenin</a:t>
            </a:r>
            <a:endParaRPr lang="ru-RU" sz="18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8486" y="2289642"/>
            <a:ext cx="8461986" cy="4163693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</a:rPr>
              <a:t>Advisory Board</a:t>
            </a:r>
            <a:endParaRPr lang="en-US" sz="2000" dirty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en-US" sz="1800" b="1" dirty="0" err="1"/>
              <a:t>Avner</a:t>
            </a:r>
            <a:r>
              <a:rPr lang="en-US" sz="1800" b="1" dirty="0"/>
              <a:t> Friedman, </a:t>
            </a:r>
            <a:r>
              <a:rPr lang="en-US" sz="1800" dirty="0"/>
              <a:t>Columbus, </a:t>
            </a:r>
            <a:r>
              <a:rPr lang="en-US" sz="1800" b="1" dirty="0"/>
              <a:t>Rudolf </a:t>
            </a:r>
            <a:r>
              <a:rPr lang="en-US" sz="1800" b="1" dirty="0" err="1"/>
              <a:t>Gorenflo</a:t>
            </a:r>
            <a:r>
              <a:rPr lang="en-US" sz="1800" b="1" dirty="0"/>
              <a:t>, </a:t>
            </a:r>
            <a:r>
              <a:rPr lang="en-US" sz="1800" dirty="0"/>
              <a:t>Berlin, </a:t>
            </a:r>
            <a:r>
              <a:rPr lang="en-US" sz="1800" b="1" dirty="0"/>
              <a:t>Peter Lax, </a:t>
            </a:r>
            <a:r>
              <a:rPr lang="en-US" sz="1800" dirty="0"/>
              <a:t>New York, </a:t>
            </a:r>
            <a:r>
              <a:rPr lang="en-US" sz="1800" b="1" dirty="0" err="1"/>
              <a:t>Zuhair</a:t>
            </a:r>
            <a:r>
              <a:rPr lang="en-US" sz="1800" b="1" dirty="0"/>
              <a:t> </a:t>
            </a:r>
            <a:r>
              <a:rPr lang="en-US" sz="1800" b="1" dirty="0" err="1"/>
              <a:t>Nashed</a:t>
            </a:r>
            <a:r>
              <a:rPr lang="en-US" sz="1800" b="1" dirty="0"/>
              <a:t>, </a:t>
            </a:r>
            <a:r>
              <a:rPr lang="en-US" sz="1800" dirty="0"/>
              <a:t>Orlando, </a:t>
            </a:r>
            <a:r>
              <a:rPr lang="en-US" sz="1800" b="1" dirty="0"/>
              <a:t>Vladimir V. Romanov, </a:t>
            </a:r>
            <a:r>
              <a:rPr lang="en-US" sz="1800" dirty="0"/>
              <a:t>Novosibirsk, </a:t>
            </a:r>
            <a:r>
              <a:rPr lang="en-US" sz="1800" b="1" dirty="0"/>
              <a:t>Pierre Sabatier, </a:t>
            </a:r>
            <a:r>
              <a:rPr lang="en-US" sz="1800" dirty="0"/>
              <a:t>Montpellier, </a:t>
            </a:r>
            <a:r>
              <a:rPr lang="en-US" sz="1800" b="1" dirty="0"/>
              <a:t>Vladimir V. </a:t>
            </a:r>
            <a:r>
              <a:rPr lang="en-US" sz="1800" b="1" dirty="0" err="1"/>
              <a:t>Vasin</a:t>
            </a:r>
            <a:r>
              <a:rPr lang="en-US" sz="1800" b="1" dirty="0"/>
              <a:t>, </a:t>
            </a:r>
            <a:r>
              <a:rPr lang="en-US" sz="1800" dirty="0"/>
              <a:t>Ekaterinburg</a:t>
            </a:r>
          </a:p>
          <a:p>
            <a:pPr marL="0" indent="0">
              <a:buNone/>
            </a:pPr>
            <a:r>
              <a:rPr lang="en-US" sz="1400" dirty="0"/>
              <a:t/>
            </a:r>
            <a:br>
              <a:rPr lang="en-US" sz="1400" dirty="0"/>
            </a:br>
            <a:r>
              <a:rPr lang="en-US" sz="1400" dirty="0">
                <a:solidFill>
                  <a:schemeClr val="accent6">
                    <a:lumMod val="75000"/>
                  </a:schemeClr>
                </a:solidFill>
              </a:rPr>
              <a:t>                                                                        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</a:rPr>
              <a:t>Editorial Board</a:t>
            </a:r>
            <a:endParaRPr lang="en-US" sz="2000" dirty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en-US" sz="1800" b="1" dirty="0"/>
              <a:t>       Alexander L. </a:t>
            </a:r>
            <a:r>
              <a:rPr lang="en-US" sz="1800" b="1" dirty="0" err="1"/>
              <a:t>Ageev</a:t>
            </a:r>
            <a:r>
              <a:rPr lang="en-US" sz="1800" b="1" dirty="0"/>
              <a:t>, </a:t>
            </a:r>
            <a:r>
              <a:rPr lang="en-US" sz="1800" dirty="0"/>
              <a:t>Ekaterinburg, </a:t>
            </a:r>
            <a:r>
              <a:rPr lang="en-US" sz="1800" b="1" dirty="0"/>
              <a:t>Giovanni </a:t>
            </a:r>
            <a:r>
              <a:rPr lang="en-US" sz="1800" b="1" dirty="0" err="1"/>
              <a:t>Alessandrini</a:t>
            </a:r>
            <a:r>
              <a:rPr lang="en-US" sz="1800" b="1" dirty="0"/>
              <a:t>, </a:t>
            </a:r>
            <a:r>
              <a:rPr lang="en-US" sz="1800" dirty="0"/>
              <a:t>Trieste, </a:t>
            </a:r>
            <a:r>
              <a:rPr lang="en-US" sz="1800" b="1" dirty="0" err="1"/>
              <a:t>Yurii</a:t>
            </a:r>
            <a:r>
              <a:rPr lang="en-US" sz="1800" b="1" dirty="0"/>
              <a:t> Ye. </a:t>
            </a:r>
            <a:r>
              <a:rPr lang="en-US" sz="1800" b="1" dirty="0" err="1"/>
              <a:t>Anikonov</a:t>
            </a:r>
            <a:r>
              <a:rPr lang="en-US" sz="1800" b="1" dirty="0"/>
              <a:t>, </a:t>
            </a:r>
            <a:r>
              <a:rPr lang="en-US" sz="1800" dirty="0"/>
              <a:t>Novosibirsk, </a:t>
            </a:r>
            <a:r>
              <a:rPr lang="en-US" sz="1800" b="1" dirty="0"/>
              <a:t>H. Thomas Banks, </a:t>
            </a:r>
            <a:r>
              <a:rPr lang="en-US" sz="1800" dirty="0"/>
              <a:t>Raleigh, </a:t>
            </a:r>
            <a:r>
              <a:rPr lang="en-US" sz="1800" b="1" dirty="0"/>
              <a:t>Michael I. </a:t>
            </a:r>
            <a:r>
              <a:rPr lang="en-US" sz="1800" b="1" dirty="0" err="1"/>
              <a:t>Belishev</a:t>
            </a:r>
            <a:r>
              <a:rPr lang="en-US" sz="1800" b="1" dirty="0"/>
              <a:t>, </a:t>
            </a:r>
            <a:r>
              <a:rPr lang="en-US" sz="1800" dirty="0"/>
              <a:t>St. Petersburg, </a:t>
            </a:r>
            <a:r>
              <a:rPr lang="en-US" sz="1800" b="1" dirty="0"/>
              <a:t>Alexander L. </a:t>
            </a:r>
            <a:r>
              <a:rPr lang="en-US" sz="1800" b="1" dirty="0" err="1"/>
              <a:t>Bukhgeim</a:t>
            </a:r>
            <a:r>
              <a:rPr lang="en-US" sz="1800" b="1" dirty="0"/>
              <a:t>, </a:t>
            </a:r>
            <a:r>
              <a:rPr lang="en-US" sz="1800" dirty="0" err="1"/>
              <a:t>Whichita</a:t>
            </a:r>
            <a:r>
              <a:rPr lang="en-US" sz="1800" dirty="0"/>
              <a:t>, </a:t>
            </a:r>
            <a:r>
              <a:rPr lang="en-US" sz="1800" b="1" dirty="0" err="1"/>
              <a:t>Jin</a:t>
            </a:r>
            <a:r>
              <a:rPr lang="en-US" sz="1800" b="1" dirty="0"/>
              <a:t> Cheng, </a:t>
            </a:r>
            <a:r>
              <a:rPr lang="en-US" sz="1800" dirty="0"/>
              <a:t>Shanghai, </a:t>
            </a:r>
            <a:r>
              <a:rPr lang="en-US" sz="1800" b="1" dirty="0"/>
              <a:t>Christian </a:t>
            </a:r>
            <a:r>
              <a:rPr lang="en-US" sz="1800" b="1" dirty="0" err="1"/>
              <a:t>Clason</a:t>
            </a:r>
            <a:r>
              <a:rPr lang="en-US" sz="1800" b="1" dirty="0"/>
              <a:t>, </a:t>
            </a:r>
            <a:r>
              <a:rPr lang="en-US" sz="1800" dirty="0"/>
              <a:t>Graz, </a:t>
            </a:r>
            <a:r>
              <a:rPr lang="en-US" sz="1800" b="1" dirty="0"/>
              <a:t>Alexander M. </a:t>
            </a:r>
            <a:r>
              <a:rPr lang="en-US" sz="1800" b="1" dirty="0" err="1"/>
              <a:t>Denisov</a:t>
            </a:r>
            <a:r>
              <a:rPr lang="en-US" sz="1800" b="1" dirty="0"/>
              <a:t>, </a:t>
            </a:r>
            <a:r>
              <a:rPr lang="en-US" sz="1800" dirty="0"/>
              <a:t>Moscow, </a:t>
            </a:r>
            <a:r>
              <a:rPr lang="en-US" sz="1800" b="1" dirty="0"/>
              <a:t>Heinz W. </a:t>
            </a:r>
            <a:r>
              <a:rPr lang="en-US" sz="1800" b="1" dirty="0" err="1"/>
              <a:t>Engl</a:t>
            </a:r>
            <a:r>
              <a:rPr lang="en-US" sz="1800" b="1" dirty="0"/>
              <a:t>, </a:t>
            </a:r>
            <a:r>
              <a:rPr lang="en-US" sz="1800" dirty="0"/>
              <a:t>Vienna, </a:t>
            </a:r>
            <a:r>
              <a:rPr lang="en-US" sz="1800" b="1" dirty="0"/>
              <a:t>Maurizio </a:t>
            </a:r>
            <a:r>
              <a:rPr lang="en-US" sz="1800" b="1" dirty="0" err="1"/>
              <a:t>Grasselli</a:t>
            </a:r>
            <a:r>
              <a:rPr lang="en-US" sz="1800" b="1" dirty="0"/>
              <a:t>, </a:t>
            </a:r>
            <a:r>
              <a:rPr lang="en-US" sz="1800" dirty="0"/>
              <a:t>Milan, </a:t>
            </a:r>
            <a:r>
              <a:rPr lang="en-US" sz="1800" b="1" dirty="0" err="1"/>
              <a:t>Dinh</a:t>
            </a:r>
            <a:r>
              <a:rPr lang="en-US" sz="1800" b="1" dirty="0"/>
              <a:t> </a:t>
            </a:r>
            <a:r>
              <a:rPr lang="en-US" sz="1800" b="1" dirty="0" err="1"/>
              <a:t>Nho</a:t>
            </a:r>
            <a:r>
              <a:rPr lang="en-US" sz="1800" b="1" dirty="0"/>
              <a:t> </a:t>
            </a:r>
            <a:r>
              <a:rPr lang="en-US" sz="1800" b="1" dirty="0" err="1"/>
              <a:t>Ha'o</a:t>
            </a:r>
            <a:r>
              <a:rPr lang="en-US" sz="1800" b="1" dirty="0"/>
              <a:t>, </a:t>
            </a:r>
            <a:r>
              <a:rPr lang="en-US" sz="1800" dirty="0"/>
              <a:t>Hanoi, </a:t>
            </a:r>
            <a:r>
              <a:rPr lang="en-US" sz="1800" b="1" dirty="0" err="1"/>
              <a:t>Alemdar</a:t>
            </a:r>
            <a:r>
              <a:rPr lang="en-US" sz="1800" b="1" dirty="0"/>
              <a:t> </a:t>
            </a:r>
            <a:r>
              <a:rPr lang="en-US" sz="1800" b="1" dirty="0" err="1"/>
              <a:t>Hasanoglu</a:t>
            </a:r>
            <a:r>
              <a:rPr lang="en-US" sz="1800" b="1" dirty="0"/>
              <a:t>, </a:t>
            </a:r>
            <a:r>
              <a:rPr lang="en-US" sz="1800" dirty="0"/>
              <a:t>Izmir, </a:t>
            </a:r>
            <a:r>
              <a:rPr lang="en-US" sz="1800" b="1" dirty="0"/>
              <a:t>Bernd Hofmann, </a:t>
            </a:r>
            <a:r>
              <a:rPr lang="en-US" sz="1800" dirty="0"/>
              <a:t>Chemnitz, </a:t>
            </a:r>
            <a:r>
              <a:rPr lang="en-US" sz="1800" b="1" dirty="0"/>
              <a:t>Mikhail Yu. </a:t>
            </a:r>
            <a:r>
              <a:rPr lang="en-US" sz="1800" b="1" dirty="0" err="1"/>
              <a:t>Kokurin</a:t>
            </a:r>
            <a:r>
              <a:rPr lang="en-US" sz="1800" b="1" dirty="0"/>
              <a:t>, </a:t>
            </a:r>
            <a:r>
              <a:rPr lang="en-US" sz="1800" dirty="0"/>
              <a:t>Yoshkar-Ola, </a:t>
            </a:r>
            <a:r>
              <a:rPr lang="en-US" sz="1800" b="1" dirty="0"/>
              <a:t>Rainer Kress, </a:t>
            </a:r>
            <a:r>
              <a:rPr lang="en-US" sz="1800" dirty="0" err="1"/>
              <a:t>Göttingen</a:t>
            </a:r>
            <a:r>
              <a:rPr lang="en-US" sz="1800" dirty="0"/>
              <a:t>, </a:t>
            </a:r>
            <a:r>
              <a:rPr lang="en-US" sz="1800" b="1" dirty="0"/>
              <a:t>Daniel </a:t>
            </a:r>
            <a:r>
              <a:rPr lang="en-US" sz="1800" b="1" dirty="0" err="1"/>
              <a:t>Lesnic</a:t>
            </a:r>
            <a:r>
              <a:rPr lang="en-US" sz="1800" b="1" dirty="0"/>
              <a:t>, </a:t>
            </a:r>
            <a:r>
              <a:rPr lang="en-US" sz="1800" dirty="0"/>
              <a:t>Leeds, </a:t>
            </a:r>
            <a:r>
              <a:rPr lang="en-US" sz="1800" b="1" dirty="0"/>
              <a:t>Alfred K. Louis, </a:t>
            </a:r>
            <a:r>
              <a:rPr lang="en-US" sz="1800" dirty="0" err="1"/>
              <a:t>Saarbrücken</a:t>
            </a:r>
            <a:r>
              <a:rPr lang="en-US" sz="1800" dirty="0"/>
              <a:t>, </a:t>
            </a:r>
            <a:r>
              <a:rPr lang="en-US" sz="1800" b="1" dirty="0"/>
              <a:t>Andreas </a:t>
            </a:r>
            <a:r>
              <a:rPr lang="en-US" sz="1800" b="1" dirty="0" err="1"/>
              <a:t>Neubauer</a:t>
            </a:r>
            <a:r>
              <a:rPr lang="en-US" sz="1800" b="1" dirty="0"/>
              <a:t>, </a:t>
            </a:r>
            <a:r>
              <a:rPr lang="en-US" sz="1800" dirty="0"/>
              <a:t>Linz, </a:t>
            </a:r>
            <a:r>
              <a:rPr lang="en-US" sz="1800" b="1" dirty="0"/>
              <a:t>Roman G. </a:t>
            </a:r>
            <a:r>
              <a:rPr lang="en-US" sz="1800" b="1" dirty="0" err="1"/>
              <a:t>Novikov</a:t>
            </a:r>
            <a:r>
              <a:rPr lang="en-US" sz="1800" b="1" dirty="0"/>
              <a:t>, </a:t>
            </a:r>
            <a:r>
              <a:rPr lang="en-US" sz="1800" dirty="0"/>
              <a:t>Paris/Moscow, </a:t>
            </a:r>
            <a:r>
              <a:rPr lang="en-US" sz="1800" b="1" dirty="0" err="1"/>
              <a:t>Lassi</a:t>
            </a:r>
            <a:r>
              <a:rPr lang="en-US" sz="1800" b="1" dirty="0"/>
              <a:t> </a:t>
            </a:r>
            <a:r>
              <a:rPr lang="en-US" sz="1800" b="1" dirty="0" err="1"/>
              <a:t>Paivarinta</a:t>
            </a:r>
            <a:r>
              <a:rPr lang="en-US" sz="1800" b="1" dirty="0"/>
              <a:t>, </a:t>
            </a:r>
            <a:r>
              <a:rPr lang="en-US" sz="1800" dirty="0"/>
              <a:t>Helsinki, </a:t>
            </a:r>
            <a:r>
              <a:rPr lang="en-US" sz="1800" b="1" dirty="0"/>
              <a:t>Valery V. </a:t>
            </a:r>
            <a:r>
              <a:rPr lang="en-US" sz="1800" b="1" dirty="0" err="1"/>
              <a:t>Pickalov</a:t>
            </a:r>
            <a:r>
              <a:rPr lang="en-US" sz="1800" b="1" dirty="0"/>
              <a:t>, </a:t>
            </a:r>
            <a:r>
              <a:rPr lang="en-US" sz="1800" dirty="0"/>
              <a:t>Novosibirsk, </a:t>
            </a:r>
            <a:r>
              <a:rPr lang="en-US" sz="1800" b="1" dirty="0"/>
              <a:t>Alexey I. </a:t>
            </a:r>
            <a:r>
              <a:rPr lang="en-US" sz="1800" b="1" dirty="0" err="1"/>
              <a:t>Prilepko</a:t>
            </a:r>
            <a:r>
              <a:rPr lang="en-US" sz="1800" b="1" dirty="0"/>
              <a:t>, </a:t>
            </a:r>
            <a:r>
              <a:rPr lang="en-US" sz="1800" dirty="0"/>
              <a:t>Moscow, </a:t>
            </a:r>
            <a:r>
              <a:rPr lang="en-US" sz="1800" b="1" dirty="0" err="1"/>
              <a:t>Vladislav</a:t>
            </a:r>
            <a:r>
              <a:rPr lang="en-US" sz="1800" b="1" dirty="0"/>
              <a:t> V. </a:t>
            </a:r>
            <a:r>
              <a:rPr lang="en-US" sz="1800" b="1" dirty="0" err="1"/>
              <a:t>Pukhnachev</a:t>
            </a:r>
            <a:r>
              <a:rPr lang="en-US" sz="1800" b="1" dirty="0"/>
              <a:t>, </a:t>
            </a:r>
            <a:r>
              <a:rPr lang="en-US" sz="1800" dirty="0"/>
              <a:t>Novosibirsk, </a:t>
            </a:r>
            <a:r>
              <a:rPr lang="en-US" sz="1800" b="1" dirty="0"/>
              <a:t>Paul Sacks, </a:t>
            </a:r>
            <a:r>
              <a:rPr lang="en-US" sz="1800" dirty="0"/>
              <a:t>Ames, </a:t>
            </a:r>
            <a:r>
              <a:rPr lang="en-US" sz="1800" b="1" dirty="0" err="1"/>
              <a:t>Otmar</a:t>
            </a:r>
            <a:r>
              <a:rPr lang="en-US" sz="1800" b="1" dirty="0"/>
              <a:t> </a:t>
            </a:r>
            <a:r>
              <a:rPr lang="en-US" sz="1800" b="1" dirty="0" err="1"/>
              <a:t>Scherzer</a:t>
            </a:r>
            <a:r>
              <a:rPr lang="en-US" sz="1800" b="1" dirty="0"/>
              <a:t>, </a:t>
            </a:r>
            <a:r>
              <a:rPr lang="en-US" sz="1800" dirty="0"/>
              <a:t>Vienna, </a:t>
            </a:r>
            <a:r>
              <a:rPr lang="en-US" sz="1800" b="1" dirty="0" err="1"/>
              <a:t>Samuli</a:t>
            </a:r>
            <a:r>
              <a:rPr lang="en-US" sz="1800" b="1" dirty="0"/>
              <a:t> </a:t>
            </a:r>
            <a:r>
              <a:rPr lang="en-US" sz="1800" b="1" dirty="0" err="1"/>
              <a:t>Siltanen</a:t>
            </a:r>
            <a:r>
              <a:rPr lang="en-US" sz="1800" b="1" dirty="0"/>
              <a:t>, </a:t>
            </a:r>
            <a:r>
              <a:rPr lang="en-US" sz="1800" dirty="0"/>
              <a:t>Helsinki, </a:t>
            </a:r>
            <a:r>
              <a:rPr lang="en-US" sz="1800" b="1" dirty="0"/>
              <a:t>Gunther </a:t>
            </a:r>
            <a:r>
              <a:rPr lang="en-US" sz="1800" b="1" dirty="0" err="1"/>
              <a:t>Uhlmann</a:t>
            </a:r>
            <a:r>
              <a:rPr lang="en-US" sz="1800" b="1" dirty="0"/>
              <a:t>, </a:t>
            </a:r>
            <a:r>
              <a:rPr lang="en-US" sz="1800" dirty="0"/>
              <a:t>Seattle, </a:t>
            </a:r>
            <a:r>
              <a:rPr lang="en-US" sz="1800" b="1" dirty="0" err="1"/>
              <a:t>Yanfei</a:t>
            </a:r>
            <a:r>
              <a:rPr lang="en-US" sz="1800" b="1" dirty="0"/>
              <a:t> Wang, </a:t>
            </a:r>
            <a:r>
              <a:rPr lang="en-US" sz="1800" dirty="0"/>
              <a:t>Beijing, </a:t>
            </a:r>
            <a:r>
              <a:rPr lang="en-US" sz="1800" b="1" dirty="0"/>
              <a:t>Anatoly G. </a:t>
            </a:r>
            <a:r>
              <a:rPr lang="en-US" sz="1800" b="1" dirty="0" err="1"/>
              <a:t>Yagola</a:t>
            </a:r>
            <a:r>
              <a:rPr lang="en-US" sz="1800" b="1" dirty="0"/>
              <a:t>, </a:t>
            </a:r>
            <a:r>
              <a:rPr lang="en-US" sz="1800" dirty="0"/>
              <a:t>Moscow, </a:t>
            </a:r>
            <a:r>
              <a:rPr lang="en-US" sz="1800" b="1" dirty="0"/>
              <a:t>Masahiro Yamamoto, </a:t>
            </a:r>
            <a:r>
              <a:rPr lang="en-US" sz="1800" dirty="0"/>
              <a:t>Tokyo, </a:t>
            </a:r>
            <a:r>
              <a:rPr lang="en-US" sz="1800" b="1" dirty="0" err="1"/>
              <a:t>Vyacheslav</a:t>
            </a:r>
            <a:r>
              <a:rPr lang="en-US" sz="1800" b="1" dirty="0"/>
              <a:t> A. </a:t>
            </a:r>
            <a:r>
              <a:rPr lang="en-US" sz="1800" b="1" dirty="0" err="1"/>
              <a:t>Yurko</a:t>
            </a:r>
            <a:r>
              <a:rPr lang="en-US" sz="1800" b="1" dirty="0"/>
              <a:t>, </a:t>
            </a:r>
            <a:r>
              <a:rPr lang="en-US" sz="1800" dirty="0"/>
              <a:t>Saratov, </a:t>
            </a:r>
            <a:r>
              <a:rPr lang="en-US" sz="1800" b="1" dirty="0"/>
              <a:t>Jun Zou, </a:t>
            </a:r>
            <a:r>
              <a:rPr lang="en-US" sz="1800" dirty="0"/>
              <a:t>Hong Kong.</a:t>
            </a:r>
            <a:endParaRPr lang="ru-RU" sz="105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332656"/>
            <a:ext cx="1321423" cy="1956986"/>
          </a:xfrm>
          <a:prstGeom prst="rect">
            <a:avLst/>
          </a:prstGeom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E7B90-96F7-4E88-88A1-A00939C7E0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Управляющая кнопка: в начало 5">
            <a:hlinkClick r:id="rId3" action="ppaction://hlinksldjump" highlightClick="1"/>
          </p:cNvPr>
          <p:cNvSpPr/>
          <p:nvPr/>
        </p:nvSpPr>
        <p:spPr>
          <a:xfrm>
            <a:off x="8362786" y="5913936"/>
            <a:ext cx="517595" cy="348548"/>
          </a:xfrm>
          <a:prstGeom prst="actionButtonBeginning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04514"/>
            <a:endParaRPr lang="ru-RU" sz="179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5304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llision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63" y="1079500"/>
            <a:ext cx="8440737" cy="474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Прямоугольник 3"/>
          <p:cNvSpPr>
            <a:spLocks noChangeArrowheads="1"/>
          </p:cNvSpPr>
          <p:nvPr/>
        </p:nvSpPr>
        <p:spPr bwMode="auto">
          <a:xfrm>
            <a:off x="0" y="5821363"/>
            <a:ext cx="91440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z="2000" b="1">
                <a:solidFill>
                  <a:prstClr val="black"/>
                </a:solidFill>
              </a:rPr>
              <a:t>Плотность газа взаимодействующих  галактик. 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z="2000" b="1">
                <a:solidFill>
                  <a:prstClr val="black"/>
                </a:solidFill>
              </a:rPr>
              <a:t>В верхнем левом углу изображена плотность молекулярного водорода, образовавшегося в течение одного года </a:t>
            </a:r>
          </a:p>
        </p:txBody>
      </p:sp>
      <p:sp>
        <p:nvSpPr>
          <p:cNvPr id="7172" name="Прямоугольник 3"/>
          <p:cNvSpPr>
            <a:spLocks noChangeArrowheads="1"/>
          </p:cNvSpPr>
          <p:nvPr/>
        </p:nvSpPr>
        <p:spPr bwMode="auto">
          <a:xfrm>
            <a:off x="0" y="44450"/>
            <a:ext cx="91440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z="2000" b="1">
                <a:solidFill>
                  <a:prstClr val="black"/>
                </a:solidFill>
              </a:rPr>
              <a:t>Экспериментально подтверждена гипотеза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z="2000" b="1">
                <a:solidFill>
                  <a:prstClr val="black"/>
                </a:solidFill>
              </a:rPr>
              <a:t>(Институт астрономии РАН) об образовании молекулярного водорода в области высокой плотности газа при столкновении галактик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7A77A-718A-474E-8F89-384F9F5AE6CE}" type="slidenum">
              <a:rPr lang="ru-RU" altLang="ru-RU" smtClean="0"/>
              <a:pPr/>
              <a:t>80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00448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8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8" name="Object 14"/>
          <p:cNvGraphicFramePr>
            <a:graphicFrameLocks noChangeAspect="1"/>
          </p:cNvGraphicFramePr>
          <p:nvPr/>
        </p:nvGraphicFramePr>
        <p:xfrm>
          <a:off x="3724275" y="3541713"/>
          <a:ext cx="663575" cy="492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029" name="Equation" r:id="rId3" imgW="342751" imgH="253890" progId="Equation.DSMT4">
                  <p:embed/>
                </p:oleObj>
              </mc:Choice>
              <mc:Fallback>
                <p:oleObj name="Equation" r:id="rId3" imgW="342751" imgH="253890" progId="Equation.DSMT4">
                  <p:embed/>
                  <p:pic>
                    <p:nvPicPr>
                      <p:cNvPr id="0" name="Picture 9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24275" y="3541713"/>
                        <a:ext cx="663575" cy="4921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03" name="Заголовок_Прямая"/>
          <p:cNvSpPr>
            <a:spLocks noChangeArrowheads="1"/>
          </p:cNvSpPr>
          <p:nvPr/>
        </p:nvSpPr>
        <p:spPr bwMode="auto">
          <a:xfrm>
            <a:off x="0" y="44450"/>
            <a:ext cx="91440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z="3200" b="1">
                <a:solidFill>
                  <a:prstClr val="black"/>
                </a:solidFill>
                <a:latin typeface="Calibri" panose="020F0502020204030204" pitchFamily="34" charset="0"/>
              </a:rPr>
              <a:t>Прямая задача о взрыве сверхновой</a:t>
            </a:r>
          </a:p>
        </p:txBody>
      </p:sp>
      <p:sp>
        <p:nvSpPr>
          <p:cNvPr id="4104" name="Заголовок_Обратная"/>
          <p:cNvSpPr>
            <a:spLocks noChangeArrowheads="1"/>
          </p:cNvSpPr>
          <p:nvPr/>
        </p:nvSpPr>
        <p:spPr bwMode="auto">
          <a:xfrm>
            <a:off x="0" y="3213100"/>
            <a:ext cx="91440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z="3200" b="1">
                <a:solidFill>
                  <a:prstClr val="black"/>
                </a:solidFill>
                <a:latin typeface="Calibri" panose="020F0502020204030204" pitchFamily="34" charset="0"/>
              </a:rPr>
              <a:t>Обратная задача о взрыве сверхновой: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z="2400" b="1">
                <a:solidFill>
                  <a:prstClr val="black"/>
                </a:solidFill>
                <a:latin typeface="Calibri" panose="020F0502020204030204" pitchFamily="34" charset="0"/>
              </a:rPr>
              <a:t>найти начальные условия            по дополнительной информации</a:t>
            </a:r>
          </a:p>
        </p:txBody>
      </p:sp>
      <p:sp>
        <p:nvSpPr>
          <p:cNvPr id="5" name="Уравнения"/>
          <p:cNvSpPr/>
          <p:nvPr/>
        </p:nvSpPr>
        <p:spPr>
          <a:xfrm>
            <a:off x="971550" y="668338"/>
            <a:ext cx="7200900" cy="52863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7" tIns="45719" rIns="91437" bIns="45719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8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Система уравнений</a:t>
            </a:r>
          </a:p>
        </p:txBody>
      </p:sp>
      <p:sp>
        <p:nvSpPr>
          <p:cNvPr id="7" name="Начальные_данные"/>
          <p:cNvSpPr/>
          <p:nvPr/>
        </p:nvSpPr>
        <p:spPr>
          <a:xfrm>
            <a:off x="971550" y="1412875"/>
            <a:ext cx="7200900" cy="52863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7" tIns="45719" rIns="91437" bIns="45719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8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Начальные данные</a:t>
            </a:r>
          </a:p>
        </p:txBody>
      </p:sp>
      <p:sp>
        <p:nvSpPr>
          <p:cNvPr id="8" name="Краевые_условия"/>
          <p:cNvSpPr/>
          <p:nvPr/>
        </p:nvSpPr>
        <p:spPr>
          <a:xfrm>
            <a:off x="971550" y="2181225"/>
            <a:ext cx="7200900" cy="52705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7" tIns="45719" rIns="91437" bIns="45719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8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Однородные краевые условия Дирихле</a:t>
            </a:r>
          </a:p>
        </p:txBody>
      </p:sp>
      <p:sp>
        <p:nvSpPr>
          <p:cNvPr id="10" name="Инфо_Уравнения"/>
          <p:cNvSpPr/>
          <p:nvPr/>
        </p:nvSpPr>
        <p:spPr>
          <a:xfrm>
            <a:off x="234950" y="852488"/>
            <a:ext cx="6408738" cy="3024187"/>
          </a:xfrm>
          <a:prstGeom prst="wedgeRectCallout">
            <a:avLst>
              <a:gd name="adj1" fmla="val 59874"/>
              <a:gd name="adj2" fmla="val -45932"/>
            </a:avLst>
          </a:prstGeom>
          <a:solidFill>
            <a:schemeClr val="accent6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indent="449263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ru-RU" sz="2400" b="1" dirty="0">
              <a:solidFill>
                <a:prstClr val="black"/>
              </a:solidFill>
            </a:endParaRPr>
          </a:p>
        </p:txBody>
      </p:sp>
      <p:pic>
        <p:nvPicPr>
          <p:cNvPr id="24578" name="Инфо_Уравнения_Формулы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908050"/>
            <a:ext cx="6264275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Инфо_Начальные"/>
          <p:cNvSpPr/>
          <p:nvPr/>
        </p:nvSpPr>
        <p:spPr>
          <a:xfrm>
            <a:off x="1331913" y="1412875"/>
            <a:ext cx="4464050" cy="1439863"/>
          </a:xfrm>
          <a:prstGeom prst="wedgeRectCallout">
            <a:avLst>
              <a:gd name="adj1" fmla="val 60375"/>
              <a:gd name="adj2" fmla="val -42750"/>
            </a:avLst>
          </a:prstGeom>
          <a:solidFill>
            <a:schemeClr val="accent6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indent="449263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ru-RU" sz="2400" b="1" dirty="0">
              <a:solidFill>
                <a:prstClr val="black"/>
              </a:solidFill>
            </a:endParaRPr>
          </a:p>
        </p:txBody>
      </p:sp>
      <p:sp>
        <p:nvSpPr>
          <p:cNvPr id="4111" name="Статьи"/>
          <p:cNvSpPr>
            <a:spLocks noChangeArrowheads="1"/>
          </p:cNvSpPr>
          <p:nvPr/>
        </p:nvSpPr>
        <p:spPr bwMode="auto">
          <a:xfrm>
            <a:off x="234950" y="6156325"/>
            <a:ext cx="864235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ru-RU" sz="1600" b="1" dirty="0" err="1">
                <a:solidFill>
                  <a:srgbClr val="000000"/>
                </a:solidFill>
              </a:rPr>
              <a:t>Kabanikhin</a:t>
            </a:r>
            <a:r>
              <a:rPr lang="en-US" altLang="ru-RU" sz="1600" b="1" dirty="0">
                <a:solidFill>
                  <a:srgbClr val="000000"/>
                </a:solidFill>
              </a:rPr>
              <a:t> S.I., </a:t>
            </a:r>
            <a:r>
              <a:rPr lang="en-US" altLang="ru-RU" sz="1600" b="1" dirty="0" err="1">
                <a:solidFill>
                  <a:srgbClr val="000000"/>
                </a:solidFill>
              </a:rPr>
              <a:t>Shishlenin</a:t>
            </a:r>
            <a:r>
              <a:rPr lang="en-US" altLang="ru-RU" sz="1600" b="1" dirty="0">
                <a:solidFill>
                  <a:srgbClr val="000000"/>
                </a:solidFill>
              </a:rPr>
              <a:t> M.A., Kulikov I.M. The inverse problem for supernova</a:t>
            </a:r>
            <a:r>
              <a:rPr lang="ru-RU" altLang="ru-RU" sz="1600" b="1" dirty="0">
                <a:solidFill>
                  <a:srgbClr val="000000"/>
                </a:solidFill>
              </a:rPr>
              <a:t> </a:t>
            </a:r>
            <a:r>
              <a:rPr lang="en-US" altLang="ru-RU" sz="1600" b="1" dirty="0">
                <a:solidFill>
                  <a:srgbClr val="000000"/>
                </a:solidFill>
              </a:rPr>
              <a:t>explosion</a:t>
            </a:r>
            <a:r>
              <a:rPr lang="ru-RU" altLang="ru-RU" sz="1600" b="1" dirty="0">
                <a:solidFill>
                  <a:srgbClr val="000000"/>
                </a:solidFill>
              </a:rPr>
              <a:t> </a:t>
            </a:r>
            <a:r>
              <a:rPr lang="en-US" altLang="ru-RU" sz="1600" b="1" dirty="0">
                <a:solidFill>
                  <a:srgbClr val="000000"/>
                </a:solidFill>
              </a:rPr>
              <a:t>of type II. Journal of Inverse and Ill-Posed Problems, 2017, to appear</a:t>
            </a:r>
            <a:endParaRPr lang="ru-RU" altLang="ru-RU" sz="1600" b="1" dirty="0">
              <a:solidFill>
                <a:srgbClr val="000000"/>
              </a:solidFill>
            </a:endParaRPr>
          </a:p>
        </p:txBody>
      </p:sp>
      <p:pic>
        <p:nvPicPr>
          <p:cNvPr id="24580" name="Инфо_Начальные_Формулы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9225" y="1509713"/>
            <a:ext cx="4292600" cy="122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099" name="Object 14"/>
          <p:cNvGraphicFramePr>
            <a:graphicFrameLocks noChangeAspect="1"/>
          </p:cNvGraphicFramePr>
          <p:nvPr/>
        </p:nvGraphicFramePr>
        <p:xfrm>
          <a:off x="1627188" y="4005263"/>
          <a:ext cx="2236787" cy="492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030" name="Equation" r:id="rId7" imgW="1155700" imgH="254000" progId="Equation.DSMT4">
                  <p:embed/>
                </p:oleObj>
              </mc:Choice>
              <mc:Fallback>
                <p:oleObj name="Equation" r:id="rId7" imgW="1155700" imgH="254000" progId="Equation.DSMT4">
                  <p:embed/>
                  <p:pic>
                    <p:nvPicPr>
                      <p:cNvPr id="0" name="Picture 9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27188" y="4005263"/>
                        <a:ext cx="2236787" cy="4921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00" name="Object 14"/>
          <p:cNvGraphicFramePr>
            <a:graphicFrameLocks noChangeAspect="1"/>
          </p:cNvGraphicFramePr>
          <p:nvPr/>
        </p:nvGraphicFramePr>
        <p:xfrm>
          <a:off x="4427538" y="4060825"/>
          <a:ext cx="539750" cy="320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031" name="Equation" r:id="rId9" imgW="279279" imgH="165028" progId="Equation.DSMT4">
                  <p:embed/>
                </p:oleObj>
              </mc:Choice>
              <mc:Fallback>
                <p:oleObj name="Equation" r:id="rId9" imgW="279279" imgH="165028" progId="Equation.DSMT4">
                  <p:embed/>
                  <p:pic>
                    <p:nvPicPr>
                      <p:cNvPr id="0" name="Picture 9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27538" y="4060825"/>
                        <a:ext cx="539750" cy="3206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13" name="Text Box 7"/>
          <p:cNvSpPr txBox="1">
            <a:spLocks noChangeArrowheads="1"/>
          </p:cNvSpPr>
          <p:nvPr/>
        </p:nvSpPr>
        <p:spPr bwMode="auto">
          <a:xfrm>
            <a:off x="4940300" y="4060825"/>
            <a:ext cx="31369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z="2000" b="1" i="1">
                <a:solidFill>
                  <a:srgbClr val="000000"/>
                </a:solidFill>
              </a:rPr>
              <a:t>1÷10</a:t>
            </a:r>
            <a:r>
              <a:rPr lang="ru-RU" altLang="ru-RU" sz="2000" b="1" i="1" baseline="30000">
                <a:solidFill>
                  <a:srgbClr val="000000"/>
                </a:solidFill>
              </a:rPr>
              <a:t>3</a:t>
            </a:r>
            <a:r>
              <a:rPr lang="en-US" altLang="ru-RU" sz="2000" b="1" i="1">
                <a:solidFill>
                  <a:srgbClr val="000000"/>
                </a:solidFill>
              </a:rPr>
              <a:t> </a:t>
            </a:r>
            <a:r>
              <a:rPr lang="ru-RU" altLang="ru-RU" sz="2000" b="1" i="1">
                <a:solidFill>
                  <a:srgbClr val="000000"/>
                </a:solidFill>
              </a:rPr>
              <a:t>лет (+ 10</a:t>
            </a:r>
            <a:r>
              <a:rPr lang="ru-RU" altLang="ru-RU" sz="2000" b="1" i="1" baseline="30000">
                <a:solidFill>
                  <a:srgbClr val="000000"/>
                </a:solidFill>
              </a:rPr>
              <a:t>4</a:t>
            </a:r>
            <a:r>
              <a:rPr lang="ru-RU" altLang="ru-RU" sz="2000" b="1" i="1">
                <a:solidFill>
                  <a:srgbClr val="000000"/>
                </a:solidFill>
              </a:rPr>
              <a:t> лет)</a:t>
            </a:r>
            <a:endParaRPr lang="en-US" altLang="ru-RU" sz="2000" b="1" i="1">
              <a:solidFill>
                <a:srgbClr val="000000"/>
              </a:solidFill>
            </a:endParaRPr>
          </a:p>
        </p:txBody>
      </p:sp>
      <p:sp>
        <p:nvSpPr>
          <p:cNvPr id="4114" name="Text Box 7"/>
          <p:cNvSpPr txBox="1">
            <a:spLocks noChangeArrowheads="1"/>
          </p:cNvSpPr>
          <p:nvPr/>
        </p:nvSpPr>
        <p:spPr bwMode="auto">
          <a:xfrm>
            <a:off x="179388" y="4549775"/>
            <a:ext cx="87137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z="2000" b="1">
                <a:solidFill>
                  <a:srgbClr val="000000"/>
                </a:solidFill>
              </a:rPr>
              <a:t>Задача решается минимизацией функционала</a:t>
            </a:r>
          </a:p>
        </p:txBody>
      </p:sp>
      <p:sp>
        <p:nvSpPr>
          <p:cNvPr id="4115" name="Text Box 7"/>
          <p:cNvSpPr txBox="1">
            <a:spLocks noChangeArrowheads="1"/>
          </p:cNvSpPr>
          <p:nvPr/>
        </p:nvSpPr>
        <p:spPr bwMode="auto">
          <a:xfrm>
            <a:off x="2592388" y="5611813"/>
            <a:ext cx="47513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ru-RU" sz="2000" b="1">
                <a:solidFill>
                  <a:srgbClr val="000000"/>
                </a:solidFill>
              </a:rPr>
              <a:t>- </a:t>
            </a:r>
            <a:r>
              <a:rPr lang="ru-RU" altLang="ru-RU" sz="2000" b="1">
                <a:solidFill>
                  <a:srgbClr val="000000"/>
                </a:solidFill>
              </a:rPr>
              <a:t>решение сопряженной задачи</a:t>
            </a:r>
            <a:endParaRPr lang="en-US" altLang="ru-RU" sz="2000" b="1" i="1">
              <a:solidFill>
                <a:srgbClr val="000000"/>
              </a:solidFill>
            </a:endParaRPr>
          </a:p>
        </p:txBody>
      </p:sp>
      <p:graphicFrame>
        <p:nvGraphicFramePr>
          <p:cNvPr id="4101" name="Object 14"/>
          <p:cNvGraphicFramePr>
            <a:graphicFrameLocks noChangeAspect="1"/>
          </p:cNvGraphicFramePr>
          <p:nvPr/>
        </p:nvGraphicFramePr>
        <p:xfrm>
          <a:off x="79375" y="4918075"/>
          <a:ext cx="8948738" cy="741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032" name="Equation" r:id="rId11" imgW="4749800" imgH="393700" progId="Equation.DSMT4">
                  <p:embed/>
                </p:oleObj>
              </mc:Choice>
              <mc:Fallback>
                <p:oleObj name="Equation" r:id="rId11" imgW="4749800" imgH="393700" progId="Equation.DSMT4">
                  <p:embed/>
                  <p:pic>
                    <p:nvPicPr>
                      <p:cNvPr id="0" name="Picture 9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375" y="4918075"/>
                        <a:ext cx="8948738" cy="7413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02" name="Object 14"/>
          <p:cNvGraphicFramePr>
            <a:graphicFrameLocks noChangeAspect="1"/>
          </p:cNvGraphicFramePr>
          <p:nvPr/>
        </p:nvGraphicFramePr>
        <p:xfrm>
          <a:off x="1924050" y="5572125"/>
          <a:ext cx="933450" cy="517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033" name="Equation" r:id="rId13" imgW="482181" imgH="266469" progId="Equation.DSMT4">
                  <p:embed/>
                </p:oleObj>
              </mc:Choice>
              <mc:Fallback>
                <p:oleObj name="Equation" r:id="rId13" imgW="482181" imgH="266469" progId="Equation.DSMT4">
                  <p:embed/>
                  <p:pic>
                    <p:nvPicPr>
                      <p:cNvPr id="0" name="Picture 9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24050" y="5572125"/>
                        <a:ext cx="933450" cy="5175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7A77A-718A-474E-8F89-384F9F5AE6CE}" type="slidenum">
              <a:rPr lang="ru-RU" altLang="ru-RU" smtClean="0"/>
              <a:pPr/>
              <a:t>81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43794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Сверхновая" descr="Crab_Nebula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3475" y="757238"/>
            <a:ext cx="4303713" cy="430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Статьи"/>
          <p:cNvSpPr>
            <a:spLocks noChangeArrowheads="1"/>
          </p:cNvSpPr>
          <p:nvPr/>
        </p:nvSpPr>
        <p:spPr bwMode="auto">
          <a:xfrm>
            <a:off x="234950" y="6156325"/>
            <a:ext cx="864235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ru-RU" sz="1600" b="1">
                <a:solidFill>
                  <a:srgbClr val="000000"/>
                </a:solidFill>
              </a:rPr>
              <a:t>Kabanikhin S.I., Shishlenin M.A., Kulikov I.M. The inverse problem for supernova</a:t>
            </a:r>
            <a:r>
              <a:rPr lang="ru-RU" altLang="ru-RU" sz="1600" b="1">
                <a:solidFill>
                  <a:srgbClr val="000000"/>
                </a:solidFill>
              </a:rPr>
              <a:t> </a:t>
            </a:r>
            <a:r>
              <a:rPr lang="en-US" altLang="ru-RU" sz="1600" b="1">
                <a:solidFill>
                  <a:srgbClr val="000000"/>
                </a:solidFill>
              </a:rPr>
              <a:t>explosion</a:t>
            </a:r>
            <a:r>
              <a:rPr lang="ru-RU" altLang="ru-RU" sz="1600" b="1">
                <a:solidFill>
                  <a:srgbClr val="000000"/>
                </a:solidFill>
              </a:rPr>
              <a:t> </a:t>
            </a:r>
            <a:r>
              <a:rPr lang="en-US" altLang="ru-RU" sz="1600" b="1">
                <a:solidFill>
                  <a:srgbClr val="000000"/>
                </a:solidFill>
              </a:rPr>
              <a:t>of type II. Journal of Inverse and Ill-Posed Problems, 2017, to appear</a:t>
            </a:r>
            <a:endParaRPr lang="ru-RU" altLang="ru-RU" sz="1600" b="1">
              <a:solidFill>
                <a:srgbClr val="000000"/>
              </a:solidFill>
            </a:endParaRPr>
          </a:p>
        </p:txBody>
      </p:sp>
      <p:sp>
        <p:nvSpPr>
          <p:cNvPr id="8196" name="Заголовок_Обратная"/>
          <p:cNvSpPr>
            <a:spLocks noChangeArrowheads="1"/>
          </p:cNvSpPr>
          <p:nvPr/>
        </p:nvSpPr>
        <p:spPr bwMode="auto">
          <a:xfrm>
            <a:off x="0" y="115888"/>
            <a:ext cx="914400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z="3200" b="1">
                <a:solidFill>
                  <a:prstClr val="black"/>
                </a:solidFill>
                <a:latin typeface="Calibri" panose="020F0502020204030204" pitchFamily="34" charset="0"/>
              </a:rPr>
              <a:t>Обратная задача о взрыве сверхновой</a:t>
            </a:r>
            <a:endParaRPr lang="ru-RU" altLang="ru-RU" sz="2400" b="1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8197" name="Text Box 7"/>
          <p:cNvSpPr txBox="1">
            <a:spLocks noChangeArrowheads="1"/>
          </p:cNvSpPr>
          <p:nvPr/>
        </p:nvSpPr>
        <p:spPr bwMode="auto">
          <a:xfrm>
            <a:off x="123825" y="5153025"/>
            <a:ext cx="889158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z="2000" b="1">
                <a:solidFill>
                  <a:srgbClr val="000000"/>
                </a:solidFill>
              </a:rPr>
              <a:t>Дополнительная информация – астрономические наблюдения: остаток сверхновой </a:t>
            </a:r>
            <a:r>
              <a:rPr lang="en-GB" altLang="ru-RU" sz="2000" b="1">
                <a:solidFill>
                  <a:srgbClr val="000000"/>
                </a:solidFill>
              </a:rPr>
              <a:t>SN 1054</a:t>
            </a:r>
            <a:r>
              <a:rPr lang="ru-RU" altLang="ru-RU" sz="2000" b="1">
                <a:solidFill>
                  <a:srgbClr val="000000"/>
                </a:solidFill>
              </a:rPr>
              <a:t> – Крабовидная туманность (NGC 1952)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7A77A-718A-474E-8F89-384F9F5AE6CE}" type="slidenum">
              <a:rPr lang="ru-RU" altLang="ru-RU" smtClean="0"/>
              <a:pPr/>
              <a:t>82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01322951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2040C-D3B1-42F1-A452-9128C48DC3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1520" y="764704"/>
            <a:ext cx="87849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Математическое моделирование эрозии вольфрама при импульсном тепловом воздействии мощного электронного пучка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475656" y="116632"/>
            <a:ext cx="6129654" cy="7104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525"/>
              </a:spcBef>
              <a:buClr>
                <a:srgbClr val="ED7D31"/>
              </a:buClr>
              <a:buSzPct val="60000"/>
              <a:defRPr/>
            </a:pPr>
            <a:r>
              <a:rPr lang="ru-RU" kern="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А.В. </a:t>
            </a:r>
            <a:r>
              <a:rPr lang="ru-RU" kern="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Бурдаков</a:t>
            </a:r>
            <a:r>
              <a:rPr lang="ru-RU" kern="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 А.С. Аракчеев ИЯФ СО РАН</a:t>
            </a:r>
          </a:p>
          <a:p>
            <a:pPr algn="ctr">
              <a:spcBef>
                <a:spcPts val="525"/>
              </a:spcBef>
              <a:buClr>
                <a:srgbClr val="ED7D31"/>
              </a:buClr>
              <a:buSzPct val="60000"/>
              <a:defRPr/>
            </a:pPr>
            <a:r>
              <a:rPr lang="ru-RU" kern="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Г.Г. Лазарева </a:t>
            </a:r>
            <a:r>
              <a:rPr lang="ru-RU" kern="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ИВМиМГ</a:t>
            </a:r>
            <a:r>
              <a:rPr lang="ru-RU" kern="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СО РАН</a:t>
            </a:r>
            <a:endParaRPr lang="ru-RU" kern="0" baseline="300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588224" y="2050970"/>
            <a:ext cx="244827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/>
            <a:r>
              <a:rPr lang="ru-RU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построения моделей, адекватно описывающих взаимодействие мощных потоков плазмы с конструкционными материалами, требуется изучение не только конечных результатов взаимодействия, но, главным образом, физических процессов протекающих во время взаимодействия плазмы с веществом.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996902"/>
            <a:ext cx="1976901" cy="167245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2078846"/>
            <a:ext cx="2159224" cy="2862322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обоснованного выбора режимов работы необходимы достоверные сведения о том, что будет происходить с материалами первой стенки и </a:t>
            </a:r>
            <a:r>
              <a:rPr lang="ru-RU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дивертора</a:t>
            </a:r>
            <a:r>
              <a:rPr lang="ru-RU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при нормальных режимах работы, а также при быстрых  плазменных процессах, т.к. при них ожидается наиболее сильное повреждение материалов первой стенки и </a:t>
            </a:r>
            <a:r>
              <a:rPr lang="ru-RU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диверторной</a:t>
            </a:r>
            <a:r>
              <a:rPr lang="ru-RU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зоны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4" r="33013" b="23335"/>
          <a:stretch/>
        </p:blipFill>
        <p:spPr>
          <a:xfrm>
            <a:off x="2411761" y="1556792"/>
            <a:ext cx="2016223" cy="1628490"/>
          </a:xfrm>
          <a:prstGeom prst="rect">
            <a:avLst/>
          </a:prstGeom>
        </p:spPr>
      </p:pic>
      <p:pic>
        <p:nvPicPr>
          <p:cNvPr id="85" name="Рисунок 8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25" t="28164" r="25713" b="20446"/>
          <a:stretch/>
        </p:blipFill>
        <p:spPr>
          <a:xfrm rot="10800000">
            <a:off x="4788024" y="1556792"/>
            <a:ext cx="1800200" cy="1800200"/>
          </a:xfrm>
          <a:prstGeom prst="rect">
            <a:avLst/>
          </a:prstGeom>
        </p:spPr>
      </p:pic>
      <p:pic>
        <p:nvPicPr>
          <p:cNvPr id="8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6180" y="4032448"/>
            <a:ext cx="1904052" cy="1844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7" name="Прямоугольник 86"/>
          <p:cNvSpPr/>
          <p:nvPr/>
        </p:nvSpPr>
        <p:spPr>
          <a:xfrm>
            <a:off x="0" y="1484784"/>
            <a:ext cx="21237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Основной ориентир: ИТЭР.</a:t>
            </a:r>
          </a:p>
        </p:txBody>
      </p:sp>
      <p:pic>
        <p:nvPicPr>
          <p:cNvPr id="89" name="Рисунок 88" descr="sh2.jpg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092280" y="4869160"/>
            <a:ext cx="1800200" cy="1800200"/>
          </a:xfrm>
          <a:prstGeom prst="rect">
            <a:avLst/>
          </a:prstGeom>
        </p:spPr>
      </p:pic>
      <p:sp>
        <p:nvSpPr>
          <p:cNvPr id="90" name="Прямоугольник 89"/>
          <p:cNvSpPr/>
          <p:nvPr/>
        </p:nvSpPr>
        <p:spPr>
          <a:xfrm>
            <a:off x="7019256" y="1486525"/>
            <a:ext cx="2124744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Задача </a:t>
            </a:r>
            <a:r>
              <a:rPr lang="ru-RU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термоупругости</a:t>
            </a:r>
            <a:r>
              <a:rPr lang="ru-RU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91" name="Прямоугольник 90"/>
          <p:cNvSpPr/>
          <p:nvPr/>
        </p:nvSpPr>
        <p:spPr>
          <a:xfrm>
            <a:off x="2555776" y="3212976"/>
            <a:ext cx="172819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Стенд для изучения импульсного нагрева на основе инжектора электронов  (ИЯФ)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35496" y="1484784"/>
            <a:ext cx="2160240" cy="525658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6948264" y="1484784"/>
            <a:ext cx="2160240" cy="525658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2339752" y="1484784"/>
            <a:ext cx="2160240" cy="525658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644008" y="1484784"/>
            <a:ext cx="2160240" cy="525658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4716017" y="3356992"/>
            <a:ext cx="20162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Формирование неоднородностей свечения поверхности</a:t>
            </a:r>
            <a:endParaRPr lang="en-US" sz="1200" dirty="0">
              <a:solidFill>
                <a:prstClr val="black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716016" y="5877272"/>
            <a:ext cx="20162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Быстрая съемка вылетающих с поверхности частиц вольфрама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2267744" y="5661248"/>
            <a:ext cx="230425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defTabSz="685800">
              <a:lnSpc>
                <a:spcPct val="90000"/>
              </a:lnSpc>
              <a:spcBef>
                <a:spcPts val="750"/>
              </a:spcBef>
              <a:defRPr/>
            </a:pPr>
            <a:r>
              <a:rPr lang="ru-RU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Появление расплавленного слоя приводит к увеличению эрозии поверхности и генерации микрочастиц.</a:t>
            </a:r>
          </a:p>
        </p:txBody>
      </p:sp>
    </p:spTree>
    <p:extLst>
      <p:ext uri="{BB962C8B-B14F-4D97-AF65-F5344CB8AC3E}">
        <p14:creationId xmlns:p14="http://schemas.microsoft.com/office/powerpoint/2010/main" val="3474773779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"/>
          <p:cNvSpPr txBox="1">
            <a:spLocks/>
          </p:cNvSpPr>
          <p:nvPr/>
        </p:nvSpPr>
        <p:spPr>
          <a:xfrm>
            <a:off x="1684549" y="2743975"/>
            <a:ext cx="5889068" cy="1077124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en-US" sz="3000" b="1" dirty="0" err="1">
                <a:solidFill>
                  <a:srgbClr val="000099"/>
                </a:solidFill>
              </a:rPr>
              <a:t>ChemPAK</a:t>
            </a:r>
            <a:r>
              <a:rPr lang="en-US" sz="3000" b="1" dirty="0">
                <a:solidFill>
                  <a:srgbClr val="000099"/>
                </a:solidFill>
              </a:rPr>
              <a:t>/</a:t>
            </a:r>
            <a:r>
              <a:rPr lang="en-US" sz="3000" b="1" dirty="0" err="1">
                <a:solidFill>
                  <a:srgbClr val="000099"/>
                </a:solidFill>
              </a:rPr>
              <a:t>PharmKIN</a:t>
            </a:r>
            <a:endParaRPr lang="en-US" sz="3000" b="1" dirty="0">
              <a:solidFill>
                <a:srgbClr val="000099"/>
              </a:solidFill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ru-RU" sz="3000" b="1" dirty="0">
                <a:solidFill>
                  <a:srgbClr val="000099"/>
                </a:solidFill>
              </a:rPr>
              <a:t>Решение кинетических задач </a:t>
            </a:r>
          </a:p>
        </p:txBody>
      </p:sp>
      <p:pic>
        <p:nvPicPr>
          <p:cNvPr id="2" name="Лого" descr="&amp;Gcy;&amp;lcy;&amp;acy;&amp;vcy;&amp;ncy;&amp;acy;&amp;yacy;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06" y="894657"/>
            <a:ext cx="704631" cy="885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4F0D3-1912-4B31-B8E1-2D831EC4484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84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6205345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"/>
          <p:cNvSpPr txBox="1">
            <a:spLocks/>
          </p:cNvSpPr>
          <p:nvPr/>
        </p:nvSpPr>
        <p:spPr>
          <a:xfrm>
            <a:off x="575343" y="978786"/>
            <a:ext cx="7886700" cy="678565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ru-RU" sz="2100" b="1" dirty="0">
                <a:solidFill>
                  <a:srgbClr val="000099"/>
                </a:solidFill>
              </a:rPr>
              <a:t>Задачи химической кинетики и фармакокинетики</a:t>
            </a:r>
          </a:p>
        </p:txBody>
      </p:sp>
      <p:pic>
        <p:nvPicPr>
          <p:cNvPr id="2" name="Лого" descr="&amp;Gcy;&amp;lcy;&amp;acy;&amp;vcy;&amp;ncy;&amp;acy;&amp;yacy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06" y="894657"/>
            <a:ext cx="704631" cy="885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Группа 7"/>
          <p:cNvGrpSpPr/>
          <p:nvPr/>
        </p:nvGrpSpPr>
        <p:grpSpPr>
          <a:xfrm>
            <a:off x="621543" y="2069928"/>
            <a:ext cx="3455095" cy="1408148"/>
            <a:chOff x="828723" y="1616903"/>
            <a:chExt cx="4606793" cy="1877531"/>
          </a:xfrm>
        </p:grpSpPr>
        <p:sp>
          <p:nvSpPr>
            <p:cNvPr id="20" name="Материалы"/>
            <p:cNvSpPr/>
            <p:nvPr/>
          </p:nvSpPr>
          <p:spPr>
            <a:xfrm>
              <a:off x="828723" y="1616903"/>
              <a:ext cx="4606793" cy="187753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8" tIns="34289" rIns="68578" bIns="34289" anchor="t"/>
            <a:lstStyle/>
            <a:p>
              <a:pPr algn="ctr">
                <a:defRPr/>
              </a:pPr>
              <a:r>
                <a:rPr lang="ru-RU" sz="1650" b="1" dirty="0">
                  <a:solidFill>
                    <a:prstClr val="black"/>
                  </a:solidFill>
                </a:rPr>
                <a:t>Ввод кинетической схемы</a:t>
              </a:r>
            </a:p>
          </p:txBody>
        </p:sp>
        <p:graphicFrame>
          <p:nvGraphicFramePr>
            <p:cNvPr id="21" name="Object 5"/>
            <p:cNvGraphicFramePr>
              <a:graphicFrameLocks noChangeAspect="1"/>
            </p:cNvGraphicFramePr>
            <p:nvPr>
              <p:extLst/>
            </p:nvPr>
          </p:nvGraphicFramePr>
          <p:xfrm>
            <a:off x="1043760" y="2225081"/>
            <a:ext cx="1416050" cy="10160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9984" name="Equation" r:id="rId4" imgW="888614" imgH="634725" progId="Equation.DSMT4">
                    <p:embed/>
                  </p:oleObj>
                </mc:Choice>
                <mc:Fallback>
                  <p:oleObj name="Equation" r:id="rId4" imgW="888614" imgH="634725" progId="Equation.DSMT4">
                    <p:embed/>
                    <p:pic>
                      <p:nvPicPr>
                        <p:cNvPr id="0" name="Picture 3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043760" y="2225081"/>
                          <a:ext cx="1416050" cy="10160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22" name="Picture 5" descr="Транслятор_интерфейс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674847" y="2126465"/>
              <a:ext cx="2660281" cy="1195292"/>
            </a:xfrm>
            <a:prstGeom prst="rect">
              <a:avLst/>
            </a:prstGeom>
            <a:noFill/>
            <a:ln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grpSp>
        <p:nvGrpSpPr>
          <p:cNvPr id="16" name="Группа 15"/>
          <p:cNvGrpSpPr/>
          <p:nvPr/>
        </p:nvGrpSpPr>
        <p:grpSpPr>
          <a:xfrm>
            <a:off x="4076638" y="2076651"/>
            <a:ext cx="4471148" cy="1408148"/>
            <a:chOff x="5435516" y="1625867"/>
            <a:chExt cx="5961531" cy="1877531"/>
          </a:xfrm>
        </p:grpSpPr>
        <p:grpSp>
          <p:nvGrpSpPr>
            <p:cNvPr id="6" name="Группа 5"/>
            <p:cNvGrpSpPr/>
            <p:nvPr/>
          </p:nvGrpSpPr>
          <p:grpSpPr>
            <a:xfrm>
              <a:off x="6790254" y="1625867"/>
              <a:ext cx="4606793" cy="1877531"/>
              <a:chOff x="6790254" y="1625867"/>
              <a:chExt cx="4606793" cy="1877531"/>
            </a:xfrm>
          </p:grpSpPr>
          <p:sp>
            <p:nvSpPr>
              <p:cNvPr id="24" name="Материалы"/>
              <p:cNvSpPr/>
              <p:nvPr/>
            </p:nvSpPr>
            <p:spPr>
              <a:xfrm>
                <a:off x="6790254" y="1625867"/>
                <a:ext cx="4606793" cy="1877531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85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578" tIns="34289" rIns="68578" bIns="34289" anchor="t"/>
              <a:lstStyle/>
              <a:p>
                <a:pPr algn="ctr">
                  <a:defRPr/>
                </a:pPr>
                <a:r>
                  <a:rPr lang="ru-RU" sz="1650" b="1" dirty="0">
                    <a:solidFill>
                      <a:prstClr val="black"/>
                    </a:solidFill>
                  </a:rPr>
                  <a:t>Внутреннее представление схемы в программе</a:t>
                </a:r>
              </a:p>
            </p:txBody>
          </p:sp>
          <p:pic>
            <p:nvPicPr>
              <p:cNvPr id="25" name="Picture 5" descr="база_таблица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7126849" y="2314721"/>
                <a:ext cx="4056622" cy="1160413"/>
              </a:xfrm>
              <a:prstGeom prst="rect">
                <a:avLst/>
              </a:prstGeom>
              <a:noFill/>
              <a:ln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cxnSp>
          <p:nvCxnSpPr>
            <p:cNvPr id="10" name="Прямая со стрелкой 9"/>
            <p:cNvCxnSpPr>
              <a:stCxn id="20" idx="3"/>
              <a:endCxn id="24" idx="1"/>
            </p:cNvCxnSpPr>
            <p:nvPr/>
          </p:nvCxnSpPr>
          <p:spPr>
            <a:xfrm>
              <a:off x="5435516" y="2555669"/>
              <a:ext cx="1354738" cy="8964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7" name="Группа 16"/>
          <p:cNvGrpSpPr/>
          <p:nvPr/>
        </p:nvGrpSpPr>
        <p:grpSpPr>
          <a:xfrm>
            <a:off x="5092694" y="3484798"/>
            <a:ext cx="3455095" cy="2111195"/>
            <a:chOff x="6790258" y="3503398"/>
            <a:chExt cx="4606793" cy="2814926"/>
          </a:xfrm>
        </p:grpSpPr>
        <p:grpSp>
          <p:nvGrpSpPr>
            <p:cNvPr id="7" name="Группа 6"/>
            <p:cNvGrpSpPr/>
            <p:nvPr/>
          </p:nvGrpSpPr>
          <p:grpSpPr>
            <a:xfrm>
              <a:off x="6790258" y="4431829"/>
              <a:ext cx="4606793" cy="1886495"/>
              <a:chOff x="6790258" y="4431829"/>
              <a:chExt cx="4606793" cy="1886495"/>
            </a:xfrm>
          </p:grpSpPr>
          <p:sp>
            <p:nvSpPr>
              <p:cNvPr id="29" name="Материалы"/>
              <p:cNvSpPr/>
              <p:nvPr/>
            </p:nvSpPr>
            <p:spPr>
              <a:xfrm>
                <a:off x="6790258" y="4431829"/>
                <a:ext cx="4606793" cy="1877531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85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578" tIns="34289" rIns="68578" bIns="34289" anchor="t"/>
              <a:lstStyle/>
              <a:p>
                <a:pPr algn="ctr">
                  <a:defRPr/>
                </a:pPr>
                <a:r>
                  <a:rPr lang="ru-RU" sz="1650" b="1" dirty="0">
                    <a:solidFill>
                      <a:prstClr val="black"/>
                    </a:solidFill>
                  </a:rPr>
                  <a:t>Генерация системы ОДУ</a:t>
                </a:r>
              </a:p>
            </p:txBody>
          </p:sp>
          <p:graphicFrame>
            <p:nvGraphicFramePr>
              <p:cNvPr id="31" name="Object 4"/>
              <p:cNvGraphicFramePr>
                <a:graphicFrameLocks noChangeAspect="1"/>
              </p:cNvGraphicFramePr>
              <p:nvPr>
                <p:extLst/>
              </p:nvPr>
            </p:nvGraphicFramePr>
            <p:xfrm>
              <a:off x="7897906" y="4836459"/>
              <a:ext cx="2953873" cy="148186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9985" name="Equation" r:id="rId8" imgW="3683000" imgH="2082800" progId="Equation.DSMT4">
                      <p:embed/>
                    </p:oleObj>
                  </mc:Choice>
                  <mc:Fallback>
                    <p:oleObj name="Equation" r:id="rId8" imgW="3683000" imgH="2082800" progId="Equation.DSMT4">
                      <p:embed/>
                      <p:pic>
                        <p:nvPicPr>
                          <p:cNvPr id="0" name="Picture 39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7897906" y="4836459"/>
                            <a:ext cx="2953873" cy="1481865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cxnSp>
          <p:nvCxnSpPr>
            <p:cNvPr id="13" name="Прямая со стрелкой 12"/>
            <p:cNvCxnSpPr>
              <a:stCxn id="24" idx="2"/>
              <a:endCxn id="29" idx="0"/>
            </p:cNvCxnSpPr>
            <p:nvPr/>
          </p:nvCxnSpPr>
          <p:spPr>
            <a:xfrm>
              <a:off x="9093651" y="3503398"/>
              <a:ext cx="4" cy="928431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8" name="Группа 17"/>
          <p:cNvGrpSpPr/>
          <p:nvPr/>
        </p:nvGrpSpPr>
        <p:grpSpPr>
          <a:xfrm>
            <a:off x="651803" y="4174399"/>
            <a:ext cx="4440891" cy="1408148"/>
            <a:chOff x="869070" y="4422865"/>
            <a:chExt cx="5921188" cy="1877531"/>
          </a:xfrm>
        </p:grpSpPr>
        <p:sp>
          <p:nvSpPr>
            <p:cNvPr id="33" name="Материалы"/>
            <p:cNvSpPr/>
            <p:nvPr/>
          </p:nvSpPr>
          <p:spPr>
            <a:xfrm>
              <a:off x="869070" y="4422865"/>
              <a:ext cx="4606793" cy="187753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8" tIns="34289" rIns="68578" bIns="34289" anchor="ctr"/>
            <a:lstStyle/>
            <a:p>
              <a:pPr algn="ctr">
                <a:defRPr/>
              </a:pPr>
              <a:r>
                <a:rPr lang="ru-RU" sz="1650" b="1" dirty="0">
                  <a:solidFill>
                    <a:prstClr val="black"/>
                  </a:solidFill>
                </a:rPr>
                <a:t>Решение прямых и обратных задач с использованием </a:t>
              </a:r>
              <a:r>
                <a:rPr lang="ru-RU" sz="1650" b="1" dirty="0" err="1">
                  <a:solidFill>
                    <a:prstClr val="black"/>
                  </a:solidFill>
                </a:rPr>
                <a:t>суперЭВМ</a:t>
              </a:r>
              <a:endParaRPr lang="ru-RU" sz="1650" b="1" dirty="0">
                <a:solidFill>
                  <a:prstClr val="black"/>
                </a:solidFill>
              </a:endParaRPr>
            </a:p>
          </p:txBody>
        </p:sp>
        <p:cxnSp>
          <p:nvCxnSpPr>
            <p:cNvPr id="15" name="Прямая со стрелкой 14"/>
            <p:cNvCxnSpPr>
              <a:stCxn id="29" idx="1"/>
              <a:endCxn id="33" idx="3"/>
            </p:cNvCxnSpPr>
            <p:nvPr/>
          </p:nvCxnSpPr>
          <p:spPr>
            <a:xfrm flipH="1" flipV="1">
              <a:off x="5475863" y="5361631"/>
              <a:ext cx="1314395" cy="8964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7" name="Группа 36"/>
          <p:cNvGrpSpPr/>
          <p:nvPr/>
        </p:nvGrpSpPr>
        <p:grpSpPr>
          <a:xfrm>
            <a:off x="3631418" y="1043668"/>
            <a:ext cx="5323524" cy="3996626"/>
            <a:chOff x="2835507" y="323411"/>
            <a:chExt cx="7098032" cy="5328835"/>
          </a:xfrm>
        </p:grpSpPr>
        <p:sp>
          <p:nvSpPr>
            <p:cNvPr id="48" name="Задачи_НаноБио"/>
            <p:cNvSpPr/>
            <p:nvPr/>
          </p:nvSpPr>
          <p:spPr>
            <a:xfrm>
              <a:off x="2835507" y="323411"/>
              <a:ext cx="7098032" cy="5328835"/>
            </a:xfrm>
            <a:prstGeom prst="wedgeRectCallout">
              <a:avLst>
                <a:gd name="adj1" fmla="val -43471"/>
                <a:gd name="adj2" fmla="val 58595"/>
              </a:avLst>
            </a:prstGeom>
            <a:solidFill>
              <a:schemeClr val="accent2">
                <a:lumMod val="20000"/>
                <a:lumOff val="80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t"/>
            <a:lstStyle/>
            <a:p>
              <a:pPr algn="ctr">
                <a:defRPr/>
              </a:pPr>
              <a:r>
                <a:rPr lang="ru-RU" sz="1275" b="1" dirty="0">
                  <a:solidFill>
                    <a:prstClr val="black"/>
                  </a:solidFill>
                </a:rPr>
                <a:t>Результаты расчетов</a:t>
              </a:r>
            </a:p>
            <a:p>
              <a:pPr algn="ctr">
                <a:defRPr/>
              </a:pPr>
              <a:endParaRPr lang="ru-RU" sz="1275" b="1" dirty="0">
                <a:solidFill>
                  <a:prstClr val="black"/>
                </a:solidFill>
              </a:endParaRPr>
            </a:p>
            <a:p>
              <a:pPr algn="ctr">
                <a:defRPr/>
              </a:pPr>
              <a:endParaRPr lang="ru-RU" sz="1275" b="1" dirty="0">
                <a:solidFill>
                  <a:prstClr val="black"/>
                </a:solidFill>
              </a:endParaRPr>
            </a:p>
            <a:p>
              <a:pPr algn="ctr">
                <a:defRPr/>
              </a:pPr>
              <a:endParaRPr lang="ru-RU" sz="1275" b="1" dirty="0">
                <a:solidFill>
                  <a:prstClr val="black"/>
                </a:solidFill>
              </a:endParaRPr>
            </a:p>
            <a:p>
              <a:pPr algn="ctr">
                <a:defRPr/>
              </a:pPr>
              <a:endParaRPr lang="ru-RU" sz="1275" b="1" dirty="0">
                <a:solidFill>
                  <a:prstClr val="black"/>
                </a:solidFill>
              </a:endParaRPr>
            </a:p>
            <a:p>
              <a:pPr algn="ctr">
                <a:defRPr/>
              </a:pPr>
              <a:endParaRPr lang="ru-RU" sz="1275" b="1" dirty="0">
                <a:solidFill>
                  <a:prstClr val="black"/>
                </a:solidFill>
              </a:endParaRPr>
            </a:p>
            <a:p>
              <a:pPr algn="ctr">
                <a:defRPr/>
              </a:pPr>
              <a:endParaRPr lang="ru-RU" sz="1275" b="1" dirty="0">
                <a:solidFill>
                  <a:prstClr val="black"/>
                </a:solidFill>
              </a:endParaRPr>
            </a:p>
            <a:p>
              <a:pPr algn="ctr">
                <a:defRPr/>
              </a:pPr>
              <a:endParaRPr lang="ru-RU" sz="1275" b="1" dirty="0">
                <a:solidFill>
                  <a:prstClr val="black"/>
                </a:solidFill>
              </a:endParaRPr>
            </a:p>
            <a:p>
              <a:pPr algn="ctr">
                <a:defRPr/>
              </a:pPr>
              <a:endParaRPr lang="ru-RU" sz="1275" b="1" dirty="0">
                <a:solidFill>
                  <a:prstClr val="black"/>
                </a:solidFill>
              </a:endParaRPr>
            </a:p>
            <a:p>
              <a:pPr algn="ctr">
                <a:defRPr/>
              </a:pPr>
              <a:endParaRPr lang="ru-RU" sz="1275" b="1" dirty="0">
                <a:solidFill>
                  <a:prstClr val="black"/>
                </a:solidFill>
              </a:endParaRPr>
            </a:p>
            <a:p>
              <a:pPr algn="ctr">
                <a:defRPr/>
              </a:pPr>
              <a:endParaRPr lang="ru-RU" sz="1275" b="1" dirty="0">
                <a:solidFill>
                  <a:prstClr val="black"/>
                </a:solidFill>
              </a:endParaRPr>
            </a:p>
            <a:p>
              <a:pPr algn="ctr">
                <a:defRPr/>
              </a:pPr>
              <a:endParaRPr lang="ru-RU" sz="1275" b="1" dirty="0">
                <a:solidFill>
                  <a:prstClr val="black"/>
                </a:solidFill>
              </a:endParaRPr>
            </a:p>
            <a:p>
              <a:pPr algn="ctr">
                <a:defRPr/>
              </a:pPr>
              <a:endParaRPr lang="ru-RU" sz="1275" b="1" dirty="0">
                <a:solidFill>
                  <a:prstClr val="black"/>
                </a:solidFill>
              </a:endParaRPr>
            </a:p>
            <a:p>
              <a:pPr algn="ctr">
                <a:defRPr/>
              </a:pPr>
              <a:endParaRPr lang="ru-RU" sz="1275" b="1" dirty="0">
                <a:solidFill>
                  <a:prstClr val="black"/>
                </a:solidFill>
              </a:endParaRPr>
            </a:p>
            <a:p>
              <a:pPr algn="ctr">
                <a:defRPr/>
              </a:pPr>
              <a:endParaRPr lang="ru-RU" sz="1275" b="1" dirty="0">
                <a:solidFill>
                  <a:prstClr val="black"/>
                </a:solidFill>
              </a:endParaRPr>
            </a:p>
            <a:p>
              <a:pPr algn="ctr">
                <a:defRPr/>
              </a:pPr>
              <a:endParaRPr lang="ru-RU" sz="1275" b="1" dirty="0">
                <a:solidFill>
                  <a:prstClr val="black"/>
                </a:solidFill>
              </a:endParaRPr>
            </a:p>
            <a:p>
              <a:pPr algn="ctr">
                <a:defRPr/>
              </a:pPr>
              <a:endParaRPr lang="ru-RU" sz="1275" b="1" dirty="0">
                <a:solidFill>
                  <a:prstClr val="black"/>
                </a:solidFill>
              </a:endParaRPr>
            </a:p>
            <a:p>
              <a:pPr algn="ctr">
                <a:defRPr/>
              </a:pPr>
              <a:r>
                <a:rPr lang="en-US" sz="1200" dirty="0">
                  <a:solidFill>
                    <a:prstClr val="black"/>
                  </a:solidFill>
                </a:rPr>
                <a:t>V.N. Snytnikov, T.I. </a:t>
              </a:r>
              <a:r>
                <a:rPr lang="en-US" sz="1200" dirty="0" err="1">
                  <a:solidFill>
                    <a:prstClr val="black"/>
                  </a:solidFill>
                </a:rPr>
                <a:t>Mischenko</a:t>
              </a:r>
              <a:r>
                <a:rPr lang="en-US" sz="1200" dirty="0">
                  <a:solidFill>
                    <a:prstClr val="black"/>
                  </a:solidFill>
                </a:rPr>
                <a:t>, </a:t>
              </a:r>
              <a:r>
                <a:rPr lang="en-US" sz="1200" dirty="0" err="1">
                  <a:solidFill>
                    <a:prstClr val="black"/>
                  </a:solidFill>
                </a:rPr>
                <a:t>Vl.N</a:t>
              </a:r>
              <a:r>
                <a:rPr lang="en-US" sz="1200" dirty="0">
                  <a:solidFill>
                    <a:prstClr val="black"/>
                  </a:solidFill>
                </a:rPr>
                <a:t>. Snytnikov, I.G. Chernykh. Autocatalytic dehydrogenation of propane // Research on Chemical Intermediates, 2014, Vol. 40, No. 1, pp. 345-356. </a:t>
              </a:r>
              <a:endParaRPr lang="ru-RU" sz="1275" b="1" dirty="0">
                <a:solidFill>
                  <a:prstClr val="black"/>
                </a:solidFill>
              </a:endParaRPr>
            </a:p>
          </p:txBody>
        </p:sp>
        <p:pic>
          <p:nvPicPr>
            <p:cNvPr id="35" name="Рисунок 34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919524" y="1193655"/>
              <a:ext cx="6929998" cy="2921191"/>
            </a:xfrm>
            <a:prstGeom prst="rect">
              <a:avLst/>
            </a:prstGeom>
          </p:spPr>
        </p:pic>
      </p:grp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4F0D3-1912-4B31-B8E1-2D831EC4484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85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7980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"/>
          <p:cNvSpPr txBox="1">
            <a:spLocks/>
          </p:cNvSpPr>
          <p:nvPr/>
        </p:nvSpPr>
        <p:spPr>
          <a:xfrm>
            <a:off x="575343" y="978786"/>
            <a:ext cx="7886700" cy="678565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ru-RU" sz="2100" b="1" dirty="0">
                <a:solidFill>
                  <a:srgbClr val="000099"/>
                </a:solidFill>
              </a:rPr>
              <a:t>Задачи химической кинетики и фармакокинетики</a:t>
            </a:r>
          </a:p>
        </p:txBody>
      </p:sp>
      <p:pic>
        <p:nvPicPr>
          <p:cNvPr id="2" name="Лого" descr="&amp;Gcy;&amp;lcy;&amp;acy;&amp;vcy;&amp;ncy;&amp;acy;&amp;yacy;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06" y="894657"/>
            <a:ext cx="704631" cy="885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Группа 15"/>
          <p:cNvGrpSpPr/>
          <p:nvPr/>
        </p:nvGrpSpPr>
        <p:grpSpPr>
          <a:xfrm>
            <a:off x="4076638" y="2076651"/>
            <a:ext cx="4471148" cy="1408148"/>
            <a:chOff x="5435516" y="1625867"/>
            <a:chExt cx="5961531" cy="1877531"/>
          </a:xfrm>
        </p:grpSpPr>
        <p:grpSp>
          <p:nvGrpSpPr>
            <p:cNvPr id="6" name="Группа 5"/>
            <p:cNvGrpSpPr/>
            <p:nvPr/>
          </p:nvGrpSpPr>
          <p:grpSpPr>
            <a:xfrm>
              <a:off x="6790254" y="1625867"/>
              <a:ext cx="4606793" cy="1877531"/>
              <a:chOff x="6790254" y="1625867"/>
              <a:chExt cx="4606793" cy="1877531"/>
            </a:xfrm>
          </p:grpSpPr>
          <p:sp>
            <p:nvSpPr>
              <p:cNvPr id="24" name="Материалы"/>
              <p:cNvSpPr/>
              <p:nvPr/>
            </p:nvSpPr>
            <p:spPr>
              <a:xfrm>
                <a:off x="6790254" y="1625867"/>
                <a:ext cx="4606793" cy="1877531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85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578" tIns="34289" rIns="68578" bIns="34289" anchor="t"/>
              <a:lstStyle/>
              <a:p>
                <a:pPr algn="ctr">
                  <a:defRPr/>
                </a:pPr>
                <a:r>
                  <a:rPr lang="ru-RU" sz="1650" b="1" dirty="0">
                    <a:solidFill>
                      <a:prstClr val="black"/>
                    </a:solidFill>
                  </a:rPr>
                  <a:t>Внутреннее представление схемы в программе</a:t>
                </a:r>
              </a:p>
            </p:txBody>
          </p:sp>
          <p:pic>
            <p:nvPicPr>
              <p:cNvPr id="25" name="Picture 5" descr="база_таблица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7126849" y="2314721"/>
                <a:ext cx="4056622" cy="1160413"/>
              </a:xfrm>
              <a:prstGeom prst="rect">
                <a:avLst/>
              </a:prstGeom>
              <a:noFill/>
              <a:ln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cxnSp>
          <p:nvCxnSpPr>
            <p:cNvPr id="10" name="Прямая со стрелкой 9"/>
            <p:cNvCxnSpPr>
              <a:stCxn id="20" idx="3"/>
              <a:endCxn id="24" idx="1"/>
            </p:cNvCxnSpPr>
            <p:nvPr/>
          </p:nvCxnSpPr>
          <p:spPr>
            <a:xfrm>
              <a:off x="5435516" y="2555669"/>
              <a:ext cx="1354738" cy="8964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8" name="Группа 17"/>
          <p:cNvGrpSpPr/>
          <p:nvPr/>
        </p:nvGrpSpPr>
        <p:grpSpPr>
          <a:xfrm>
            <a:off x="651803" y="4174399"/>
            <a:ext cx="4440891" cy="1408148"/>
            <a:chOff x="869070" y="4422865"/>
            <a:chExt cx="5921188" cy="1877531"/>
          </a:xfrm>
        </p:grpSpPr>
        <p:sp>
          <p:nvSpPr>
            <p:cNvPr id="33" name="Материалы"/>
            <p:cNvSpPr/>
            <p:nvPr/>
          </p:nvSpPr>
          <p:spPr>
            <a:xfrm>
              <a:off x="869070" y="4422865"/>
              <a:ext cx="4606793" cy="187753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8" tIns="34289" rIns="68578" bIns="34289" anchor="ctr"/>
            <a:lstStyle/>
            <a:p>
              <a:pPr algn="ctr">
                <a:defRPr/>
              </a:pPr>
              <a:r>
                <a:rPr lang="ru-RU" sz="1650" b="1" dirty="0">
                  <a:solidFill>
                    <a:prstClr val="black"/>
                  </a:solidFill>
                </a:rPr>
                <a:t>Решение прямых и обратных задач с использованием </a:t>
              </a:r>
              <a:r>
                <a:rPr lang="ru-RU" sz="1650" b="1" dirty="0" err="1">
                  <a:solidFill>
                    <a:prstClr val="black"/>
                  </a:solidFill>
                </a:rPr>
                <a:t>суперЭВМ</a:t>
              </a:r>
              <a:endParaRPr lang="ru-RU" sz="1650" b="1" dirty="0">
                <a:solidFill>
                  <a:prstClr val="black"/>
                </a:solidFill>
              </a:endParaRPr>
            </a:p>
          </p:txBody>
        </p:sp>
        <p:cxnSp>
          <p:nvCxnSpPr>
            <p:cNvPr id="15" name="Прямая со стрелкой 14"/>
            <p:cNvCxnSpPr>
              <a:stCxn id="29" idx="1"/>
              <a:endCxn id="33" idx="3"/>
            </p:cNvCxnSpPr>
            <p:nvPr/>
          </p:nvCxnSpPr>
          <p:spPr>
            <a:xfrm flipH="1" flipV="1">
              <a:off x="5475863" y="5361631"/>
              <a:ext cx="1314395" cy="8964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3" name="Группа 42"/>
          <p:cNvGrpSpPr/>
          <p:nvPr/>
        </p:nvGrpSpPr>
        <p:grpSpPr>
          <a:xfrm>
            <a:off x="5092694" y="3484798"/>
            <a:ext cx="3455095" cy="2104472"/>
            <a:chOff x="6790258" y="3503398"/>
            <a:chExt cx="4606793" cy="2805962"/>
          </a:xfrm>
        </p:grpSpPr>
        <p:sp>
          <p:nvSpPr>
            <p:cNvPr id="29" name="Материалы"/>
            <p:cNvSpPr/>
            <p:nvPr/>
          </p:nvSpPr>
          <p:spPr>
            <a:xfrm>
              <a:off x="6790258" y="4431829"/>
              <a:ext cx="4606793" cy="187753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8" tIns="34289" rIns="68578" bIns="34289" anchor="t"/>
            <a:lstStyle/>
            <a:p>
              <a:pPr algn="ctr">
                <a:defRPr/>
              </a:pPr>
              <a:r>
                <a:rPr lang="ru-RU" sz="1650" b="1" dirty="0">
                  <a:solidFill>
                    <a:prstClr val="black"/>
                  </a:solidFill>
                </a:rPr>
                <a:t>Генерация системы ОДУ</a:t>
              </a:r>
            </a:p>
          </p:txBody>
        </p:sp>
        <p:cxnSp>
          <p:nvCxnSpPr>
            <p:cNvPr id="13" name="Прямая со стрелкой 12"/>
            <p:cNvCxnSpPr>
              <a:stCxn id="24" idx="2"/>
              <a:endCxn id="29" idx="0"/>
            </p:cNvCxnSpPr>
            <p:nvPr/>
          </p:nvCxnSpPr>
          <p:spPr>
            <a:xfrm>
              <a:off x="9093651" y="3503398"/>
              <a:ext cx="4" cy="928431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pic>
          <p:nvPicPr>
            <p:cNvPr id="39" name="Рисунок 38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498" t="21111" r="3104" b="59674"/>
            <a:stretch/>
          </p:blipFill>
          <p:spPr>
            <a:xfrm>
              <a:off x="6987988" y="4922504"/>
              <a:ext cx="3993777" cy="1317812"/>
            </a:xfrm>
            <a:prstGeom prst="rect">
              <a:avLst/>
            </a:prstGeom>
          </p:spPr>
        </p:pic>
      </p:grpSp>
      <p:grpSp>
        <p:nvGrpSpPr>
          <p:cNvPr id="44" name="Группа 43"/>
          <p:cNvGrpSpPr/>
          <p:nvPr/>
        </p:nvGrpSpPr>
        <p:grpSpPr>
          <a:xfrm>
            <a:off x="621543" y="2069928"/>
            <a:ext cx="3455095" cy="1408148"/>
            <a:chOff x="828723" y="1616903"/>
            <a:chExt cx="4606793" cy="1877531"/>
          </a:xfrm>
        </p:grpSpPr>
        <p:sp>
          <p:nvSpPr>
            <p:cNvPr id="20" name="Материалы"/>
            <p:cNvSpPr/>
            <p:nvPr/>
          </p:nvSpPr>
          <p:spPr>
            <a:xfrm>
              <a:off x="828723" y="1616903"/>
              <a:ext cx="4606793" cy="187753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8" tIns="34289" rIns="68578" bIns="34289" anchor="t"/>
            <a:lstStyle/>
            <a:p>
              <a:pPr algn="ctr">
                <a:defRPr/>
              </a:pPr>
              <a:r>
                <a:rPr lang="ru-RU" sz="1650" b="1" dirty="0">
                  <a:solidFill>
                    <a:prstClr val="black"/>
                  </a:solidFill>
                </a:rPr>
                <a:t>Ввод фармакокинетической схемы</a:t>
              </a:r>
            </a:p>
          </p:txBody>
        </p:sp>
        <p:pic>
          <p:nvPicPr>
            <p:cNvPr id="57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75262" y="2050946"/>
              <a:ext cx="2206388" cy="13541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41" name="Группа 40"/>
          <p:cNvGrpSpPr/>
          <p:nvPr/>
        </p:nvGrpSpPr>
        <p:grpSpPr>
          <a:xfrm>
            <a:off x="3631418" y="1043668"/>
            <a:ext cx="5323524" cy="3996626"/>
            <a:chOff x="4841890" y="248556"/>
            <a:chExt cx="7098032" cy="5328835"/>
          </a:xfrm>
        </p:grpSpPr>
        <p:sp>
          <p:nvSpPr>
            <p:cNvPr id="48" name="Задачи_НаноБио"/>
            <p:cNvSpPr/>
            <p:nvPr/>
          </p:nvSpPr>
          <p:spPr>
            <a:xfrm>
              <a:off x="4841890" y="248556"/>
              <a:ext cx="7098032" cy="5328835"/>
            </a:xfrm>
            <a:prstGeom prst="wedgeRectCallout">
              <a:avLst>
                <a:gd name="adj1" fmla="val -43471"/>
                <a:gd name="adj2" fmla="val 58595"/>
              </a:avLst>
            </a:prstGeom>
            <a:solidFill>
              <a:schemeClr val="accent2">
                <a:lumMod val="20000"/>
                <a:lumOff val="80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t"/>
            <a:lstStyle/>
            <a:p>
              <a:pPr algn="ctr">
                <a:defRPr/>
              </a:pPr>
              <a:r>
                <a:rPr lang="ru-RU" sz="1275" b="1" dirty="0">
                  <a:solidFill>
                    <a:prstClr val="black"/>
                  </a:solidFill>
                </a:rPr>
                <a:t>Результаты расчетов</a:t>
              </a:r>
            </a:p>
            <a:p>
              <a:pPr algn="ctr">
                <a:defRPr/>
              </a:pPr>
              <a:endParaRPr lang="ru-RU" sz="1275" b="1" dirty="0">
                <a:solidFill>
                  <a:prstClr val="black"/>
                </a:solidFill>
              </a:endParaRPr>
            </a:p>
            <a:p>
              <a:pPr algn="ctr">
                <a:defRPr/>
              </a:pPr>
              <a:endParaRPr lang="ru-RU" sz="1275" b="1" dirty="0">
                <a:solidFill>
                  <a:prstClr val="black"/>
                </a:solidFill>
              </a:endParaRPr>
            </a:p>
            <a:p>
              <a:pPr algn="ctr">
                <a:defRPr/>
              </a:pPr>
              <a:endParaRPr lang="ru-RU" sz="1275" b="1" dirty="0">
                <a:solidFill>
                  <a:prstClr val="black"/>
                </a:solidFill>
              </a:endParaRPr>
            </a:p>
            <a:p>
              <a:pPr algn="ctr">
                <a:defRPr/>
              </a:pPr>
              <a:endParaRPr lang="ru-RU" sz="1275" b="1" dirty="0">
                <a:solidFill>
                  <a:prstClr val="black"/>
                </a:solidFill>
              </a:endParaRPr>
            </a:p>
            <a:p>
              <a:pPr algn="ctr">
                <a:defRPr/>
              </a:pPr>
              <a:endParaRPr lang="ru-RU" sz="1275" b="1" dirty="0">
                <a:solidFill>
                  <a:prstClr val="black"/>
                </a:solidFill>
              </a:endParaRPr>
            </a:p>
            <a:p>
              <a:pPr algn="ctr">
                <a:defRPr/>
              </a:pPr>
              <a:endParaRPr lang="ru-RU" sz="1275" b="1" dirty="0">
                <a:solidFill>
                  <a:prstClr val="black"/>
                </a:solidFill>
              </a:endParaRPr>
            </a:p>
            <a:p>
              <a:pPr algn="ctr">
                <a:defRPr/>
              </a:pPr>
              <a:endParaRPr lang="ru-RU" sz="1275" b="1" dirty="0">
                <a:solidFill>
                  <a:prstClr val="black"/>
                </a:solidFill>
              </a:endParaRPr>
            </a:p>
            <a:p>
              <a:pPr algn="ctr">
                <a:defRPr/>
              </a:pPr>
              <a:endParaRPr lang="ru-RU" sz="1275" b="1" dirty="0">
                <a:solidFill>
                  <a:prstClr val="black"/>
                </a:solidFill>
              </a:endParaRPr>
            </a:p>
            <a:p>
              <a:pPr algn="ctr">
                <a:defRPr/>
              </a:pPr>
              <a:endParaRPr lang="ru-RU" sz="1275" b="1" dirty="0">
                <a:solidFill>
                  <a:prstClr val="black"/>
                </a:solidFill>
              </a:endParaRPr>
            </a:p>
            <a:p>
              <a:pPr algn="ctr">
                <a:defRPr/>
              </a:pPr>
              <a:endParaRPr lang="ru-RU" sz="1275" b="1" dirty="0">
                <a:solidFill>
                  <a:prstClr val="black"/>
                </a:solidFill>
              </a:endParaRPr>
            </a:p>
            <a:p>
              <a:pPr algn="ctr">
                <a:defRPr/>
              </a:pPr>
              <a:endParaRPr lang="ru-RU" sz="1275" b="1" dirty="0">
                <a:solidFill>
                  <a:prstClr val="black"/>
                </a:solidFill>
              </a:endParaRPr>
            </a:p>
            <a:p>
              <a:pPr algn="ctr">
                <a:defRPr/>
              </a:pPr>
              <a:endParaRPr lang="ru-RU" sz="1275" b="1" dirty="0">
                <a:solidFill>
                  <a:prstClr val="black"/>
                </a:solidFill>
              </a:endParaRPr>
            </a:p>
            <a:p>
              <a:pPr algn="ctr">
                <a:defRPr/>
              </a:pPr>
              <a:endParaRPr lang="ru-RU" sz="1275" b="1" dirty="0">
                <a:solidFill>
                  <a:prstClr val="black"/>
                </a:solidFill>
              </a:endParaRPr>
            </a:p>
            <a:p>
              <a:pPr algn="ctr">
                <a:defRPr/>
              </a:pPr>
              <a:endParaRPr lang="ru-RU" sz="1275" b="1" dirty="0">
                <a:solidFill>
                  <a:prstClr val="black"/>
                </a:solidFill>
              </a:endParaRPr>
            </a:p>
            <a:p>
              <a:pPr algn="ctr">
                <a:defRPr/>
              </a:pPr>
              <a:endParaRPr lang="ru-RU" sz="1275" b="1" dirty="0">
                <a:solidFill>
                  <a:prstClr val="black"/>
                </a:solidFill>
              </a:endParaRPr>
            </a:p>
            <a:p>
              <a:pPr algn="ctr">
                <a:defRPr/>
              </a:pPr>
              <a:endParaRPr lang="ru-RU" sz="1275" b="1" dirty="0">
                <a:solidFill>
                  <a:prstClr val="black"/>
                </a:solidFill>
              </a:endParaRPr>
            </a:p>
          </p:txBody>
        </p:sp>
        <p:pic>
          <p:nvPicPr>
            <p:cNvPr id="40" name="Рисунок 39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4" t="3922" r="204" b="7516"/>
            <a:stretch/>
          </p:blipFill>
          <p:spPr>
            <a:xfrm>
              <a:off x="4962203" y="809838"/>
              <a:ext cx="6895084" cy="3905870"/>
            </a:xfrm>
            <a:prstGeom prst="rect">
              <a:avLst/>
            </a:prstGeom>
          </p:spPr>
        </p:pic>
      </p:grp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4F0D3-1912-4B31-B8E1-2D831EC4484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86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2283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E5893-7238-4036-AE3C-A831284F60EB}" type="slidenum">
              <a:rPr lang="ru-RU" smtClean="0"/>
              <a:pPr/>
              <a:t>87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1043608" y="2340245"/>
            <a:ext cx="756084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СПАСИБО ЗА ВНИМАНИЕ!</a:t>
            </a:r>
          </a:p>
          <a:p>
            <a:pPr algn="ctr"/>
            <a:endParaRPr lang="ru-RU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58622140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Скругленный прямоугольник 17"/>
          <p:cNvSpPr/>
          <p:nvPr/>
        </p:nvSpPr>
        <p:spPr>
          <a:xfrm>
            <a:off x="258711" y="150899"/>
            <a:ext cx="8626581" cy="603861"/>
          </a:xfrm>
          <a:prstGeom prst="roundRect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ru-RU" sz="3354" b="1" dirty="0">
                <a:solidFill>
                  <a:srgbClr val="00AC00"/>
                </a:solidFill>
              </a:rPr>
              <a:t>Математические модели в иммунологии</a:t>
            </a:r>
          </a:p>
        </p:txBody>
      </p:sp>
      <p:sp>
        <p:nvSpPr>
          <p:cNvPr id="16" name="Содержимое 2"/>
          <p:cNvSpPr>
            <a:spLocks noGrp="1"/>
          </p:cNvSpPr>
          <p:nvPr>
            <p:ph idx="1"/>
          </p:nvPr>
        </p:nvSpPr>
        <p:spPr>
          <a:xfrm>
            <a:off x="172443" y="841025"/>
            <a:ext cx="8799114" cy="5866076"/>
          </a:xfrm>
        </p:spPr>
        <p:txBody>
          <a:bodyPr>
            <a:noAutofit/>
          </a:bodyPr>
          <a:lstStyle/>
          <a:p>
            <a:pPr marL="342329" indent="-342329">
              <a:lnSpc>
                <a:spcPct val="114000"/>
              </a:lnSpc>
              <a:spcBef>
                <a:spcPts val="0"/>
              </a:spcBef>
            </a:pPr>
            <a:r>
              <a:rPr lang="en-US" sz="1677" b="1" dirty="0">
                <a:latin typeface="Times New Roman" pitchFamily="18" charset="0"/>
                <a:cs typeface="Times New Roman" pitchFamily="18" charset="0"/>
              </a:rPr>
              <a:t>M. Burnet </a:t>
            </a:r>
            <a:r>
              <a:rPr lang="en-US" sz="1677" dirty="0">
                <a:latin typeface="Times New Roman" pitchFamily="18" charset="0"/>
                <a:cs typeface="Times New Roman" pitchFamily="18" charset="0"/>
              </a:rPr>
              <a:t>(1959) </a:t>
            </a:r>
            <a:r>
              <a:rPr lang="ru-RU" sz="1677" dirty="0">
                <a:latin typeface="Times New Roman" pitchFamily="18" charset="0"/>
                <a:cs typeface="Times New Roman" pitchFamily="18" charset="0"/>
              </a:rPr>
              <a:t>- клонально-селекционная теория.</a:t>
            </a:r>
          </a:p>
          <a:p>
            <a:pPr marL="342329" indent="-342329">
              <a:lnSpc>
                <a:spcPct val="114000"/>
              </a:lnSpc>
              <a:spcBef>
                <a:spcPts val="0"/>
              </a:spcBef>
            </a:pPr>
            <a:r>
              <a:rPr lang="en-US" sz="1677" b="1" dirty="0">
                <a:latin typeface="Times New Roman" pitchFamily="18" charset="0"/>
                <a:cs typeface="Times New Roman" pitchFamily="18" charset="0"/>
              </a:rPr>
              <a:t>J.S. </a:t>
            </a:r>
            <a:r>
              <a:rPr lang="en-US" sz="1677" b="1" dirty="0" err="1">
                <a:latin typeface="Times New Roman" pitchFamily="18" charset="0"/>
                <a:cs typeface="Times New Roman" pitchFamily="18" charset="0"/>
              </a:rPr>
              <a:t>Hege</a:t>
            </a:r>
            <a:r>
              <a:rPr lang="en-US" sz="1677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77" dirty="0"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en-US" sz="1677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77" b="1" dirty="0">
                <a:latin typeface="Times New Roman" pitchFamily="18" charset="0"/>
                <a:cs typeface="Times New Roman" pitchFamily="18" charset="0"/>
              </a:rPr>
              <a:t>G. Cole </a:t>
            </a:r>
            <a:r>
              <a:rPr lang="en-US" sz="1677" dirty="0">
                <a:latin typeface="Times New Roman" pitchFamily="18" charset="0"/>
                <a:cs typeface="Times New Roman" pitchFamily="18" charset="0"/>
              </a:rPr>
              <a:t>(1966)</a:t>
            </a:r>
            <a:r>
              <a:rPr lang="ru-RU" sz="1677" dirty="0">
                <a:latin typeface="Times New Roman" pitchFamily="18" charset="0"/>
                <a:cs typeface="Times New Roman" pitchFamily="18" charset="0"/>
              </a:rPr>
              <a:t> – связь динамики антителообразования с количеством плазматических клеток.</a:t>
            </a:r>
          </a:p>
          <a:p>
            <a:pPr marL="342329" indent="-342329">
              <a:lnSpc>
                <a:spcPct val="114000"/>
              </a:lnSpc>
              <a:spcBef>
                <a:spcPts val="0"/>
              </a:spcBef>
            </a:pPr>
            <a:r>
              <a:rPr lang="en-US" sz="1677" b="1" dirty="0">
                <a:latin typeface="Times New Roman" pitchFamily="18" charset="0"/>
                <a:cs typeface="Times New Roman" pitchFamily="18" charset="0"/>
              </a:rPr>
              <a:t>G</a:t>
            </a:r>
            <a:r>
              <a:rPr lang="ru-RU" sz="1677" b="1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1677" b="1" dirty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1677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677" b="1" dirty="0">
                <a:latin typeface="Times New Roman" pitchFamily="18" charset="0"/>
                <a:cs typeface="Times New Roman" pitchFamily="18" charset="0"/>
              </a:rPr>
              <a:t>Bell </a:t>
            </a:r>
            <a:r>
              <a:rPr lang="en-US" sz="1677" dirty="0">
                <a:latin typeface="Times New Roman" pitchFamily="18" charset="0"/>
                <a:cs typeface="Times New Roman" pitchFamily="18" charset="0"/>
              </a:rPr>
              <a:t>(1970-1971)</a:t>
            </a:r>
            <a:r>
              <a:rPr lang="ru-RU" sz="1677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77" b="1" dirty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ru-RU" sz="1677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677" b="1" dirty="0" err="1">
                <a:latin typeface="Times New Roman" pitchFamily="18" charset="0"/>
                <a:cs typeface="Times New Roman" pitchFamily="18" charset="0"/>
              </a:rPr>
              <a:t>Bruni</a:t>
            </a:r>
            <a:r>
              <a:rPr lang="en-US" sz="1677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77" dirty="0">
                <a:latin typeface="Times New Roman" pitchFamily="18" charset="0"/>
                <a:cs typeface="Times New Roman" pitchFamily="18" charset="0"/>
              </a:rPr>
              <a:t>(1975-1979)</a:t>
            </a:r>
            <a:r>
              <a:rPr lang="ru-RU" sz="1677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77" b="1" dirty="0">
                <a:latin typeface="Times New Roman" pitchFamily="18" charset="0"/>
                <a:cs typeface="Times New Roman" pitchFamily="18" charset="0"/>
              </a:rPr>
              <a:t>R</a:t>
            </a:r>
            <a:r>
              <a:rPr lang="ru-RU" sz="1677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677" b="1" dirty="0" err="1">
                <a:latin typeface="Times New Roman" pitchFamily="18" charset="0"/>
                <a:cs typeface="Times New Roman" pitchFamily="18" charset="0"/>
              </a:rPr>
              <a:t>Mohler</a:t>
            </a:r>
            <a:r>
              <a:rPr lang="ru-RU" sz="1677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77" dirty="0">
                <a:latin typeface="Times New Roman" pitchFamily="18" charset="0"/>
                <a:cs typeface="Times New Roman" pitchFamily="18" charset="0"/>
              </a:rPr>
              <a:t>(1978-1979)</a:t>
            </a:r>
            <a:r>
              <a:rPr lang="ru-RU" sz="1677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77" b="1" dirty="0">
                <a:latin typeface="Times New Roman" pitchFamily="18" charset="0"/>
                <a:cs typeface="Times New Roman" pitchFamily="18" charset="0"/>
              </a:rPr>
              <a:t>А.М. Молчанов</a:t>
            </a:r>
            <a:r>
              <a:rPr lang="en-US" sz="1677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77" dirty="0">
                <a:latin typeface="Times New Roman" pitchFamily="18" charset="0"/>
                <a:cs typeface="Times New Roman" pitchFamily="18" charset="0"/>
              </a:rPr>
              <a:t>(1971), </a:t>
            </a:r>
            <a:r>
              <a:rPr lang="en-US" sz="1677" b="1" dirty="0">
                <a:latin typeface="Times New Roman" pitchFamily="18" charset="0"/>
                <a:cs typeface="Times New Roman" pitchFamily="18" charset="0"/>
              </a:rPr>
              <a:t>M. Jilek </a:t>
            </a:r>
            <a:r>
              <a:rPr lang="en-US" sz="1677" dirty="0">
                <a:latin typeface="Times New Roman" pitchFamily="18" charset="0"/>
                <a:cs typeface="Times New Roman" pitchFamily="18" charset="0"/>
              </a:rPr>
              <a:t>(1971)</a:t>
            </a:r>
            <a:r>
              <a:rPr lang="ru-RU" sz="1677" dirty="0">
                <a:latin typeface="Times New Roman" pitchFamily="18" charset="0"/>
                <a:cs typeface="Times New Roman" pitchFamily="18" charset="0"/>
              </a:rPr>
              <a:t> - наиболее полное описание гуморальной иммунной реакции. </a:t>
            </a:r>
          </a:p>
          <a:p>
            <a:pPr marL="342329" indent="-342329">
              <a:lnSpc>
                <a:spcPct val="114000"/>
              </a:lnSpc>
              <a:spcBef>
                <a:spcPts val="0"/>
              </a:spcBef>
            </a:pPr>
            <a:r>
              <a:rPr lang="ru-RU" sz="1677" b="1" dirty="0">
                <a:latin typeface="Times New Roman" pitchFamily="18" charset="0"/>
                <a:cs typeface="Times New Roman" pitchFamily="18" charset="0"/>
              </a:rPr>
              <a:t>Г.И. Марчук </a:t>
            </a:r>
            <a:r>
              <a:rPr lang="ru-RU" sz="1677" dirty="0">
                <a:latin typeface="Times New Roman" pitchFamily="18" charset="0"/>
                <a:cs typeface="Times New Roman" pitchFamily="18" charset="0"/>
              </a:rPr>
              <a:t>с </a:t>
            </a:r>
            <a:r>
              <a:rPr lang="ru-RU" sz="1677" b="1" dirty="0">
                <a:latin typeface="Times New Roman" pitchFamily="18" charset="0"/>
                <a:cs typeface="Times New Roman" pitchFamily="18" charset="0"/>
              </a:rPr>
              <a:t>Р.В. Петровым </a:t>
            </a:r>
            <a:r>
              <a:rPr lang="ru-RU" sz="1677" dirty="0"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1677" b="1" dirty="0">
                <a:latin typeface="Times New Roman" pitchFamily="18" charset="0"/>
                <a:cs typeface="Times New Roman" pitchFamily="18" charset="0"/>
              </a:rPr>
              <a:t>Н.И. </a:t>
            </a:r>
            <a:r>
              <a:rPr lang="ru-RU" sz="1677" b="1" dirty="0" err="1">
                <a:latin typeface="Times New Roman" pitchFamily="18" charset="0"/>
                <a:cs typeface="Times New Roman" pitchFamily="18" charset="0"/>
              </a:rPr>
              <a:t>Нисевич</a:t>
            </a:r>
            <a:r>
              <a:rPr lang="ru-RU" sz="1677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77" dirty="0">
                <a:latin typeface="Times New Roman" pitchFamily="18" charset="0"/>
                <a:cs typeface="Times New Roman" pitchFamily="18" charset="0"/>
              </a:rPr>
              <a:t>(1978) - базовая модель инфекционного заболевания (</a:t>
            </a:r>
            <a:r>
              <a:rPr lang="ru-RU" sz="1677" dirty="0">
                <a:latin typeface="Times New Roman" pitchFamily="18" charset="0"/>
                <a:cs typeface="Times New Roman" pitchFamily="18" charset="0"/>
                <a:hlinkClick r:id="rId2" action="ppaction://hlinksldjump"/>
              </a:rPr>
              <a:t>пример</a:t>
            </a:r>
            <a:r>
              <a:rPr lang="ru-RU" sz="1677" dirty="0">
                <a:latin typeface="Times New Roman" pitchFamily="18" charset="0"/>
                <a:cs typeface="Times New Roman" pitchFamily="18" charset="0"/>
              </a:rPr>
              <a:t>).</a:t>
            </a:r>
          </a:p>
          <a:p>
            <a:pPr marL="342329" indent="-342329">
              <a:lnSpc>
                <a:spcPct val="114000"/>
              </a:lnSpc>
              <a:spcBef>
                <a:spcPts val="0"/>
              </a:spcBef>
            </a:pPr>
            <a:r>
              <a:rPr lang="ru-RU" sz="1677" b="1" dirty="0">
                <a:latin typeface="Times New Roman" pitchFamily="18" charset="0"/>
                <a:cs typeface="Times New Roman" pitchFamily="18" charset="0"/>
              </a:rPr>
              <a:t>Г.И. Марчук </a:t>
            </a:r>
            <a:r>
              <a:rPr lang="ru-RU" sz="1677" dirty="0">
                <a:latin typeface="Times New Roman" pitchFamily="18" charset="0"/>
                <a:cs typeface="Times New Roman" pitchFamily="18" charset="0"/>
              </a:rPr>
              <a:t>(1980) и ученики </a:t>
            </a:r>
            <a:r>
              <a:rPr lang="ru-RU" sz="1677" b="1" dirty="0">
                <a:latin typeface="Times New Roman" pitchFamily="18" charset="0"/>
                <a:cs typeface="Times New Roman" pitchFamily="18" charset="0"/>
              </a:rPr>
              <a:t>Г.</a:t>
            </a:r>
            <a:r>
              <a:rPr lang="en-US" sz="1677" b="1" dirty="0"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ru-RU" sz="1677" b="1" dirty="0">
                <a:latin typeface="Times New Roman" pitchFamily="18" charset="0"/>
                <a:cs typeface="Times New Roman" pitchFamily="18" charset="0"/>
              </a:rPr>
              <a:t>Бочаров</a:t>
            </a:r>
            <a:r>
              <a:rPr lang="ru-RU" sz="1677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77" b="1" dirty="0"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en-US" sz="1677" b="1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1677" b="1" dirty="0"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en-US" sz="1677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677" b="1" dirty="0" err="1">
                <a:latin typeface="Times New Roman" pitchFamily="18" charset="0"/>
                <a:cs typeface="Times New Roman" pitchFamily="18" charset="0"/>
              </a:rPr>
              <a:t>Романюха</a:t>
            </a:r>
            <a:r>
              <a:rPr lang="ru-RU" sz="1677" dirty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1677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77" b="1" dirty="0">
                <a:latin typeface="Times New Roman" pitchFamily="18" charset="0"/>
                <a:cs typeface="Times New Roman" pitchFamily="18" charset="0"/>
              </a:rPr>
              <a:t>С.М. Зуев</a:t>
            </a:r>
            <a:r>
              <a:rPr lang="ru-RU" sz="1677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77" b="1" dirty="0">
                <a:latin typeface="Times New Roman" pitchFamily="18" charset="0"/>
                <a:cs typeface="Times New Roman" pitchFamily="18" charset="0"/>
              </a:rPr>
              <a:t>Л.Н</a:t>
            </a:r>
            <a:r>
              <a:rPr lang="en-US" sz="1677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677" b="1" dirty="0">
                <a:latin typeface="Times New Roman" pitchFamily="18" charset="0"/>
                <a:cs typeface="Times New Roman" pitchFamily="18" charset="0"/>
              </a:rPr>
              <a:t>Белых </a:t>
            </a:r>
            <a:r>
              <a:rPr lang="en-US" sz="1677" dirty="0">
                <a:latin typeface="Times New Roman" pitchFamily="18" charset="0"/>
                <a:cs typeface="Times New Roman" pitchFamily="18" charset="0"/>
              </a:rPr>
              <a:t>(198</a:t>
            </a:r>
            <a:r>
              <a:rPr lang="ru-RU" sz="1677" dirty="0">
                <a:latin typeface="Times New Roman" pitchFamily="18" charset="0"/>
                <a:cs typeface="Times New Roman" pitchFamily="18" charset="0"/>
              </a:rPr>
              <a:t>2-</a:t>
            </a:r>
            <a:r>
              <a:rPr lang="en-US" sz="1677" dirty="0">
                <a:latin typeface="Times New Roman" pitchFamily="18" charset="0"/>
                <a:cs typeface="Times New Roman" pitchFamily="18" charset="0"/>
              </a:rPr>
              <a:t>1988)</a:t>
            </a:r>
            <a:r>
              <a:rPr lang="ru-RU" sz="1677" dirty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sz="1677" dirty="0">
                <a:latin typeface="Times New Roman" pitchFamily="18" charset="0"/>
                <a:cs typeface="Times New Roman" pitchFamily="18" charset="0"/>
                <a:hlinkClick r:id="rId3" action="ppaction://hlinksldjump"/>
              </a:rPr>
              <a:t>математическая модель </a:t>
            </a:r>
            <a:r>
              <a:rPr lang="ru-RU" sz="1677" dirty="0">
                <a:latin typeface="Times New Roman" pitchFamily="18" charset="0"/>
                <a:cs typeface="Times New Roman" pitchFamily="18" charset="0"/>
              </a:rPr>
              <a:t>противовирусного иммунного ответа (</a:t>
            </a:r>
            <a:r>
              <a:rPr lang="ru-RU" sz="1677" dirty="0">
                <a:latin typeface="Times New Roman" pitchFamily="18" charset="0"/>
                <a:cs typeface="Times New Roman" pitchFamily="18" charset="0"/>
                <a:hlinkClick r:id="rId4" action="ppaction://hlinksldjump"/>
              </a:rPr>
              <a:t>грипп А</a:t>
            </a:r>
            <a:r>
              <a:rPr lang="ru-RU" sz="1677" dirty="0">
                <a:latin typeface="Times New Roman" pitchFamily="18" charset="0"/>
                <a:cs typeface="Times New Roman" pitchFamily="18" charset="0"/>
              </a:rPr>
              <a:t>).</a:t>
            </a:r>
          </a:p>
          <a:p>
            <a:pPr marL="342329" indent="-342329">
              <a:lnSpc>
                <a:spcPct val="114000"/>
              </a:lnSpc>
              <a:spcBef>
                <a:spcPts val="0"/>
              </a:spcBef>
            </a:pPr>
            <a:r>
              <a:rPr lang="en-US" sz="1677" b="1" dirty="0">
                <a:latin typeface="Times New Roman" pitchFamily="18" charset="0"/>
                <a:cs typeface="Times New Roman" pitchFamily="18" charset="0"/>
              </a:rPr>
              <a:t>A.S. </a:t>
            </a:r>
            <a:r>
              <a:rPr lang="en-US" sz="1677" b="1" dirty="0" err="1">
                <a:latin typeface="Times New Roman" pitchFamily="18" charset="0"/>
                <a:cs typeface="Times New Roman" pitchFamily="18" charset="0"/>
              </a:rPr>
              <a:t>Perelson</a:t>
            </a:r>
            <a:r>
              <a:rPr lang="en-US" sz="1677" b="1" dirty="0">
                <a:latin typeface="Times New Roman" pitchFamily="18" charset="0"/>
                <a:cs typeface="Times New Roman" pitchFamily="18" charset="0"/>
              </a:rPr>
              <a:t>, P.W. Nelson</a:t>
            </a:r>
            <a:r>
              <a:rPr lang="en-US" sz="1677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77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1677" dirty="0">
                <a:latin typeface="Times New Roman" pitchFamily="18" charset="0"/>
                <a:cs typeface="Times New Roman" pitchFamily="18" charset="0"/>
              </a:rPr>
              <a:t>1999</a:t>
            </a:r>
            <a:r>
              <a:rPr lang="ru-RU" sz="1677" dirty="0">
                <a:latin typeface="Times New Roman" pitchFamily="18" charset="0"/>
                <a:cs typeface="Times New Roman" pitchFamily="18" charset="0"/>
              </a:rPr>
              <a:t>) – построение и исследование математических моделей внутриклеточной динамики ВИЧ (</a:t>
            </a:r>
            <a:r>
              <a:rPr lang="ru-RU" sz="1677" dirty="0">
                <a:latin typeface="Times New Roman" pitchFamily="18" charset="0"/>
                <a:cs typeface="Times New Roman" pitchFamily="18" charset="0"/>
                <a:hlinkClick r:id="rId5" action="ppaction://hlinksldjump"/>
              </a:rPr>
              <a:t>примеры</a:t>
            </a:r>
            <a:r>
              <a:rPr lang="ru-RU" sz="1677" dirty="0">
                <a:latin typeface="Times New Roman" pitchFamily="18" charset="0"/>
                <a:cs typeface="Times New Roman" pitchFamily="18" charset="0"/>
              </a:rPr>
              <a:t>).</a:t>
            </a:r>
          </a:p>
          <a:p>
            <a:pPr marL="342329" indent="-342329">
              <a:lnSpc>
                <a:spcPct val="114000"/>
              </a:lnSpc>
              <a:spcBef>
                <a:spcPts val="0"/>
              </a:spcBef>
            </a:pPr>
            <a:r>
              <a:rPr lang="en-US" sz="1677" b="1" dirty="0">
                <a:latin typeface="Times New Roman" pitchFamily="18" charset="0"/>
                <a:cs typeface="Times New Roman" pitchFamily="18" charset="0"/>
              </a:rPr>
              <a:t>M.A. Nowak </a:t>
            </a:r>
            <a:r>
              <a:rPr lang="ru-RU" sz="1677" dirty="0"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en-US" sz="1677" b="1" dirty="0">
                <a:latin typeface="Times New Roman" pitchFamily="18" charset="0"/>
                <a:cs typeface="Times New Roman" pitchFamily="18" charset="0"/>
              </a:rPr>
              <a:t>R.M. May </a:t>
            </a:r>
            <a:r>
              <a:rPr lang="ru-RU" sz="1677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1677" dirty="0">
                <a:latin typeface="Times New Roman" pitchFamily="18" charset="0"/>
                <a:cs typeface="Times New Roman" pitchFamily="18" charset="0"/>
              </a:rPr>
              <a:t>2000</a:t>
            </a:r>
            <a:r>
              <a:rPr lang="ru-RU" sz="1677" dirty="0">
                <a:latin typeface="Times New Roman" pitchFamily="18" charset="0"/>
                <a:cs typeface="Times New Roman" pitchFamily="18" charset="0"/>
              </a:rPr>
              <a:t>) - </a:t>
            </a:r>
            <a:r>
              <a:rPr lang="ru-RU" sz="1677" dirty="0">
                <a:latin typeface="Times New Roman" pitchFamily="18" charset="0"/>
                <a:cs typeface="Times New Roman" pitchFamily="18" charset="0"/>
                <a:hlinkClick r:id="rId6" action="ppaction://hlinksldjump"/>
              </a:rPr>
              <a:t>усложненная модель</a:t>
            </a:r>
            <a:r>
              <a:rPr lang="ru-RU" sz="1677" dirty="0">
                <a:latin typeface="Times New Roman" pitchFamily="18" charset="0"/>
                <a:cs typeface="Times New Roman" pitchFamily="18" charset="0"/>
              </a:rPr>
              <a:t> динамики ВИЧ.</a:t>
            </a:r>
          </a:p>
          <a:p>
            <a:pPr marL="342329" indent="-342329">
              <a:lnSpc>
                <a:spcPct val="114000"/>
              </a:lnSpc>
              <a:spcBef>
                <a:spcPts val="0"/>
              </a:spcBef>
            </a:pPr>
            <a:r>
              <a:rPr lang="en-US" sz="1677" b="1" dirty="0">
                <a:latin typeface="Times New Roman" pitchFamily="18" charset="0"/>
                <a:cs typeface="Times New Roman" pitchFamily="18" charset="0"/>
              </a:rPr>
              <a:t>S.M. Blower </a:t>
            </a:r>
            <a:r>
              <a:rPr lang="en-US" sz="1677" dirty="0">
                <a:latin typeface="Times New Roman" pitchFamily="18" charset="0"/>
                <a:cs typeface="Times New Roman" pitchFamily="18" charset="0"/>
              </a:rPr>
              <a:t>(1995-2004) </a:t>
            </a:r>
            <a:r>
              <a:rPr lang="ru-RU" sz="1677" dirty="0">
                <a:latin typeface="Times New Roman" pitchFamily="18" charset="0"/>
                <a:cs typeface="Times New Roman" pitchFamily="18" charset="0"/>
              </a:rPr>
              <a:t>- математическая модель эпидемии туберкулеза.</a:t>
            </a:r>
          </a:p>
          <a:p>
            <a:pPr marL="342329" indent="-342329">
              <a:lnSpc>
                <a:spcPct val="114000"/>
              </a:lnSpc>
              <a:spcBef>
                <a:spcPts val="0"/>
              </a:spcBef>
            </a:pPr>
            <a:r>
              <a:rPr lang="ru-RU" sz="1677" b="1" dirty="0">
                <a:latin typeface="Times New Roman" pitchFamily="18" charset="0"/>
                <a:cs typeface="Times New Roman" pitchFamily="18" charset="0"/>
              </a:rPr>
              <a:t>А.А. </a:t>
            </a:r>
            <a:r>
              <a:rPr lang="ru-RU" sz="1677" b="1" dirty="0" err="1">
                <a:latin typeface="Times New Roman" pitchFamily="18" charset="0"/>
                <a:cs typeface="Times New Roman" pitchFamily="18" charset="0"/>
              </a:rPr>
              <a:t>Романюха</a:t>
            </a:r>
            <a:r>
              <a:rPr lang="ru-RU" sz="1677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77" dirty="0"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1677" b="1" dirty="0">
                <a:latin typeface="Times New Roman" pitchFamily="18" charset="0"/>
                <a:cs typeface="Times New Roman" pitchFamily="18" charset="0"/>
              </a:rPr>
              <a:t>А.И. Яшин </a:t>
            </a:r>
            <a:r>
              <a:rPr lang="ru-RU" sz="1677" dirty="0">
                <a:latin typeface="Times New Roman" pitchFamily="18" charset="0"/>
                <a:cs typeface="Times New Roman" pitchFamily="18" charset="0"/>
              </a:rPr>
              <a:t>(2003) - математическая модель возрастных изменений.</a:t>
            </a:r>
          </a:p>
          <a:p>
            <a:pPr marL="342329" indent="-342329">
              <a:lnSpc>
                <a:spcPct val="114000"/>
              </a:lnSpc>
              <a:spcBef>
                <a:spcPts val="0"/>
              </a:spcBef>
            </a:pPr>
            <a:r>
              <a:rPr lang="ru-RU" sz="1677" b="1" dirty="0">
                <a:latin typeface="Times New Roman" pitchFamily="18" charset="0"/>
                <a:cs typeface="Times New Roman" pitchFamily="18" charset="0"/>
              </a:rPr>
              <a:t>Г.П. Кузнецова </a:t>
            </a:r>
            <a:r>
              <a:rPr lang="ru-RU" sz="1677" dirty="0">
                <a:latin typeface="Times New Roman" pitchFamily="18" charset="0"/>
                <a:cs typeface="Times New Roman" pitchFamily="18" charset="0"/>
              </a:rPr>
              <a:t>(2003) - обратная задача инфекционного заболевания для модели Г.И. Марчука (аналитический метод).</a:t>
            </a:r>
          </a:p>
          <a:p>
            <a:pPr>
              <a:lnSpc>
                <a:spcPct val="114000"/>
              </a:lnSpc>
              <a:spcBef>
                <a:spcPts val="0"/>
              </a:spcBef>
            </a:pPr>
            <a:r>
              <a:rPr lang="en-US" sz="1677" b="1" dirty="0">
                <a:latin typeface="Times New Roman" pitchFamily="18" charset="0"/>
                <a:cs typeface="Times New Roman" pitchFamily="18" charset="0"/>
              </a:rPr>
              <a:t>B.M. Adams, H.T. Banks</a:t>
            </a:r>
            <a:r>
              <a:rPr lang="en-US" sz="1677" dirty="0">
                <a:latin typeface="Times New Roman" pitchFamily="18" charset="0"/>
                <a:cs typeface="Times New Roman" pitchFamily="18" charset="0"/>
              </a:rPr>
              <a:t> et al. </a:t>
            </a:r>
            <a:r>
              <a:rPr lang="ru-RU" sz="1677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1677" dirty="0">
                <a:latin typeface="Times New Roman" pitchFamily="18" charset="0"/>
                <a:cs typeface="Times New Roman" pitchFamily="18" charset="0"/>
              </a:rPr>
              <a:t>2005</a:t>
            </a:r>
            <a:r>
              <a:rPr lang="ru-RU" sz="1677" dirty="0">
                <a:latin typeface="Times New Roman" pitchFamily="18" charset="0"/>
                <a:cs typeface="Times New Roman" pitchFamily="18" charset="0"/>
              </a:rPr>
              <a:t>) – уточнение двух параметров математической модели динамики ВИЧ по измерениям некоторых концентраций в фиксированные моменты времени.</a:t>
            </a:r>
            <a:endParaRPr lang="en-US" sz="1677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4000"/>
              </a:lnSpc>
              <a:spcBef>
                <a:spcPts val="0"/>
              </a:spcBef>
            </a:pPr>
            <a:r>
              <a:rPr lang="ru-RU" sz="1677" b="1" dirty="0">
                <a:latin typeface="Times New Roman" pitchFamily="18" charset="0"/>
                <a:cs typeface="Times New Roman" pitchFamily="18" charset="0"/>
              </a:rPr>
              <a:t>Г.А. Бочаров </a:t>
            </a:r>
            <a:r>
              <a:rPr lang="ru-RU" sz="1677" dirty="0"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1677" dirty="0" err="1">
                <a:latin typeface="Times New Roman" pitchFamily="18" charset="0"/>
                <a:cs typeface="Times New Roman" pitchFamily="18" charset="0"/>
              </a:rPr>
              <a:t>др</a:t>
            </a:r>
            <a:r>
              <a:rPr lang="en-US" sz="1677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677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1677" dirty="0">
                <a:latin typeface="Times New Roman" pitchFamily="18" charset="0"/>
                <a:cs typeface="Times New Roman" pitchFamily="18" charset="0"/>
              </a:rPr>
              <a:t>2015</a:t>
            </a:r>
            <a:r>
              <a:rPr lang="ru-RU" sz="1677" dirty="0">
                <a:latin typeface="Times New Roman" pitchFamily="18" charset="0"/>
                <a:cs typeface="Times New Roman" pitchFamily="18" charset="0"/>
              </a:rPr>
              <a:t>) – определение оптимального лечения в модели динамики ВИЧ.</a:t>
            </a:r>
            <a:endParaRPr lang="en-US" sz="1677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Управляющая кнопка: в начало 3">
            <a:hlinkClick r:id="rId7" action="ppaction://hlinksldjump" highlightClick="1"/>
          </p:cNvPr>
          <p:cNvSpPr/>
          <p:nvPr/>
        </p:nvSpPr>
        <p:spPr>
          <a:xfrm>
            <a:off x="8367696" y="6103241"/>
            <a:ext cx="517595" cy="345063"/>
          </a:xfrm>
          <a:prstGeom prst="actionButtonBeginning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04514"/>
            <a:endParaRPr lang="ru-RU" sz="1797">
              <a:solidFill>
                <a:prstClr val="black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88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78282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9904" y="168664"/>
            <a:ext cx="8219062" cy="524033"/>
          </a:xfrm>
        </p:spPr>
        <p:txBody>
          <a:bodyPr/>
          <a:lstStyle/>
          <a:p>
            <a:r>
              <a:rPr lang="ru-RU" sz="2755" dirty="0"/>
              <a:t>Простейшая модель иммунологии Г.И. Марчука</a:t>
            </a:r>
            <a:endParaRPr lang="en-US" sz="2755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261735" y="754759"/>
            <a:ext cx="8549872" cy="5842593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ru-RU" sz="1797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Г.И. Марчук с Р.В. Петровым и Н.И. </a:t>
            </a:r>
            <a:r>
              <a:rPr lang="ru-RU" sz="179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Нисевич</a:t>
            </a:r>
            <a:r>
              <a:rPr lang="ru-RU" sz="179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(1978) построили и исследовали базовую модель инфекционного заболевания, позволившую в рамках единой схемы объяснить общие закономерности формирования и развития инфекционных заболеваний. </a:t>
            </a:r>
            <a:r>
              <a:rPr lang="ru-RU" sz="179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Особенность модели: впервые введена переменная </a:t>
            </a:r>
            <a:r>
              <a:rPr lang="en-US" sz="1797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m(t)</a:t>
            </a:r>
            <a:r>
              <a:rPr lang="ru-RU" sz="1797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797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V(t) </a:t>
            </a:r>
            <a:r>
              <a:rPr lang="en-US" sz="1797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1797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чужеродных размножающихся антигенов (патогенов)</a:t>
            </a:r>
            <a:r>
              <a:rPr lang="en-US" sz="1797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br>
              <a:rPr lang="en-US" sz="1797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797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F(t) </a:t>
            </a:r>
            <a:r>
              <a:rPr lang="en-US" sz="1797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1797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антител </a:t>
            </a:r>
            <a:r>
              <a:rPr lang="en-US" sz="1797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797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иммуноглобулины</a:t>
            </a:r>
            <a:r>
              <a:rPr lang="en-US" sz="1797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79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иммуноглобулиновые</a:t>
            </a:r>
            <a:r>
              <a:rPr lang="ru-RU" sz="179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рецепторы и пр.</a:t>
            </a:r>
            <a:r>
              <a:rPr lang="en-US" sz="1797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</a:t>
            </a:r>
            <a:br>
              <a:rPr lang="en-US" sz="1797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797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C(t) </a:t>
            </a:r>
            <a:r>
              <a:rPr lang="en-US" sz="1797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1797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плазматических клеток </a:t>
            </a:r>
            <a:r>
              <a:rPr lang="en-US" sz="1797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797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носители и продуценты антител</a:t>
            </a:r>
            <a:r>
              <a:rPr lang="en-US" sz="1797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</a:t>
            </a:r>
            <a:br>
              <a:rPr lang="en-US" sz="1797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797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m(t) </a:t>
            </a:r>
            <a:r>
              <a:rPr lang="en-US" sz="1797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1797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доля пораженной массы органа-мишени</a:t>
            </a:r>
            <a:r>
              <a:rPr lang="en-US" sz="1797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ru-RU" sz="179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Четвертое уравнение </a:t>
            </a:r>
            <a:r>
              <a:rPr lang="ru-RU" sz="1797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описывает изменение степени поражения органа-мишени</a:t>
            </a:r>
            <a:r>
              <a:rPr lang="en-US" sz="1797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1797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79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  <a:endParaRPr lang="ru-RU" sz="1797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1797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0" name="Группа 29"/>
          <p:cNvGrpSpPr/>
          <p:nvPr/>
        </p:nvGrpSpPr>
        <p:grpSpPr>
          <a:xfrm>
            <a:off x="1290036" y="5007245"/>
            <a:ext cx="7619570" cy="1278437"/>
            <a:chOff x="1031250" y="1981833"/>
            <a:chExt cx="7764919" cy="1278437"/>
          </a:xfrm>
        </p:grpSpPr>
        <p:sp>
          <p:nvSpPr>
            <p:cNvPr id="18" name="Прямоугольник 17"/>
            <p:cNvSpPr/>
            <p:nvPr/>
          </p:nvSpPr>
          <p:spPr>
            <a:xfrm>
              <a:off x="1031250" y="2883550"/>
              <a:ext cx="660430" cy="376720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04514"/>
              <a:endParaRPr lang="ru-RU" sz="1797">
                <a:solidFill>
                  <a:prstClr val="black"/>
                </a:solidFill>
              </a:endParaRPr>
            </a:p>
          </p:txBody>
        </p:sp>
        <p:cxnSp>
          <p:nvCxnSpPr>
            <p:cNvPr id="20" name="Прямая со стрелкой 19"/>
            <p:cNvCxnSpPr>
              <a:stCxn id="18" idx="3"/>
              <a:endCxn id="25" idx="1"/>
            </p:cNvCxnSpPr>
            <p:nvPr/>
          </p:nvCxnSpPr>
          <p:spPr>
            <a:xfrm flipV="1">
              <a:off x="1691680" y="2304550"/>
              <a:ext cx="3770296" cy="76736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sp>
          <p:nvSpPr>
            <p:cNvPr id="25" name="TextBox 24"/>
            <p:cNvSpPr txBox="1"/>
            <p:nvPr/>
          </p:nvSpPr>
          <p:spPr>
            <a:xfrm>
              <a:off x="5461976" y="1981833"/>
              <a:ext cx="3334193" cy="6454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04514"/>
              <a:r>
                <a:rPr lang="ru-RU" sz="1797" dirty="0">
                  <a:solidFill>
                    <a:srgbClr val="0C03B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Поражение органа вследствие действия патогенов</a:t>
              </a:r>
              <a:endParaRPr lang="ru-RU" sz="1797" i="1" dirty="0">
                <a:solidFill>
                  <a:srgbClr val="0C03BD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3" name="Группа 32"/>
          <p:cNvGrpSpPr/>
          <p:nvPr/>
        </p:nvGrpSpPr>
        <p:grpSpPr>
          <a:xfrm>
            <a:off x="2123287" y="5594340"/>
            <a:ext cx="6786317" cy="921984"/>
            <a:chOff x="1835696" y="2542379"/>
            <a:chExt cx="6915773" cy="921984"/>
          </a:xfrm>
        </p:grpSpPr>
        <p:grpSp>
          <p:nvGrpSpPr>
            <p:cNvPr id="31" name="Группа 30"/>
            <p:cNvGrpSpPr/>
            <p:nvPr/>
          </p:nvGrpSpPr>
          <p:grpSpPr>
            <a:xfrm>
              <a:off x="1835696" y="2847254"/>
              <a:ext cx="3581581" cy="389767"/>
              <a:chOff x="1835696" y="2847254"/>
              <a:chExt cx="3581581" cy="389767"/>
            </a:xfrm>
          </p:grpSpPr>
          <p:sp>
            <p:nvSpPr>
              <p:cNvPr id="26" name="Прямоугольник 25"/>
              <p:cNvSpPr/>
              <p:nvPr/>
            </p:nvSpPr>
            <p:spPr>
              <a:xfrm>
                <a:off x="1835696" y="2847254"/>
                <a:ext cx="767233" cy="389767"/>
              </a:xfrm>
              <a:prstGeom prst="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04514"/>
                <a:endParaRPr lang="ru-RU" sz="1797">
                  <a:solidFill>
                    <a:prstClr val="black"/>
                  </a:solidFill>
                </a:endParaRPr>
              </a:p>
            </p:txBody>
          </p:sp>
          <p:cxnSp>
            <p:nvCxnSpPr>
              <p:cNvPr id="28" name="Прямая со стрелкой 27"/>
              <p:cNvCxnSpPr>
                <a:stCxn id="26" idx="3"/>
                <a:endCxn id="32" idx="1"/>
              </p:cNvCxnSpPr>
              <p:nvPr/>
            </p:nvCxnSpPr>
            <p:spPr>
              <a:xfrm flipV="1">
                <a:off x="2602929" y="3003371"/>
                <a:ext cx="2814348" cy="3876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</p:grpSp>
        <p:sp>
          <p:nvSpPr>
            <p:cNvPr id="32" name="TextBox 31"/>
            <p:cNvSpPr txBox="1"/>
            <p:nvPr/>
          </p:nvSpPr>
          <p:spPr>
            <a:xfrm>
              <a:off x="5417277" y="2542379"/>
              <a:ext cx="3334192" cy="9219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04514"/>
              <a:r>
                <a:rPr lang="ru-RU" sz="1797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Уменьшение степени поражения органа-мишени за счет регенерации</a:t>
              </a:r>
            </a:p>
          </p:txBody>
        </p:sp>
      </p:grpSp>
      <p:graphicFrame>
        <p:nvGraphicFramePr>
          <p:cNvPr id="35" name="Объект 34"/>
          <p:cNvGraphicFramePr>
            <a:graphicFrameLocks noGrp="1" noChangeAspect="1"/>
          </p:cNvGraphicFramePr>
          <p:nvPr>
            <p:extLst/>
          </p:nvPr>
        </p:nvGraphicFramePr>
        <p:xfrm>
          <a:off x="534516" y="3640016"/>
          <a:ext cx="4810436" cy="2808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996" name="Equation" r:id="rId3" imgW="2882880" imgH="1650960" progId="Equation.DSMT4">
                  <p:embed/>
                </p:oleObj>
              </mc:Choice>
              <mc:Fallback>
                <p:oleObj name="Equation" r:id="rId3" imgW="2882880" imgH="1650960" progId="Equation.DSMT4">
                  <p:embed/>
                  <p:pic>
                    <p:nvPicPr>
                      <p:cNvPr id="0" name="Picture 7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4516" y="3640016"/>
                        <a:ext cx="4810436" cy="28082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" name="Прямоугольник 50"/>
          <p:cNvSpPr/>
          <p:nvPr/>
        </p:nvSpPr>
        <p:spPr>
          <a:xfrm>
            <a:off x="5637826" y="3671382"/>
            <a:ext cx="3032461" cy="122413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90452" tIns="45226" rIns="90452" bIns="45226" rtlCol="0" anchor="ctr"/>
          <a:lstStyle/>
          <a:p>
            <a:pPr algn="ctr" defTabSz="904514"/>
            <a:r>
              <a:rPr lang="ru-RU" sz="155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Базовая математическая модель инфекционного заболевания построена на основе соотношений баланса для каждой из переменных.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3653419" y="6237313"/>
            <a:ext cx="1625183" cy="43204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90452" tIns="45226" rIns="90452" bIns="45226" rtlCol="0" anchor="ctr"/>
          <a:lstStyle/>
          <a:p>
            <a:pPr algn="ctr" defTabSz="904514"/>
            <a:r>
              <a:rPr lang="en-US" sz="179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r>
              <a:rPr lang="ru-RU" sz="179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параметров</a:t>
            </a:r>
          </a:p>
        </p:txBody>
      </p:sp>
      <p:sp>
        <p:nvSpPr>
          <p:cNvPr id="3" name="Управляющая кнопка: в начало 2">
            <a:hlinkClick r:id="rId5" action="ppaction://hlinksldjump" highlightClick="1"/>
          </p:cNvPr>
          <p:cNvSpPr/>
          <p:nvPr/>
        </p:nvSpPr>
        <p:spPr>
          <a:xfrm>
            <a:off x="8367696" y="6453337"/>
            <a:ext cx="517595" cy="340030"/>
          </a:xfrm>
          <a:prstGeom prst="actionButtonBeginning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04514"/>
            <a:endParaRPr lang="ru-RU" sz="1797">
              <a:solidFill>
                <a:prstClr val="black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89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581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Обратные задачи -</a:t>
            </a:r>
            <a:br>
              <a:rPr lang="ru-RU" dirty="0" smtClean="0"/>
            </a:br>
            <a:r>
              <a:rPr lang="ru-RU" dirty="0" smtClean="0"/>
              <a:t>восстановить: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FontTx/>
              <a:buChar char="-"/>
            </a:pPr>
            <a:r>
              <a:rPr lang="ru-RU" sz="2800" dirty="0"/>
              <a:t>о</a:t>
            </a:r>
            <a:r>
              <a:rPr lang="ru-RU" sz="2800" dirty="0" smtClean="0"/>
              <a:t>бъект по косвенным признакам,</a:t>
            </a:r>
          </a:p>
          <a:p>
            <a:pPr>
              <a:buFontTx/>
              <a:buChar char="-"/>
            </a:pPr>
            <a:r>
              <a:rPr lang="ru-RU" sz="2800" dirty="0"/>
              <a:t>м</a:t>
            </a:r>
            <a:r>
              <a:rPr lang="ru-RU" sz="2800" dirty="0" smtClean="0"/>
              <a:t>одель по откликам на возмущения,</a:t>
            </a:r>
          </a:p>
          <a:p>
            <a:pPr>
              <a:buFontTx/>
              <a:buChar char="-"/>
            </a:pPr>
            <a:r>
              <a:rPr lang="ru-RU" sz="2800" dirty="0"/>
              <a:t>п</a:t>
            </a:r>
            <a:r>
              <a:rPr lang="ru-RU" sz="2800" dirty="0" smtClean="0"/>
              <a:t>ричину по следствиям.</a:t>
            </a:r>
          </a:p>
          <a:p>
            <a:pPr>
              <a:buFontTx/>
              <a:buChar char="-"/>
            </a:pPr>
            <a:r>
              <a:rPr lang="ru-RU" sz="2800" dirty="0"/>
              <a:t> </a:t>
            </a:r>
            <a:r>
              <a:rPr lang="ru-RU" sz="2800" dirty="0" smtClean="0"/>
              <a:t>  Мы повседневно решаем обратные задачи: распознавание образов, отыскание причин,  </a:t>
            </a:r>
            <a:r>
              <a:rPr lang="ru-RU" sz="2800" smtClean="0"/>
              <a:t>построение моделей.</a:t>
            </a:r>
            <a:endParaRPr lang="ru-RU" sz="2800" dirty="0" smtClean="0"/>
          </a:p>
          <a:p>
            <a:pPr>
              <a:buFontTx/>
              <a:buChar char="-"/>
            </a:pPr>
            <a:r>
              <a:rPr lang="ru-RU" sz="2800" dirty="0" smtClean="0"/>
              <a:t>Платон (тени на стене пещеры), Аристотель (форма Земли).</a:t>
            </a:r>
          </a:p>
          <a:p>
            <a:pPr>
              <a:buFontTx/>
              <a:buChar char="-"/>
            </a:pPr>
            <a:r>
              <a:rPr lang="ru-RU" sz="2800" dirty="0" smtClean="0"/>
              <a:t>Пространственно-временные очки Канта.</a:t>
            </a:r>
          </a:p>
          <a:p>
            <a:pPr>
              <a:buFontTx/>
              <a:buChar char="-"/>
            </a:pPr>
            <a:r>
              <a:rPr lang="ru-RU" sz="2800" dirty="0" smtClean="0"/>
              <a:t>Лорд Рэлей.</a:t>
            </a:r>
            <a:endParaRPr lang="ru-RU" sz="28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E5893-7238-4036-AE3C-A831284F60E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5637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9904" y="128472"/>
            <a:ext cx="8219062" cy="740057"/>
          </a:xfrm>
        </p:spPr>
        <p:txBody>
          <a:bodyPr>
            <a:normAutofit fontScale="90000"/>
          </a:bodyPr>
          <a:lstStyle/>
          <a:p>
            <a:r>
              <a:rPr lang="ru-RU" sz="2516" dirty="0"/>
              <a:t>Математическая модель противовирусного Т-клеточного иммунного ответа</a:t>
            </a:r>
            <a:endParaRPr lang="en-US" sz="2516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261735" y="908721"/>
            <a:ext cx="8549872" cy="5688633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ru-RU" sz="1797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Г.И. Марчук (1980) с учениками Г.</a:t>
            </a:r>
            <a:r>
              <a:rPr lang="en-US" sz="1797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ru-RU" sz="179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Бочаровым</a:t>
            </a:r>
            <a:r>
              <a:rPr lang="ru-RU" sz="1797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</a:t>
            </a:r>
            <a:r>
              <a:rPr lang="en-US" sz="1797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1797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en-US" sz="1797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79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Романюхой</a:t>
            </a:r>
            <a:r>
              <a:rPr lang="ru-RU" sz="1797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179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97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С.М. Зуевым, Л.Н</a:t>
            </a:r>
            <a:r>
              <a:rPr lang="en-US" sz="1797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797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Белых </a:t>
            </a:r>
            <a:r>
              <a:rPr lang="en-US" sz="1797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(198</a:t>
            </a:r>
            <a:r>
              <a:rPr lang="ru-RU" sz="1797" dirty="0">
                <a:latin typeface="Times New Roman" panose="02020603050405020304" pitchFamily="18" charset="0"/>
                <a:cs typeface="Times New Roman" panose="02020603050405020304" pitchFamily="18" charset="0"/>
              </a:rPr>
              <a:t>2-</a:t>
            </a:r>
            <a:r>
              <a:rPr lang="en-US" sz="1797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1988)</a:t>
            </a:r>
            <a:r>
              <a:rPr lang="ru-RU" sz="179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построили и исследовали математическую модель противовирусного иммунного ответа</a:t>
            </a:r>
            <a:r>
              <a:rPr lang="en-US" sz="179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179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  <a:r>
              <a:rPr lang="ru-RU" sz="179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уравнений</a:t>
            </a:r>
            <a:r>
              <a:rPr lang="en-US" sz="1797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sz="1797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опирающуюся на принципы </a:t>
            </a:r>
            <a:r>
              <a:rPr lang="ru-RU" sz="1797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клональной</a:t>
            </a:r>
            <a:r>
              <a:rPr lang="ru-RU" sz="1797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селекции</a:t>
            </a:r>
            <a:r>
              <a:rPr lang="ru-RU" sz="179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1797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двойного распознавания</a:t>
            </a:r>
            <a:r>
              <a:rPr lang="ru-RU" sz="1797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797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Добавлены элементы</a:t>
            </a:r>
            <a:r>
              <a:rPr lang="ru-RU" sz="1797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1797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797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макрофаги (     )</a:t>
            </a:r>
            <a:r>
              <a:rPr lang="en-US" sz="1797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179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-хелперы</a:t>
            </a:r>
            <a:r>
              <a:rPr lang="en-US" sz="1797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179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обеспечивающие пролиферацию цитотоксических Т-клеток, хелперы      , обеспечивающих пролиферацию В-клеток, цитотоксические Т-лимфоциты (</a:t>
            </a:r>
            <a:r>
              <a:rPr lang="en-US" sz="1797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ru-RU" sz="1797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В-лимфоциты (</a:t>
            </a:r>
            <a:r>
              <a:rPr lang="en-US" sz="1797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ru-RU" sz="1797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зараженные вирусом клетки (    ).</a:t>
            </a:r>
            <a:endParaRPr lang="en-US" sz="1797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>
            <p:extLst/>
          </p:nvPr>
        </p:nvGraphicFramePr>
        <p:xfrm>
          <a:off x="1471058" y="2050801"/>
          <a:ext cx="364920" cy="3346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60" name="Equation" r:id="rId3" imgW="253800" imgH="228600" progId="Equation.DSMT4">
                  <p:embed/>
                </p:oleObj>
              </mc:Choice>
              <mc:Fallback>
                <p:oleObj name="Equation" r:id="rId3" imgW="253800" imgH="228600" progId="Equation.DSMT4">
                  <p:embed/>
                  <p:pic>
                    <p:nvPicPr>
                      <p:cNvPr id="0" name="Picture 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71058" y="2050801"/>
                        <a:ext cx="364920" cy="33469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Объект 3"/>
          <p:cNvGraphicFramePr>
            <a:graphicFrameLocks noChangeAspect="1"/>
          </p:cNvGraphicFramePr>
          <p:nvPr>
            <p:extLst/>
          </p:nvPr>
        </p:nvGraphicFramePr>
        <p:xfrm>
          <a:off x="1935169" y="2060576"/>
          <a:ext cx="347386" cy="334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61" name="Equation" r:id="rId5" imgW="241200" imgH="228600" progId="Equation.DSMT4">
                  <p:embed/>
                </p:oleObj>
              </mc:Choice>
              <mc:Fallback>
                <p:oleObj name="Equation" r:id="rId5" imgW="241200" imgH="228600" progId="Equation.DSMT4">
                  <p:embed/>
                  <p:pic>
                    <p:nvPicPr>
                      <p:cNvPr id="0" name="Picture 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35169" y="2060576"/>
                        <a:ext cx="347386" cy="3349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Объект 5"/>
          <p:cNvGraphicFramePr>
            <a:graphicFrameLocks noChangeAspect="1"/>
          </p:cNvGraphicFramePr>
          <p:nvPr>
            <p:extLst/>
          </p:nvPr>
        </p:nvGraphicFramePr>
        <p:xfrm>
          <a:off x="1936217" y="2313670"/>
          <a:ext cx="347385" cy="334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62" name="Equation" r:id="rId7" imgW="241200" imgH="228600" progId="Equation.DSMT4">
                  <p:embed/>
                </p:oleObj>
              </mc:Choice>
              <mc:Fallback>
                <p:oleObj name="Equation" r:id="rId7" imgW="241200" imgH="228600" progId="Equation.DSMT4">
                  <p:embed/>
                  <p:pic>
                    <p:nvPicPr>
                      <p:cNvPr id="0" name="Picture 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36217" y="2313670"/>
                        <a:ext cx="347385" cy="3349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Объект 6"/>
          <p:cNvGraphicFramePr>
            <a:graphicFrameLocks noChangeAspect="1"/>
          </p:cNvGraphicFramePr>
          <p:nvPr>
            <p:extLst/>
          </p:nvPr>
        </p:nvGraphicFramePr>
        <p:xfrm>
          <a:off x="6609871" y="2600849"/>
          <a:ext cx="291306" cy="3333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63" name="Equation" r:id="rId9" imgW="203040" imgH="228600" progId="Equation.DSMT4">
                  <p:embed/>
                </p:oleObj>
              </mc:Choice>
              <mc:Fallback>
                <p:oleObj name="Equation" r:id="rId9" imgW="203040" imgH="228600" progId="Equation.DSMT4">
                  <p:embed/>
                  <p:pic>
                    <p:nvPicPr>
                      <p:cNvPr id="0" name="Picture 3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09871" y="2600849"/>
                        <a:ext cx="291306" cy="33337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18"/>
          <p:cNvSpPr>
            <a:spLocks noChangeArrowheads="1"/>
          </p:cNvSpPr>
          <p:nvPr/>
        </p:nvSpPr>
        <p:spPr bwMode="auto">
          <a:xfrm>
            <a:off x="85584" y="-183942"/>
            <a:ext cx="182735" cy="36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0452" tIns="45226" rIns="90452" bIns="45226" numCol="1" anchor="ctr" anchorCtr="0" compatLnSpc="1">
            <a:prstTxWarp prst="textNoShape">
              <a:avLst/>
            </a:prstTxWarp>
            <a:spAutoFit/>
          </a:bodyPr>
          <a:lstStyle/>
          <a:p>
            <a:pPr defTabSz="904514"/>
            <a:endParaRPr lang="ru-RU" sz="1797">
              <a:solidFill>
                <a:prstClr val="black"/>
              </a:solidFill>
            </a:endParaRPr>
          </a:p>
        </p:txBody>
      </p:sp>
      <p:graphicFrame>
        <p:nvGraphicFramePr>
          <p:cNvPr id="10" name="Объект 9"/>
          <p:cNvGraphicFramePr>
            <a:graphicFrameLocks noChangeAspect="1"/>
          </p:cNvGraphicFramePr>
          <p:nvPr>
            <p:extLst/>
          </p:nvPr>
        </p:nvGraphicFramePr>
        <p:xfrm>
          <a:off x="201818" y="2925675"/>
          <a:ext cx="8740366" cy="34556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64" name="Equation" r:id="rId11" imgW="7353000" imgH="2857320" progId="Equation.DSMT4">
                  <p:embed/>
                </p:oleObj>
              </mc:Choice>
              <mc:Fallback>
                <p:oleObj name="Equation" r:id="rId11" imgW="7353000" imgH="2857320" progId="Equation.DSMT4">
                  <p:embed/>
                  <p:pic>
                    <p:nvPicPr>
                      <p:cNvPr id="0" name="Picture 3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1818" y="2925675"/>
                        <a:ext cx="8740366" cy="345565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Прямоугольник 10"/>
          <p:cNvSpPr/>
          <p:nvPr/>
        </p:nvSpPr>
        <p:spPr>
          <a:xfrm>
            <a:off x="4642660" y="6237313"/>
            <a:ext cx="1625183" cy="43204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90452" tIns="45226" rIns="90452" bIns="45226" rtlCol="0" anchor="ctr"/>
          <a:lstStyle/>
          <a:p>
            <a:pPr algn="ctr" defTabSz="904514"/>
            <a:r>
              <a:rPr lang="en-US" sz="179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44</a:t>
            </a:r>
            <a:r>
              <a:rPr lang="ru-RU" sz="179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параметра</a:t>
            </a:r>
          </a:p>
        </p:txBody>
      </p:sp>
      <p:sp>
        <p:nvSpPr>
          <p:cNvPr id="12" name="Управляющая кнопка: в начало 11">
            <a:hlinkClick r:id="rId13" action="ppaction://hlinksldjump" highlightClick="1"/>
          </p:cNvPr>
          <p:cNvSpPr/>
          <p:nvPr/>
        </p:nvSpPr>
        <p:spPr>
          <a:xfrm>
            <a:off x="8281430" y="6448305"/>
            <a:ext cx="517595" cy="348548"/>
          </a:xfrm>
          <a:prstGeom prst="actionButtonBeginning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04514"/>
            <a:endParaRPr lang="ru-RU" sz="1797">
              <a:solidFill>
                <a:prstClr val="black"/>
              </a:solidFill>
            </a:endParaRPr>
          </a:p>
        </p:txBody>
      </p:sp>
      <p:sp>
        <p:nvSpPr>
          <p:cNvPr id="14" name="Номер слайда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90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9481105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9904" y="128472"/>
            <a:ext cx="8219062" cy="740057"/>
          </a:xfrm>
        </p:spPr>
        <p:txBody>
          <a:bodyPr>
            <a:normAutofit fontScale="90000"/>
          </a:bodyPr>
          <a:lstStyle/>
          <a:p>
            <a:r>
              <a:rPr lang="ru-RU" sz="2516" dirty="0"/>
              <a:t>Математическая модель острой респираторной инфекции, вызванной вирусами гриппа А</a:t>
            </a:r>
            <a:endParaRPr lang="en-US" sz="2516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261735" y="908721"/>
            <a:ext cx="8549872" cy="5688633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ru-RU" sz="1797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Г.И. Марчук, Г.</a:t>
            </a:r>
            <a:r>
              <a:rPr lang="en-US" sz="1797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ru-RU" sz="1797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Бочаров, А</a:t>
            </a:r>
            <a:r>
              <a:rPr lang="en-US" sz="1797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1797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en-US" sz="1797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79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Романюха</a:t>
            </a:r>
            <a:r>
              <a:rPr lang="ru-RU" sz="1797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179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97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С.Г. Руднев, Н.В. Перцев, А.С. </a:t>
            </a:r>
            <a:r>
              <a:rPr lang="ru-RU" sz="179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Асаченков</a:t>
            </a:r>
            <a:r>
              <a:rPr lang="ru-RU" sz="1797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797" dirty="0">
                <a:latin typeface="Times New Roman" panose="02020603050405020304" pitchFamily="18" charset="0"/>
                <a:cs typeface="Times New Roman" panose="02020603050405020304" pitchFamily="18" charset="0"/>
              </a:rPr>
              <a:t>U. </a:t>
            </a:r>
            <a:r>
              <a:rPr lang="en-US" sz="179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Forus</a:t>
            </a:r>
            <a:r>
              <a:rPr lang="ru-RU" sz="179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1797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1988</a:t>
            </a:r>
            <a:r>
              <a:rPr lang="ru-RU" sz="1797" dirty="0">
                <a:latin typeface="Times New Roman" panose="02020603050405020304" pitchFamily="18" charset="0"/>
                <a:cs typeface="Times New Roman" panose="02020603050405020304" pitchFamily="18" charset="0"/>
              </a:rPr>
              <a:t>-2006</a:t>
            </a:r>
            <a:r>
              <a:rPr lang="en-US" sz="1797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sz="179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исследовали математическую модель острой респираторной инфекции, вызванной вирусами гриппа А</a:t>
            </a:r>
            <a:r>
              <a:rPr lang="en-US" sz="179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179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179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179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9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уравнений</a:t>
            </a:r>
            <a:r>
              <a:rPr lang="en-US" sz="1797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sz="1797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797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Добавлены элементы</a:t>
            </a:r>
            <a:r>
              <a:rPr lang="ru-RU" sz="1797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179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97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макрофаги</a:t>
            </a:r>
            <a:r>
              <a:rPr lang="en-US" sz="179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     )</a:t>
            </a:r>
            <a:r>
              <a:rPr lang="ru-RU" sz="1797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продуцирующие интерферон </a:t>
            </a:r>
            <a:r>
              <a:rPr lang="en-US" sz="1797" dirty="0">
                <a:latin typeface="Times New Roman" panose="02020603050405020304" pitchFamily="18" charset="0"/>
                <a:cs typeface="Times New Roman" panose="02020603050405020304" pitchFamily="18" charset="0"/>
              </a:rPr>
              <a:t>IFN-</a:t>
            </a:r>
            <a:r>
              <a:rPr lang="el-GR" sz="1797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ru-RU" sz="179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   )</a:t>
            </a:r>
            <a:r>
              <a:rPr lang="en-US" sz="1797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797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клетки эпителия (    ), защищенные от вирусной инфекции.</a:t>
            </a:r>
            <a:endParaRPr lang="en-US" sz="1797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>
            <p:extLst/>
          </p:nvPr>
        </p:nvGraphicFramePr>
        <p:xfrm>
          <a:off x="8099170" y="1809228"/>
          <a:ext cx="182261" cy="2412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74" name="Equation" r:id="rId3" imgW="126720" imgH="164880" progId="Equation.DSMT4">
                  <p:embed/>
                </p:oleObj>
              </mc:Choice>
              <mc:Fallback>
                <p:oleObj name="Equation" r:id="rId3" imgW="126720" imgH="164880" progId="Equation.DSMT4">
                  <p:embed/>
                  <p:pic>
                    <p:nvPicPr>
                      <p:cNvPr id="0" name="Picture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99170" y="1809228"/>
                        <a:ext cx="182261" cy="24129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Объект 6"/>
          <p:cNvGraphicFramePr>
            <a:graphicFrameLocks noChangeAspect="1"/>
          </p:cNvGraphicFramePr>
          <p:nvPr>
            <p:extLst/>
          </p:nvPr>
        </p:nvGraphicFramePr>
        <p:xfrm>
          <a:off x="2363013" y="2050801"/>
          <a:ext cx="291306" cy="3333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75" name="Equation" r:id="rId5" imgW="203040" imgH="228600" progId="Equation.DSMT4">
                  <p:embed/>
                </p:oleObj>
              </mc:Choice>
              <mc:Fallback>
                <p:oleObj name="Equation" r:id="rId5" imgW="203040" imgH="228600" progId="Equation.DSMT4">
                  <p:embed/>
                  <p:pic>
                    <p:nvPicPr>
                      <p:cNvPr id="0" name="Picture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63013" y="2050801"/>
                        <a:ext cx="291306" cy="33337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18"/>
          <p:cNvSpPr>
            <a:spLocks noChangeArrowheads="1"/>
          </p:cNvSpPr>
          <p:nvPr/>
        </p:nvSpPr>
        <p:spPr bwMode="auto">
          <a:xfrm>
            <a:off x="85584" y="-183942"/>
            <a:ext cx="182735" cy="36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0452" tIns="45226" rIns="90452" bIns="45226" numCol="1" anchor="ctr" anchorCtr="0" compatLnSpc="1">
            <a:prstTxWarp prst="textNoShape">
              <a:avLst/>
            </a:prstTxWarp>
            <a:spAutoFit/>
          </a:bodyPr>
          <a:lstStyle/>
          <a:p>
            <a:pPr defTabSz="904514"/>
            <a:endParaRPr lang="ru-RU" sz="1797">
              <a:solidFill>
                <a:prstClr val="black"/>
              </a:solidFill>
            </a:endParaRPr>
          </a:p>
        </p:txBody>
      </p:sp>
      <p:graphicFrame>
        <p:nvGraphicFramePr>
          <p:cNvPr id="10" name="Объект 9"/>
          <p:cNvGraphicFramePr>
            <a:graphicFrameLocks noChangeAspect="1"/>
          </p:cNvGraphicFramePr>
          <p:nvPr>
            <p:extLst/>
          </p:nvPr>
        </p:nvGraphicFramePr>
        <p:xfrm>
          <a:off x="188910" y="2379025"/>
          <a:ext cx="8785901" cy="3962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76" name="Equation" r:id="rId7" imgW="7391160" imgH="3276360" progId="Equation.DSMT4">
                  <p:embed/>
                </p:oleObj>
              </mc:Choice>
              <mc:Fallback>
                <p:oleObj name="Equation" r:id="rId7" imgW="7391160" imgH="3276360" progId="Equation.DSMT4">
                  <p:embed/>
                  <p:pic>
                    <p:nvPicPr>
                      <p:cNvPr id="0" name="Picture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8910" y="2379025"/>
                        <a:ext cx="8785901" cy="3962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Объект 10"/>
          <p:cNvGraphicFramePr>
            <a:graphicFrameLocks noChangeAspect="1"/>
          </p:cNvGraphicFramePr>
          <p:nvPr>
            <p:extLst/>
          </p:nvPr>
        </p:nvGraphicFramePr>
        <p:xfrm>
          <a:off x="4009945" y="1772817"/>
          <a:ext cx="347385" cy="334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77" name="Equation" r:id="rId9" imgW="241300" imgH="228600" progId="Equation.DSMT4">
                  <p:embed/>
                </p:oleObj>
              </mc:Choice>
              <mc:Fallback>
                <p:oleObj name="Equation" r:id="rId9" imgW="241300" imgH="228600" progId="Equation.DSMT4">
                  <p:embed/>
                  <p:pic>
                    <p:nvPicPr>
                      <p:cNvPr id="0" name="Picture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09945" y="1772817"/>
                        <a:ext cx="347385" cy="3349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4430680" y="6364804"/>
            <a:ext cx="1625183" cy="43204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90452" tIns="45226" rIns="90452" bIns="45226" rtlCol="0" anchor="ctr"/>
          <a:lstStyle/>
          <a:p>
            <a:pPr algn="ctr" defTabSz="904514"/>
            <a:r>
              <a:rPr lang="ru-RU" sz="179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53 параметра</a:t>
            </a:r>
          </a:p>
        </p:txBody>
      </p:sp>
      <p:sp>
        <p:nvSpPr>
          <p:cNvPr id="4" name="Управляющая кнопка: в начало 3">
            <a:hlinkClick r:id="rId11" action="ppaction://hlinksldjump" highlightClick="1"/>
          </p:cNvPr>
          <p:cNvSpPr/>
          <p:nvPr/>
        </p:nvSpPr>
        <p:spPr>
          <a:xfrm>
            <a:off x="8281430" y="6448305"/>
            <a:ext cx="517595" cy="348548"/>
          </a:xfrm>
          <a:prstGeom prst="actionButtonBeginning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04514"/>
            <a:endParaRPr lang="ru-RU" sz="1797">
              <a:solidFill>
                <a:prstClr val="black"/>
              </a:solidFill>
            </a:endParaRPr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91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6051133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9904" y="199656"/>
            <a:ext cx="8219062" cy="781072"/>
          </a:xfrm>
        </p:spPr>
        <p:txBody>
          <a:bodyPr>
            <a:normAutofit fontScale="90000"/>
          </a:bodyPr>
          <a:lstStyle/>
          <a:p>
            <a:r>
              <a:rPr lang="ru-RU" sz="2516" dirty="0"/>
              <a:t>Математическая модель динамики распространения ВИЧ на клеточном уровне</a:t>
            </a:r>
            <a:endParaRPr lang="en-US" sz="2516" dirty="0"/>
          </a:p>
        </p:txBody>
      </p:sp>
      <p:graphicFrame>
        <p:nvGraphicFramePr>
          <p:cNvPr id="7" name="Объект 6"/>
          <p:cNvGraphicFramePr>
            <a:graphicFrameLocks noGrp="1" noChangeAspect="1"/>
          </p:cNvGraphicFramePr>
          <p:nvPr>
            <p:extLst/>
          </p:nvPr>
        </p:nvGraphicFramePr>
        <p:xfrm>
          <a:off x="332396" y="2078126"/>
          <a:ext cx="3023659" cy="1963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188" name="Equation" r:id="rId3" imgW="1993680" imgH="1269720" progId="Equation.DSMT4">
                  <p:embed/>
                </p:oleObj>
              </mc:Choice>
              <mc:Fallback>
                <p:oleObj name="Equation" r:id="rId3" imgW="1993680" imgH="1269720" progId="Equation.DSMT4">
                  <p:embed/>
                  <p:pic>
                    <p:nvPicPr>
                      <p:cNvPr id="0" name="Picture 67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2396" y="2078126"/>
                        <a:ext cx="3023659" cy="19637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261736" y="943658"/>
            <a:ext cx="8337891" cy="1197536"/>
          </a:xfrm>
          <a:prstGeom prst="rect">
            <a:avLst/>
          </a:prstGeom>
        </p:spPr>
        <p:txBody>
          <a:bodyPr wrap="square" lIns="90452" tIns="45226" rIns="90452" bIns="45226">
            <a:spAutoFit/>
          </a:bodyPr>
          <a:lstStyle/>
          <a:p>
            <a:pPr defTabSz="904514"/>
            <a:r>
              <a:rPr lang="en-US" sz="179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A.S. </a:t>
            </a:r>
            <a:r>
              <a:rPr lang="en-US" sz="1797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Perelson</a:t>
            </a:r>
            <a:r>
              <a:rPr lang="ru-RU" sz="179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(1994)</a:t>
            </a:r>
            <a:r>
              <a:rPr lang="en-US" sz="179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P.W. Nelson</a:t>
            </a:r>
            <a:r>
              <a:rPr lang="ru-RU" sz="179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(1999) построили и исследовали модель динамики ВИЧ в ВИЧ инфицированных пациентах с антиретровирусной терапией (          - неинфицированные клетки,         - инфицированные клетки,         - вирусная нагрузка)</a:t>
            </a:r>
            <a:endParaRPr lang="ru-RU" sz="1797" dirty="0">
              <a:solidFill>
                <a:prstClr val="black"/>
              </a:solidFill>
            </a:endParaRPr>
          </a:p>
        </p:txBody>
      </p:sp>
      <p:graphicFrame>
        <p:nvGraphicFramePr>
          <p:cNvPr id="14" name="Объект 13"/>
          <p:cNvGraphicFramePr>
            <a:graphicFrameLocks noGrp="1" noChangeAspect="1"/>
          </p:cNvGraphicFramePr>
          <p:nvPr>
            <p:extLst/>
          </p:nvPr>
        </p:nvGraphicFramePr>
        <p:xfrm>
          <a:off x="7404972" y="1231780"/>
          <a:ext cx="538994" cy="3540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189" name="Equation" r:id="rId5" imgW="355320" imgH="228600" progId="Equation.DSMT4">
                  <p:embed/>
                </p:oleObj>
              </mc:Choice>
              <mc:Fallback>
                <p:oleObj name="Equation" r:id="rId5" imgW="355320" imgH="228600" progId="Equation.DSMT4">
                  <p:embed/>
                  <p:pic>
                    <p:nvPicPr>
                      <p:cNvPr id="0" name="Picture 68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04972" y="1231780"/>
                        <a:ext cx="538994" cy="35401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Объект 14"/>
          <p:cNvGraphicFramePr>
            <a:graphicFrameLocks noGrp="1" noChangeAspect="1"/>
          </p:cNvGraphicFramePr>
          <p:nvPr>
            <p:extLst/>
          </p:nvPr>
        </p:nvGraphicFramePr>
        <p:xfrm>
          <a:off x="3017479" y="1503169"/>
          <a:ext cx="501606" cy="3540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190" name="Equation" r:id="rId7" imgW="330120" imgH="228600" progId="Equation.DSMT4">
                  <p:embed/>
                </p:oleObj>
              </mc:Choice>
              <mc:Fallback>
                <p:oleObj name="Equation" r:id="rId7" imgW="330120" imgH="228600" progId="Equation.DSMT4">
                  <p:embed/>
                  <p:pic>
                    <p:nvPicPr>
                      <p:cNvPr id="0" name="Picture 69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17479" y="1503169"/>
                        <a:ext cx="501606" cy="35401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Объект 15"/>
          <p:cNvGraphicFramePr>
            <a:graphicFrameLocks noGrp="1" noChangeAspect="1"/>
          </p:cNvGraphicFramePr>
          <p:nvPr>
            <p:extLst/>
          </p:nvPr>
        </p:nvGraphicFramePr>
        <p:xfrm>
          <a:off x="6126522" y="1524080"/>
          <a:ext cx="462663" cy="315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191" name="Equation" r:id="rId9" imgW="304560" imgH="203040" progId="Equation.DSMT4">
                  <p:embed/>
                </p:oleObj>
              </mc:Choice>
              <mc:Fallback>
                <p:oleObj name="Equation" r:id="rId9" imgW="304560" imgH="203040" progId="Equation.DSMT4">
                  <p:embed/>
                  <p:pic>
                    <p:nvPicPr>
                      <p:cNvPr id="0" name="Picture 70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26522" y="1524080"/>
                        <a:ext cx="462663" cy="3159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Объект 9"/>
          <p:cNvGraphicFramePr>
            <a:graphicFrameLocks noGrp="1" noChangeAspect="1"/>
          </p:cNvGraphicFramePr>
          <p:nvPr>
            <p:extLst/>
          </p:nvPr>
        </p:nvGraphicFramePr>
        <p:xfrm>
          <a:off x="4995962" y="1812405"/>
          <a:ext cx="3081297" cy="2552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192" name="Equation" r:id="rId11" imgW="2031840" imgH="1650960" progId="Equation.DSMT4">
                  <p:embed/>
                </p:oleObj>
              </mc:Choice>
              <mc:Fallback>
                <p:oleObj name="Equation" r:id="rId11" imgW="2031840" imgH="1650960" progId="Equation.DSMT4">
                  <p:embed/>
                  <p:pic>
                    <p:nvPicPr>
                      <p:cNvPr id="0" name="Picture 71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95962" y="1812405"/>
                        <a:ext cx="3081297" cy="25527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Объект 16"/>
          <p:cNvGraphicFramePr>
            <a:graphicFrameLocks noGrp="1" noChangeAspect="1"/>
          </p:cNvGraphicFramePr>
          <p:nvPr>
            <p:extLst/>
          </p:nvPr>
        </p:nvGraphicFramePr>
        <p:xfrm>
          <a:off x="3496664" y="2569825"/>
          <a:ext cx="1137182" cy="354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193" name="Equation" r:id="rId13" imgW="749160" imgH="228600" progId="Equation.DSMT4">
                  <p:embed/>
                </p:oleObj>
              </mc:Choice>
              <mc:Fallback>
                <p:oleObj name="Equation" r:id="rId13" imgW="749160" imgH="228600" progId="Equation.DSMT4">
                  <p:embed/>
                  <p:pic>
                    <p:nvPicPr>
                      <p:cNvPr id="0" name="Picture 72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96664" y="2569825"/>
                        <a:ext cx="1137182" cy="3540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Стрелка вправо 17"/>
          <p:cNvSpPr/>
          <p:nvPr/>
        </p:nvSpPr>
        <p:spPr>
          <a:xfrm>
            <a:off x="3370779" y="2833143"/>
            <a:ext cx="1413202" cy="288032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90452" tIns="45226" rIns="90452" bIns="45226" rtlCol="0" anchor="ctr"/>
          <a:lstStyle/>
          <a:p>
            <a:pPr algn="ctr" defTabSz="904514"/>
            <a:endParaRPr lang="ru-RU" sz="1797">
              <a:solidFill>
                <a:prstClr val="black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300119" y="3038943"/>
            <a:ext cx="1837162" cy="1065961"/>
          </a:xfrm>
          <a:prstGeom prst="rect">
            <a:avLst/>
          </a:prstGeom>
          <a:noFill/>
        </p:spPr>
        <p:txBody>
          <a:bodyPr wrap="square" lIns="90452" tIns="45226" rIns="90452" bIns="45226" rtlCol="0">
            <a:spAutoFit/>
          </a:bodyPr>
          <a:lstStyle/>
          <a:p>
            <a:pPr defTabSz="904514">
              <a:lnSpc>
                <a:spcPts val="1899"/>
              </a:lnSpc>
            </a:pPr>
            <a:r>
              <a:rPr lang="en-US" sz="155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55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инфекционные вирионы</a:t>
            </a:r>
            <a:r>
              <a:rPr lang="en-US" sz="155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defTabSz="904514">
              <a:lnSpc>
                <a:spcPts val="1899"/>
              </a:lnSpc>
            </a:pPr>
            <a:r>
              <a:rPr lang="en-US" sz="155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155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неинфекционные вирионы</a:t>
            </a:r>
          </a:p>
        </p:txBody>
      </p:sp>
      <p:graphicFrame>
        <p:nvGraphicFramePr>
          <p:cNvPr id="22" name="Объект 21"/>
          <p:cNvGraphicFramePr>
            <a:graphicFrameLocks noGrp="1" noChangeAspect="1"/>
          </p:cNvGraphicFramePr>
          <p:nvPr>
            <p:extLst/>
          </p:nvPr>
        </p:nvGraphicFramePr>
        <p:xfrm>
          <a:off x="3088139" y="3098595"/>
          <a:ext cx="347385" cy="708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194" name="Equation" r:id="rId15" imgW="228600" imgH="457200" progId="Equation.DSMT4">
                  <p:embed/>
                </p:oleObj>
              </mc:Choice>
              <mc:Fallback>
                <p:oleObj name="Equation" r:id="rId15" imgW="228600" imgH="457200" progId="Equation.DSMT4">
                  <p:embed/>
                  <p:pic>
                    <p:nvPicPr>
                      <p:cNvPr id="0" name="Picture 73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88139" y="3098595"/>
                        <a:ext cx="347385" cy="7080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Объект 22"/>
          <p:cNvGraphicFramePr>
            <a:graphicFrameLocks noGrp="1" noChangeAspect="1"/>
          </p:cNvGraphicFramePr>
          <p:nvPr>
            <p:extLst/>
          </p:nvPr>
        </p:nvGraphicFramePr>
        <p:xfrm>
          <a:off x="332395" y="4116661"/>
          <a:ext cx="3274462" cy="2552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195" name="Equation" r:id="rId17" imgW="2158920" imgH="1650960" progId="Equation.DSMT4">
                  <p:embed/>
                </p:oleObj>
              </mc:Choice>
              <mc:Fallback>
                <p:oleObj name="Equation" r:id="rId17" imgW="2158920" imgH="1650960" progId="Equation.DSMT4">
                  <p:embed/>
                  <p:pic>
                    <p:nvPicPr>
                      <p:cNvPr id="0" name="Picture 74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2395" y="4116661"/>
                        <a:ext cx="3274462" cy="25527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Стрелка вниз 23"/>
          <p:cNvSpPr/>
          <p:nvPr/>
        </p:nvSpPr>
        <p:spPr>
          <a:xfrm>
            <a:off x="1308979" y="3933057"/>
            <a:ext cx="353301" cy="237836"/>
          </a:xfrm>
          <a:prstGeom prst="down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90452" tIns="45226" rIns="90452" bIns="45226" rtlCol="0" anchor="ctr"/>
          <a:lstStyle/>
          <a:p>
            <a:pPr algn="ctr" defTabSz="904514"/>
            <a:endParaRPr lang="ru-RU" sz="1797">
              <a:solidFill>
                <a:prstClr val="black"/>
              </a:solidFill>
            </a:endParaRPr>
          </a:p>
        </p:txBody>
      </p:sp>
      <p:graphicFrame>
        <p:nvGraphicFramePr>
          <p:cNvPr id="25" name="Объект 24"/>
          <p:cNvGraphicFramePr>
            <a:graphicFrameLocks noGrp="1" noChangeAspect="1"/>
          </p:cNvGraphicFramePr>
          <p:nvPr>
            <p:extLst/>
          </p:nvPr>
        </p:nvGraphicFramePr>
        <p:xfrm>
          <a:off x="1662281" y="3861049"/>
          <a:ext cx="577937" cy="314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196" name="Equation" r:id="rId19" imgW="380880" imgH="203040" progId="Equation.DSMT4">
                  <p:embed/>
                </p:oleObj>
              </mc:Choice>
              <mc:Fallback>
                <p:oleObj name="Equation" r:id="rId19" imgW="380880" imgH="203040" progId="Equation.DSMT4">
                  <p:embed/>
                  <p:pic>
                    <p:nvPicPr>
                      <p:cNvPr id="0" name="Picture 75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62281" y="3861049"/>
                        <a:ext cx="577937" cy="3143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TextBox 25"/>
          <p:cNvSpPr txBox="1"/>
          <p:nvPr/>
        </p:nvSpPr>
        <p:spPr>
          <a:xfrm>
            <a:off x="3300120" y="5486019"/>
            <a:ext cx="1695842" cy="822305"/>
          </a:xfrm>
          <a:prstGeom prst="rect">
            <a:avLst/>
          </a:prstGeom>
          <a:noFill/>
        </p:spPr>
        <p:txBody>
          <a:bodyPr wrap="square" lIns="90452" tIns="45226" rIns="90452" bIns="45226" rtlCol="0">
            <a:spAutoFit/>
          </a:bodyPr>
          <a:lstStyle/>
          <a:p>
            <a:pPr defTabSz="904514">
              <a:lnSpc>
                <a:spcPts val="1899"/>
              </a:lnSpc>
            </a:pPr>
            <a:r>
              <a:rPr lang="en-US" sz="155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55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латентно-инфицированные клетки</a:t>
            </a:r>
          </a:p>
        </p:txBody>
      </p:sp>
      <p:graphicFrame>
        <p:nvGraphicFramePr>
          <p:cNvPr id="27" name="Объект 26"/>
          <p:cNvGraphicFramePr>
            <a:graphicFrameLocks noGrp="1" noChangeAspect="1"/>
          </p:cNvGraphicFramePr>
          <p:nvPr>
            <p:extLst/>
          </p:nvPr>
        </p:nvGraphicFramePr>
        <p:xfrm>
          <a:off x="3158798" y="5553401"/>
          <a:ext cx="211859" cy="255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197" name="Equation" r:id="rId21" imgW="139680" imgH="164880" progId="Equation.DSMT4">
                  <p:embed/>
                </p:oleObj>
              </mc:Choice>
              <mc:Fallback>
                <p:oleObj name="Equation" r:id="rId21" imgW="139680" imgH="164880" progId="Equation.DSMT4">
                  <p:embed/>
                  <p:pic>
                    <p:nvPicPr>
                      <p:cNvPr id="0" name="Picture 76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58798" y="5553401"/>
                        <a:ext cx="211859" cy="255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Объект 27"/>
          <p:cNvGraphicFramePr>
            <a:graphicFrameLocks noGrp="1" noChangeAspect="1"/>
          </p:cNvGraphicFramePr>
          <p:nvPr>
            <p:extLst/>
          </p:nvPr>
        </p:nvGraphicFramePr>
        <p:xfrm>
          <a:off x="3888135" y="4548436"/>
          <a:ext cx="828742" cy="3540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198" name="Equation" r:id="rId23" imgW="545760" imgH="228600" progId="Equation.DSMT4">
                  <p:embed/>
                </p:oleObj>
              </mc:Choice>
              <mc:Fallback>
                <p:oleObj name="Equation" r:id="rId23" imgW="545760" imgH="228600" progId="Equation.DSMT4">
                  <p:embed/>
                  <p:pic>
                    <p:nvPicPr>
                      <p:cNvPr id="0" name="Picture 77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2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88135" y="4548436"/>
                        <a:ext cx="828742" cy="35401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Стрелка вправо 28"/>
          <p:cNvSpPr/>
          <p:nvPr/>
        </p:nvSpPr>
        <p:spPr>
          <a:xfrm>
            <a:off x="3607441" y="4811481"/>
            <a:ext cx="1413202" cy="288032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90452" tIns="45226" rIns="90452" bIns="45226" rtlCol="0" anchor="ctr"/>
          <a:lstStyle/>
          <a:p>
            <a:pPr algn="ctr" defTabSz="904514"/>
            <a:endParaRPr lang="ru-RU" sz="1797">
              <a:solidFill>
                <a:prstClr val="black"/>
              </a:solidFill>
            </a:endParaRPr>
          </a:p>
        </p:txBody>
      </p:sp>
      <p:graphicFrame>
        <p:nvGraphicFramePr>
          <p:cNvPr id="30" name="Объект 29"/>
          <p:cNvGraphicFramePr>
            <a:graphicFrameLocks noGrp="1" noChangeAspect="1"/>
          </p:cNvGraphicFramePr>
          <p:nvPr>
            <p:extLst/>
          </p:nvPr>
        </p:nvGraphicFramePr>
        <p:xfrm>
          <a:off x="5170943" y="4344496"/>
          <a:ext cx="3428683" cy="1903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199" name="Equation" r:id="rId25" imgW="2260440" imgH="1231560" progId="Equation.DSMT4">
                  <p:embed/>
                </p:oleObj>
              </mc:Choice>
              <mc:Fallback>
                <p:oleObj name="Equation" r:id="rId25" imgW="2260440" imgH="1231560" progId="Equation.DSMT4">
                  <p:embed/>
                  <p:pic>
                    <p:nvPicPr>
                      <p:cNvPr id="0" name="Picture 78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2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70943" y="4344496"/>
                        <a:ext cx="3428683" cy="19034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TextBox 30"/>
          <p:cNvSpPr txBox="1"/>
          <p:nvPr/>
        </p:nvSpPr>
        <p:spPr>
          <a:xfrm>
            <a:off x="5198738" y="6258141"/>
            <a:ext cx="3725722" cy="334992"/>
          </a:xfrm>
          <a:prstGeom prst="rect">
            <a:avLst/>
          </a:prstGeom>
          <a:noFill/>
        </p:spPr>
        <p:txBody>
          <a:bodyPr wrap="square" lIns="90452" tIns="45226" rIns="90452" bIns="45226" rtlCol="0">
            <a:spAutoFit/>
          </a:bodyPr>
          <a:lstStyle/>
          <a:p>
            <a:pPr defTabSz="904514">
              <a:lnSpc>
                <a:spcPts val="1899"/>
              </a:lnSpc>
            </a:pPr>
            <a:r>
              <a:rPr lang="ru-RU" sz="155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долгоживущие инфицированные клетки</a:t>
            </a:r>
          </a:p>
        </p:txBody>
      </p:sp>
      <p:graphicFrame>
        <p:nvGraphicFramePr>
          <p:cNvPr id="32" name="Объект 31"/>
          <p:cNvGraphicFramePr>
            <a:graphicFrameLocks noGrp="1" noChangeAspect="1"/>
          </p:cNvGraphicFramePr>
          <p:nvPr>
            <p:extLst/>
          </p:nvPr>
        </p:nvGraphicFramePr>
        <p:xfrm>
          <a:off x="4642661" y="6239003"/>
          <a:ext cx="693214" cy="354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200" name="Equation" r:id="rId27" imgW="457200" imgH="228600" progId="Equation.DSMT4">
                  <p:embed/>
                </p:oleObj>
              </mc:Choice>
              <mc:Fallback>
                <p:oleObj name="Equation" r:id="rId27" imgW="457200" imgH="228600" progId="Equation.DSMT4">
                  <p:embed/>
                  <p:pic>
                    <p:nvPicPr>
                      <p:cNvPr id="0" name="Picture 79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2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2661" y="6239003"/>
                        <a:ext cx="693214" cy="3540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Прямоугольник 32"/>
          <p:cNvSpPr/>
          <p:nvPr/>
        </p:nvSpPr>
        <p:spPr>
          <a:xfrm>
            <a:off x="92347" y="2883119"/>
            <a:ext cx="282640" cy="43204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90452" tIns="45226" rIns="90452" bIns="45226" rtlCol="0" anchor="ctr"/>
          <a:lstStyle/>
          <a:p>
            <a:pPr algn="ctr" defTabSz="904514"/>
            <a:r>
              <a:rPr lang="ru-RU" sz="179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8298545" y="2883119"/>
            <a:ext cx="282640" cy="43204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90452" tIns="45226" rIns="90452" bIns="45226" rtlCol="0" anchor="ctr"/>
          <a:lstStyle/>
          <a:p>
            <a:pPr algn="ctr" defTabSz="904514"/>
            <a:r>
              <a:rPr lang="ru-RU" sz="179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35" name="Прямоугольник 34"/>
          <p:cNvSpPr/>
          <p:nvPr/>
        </p:nvSpPr>
        <p:spPr>
          <a:xfrm>
            <a:off x="92347" y="5157193"/>
            <a:ext cx="282640" cy="43204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90452" tIns="45226" rIns="90452" bIns="45226" rtlCol="0" anchor="ctr"/>
          <a:lstStyle/>
          <a:p>
            <a:pPr algn="ctr" defTabSz="904514"/>
            <a:r>
              <a:rPr lang="ru-RU" sz="179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36" name="Прямоугольник 35"/>
          <p:cNvSpPr/>
          <p:nvPr/>
        </p:nvSpPr>
        <p:spPr>
          <a:xfrm>
            <a:off x="8528967" y="5157193"/>
            <a:ext cx="443802" cy="43204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90452" tIns="45226" rIns="90452" bIns="45226" rtlCol="0" anchor="ctr"/>
          <a:lstStyle/>
          <a:p>
            <a:pPr algn="ctr" defTabSz="904514"/>
            <a:r>
              <a:rPr lang="ru-RU" sz="179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</a:p>
        </p:txBody>
      </p:sp>
      <p:sp>
        <p:nvSpPr>
          <p:cNvPr id="37" name="Управляющая кнопка: в начало 36">
            <a:hlinkClick r:id="rId29" action="ppaction://hlinksldjump" highlightClick="1"/>
          </p:cNvPr>
          <p:cNvSpPr/>
          <p:nvPr/>
        </p:nvSpPr>
        <p:spPr>
          <a:xfrm>
            <a:off x="8492069" y="5960772"/>
            <a:ext cx="517595" cy="348548"/>
          </a:xfrm>
          <a:prstGeom prst="actionButtonBeginning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04514"/>
            <a:endParaRPr lang="ru-RU" sz="1797">
              <a:solidFill>
                <a:prstClr val="black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92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0608483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9904" y="218093"/>
            <a:ext cx="8219062" cy="834645"/>
          </a:xfrm>
        </p:spPr>
        <p:txBody>
          <a:bodyPr>
            <a:normAutofit/>
          </a:bodyPr>
          <a:lstStyle/>
          <a:p>
            <a:r>
              <a:rPr lang="ru-RU" sz="2516" dirty="0"/>
              <a:t>Математическая модель динамики распространения ВИЧ на клеточном уровне</a:t>
            </a:r>
            <a:endParaRPr lang="en-US" sz="2516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261735" y="1225735"/>
            <a:ext cx="8549872" cy="4507522"/>
          </a:xfrm>
        </p:spPr>
        <p:txBody>
          <a:bodyPr/>
          <a:lstStyle/>
          <a:p>
            <a:pPr marL="0" indent="0">
              <a:buNone/>
            </a:pPr>
            <a:r>
              <a:rPr lang="en-US" sz="203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61735" y="938703"/>
            <a:ext cx="8267232" cy="920986"/>
          </a:xfrm>
          <a:prstGeom prst="rect">
            <a:avLst/>
          </a:prstGeom>
        </p:spPr>
        <p:txBody>
          <a:bodyPr wrap="square" lIns="90452" tIns="45226" rIns="90452" bIns="45226">
            <a:spAutoFit/>
          </a:bodyPr>
          <a:lstStyle/>
          <a:p>
            <a:pPr defTabSz="904514"/>
            <a:r>
              <a:rPr lang="en-US" sz="179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M.A. Nowak </a:t>
            </a:r>
            <a:r>
              <a:rPr lang="ru-RU" sz="179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en-US" sz="179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R.M. May </a:t>
            </a:r>
            <a:r>
              <a:rPr lang="ru-RU" sz="179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79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2000</a:t>
            </a:r>
            <a:r>
              <a:rPr lang="ru-RU" sz="179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исследовали усложненную модель динамики ВИЧ в ВИЧ инфицированных пациентах с антиретровирусной терапией </a:t>
            </a:r>
            <a:r>
              <a:rPr lang="en-US" sz="179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79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 </a:t>
            </a:r>
            <a:r>
              <a:rPr lang="ru-RU" sz="179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уравнений</a:t>
            </a:r>
            <a:r>
              <a:rPr lang="en-US" sz="179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1797" dirty="0">
              <a:solidFill>
                <a:prstClr val="black"/>
              </a:solidFill>
            </a:endParaRPr>
          </a:p>
        </p:txBody>
      </p:sp>
      <p:graphicFrame>
        <p:nvGraphicFramePr>
          <p:cNvPr id="6" name="Объект 5"/>
          <p:cNvGraphicFramePr>
            <a:graphicFrameLocks noGrp="1" noChangeAspect="1"/>
          </p:cNvGraphicFramePr>
          <p:nvPr>
            <p:extLst/>
          </p:nvPr>
        </p:nvGraphicFramePr>
        <p:xfrm>
          <a:off x="862570" y="1789950"/>
          <a:ext cx="6155178" cy="42049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092" name="Equation" r:id="rId3" imgW="5943600" imgH="3987720" progId="Equation.DSMT4">
                  <p:embed/>
                </p:oleObj>
              </mc:Choice>
              <mc:Fallback>
                <p:oleObj name="Equation" r:id="rId3" imgW="5943600" imgH="3987720" progId="Equation.DSMT4">
                  <p:embed/>
                  <p:pic>
                    <p:nvPicPr>
                      <p:cNvPr id="0" name="Picture 7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2570" y="1789950"/>
                        <a:ext cx="6155178" cy="420490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Прямоугольник 14"/>
          <p:cNvSpPr/>
          <p:nvPr/>
        </p:nvSpPr>
        <p:spPr>
          <a:xfrm>
            <a:off x="332395" y="5844443"/>
            <a:ext cx="8125912" cy="920986"/>
          </a:xfrm>
          <a:prstGeom prst="rect">
            <a:avLst/>
          </a:prstGeom>
        </p:spPr>
        <p:txBody>
          <a:bodyPr wrap="square" lIns="90452" tIns="45226" rIns="90452" bIns="45226">
            <a:spAutoFit/>
          </a:bodyPr>
          <a:lstStyle/>
          <a:p>
            <a:pPr defTabSz="904514"/>
            <a:r>
              <a:rPr lang="ru-RU" sz="179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Модели динамики ВИЧ исследовали </a:t>
            </a:r>
            <a:r>
              <a:rPr lang="en-US" sz="1797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Hellerstein</a:t>
            </a:r>
            <a:r>
              <a:rPr lang="en-US" sz="179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(1999); </a:t>
            </a:r>
            <a:r>
              <a:rPr lang="en-US" sz="1797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Hayns</a:t>
            </a:r>
            <a:r>
              <a:rPr lang="en-US" sz="179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(2000); </a:t>
            </a:r>
            <a:r>
              <a:rPr lang="en-US" sz="1797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Bestilny</a:t>
            </a:r>
            <a:r>
              <a:rPr lang="en-US" sz="179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(2000); Ribeiro (2002); B.M. Adams</a:t>
            </a:r>
            <a:r>
              <a:rPr lang="ru-RU" sz="179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(2001);</a:t>
            </a:r>
            <a:r>
              <a:rPr lang="en-US" sz="179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H.T. Banks (200</a:t>
            </a:r>
            <a:r>
              <a:rPr lang="ru-RU" sz="179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79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); D.M. </a:t>
            </a:r>
            <a:r>
              <a:rPr lang="en-US" sz="1797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Bortz</a:t>
            </a:r>
            <a:r>
              <a:rPr lang="en-US" sz="179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(2003)</a:t>
            </a:r>
            <a:r>
              <a:rPr lang="ru-RU" sz="179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179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R.M. </a:t>
            </a:r>
            <a:r>
              <a:rPr lang="en-US" sz="1797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Zinkernagel</a:t>
            </a:r>
            <a:r>
              <a:rPr lang="en-US" sz="179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(2005)</a:t>
            </a:r>
            <a:r>
              <a:rPr lang="ru-RU" sz="179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Г</a:t>
            </a:r>
            <a:r>
              <a:rPr lang="en-US" sz="179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179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en-US" sz="179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79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Бочаров </a:t>
            </a:r>
            <a:r>
              <a:rPr lang="en-US" sz="179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(2007)</a:t>
            </a:r>
            <a:r>
              <a:rPr lang="ru-RU" sz="179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97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etc.</a:t>
            </a:r>
            <a:endParaRPr lang="ru-RU" sz="1797" i="1" dirty="0">
              <a:solidFill>
                <a:prstClr val="black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257083" y="4005065"/>
            <a:ext cx="1625183" cy="43204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90452" tIns="45226" rIns="90452" bIns="45226" rtlCol="0" anchor="ctr"/>
          <a:lstStyle/>
          <a:p>
            <a:pPr algn="ctr" defTabSz="904514"/>
            <a:r>
              <a:rPr lang="ru-RU" sz="179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 параметра</a:t>
            </a:r>
          </a:p>
        </p:txBody>
      </p:sp>
      <p:sp>
        <p:nvSpPr>
          <p:cNvPr id="10" name="Управляющая кнопка: в начало 9">
            <a:hlinkClick r:id="rId5" action="ppaction://hlinksldjump" highlightClick="1"/>
          </p:cNvPr>
          <p:cNvSpPr/>
          <p:nvPr/>
        </p:nvSpPr>
        <p:spPr>
          <a:xfrm>
            <a:off x="8281430" y="6448305"/>
            <a:ext cx="517595" cy="348548"/>
          </a:xfrm>
          <a:prstGeom prst="actionButtonBeginning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04514"/>
            <a:endParaRPr lang="ru-RU" sz="1797">
              <a:solidFill>
                <a:prstClr val="black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93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8253088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2"/>
          <p:cNvSpPr txBox="1">
            <a:spLocks/>
          </p:cNvSpPr>
          <p:nvPr/>
        </p:nvSpPr>
        <p:spPr>
          <a:xfrm>
            <a:off x="308695" y="5570284"/>
            <a:ext cx="5549797" cy="452739"/>
          </a:xfrm>
          <a:prstGeom prst="rect">
            <a:avLst/>
          </a:prstGeom>
        </p:spPr>
        <p:txBody>
          <a:bodyPr lIns="75981" tIns="37990" rIns="75981" bIns="3799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677" dirty="0">
                <a:solidFill>
                  <a:prstClr val="black"/>
                </a:solidFill>
                <a:cs typeface="Arial" panose="020B0604020202020204" pitchFamily="34" charset="0"/>
              </a:rPr>
              <a:t>Описание параметров</a:t>
            </a:r>
            <a:r>
              <a:rPr lang="en-US" sz="1677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ru-RU" sz="1677" dirty="0">
                <a:solidFill>
                  <a:prstClr val="black"/>
                </a:solidFill>
                <a:cs typeface="Arial" panose="020B0604020202020204" pitchFamily="34" charset="0"/>
              </a:rPr>
              <a:t>и переменных модели приведено в таблице.</a:t>
            </a:r>
            <a:endParaRPr lang="en-US" sz="1677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129786" y="1081836"/>
            <a:ext cx="731746" cy="334806"/>
          </a:xfrm>
          <a:prstGeom prst="rect">
            <a:avLst/>
          </a:prstGeom>
          <a:noFill/>
        </p:spPr>
        <p:txBody>
          <a:bodyPr wrap="none" lIns="75981" tIns="37990" rIns="75981" bIns="37990" rtlCol="0">
            <a:spAutoFit/>
          </a:bodyPr>
          <a:lstStyle/>
          <a:p>
            <a:pPr defTabSz="904514"/>
            <a:r>
              <a:rPr lang="ru-RU" sz="1677" dirty="0">
                <a:solidFill>
                  <a:prstClr val="black"/>
                </a:solidFill>
                <a:cs typeface="Arial" panose="020B0604020202020204" pitchFamily="34" charset="0"/>
              </a:rPr>
              <a:t>Здесь: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3198683" y="1407946"/>
                <a:ext cx="5245922" cy="331860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defTabSz="904514"/>
                <a14:m>
                  <m:oMath xmlns:m="http://schemas.openxmlformats.org/officeDocument/2006/math">
                    <m:sSub>
                      <m:sSubPr>
                        <m:ctrlPr>
                          <a:rPr lang="ru-RU" sz="1797" b="1" i="1">
                            <a:solidFill>
                              <a:prstClr val="black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1797" b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𝐒</m:t>
                        </m:r>
                      </m:e>
                      <m:sub>
                        <m:r>
                          <a:rPr lang="en-US" sz="1797" b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𝐁</m:t>
                        </m:r>
                      </m:sub>
                    </m:sSub>
                  </m:oMath>
                </a14:m>
                <a:r>
                  <a:rPr lang="en-US" sz="1797" b="1" dirty="0">
                    <a:solidFill>
                      <a:prstClr val="black"/>
                    </a:solidFill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797" b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</m:oMath>
                </a14:m>
                <a:r>
                  <a:rPr lang="ru-RU" sz="1797" b="1" dirty="0">
                    <a:solidFill>
                      <a:prstClr val="black"/>
                    </a:solidFill>
                    <a:cs typeface="Arial" panose="020B0604020202020204" pitchFamily="34" charset="0"/>
                  </a:rPr>
                  <a:t> </a:t>
                </a:r>
                <a:r>
                  <a:rPr lang="ru-RU" sz="1797" dirty="0">
                    <a:solidFill>
                      <a:prstClr val="black"/>
                    </a:solidFill>
                    <a:cs typeface="Arial" panose="020B0604020202020204" pitchFamily="34" charset="0"/>
                  </a:rPr>
                  <a:t>количество незараженных индивидов (вакцинированных)</a:t>
                </a:r>
              </a:p>
              <a:p>
                <a:pPr defTabSz="904514"/>
                <a14:m>
                  <m:oMath xmlns:m="http://schemas.openxmlformats.org/officeDocument/2006/math">
                    <m:sSub>
                      <m:sSubPr>
                        <m:ctrlPr>
                          <a:rPr lang="ru-RU" sz="1797" b="1" i="1">
                            <a:solidFill>
                              <a:prstClr val="black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1797" b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𝐋</m:t>
                        </m:r>
                      </m:e>
                      <m:sub>
                        <m:r>
                          <a:rPr lang="en-US" sz="1797" b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𝐀</m:t>
                        </m:r>
                      </m:sub>
                    </m:sSub>
                  </m:oMath>
                </a14:m>
                <a:r>
                  <a:rPr lang="en-US" sz="1797" b="1" dirty="0">
                    <a:solidFill>
                      <a:prstClr val="black"/>
                    </a:solidFill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797" b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</m:oMath>
                </a14:m>
                <a:r>
                  <a:rPr lang="en-US" sz="1797" b="1" dirty="0">
                    <a:solidFill>
                      <a:prstClr val="black"/>
                    </a:solidFill>
                    <a:cs typeface="Arial" panose="020B0604020202020204" pitchFamily="34" charset="0"/>
                  </a:rPr>
                  <a:t> </a:t>
                </a:r>
                <a:r>
                  <a:rPr lang="ru-RU" sz="1797" dirty="0">
                    <a:solidFill>
                      <a:prstClr val="black"/>
                    </a:solidFill>
                    <a:cs typeface="Arial" panose="020B0604020202020204" pitchFamily="34" charset="0"/>
                  </a:rPr>
                  <a:t>количество латентно зараженных индивидов (с быстрым прогрессированием болезни)</a:t>
                </a:r>
                <a:endParaRPr lang="en-US" sz="1797" b="1" dirty="0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  <a:p>
                <a:pPr defTabSz="904514"/>
                <a14:m>
                  <m:oMath xmlns:m="http://schemas.openxmlformats.org/officeDocument/2006/math">
                    <m:sSub>
                      <m:sSubPr>
                        <m:ctrlPr>
                          <a:rPr lang="ru-RU" sz="1797" b="1" i="1">
                            <a:solidFill>
                              <a:prstClr val="black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1797" b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𝐋</m:t>
                        </m:r>
                      </m:e>
                      <m:sub>
                        <m:r>
                          <a:rPr lang="en-US" sz="1797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𝑩</m:t>
                        </m:r>
                      </m:sub>
                    </m:sSub>
                  </m:oMath>
                </a14:m>
                <a:r>
                  <a:rPr lang="en-US" sz="1797" b="1" dirty="0">
                    <a:solidFill>
                      <a:prstClr val="black"/>
                    </a:solidFill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797" b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</m:oMath>
                </a14:m>
                <a:r>
                  <a:rPr lang="ru-RU" sz="1797" b="1" dirty="0">
                    <a:solidFill>
                      <a:prstClr val="black"/>
                    </a:solidFill>
                    <a:cs typeface="Arial" panose="020B0604020202020204" pitchFamily="34" charset="0"/>
                  </a:rPr>
                  <a:t> </a:t>
                </a:r>
                <a:r>
                  <a:rPr lang="ru-RU" sz="1797" dirty="0">
                    <a:solidFill>
                      <a:prstClr val="black"/>
                    </a:solidFill>
                    <a:cs typeface="Arial" panose="020B0604020202020204" pitchFamily="34" charset="0"/>
                  </a:rPr>
                  <a:t>количество латентно зараженных индивидов (с медленным прогрессированием болезни)</a:t>
                </a:r>
                <a:endParaRPr lang="en-US" sz="1797" b="1" dirty="0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  <a:p>
                <a:pPr defTabSz="904514"/>
                <a14:m>
                  <m:oMath xmlns:m="http://schemas.openxmlformats.org/officeDocument/2006/math">
                    <m:r>
                      <a:rPr lang="en-US" sz="1797" b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𝐈</m:t>
                    </m:r>
                    <m:r>
                      <a:rPr lang="en-US" sz="1797" b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</m:oMath>
                </a14:m>
                <a:r>
                  <a:rPr lang="ru-RU" sz="1797" b="1" dirty="0">
                    <a:solidFill>
                      <a:prstClr val="black"/>
                    </a:solidFill>
                    <a:cs typeface="Arial" panose="020B0604020202020204" pitchFamily="34" charset="0"/>
                  </a:rPr>
                  <a:t> </a:t>
                </a:r>
                <a:r>
                  <a:rPr lang="ru-RU" sz="1797" dirty="0">
                    <a:solidFill>
                      <a:prstClr val="black"/>
                    </a:solidFill>
                    <a:cs typeface="Arial" panose="020B0604020202020204" pitchFamily="34" charset="0"/>
                  </a:rPr>
                  <a:t>количество индивидов с активной формой болезни (не на лечении)</a:t>
                </a:r>
                <a:endParaRPr lang="en-US" sz="1797" b="1" dirty="0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  <a:p>
                <a:pPr defTabSz="904514"/>
                <a14:m>
                  <m:oMath xmlns:m="http://schemas.openxmlformats.org/officeDocument/2006/math">
                    <m:r>
                      <a:rPr lang="en-US" sz="1797" b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𝐓</m:t>
                    </m:r>
                    <m:r>
                      <a:rPr lang="en-US" sz="1797" b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</m:oMath>
                </a14:m>
                <a:r>
                  <a:rPr lang="ru-RU" sz="1797" b="1" dirty="0">
                    <a:solidFill>
                      <a:prstClr val="black"/>
                    </a:solidFill>
                    <a:cs typeface="Arial" panose="020B0604020202020204" pitchFamily="34" charset="0"/>
                  </a:rPr>
                  <a:t> </a:t>
                </a:r>
                <a:r>
                  <a:rPr lang="ru-RU" sz="1797" dirty="0">
                    <a:solidFill>
                      <a:prstClr val="black"/>
                    </a:solidFill>
                    <a:cs typeface="Arial" panose="020B0604020202020204" pitchFamily="34" charset="0"/>
                  </a:rPr>
                  <a:t>количество индивидов с активной формой болезни (на лечении)</a:t>
                </a:r>
              </a:p>
              <a:p>
                <a:pPr defTabSz="904514"/>
                <a:endParaRPr lang="ru-RU" sz="1797" b="1" dirty="0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  <a:p>
                <a:pPr defTabSz="904514"/>
                <a:r>
                  <a:rPr lang="ru-RU" sz="1797" b="1" dirty="0">
                    <a:solidFill>
                      <a:prstClr val="black"/>
                    </a:solidFill>
                    <a:cs typeface="Arial" panose="020B0604020202020204" pitchFamily="34" charset="0"/>
                  </a:rPr>
                  <a:t>*</a:t>
                </a:r>
                <a:r>
                  <a:rPr lang="ru-RU" sz="1797" dirty="0">
                    <a:solidFill>
                      <a:prstClr val="black"/>
                    </a:solidFill>
                    <a:cs typeface="Arial" panose="020B0604020202020204" pitchFamily="34" charset="0"/>
                  </a:rPr>
                  <a:t>с </a:t>
                </a:r>
                <a:r>
                  <a:rPr lang="ru-RU" sz="1797" dirty="0" err="1">
                    <a:solidFill>
                      <a:prstClr val="black"/>
                    </a:solidFill>
                    <a:cs typeface="Arial" panose="020B0604020202020204" pitchFamily="34" charset="0"/>
                  </a:rPr>
                  <a:t>коэф</a:t>
                </a:r>
                <a:r>
                  <a:rPr lang="ru-RU" sz="1797" dirty="0">
                    <a:solidFill>
                      <a:prstClr val="black"/>
                    </a:solidFill>
                    <a:cs typeface="Arial" panose="020B0604020202020204" pitchFamily="34" charset="0"/>
                  </a:rPr>
                  <a:t>.</a:t>
                </a:r>
                <a:r>
                  <a:rPr lang="ru-RU" sz="1797" b="1" dirty="0">
                    <a:solidFill>
                      <a:prstClr val="black"/>
                    </a:solidFill>
                    <a:cs typeface="Arial" panose="020B0604020202020204" pitchFamily="34" charset="0"/>
                  </a:rPr>
                  <a:t> </a:t>
                </a:r>
                <a:r>
                  <a:rPr lang="en-US" sz="1797" b="1" dirty="0">
                    <a:solidFill>
                      <a:prstClr val="black"/>
                    </a:solidFill>
                    <a:cs typeface="Arial" panose="020B0604020202020204" pitchFamily="34" charset="0"/>
                  </a:rPr>
                  <a:t>m</a:t>
                </a:r>
                <a:r>
                  <a:rPr lang="ru-RU" sz="1797" b="1" dirty="0">
                    <a:solidFill>
                      <a:prstClr val="black"/>
                    </a:solidFill>
                    <a:cs typeface="Arial" panose="020B0604020202020204" pitchFamily="34" charset="0"/>
                  </a:rPr>
                  <a:t> </a:t>
                </a:r>
                <a:r>
                  <a:rPr lang="ru-RU" sz="1797" dirty="0">
                    <a:solidFill>
                      <a:prstClr val="black"/>
                    </a:solidFill>
                    <a:cs typeface="Arial" panose="020B0604020202020204" pitchFamily="34" charset="0"/>
                  </a:rPr>
                  <a:t>тоже самое для МЛУ-ТБ</a:t>
                </a:r>
                <a:endParaRPr lang="ru-RU" sz="1797" b="1" dirty="0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29980" y="1407945"/>
                <a:ext cx="7127991" cy="2492990"/>
              </a:xfrm>
              <a:prstGeom prst="rect">
                <a:avLst/>
              </a:prstGeom>
              <a:blipFill>
                <a:blip r:embed="rId3" cstate="print"/>
                <a:stretch>
                  <a:fillRect l="-2053" t="-3178" r="-257" b="-464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Рисунок 8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96213" y="6094109"/>
            <a:ext cx="165346" cy="208868"/>
          </a:xfrm>
          <a:prstGeom prst="rect">
            <a:avLst/>
          </a:prstGeom>
          <a:ln>
            <a:solidFill>
              <a:srgbClr val="9AA6A4"/>
            </a:solidFill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4754" y="3946595"/>
            <a:ext cx="2855144" cy="2533811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4" name="TextBox 13"/>
          <p:cNvSpPr txBox="1"/>
          <p:nvPr/>
        </p:nvSpPr>
        <p:spPr>
          <a:xfrm>
            <a:off x="350733" y="6077313"/>
            <a:ext cx="5557928" cy="518959"/>
          </a:xfrm>
          <a:prstGeom prst="rect">
            <a:avLst/>
          </a:prstGeom>
          <a:noFill/>
          <a:ln>
            <a:solidFill>
              <a:srgbClr val="9AA6A4"/>
            </a:solidFill>
          </a:ln>
        </p:spPr>
        <p:txBody>
          <a:bodyPr wrap="square" lIns="75981" tIns="37990" rIns="75981" bIns="37990" rtlCol="0">
            <a:spAutoFit/>
          </a:bodyPr>
          <a:lstStyle/>
          <a:p>
            <a:pPr defTabSz="904514"/>
            <a:r>
              <a:rPr lang="ru-RU" sz="958" dirty="0">
                <a:solidFill>
                  <a:prstClr val="black"/>
                </a:solidFill>
              </a:rPr>
              <a:t>*</a:t>
            </a:r>
            <a:r>
              <a:rPr lang="en-US" sz="958" dirty="0">
                <a:solidFill>
                  <a:prstClr val="black"/>
                </a:solidFill>
              </a:rPr>
              <a:t>J.M. </a:t>
            </a:r>
            <a:r>
              <a:rPr lang="en-US" sz="958" dirty="0" err="1">
                <a:solidFill>
                  <a:prstClr val="black"/>
                </a:solidFill>
              </a:rPr>
              <a:t>Trauer</a:t>
            </a:r>
            <a:r>
              <a:rPr lang="en-US" sz="958" dirty="0">
                <a:solidFill>
                  <a:prstClr val="black"/>
                </a:solidFill>
              </a:rPr>
              <a:t>, J.T. Denholm, E.S. </a:t>
            </a:r>
            <a:r>
              <a:rPr lang="en-US" sz="958" dirty="0" err="1">
                <a:solidFill>
                  <a:prstClr val="black"/>
                </a:solidFill>
              </a:rPr>
              <a:t>McBryde</a:t>
            </a:r>
            <a:r>
              <a:rPr lang="en-US" sz="958" dirty="0">
                <a:solidFill>
                  <a:prstClr val="black"/>
                </a:solidFill>
              </a:rPr>
              <a:t>. Construction of a mathematical model for tuberculosis transmission in highly endemic regions of the Asia-pacific. Journal of Theoretical Biology. – 2014. – Vol. 358. – P. 74-84</a:t>
            </a:r>
            <a:r>
              <a:rPr lang="en-US" sz="839" dirty="0">
                <a:solidFill>
                  <a:prstClr val="black"/>
                </a:solidFill>
              </a:rPr>
              <a:t>.</a:t>
            </a:r>
            <a:endParaRPr lang="ru-RU" sz="839" dirty="0">
              <a:solidFill>
                <a:prstClr val="black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733" y="1416661"/>
            <a:ext cx="2676591" cy="3967031"/>
          </a:xfrm>
          <a:prstGeom prst="rect">
            <a:avLst/>
          </a:prstGeom>
          <a:ln>
            <a:solidFill>
              <a:srgbClr val="9AA6A4"/>
            </a:solidFill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2462" y="4809253"/>
            <a:ext cx="2479134" cy="564971"/>
          </a:xfrm>
          <a:prstGeom prst="rect">
            <a:avLst/>
          </a:prstGeom>
          <a:ln>
            <a:solidFill>
              <a:srgbClr val="9AA6A4"/>
            </a:solidFill>
          </a:ln>
        </p:spPr>
      </p:pic>
      <p:sp>
        <p:nvSpPr>
          <p:cNvPr id="12" name="Скругленный прямоугольник 11"/>
          <p:cNvSpPr/>
          <p:nvPr/>
        </p:nvSpPr>
        <p:spPr>
          <a:xfrm>
            <a:off x="1552697" y="150899"/>
            <a:ext cx="7478397" cy="776392"/>
          </a:xfrm>
          <a:prstGeom prst="roundRect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ru-RU" sz="2396" b="1" dirty="0">
                <a:solidFill>
                  <a:srgbClr val="00AC00"/>
                </a:solidFill>
              </a:rPr>
              <a:t>Математическая модель распространения туберкулеза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381670" y="150899"/>
            <a:ext cx="998950" cy="776391"/>
          </a:xfrm>
          <a:prstGeom prst="roundRect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04514"/>
            <a:r>
              <a:rPr lang="ru-RU" sz="3354" b="1" dirty="0">
                <a:solidFill>
                  <a:srgbClr val="00B050"/>
                </a:solidFill>
              </a:rPr>
              <a:t>4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94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8517673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Скругленный прямоугольник 12"/>
          <p:cNvSpPr/>
          <p:nvPr/>
        </p:nvSpPr>
        <p:spPr>
          <a:xfrm>
            <a:off x="1552697" y="150899"/>
            <a:ext cx="7478397" cy="776392"/>
          </a:xfrm>
          <a:prstGeom prst="roundRect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ru-RU" sz="2396" b="1" dirty="0">
                <a:solidFill>
                  <a:srgbClr val="00AC00"/>
                </a:solidFill>
              </a:rPr>
              <a:t>Математическая модель распространения туберкулеза</a:t>
            </a: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381670" y="150899"/>
            <a:ext cx="998950" cy="776391"/>
          </a:xfrm>
          <a:prstGeom prst="roundRect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04514"/>
            <a:r>
              <a:rPr lang="ru-RU" sz="3354" b="1" dirty="0">
                <a:solidFill>
                  <a:srgbClr val="00B050"/>
                </a:solidFill>
              </a:rPr>
              <a:t>5</a:t>
            </a:r>
          </a:p>
        </p:txBody>
      </p:sp>
      <p:sp>
        <p:nvSpPr>
          <p:cNvPr id="4" name="Объект 2"/>
          <p:cNvSpPr txBox="1">
            <a:spLocks/>
          </p:cNvSpPr>
          <p:nvPr/>
        </p:nvSpPr>
        <p:spPr>
          <a:xfrm>
            <a:off x="280924" y="5844443"/>
            <a:ext cx="5549797" cy="452739"/>
          </a:xfrm>
          <a:prstGeom prst="rect">
            <a:avLst/>
          </a:prstGeom>
        </p:spPr>
        <p:txBody>
          <a:bodyPr lIns="75981" tIns="37990" rIns="75981" bIns="3799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677" dirty="0">
                <a:solidFill>
                  <a:prstClr val="black"/>
                </a:solidFill>
                <a:cs typeface="Arial" panose="020B0604020202020204" pitchFamily="34" charset="0"/>
              </a:rPr>
              <a:t>Описание параметров</a:t>
            </a:r>
            <a:r>
              <a:rPr lang="en-US" sz="1677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ru-RU" sz="1677" dirty="0">
                <a:solidFill>
                  <a:prstClr val="black"/>
                </a:solidFill>
                <a:cs typeface="Arial" panose="020B0604020202020204" pitchFamily="34" charset="0"/>
              </a:rPr>
              <a:t>и переменных модели приведено в таблице.</a:t>
            </a:r>
            <a:endParaRPr lang="en-US" sz="1677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129786" y="1081836"/>
            <a:ext cx="731746" cy="334806"/>
          </a:xfrm>
          <a:prstGeom prst="rect">
            <a:avLst/>
          </a:prstGeom>
          <a:noFill/>
        </p:spPr>
        <p:txBody>
          <a:bodyPr wrap="none" lIns="75981" tIns="37990" rIns="75981" bIns="37990" rtlCol="0">
            <a:spAutoFit/>
          </a:bodyPr>
          <a:lstStyle/>
          <a:p>
            <a:pPr defTabSz="904514"/>
            <a:r>
              <a:rPr lang="ru-RU" sz="1677" dirty="0">
                <a:solidFill>
                  <a:prstClr val="black"/>
                </a:solidFill>
                <a:cs typeface="Arial" panose="020B0604020202020204" pitchFamily="34" charset="0"/>
              </a:rPr>
              <a:t>Здесь: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84159" y="4541635"/>
            <a:ext cx="2488313" cy="1422420"/>
          </a:xfrm>
          <a:prstGeom prst="rect">
            <a:avLst/>
          </a:prstGeom>
          <a:ln>
            <a:solidFill>
              <a:srgbClr val="9AA6A4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3198683" y="1407948"/>
                <a:ext cx="5245922" cy="387170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defTabSz="904514"/>
                <a14:m>
                  <m:oMath xmlns:m="http://schemas.openxmlformats.org/officeDocument/2006/math">
                    <m:sSub>
                      <m:sSubPr>
                        <m:ctrlPr>
                          <a:rPr lang="ru-RU" sz="1797" b="1" i="1">
                            <a:solidFill>
                              <a:prstClr val="black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1797" b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𝐒</m:t>
                        </m:r>
                      </m:e>
                      <m:sub>
                        <m:r>
                          <a:rPr lang="en-US" sz="1797" b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𝐀</m:t>
                        </m:r>
                      </m:sub>
                    </m:sSub>
                    <m:r>
                      <a:rPr lang="en-US" sz="1797" b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−</m:t>
                    </m:r>
                  </m:oMath>
                </a14:m>
                <a:r>
                  <a:rPr lang="ru-RU" sz="1797" b="1" dirty="0">
                    <a:solidFill>
                      <a:prstClr val="black"/>
                    </a:solidFill>
                    <a:cs typeface="Arial" panose="020B0604020202020204" pitchFamily="34" charset="0"/>
                  </a:rPr>
                  <a:t> </a:t>
                </a:r>
                <a:r>
                  <a:rPr lang="ru-RU" sz="1797" dirty="0">
                    <a:solidFill>
                      <a:prstClr val="black"/>
                    </a:solidFill>
                    <a:cs typeface="Arial" panose="020B0604020202020204" pitchFamily="34" charset="0"/>
                  </a:rPr>
                  <a:t>количество незараженных индивидов (не вакцинированных)</a:t>
                </a:r>
              </a:p>
              <a:p>
                <a:pPr defTabSz="904514"/>
                <a14:m>
                  <m:oMath xmlns:m="http://schemas.openxmlformats.org/officeDocument/2006/math">
                    <m:sSub>
                      <m:sSubPr>
                        <m:ctrlPr>
                          <a:rPr lang="ru-RU" sz="1797" b="1" i="1">
                            <a:solidFill>
                              <a:prstClr val="black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1797" b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𝐒</m:t>
                        </m:r>
                      </m:e>
                      <m:sub>
                        <m:r>
                          <a:rPr lang="en-US" sz="1797" b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𝐁</m:t>
                        </m:r>
                      </m:sub>
                    </m:sSub>
                  </m:oMath>
                </a14:m>
                <a:r>
                  <a:rPr lang="en-US" sz="1797" b="1" dirty="0">
                    <a:solidFill>
                      <a:prstClr val="black"/>
                    </a:solidFill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797" b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</m:oMath>
                </a14:m>
                <a:r>
                  <a:rPr lang="ru-RU" sz="1797" b="1" dirty="0">
                    <a:solidFill>
                      <a:prstClr val="black"/>
                    </a:solidFill>
                    <a:cs typeface="Arial" panose="020B0604020202020204" pitchFamily="34" charset="0"/>
                  </a:rPr>
                  <a:t> </a:t>
                </a:r>
                <a:r>
                  <a:rPr lang="ru-RU" sz="1797" dirty="0">
                    <a:solidFill>
                      <a:prstClr val="black"/>
                    </a:solidFill>
                    <a:cs typeface="Arial" panose="020B0604020202020204" pitchFamily="34" charset="0"/>
                  </a:rPr>
                  <a:t>количество незараженных индивидов (вакцинированных)</a:t>
                </a:r>
              </a:p>
              <a:p>
                <a:pPr defTabSz="904514"/>
                <a14:m>
                  <m:oMath xmlns:m="http://schemas.openxmlformats.org/officeDocument/2006/math">
                    <m:sSub>
                      <m:sSubPr>
                        <m:ctrlPr>
                          <a:rPr lang="ru-RU" sz="1797" b="1" i="1">
                            <a:solidFill>
                              <a:prstClr val="black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1797" b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𝐋</m:t>
                        </m:r>
                      </m:e>
                      <m:sub>
                        <m:r>
                          <a:rPr lang="en-US" sz="1797" b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𝐀</m:t>
                        </m:r>
                      </m:sub>
                    </m:sSub>
                  </m:oMath>
                </a14:m>
                <a:r>
                  <a:rPr lang="en-US" sz="1797" b="1" dirty="0">
                    <a:solidFill>
                      <a:prstClr val="black"/>
                    </a:solidFill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797" b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</m:oMath>
                </a14:m>
                <a:r>
                  <a:rPr lang="en-US" sz="1797" b="1" dirty="0">
                    <a:solidFill>
                      <a:prstClr val="black"/>
                    </a:solidFill>
                    <a:cs typeface="Arial" panose="020B0604020202020204" pitchFamily="34" charset="0"/>
                  </a:rPr>
                  <a:t> </a:t>
                </a:r>
                <a:r>
                  <a:rPr lang="ru-RU" sz="1797" dirty="0">
                    <a:solidFill>
                      <a:prstClr val="black"/>
                    </a:solidFill>
                    <a:cs typeface="Arial" panose="020B0604020202020204" pitchFamily="34" charset="0"/>
                  </a:rPr>
                  <a:t>количество латентно зараженных индивидов (с быстрым прогрессированием болезни)</a:t>
                </a:r>
                <a:endParaRPr lang="en-US" sz="1797" b="1" dirty="0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  <a:p>
                <a:pPr defTabSz="904514"/>
                <a14:m>
                  <m:oMath xmlns:m="http://schemas.openxmlformats.org/officeDocument/2006/math">
                    <m:sSub>
                      <m:sSubPr>
                        <m:ctrlPr>
                          <a:rPr lang="ru-RU" sz="1797" b="1" i="1">
                            <a:solidFill>
                              <a:prstClr val="black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1797" b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𝐋</m:t>
                        </m:r>
                      </m:e>
                      <m:sub>
                        <m:r>
                          <a:rPr lang="en-US" sz="1797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𝑩</m:t>
                        </m:r>
                      </m:sub>
                    </m:sSub>
                  </m:oMath>
                </a14:m>
                <a:r>
                  <a:rPr lang="en-US" sz="1797" b="1" dirty="0">
                    <a:solidFill>
                      <a:prstClr val="black"/>
                    </a:solidFill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797" b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</m:oMath>
                </a14:m>
                <a:r>
                  <a:rPr lang="ru-RU" sz="1797" b="1" dirty="0">
                    <a:solidFill>
                      <a:prstClr val="black"/>
                    </a:solidFill>
                    <a:cs typeface="Arial" panose="020B0604020202020204" pitchFamily="34" charset="0"/>
                  </a:rPr>
                  <a:t> </a:t>
                </a:r>
                <a:r>
                  <a:rPr lang="ru-RU" sz="1797" dirty="0">
                    <a:solidFill>
                      <a:prstClr val="black"/>
                    </a:solidFill>
                    <a:cs typeface="Arial" panose="020B0604020202020204" pitchFamily="34" charset="0"/>
                  </a:rPr>
                  <a:t>количество латентно зараженных индивидов (с медленным прогрессированием болезни)</a:t>
                </a:r>
                <a:endParaRPr lang="en-US" sz="1797" b="1" dirty="0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  <a:p>
                <a:pPr defTabSz="904514"/>
                <a14:m>
                  <m:oMath xmlns:m="http://schemas.openxmlformats.org/officeDocument/2006/math">
                    <m:r>
                      <a:rPr lang="en-US" sz="1797" b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𝐈</m:t>
                    </m:r>
                    <m:r>
                      <a:rPr lang="en-US" sz="1797" b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</m:oMath>
                </a14:m>
                <a:r>
                  <a:rPr lang="ru-RU" sz="1797" b="1" dirty="0">
                    <a:solidFill>
                      <a:prstClr val="black"/>
                    </a:solidFill>
                    <a:cs typeface="Arial" panose="020B0604020202020204" pitchFamily="34" charset="0"/>
                  </a:rPr>
                  <a:t> </a:t>
                </a:r>
                <a:r>
                  <a:rPr lang="ru-RU" sz="1797" dirty="0">
                    <a:solidFill>
                      <a:prstClr val="black"/>
                    </a:solidFill>
                    <a:cs typeface="Arial" panose="020B0604020202020204" pitchFamily="34" charset="0"/>
                  </a:rPr>
                  <a:t>количество индивидов с активной формой болезни (не на лечении)</a:t>
                </a:r>
                <a:endParaRPr lang="en-US" sz="1797" b="1" dirty="0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  <a:p>
                <a:pPr defTabSz="904514"/>
                <a14:m>
                  <m:oMath xmlns:m="http://schemas.openxmlformats.org/officeDocument/2006/math">
                    <m:r>
                      <a:rPr lang="en-US" sz="1797" b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𝐓</m:t>
                    </m:r>
                    <m:r>
                      <a:rPr lang="en-US" sz="1797" b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</m:oMath>
                </a14:m>
                <a:r>
                  <a:rPr lang="ru-RU" sz="1797" b="1" dirty="0">
                    <a:solidFill>
                      <a:prstClr val="black"/>
                    </a:solidFill>
                    <a:cs typeface="Arial" panose="020B0604020202020204" pitchFamily="34" charset="0"/>
                  </a:rPr>
                  <a:t> </a:t>
                </a:r>
                <a:r>
                  <a:rPr lang="ru-RU" sz="1797" dirty="0">
                    <a:solidFill>
                      <a:prstClr val="black"/>
                    </a:solidFill>
                    <a:cs typeface="Arial" panose="020B0604020202020204" pitchFamily="34" charset="0"/>
                  </a:rPr>
                  <a:t>количество индивидов с активной формой болезни (на лечении)</a:t>
                </a:r>
              </a:p>
              <a:p>
                <a:pPr defTabSz="904514"/>
                <a:endParaRPr lang="ru-RU" sz="1797" b="1" dirty="0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  <a:p>
                <a:pPr defTabSz="904514"/>
                <a:r>
                  <a:rPr lang="ru-RU" sz="1797" b="1" dirty="0">
                    <a:solidFill>
                      <a:prstClr val="black"/>
                    </a:solidFill>
                    <a:cs typeface="Arial" panose="020B0604020202020204" pitchFamily="34" charset="0"/>
                  </a:rPr>
                  <a:t>*</a:t>
                </a:r>
                <a:r>
                  <a:rPr lang="ru-RU" sz="1797" dirty="0">
                    <a:solidFill>
                      <a:prstClr val="black"/>
                    </a:solidFill>
                    <a:cs typeface="Arial" panose="020B0604020202020204" pitchFamily="34" charset="0"/>
                  </a:rPr>
                  <a:t>с </a:t>
                </a:r>
                <a:r>
                  <a:rPr lang="ru-RU" sz="1797" dirty="0" err="1">
                    <a:solidFill>
                      <a:prstClr val="black"/>
                    </a:solidFill>
                    <a:cs typeface="Arial" panose="020B0604020202020204" pitchFamily="34" charset="0"/>
                  </a:rPr>
                  <a:t>коэф</a:t>
                </a:r>
                <a:r>
                  <a:rPr lang="ru-RU" sz="1797" dirty="0">
                    <a:solidFill>
                      <a:prstClr val="black"/>
                    </a:solidFill>
                    <a:cs typeface="Arial" panose="020B0604020202020204" pitchFamily="34" charset="0"/>
                  </a:rPr>
                  <a:t>.</a:t>
                </a:r>
                <a:r>
                  <a:rPr lang="ru-RU" sz="1797" b="1" dirty="0">
                    <a:solidFill>
                      <a:prstClr val="black"/>
                    </a:solidFill>
                    <a:cs typeface="Arial" panose="020B0604020202020204" pitchFamily="34" charset="0"/>
                  </a:rPr>
                  <a:t> </a:t>
                </a:r>
                <a:r>
                  <a:rPr lang="en-US" sz="1797" b="1" dirty="0">
                    <a:solidFill>
                      <a:prstClr val="black"/>
                    </a:solidFill>
                    <a:cs typeface="Arial" panose="020B0604020202020204" pitchFamily="34" charset="0"/>
                  </a:rPr>
                  <a:t>m</a:t>
                </a:r>
                <a:r>
                  <a:rPr lang="ru-RU" sz="1797" b="1" dirty="0">
                    <a:solidFill>
                      <a:prstClr val="black"/>
                    </a:solidFill>
                    <a:cs typeface="Arial" panose="020B0604020202020204" pitchFamily="34" charset="0"/>
                  </a:rPr>
                  <a:t> </a:t>
                </a:r>
                <a:r>
                  <a:rPr lang="ru-RU" sz="1797" dirty="0">
                    <a:solidFill>
                      <a:prstClr val="black"/>
                    </a:solidFill>
                    <a:cs typeface="Arial" panose="020B0604020202020204" pitchFamily="34" charset="0"/>
                  </a:rPr>
                  <a:t>тоже самое для МЛУ-ТБ</a:t>
                </a:r>
                <a:endParaRPr lang="ru-RU" sz="1797" b="1" dirty="0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29980" y="1407945"/>
                <a:ext cx="7127991" cy="2769989"/>
              </a:xfrm>
              <a:prstGeom prst="rect">
                <a:avLst/>
              </a:prstGeom>
              <a:blipFill>
                <a:blip r:embed="rId5" cstate="print"/>
                <a:stretch>
                  <a:fillRect l="-2053" t="-2863" r="-257" b="-418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4754" y="4032862"/>
            <a:ext cx="2855144" cy="2604424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2" name="Рисунок 11">
            <a:hlinkClick r:id="" action="ppaction://noaction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791299" y="5740085"/>
            <a:ext cx="165755" cy="223969"/>
          </a:xfrm>
          <a:prstGeom prst="rect">
            <a:avLst/>
          </a:prstGeom>
          <a:ln w="9525">
            <a:solidFill>
              <a:srgbClr val="9AA6A4"/>
            </a:solidFill>
          </a:ln>
        </p:spPr>
      </p:pic>
      <p:sp>
        <p:nvSpPr>
          <p:cNvPr id="14" name="TextBox 13"/>
          <p:cNvSpPr txBox="1"/>
          <p:nvPr/>
        </p:nvSpPr>
        <p:spPr>
          <a:xfrm>
            <a:off x="342413" y="6183365"/>
            <a:ext cx="5557928" cy="518959"/>
          </a:xfrm>
          <a:prstGeom prst="rect">
            <a:avLst/>
          </a:prstGeom>
          <a:noFill/>
          <a:ln>
            <a:solidFill>
              <a:srgbClr val="9AA6A4"/>
            </a:solidFill>
          </a:ln>
        </p:spPr>
        <p:txBody>
          <a:bodyPr wrap="square" lIns="75981" tIns="37990" rIns="75981" bIns="37990" rtlCol="0">
            <a:spAutoFit/>
          </a:bodyPr>
          <a:lstStyle/>
          <a:p>
            <a:pPr defTabSz="904514"/>
            <a:r>
              <a:rPr lang="ru-RU" sz="958" dirty="0">
                <a:solidFill>
                  <a:prstClr val="black"/>
                </a:solidFill>
              </a:rPr>
              <a:t>*</a:t>
            </a:r>
            <a:r>
              <a:rPr lang="en-US" sz="958" dirty="0">
                <a:solidFill>
                  <a:prstClr val="black"/>
                </a:solidFill>
              </a:rPr>
              <a:t>J.M. </a:t>
            </a:r>
            <a:r>
              <a:rPr lang="en-US" sz="958" dirty="0" err="1">
                <a:solidFill>
                  <a:prstClr val="black"/>
                </a:solidFill>
              </a:rPr>
              <a:t>Trauer</a:t>
            </a:r>
            <a:r>
              <a:rPr lang="en-US" sz="958" dirty="0">
                <a:solidFill>
                  <a:prstClr val="black"/>
                </a:solidFill>
              </a:rPr>
              <a:t>, J.T. Denholm, E.S. </a:t>
            </a:r>
            <a:r>
              <a:rPr lang="en-US" sz="958" dirty="0" err="1">
                <a:solidFill>
                  <a:prstClr val="black"/>
                </a:solidFill>
              </a:rPr>
              <a:t>McBryde</a:t>
            </a:r>
            <a:r>
              <a:rPr lang="en-US" sz="958" dirty="0">
                <a:solidFill>
                  <a:prstClr val="black"/>
                </a:solidFill>
              </a:rPr>
              <a:t>. Construction of a mathematical model for tuberculosis transmission in highly endemic regions of the Asia-pacific. Journal of Theoretical Biology. – 2014. – Vol. 358. – P. 74-84</a:t>
            </a:r>
            <a:r>
              <a:rPr lang="en-US" sz="839" dirty="0">
                <a:solidFill>
                  <a:prstClr val="black"/>
                </a:solidFill>
              </a:rPr>
              <a:t>.</a:t>
            </a:r>
            <a:endParaRPr lang="ru-RU" sz="839" dirty="0">
              <a:solidFill>
                <a:prstClr val="black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619" y="1617418"/>
            <a:ext cx="2676591" cy="4122667"/>
          </a:xfrm>
          <a:prstGeom prst="rect">
            <a:avLst/>
          </a:prstGeom>
          <a:ln>
            <a:solidFill>
              <a:srgbClr val="9AA6A4"/>
            </a:solidFill>
          </a:ln>
        </p:spPr>
      </p:pic>
      <p:pic>
        <p:nvPicPr>
          <p:cNvPr id="10" name="Рисунок 9"/>
          <p:cNvPicPr preferRelativeResize="0">
            <a:picLocks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2422" y="668494"/>
            <a:ext cx="5420794" cy="5968792"/>
          </a:xfrm>
          <a:prstGeom prst="rect">
            <a:avLst/>
          </a:prstGeom>
          <a:ln>
            <a:solidFill>
              <a:srgbClr val="9AA6A4"/>
            </a:solidFill>
          </a:ln>
        </p:spPr>
      </p:pic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95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1703447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Объект 3"/>
              <p:cNvSpPr txBox="1">
                <a:spLocks/>
              </p:cNvSpPr>
              <p:nvPr/>
            </p:nvSpPr>
            <p:spPr>
              <a:xfrm>
                <a:off x="324912" y="802613"/>
                <a:ext cx="4650867" cy="4804145"/>
              </a:xfrm>
              <a:prstGeom prst="rect">
                <a:avLst/>
              </a:prstGeom>
            </p:spPr>
            <p:txBody>
              <a:bodyPr vert="horz" lIns="75981" tIns="37990" rIns="75981" bIns="3799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120000"/>
                  </a:lnSpc>
                  <a:spcBef>
                    <a:spcPts val="1000"/>
                  </a:spcBef>
                  <a:buSzPct val="125000"/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SzPct val="125000"/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SzPct val="125000"/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SzPct val="125000"/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SzPct val="125000"/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SzPct val="125000"/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SzPct val="125000"/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SzPct val="125000"/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SzPct val="125000"/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ru-RU" sz="1438" dirty="0">
                    <a:solidFill>
                      <a:prstClr val="black"/>
                    </a:solidFill>
                    <a:cs typeface="Arial" panose="020B0604020202020204" pitchFamily="34" charset="0"/>
                  </a:rPr>
                  <a:t>Рассмотрим популяцию (тыс. чел)*: </a:t>
                </a:r>
                <a:endParaRPr lang="en-US" sz="1438" dirty="0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  <a:p>
                <a:pPr marL="0" indent="0">
                  <a:lnSpc>
                    <a:spcPct val="150000"/>
                  </a:lnSpc>
                  <a:buNone/>
                </a:pPr>
                <a:endParaRPr lang="ru-RU" sz="1438" dirty="0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  <a:p>
                <a:r>
                  <a:rPr lang="ru-RU" sz="1438" dirty="0">
                    <a:solidFill>
                      <a:prstClr val="black"/>
                    </a:solidFill>
                    <a:cs typeface="Arial" panose="020B0604020202020204" pitchFamily="34" charset="0"/>
                  </a:rPr>
                  <a:t>Прирост населения** </a:t>
                </a:r>
                <a14:m>
                  <m:oMath xmlns:m="http://schemas.openxmlformats.org/officeDocument/2006/math">
                    <m:r>
                      <a:rPr lang="el-GR" sz="1438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𝜫</m:t>
                    </m:r>
                    <m:r>
                      <a:rPr lang="ru-RU" sz="1438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</m:oMath>
                </a14:m>
                <a:r>
                  <a:rPr lang="ru-RU" sz="1438" b="1" dirty="0">
                    <a:solidFill>
                      <a:prstClr val="black"/>
                    </a:solidFill>
                  </a:rPr>
                  <a:t> 266 </a:t>
                </a:r>
                <a:r>
                  <a:rPr lang="ru-RU" sz="1438" dirty="0">
                    <a:solidFill>
                      <a:prstClr val="black"/>
                    </a:solidFill>
                    <a:cs typeface="Arial" panose="020B0604020202020204" pitchFamily="34" charset="0"/>
                  </a:rPr>
                  <a:t>(тыс. чел)</a:t>
                </a:r>
                <a:r>
                  <a:rPr lang="ru-RU" sz="1438" dirty="0">
                    <a:solidFill>
                      <a:prstClr val="black"/>
                    </a:solidFill>
                  </a:rPr>
                  <a:t>, общее количество человек в популяции*** </a:t>
                </a:r>
                <a14:m>
                  <m:oMath xmlns:m="http://schemas.openxmlformats.org/officeDocument/2006/math">
                    <m:r>
                      <a:rPr lang="en-US" sz="1438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𝑵</m:t>
                    </m:r>
                    <m:r>
                      <a:rPr lang="en-US" sz="1438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1438" b="1" dirty="0">
                    <a:solidFill>
                      <a:prstClr val="black"/>
                    </a:solidFill>
                    <a:cs typeface="Arial" panose="020B0604020202020204" pitchFamily="34" charset="0"/>
                  </a:rPr>
                  <a:t> </a:t>
                </a:r>
                <a:r>
                  <a:rPr lang="ru-RU" sz="1438" b="1" dirty="0">
                    <a:solidFill>
                      <a:prstClr val="black"/>
                    </a:solidFill>
                  </a:rPr>
                  <a:t>19439 </a:t>
                </a:r>
                <a:r>
                  <a:rPr lang="ru-RU" sz="1438" dirty="0">
                    <a:solidFill>
                      <a:prstClr val="black"/>
                    </a:solidFill>
                    <a:cs typeface="Arial" panose="020B0604020202020204" pitchFamily="34" charset="0"/>
                  </a:rPr>
                  <a:t>(тыс. чел)</a:t>
                </a:r>
                <a:r>
                  <a:rPr lang="ru-RU" sz="1438" dirty="0">
                    <a:solidFill>
                      <a:prstClr val="black"/>
                    </a:solidFill>
                  </a:rPr>
                  <a:t>, </a:t>
                </a:r>
                <a14:m>
                  <m:oMath xmlns:m="http://schemas.openxmlformats.org/officeDocument/2006/math">
                    <m:r>
                      <a:rPr lang="ru-RU" sz="1438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𝝁</m:t>
                    </m:r>
                    <m:r>
                      <a:rPr lang="ru-RU" sz="1438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ru-RU" sz="1438" b="1" dirty="0">
                    <a:solidFill>
                      <a:prstClr val="black"/>
                    </a:solidFill>
                    <a:cs typeface="Arial" panose="020B0604020202020204" pitchFamily="34" charset="0"/>
                  </a:rPr>
                  <a:t> 0,016</a:t>
                </a:r>
                <a:r>
                  <a:rPr lang="ru-RU" sz="1438" dirty="0">
                    <a:solidFill>
                      <a:prstClr val="black"/>
                    </a:solidFill>
                    <a:cs typeface="Arial" panose="020B0604020202020204" pitchFamily="34" charset="0"/>
                  </a:rPr>
                  <a:t>,</a:t>
                </a:r>
                <a:r>
                  <a:rPr lang="ru-RU" sz="1438" b="1" dirty="0">
                    <a:solidFill>
                      <a:prstClr val="black"/>
                    </a:solidFill>
                    <a:cs typeface="Arial" panose="020B0604020202020204" pitchFamily="34" charset="0"/>
                  </a:rPr>
                  <a:t>  </a:t>
                </a:r>
                <a14:m>
                  <m:oMath xmlns:m="http://schemas.openxmlformats.org/officeDocument/2006/math">
                    <m:r>
                      <a:rPr lang="ru-RU" sz="1438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𝜷</m:t>
                    </m:r>
                    <m:r>
                      <a:rPr lang="ru-RU" sz="1438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</m:oMath>
                </a14:m>
                <a:r>
                  <a:rPr lang="ru-RU" sz="1438" b="1" dirty="0">
                    <a:solidFill>
                      <a:prstClr val="black"/>
                    </a:solidFill>
                    <a:cs typeface="Arial" panose="020B0604020202020204" pitchFamily="34" charset="0"/>
                  </a:rPr>
                  <a:t> </a:t>
                </a:r>
                <a:r>
                  <a:rPr lang="ru-RU" sz="1438" b="1" dirty="0">
                    <a:solidFill>
                      <a:prstClr val="black"/>
                    </a:solidFill>
                  </a:rPr>
                  <a:t>0,025</a:t>
                </a:r>
                <a:r>
                  <a:rPr lang="ru-RU" sz="1438" b="1" dirty="0">
                    <a:solidFill>
                      <a:prstClr val="black"/>
                    </a:solidFill>
                    <a:cs typeface="Arial" panose="020B0604020202020204" pitchFamily="34" charset="0"/>
                  </a:rPr>
                  <a:t>.</a:t>
                </a:r>
              </a:p>
              <a:p>
                <a:r>
                  <a:rPr lang="ru-RU" sz="1438" dirty="0">
                    <a:solidFill>
                      <a:prstClr val="black"/>
                    </a:solidFill>
                    <a:cs typeface="Arial" panose="020B0604020202020204" pitchFamily="34" charset="0"/>
                  </a:rPr>
                  <a:t>Используя параметры из таблицы 1, генерируем синтетические данные.</a:t>
                </a:r>
              </a:p>
              <a:p>
                <a:r>
                  <a:rPr lang="ru-RU" sz="1438" dirty="0">
                    <a:solidFill>
                      <a:prstClr val="black"/>
                    </a:solidFill>
                    <a:cs typeface="Arial" panose="020B0604020202020204" pitchFamily="34" charset="0"/>
                  </a:rPr>
                  <a:t>Предположим, что</a:t>
                </a:r>
                <a:r>
                  <a:rPr lang="en-US" sz="1438" dirty="0">
                    <a:solidFill>
                      <a:prstClr val="black"/>
                    </a:solidFill>
                    <a:cs typeface="Arial" panose="020B0604020202020204" pitchFamily="34" charset="0"/>
                  </a:rPr>
                  <a:t> </a:t>
                </a:r>
                <a:r>
                  <a:rPr lang="ru-RU" sz="1438" dirty="0">
                    <a:solidFill>
                      <a:prstClr val="black"/>
                    </a:solidFill>
                    <a:cs typeface="Arial" panose="020B0604020202020204" pitchFamily="34" charset="0"/>
                  </a:rPr>
                  <a:t>дополнительные статистические данные (</a:t>
                </a:r>
                <a:r>
                  <a:rPr lang="ru-RU" sz="1438" b="1" dirty="0">
                    <a:solidFill>
                      <a:prstClr val="black"/>
                    </a:solidFill>
                    <a:cs typeface="Arial" panose="020B0604020202020204" pitchFamily="34" charset="0"/>
                  </a:rPr>
                  <a:t>за 4 года</a:t>
                </a:r>
                <a:r>
                  <a:rPr lang="ru-RU" sz="1438" dirty="0">
                    <a:solidFill>
                      <a:prstClr val="black"/>
                    </a:solidFill>
                    <a:cs typeface="Arial" panose="020B0604020202020204" pitchFamily="34" charset="0"/>
                  </a:rPr>
                  <a:t>) известны только для функций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1438" b="1" i="1">
                            <a:solidFill>
                              <a:prstClr val="black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1438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𝑺</m:t>
                        </m:r>
                      </m:e>
                      <m:sub>
                        <m:r>
                          <a:rPr lang="en-US" sz="1438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𝑩</m:t>
                        </m:r>
                      </m:sub>
                    </m:sSub>
                  </m:oMath>
                </a14:m>
                <a:r>
                  <a:rPr lang="en-US" sz="1438" b="1" dirty="0">
                    <a:solidFill>
                      <a:prstClr val="black"/>
                    </a:solidFill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1438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𝑻</m:t>
                    </m:r>
                  </m:oMath>
                </a14:m>
                <a:r>
                  <a:rPr lang="en-US" sz="1438" b="1" dirty="0">
                    <a:solidFill>
                      <a:prstClr val="black"/>
                    </a:solidFill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38" b="1" i="1">
                            <a:solidFill>
                              <a:prstClr val="black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1438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𝑻</m:t>
                        </m:r>
                      </m:e>
                      <m:sub>
                        <m:r>
                          <a:rPr lang="en-US" sz="1438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𝒎</m:t>
                        </m:r>
                      </m:sub>
                    </m:sSub>
                  </m:oMath>
                </a14:m>
                <a:r>
                  <a:rPr lang="en-US" sz="1438" b="1" dirty="0">
                    <a:solidFill>
                      <a:prstClr val="black"/>
                    </a:solidFill>
                    <a:cs typeface="Arial" panose="020B0604020202020204" pitchFamily="34" charset="0"/>
                  </a:rPr>
                  <a:t>.</a:t>
                </a:r>
                <a:endParaRPr lang="ru-RU" sz="1438" b="1" dirty="0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  <a:p>
                <a:r>
                  <a:rPr lang="ru-RU" sz="1438" dirty="0">
                    <a:solidFill>
                      <a:prstClr val="black"/>
                    </a:solidFill>
                    <a:cs typeface="Arial" panose="020B0604020202020204" pitchFamily="34" charset="0"/>
                  </a:rPr>
                  <a:t>С помощью приложения </a:t>
                </a:r>
                <a:r>
                  <a:rPr lang="en-US" sz="1438" dirty="0">
                    <a:solidFill>
                      <a:prstClr val="black"/>
                    </a:solidFill>
                    <a:cs typeface="Arial" panose="020B0604020202020204" pitchFamily="34" charset="0"/>
                  </a:rPr>
                  <a:t>DAISY (Differential Algebra for Identifiability of </a:t>
                </a:r>
                <a:r>
                  <a:rPr lang="en-US" sz="1438" dirty="0" err="1">
                    <a:solidFill>
                      <a:prstClr val="black"/>
                    </a:solidFill>
                    <a:cs typeface="Arial" panose="020B0604020202020204" pitchFamily="34" charset="0"/>
                  </a:rPr>
                  <a:t>SYstems</a:t>
                </a:r>
                <a:r>
                  <a:rPr lang="en-US" sz="1438" dirty="0">
                    <a:solidFill>
                      <a:prstClr val="black"/>
                    </a:solidFill>
                    <a:cs typeface="Arial" panose="020B0604020202020204" pitchFamily="34" charset="0"/>
                  </a:rPr>
                  <a:t>)</a:t>
                </a:r>
                <a:r>
                  <a:rPr lang="ru-RU" sz="1438" dirty="0">
                    <a:solidFill>
                      <a:prstClr val="black"/>
                    </a:solidFill>
                    <a:cs typeface="Arial" panose="020B0604020202020204" pitchFamily="34" charset="0"/>
                  </a:rPr>
                  <a:t> было установлено, что при таких условиях </a:t>
                </a:r>
                <a:r>
                  <a:rPr lang="ru-RU" sz="1438" b="1" dirty="0">
                    <a:solidFill>
                      <a:prstClr val="black"/>
                    </a:solidFill>
                    <a:cs typeface="Arial" panose="020B0604020202020204" pitchFamily="34" charset="0"/>
                  </a:rPr>
                  <a:t>обратная задача имеет единственное решение</a:t>
                </a:r>
                <a:r>
                  <a:rPr lang="ru-RU" sz="1438" dirty="0">
                    <a:solidFill>
                      <a:prstClr val="black"/>
                    </a:solidFill>
                    <a:cs typeface="Arial" panose="020B0604020202020204" pitchFamily="34" charset="0"/>
                  </a:rPr>
                  <a:t>.</a:t>
                </a:r>
                <a:r>
                  <a:rPr lang="ru-RU" sz="1438" dirty="0">
                    <a:solidFill>
                      <a:prstClr val="white"/>
                    </a:solidFill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3" name="Объект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5192" y="802612"/>
                <a:ext cx="6319448" cy="4804145"/>
              </a:xfrm>
              <a:prstGeom prst="rect">
                <a:avLst/>
              </a:prstGeom>
              <a:blipFill>
                <a:blip r:embed="rId3" cstate="print"/>
                <a:stretch>
                  <a:fillRect l="-1157" t="-1142" r="-1061" b="-63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8481" y="1876216"/>
            <a:ext cx="3936832" cy="3019305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8" name="TextBox 7"/>
          <p:cNvSpPr txBox="1"/>
          <p:nvPr/>
        </p:nvSpPr>
        <p:spPr>
          <a:xfrm>
            <a:off x="324912" y="5862503"/>
            <a:ext cx="7780143" cy="832570"/>
          </a:xfrm>
          <a:prstGeom prst="rect">
            <a:avLst/>
          </a:prstGeom>
          <a:noFill/>
          <a:ln>
            <a:solidFill>
              <a:srgbClr val="9AA6A4"/>
            </a:solidFill>
          </a:ln>
        </p:spPr>
        <p:txBody>
          <a:bodyPr wrap="square" lIns="75981" tIns="37990" rIns="75981" bIns="37990" rtlCol="0">
            <a:spAutoFit/>
          </a:bodyPr>
          <a:lstStyle/>
          <a:p>
            <a:pPr defTabSz="904514"/>
            <a:r>
              <a:rPr lang="ru-RU" sz="1318" dirty="0">
                <a:solidFill>
                  <a:prstClr val="black"/>
                </a:solidFill>
              </a:rPr>
              <a:t>*</a:t>
            </a:r>
            <a:r>
              <a:rPr lang="ru-RU" sz="958" dirty="0">
                <a:solidFill>
                  <a:prstClr val="black"/>
                </a:solidFill>
              </a:rPr>
              <a:t>Туберкулез в Российской Федерации 2008 г. Аналитический обзор статистических показателей по туберкулезу, используемых в Российской Федерации – М., 2009. – 192 с.</a:t>
            </a:r>
          </a:p>
          <a:p>
            <a:pPr defTabSz="904514"/>
            <a:r>
              <a:rPr lang="ru-RU" sz="1318" dirty="0">
                <a:solidFill>
                  <a:prstClr val="black"/>
                </a:solidFill>
              </a:rPr>
              <a:t>**</a:t>
            </a:r>
            <a:r>
              <a:rPr lang="ru-RU" sz="958" dirty="0">
                <a:solidFill>
                  <a:prstClr val="black"/>
                </a:solidFill>
              </a:rPr>
              <a:t>Рождаемость, смертность и естественный прирост населения по субъектам российской федерации (</a:t>
            </a:r>
            <a:r>
              <a:rPr lang="en-US" sz="958" dirty="0">
                <a:solidFill>
                  <a:prstClr val="black"/>
                </a:solidFill>
              </a:rPr>
              <a:t>http://www.gks.ru/</a:t>
            </a:r>
            <a:r>
              <a:rPr lang="ru-RU" sz="958" dirty="0">
                <a:solidFill>
                  <a:prstClr val="black"/>
                </a:solidFill>
              </a:rPr>
              <a:t>). </a:t>
            </a:r>
          </a:p>
          <a:p>
            <a:pPr defTabSz="904514"/>
            <a:r>
              <a:rPr lang="ru-RU" sz="1318" dirty="0">
                <a:solidFill>
                  <a:prstClr val="black"/>
                </a:solidFill>
              </a:rPr>
              <a:t>***</a:t>
            </a:r>
            <a:r>
              <a:rPr lang="ru-RU" sz="958" dirty="0">
                <a:solidFill>
                  <a:prstClr val="black"/>
                </a:solidFill>
              </a:rPr>
              <a:t>Численность постоянного населения на 1 января (человек) 1990-2010 года (</a:t>
            </a:r>
            <a:r>
              <a:rPr lang="en-US" sz="958" dirty="0">
                <a:solidFill>
                  <a:prstClr val="black"/>
                </a:solidFill>
              </a:rPr>
              <a:t>http:/</a:t>
            </a:r>
            <a:r>
              <a:rPr lang="ru-RU" sz="958" dirty="0">
                <a:solidFill>
                  <a:prstClr val="black"/>
                </a:solidFill>
              </a:rPr>
              <a:t>/</a:t>
            </a:r>
            <a:r>
              <a:rPr lang="en-US" sz="958" dirty="0">
                <a:solidFill>
                  <a:prstClr val="black"/>
                </a:solidFill>
              </a:rPr>
              <a:t>www.fedstat.ru</a:t>
            </a:r>
            <a:r>
              <a:rPr lang="ru-RU" sz="958" dirty="0">
                <a:solidFill>
                  <a:prstClr val="black"/>
                </a:solidFill>
              </a:rPr>
              <a:t>).</a:t>
            </a:r>
          </a:p>
        </p:txBody>
      </p:sp>
      <p:graphicFrame>
        <p:nvGraphicFramePr>
          <p:cNvPr id="6" name="Объект 5"/>
          <p:cNvGraphicFramePr>
            <a:graphicFrameLocks noChangeAspect="1"/>
          </p:cNvGraphicFramePr>
          <p:nvPr>
            <p:extLst/>
          </p:nvPr>
        </p:nvGraphicFramePr>
        <p:xfrm>
          <a:off x="2650346" y="1285618"/>
          <a:ext cx="5929701" cy="3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26" name="Equation" r:id="rId5" imgW="3860640" imgH="228600" progId="Equation.DSMT4">
                  <p:embed/>
                </p:oleObj>
              </mc:Choice>
              <mc:Fallback>
                <p:oleObj name="Equation" r:id="rId5" imgW="3860640" imgH="228600" progId="Equation.DSMT4">
                  <p:embed/>
                  <p:pic>
                    <p:nvPicPr>
                      <p:cNvPr id="0" name="Picture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50346" y="1285618"/>
                        <a:ext cx="5929701" cy="331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Объект 9"/>
          <p:cNvGraphicFramePr>
            <a:graphicFrameLocks noChangeAspect="1"/>
          </p:cNvGraphicFramePr>
          <p:nvPr>
            <p:extLst/>
          </p:nvPr>
        </p:nvGraphicFramePr>
        <p:xfrm>
          <a:off x="3466830" y="846731"/>
          <a:ext cx="5245930" cy="3023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27" name="Equation" r:id="rId7" imgW="3771720" imgH="228600" progId="Equation.DSMT4">
                  <p:embed/>
                </p:oleObj>
              </mc:Choice>
              <mc:Fallback>
                <p:oleObj name="Equation" r:id="rId7" imgW="3771720" imgH="228600" progId="Equation.DSMT4">
                  <p:embed/>
                  <p:pic>
                    <p:nvPicPr>
                      <p:cNvPr id="0" name="Picture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66830" y="846731"/>
                        <a:ext cx="5245930" cy="30237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Скругленный прямоугольник 10"/>
          <p:cNvSpPr/>
          <p:nvPr/>
        </p:nvSpPr>
        <p:spPr>
          <a:xfrm>
            <a:off x="1552697" y="150900"/>
            <a:ext cx="7478397" cy="603861"/>
          </a:xfrm>
          <a:prstGeom prst="roundRect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ru-RU" sz="2396" b="1" dirty="0">
                <a:solidFill>
                  <a:srgbClr val="00AC00"/>
                </a:solidFill>
              </a:rPr>
              <a:t>Модель туберкулеза в СФО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381670" y="150900"/>
            <a:ext cx="998950" cy="603860"/>
          </a:xfrm>
          <a:prstGeom prst="roundRect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04514"/>
            <a:r>
              <a:rPr lang="ru-RU" sz="3354" b="1" dirty="0">
                <a:solidFill>
                  <a:srgbClr val="00B050"/>
                </a:solidFill>
              </a:rPr>
              <a:t>6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96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5460862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7"/>
          <p:cNvSpPr/>
          <p:nvPr/>
        </p:nvSpPr>
        <p:spPr>
          <a:xfrm>
            <a:off x="1552697" y="150900"/>
            <a:ext cx="7478397" cy="603861"/>
          </a:xfrm>
          <a:prstGeom prst="roundRect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ru-RU" sz="2396" b="1" dirty="0">
                <a:solidFill>
                  <a:srgbClr val="00AC00"/>
                </a:solidFill>
              </a:rPr>
              <a:t>Прогноз туберкулеза в СФО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81670" y="150900"/>
            <a:ext cx="998950" cy="603860"/>
          </a:xfrm>
          <a:prstGeom prst="roundRect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04514"/>
            <a:r>
              <a:rPr lang="ru-RU" sz="3354" b="1" dirty="0">
                <a:solidFill>
                  <a:srgbClr val="00B050"/>
                </a:solidFill>
              </a:rPr>
              <a:t>7</a:t>
            </a:r>
          </a:p>
        </p:txBody>
      </p:sp>
      <p:pic>
        <p:nvPicPr>
          <p:cNvPr id="10242" name="Рисунок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8835" y="822883"/>
            <a:ext cx="6601980" cy="4619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81669" y="5413114"/>
            <a:ext cx="8454051" cy="11985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04514"/>
            <a:r>
              <a:rPr lang="ru-RU" sz="1797" dirty="0">
                <a:solidFill>
                  <a:prstClr val="black"/>
                </a:solidFill>
              </a:rPr>
              <a:t>График прогнозирования к 2018 году количества (в </a:t>
            </a:r>
            <a:r>
              <a:rPr lang="ru-RU" sz="1797" dirty="0" err="1">
                <a:solidFill>
                  <a:prstClr val="black"/>
                </a:solidFill>
              </a:rPr>
              <a:t>тыс.чел</a:t>
            </a:r>
            <a:r>
              <a:rPr lang="ru-RU" sz="1797" dirty="0">
                <a:solidFill>
                  <a:prstClr val="black"/>
                </a:solidFill>
              </a:rPr>
              <a:t>.) больных туберкулезом (фиолетовая линия, 27924 чел.) и МЛУ-ТБ (туберкулезом с множественной лекарственной устойчивостью) (зеленая линия, 10477 чел.) в СФО, находящихся на лечении. Точками указаны статистические данные.</a:t>
            </a:r>
          </a:p>
        </p:txBody>
      </p:sp>
      <p:sp>
        <p:nvSpPr>
          <p:cNvPr id="6" name="Управляющая кнопка: в начало 5">
            <a:hlinkClick r:id="rId4" action="ppaction://hlinksldjump" highlightClick="1"/>
          </p:cNvPr>
          <p:cNvSpPr/>
          <p:nvPr/>
        </p:nvSpPr>
        <p:spPr>
          <a:xfrm>
            <a:off x="8367696" y="6362039"/>
            <a:ext cx="517595" cy="348548"/>
          </a:xfrm>
          <a:prstGeom prst="actionButtonBeginning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04514"/>
            <a:endParaRPr lang="ru-RU" sz="1797">
              <a:solidFill>
                <a:prstClr val="black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97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2010095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3685279" y="634212"/>
            <a:ext cx="1766503" cy="450304"/>
          </a:xfrm>
        </p:spPr>
        <p:txBody>
          <a:bodyPr>
            <a:normAutofit/>
          </a:bodyPr>
          <a:lstStyle/>
          <a:p>
            <a:r>
              <a:rPr lang="en-US" sz="2156" b="1" dirty="0">
                <a:solidFill>
                  <a:srgbClr val="0D0070"/>
                </a:solidFill>
                <a:latin typeface="Times New Roman" pitchFamily="18" charset="0"/>
                <a:cs typeface="Times New Roman" pitchFamily="18" charset="0"/>
              </a:rPr>
              <a:t>Example</a:t>
            </a:r>
            <a:endParaRPr lang="ru-RU" sz="2156" b="1" dirty="0">
              <a:solidFill>
                <a:srgbClr val="0D0070"/>
              </a:solidFill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Прямоугольник 6"/>
              <p:cNvSpPr/>
              <p:nvPr/>
            </p:nvSpPr>
            <p:spPr>
              <a:xfrm>
                <a:off x="364255" y="1034897"/>
                <a:ext cx="8408552" cy="644435"/>
              </a:xfrm>
              <a:prstGeom prst="rect">
                <a:avLst/>
              </a:prstGeom>
            </p:spPr>
            <p:txBody>
              <a:bodyPr wrap="square" lIns="90452" tIns="45226" rIns="90452" bIns="45226">
                <a:spAutoFit/>
              </a:bodyPr>
              <a:lstStyle/>
              <a:p>
                <a:pPr algn="ctr" defTabSz="904514"/>
                <a:r>
                  <a:rPr lang="ru-RU" sz="1797" dirty="0">
                    <a:solidFill>
                      <a:srgbClr val="0D0070"/>
                    </a:solidFill>
                    <a:latin typeface="Times New Roman" pitchFamily="18" charset="0"/>
                    <a:cs typeface="Times New Roman" pitchFamily="18" charset="0"/>
                  </a:rPr>
                  <a:t>Фармакокинетический анализ радиофармацевтического соединения</a:t>
                </a:r>
                <a:r>
                  <a:rPr lang="en-US" sz="1797" dirty="0">
                    <a:solidFill>
                      <a:srgbClr val="0D007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797">
                        <a:solidFill>
                          <a:srgbClr val="0D0070"/>
                        </a:solidFill>
                        <a:latin typeface="Cambria Math" panose="02040503050406030204" pitchFamily="18" charset="0"/>
                      </a:rPr>
                      <m:t>(</m:t>
                    </m:r>
                    <m:d>
                      <m:dPr>
                        <m:begChr m:val="["/>
                        <m:endChr m:val="]"/>
                        <m:ctrlPr>
                          <a:rPr lang="en-US" sz="1797" i="1">
                            <a:solidFill>
                              <a:srgbClr val="0D0070"/>
                            </a:solidFill>
                            <a:latin typeface="Cambria Math"/>
                          </a:rPr>
                        </m:ctrlPr>
                      </m:dPr>
                      <m:e>
                        <m:sPre>
                          <m:sPrePr>
                            <m:ctrlPr>
                              <a:rPr lang="en-US" sz="1797" i="1">
                                <a:solidFill>
                                  <a:srgbClr val="0D0070"/>
                                </a:solidFill>
                                <a:latin typeface="Cambria Math"/>
                              </a:rPr>
                            </m:ctrlPr>
                          </m:sPrePr>
                          <m:sub>
                            <m:r>
                              <a:rPr lang="en-US" sz="1797" i="1">
                                <a:solidFill>
                                  <a:srgbClr val="0D0070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</m:sub>
                          <m:sup>
                            <m:r>
                              <a:rPr lang="en-US" sz="1797" i="1">
                                <a:solidFill>
                                  <a:srgbClr val="0D0070"/>
                                </a:solidFill>
                                <a:latin typeface="Cambria Math" panose="02040503050406030204" pitchFamily="18" charset="0"/>
                              </a:rPr>
                              <m:t>123</m:t>
                            </m:r>
                          </m:sup>
                          <m:e>
                            <m:r>
                              <a:rPr lang="en-US" sz="1797" i="1">
                                <a:solidFill>
                                  <a:srgbClr val="0D0070"/>
                                </a:solidFill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</m:sPre>
                      </m:e>
                    </m:d>
                    <m:r>
                      <a:rPr lang="en-US" sz="1797" i="1">
                        <a:solidFill>
                          <a:srgbClr val="0D0070"/>
                        </a:solidFill>
                        <a:latin typeface="Cambria Math" panose="02040503050406030204" pitchFamily="18" charset="0"/>
                      </a:rPr>
                      <m:t>𝐼𝑃𝐸𝐴</m:t>
                    </m:r>
                    <m:r>
                      <a:rPr lang="en-US" sz="1797">
                        <a:solidFill>
                          <a:srgbClr val="0D0070"/>
                        </a:solidFill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ru-RU" sz="1797" dirty="0">
                    <a:solidFill>
                      <a:srgbClr val="0D0070"/>
                    </a:solidFill>
                    <a:latin typeface="Times New Roman" pitchFamily="18" charset="0"/>
                    <a:cs typeface="Times New Roman" pitchFamily="18" charset="0"/>
                  </a:rPr>
                  <a:t>для печеночной функции, основанной на бета-окислении</a:t>
                </a:r>
              </a:p>
            </p:txBody>
          </p:sp>
        </mc:Choice>
        <mc:Fallback xmlns="">
          <p:sp>
            <p:nvSpPr>
              <p:cNvPr id="7" name="Прямоугольник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3987" y="1034896"/>
                <a:ext cx="8568952" cy="646331"/>
              </a:xfrm>
              <a:prstGeom prst="rect">
                <a:avLst/>
              </a:prstGeom>
              <a:blipFill rotWithShape="1">
                <a:blip r:embed="rId2" cstate="print"/>
                <a:stretch>
                  <a:fillRect l="-356" t="-4717" r="-925" b="-1415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331506" y="4077073"/>
                <a:ext cx="3815645" cy="1228478"/>
              </a:xfrm>
              <a:prstGeom prst="rect">
                <a:avLst/>
              </a:prstGeom>
              <a:noFill/>
            </p:spPr>
            <p:txBody>
              <a:bodyPr wrap="square" lIns="0" tIns="0" rIns="0" bIns="0" numCol="1" rtlCol="0">
                <a:spAutoFit/>
              </a:bodyPr>
              <a:lstStyle/>
              <a:p>
                <a:pPr algn="just" defTabSz="904514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ru-RU" sz="2156" i="1">
                              <a:solidFill>
                                <a:srgbClr val="0D0070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ru-RU" sz="2156" i="1">
                                  <a:solidFill>
                                    <a:srgbClr val="0D0070"/>
                                  </a:solidFill>
                                  <a:latin typeface="Cambria Math"/>
                                </a:rPr>
                              </m:ctrlPr>
                            </m:eqArrPr>
                            <m:e>
                              <m:sSub>
                                <m:sSubPr>
                                  <m:ctrlPr>
                                    <a:rPr lang="en-US" sz="2156" i="1">
                                      <a:solidFill>
                                        <a:srgbClr val="0D0070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̇"/>
                                      <m:ctrlPr>
                                        <a:rPr lang="en-US" sz="2156" i="1">
                                          <a:solidFill>
                                            <a:srgbClr val="0D0070"/>
                                          </a:solidFill>
                                          <a:latin typeface="Cambria Math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156" i="1">
                                          <a:solidFill>
                                            <a:srgbClr val="0D007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𝑋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2156" i="1">
                                      <a:solidFill>
                                        <a:srgbClr val="0D0070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2156" i="1">
                                  <a:solidFill>
                                    <a:srgbClr val="0D0070"/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sz="2156" i="1">
                                  <a:solidFill>
                                    <a:srgbClr val="0D0070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  <m:r>
                                <a:rPr lang="en-US" sz="2156" i="1">
                                  <a:solidFill>
                                    <a:srgbClr val="0D0070"/>
                                  </a:solidFill>
                                  <a:latin typeface="Cambria Math" panose="02040503050406030204" pitchFamily="18" charset="0"/>
                                </a:rPr>
                                <m:t>⋅</m:t>
                              </m:r>
                              <m:sSup>
                                <m:sSupPr>
                                  <m:ctrlPr>
                                    <a:rPr lang="en-US" sz="2156" i="1">
                                      <a:solidFill>
                                        <a:srgbClr val="0D0070"/>
                                      </a:solidFill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sz="2156" i="1">
                                      <a:solidFill>
                                        <a:srgbClr val="0D0070"/>
                                      </a:solidFill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sz="2156" i="1">
                                      <a:solidFill>
                                        <a:srgbClr val="0D0070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sz="2156" i="1">
                                          <a:solidFill>
                                            <a:srgbClr val="0D0070"/>
                                          </a:solidFill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156" i="1">
                                          <a:solidFill>
                                            <a:srgbClr val="0D007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e>
                                    <m:sub>
                                      <m:r>
                                        <a:rPr lang="en-US" sz="2156" i="1">
                                          <a:solidFill>
                                            <a:srgbClr val="0D007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r>
                                    <a:rPr lang="en-US" sz="2156" i="1">
                                      <a:solidFill>
                                        <a:srgbClr val="0D0070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p>
                              </m:sSup>
                              <m:r>
                                <a:rPr lang="en-US" sz="2156" i="1">
                                  <a:solidFill>
                                    <a:srgbClr val="0D007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d>
                                <m:dPr>
                                  <m:ctrlPr>
                                    <a:rPr lang="en-US" sz="2156" i="1">
                                      <a:solidFill>
                                        <a:srgbClr val="0D0070"/>
                                      </a:solidFill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156" i="1">
                                          <a:solidFill>
                                            <a:srgbClr val="0D0070"/>
                                          </a:solidFill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156" i="1">
                                          <a:solidFill>
                                            <a:srgbClr val="0D007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e>
                                    <m:sub>
                                      <m:r>
                                        <a:rPr lang="en-US" sz="2156" i="1">
                                          <a:solidFill>
                                            <a:srgbClr val="0D007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  <m:r>
                                    <a:rPr lang="en-US" sz="2156" i="1">
                                      <a:solidFill>
                                        <a:srgbClr val="0D0070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en-US" sz="2156" i="1">
                                          <a:solidFill>
                                            <a:srgbClr val="0D0070"/>
                                          </a:solidFill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156" i="1">
                                          <a:solidFill>
                                            <a:srgbClr val="0D007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e>
                                    <m:sub>
                                      <m:r>
                                        <a:rPr lang="en-US" sz="2156" i="1">
                                          <a:solidFill>
                                            <a:srgbClr val="0D007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sz="2156" i="1">
                                  <a:solidFill>
                                    <a:srgbClr val="0D0070"/>
                                  </a:solidFill>
                                  <a:latin typeface="Cambria Math" panose="02040503050406030204" pitchFamily="18" charset="0"/>
                                </a:rPr>
                                <m:t>⋅</m:t>
                              </m:r>
                              <m:sSub>
                                <m:sSubPr>
                                  <m:ctrlPr>
                                    <a:rPr lang="en-US" sz="2156" i="1">
                                      <a:solidFill>
                                        <a:srgbClr val="0D0070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156" i="1">
                                      <a:solidFill>
                                        <a:srgbClr val="0D0070"/>
                                      </a:solidFill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US" sz="2156" i="1">
                                      <a:solidFill>
                                        <a:srgbClr val="0D0070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sz="2156" i="1">
                                      <a:solidFill>
                                        <a:srgbClr val="0D0070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̇"/>
                                      <m:ctrlPr>
                                        <a:rPr lang="en-US" sz="2156" i="1">
                                          <a:solidFill>
                                            <a:srgbClr val="0D0070"/>
                                          </a:solidFill>
                                          <a:latin typeface="Cambria Math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156" i="1">
                                          <a:solidFill>
                                            <a:srgbClr val="0D007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𝑋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2156" i="1">
                                      <a:solidFill>
                                        <a:srgbClr val="0D007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sz="2156" i="1">
                                  <a:solidFill>
                                    <a:srgbClr val="0D0070"/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sSub>
                                <m:sSubPr>
                                  <m:ctrlPr>
                                    <a:rPr lang="en-US" sz="2156" i="1">
                                      <a:solidFill>
                                        <a:srgbClr val="0D0070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156" i="1">
                                      <a:solidFill>
                                        <a:srgbClr val="0D0070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US" sz="2156" i="1">
                                      <a:solidFill>
                                        <a:srgbClr val="0D0070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</m:sSub>
                              <m:r>
                                <a:rPr lang="en-US" sz="2156" i="1">
                                  <a:solidFill>
                                    <a:srgbClr val="0D0070"/>
                                  </a:solidFill>
                                  <a:latin typeface="Cambria Math" panose="02040503050406030204" pitchFamily="18" charset="0"/>
                                </a:rPr>
                                <m:t>⋅</m:t>
                              </m:r>
                              <m:sSub>
                                <m:sSubPr>
                                  <m:ctrlPr>
                                    <a:rPr lang="en-US" sz="2156" i="1">
                                      <a:solidFill>
                                        <a:srgbClr val="0D0070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156" i="1">
                                      <a:solidFill>
                                        <a:srgbClr val="0D0070"/>
                                      </a:solidFill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US" sz="2156" i="1">
                                      <a:solidFill>
                                        <a:srgbClr val="0D0070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2156" i="1">
                                  <a:solidFill>
                                    <a:srgbClr val="0D007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156" i="1">
                                      <a:solidFill>
                                        <a:srgbClr val="0D0070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156" i="1">
                                      <a:solidFill>
                                        <a:srgbClr val="0D0070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US" sz="2156" i="1">
                                      <a:solidFill>
                                        <a:srgbClr val="0D0070"/>
                                      </a:solidFill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sub>
                              </m:sSub>
                              <m:r>
                                <a:rPr lang="en-US" sz="2156" i="1">
                                  <a:solidFill>
                                    <a:srgbClr val="0D0070"/>
                                  </a:solidFill>
                                  <a:latin typeface="Cambria Math" panose="02040503050406030204" pitchFamily="18" charset="0"/>
                                </a:rPr>
                                <m:t>⋅</m:t>
                              </m:r>
                              <m:sSub>
                                <m:sSubPr>
                                  <m:ctrlPr>
                                    <a:rPr lang="en-US" sz="2156" i="1">
                                      <a:solidFill>
                                        <a:srgbClr val="0D0070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156" i="1">
                                      <a:solidFill>
                                        <a:srgbClr val="0D0070"/>
                                      </a:solidFill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US" sz="2156" i="1">
                                      <a:solidFill>
                                        <a:srgbClr val="0D007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ru-RU" sz="2156" i="1">
                                  <a:solidFill>
                                    <a:srgbClr val="0D0070"/>
                                  </a:solidFill>
                                  <a:latin typeface="Cambria Math" panose="02040503050406030204" pitchFamily="18" charset="0"/>
                                </a:rPr>
                                <m:t>                 </m:t>
                              </m:r>
                            </m:e>
                            <m:e>
                              <m:sSub>
                                <m:sSubPr>
                                  <m:ctrlPr>
                                    <a:rPr lang="en-US" sz="2156" i="1">
                                      <a:solidFill>
                                        <a:srgbClr val="0D0070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156" i="1">
                                      <a:solidFill>
                                        <a:srgbClr val="0D0070"/>
                                      </a:solidFill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US" sz="2156" i="1">
                                      <a:solidFill>
                                        <a:srgbClr val="0D0070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sz="2156" i="1">
                                      <a:solidFill>
                                        <a:srgbClr val="0D0070"/>
                                      </a:solidFill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sz="2156" i="1">
                                      <a:solidFill>
                                        <a:srgbClr val="0D0070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  <m:r>
                                <a:rPr lang="en-US" sz="2156" i="1">
                                  <a:solidFill>
                                    <a:srgbClr val="0D0070"/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sz="2156" i="1">
                                  <a:solidFill>
                                    <a:srgbClr val="0D007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  <m:r>
                                <a:rPr lang="en-US" sz="2156" i="1">
                                  <a:solidFill>
                                    <a:srgbClr val="0D0070"/>
                                  </a:solidFill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sSub>
                                <m:sSubPr>
                                  <m:ctrlPr>
                                    <a:rPr lang="en-US" sz="2156" i="1">
                                      <a:solidFill>
                                        <a:srgbClr val="0D0070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156" i="1">
                                      <a:solidFill>
                                        <a:srgbClr val="0D0070"/>
                                      </a:solidFill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US" sz="2156" i="1">
                                      <a:solidFill>
                                        <a:srgbClr val="0D007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sz="2156" i="1">
                                      <a:solidFill>
                                        <a:srgbClr val="0D0070"/>
                                      </a:solidFill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sz="2156" i="1">
                                      <a:solidFill>
                                        <a:srgbClr val="0D0070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  <m:r>
                                <a:rPr lang="en-US" sz="2156" i="1">
                                  <a:solidFill>
                                    <a:srgbClr val="0D0070"/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sz="2156" i="1">
                                  <a:solidFill>
                                    <a:srgbClr val="0D007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  <m:r>
                                <a:rPr lang="en-US" sz="2156" i="1">
                                  <a:solidFill>
                                    <a:srgbClr val="0D0070"/>
                                  </a:solidFill>
                                  <a:latin typeface="Cambria Math" panose="02040503050406030204" pitchFamily="18" charset="0"/>
                                </a:rPr>
                                <m:t>.        </m:t>
                              </m:r>
                              <m:r>
                                <a:rPr lang="ru-RU" sz="2156" i="1">
                                  <a:solidFill>
                                    <a:srgbClr val="0D0070"/>
                                  </a:solidFill>
                                  <a:latin typeface="Cambria Math" panose="02040503050406030204" pitchFamily="18" charset="0"/>
                                </a:rPr>
                                <m:t>          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ru-RU" sz="2156" dirty="0">
                  <a:solidFill>
                    <a:srgbClr val="0D0070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614" y="4077072"/>
                <a:ext cx="3888432" cy="1099147"/>
              </a:xfrm>
              <a:prstGeom prst="rect">
                <a:avLst/>
              </a:prstGeom>
              <a:blipFill rotWithShape="1">
                <a:blip r:embed="rId3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" contrast="-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55" y="1874539"/>
            <a:ext cx="2281210" cy="173643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8000" contras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8658" y="1874539"/>
            <a:ext cx="5044149" cy="173643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Прямоугольник 10"/>
              <p:cNvSpPr/>
              <p:nvPr/>
            </p:nvSpPr>
            <p:spPr>
              <a:xfrm>
                <a:off x="358235" y="5445225"/>
                <a:ext cx="3788916" cy="920986"/>
              </a:xfrm>
              <a:prstGeom prst="rect">
                <a:avLst/>
              </a:prstGeom>
            </p:spPr>
            <p:txBody>
              <a:bodyPr wrap="square" lIns="90452" tIns="45226" rIns="90452" bIns="45226">
                <a:spAutoFit/>
              </a:bodyPr>
              <a:lstStyle/>
              <a:p>
                <a:pPr algn="just" defTabSz="904514"/>
                <a14:m>
                  <m:oMath xmlns:m="http://schemas.openxmlformats.org/officeDocument/2006/math">
                    <m:sSub>
                      <m:sSubPr>
                        <m:ctrlPr>
                          <a:rPr lang="en-US" sz="1797" i="1">
                            <a:solidFill>
                              <a:srgbClr val="0D007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1797" i="1">
                            <a:solidFill>
                              <a:srgbClr val="0D0070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sz="1797" i="1">
                            <a:solidFill>
                              <a:srgbClr val="0D007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797" dirty="0">
                    <a:solidFill>
                      <a:srgbClr val="0D0070"/>
                    </a:solidFill>
                    <a:latin typeface="Times New Roman" pitchFamily="18" charset="0"/>
                    <a:cs typeface="Times New Roman" pitchFamily="18" charset="0"/>
                  </a:rPr>
                  <a:t> - </a:t>
                </a:r>
                <a:r>
                  <a:rPr lang="ru-RU" sz="1797" dirty="0">
                    <a:solidFill>
                      <a:srgbClr val="0D0070"/>
                    </a:solidFill>
                    <a:latin typeface="Times New Roman" pitchFamily="18" charset="0"/>
                    <a:cs typeface="Times New Roman" pitchFamily="18" charset="0"/>
                  </a:rPr>
                  <a:t>Кол-во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sz="1797" i="1">
                            <a:solidFill>
                              <a:srgbClr val="0D0070"/>
                            </a:solidFill>
                            <a:latin typeface="Cambria Math"/>
                          </a:rPr>
                        </m:ctrlPr>
                      </m:dPr>
                      <m:e>
                        <m:sPre>
                          <m:sPrePr>
                            <m:ctrlPr>
                              <a:rPr lang="en-US" sz="1797" i="1">
                                <a:solidFill>
                                  <a:srgbClr val="0D0070"/>
                                </a:solidFill>
                                <a:latin typeface="Cambria Math"/>
                              </a:rPr>
                            </m:ctrlPr>
                          </m:sPrePr>
                          <m:sub>
                            <m:r>
                              <a:rPr lang="en-US" sz="1797" i="1">
                                <a:solidFill>
                                  <a:srgbClr val="0D0070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</m:sub>
                          <m:sup>
                            <m:r>
                              <a:rPr lang="en-US" sz="1797" i="1">
                                <a:solidFill>
                                  <a:srgbClr val="0D0070"/>
                                </a:solidFill>
                                <a:latin typeface="Cambria Math" panose="02040503050406030204" pitchFamily="18" charset="0"/>
                              </a:rPr>
                              <m:t>123</m:t>
                            </m:r>
                          </m:sup>
                          <m:e>
                            <m:r>
                              <a:rPr lang="en-US" sz="1797" i="1">
                                <a:solidFill>
                                  <a:srgbClr val="0D0070"/>
                                </a:solidFill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</m:sPre>
                      </m:e>
                    </m:d>
                    <m:r>
                      <a:rPr lang="en-US" sz="1797" i="1">
                        <a:solidFill>
                          <a:srgbClr val="0D0070"/>
                        </a:solidFill>
                        <a:latin typeface="Cambria Math" panose="02040503050406030204" pitchFamily="18" charset="0"/>
                      </a:rPr>
                      <m:t>𝐼𝑃𝐸𝐴</m:t>
                    </m:r>
                  </m:oMath>
                </a14:m>
                <a:r>
                  <a:rPr lang="ru-RU" sz="1797" dirty="0">
                    <a:solidFill>
                      <a:srgbClr val="0D0070"/>
                    </a:solidFill>
                    <a:latin typeface="Times New Roman" pitchFamily="18" charset="0"/>
                    <a:cs typeface="Times New Roman" pitchFamily="18" charset="0"/>
                  </a:rPr>
                  <a:t> в печени</a:t>
                </a:r>
                <a:endParaRPr lang="en-US" sz="1797" dirty="0">
                  <a:solidFill>
                    <a:srgbClr val="0D0070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 algn="just" defTabSz="904514"/>
                <a14:m>
                  <m:oMath xmlns:m="http://schemas.openxmlformats.org/officeDocument/2006/math">
                    <m:sSub>
                      <m:sSubPr>
                        <m:ctrlPr>
                          <a:rPr lang="en-US" sz="1797" i="1">
                            <a:solidFill>
                              <a:srgbClr val="0D007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1797" i="1">
                            <a:solidFill>
                              <a:srgbClr val="0D0070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sz="1797" i="1">
                            <a:solidFill>
                              <a:srgbClr val="0D007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797" dirty="0">
                    <a:solidFill>
                      <a:srgbClr val="0D0070"/>
                    </a:solidFill>
                    <a:latin typeface="Times New Roman" pitchFamily="18" charset="0"/>
                    <a:cs typeface="Times New Roman" pitchFamily="18" charset="0"/>
                  </a:rPr>
                  <a:t> - </a:t>
                </a:r>
                <a:r>
                  <a:rPr lang="ru-RU" sz="1797" dirty="0">
                    <a:solidFill>
                      <a:srgbClr val="0D0070"/>
                    </a:solidFill>
                    <a:latin typeface="Times New Roman" pitchFamily="18" charset="0"/>
                    <a:cs typeface="Times New Roman" pitchFamily="18" charset="0"/>
                  </a:rPr>
                  <a:t>Кол-во радиоактивных продуктов метаболизма в печени</a:t>
                </a:r>
              </a:p>
            </p:txBody>
          </p:sp>
        </mc:Choice>
        <mc:Fallback xmlns="">
          <p:sp>
            <p:nvSpPr>
              <p:cNvPr id="11" name="Прямоугольник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7853" y="5445224"/>
                <a:ext cx="3861193" cy="923330"/>
              </a:xfrm>
              <a:prstGeom prst="rect">
                <a:avLst/>
              </a:prstGeom>
              <a:blipFill rotWithShape="1">
                <a:blip r:embed="rId8" cstate="print"/>
                <a:stretch>
                  <a:fillRect l="-1422" t="-3289" r="-1264" b="-921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Объект 10"/>
          <p:cNvPicPr>
            <a:picLocks noGrp="1" noChangeAspect="1"/>
          </p:cNvPicPr>
          <p:nvPr>
            <p:ph sz="quarter" idx="1"/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2639" y="3815299"/>
            <a:ext cx="4098284" cy="1991890"/>
          </a:xfrm>
        </p:spPr>
      </p:pic>
      <p:sp>
        <p:nvSpPr>
          <p:cNvPr id="13" name="Прямоугольник 12"/>
          <p:cNvSpPr/>
          <p:nvPr/>
        </p:nvSpPr>
        <p:spPr>
          <a:xfrm>
            <a:off x="4182801" y="5902426"/>
            <a:ext cx="4770125" cy="755171"/>
          </a:xfrm>
          <a:prstGeom prst="rect">
            <a:avLst/>
          </a:prstGeom>
        </p:spPr>
        <p:txBody>
          <a:bodyPr wrap="square" lIns="90452" tIns="45226" rIns="90452" bIns="45226">
            <a:spAutoFit/>
          </a:bodyPr>
          <a:lstStyle/>
          <a:p>
            <a:pPr defTabSz="904514"/>
            <a:r>
              <a:rPr lang="en-US" sz="1438" b="1" dirty="0">
                <a:solidFill>
                  <a:srgbClr val="0D0070"/>
                </a:solidFill>
                <a:latin typeface="Times New Roman" pitchFamily="18" charset="0"/>
                <a:cs typeface="Times New Roman" pitchFamily="18" charset="0"/>
              </a:rPr>
              <a:t>“Annals of Nuclear Medicine Vol. 13, No.4, 235-239, 1999” N. Yamamura, Y. </a:t>
            </a:r>
            <a:r>
              <a:rPr lang="en-US" sz="1438" b="1" dirty="0" err="1">
                <a:solidFill>
                  <a:srgbClr val="0D0070"/>
                </a:solidFill>
                <a:latin typeface="Times New Roman" pitchFamily="18" charset="0"/>
                <a:cs typeface="Times New Roman" pitchFamily="18" charset="0"/>
              </a:rPr>
              <a:t>Magata</a:t>
            </a:r>
            <a:r>
              <a:rPr lang="en-US" sz="1438" b="1" dirty="0">
                <a:solidFill>
                  <a:srgbClr val="0D0070"/>
                </a:solidFill>
                <a:latin typeface="Times New Roman" pitchFamily="18" charset="0"/>
                <a:cs typeface="Times New Roman" pitchFamily="18" charset="0"/>
              </a:rPr>
              <a:t>, F. Yamashita, M. </a:t>
            </a:r>
            <a:r>
              <a:rPr lang="en-US" sz="1438" b="1" dirty="0" err="1">
                <a:solidFill>
                  <a:srgbClr val="0D0070"/>
                </a:solidFill>
                <a:latin typeface="Times New Roman" pitchFamily="18" charset="0"/>
                <a:cs typeface="Times New Roman" pitchFamily="18" charset="0"/>
              </a:rPr>
              <a:t>Hashida</a:t>
            </a:r>
            <a:r>
              <a:rPr lang="en-US" sz="1438" b="1" dirty="0">
                <a:solidFill>
                  <a:srgbClr val="0D0070"/>
                </a:solidFill>
                <a:latin typeface="Times New Roman" pitchFamily="18" charset="0"/>
                <a:cs typeface="Times New Roman" pitchFamily="18" charset="0"/>
              </a:rPr>
              <a:t>, H. </a:t>
            </a:r>
            <a:r>
              <a:rPr lang="en-US" sz="1438" b="1" dirty="0" err="1">
                <a:solidFill>
                  <a:srgbClr val="0D0070"/>
                </a:solidFill>
                <a:latin typeface="Times New Roman" pitchFamily="18" charset="0"/>
                <a:cs typeface="Times New Roman" pitchFamily="18" charset="0"/>
              </a:rPr>
              <a:t>Saji</a:t>
            </a:r>
            <a:endParaRPr lang="ru-RU" sz="1438" b="1" dirty="0">
              <a:solidFill>
                <a:srgbClr val="0D007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807168" y="188640"/>
            <a:ext cx="5532789" cy="460026"/>
          </a:xfrm>
          <a:prstGeom prst="rect">
            <a:avLst/>
          </a:prstGeom>
          <a:noFill/>
        </p:spPr>
        <p:txBody>
          <a:bodyPr wrap="none" lIns="90452" tIns="45226" rIns="90452" bIns="45226" rtlCol="0">
            <a:spAutoFit/>
          </a:bodyPr>
          <a:lstStyle/>
          <a:p>
            <a:pPr algn="ctr" defTabSz="904514"/>
            <a:r>
              <a:rPr lang="en-US" sz="2396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Approaches for solving inverse problems</a:t>
            </a:r>
            <a:endParaRPr lang="ru-RU" sz="2396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98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741512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Таблица 4"/>
              <p:cNvGraphicFramePr>
                <a:graphicFrameLocks noGrp="1"/>
              </p:cNvGraphicFramePr>
              <p:nvPr>
                <p:extLst/>
              </p:nvPr>
            </p:nvGraphicFramePr>
            <p:xfrm>
              <a:off x="555987" y="908721"/>
              <a:ext cx="2037532" cy="2662244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037532">
                      <a:extLst>
                        <a:ext uri="{9D8B030D-6E8A-4147-A177-3AD203B41FA5}">
                          <a16:colId xmlns:a16="http://schemas.microsoft.com/office/drawing/2014/main" xmlns="" val="20000"/>
                        </a:ext>
                      </a:extLst>
                    </a:gridCol>
                  </a:tblGrid>
                  <a:tr h="74871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1400" b="1" dirty="0"/>
                            <a:t>Тяжелое повреждение печени</a:t>
                          </a:r>
                        </a:p>
                        <a:p>
                          <a:pPr algn="ctr"/>
                          <a:r>
                            <a:rPr lang="ru-RU" sz="1400" b="1" dirty="0"/>
                            <a:t>гепатитом</a:t>
                          </a:r>
                        </a:p>
                      </a:txBody>
                      <a:tcPr marL="89728" marR="89728" marT="45721" marB="45721" anchor="ctr"/>
                    </a:tc>
                    <a:extLst>
                      <a:ext uri="{0D108BD9-81ED-4DB2-BD59-A6C34878D82A}">
                        <a16:rowId xmlns:a16="http://schemas.microsoft.com/office/drawing/2014/main" xmlns="" val="10000"/>
                      </a:ext>
                    </a:extLst>
                  </a:tr>
                  <a:tr h="382706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b="1" i="1" smtClean="0">
                                    <a:latin typeface="Cambria Math" panose="02040503050406030204" pitchFamily="18" charset="0"/>
                                  </a:rPr>
                                  <m:t>𝑨</m:t>
                                </m:r>
                                <m:r>
                                  <a:rPr lang="en-US" sz="1400" b="1" i="0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ru-RU" sz="1400" b="1" i="0" smtClean="0">
                                    <a:latin typeface="Cambria Math" panose="02040503050406030204" pitchFamily="18" charset="0"/>
                                  </a:rPr>
                                  <m:t>𝟑𝟏𝟎</m:t>
                                </m:r>
                                <m:r>
                                  <a:rPr lang="ru-RU" sz="1400" b="1" i="0" smtClean="0"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ru-RU" sz="1400" b="1" i="0" smtClean="0">
                                    <a:latin typeface="Cambria Math" panose="02040503050406030204" pitchFamily="18" charset="0"/>
                                  </a:rPr>
                                  <m:t>𝟗</m:t>
                                </m:r>
                                <m:r>
                                  <a:rPr lang="en-US" sz="1400" b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</m:oMath>
                            </m:oMathPara>
                          </a14:m>
                          <a:endParaRPr lang="en-US" sz="1400" b="1" dirty="0">
                            <a:latin typeface="Cambria Math" panose="02040503050406030204" pitchFamily="18" charset="0"/>
                          </a:endParaRPr>
                        </a:p>
                      </a:txBody>
                      <a:tcPr marL="89728" marR="89728" marT="45721" marB="45721"/>
                    </a:tc>
                    <a:extLst>
                      <a:ext uri="{0D108BD9-81ED-4DB2-BD59-A6C34878D82A}">
                        <a16:rowId xmlns:a16="http://schemas.microsoft.com/office/drawing/2014/main" xmlns="" val="10001"/>
                      </a:ext>
                    </a:extLst>
                  </a:tr>
                  <a:tr h="382706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400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400" b="1" i="0" smtClean="0">
                                        <a:latin typeface="Cambria Math" panose="02040503050406030204" pitchFamily="18" charset="0"/>
                                      </a:rPr>
                                      <m:t>𝐤</m:t>
                                    </m:r>
                                  </m:e>
                                  <m:sub>
                                    <m:r>
                                      <a:rPr lang="en-US" sz="1400" b="1" i="0" smtClean="0">
                                        <a:latin typeface="Cambria Math" panose="02040503050406030204" pitchFamily="18" charset="0"/>
                                      </a:rPr>
                                      <m:t>𝟏</m:t>
                                    </m:r>
                                  </m:sub>
                                </m:sSub>
                                <m:r>
                                  <a:rPr lang="en-US" sz="1400" b="1" i="0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ru-RU" sz="1400" b="1" i="1" smtClean="0">
                                    <a:latin typeface="Cambria Math" panose="02040503050406030204" pitchFamily="18" charset="0"/>
                                  </a:rPr>
                                  <m:t>𝟐</m:t>
                                </m:r>
                                <m:r>
                                  <a:rPr lang="ru-RU" sz="1400" b="1" i="1" smtClean="0"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ru-RU" sz="1400" b="1" i="1" smtClean="0">
                                    <a:latin typeface="Cambria Math" panose="02040503050406030204" pitchFamily="18" charset="0"/>
                                  </a:rPr>
                                  <m:t>𝟗𝟖𝟒</m:t>
                                </m:r>
                              </m:oMath>
                            </m:oMathPara>
                          </a14:m>
                          <a:endParaRPr lang="ru-RU" sz="1400" b="1" dirty="0"/>
                        </a:p>
                      </a:txBody>
                      <a:tcPr marL="89728" marR="89728" marT="45721" marB="45721"/>
                    </a:tc>
                    <a:extLst>
                      <a:ext uri="{0D108BD9-81ED-4DB2-BD59-A6C34878D82A}">
                        <a16:rowId xmlns:a16="http://schemas.microsoft.com/office/drawing/2014/main" xmlns="" val="10002"/>
                      </a:ext>
                    </a:extLst>
                  </a:tr>
                  <a:tr h="382706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400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400" b="1" i="0" smtClean="0">
                                        <a:latin typeface="Cambria Math" panose="02040503050406030204" pitchFamily="18" charset="0"/>
                                      </a:rPr>
                                      <m:t>𝐤</m:t>
                                    </m:r>
                                  </m:e>
                                  <m:sub>
                                    <m:r>
                                      <a:rPr lang="en-US" sz="1400" b="1" i="0" smtClean="0">
                                        <a:latin typeface="Cambria Math" panose="02040503050406030204" pitchFamily="18" charset="0"/>
                                      </a:rPr>
                                      <m:t>𝟐</m:t>
                                    </m:r>
                                  </m:sub>
                                </m:sSub>
                                <m:r>
                                  <a:rPr lang="en-US" sz="1400" b="1" i="0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n-US" sz="1400" b="1" i="1" smtClean="0">
                                    <a:latin typeface="Cambria Math" panose="02040503050406030204" pitchFamily="18" charset="0"/>
                                  </a:rPr>
                                  <m:t>𝟎</m:t>
                                </m:r>
                                <m:r>
                                  <a:rPr lang="en-US" sz="1400" b="1" i="1" smtClean="0"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ru-RU" sz="1400" b="1" i="1" smtClean="0">
                                    <a:latin typeface="Cambria Math" panose="02040503050406030204" pitchFamily="18" charset="0"/>
                                  </a:rPr>
                                  <m:t>𝟎𝟑𝟑𝟗</m:t>
                                </m:r>
                              </m:oMath>
                            </m:oMathPara>
                          </a14:m>
                          <a:endParaRPr lang="ru-RU" sz="1400" b="1" dirty="0"/>
                        </a:p>
                      </a:txBody>
                      <a:tcPr marL="89728" marR="89728" marT="45721" marB="45721"/>
                    </a:tc>
                    <a:extLst>
                      <a:ext uri="{0D108BD9-81ED-4DB2-BD59-A6C34878D82A}">
                        <a16:rowId xmlns:a16="http://schemas.microsoft.com/office/drawing/2014/main" xmlns="" val="10003"/>
                      </a:ext>
                    </a:extLst>
                  </a:tr>
                  <a:tr h="382706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400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400" b="1" i="0" smtClean="0">
                                        <a:latin typeface="Cambria Math" panose="02040503050406030204" pitchFamily="18" charset="0"/>
                                      </a:rPr>
                                      <m:t>𝐤</m:t>
                                    </m:r>
                                  </m:e>
                                  <m:sub>
                                    <m:r>
                                      <a:rPr lang="en-US" sz="1400" b="1" i="0" smtClean="0">
                                        <a:latin typeface="Cambria Math" panose="02040503050406030204" pitchFamily="18" charset="0"/>
                                      </a:rPr>
                                      <m:t>𝟑</m:t>
                                    </m:r>
                                  </m:sub>
                                </m:sSub>
                                <m:r>
                                  <a:rPr lang="en-US" sz="1400" b="1" i="0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n-US" sz="1400" b="1" i="1" smtClean="0">
                                    <a:latin typeface="Cambria Math" panose="02040503050406030204" pitchFamily="18" charset="0"/>
                                  </a:rPr>
                                  <m:t>𝟎</m:t>
                                </m:r>
                                <m:r>
                                  <a:rPr lang="en-US" sz="1400" b="1" i="1" smtClean="0"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ru-RU" sz="1400" b="1" i="1" smtClean="0">
                                    <a:latin typeface="Cambria Math" panose="02040503050406030204" pitchFamily="18" charset="0"/>
                                  </a:rPr>
                                  <m:t>𝟎𝟓</m:t>
                                </m:r>
                                <m:r>
                                  <a:rPr lang="ru-RU" sz="1400" b="1" i="0" smtClean="0">
                                    <a:latin typeface="Cambria Math" panose="02040503050406030204" pitchFamily="18" charset="0"/>
                                  </a:rPr>
                                  <m:t>𝟎𝟓𝟐</m:t>
                                </m:r>
                              </m:oMath>
                            </m:oMathPara>
                          </a14:m>
                          <a:endParaRPr lang="ru-RU" sz="1400" b="1" dirty="0"/>
                        </a:p>
                      </a:txBody>
                      <a:tcPr marL="89728" marR="89728" marT="45721" marB="45721"/>
                    </a:tc>
                    <a:extLst>
                      <a:ext uri="{0D108BD9-81ED-4DB2-BD59-A6C34878D82A}">
                        <a16:rowId xmlns:a16="http://schemas.microsoft.com/office/drawing/2014/main" xmlns="" val="10004"/>
                      </a:ext>
                    </a:extLst>
                  </a:tr>
                  <a:tr h="382706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400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400" b="1" i="0" smtClean="0">
                                        <a:latin typeface="Cambria Math" panose="02040503050406030204" pitchFamily="18" charset="0"/>
                                      </a:rPr>
                                      <m:t>𝐤</m:t>
                                    </m:r>
                                  </m:e>
                                  <m:sub>
                                    <m:r>
                                      <a:rPr lang="en-US" sz="1400" b="1" i="0" smtClean="0">
                                        <a:latin typeface="Cambria Math" panose="02040503050406030204" pitchFamily="18" charset="0"/>
                                      </a:rPr>
                                      <m:t>𝟒</m:t>
                                    </m:r>
                                  </m:sub>
                                </m:sSub>
                                <m:r>
                                  <a:rPr lang="en-US" sz="1400" b="1" i="0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n-US" sz="1400" b="1" i="1" smtClean="0">
                                    <a:latin typeface="Cambria Math" panose="02040503050406030204" pitchFamily="18" charset="0"/>
                                  </a:rPr>
                                  <m:t>𝟎</m:t>
                                </m:r>
                                <m:r>
                                  <a:rPr lang="en-US" sz="1400" b="1" i="1" smtClean="0"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en-US" sz="1400" b="1" i="1" smtClean="0">
                                    <a:latin typeface="Cambria Math" panose="02040503050406030204" pitchFamily="18" charset="0"/>
                                  </a:rPr>
                                  <m:t>𝟎𝟎𝟏𝟑</m:t>
                                </m:r>
                              </m:oMath>
                            </m:oMathPara>
                          </a14:m>
                          <a:endParaRPr lang="ru-RU" sz="1400" b="1" dirty="0"/>
                        </a:p>
                      </a:txBody>
                      <a:tcPr marL="89728" marR="89728" marT="45721" marB="45721"/>
                    </a:tc>
                    <a:extLst>
                      <a:ext uri="{0D108BD9-81ED-4DB2-BD59-A6C34878D82A}">
                        <a16:rowId xmlns:a16="http://schemas.microsoft.com/office/drawing/2014/main" xmlns="" val="1000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Таблица 4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xmlns="" xmlns:a14="http://schemas.microsoft.com/office/drawing/2010/main" val="3702719608"/>
                  </p:ext>
                </p:extLst>
              </p:nvPr>
            </p:nvGraphicFramePr>
            <p:xfrm>
              <a:off x="479376" y="908720"/>
              <a:ext cx="2076400" cy="264505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076400"/>
                  </a:tblGrid>
                  <a:tr h="7315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1400" b="1" dirty="0" smtClean="0"/>
                            <a:t>Тяжелое повреждение печени</a:t>
                          </a:r>
                        </a:p>
                        <a:p>
                          <a:pPr algn="ctr"/>
                          <a:r>
                            <a:rPr lang="ru-RU" sz="1400" b="1" dirty="0" smtClean="0"/>
                            <a:t>гепатитом</a:t>
                          </a:r>
                          <a:endParaRPr lang="ru-RU" sz="1400" b="1" dirty="0"/>
                        </a:p>
                      </a:txBody>
                      <a:tcPr anchor="ctr"/>
                    </a:tc>
                  </a:tr>
                  <a:tr h="382706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blipFill rotWithShape="1">
                          <a:blip r:embed="rId2"/>
                          <a:stretch>
                            <a:fillRect l="-294" t="-192063" r="-294" b="-398413"/>
                          </a:stretch>
                        </a:blipFill>
                      </a:tcPr>
                    </a:tc>
                  </a:tr>
                  <a:tr h="382706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blipFill rotWithShape="1">
                          <a:blip r:embed="rId3"/>
                          <a:stretch>
                            <a:fillRect l="-294" t="-292063" r="-294" b="-298413"/>
                          </a:stretch>
                        </a:blipFill>
                      </a:tcPr>
                    </a:tc>
                  </a:tr>
                  <a:tr h="382706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blipFill rotWithShape="1">
                          <a:blip r:embed="rId4"/>
                          <a:stretch>
                            <a:fillRect l="-294" t="-398387" r="-294" b="-203226"/>
                          </a:stretch>
                        </a:blipFill>
                      </a:tcPr>
                    </a:tc>
                  </a:tr>
                  <a:tr h="382706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blipFill rotWithShape="1">
                          <a:blip r:embed="rId5"/>
                          <a:stretch>
                            <a:fillRect l="-294" t="-490476" r="-294" b="-100000"/>
                          </a:stretch>
                        </a:blipFill>
                      </a:tcPr>
                    </a:tc>
                  </a:tr>
                  <a:tr h="382706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blipFill rotWithShape="1">
                          <a:blip r:embed="rId6"/>
                          <a:stretch>
                            <a:fillRect l="-294" t="-590476" r="-294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  <p:sp>
        <p:nvSpPr>
          <p:cNvPr id="6" name="TextBox 5"/>
          <p:cNvSpPr txBox="1"/>
          <p:nvPr/>
        </p:nvSpPr>
        <p:spPr>
          <a:xfrm>
            <a:off x="485326" y="476673"/>
            <a:ext cx="3038384" cy="312614"/>
          </a:xfrm>
          <a:prstGeom prst="rect">
            <a:avLst/>
          </a:prstGeom>
          <a:noFill/>
        </p:spPr>
        <p:txBody>
          <a:bodyPr wrap="square" lIns="90452" tIns="45226" rIns="90452" bIns="45226" rtlCol="0">
            <a:spAutoFit/>
          </a:bodyPr>
          <a:lstStyle/>
          <a:p>
            <a:pPr defTabSz="904514"/>
            <a:r>
              <a:rPr lang="ru-RU" sz="1438" b="1" dirty="0">
                <a:solidFill>
                  <a:srgbClr val="0D0070"/>
                </a:solidFill>
              </a:rPr>
              <a:t>Начальное приближение: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876159" y="476672"/>
            <a:ext cx="3038384" cy="312614"/>
          </a:xfrm>
          <a:prstGeom prst="rect">
            <a:avLst/>
          </a:prstGeom>
          <a:noFill/>
        </p:spPr>
        <p:txBody>
          <a:bodyPr wrap="square" lIns="90452" tIns="45226" rIns="90452" bIns="45226" rtlCol="0">
            <a:spAutoFit/>
          </a:bodyPr>
          <a:lstStyle/>
          <a:p>
            <a:pPr defTabSz="904514"/>
            <a:r>
              <a:rPr lang="ru-RU" sz="1438" b="1" dirty="0">
                <a:solidFill>
                  <a:srgbClr val="0D0070"/>
                </a:solidFill>
                <a:latin typeface="Times New Roman" pitchFamily="18" charset="0"/>
                <a:cs typeface="Times New Roman" pitchFamily="18" charset="0"/>
              </a:rPr>
              <a:t>Точные параметры: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Таблица 7"/>
              <p:cNvGraphicFramePr>
                <a:graphicFrameLocks noGrp="1"/>
              </p:cNvGraphicFramePr>
              <p:nvPr>
                <p:extLst/>
              </p:nvPr>
            </p:nvGraphicFramePr>
            <p:xfrm>
              <a:off x="2876159" y="863990"/>
              <a:ext cx="1978482" cy="2637019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978482">
                      <a:extLst>
                        <a:ext uri="{9D8B030D-6E8A-4147-A177-3AD203B41FA5}">
                          <a16:colId xmlns:a16="http://schemas.microsoft.com/office/drawing/2014/main" xmlns="" val="20000"/>
                        </a:ext>
                      </a:extLst>
                    </a:gridCol>
                  </a:tblGrid>
                  <a:tr h="88335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1400" b="1" dirty="0"/>
                            <a:t>Без </a:t>
                          </a:r>
                          <a:r>
                            <a:rPr lang="ru-RU" sz="1400" b="1" baseline="0" dirty="0"/>
                            <a:t>повреждения</a:t>
                          </a:r>
                          <a:endParaRPr lang="ru-RU" sz="1400" b="1" dirty="0"/>
                        </a:p>
                      </a:txBody>
                      <a:tcPr marL="89728" marR="89728" marT="45721" marB="45721" anchor="ctr"/>
                    </a:tc>
                    <a:extLst>
                      <a:ext uri="{0D108BD9-81ED-4DB2-BD59-A6C34878D82A}">
                        <a16:rowId xmlns:a16="http://schemas.microsoft.com/office/drawing/2014/main" xmlns="" val="10000"/>
                      </a:ext>
                    </a:extLst>
                  </a:tr>
                  <a:tr h="339751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b="1" i="1" smtClean="0">
                                    <a:latin typeface="Cambria Math" panose="02040503050406030204" pitchFamily="18" charset="0"/>
                                  </a:rPr>
                                  <m:t>𝑨</m:t>
                                </m:r>
                                <m:r>
                                  <a:rPr lang="en-US" sz="1400" b="1" i="0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ru-RU" sz="1400" b="1" i="0" smtClean="0">
                                    <a:latin typeface="Cambria Math" panose="02040503050406030204" pitchFamily="18" charset="0"/>
                                  </a:rPr>
                                  <m:t>𝟒𝟏𝟔</m:t>
                                </m:r>
                              </m:oMath>
                            </m:oMathPara>
                          </a14:m>
                          <a:endParaRPr lang="en-US" sz="1400" b="1" dirty="0">
                            <a:latin typeface="Cambria Math" panose="02040503050406030204" pitchFamily="18" charset="0"/>
                          </a:endParaRPr>
                        </a:p>
                      </a:txBody>
                      <a:tcPr marL="89728" marR="89728" marT="45721" marB="45721"/>
                    </a:tc>
                    <a:extLst>
                      <a:ext uri="{0D108BD9-81ED-4DB2-BD59-A6C34878D82A}">
                        <a16:rowId xmlns:a16="http://schemas.microsoft.com/office/drawing/2014/main" xmlns="" val="10001"/>
                      </a:ext>
                    </a:extLst>
                  </a:tr>
                  <a:tr h="373400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400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400" b="1" i="0" smtClean="0">
                                        <a:latin typeface="Cambria Math" panose="02040503050406030204" pitchFamily="18" charset="0"/>
                                      </a:rPr>
                                      <m:t>𝐤</m:t>
                                    </m:r>
                                  </m:e>
                                  <m:sub>
                                    <m:r>
                                      <a:rPr lang="en-US" sz="1400" b="1" i="0" smtClean="0">
                                        <a:latin typeface="Cambria Math" panose="02040503050406030204" pitchFamily="18" charset="0"/>
                                      </a:rPr>
                                      <m:t>𝟏</m:t>
                                    </m:r>
                                  </m:sub>
                                </m:sSub>
                                <m:r>
                                  <a:rPr lang="en-US" sz="1400" b="1" i="0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n-US" sz="1400" b="1" i="1" smtClean="0">
                                    <a:latin typeface="Cambria Math" panose="02040503050406030204" pitchFamily="18" charset="0"/>
                                  </a:rPr>
                                  <m:t>𝟑</m:t>
                                </m:r>
                                <m:r>
                                  <a:rPr lang="en-US" sz="1400" b="1" smtClean="0"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ru-RU" sz="1400" b="1" i="0" smtClean="0">
                                    <a:latin typeface="Cambria Math" panose="02040503050406030204" pitchFamily="18" charset="0"/>
                                  </a:rPr>
                                  <m:t>𝟗𝟑</m:t>
                                </m:r>
                                <m:r>
                                  <a:rPr lang="en-US" sz="1400" b="1" i="1" smtClean="0">
                                    <a:latin typeface="Cambria Math" panose="02040503050406030204" pitchFamily="18" charset="0"/>
                                  </a:rPr>
                                  <m:t>𝟏</m:t>
                                </m:r>
                              </m:oMath>
                            </m:oMathPara>
                          </a14:m>
                          <a:endParaRPr lang="ru-RU" sz="1400" b="1" dirty="0"/>
                        </a:p>
                      </a:txBody>
                      <a:tcPr marL="89728" marR="89728" marT="45721" marB="45721"/>
                    </a:tc>
                    <a:extLst>
                      <a:ext uri="{0D108BD9-81ED-4DB2-BD59-A6C34878D82A}">
                        <a16:rowId xmlns:a16="http://schemas.microsoft.com/office/drawing/2014/main" xmlns="" val="10002"/>
                      </a:ext>
                    </a:extLst>
                  </a:tr>
                  <a:tr h="346839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400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400" b="1" i="0" smtClean="0">
                                        <a:latin typeface="Cambria Math" panose="02040503050406030204" pitchFamily="18" charset="0"/>
                                      </a:rPr>
                                      <m:t>𝐤</m:t>
                                    </m:r>
                                  </m:e>
                                  <m:sub>
                                    <m:r>
                                      <a:rPr lang="en-US" sz="1400" b="1" i="0" smtClean="0">
                                        <a:latin typeface="Cambria Math" panose="02040503050406030204" pitchFamily="18" charset="0"/>
                                      </a:rPr>
                                      <m:t>𝟐</m:t>
                                    </m:r>
                                  </m:sub>
                                </m:sSub>
                                <m:r>
                                  <a:rPr lang="en-US" sz="1400" b="1" i="0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n-US" sz="1400" b="1" i="1" smtClean="0">
                                    <a:latin typeface="Cambria Math" panose="02040503050406030204" pitchFamily="18" charset="0"/>
                                  </a:rPr>
                                  <m:t>𝟎</m:t>
                                </m:r>
                                <m:r>
                                  <a:rPr lang="en-US" sz="1400" b="1" smtClean="0"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en-US" sz="1400" b="1" i="1" smtClean="0">
                                    <a:latin typeface="Cambria Math" panose="02040503050406030204" pitchFamily="18" charset="0"/>
                                  </a:rPr>
                                  <m:t>𝟎</m:t>
                                </m:r>
                                <m:r>
                                  <a:rPr lang="ru-RU" sz="1400" b="1" i="0" smtClean="0">
                                    <a:latin typeface="Cambria Math" panose="02040503050406030204" pitchFamily="18" charset="0"/>
                                  </a:rPr>
                                  <m:t>𝟕𝟐𝟖</m:t>
                                </m:r>
                              </m:oMath>
                            </m:oMathPara>
                          </a14:m>
                          <a:endParaRPr lang="ru-RU" sz="1400" b="1" dirty="0"/>
                        </a:p>
                      </a:txBody>
                      <a:tcPr marL="89728" marR="89728" marT="45721" marB="45721"/>
                    </a:tc>
                    <a:extLst>
                      <a:ext uri="{0D108BD9-81ED-4DB2-BD59-A6C34878D82A}">
                        <a16:rowId xmlns:a16="http://schemas.microsoft.com/office/drawing/2014/main" xmlns="" val="10003"/>
                      </a:ext>
                    </a:extLst>
                  </a:tr>
                  <a:tr h="346839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400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400" b="1" i="0" smtClean="0">
                                        <a:latin typeface="Cambria Math" panose="02040503050406030204" pitchFamily="18" charset="0"/>
                                      </a:rPr>
                                      <m:t>𝐤</m:t>
                                    </m:r>
                                  </m:e>
                                  <m:sub>
                                    <m:r>
                                      <a:rPr lang="en-US" sz="1400" b="1" i="0" smtClean="0">
                                        <a:latin typeface="Cambria Math" panose="02040503050406030204" pitchFamily="18" charset="0"/>
                                      </a:rPr>
                                      <m:t>𝟑</m:t>
                                    </m:r>
                                  </m:sub>
                                </m:sSub>
                                <m:r>
                                  <a:rPr lang="en-US" sz="1400" b="1" i="0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n-US" sz="1400" b="1" i="1" smtClean="0">
                                    <a:latin typeface="Cambria Math" panose="02040503050406030204" pitchFamily="18" charset="0"/>
                                  </a:rPr>
                                  <m:t>𝟎</m:t>
                                </m:r>
                                <m:r>
                                  <a:rPr lang="en-US" sz="1400" b="1" smtClean="0"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en-US" sz="1400" b="1" i="1" smtClean="0">
                                    <a:latin typeface="Cambria Math" panose="02040503050406030204" pitchFamily="18" charset="0"/>
                                  </a:rPr>
                                  <m:t>𝟎</m:t>
                                </m:r>
                                <m:r>
                                  <a:rPr lang="ru-RU" sz="1400" b="1" i="0" smtClean="0">
                                    <a:latin typeface="Cambria Math" panose="02040503050406030204" pitchFamily="18" charset="0"/>
                                  </a:rPr>
                                  <m:t>𝟕𝟓𝟒</m:t>
                                </m:r>
                              </m:oMath>
                            </m:oMathPara>
                          </a14:m>
                          <a:endParaRPr lang="ru-RU" sz="1400" b="1" dirty="0"/>
                        </a:p>
                      </a:txBody>
                      <a:tcPr marL="89728" marR="89728" marT="45721" marB="45721"/>
                    </a:tc>
                    <a:extLst>
                      <a:ext uri="{0D108BD9-81ED-4DB2-BD59-A6C34878D82A}">
                        <a16:rowId xmlns:a16="http://schemas.microsoft.com/office/drawing/2014/main" xmlns="" val="10004"/>
                      </a:ext>
                    </a:extLst>
                  </a:tr>
                  <a:tr h="346839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400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400" b="1" i="0" smtClean="0">
                                        <a:latin typeface="Cambria Math" panose="02040503050406030204" pitchFamily="18" charset="0"/>
                                      </a:rPr>
                                      <m:t>𝐤</m:t>
                                    </m:r>
                                  </m:e>
                                  <m:sub>
                                    <m:r>
                                      <a:rPr lang="en-US" sz="1400" b="1" i="0" smtClean="0">
                                        <a:latin typeface="Cambria Math" panose="02040503050406030204" pitchFamily="18" charset="0"/>
                                      </a:rPr>
                                      <m:t>𝟒</m:t>
                                    </m:r>
                                  </m:sub>
                                </m:sSub>
                                <m:r>
                                  <a:rPr lang="en-US" sz="1400" b="1" i="0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n-US" sz="1400" b="1" i="1" smtClean="0">
                                    <a:latin typeface="Cambria Math" panose="02040503050406030204" pitchFamily="18" charset="0"/>
                                  </a:rPr>
                                  <m:t>𝟎</m:t>
                                </m:r>
                                <m:r>
                                  <a:rPr lang="en-US" sz="1400" b="1" smtClean="0"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en-US" sz="1400" b="1" i="1" smtClean="0">
                                    <a:latin typeface="Cambria Math" panose="02040503050406030204" pitchFamily="18" charset="0"/>
                                  </a:rPr>
                                  <m:t>𝟎𝟎</m:t>
                                </m:r>
                                <m:r>
                                  <a:rPr lang="ru-RU" sz="1400" b="1" i="0" smtClean="0">
                                    <a:latin typeface="Cambria Math" panose="02040503050406030204" pitchFamily="18" charset="0"/>
                                  </a:rPr>
                                  <m:t>𝟒𝟐</m:t>
                                </m:r>
                              </m:oMath>
                            </m:oMathPara>
                          </a14:m>
                          <a:endParaRPr lang="ru-RU" sz="1400" b="1" dirty="0"/>
                        </a:p>
                      </a:txBody>
                      <a:tcPr marL="89728" marR="89728" marT="45721" marB="45721"/>
                    </a:tc>
                    <a:extLst>
                      <a:ext uri="{0D108BD9-81ED-4DB2-BD59-A6C34878D82A}">
                        <a16:rowId xmlns:a16="http://schemas.microsoft.com/office/drawing/2014/main" xmlns="" val="1000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Таблица 7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xmlns="" xmlns:a14="http://schemas.microsoft.com/office/drawing/2010/main" val="3727188832"/>
                  </p:ext>
                </p:extLst>
              </p:nvPr>
            </p:nvGraphicFramePr>
            <p:xfrm>
              <a:off x="2843808" y="863989"/>
              <a:ext cx="2016224" cy="2637019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016224"/>
                  </a:tblGrid>
                  <a:tr h="88335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1400" b="1" dirty="0" smtClean="0"/>
                            <a:t>Без </a:t>
                          </a:r>
                          <a:r>
                            <a:rPr lang="ru-RU" sz="1400" b="1" baseline="0" dirty="0" smtClean="0"/>
                            <a:t>повреждения</a:t>
                          </a:r>
                          <a:endParaRPr lang="ru-RU" sz="1400" b="1" dirty="0"/>
                        </a:p>
                      </a:txBody>
                      <a:tcPr anchor="ctr"/>
                    </a:tc>
                  </a:tr>
                  <a:tr h="339751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blipFill rotWithShape="1">
                          <a:blip r:embed="rId7"/>
                          <a:stretch>
                            <a:fillRect l="-303" t="-265455" r="-303" b="-423636"/>
                          </a:stretch>
                        </a:blipFill>
                      </a:tcPr>
                    </a:tc>
                  </a:tr>
                  <a:tr h="373400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blipFill rotWithShape="1">
                          <a:blip r:embed="rId8"/>
                          <a:stretch>
                            <a:fillRect l="-303" t="-324194" r="-303" b="-275806"/>
                          </a:stretch>
                        </a:blipFill>
                      </a:tcPr>
                    </a:tc>
                  </a:tr>
                  <a:tr h="346839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blipFill rotWithShape="1">
                          <a:blip r:embed="rId9"/>
                          <a:stretch>
                            <a:fillRect l="-303" t="-469643" r="-303" b="-205357"/>
                          </a:stretch>
                        </a:blipFill>
                      </a:tcPr>
                    </a:tc>
                  </a:tr>
                  <a:tr h="346839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blipFill rotWithShape="1">
                          <a:blip r:embed="rId10"/>
                          <a:stretch>
                            <a:fillRect l="-303" t="-559649" r="-303" b="-101754"/>
                          </a:stretch>
                        </a:blipFill>
                      </a:tcPr>
                    </a:tc>
                  </a:tr>
                  <a:tr h="346839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blipFill rotWithShape="1">
                          <a:blip r:embed="rId11"/>
                          <a:stretch>
                            <a:fillRect l="-303" t="-659649" r="-303" b="-1754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0" name="Таблица 9"/>
              <p:cNvGraphicFramePr>
                <a:graphicFrameLocks noGrp="1"/>
              </p:cNvGraphicFramePr>
              <p:nvPr>
                <p:extLst/>
              </p:nvPr>
            </p:nvGraphicFramePr>
            <p:xfrm>
              <a:off x="6279454" y="896190"/>
              <a:ext cx="2461493" cy="2716659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920929">
                      <a:extLst>
                        <a:ext uri="{9D8B030D-6E8A-4147-A177-3AD203B41FA5}">
                          <a16:colId xmlns:a16="http://schemas.microsoft.com/office/drawing/2014/main" xmlns="" val="20000"/>
                        </a:ext>
                      </a:extLst>
                    </a:gridCol>
                    <a:gridCol w="1540564">
                      <a:extLst>
                        <a:ext uri="{9D8B030D-6E8A-4147-A177-3AD203B41FA5}">
                          <a16:colId xmlns:a16="http://schemas.microsoft.com/office/drawing/2014/main" xmlns="" val="20001"/>
                        </a:ext>
                      </a:extLst>
                    </a:gridCol>
                  </a:tblGrid>
                  <a:tr h="1141252">
                    <a:tc>
                      <a:txBody>
                        <a:bodyPr/>
                        <a:lstStyle/>
                        <a:p>
                          <a:endParaRPr lang="ru-RU" sz="1400" b="1" dirty="0"/>
                        </a:p>
                      </a:txBody>
                      <a:tcPr marL="89728" marR="89728" marT="45721" marB="45721"/>
                    </a:tc>
                    <a:tc>
                      <a:txBody>
                        <a:bodyPr/>
                        <a:lstStyle/>
                        <a:p>
                          <a:r>
                            <a:rPr lang="ru-RU" sz="1400" b="1" dirty="0"/>
                            <a:t>Относительная погрешность</a:t>
                          </a:r>
                          <a:r>
                            <a:rPr lang="ru-RU" sz="1400" b="1" baseline="0" dirty="0"/>
                            <a:t> решения</a:t>
                          </a:r>
                          <a:r>
                            <a:rPr lang="en-US" sz="1400" b="1" baseline="0" dirty="0"/>
                            <a:t> </a:t>
                          </a:r>
                          <a14:m>
                            <m:oMath xmlns:m="http://schemas.openxmlformats.org/officeDocument/2006/math"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ru-RU" sz="1400" b="1" i="1" smtClean="0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sz="1400" b="1" i="1" smtClean="0">
                                      <a:latin typeface="Cambria Math" panose="02040503050406030204" pitchFamily="18" charset="0"/>
                                    </a:rPr>
                                    <m:t>𝒒</m:t>
                                  </m:r>
                                  <m:r>
                                    <a:rPr lang="en-US" sz="1400" b="1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Sup>
                                    <m:sSubSupPr>
                                      <m:ctrlPr>
                                        <a:rPr lang="en-US" sz="1400" b="1" i="1" smtClean="0">
                                          <a:latin typeface="Cambria Math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1400" b="1" i="1" smtClean="0">
                                          <a:latin typeface="Cambria Math" panose="02040503050406030204" pitchFamily="18" charset="0"/>
                                        </a:rPr>
                                        <m:t>𝒒</m:t>
                                      </m:r>
                                    </m:e>
                                    <m:sub>
                                      <m:r>
                                        <a:rPr lang="en-US" sz="1400" b="1" i="1" smtClean="0">
                                          <a:latin typeface="Cambria Math" panose="02040503050406030204" pitchFamily="18" charset="0"/>
                                        </a:rPr>
                                        <m:t>𝟎</m:t>
                                      </m:r>
                                    </m:sub>
                                    <m:sup>
                                      <m:r>
                                        <a:rPr lang="en-US" sz="1400" b="1" i="1" smtClean="0">
                                          <a:latin typeface="Cambria Math" panose="02040503050406030204" pitchFamily="18" charset="0"/>
                                        </a:rPr>
                                        <m:t>𝒏</m:t>
                                      </m:r>
                                    </m:sup>
                                  </m:sSubSup>
                                </m:e>
                              </m:d>
                              <m:r>
                                <a:rPr lang="en-US" sz="1400" b="1" i="1" smtClean="0"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en-US" sz="1400" b="1" i="1" smtClean="0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sz="1400" b="1" i="1" smtClean="0">
                                      <a:latin typeface="Cambria Math" panose="02040503050406030204" pitchFamily="18" charset="0"/>
                                    </a:rPr>
                                    <m:t>𝒒</m:t>
                                  </m:r>
                                </m:e>
                              </m:d>
                            </m:oMath>
                          </a14:m>
                          <a:endParaRPr lang="ru-RU" sz="1400" b="1" dirty="0"/>
                        </a:p>
                      </a:txBody>
                      <a:tcPr marL="89728" marR="89728" marT="45721" marB="45721"/>
                    </a:tc>
                    <a:extLst>
                      <a:ext uri="{0D108BD9-81ED-4DB2-BD59-A6C34878D82A}">
                        <a16:rowId xmlns:a16="http://schemas.microsoft.com/office/drawing/2014/main" xmlns="" val="10000"/>
                      </a:ext>
                    </a:extLst>
                  </a:tr>
                  <a:tr h="314488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b="1" i="1" smtClean="0">
                                    <a:latin typeface="Cambria Math" panose="02040503050406030204" pitchFamily="18" charset="0"/>
                                  </a:rPr>
                                  <m:t>𝑨</m:t>
                                </m:r>
                              </m:oMath>
                            </m:oMathPara>
                          </a14:m>
                          <a:endParaRPr lang="en-US" sz="1400" b="1" dirty="0">
                            <a:latin typeface="Cambria Math" panose="02040503050406030204" pitchFamily="18" charset="0"/>
                          </a:endParaRPr>
                        </a:p>
                      </a:txBody>
                      <a:tcPr marL="89728" marR="89728" marT="45721" marB="45721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sz="1400" b="1" i="1" smtClean="0">
                                        <a:latin typeface="Cambria Math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400" b="1" i="1" smtClean="0">
                                        <a:latin typeface="Cambria Math" panose="02040503050406030204" pitchFamily="18" charset="0"/>
                                      </a:rPr>
                                      <m:t>𝟏𝟎</m:t>
                                    </m:r>
                                  </m:e>
                                  <m:sup>
                                    <m:r>
                                      <a:rPr lang="en-US" sz="1400" b="1" i="1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sz="1400" b="1" i="1" smtClean="0">
                                        <a:latin typeface="Cambria Math" panose="02040503050406030204" pitchFamily="18" charset="0"/>
                                      </a:rPr>
                                      <m:t>𝟕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1400" b="1" dirty="0">
                            <a:latin typeface="Cambria Math" panose="02040503050406030204" pitchFamily="18" charset="0"/>
                          </a:endParaRPr>
                        </a:p>
                      </a:txBody>
                      <a:tcPr marL="89728" marR="89728" marT="45721" marB="45721"/>
                    </a:tc>
                    <a:extLst>
                      <a:ext uri="{0D108BD9-81ED-4DB2-BD59-A6C34878D82A}">
                        <a16:rowId xmlns:a16="http://schemas.microsoft.com/office/drawing/2014/main" xmlns="" val="10001"/>
                      </a:ext>
                    </a:extLst>
                  </a:tr>
                  <a:tr h="315477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400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400" b="1" i="0" smtClean="0">
                                        <a:latin typeface="Cambria Math" panose="02040503050406030204" pitchFamily="18" charset="0"/>
                                      </a:rPr>
                                      <m:t>𝐤</m:t>
                                    </m:r>
                                  </m:e>
                                  <m:sub>
                                    <m:r>
                                      <a:rPr lang="en-US" sz="1400" b="1" i="0" smtClean="0">
                                        <a:latin typeface="Cambria Math" panose="02040503050406030204" pitchFamily="18" charset="0"/>
                                      </a:rPr>
                                      <m:t>𝟏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ru-RU" sz="1400" b="1" dirty="0"/>
                        </a:p>
                      </a:txBody>
                      <a:tcPr marL="89728" marR="89728" marT="45721" marB="45721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sz="1400" b="1" i="1" smtClean="0">
                                        <a:latin typeface="Cambria Math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400" b="1" i="1" smtClean="0">
                                        <a:latin typeface="Cambria Math" panose="02040503050406030204" pitchFamily="18" charset="0"/>
                                      </a:rPr>
                                      <m:t>𝟏𝟎</m:t>
                                    </m:r>
                                  </m:e>
                                  <m:sup>
                                    <m:r>
                                      <a:rPr lang="en-US" sz="1400" b="1" i="1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sz="1400" b="1" i="1" smtClean="0">
                                        <a:latin typeface="Cambria Math" panose="02040503050406030204" pitchFamily="18" charset="0"/>
                                      </a:rPr>
                                      <m:t>𝟖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ru-RU" sz="1400" b="1" dirty="0"/>
                        </a:p>
                      </a:txBody>
                      <a:tcPr marL="89728" marR="89728" marT="45721" marB="45721"/>
                    </a:tc>
                    <a:extLst>
                      <a:ext uri="{0D108BD9-81ED-4DB2-BD59-A6C34878D82A}">
                        <a16:rowId xmlns:a16="http://schemas.microsoft.com/office/drawing/2014/main" xmlns="" val="10002"/>
                      </a:ext>
                    </a:extLst>
                  </a:tr>
                  <a:tr h="314488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400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400" b="1" i="0" smtClean="0">
                                        <a:latin typeface="Cambria Math" panose="02040503050406030204" pitchFamily="18" charset="0"/>
                                      </a:rPr>
                                      <m:t>𝐤</m:t>
                                    </m:r>
                                  </m:e>
                                  <m:sub>
                                    <m:r>
                                      <a:rPr lang="en-US" sz="1400" b="1" i="0" smtClean="0">
                                        <a:latin typeface="Cambria Math" panose="02040503050406030204" pitchFamily="18" charset="0"/>
                                      </a:rPr>
                                      <m:t>𝟐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ru-RU" sz="1400" b="1" dirty="0"/>
                        </a:p>
                      </a:txBody>
                      <a:tcPr marL="89728" marR="89728" marT="45721" marB="45721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sz="1400" b="1" i="1" smtClean="0">
                                        <a:latin typeface="Cambria Math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400" b="1" i="1" smtClean="0">
                                        <a:latin typeface="Cambria Math" panose="02040503050406030204" pitchFamily="18" charset="0"/>
                                      </a:rPr>
                                      <m:t>𝟏𝟎</m:t>
                                    </m:r>
                                  </m:e>
                                  <m:sup>
                                    <m:r>
                                      <a:rPr lang="en-US" sz="1400" b="1" i="1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sz="1400" b="1" i="1" smtClean="0">
                                        <a:latin typeface="Cambria Math" panose="02040503050406030204" pitchFamily="18" charset="0"/>
                                      </a:rPr>
                                      <m:t>𝟕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ru-RU" sz="1400" b="1" dirty="0"/>
                        </a:p>
                      </a:txBody>
                      <a:tcPr marL="89728" marR="89728" marT="45721" marB="45721"/>
                    </a:tc>
                    <a:extLst>
                      <a:ext uri="{0D108BD9-81ED-4DB2-BD59-A6C34878D82A}">
                        <a16:rowId xmlns:a16="http://schemas.microsoft.com/office/drawing/2014/main" xmlns="" val="10003"/>
                      </a:ext>
                    </a:extLst>
                  </a:tr>
                  <a:tr h="315477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400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400" b="1" i="0" smtClean="0">
                                        <a:latin typeface="Cambria Math" panose="02040503050406030204" pitchFamily="18" charset="0"/>
                                      </a:rPr>
                                      <m:t>𝐤</m:t>
                                    </m:r>
                                  </m:e>
                                  <m:sub>
                                    <m:r>
                                      <a:rPr lang="en-US" sz="1400" b="1" i="0" smtClean="0">
                                        <a:latin typeface="Cambria Math" panose="02040503050406030204" pitchFamily="18" charset="0"/>
                                      </a:rPr>
                                      <m:t>𝟑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ru-RU" sz="1400" b="1" dirty="0"/>
                        </a:p>
                      </a:txBody>
                      <a:tcPr marL="89728" marR="89728" marT="45721" marB="45721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sz="1400" b="1" i="1" smtClean="0">
                                        <a:latin typeface="Cambria Math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400" b="1" i="1" smtClean="0">
                                        <a:latin typeface="Cambria Math" panose="02040503050406030204" pitchFamily="18" charset="0"/>
                                      </a:rPr>
                                      <m:t>𝟏𝟎</m:t>
                                    </m:r>
                                  </m:e>
                                  <m:sup>
                                    <m:r>
                                      <a:rPr lang="en-US" sz="1400" b="1" i="1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sz="1400" b="1" i="1" smtClean="0">
                                        <a:latin typeface="Cambria Math" panose="02040503050406030204" pitchFamily="18" charset="0"/>
                                      </a:rPr>
                                      <m:t>𝟖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ru-RU" sz="1400" b="1" dirty="0"/>
                        </a:p>
                      </a:txBody>
                      <a:tcPr marL="89728" marR="89728" marT="45721" marB="45721"/>
                    </a:tc>
                    <a:extLst>
                      <a:ext uri="{0D108BD9-81ED-4DB2-BD59-A6C34878D82A}">
                        <a16:rowId xmlns:a16="http://schemas.microsoft.com/office/drawing/2014/main" xmlns="" val="10004"/>
                      </a:ext>
                    </a:extLst>
                  </a:tr>
                  <a:tr h="315477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400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400" b="1" i="0" smtClean="0">
                                        <a:latin typeface="Cambria Math" panose="02040503050406030204" pitchFamily="18" charset="0"/>
                                      </a:rPr>
                                      <m:t>𝐤</m:t>
                                    </m:r>
                                  </m:e>
                                  <m:sub>
                                    <m:r>
                                      <a:rPr lang="en-US" sz="1400" b="1" i="0" smtClean="0">
                                        <a:latin typeface="Cambria Math" panose="02040503050406030204" pitchFamily="18" charset="0"/>
                                      </a:rPr>
                                      <m:t>𝟒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ru-RU" sz="1400" b="1" dirty="0"/>
                        </a:p>
                      </a:txBody>
                      <a:tcPr marL="89728" marR="89728" marT="45721" marB="45721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sz="1400" b="1" i="1" smtClean="0">
                                        <a:latin typeface="Cambria Math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400" b="1" i="1" smtClean="0">
                                        <a:latin typeface="Cambria Math" panose="02040503050406030204" pitchFamily="18" charset="0"/>
                                      </a:rPr>
                                      <m:t>𝟏𝟎</m:t>
                                    </m:r>
                                  </m:e>
                                  <m:sup>
                                    <m:r>
                                      <a:rPr lang="en-US" sz="1400" b="1" i="1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sz="1400" b="1" i="1" smtClean="0">
                                        <a:latin typeface="Cambria Math" panose="02040503050406030204" pitchFamily="18" charset="0"/>
                                      </a:rPr>
                                      <m:t>𝟔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ru-RU" sz="1400" b="1" dirty="0"/>
                        </a:p>
                      </a:txBody>
                      <a:tcPr marL="89728" marR="89728" marT="45721" marB="45721"/>
                    </a:tc>
                    <a:extLst>
                      <a:ext uri="{0D108BD9-81ED-4DB2-BD59-A6C34878D82A}">
                        <a16:rowId xmlns:a16="http://schemas.microsoft.com/office/drawing/2014/main" xmlns="" val="1000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0" name="Таблица 9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xmlns="" xmlns:a14="http://schemas.microsoft.com/office/drawing/2010/main" val="1257824694"/>
                  </p:ext>
                </p:extLst>
              </p:nvPr>
            </p:nvGraphicFramePr>
            <p:xfrm>
              <a:off x="6312024" y="896189"/>
              <a:ext cx="2508448" cy="2687035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938497"/>
                    <a:gridCol w="1569951"/>
                  </a:tblGrid>
                  <a:tr h="1141252">
                    <a:tc>
                      <a:txBody>
                        <a:bodyPr/>
                        <a:lstStyle/>
                        <a:p>
                          <a:endParaRPr lang="ru-RU" sz="14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blipFill rotWithShape="1">
                          <a:blip r:embed="rId12"/>
                          <a:stretch>
                            <a:fillRect l="-59690" t="-535" b="-135829"/>
                          </a:stretch>
                        </a:blipFill>
                      </a:tcPr>
                    </a:tc>
                  </a:tr>
                  <a:tr h="308547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blipFill rotWithShape="1">
                          <a:blip r:embed="rId13"/>
                          <a:stretch>
                            <a:fillRect t="-368627" r="-167532" b="-39803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blipFill rotWithShape="1">
                          <a:blip r:embed="rId14"/>
                          <a:stretch>
                            <a:fillRect l="-59690" t="-368627" b="-398039"/>
                          </a:stretch>
                        </a:blipFill>
                      </a:tcPr>
                    </a:tc>
                  </a:tr>
                  <a:tr h="309563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blipFill rotWithShape="1">
                          <a:blip r:embed="rId15"/>
                          <a:stretch>
                            <a:fillRect t="-468627" r="-167532" b="-29803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blipFill rotWithShape="1">
                          <a:blip r:embed="rId16"/>
                          <a:stretch>
                            <a:fillRect l="-59690" t="-468627" b="-298039"/>
                          </a:stretch>
                        </a:blipFill>
                      </a:tcPr>
                    </a:tc>
                  </a:tr>
                  <a:tr h="308547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blipFill rotWithShape="1">
                          <a:blip r:embed="rId17"/>
                          <a:stretch>
                            <a:fillRect t="-580000" r="-167532" b="-204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blipFill rotWithShape="1">
                          <a:blip r:embed="rId18"/>
                          <a:stretch>
                            <a:fillRect l="-59690" t="-580000" b="-204000"/>
                          </a:stretch>
                        </a:blipFill>
                      </a:tcPr>
                    </a:tc>
                  </a:tr>
                  <a:tr h="309563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blipFill rotWithShape="1">
                          <a:blip r:embed="rId19"/>
                          <a:stretch>
                            <a:fillRect t="-666667" r="-167532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blipFill rotWithShape="1">
                          <a:blip r:embed="rId20"/>
                          <a:stretch>
                            <a:fillRect l="-59690" t="-666667" b="-100000"/>
                          </a:stretch>
                        </a:blipFill>
                      </a:tcPr>
                    </a:tc>
                  </a:tr>
                  <a:tr h="309563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blipFill rotWithShape="1">
                          <a:blip r:embed="rId21"/>
                          <a:stretch>
                            <a:fillRect t="-766667" r="-16753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blipFill rotWithShape="1">
                          <a:blip r:embed="rId22"/>
                          <a:stretch>
                            <a:fillRect l="-59690" t="-766667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  <p:sp>
        <p:nvSpPr>
          <p:cNvPr id="11" name="Стрелка вправо 10"/>
          <p:cNvSpPr/>
          <p:nvPr/>
        </p:nvSpPr>
        <p:spPr>
          <a:xfrm>
            <a:off x="4970836" y="2228843"/>
            <a:ext cx="1216206" cy="46410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452" tIns="45226" rIns="90452" bIns="45226" rtlCol="0" anchor="ctr"/>
          <a:lstStyle/>
          <a:p>
            <a:pPr algn="ctr" defTabSz="904514"/>
            <a:endParaRPr lang="ru-RU" sz="1438">
              <a:solidFill>
                <a:prstClr val="white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4965422" y="1484786"/>
                <a:ext cx="1314032" cy="757864"/>
              </a:xfrm>
              <a:prstGeom prst="rect">
                <a:avLst/>
              </a:prstGeom>
              <a:noFill/>
            </p:spPr>
            <p:txBody>
              <a:bodyPr wrap="square" lIns="90452" tIns="45226" rIns="90452" bIns="45226" rtlCol="0">
                <a:spAutoFit/>
              </a:bodyPr>
              <a:lstStyle/>
              <a:p>
                <a:pPr defTabSz="904514"/>
                <a:r>
                  <a:rPr lang="ru-RU" sz="1438" dirty="0">
                    <a:solidFill>
                      <a:prstClr val="black"/>
                    </a:solidFill>
                  </a:rPr>
                  <a:t>Условие остановки: </a:t>
                </a:r>
                <a14:m>
                  <m:oMath xmlns:m="http://schemas.openxmlformats.org/officeDocument/2006/math">
                    <m:d>
                      <m:dPr>
                        <m:begChr m:val="‖"/>
                        <m:endChr m:val="‖"/>
                        <m:ctrlPr>
                          <a:rPr lang="ru-RU" sz="1438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en-US" sz="1438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𝛿</m:t>
                        </m:r>
                        <m:r>
                          <a:rPr lang="en-US" sz="1438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</m:d>
                    <m:r>
                      <a:rPr lang="en-US" sz="1438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sSup>
                      <m:sSupPr>
                        <m:ctrlPr>
                          <a:rPr lang="en-US" sz="1438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1438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1438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1438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sup>
                    </m:sSup>
                  </m:oMath>
                </a14:m>
                <a:endParaRPr lang="ru-RU" sz="1438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72925" y="1484784"/>
                <a:ext cx="1339099" cy="741037"/>
              </a:xfrm>
              <a:prstGeom prst="rect">
                <a:avLst/>
              </a:prstGeom>
              <a:blipFill rotWithShape="1">
                <a:blip r:embed="rId23" cstate="print"/>
                <a:stretch>
                  <a:fillRect l="-1370" t="-826" b="-330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/>
          <p:cNvSpPr txBox="1"/>
          <p:nvPr/>
        </p:nvSpPr>
        <p:spPr>
          <a:xfrm>
            <a:off x="4965422" y="2696711"/>
            <a:ext cx="1079844" cy="533892"/>
          </a:xfrm>
          <a:prstGeom prst="rect">
            <a:avLst/>
          </a:prstGeom>
          <a:noFill/>
        </p:spPr>
        <p:txBody>
          <a:bodyPr wrap="square" lIns="90452" tIns="45226" rIns="90452" bIns="45226" rtlCol="0">
            <a:spAutoFit/>
          </a:bodyPr>
          <a:lstStyle/>
          <a:p>
            <a:pPr defTabSz="904514"/>
            <a:r>
              <a:rPr lang="ru-RU" sz="1438" dirty="0">
                <a:solidFill>
                  <a:prstClr val="black"/>
                </a:solidFill>
              </a:rPr>
              <a:t>15 итераций</a:t>
            </a:r>
          </a:p>
        </p:txBody>
      </p:sp>
      <p:grpSp>
        <p:nvGrpSpPr>
          <p:cNvPr id="15" name="Группа 14"/>
          <p:cNvGrpSpPr/>
          <p:nvPr/>
        </p:nvGrpSpPr>
        <p:grpSpPr>
          <a:xfrm>
            <a:off x="485326" y="4012050"/>
            <a:ext cx="2685084" cy="2177366"/>
            <a:chOff x="424680" y="3861048"/>
            <a:chExt cx="2736304" cy="2177366"/>
          </a:xfrm>
        </p:grpSpPr>
        <p:sp>
          <p:nvSpPr>
            <p:cNvPr id="9" name="TextBox 8"/>
            <p:cNvSpPr txBox="1"/>
            <p:nvPr/>
          </p:nvSpPr>
          <p:spPr>
            <a:xfrm>
              <a:off x="441993" y="5282245"/>
              <a:ext cx="2701679" cy="7561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904514"/>
              <a:r>
                <a:rPr lang="ru-RU" sz="1438" dirty="0">
                  <a:solidFill>
                    <a:srgbClr val="0D0070"/>
                  </a:solidFill>
                  <a:latin typeface="Times New Roman" pitchFamily="18" charset="0"/>
                  <a:cs typeface="Times New Roman" pitchFamily="18" charset="0"/>
                </a:rPr>
                <a:t>Дополнительные данные берутся в 25 узлах на промежутке </a:t>
              </a:r>
              <a:r>
                <a:rPr lang="en-US" sz="1438" dirty="0">
                  <a:solidFill>
                    <a:srgbClr val="0D0070"/>
                  </a:solidFill>
                  <a:latin typeface="Times New Roman" pitchFamily="18" charset="0"/>
                  <a:cs typeface="Times New Roman" pitchFamily="18" charset="0"/>
                </a:rPr>
                <a:t>[</a:t>
              </a:r>
              <a:r>
                <a:rPr lang="ru-RU" sz="1438" dirty="0">
                  <a:solidFill>
                    <a:srgbClr val="0D0070"/>
                  </a:solidFill>
                  <a:latin typeface="Times New Roman" pitchFamily="18" charset="0"/>
                  <a:cs typeface="Times New Roman" pitchFamily="18" charset="0"/>
                </a:rPr>
                <a:t>0,10</a:t>
              </a:r>
              <a:r>
                <a:rPr lang="en-US" sz="1438" dirty="0">
                  <a:solidFill>
                    <a:srgbClr val="0D0070"/>
                  </a:solidFill>
                  <a:latin typeface="Times New Roman" pitchFamily="18" charset="0"/>
                  <a:cs typeface="Times New Roman" pitchFamily="18" charset="0"/>
                </a:rPr>
                <a:t>]</a:t>
              </a:r>
              <a:endParaRPr lang="ru-RU" sz="1438" dirty="0">
                <a:solidFill>
                  <a:srgbClr val="0D007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Прямоугольник 13"/>
                <p:cNvSpPr/>
                <p:nvPr/>
              </p:nvSpPr>
              <p:spPr>
                <a:xfrm>
                  <a:off x="424680" y="3861048"/>
                  <a:ext cx="2736304" cy="143712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just" defTabSz="904514"/>
                  <a:r>
                    <a:rPr lang="ru-RU" sz="1438" dirty="0">
                      <a:solidFill>
                        <a:srgbClr val="0D0070"/>
                      </a:solidFill>
                      <a:latin typeface="Times New Roman" pitchFamily="18" charset="0"/>
                      <a:cs typeface="Times New Roman" pitchFamily="18" charset="0"/>
                    </a:rPr>
                    <a:t>Обратная задача:</a:t>
                  </a:r>
                </a:p>
                <a:p>
                  <a:pPr algn="just" defTabSz="904514">
                    <a:buSzPct val="100000"/>
                    <a:buFont typeface="Arial" panose="020B0604020202020204" pitchFamily="34" charset="0"/>
                    <a:buChar char="•"/>
                  </a:pPr>
                  <a:r>
                    <a:rPr lang="ru-RU" sz="1438" dirty="0">
                      <a:solidFill>
                        <a:srgbClr val="0D0070"/>
                      </a:solidFill>
                      <a:latin typeface="Times New Roman" pitchFamily="18" charset="0"/>
                      <a:cs typeface="Times New Roman" pitchFamily="18" charset="0"/>
                    </a:rPr>
                    <a:t>Найти параметры </a:t>
                  </a:r>
                  <a14:m>
                    <m:oMath xmlns:m="http://schemas.openxmlformats.org/officeDocument/2006/math">
                      <m:r>
                        <a:rPr lang="en-US" sz="1438" i="1">
                          <a:solidFill>
                            <a:srgbClr val="0D0070"/>
                          </a:solidFill>
                          <a:latin typeface="Cambria Math" panose="02040503050406030204" pitchFamily="18" charset="0"/>
                        </a:rPr>
                        <m:t>𝑞</m:t>
                      </m:r>
                      <m:r>
                        <a:rPr lang="en-US" sz="1438" i="1">
                          <a:solidFill>
                            <a:srgbClr val="0D0070"/>
                          </a:solidFill>
                          <a:latin typeface="Cambria Math" panose="02040503050406030204" pitchFamily="18" charset="0"/>
                        </a:rPr>
                        <m:t>=(</m:t>
                      </m:r>
                      <m:r>
                        <a:rPr lang="en-US" sz="1438" i="1">
                          <a:solidFill>
                            <a:srgbClr val="0D0070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sz="1438" i="1">
                          <a:solidFill>
                            <a:srgbClr val="0D007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sz="1438" i="1">
                              <a:solidFill>
                                <a:srgbClr val="0D007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1438" i="1">
                              <a:solidFill>
                                <a:srgbClr val="0D007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sz="1438" i="1">
                              <a:solidFill>
                                <a:srgbClr val="0D007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1438" i="1">
                          <a:solidFill>
                            <a:srgbClr val="0D007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sz="1438" i="1">
                              <a:solidFill>
                                <a:srgbClr val="0D007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1438" i="1">
                              <a:solidFill>
                                <a:srgbClr val="0D007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sz="1438" i="1">
                              <a:solidFill>
                                <a:srgbClr val="0D007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1438" i="1">
                          <a:solidFill>
                            <a:srgbClr val="0D007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sz="1438" i="1">
                              <a:solidFill>
                                <a:srgbClr val="0D007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1438" i="1">
                              <a:solidFill>
                                <a:srgbClr val="0D007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sz="1438" i="1">
                              <a:solidFill>
                                <a:srgbClr val="0D007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sz="1438" i="1">
                          <a:solidFill>
                            <a:srgbClr val="0D007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sz="1438" i="1">
                              <a:solidFill>
                                <a:srgbClr val="0D007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1438" i="1">
                              <a:solidFill>
                                <a:srgbClr val="0D007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sz="1438" i="1">
                              <a:solidFill>
                                <a:srgbClr val="0D007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r>
                        <a:rPr lang="en-US" sz="1438" i="1">
                          <a:solidFill>
                            <a:srgbClr val="0D007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r>
                    <a:rPr lang="en-US" sz="1438" dirty="0">
                      <a:solidFill>
                        <a:srgbClr val="0D0070"/>
                      </a:solidFill>
                      <a:latin typeface="Times New Roman" pitchFamily="18" charset="0"/>
                      <a:cs typeface="Times New Roman" pitchFamily="18" charset="0"/>
                    </a:rPr>
                    <a:t> </a:t>
                  </a:r>
                  <a:r>
                    <a:rPr lang="ru-RU" sz="1438" dirty="0">
                      <a:solidFill>
                        <a:srgbClr val="0D0070"/>
                      </a:solidFill>
                      <a:latin typeface="Times New Roman" pitchFamily="18" charset="0"/>
                      <a:cs typeface="Times New Roman" pitchFamily="18" charset="0"/>
                    </a:rPr>
                    <a:t>по дополнительным данным о решении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438" i="1">
                              <a:solidFill>
                                <a:srgbClr val="0D007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1438" i="1">
                              <a:solidFill>
                                <a:srgbClr val="0D0070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sz="1438" i="1">
                              <a:solidFill>
                                <a:srgbClr val="0D007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US" sz="1438" i="1">
                              <a:solidFill>
                                <a:srgbClr val="0D0070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438" i="1">
                                  <a:solidFill>
                                    <a:srgbClr val="0D0070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1438" i="1">
                                  <a:solidFill>
                                    <a:srgbClr val="0D007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sz="1438" i="1">
                                  <a:solidFill>
                                    <a:srgbClr val="0D0070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</m:e>
                      </m:d>
                      <m:r>
                        <a:rPr lang="en-US" sz="1438" i="1">
                          <a:solidFill>
                            <a:srgbClr val="0D007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sz="1438" i="1">
                              <a:solidFill>
                                <a:srgbClr val="0D0070"/>
                              </a:solidFill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en-US" sz="1438" i="1">
                              <a:solidFill>
                                <a:srgbClr val="0D0070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sz="1438" i="1">
                              <a:solidFill>
                                <a:srgbClr val="0D007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1438" i="1">
                              <a:solidFill>
                                <a:srgbClr val="0D007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p>
                      </m:sSubSup>
                      <m:r>
                        <a:rPr lang="en-US" sz="1438" i="1">
                          <a:solidFill>
                            <a:srgbClr val="0D0070"/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US" sz="1438" i="1">
                              <a:solidFill>
                                <a:srgbClr val="0D007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1438" i="1">
                              <a:solidFill>
                                <a:srgbClr val="0D0070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sz="1438" i="1">
                              <a:solidFill>
                                <a:srgbClr val="0D007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n-US" sz="1438" i="1">
                              <a:solidFill>
                                <a:srgbClr val="0D0070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438" i="1">
                                  <a:solidFill>
                                    <a:srgbClr val="0D0070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1438" i="1">
                                  <a:solidFill>
                                    <a:srgbClr val="0D007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sz="1438" i="1">
                                  <a:solidFill>
                                    <a:srgbClr val="0D0070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</m:e>
                      </m:d>
                      <m:r>
                        <a:rPr lang="en-US" sz="1438" i="1">
                          <a:solidFill>
                            <a:srgbClr val="0D007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sz="1438" i="1">
                              <a:solidFill>
                                <a:srgbClr val="0D0070"/>
                              </a:solidFill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en-US" sz="1438" i="1">
                              <a:solidFill>
                                <a:srgbClr val="0D0070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sz="1438" i="1">
                              <a:solidFill>
                                <a:srgbClr val="0D007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1438" i="1">
                              <a:solidFill>
                                <a:srgbClr val="0D007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p>
                      </m:sSubSup>
                      <m:r>
                        <a:rPr lang="en-US" sz="1438" i="1">
                          <a:solidFill>
                            <a:srgbClr val="0D0070"/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sz="1438" i="1">
                          <a:solidFill>
                            <a:srgbClr val="0D0070"/>
                          </a:solidFill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US" sz="1438" i="1">
                          <a:solidFill>
                            <a:srgbClr val="0D007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438" i="1">
                          <a:solidFill>
                            <a:srgbClr val="0D007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438" i="1">
                          <a:solidFill>
                            <a:srgbClr val="0D0070"/>
                          </a:solidFill>
                          <a:latin typeface="Cambria Math" panose="02040503050406030204" pitchFamily="18" charset="0"/>
                        </a:rPr>
                        <m:t>,…,</m:t>
                      </m:r>
                      <m:r>
                        <a:rPr lang="en-US" sz="1438" i="1">
                          <a:solidFill>
                            <a:srgbClr val="0D0070"/>
                          </a:solidFill>
                          <a:latin typeface="Cambria Math" panose="02040503050406030204" pitchFamily="18" charset="0"/>
                        </a:rPr>
                        <m:t>𝐾</m:t>
                      </m:r>
                    </m:oMath>
                  </a14:m>
                  <a:endParaRPr lang="ru-RU" sz="1438" dirty="0">
                    <a:solidFill>
                      <a:srgbClr val="0D0070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mc:Choice>
          <mc:Fallback xmlns="">
            <p:sp>
              <p:nvSpPr>
                <p:cNvPr id="14" name="Прямоугольник 1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4680" y="3861048"/>
                  <a:ext cx="2736304" cy="1393458"/>
                </a:xfrm>
                <a:prstGeom prst="rect">
                  <a:avLst/>
                </a:prstGeom>
                <a:blipFill rotWithShape="1">
                  <a:blip r:embed="rId24" cstate="print"/>
                  <a:stretch>
                    <a:fillRect l="-668" t="-437" r="-668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6" name="Рисунок 15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1593" y="4444033"/>
            <a:ext cx="2480888" cy="1635666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5855" y="4444033"/>
            <a:ext cx="2381941" cy="1635667"/>
          </a:xfrm>
          <a:prstGeom prst="rect">
            <a:avLst/>
          </a:prstGeom>
        </p:spPr>
      </p:pic>
      <p:sp>
        <p:nvSpPr>
          <p:cNvPr id="18" name="Стрелка вправо 17"/>
          <p:cNvSpPr/>
          <p:nvPr/>
        </p:nvSpPr>
        <p:spPr>
          <a:xfrm>
            <a:off x="5912481" y="5152528"/>
            <a:ext cx="660223" cy="218676"/>
          </a:xfrm>
          <a:prstGeom prst="righ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452" tIns="45226" rIns="90452" bIns="45226" rtlCol="0" anchor="ctr"/>
          <a:lstStyle/>
          <a:p>
            <a:pPr algn="ctr" defTabSz="904514"/>
            <a:endParaRPr lang="ru-RU" sz="1797">
              <a:solidFill>
                <a:prstClr val="white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5578938" y="4114798"/>
            <a:ext cx="1112864" cy="294148"/>
          </a:xfrm>
          <a:prstGeom prst="rect">
            <a:avLst/>
          </a:prstGeom>
        </p:spPr>
        <p:txBody>
          <a:bodyPr wrap="square" lIns="90452" tIns="45226" rIns="90452" bIns="45226">
            <a:spAutoFit/>
          </a:bodyPr>
          <a:lstStyle/>
          <a:p>
            <a:pPr defTabSz="904514"/>
            <a:r>
              <a:rPr lang="ru-RU" sz="1318" b="1" dirty="0">
                <a:solidFill>
                  <a:srgbClr val="0D0070"/>
                </a:solidFill>
                <a:latin typeface="Times New Roman" pitchFamily="18" charset="0"/>
                <a:cs typeface="Times New Roman" pitchFamily="18" charset="0"/>
              </a:rPr>
              <a:t>15 итераций</a:t>
            </a:r>
          </a:p>
        </p:txBody>
      </p:sp>
      <p:sp>
        <p:nvSpPr>
          <p:cNvPr id="20" name="Управляющая кнопка: в начало 19">
            <a:hlinkClick r:id="rId27" action="ppaction://hlinksldjump" highlightClick="1"/>
          </p:cNvPr>
          <p:cNvSpPr/>
          <p:nvPr/>
        </p:nvSpPr>
        <p:spPr>
          <a:xfrm>
            <a:off x="8367696" y="6362039"/>
            <a:ext cx="517595" cy="348548"/>
          </a:xfrm>
          <a:prstGeom prst="actionButtonBeginning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04514"/>
            <a:endParaRPr lang="ru-RU" sz="1797">
              <a:solidFill>
                <a:prstClr val="black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99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780444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8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9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10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1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1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Тема Office">
  <a:themeElements>
    <a:clrScheme name="Зеленый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Тема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5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6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4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7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3159</TotalTime>
  <Words>12370</Words>
  <Application>Microsoft Office PowerPoint</Application>
  <PresentationFormat>Экран (4:3)</PresentationFormat>
  <Paragraphs>1560</Paragraphs>
  <Slides>124</Slides>
  <Notes>21</Notes>
  <HiddenSlides>0</HiddenSlides>
  <MMClips>6</MMClips>
  <ScaleCrop>false</ScaleCrop>
  <HeadingPairs>
    <vt:vector size="6" baseType="variant">
      <vt:variant>
        <vt:lpstr>Тема</vt:lpstr>
      </vt:variant>
      <vt:variant>
        <vt:i4>16</vt:i4>
      </vt:variant>
      <vt:variant>
        <vt:lpstr>Внедренные серверы OLE</vt:lpstr>
      </vt:variant>
      <vt:variant>
        <vt:i4>5</vt:i4>
      </vt:variant>
      <vt:variant>
        <vt:lpstr>Заголовки слайдов</vt:lpstr>
      </vt:variant>
      <vt:variant>
        <vt:i4>124</vt:i4>
      </vt:variant>
    </vt:vector>
  </HeadingPairs>
  <TitlesOfParts>
    <vt:vector size="145" baseType="lpstr">
      <vt:lpstr>Тема Office</vt:lpstr>
      <vt:lpstr>Тема1</vt:lpstr>
      <vt:lpstr>1_Тема Office</vt:lpstr>
      <vt:lpstr>1_Тема1</vt:lpstr>
      <vt:lpstr>5_Тема Office</vt:lpstr>
      <vt:lpstr>6_Тема Office</vt:lpstr>
      <vt:lpstr>2_Тема Office</vt:lpstr>
      <vt:lpstr>4_Оформление по умолчанию</vt:lpstr>
      <vt:lpstr>7_Тема Office</vt:lpstr>
      <vt:lpstr>3_Тема Office</vt:lpstr>
      <vt:lpstr>8_Тема Office</vt:lpstr>
      <vt:lpstr>9_Тема Office</vt:lpstr>
      <vt:lpstr>10_Тема Office</vt:lpstr>
      <vt:lpstr>11_Тема Office</vt:lpstr>
      <vt:lpstr>12_Тема Office</vt:lpstr>
      <vt:lpstr>4_Тема Office</vt:lpstr>
      <vt:lpstr>Document</vt:lpstr>
      <vt:lpstr>Equation</vt:lpstr>
      <vt:lpstr>Уравнение</vt:lpstr>
      <vt:lpstr>Формула</vt:lpstr>
      <vt:lpstr>Acrobat Document</vt:lpstr>
      <vt:lpstr>Обратные задачи математической физики </vt:lpstr>
      <vt:lpstr>Презентация PowerPoint</vt:lpstr>
      <vt:lpstr>Международная молодежная научная школа-конференция Теория и численные методы решения обратных и некорректных задач</vt:lpstr>
      <vt:lpstr>10  основных  пользователей  ЦКП ССКЦ  ИВМиМГ СО РАН</vt:lpstr>
      <vt:lpstr>Презентация PowerPoint</vt:lpstr>
      <vt:lpstr>КАБАНИХИН Сергей Игоревич Директор Института вычислительной математики и математической геофизики СО РАН,  член-корреспондент РАН, доктор физико-математических наук, профессор,  лауреат премии Евразийской ассоциации обратных задач (2016). </vt:lpstr>
      <vt:lpstr>Презентация PowerPoint</vt:lpstr>
      <vt:lpstr>JOURNAL OF INVERSE AND ILL-POSED PROBLEMS IMPACT FACTOR  0.987 Editor-in-Chief    Sergey I. Kabanikhin  Managing Editor    Maxim A. Shishlenin</vt:lpstr>
      <vt:lpstr>Обратные задачи - восстановить:</vt:lpstr>
      <vt:lpstr>Обратные задачи</vt:lpstr>
      <vt:lpstr>Этапы использования математических методов  при обработке сейсмических данных</vt:lpstr>
      <vt:lpstr>Шлюмберже</vt:lpstr>
      <vt:lpstr>Шлюмберже</vt:lpstr>
      <vt:lpstr>Percival Lowell (1855-1916)</vt:lpstr>
      <vt:lpstr>Презентация PowerPoint</vt:lpstr>
      <vt:lpstr>Презентация PowerPoint</vt:lpstr>
      <vt:lpstr>История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Геофизические поля и уравнения математической физики</vt:lpstr>
      <vt:lpstr>Обратные задачи</vt:lpstr>
      <vt:lpstr>Обратные и некорректные задачи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</vt:lpstr>
      <vt:lpstr>Усвоение данных : решение последовательности обратных задач </vt:lpstr>
      <vt:lpstr>Подходы к моделированию</vt:lpstr>
      <vt:lpstr>  Примеры использования моделей в России</vt:lpstr>
      <vt:lpstr>Задачи, решаемые с помощью модельного комплекса</vt:lpstr>
      <vt:lpstr>Построены  алгоритмы численного моделирования для высокочастотного акустического зондирования дна водоемов.</vt:lpstr>
      <vt:lpstr>Презентация PowerPoint</vt:lpstr>
      <vt:lpstr>Геинформационная система ITRIS (Integrated Tsunami Research and Information System)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Математическое описание анатомической модели человека</vt:lpstr>
      <vt:lpstr>Презентация PowerPoint</vt:lpstr>
      <vt:lpstr>Моделирование аномалий в сосудах головного мозга</vt:lpstr>
      <vt:lpstr>Моделирование аномалий в сосудах головного мозга</vt:lpstr>
      <vt:lpstr>Презентация PowerPoint</vt:lpstr>
      <vt:lpstr>Презентация PowerPoint</vt:lpstr>
      <vt:lpstr>Возможность подключения медицинских учреждений страны в единую информационную сеть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Простейшая модель иммунологии Г.И. Марчука</vt:lpstr>
      <vt:lpstr>Математическая модель противовирусного Т-клеточного иммунного ответа</vt:lpstr>
      <vt:lpstr>Математическая модель острой респираторной инфекции, вызванной вирусами гриппа А</vt:lpstr>
      <vt:lpstr>Математическая модель динамики распространения ВИЧ на клеточном уровне</vt:lpstr>
      <vt:lpstr>Математическая модель динамики распространения ВИЧ на клеточном уровне</vt:lpstr>
      <vt:lpstr>Презентация PowerPoint</vt:lpstr>
      <vt:lpstr>Презентация PowerPoint</vt:lpstr>
      <vt:lpstr>Презентация PowerPoint</vt:lpstr>
      <vt:lpstr>Презентация PowerPoint</vt:lpstr>
      <vt:lpstr>Example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Международная молодежная научная школа-конференция Теория и численные методы решения обратных и некорректных задач</vt:lpstr>
      <vt:lpstr>10  основных  пользователей  ЦКП ССКЦ  ИВМиМГ СО РАН</vt:lpstr>
      <vt:lpstr>   В Институте вычислительной математики и математической геофизики СО РАН разработана пятилетняя программа, направленная на создание фундаментальных заделов мирового уровня в области вычислительной математики, математического и компьютерного моделирования, и развития на  этой основе интеллектуального ядра компьютерных систем нового поколения, ориентированных на повышение эффективности использования природных ресурсов Сибири и освоения Арктики.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Фаддев Л.Д. Интервью. http://faddeev.com/  </vt:lpstr>
      <vt:lpstr>Презентация PowerPoint</vt:lpstr>
      <vt:lpstr>Презентация PowerPoint</vt:lpstr>
      <vt:lpstr>Презентация PowerPoint</vt:lpstr>
      <vt:lpstr>Презентация PowerPoint</vt:lpstr>
      <vt:lpstr>Участники симпозиума</vt:lpstr>
      <vt:lpstr>Последний визит Г.И. Марчука в Академгородок</vt:lpstr>
      <vt:lpstr>JOURNAL OF INVERSE AND ILL-POSED PROBLEMS IMPACT FACTOR  0.987 Editor-in-Chief    Sergey I. Kabanikhin  Managing Editor    Maxim A. Shishlenin</vt:lpstr>
      <vt:lpstr>Факторизация обратной блочно-теплицевой матрицы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Игорь</dc:creator>
  <cp:lastModifiedBy>Пользователь</cp:lastModifiedBy>
  <cp:revision>227</cp:revision>
  <cp:lastPrinted>2015-06-18T05:55:52Z</cp:lastPrinted>
  <dcterms:created xsi:type="dcterms:W3CDTF">2015-02-02T16:22:42Z</dcterms:created>
  <dcterms:modified xsi:type="dcterms:W3CDTF">2017-03-17T13:09:34Z</dcterms:modified>
</cp:coreProperties>
</file>