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19" r:id="rId4"/>
    <p:sldId id="343" r:id="rId5"/>
    <p:sldId id="320" r:id="rId6"/>
    <p:sldId id="259" r:id="rId7"/>
    <p:sldId id="260" r:id="rId8"/>
    <p:sldId id="261" r:id="rId9"/>
    <p:sldId id="328" r:id="rId10"/>
    <p:sldId id="321" r:id="rId11"/>
    <p:sldId id="275" r:id="rId12"/>
    <p:sldId id="276" r:id="rId13"/>
    <p:sldId id="277" r:id="rId14"/>
    <p:sldId id="322" r:id="rId15"/>
    <p:sldId id="316" r:id="rId16"/>
    <p:sldId id="333" r:id="rId17"/>
    <p:sldId id="323" r:id="rId18"/>
    <p:sldId id="334" r:id="rId19"/>
    <p:sldId id="317" r:id="rId20"/>
    <p:sldId id="289" r:id="rId21"/>
    <p:sldId id="290" r:id="rId22"/>
    <p:sldId id="280" r:id="rId23"/>
    <p:sldId id="335" r:id="rId24"/>
    <p:sldId id="292" r:id="rId25"/>
    <p:sldId id="281" r:id="rId26"/>
    <p:sldId id="296" r:id="rId27"/>
    <p:sldId id="327" r:id="rId28"/>
    <p:sldId id="297" r:id="rId29"/>
    <p:sldId id="301" r:id="rId30"/>
    <p:sldId id="302" r:id="rId31"/>
    <p:sldId id="303" r:id="rId32"/>
    <p:sldId id="309" r:id="rId33"/>
    <p:sldId id="332" r:id="rId34"/>
    <p:sldId id="262" r:id="rId35"/>
    <p:sldId id="336" r:id="rId36"/>
    <p:sldId id="337" r:id="rId37"/>
    <p:sldId id="264" r:id="rId38"/>
    <p:sldId id="338" r:id="rId39"/>
    <p:sldId id="339" r:id="rId40"/>
    <p:sldId id="340" r:id="rId41"/>
    <p:sldId id="341" r:id="rId42"/>
    <p:sldId id="265" r:id="rId43"/>
    <p:sldId id="267" r:id="rId44"/>
    <p:sldId id="344" r:id="rId45"/>
    <p:sldId id="345" r:id="rId46"/>
    <p:sldId id="271" r:id="rId47"/>
    <p:sldId id="346" r:id="rId48"/>
    <p:sldId id="272" r:id="rId49"/>
    <p:sldId id="273" r:id="rId50"/>
    <p:sldId id="274" r:id="rId5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DC454B0-E722-4C8D-82EB-275FB166E81D}" type="datetimeFigureOut">
              <a:rPr lang="fr-FR" smtClean="0"/>
              <a:pPr/>
              <a:t>29/05/2017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907DA9-9D32-4D9F-809C-9748FD3EC25E}"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DC454B0-E722-4C8D-82EB-275FB166E81D}" type="datetimeFigureOut">
              <a:rPr lang="fr-FR" smtClean="0"/>
              <a:pPr/>
              <a:t>29/05/2017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907DA9-9D32-4D9F-809C-9748FD3EC25E}"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DC454B0-E722-4C8D-82EB-275FB166E81D}" type="datetimeFigureOut">
              <a:rPr lang="fr-FR" smtClean="0"/>
              <a:pPr/>
              <a:t>29/05/2017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907DA9-9D32-4D9F-809C-9748FD3EC25E}"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DC454B0-E722-4C8D-82EB-275FB166E81D}" type="datetimeFigureOut">
              <a:rPr lang="fr-FR" smtClean="0"/>
              <a:pPr/>
              <a:t>29/05/2017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907DA9-9D32-4D9F-809C-9748FD3EC25E}"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DC454B0-E722-4C8D-82EB-275FB166E81D}" type="datetimeFigureOut">
              <a:rPr lang="fr-FR" smtClean="0"/>
              <a:pPr/>
              <a:t>29/05/2017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907DA9-9D32-4D9F-809C-9748FD3EC25E}"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DC454B0-E722-4C8D-82EB-275FB166E81D}" type="datetimeFigureOut">
              <a:rPr lang="fr-FR" smtClean="0"/>
              <a:pPr/>
              <a:t>29/05/2017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907DA9-9D32-4D9F-809C-9748FD3EC25E}"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DC454B0-E722-4C8D-82EB-275FB166E81D}" type="datetimeFigureOut">
              <a:rPr lang="fr-FR" smtClean="0"/>
              <a:pPr/>
              <a:t>29/05/2017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5907DA9-9D32-4D9F-809C-9748FD3EC25E}"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DC454B0-E722-4C8D-82EB-275FB166E81D}" type="datetimeFigureOut">
              <a:rPr lang="fr-FR" smtClean="0"/>
              <a:pPr/>
              <a:t>29/05/2017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5907DA9-9D32-4D9F-809C-9748FD3EC25E}"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DC454B0-E722-4C8D-82EB-275FB166E81D}" type="datetimeFigureOut">
              <a:rPr lang="fr-FR" smtClean="0"/>
              <a:pPr/>
              <a:t>29/05/2017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5907DA9-9D32-4D9F-809C-9748FD3EC25E}"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DC454B0-E722-4C8D-82EB-275FB166E81D}" type="datetimeFigureOut">
              <a:rPr lang="fr-FR" smtClean="0"/>
              <a:pPr/>
              <a:t>29/05/2017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907DA9-9D32-4D9F-809C-9748FD3EC25E}"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DC454B0-E722-4C8D-82EB-275FB166E81D}" type="datetimeFigureOut">
              <a:rPr lang="fr-FR" smtClean="0"/>
              <a:pPr/>
              <a:t>29/05/2017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907DA9-9D32-4D9F-809C-9748FD3EC25E}"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C454B0-E722-4C8D-82EB-275FB166E81D}" type="datetimeFigureOut">
              <a:rPr lang="fr-FR" smtClean="0"/>
              <a:pPr/>
              <a:t>29/05/2017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907DA9-9D32-4D9F-809C-9748FD3EC25E}"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ru-RU" dirty="0" smtClean="0"/>
              <a:t>Теория доказательств и математика: </a:t>
            </a:r>
            <a:br>
              <a:rPr lang="ru-RU" dirty="0" smtClean="0"/>
            </a:br>
            <a:r>
              <a:rPr lang="ru-RU" dirty="0" smtClean="0"/>
              <a:t>Аристотель и Гильберт </a:t>
            </a:r>
            <a:r>
              <a:rPr lang="fr-FR" dirty="0"/>
              <a:t/>
            </a:r>
            <a:br>
              <a:rPr lang="fr-FR" dirty="0"/>
            </a:br>
            <a:endParaRPr lang="fr-FR" dirty="0"/>
          </a:p>
        </p:txBody>
      </p:sp>
      <p:sp>
        <p:nvSpPr>
          <p:cNvPr id="3" name="Sous-titre 2"/>
          <p:cNvSpPr>
            <a:spLocks noGrp="1"/>
          </p:cNvSpPr>
          <p:nvPr>
            <p:ph type="subTitle" idx="1"/>
          </p:nvPr>
        </p:nvSpPr>
        <p:spPr/>
        <p:txBody>
          <a:bodyPr>
            <a:normAutofit fontScale="85000" lnSpcReduction="20000"/>
          </a:bodyPr>
          <a:lstStyle/>
          <a:p>
            <a:r>
              <a:rPr lang="ru-RU" dirty="0" smtClean="0"/>
              <a:t>Антонова О.А.</a:t>
            </a:r>
          </a:p>
          <a:p>
            <a:r>
              <a:rPr lang="ru-RU" dirty="0" smtClean="0"/>
              <a:t>1 июня 2017</a:t>
            </a:r>
          </a:p>
          <a:p>
            <a:r>
              <a:rPr lang="ru-RU" dirty="0" smtClean="0"/>
              <a:t>Институт математики</a:t>
            </a:r>
          </a:p>
          <a:p>
            <a:r>
              <a:rPr lang="ru-RU" dirty="0" smtClean="0"/>
              <a:t>Санкт-Петербург</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ru-RU" dirty="0" smtClean="0"/>
              <a:t>Однако очевидно, что современная теория доказательств основывается не только на математических теориях, но также на философских и логических концепциях теории доказательств</a:t>
            </a:r>
          </a:p>
          <a:p>
            <a:pPr algn="just"/>
            <a:r>
              <a:rPr lang="ru-RU" dirty="0" smtClean="0"/>
              <a:t>теория доказательства Аристотеля</a:t>
            </a:r>
            <a:endParaRPr lang="ru-RU" b="1" dirty="0" smtClean="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r>
              <a:rPr lang="ru-RU" b="1" dirty="0" smtClean="0"/>
              <a:t>Доказательство Аристотеля </a:t>
            </a:r>
          </a:p>
          <a:p>
            <a:r>
              <a:rPr lang="ru-RU" dirty="0" smtClean="0"/>
              <a:t>Теория  доказательства Аристотеля</a:t>
            </a:r>
          </a:p>
          <a:p>
            <a:r>
              <a:rPr lang="ru-RU" dirty="0" smtClean="0"/>
              <a:t>Доказательство причин и доказательство факта</a:t>
            </a:r>
          </a:p>
          <a:p>
            <a:r>
              <a:rPr lang="ru-RU" dirty="0" smtClean="0"/>
              <a:t>Аксиоматический метод</a:t>
            </a:r>
            <a:endParaRPr lang="fr-FR" dirty="0"/>
          </a:p>
          <a:p>
            <a:r>
              <a:rPr lang="ru-RU" dirty="0" smtClean="0"/>
              <a:t>Современная концепция доказательства и понятие доказательства Аристотеля?</a:t>
            </a:r>
          </a:p>
          <a:p>
            <a:r>
              <a:rPr lang="ru-RU" dirty="0" smtClean="0"/>
              <a:t>Сравнение  доказательства Аристотеля и  доказательства Гильберта</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b="1" dirty="0" smtClean="0"/>
              <a:t>Черч. Введение в математическую логику</a:t>
            </a:r>
          </a:p>
          <a:p>
            <a:r>
              <a:rPr lang="ru-RU" b="1" dirty="0" smtClean="0"/>
              <a:t>Формальная логика – </a:t>
            </a:r>
          </a:p>
          <a:p>
            <a:r>
              <a:rPr lang="ru-RU" dirty="0" smtClean="0"/>
              <a:t>анализ пропозиций и доказательств  с формальной точки зрения.</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dirty="0" smtClean="0"/>
              <a:t>Аристотель рассматривает дедукцию металогически. </a:t>
            </a:r>
          </a:p>
          <a:p>
            <a:pPr lvl="0"/>
            <a:r>
              <a:rPr lang="ru-RU" b="1" dirty="0" smtClean="0"/>
              <a:t>Металогический характер дедукции </a:t>
            </a:r>
          </a:p>
          <a:p>
            <a:pPr lvl="0"/>
            <a:r>
              <a:rPr lang="ru-RU" b="1" dirty="0" smtClean="0"/>
              <a:t>Различие логического синтаксиса и семантики</a:t>
            </a:r>
          </a:p>
          <a:p>
            <a:r>
              <a:rPr lang="en-US" dirty="0" smtClean="0"/>
              <a:t>(</a:t>
            </a:r>
            <a:r>
              <a:rPr lang="en-US" b="1" dirty="0" smtClean="0"/>
              <a:t>cf. </a:t>
            </a:r>
            <a:r>
              <a:rPr lang="en-US" b="1" dirty="0"/>
              <a:t>George </a:t>
            </a:r>
            <a:r>
              <a:rPr lang="en-US" b="1" dirty="0" err="1"/>
              <a:t>Boger</a:t>
            </a:r>
            <a:r>
              <a:rPr lang="en-US" b="1" dirty="0"/>
              <a:t>. The Modernity of Aristotle’s Logical Investigations)</a:t>
            </a:r>
            <a:endParaRPr lang="fr-FR" b="1" dirty="0"/>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ru-RU" b="1" dirty="0" smtClean="0"/>
              <a:t>Тарский</a:t>
            </a:r>
            <a:r>
              <a:rPr lang="ru-RU" dirty="0" smtClean="0"/>
              <a:t> </a:t>
            </a:r>
          </a:p>
          <a:p>
            <a:r>
              <a:rPr lang="ru-RU" dirty="0" smtClean="0"/>
              <a:t>доказательство – вид аристотелевского формализованного доказательства.</a:t>
            </a:r>
          </a:p>
          <a:p>
            <a:r>
              <a:rPr lang="ru-RU" dirty="0" smtClean="0"/>
              <a:t>Формальное доказательство в современной логике -«формализация» традиционного аристотелевского доказательства.</a:t>
            </a:r>
          </a:p>
          <a:p>
            <a:endParaRPr lang="fr-FR" dirty="0" smtClean="0"/>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r>
              <a:rPr lang="ru-RU" b="1" dirty="0" smtClean="0"/>
              <a:t>Аристотель </a:t>
            </a:r>
            <a:endParaRPr lang="en-US" b="1" dirty="0" smtClean="0"/>
          </a:p>
          <a:p>
            <a:r>
              <a:rPr lang="ru-RU" dirty="0" smtClean="0"/>
              <a:t>Доказательством же я называю силлогизм, который дает знание. А (силлогизмом), который дает знание, я называю такой, посредством которого мы (вещь) знаем потому, что мы его имеем. </a:t>
            </a:r>
            <a:r>
              <a:rPr lang="ru-RU" b="1" dirty="0" smtClean="0"/>
              <a:t>Поэтому, если знание понять так, как мы приняли, то необходимо, чтобы и доказывающая наука основывалась на (положениях) истинных, первичных, неопосредствованных, более известных и предшествующих (доказываемому), и на причинах, (в силу которых выводится) заключение</a:t>
            </a:r>
            <a:r>
              <a:rPr lang="ru-RU" dirty="0" smtClean="0"/>
              <a:t>. </a:t>
            </a:r>
          </a:p>
          <a:p>
            <a:r>
              <a:rPr lang="ru-RU" dirty="0" smtClean="0"/>
              <a:t>Ибо такими будут и начала, свойственные тому, что доказывается. В самом деле, силлогизм можно получить и без этих (положений и причин), доказательство же - нельзя, так как (без них) не приобретается знание. Следовательно, (эти положения) должны быть истинными, ибо нельзя иметь знание о том, чего нет....</a:t>
            </a:r>
            <a:endParaRPr lang="en-US" dirty="0" smtClean="0"/>
          </a:p>
          <a:p>
            <a:endParaRPr lang="ru-RU" b="1" dirty="0" smtClean="0"/>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ru-RU" dirty="0" smtClean="0"/>
              <a:t>Доказательство -  вывод (силлогизм), который дает достоверное знание </a:t>
            </a:r>
          </a:p>
          <a:p>
            <a:r>
              <a:rPr lang="ru-RU" b="1" dirty="0" smtClean="0"/>
              <a:t>Три элемента доказательства</a:t>
            </a:r>
          </a:p>
          <a:p>
            <a:r>
              <a:rPr lang="ru-RU" dirty="0" smtClean="0"/>
              <a:t>Посылки</a:t>
            </a:r>
          </a:p>
          <a:p>
            <a:r>
              <a:rPr lang="ru-RU" dirty="0" smtClean="0"/>
              <a:t>Процесс дедукции</a:t>
            </a:r>
          </a:p>
          <a:p>
            <a:r>
              <a:rPr lang="ru-RU" dirty="0" smtClean="0"/>
              <a:t>Заключение</a:t>
            </a:r>
            <a:endParaRPr lang="fr-FR" dirty="0" smtClean="0"/>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r>
              <a:rPr lang="ru-RU" dirty="0" smtClean="0"/>
              <a:t>(Для доказательства) должны быть причины и (положения), более известные и предшествующие (доказываемому):</a:t>
            </a:r>
          </a:p>
          <a:p>
            <a:r>
              <a:rPr lang="ru-RU" dirty="0" smtClean="0"/>
              <a:t> причины - потому, что мы тогда познаем (предмет), когда знаем (его) причину; </a:t>
            </a:r>
          </a:p>
          <a:p>
            <a:r>
              <a:rPr lang="ru-RU" dirty="0" smtClean="0"/>
              <a:t>предшествующие (положения) - потому, что (они) причины, а ранее известные (положения) - не только в том смысле, что понимают, но и в том, что знают, что (данный предмет) есть. </a:t>
            </a:r>
          </a:p>
          <a:p>
            <a:r>
              <a:rPr lang="ru-RU" dirty="0" smtClean="0"/>
              <a:t>"Из первичных" же означает: из свойственных (данному предмету) начал, ибо первичное и начало я считаю за одно и то же. </a:t>
            </a:r>
          </a:p>
          <a:p>
            <a:r>
              <a:rPr lang="ru-RU" dirty="0" smtClean="0"/>
              <a:t>Началом же доказательства является неопосредствованная посылка, а неопосредствованной является такая, которой не предшествует никакая другая. </a:t>
            </a:r>
            <a:endParaRPr lang="en-US" b="1" dirty="0" smtClean="0"/>
          </a:p>
          <a:p>
            <a:endParaRPr lang="fr-FR" dirty="0" smtClean="0"/>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ru-RU" b="1" dirty="0" smtClean="0"/>
              <a:t>Посылки доказательства </a:t>
            </a:r>
          </a:p>
          <a:p>
            <a:r>
              <a:rPr lang="ru-RU" dirty="0" smtClean="0"/>
              <a:t>Истинные</a:t>
            </a:r>
          </a:p>
          <a:p>
            <a:r>
              <a:rPr lang="ru-RU" dirty="0" smtClean="0"/>
              <a:t>Первые</a:t>
            </a:r>
          </a:p>
          <a:p>
            <a:r>
              <a:rPr lang="ru-RU" dirty="0" smtClean="0"/>
              <a:t>Неопосредствованная </a:t>
            </a:r>
          </a:p>
          <a:p>
            <a:r>
              <a:rPr lang="ru-RU" dirty="0" smtClean="0"/>
              <a:t>Более известные, чем заключение </a:t>
            </a:r>
          </a:p>
          <a:p>
            <a:r>
              <a:rPr lang="ru-RU" dirty="0" smtClean="0"/>
              <a:t>Прежде заключения</a:t>
            </a:r>
          </a:p>
          <a:p>
            <a:r>
              <a:rPr lang="ru-RU" dirty="0" smtClean="0"/>
              <a:t>Причины доказательства</a:t>
            </a: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dirty="0" smtClean="0"/>
              <a:t>Основание доказательства – первые, истинные и непосредственные посылки. </a:t>
            </a:r>
          </a:p>
          <a:p>
            <a:r>
              <a:rPr lang="ru-RU" dirty="0" smtClean="0"/>
              <a:t>Неопосредствованные  посылки или начала есть аксиомы и предположения.</a:t>
            </a:r>
          </a:p>
          <a:p>
            <a:r>
              <a:rPr lang="ru-RU" dirty="0" smtClean="0"/>
              <a:t>Также Аристотель определяет доказательство как вывод из необходимых посылок. </a:t>
            </a:r>
            <a:r>
              <a:rPr lang="en-US" dirty="0" smtClean="0"/>
              <a:t> </a:t>
            </a:r>
            <a:endParaRPr lang="fr-FR" dirty="0" smtClean="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ru-RU" b="1" dirty="0" smtClean="0"/>
              <a:t>Теория доказательств </a:t>
            </a:r>
          </a:p>
          <a:p>
            <a:r>
              <a:rPr lang="ru-RU" dirty="0" smtClean="0"/>
              <a:t>математические доказательства или формальные доказательства. </a:t>
            </a:r>
          </a:p>
          <a:p>
            <a:r>
              <a:rPr lang="ru-RU" b="1" dirty="0" smtClean="0"/>
              <a:t>Понятие доказательства </a:t>
            </a:r>
            <a:r>
              <a:rPr lang="ru-RU" dirty="0" smtClean="0"/>
              <a:t>– фундаментальное понятие логики и математики. </a:t>
            </a:r>
          </a:p>
          <a:p>
            <a:r>
              <a:rPr lang="ru-RU" b="1" dirty="0" smtClean="0"/>
              <a:t>Гильберт</a:t>
            </a:r>
            <a:r>
              <a:rPr lang="ru-RU" dirty="0" smtClean="0"/>
              <a:t> </a:t>
            </a:r>
          </a:p>
          <a:p>
            <a:r>
              <a:rPr lang="ru-RU" dirty="0" smtClean="0"/>
              <a:t>понятие доказательства - центральное понятие оснований математики.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b="1" dirty="0" smtClean="0"/>
              <a:t>Аксиоматический метод</a:t>
            </a:r>
          </a:p>
          <a:p>
            <a:r>
              <a:rPr lang="ru-RU" dirty="0" smtClean="0"/>
              <a:t>Άξίωμα</a:t>
            </a:r>
            <a:endParaRPr lang="ru-RU" b="1" dirty="0" smtClean="0"/>
          </a:p>
          <a:p>
            <a:r>
              <a:rPr lang="ru-RU" dirty="0" smtClean="0"/>
              <a:t>Введение понятия аксиомы часто приписывают Пифагору. </a:t>
            </a:r>
          </a:p>
          <a:p>
            <a:r>
              <a:rPr lang="ru-RU" dirty="0" smtClean="0"/>
              <a:t>Аристотель:  аксиома -  положение, которое принимают  без доказательства.</a:t>
            </a:r>
            <a:endParaRPr lang="fr-FR" dirty="0" smtClean="0"/>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ru-RU" b="1" dirty="0" smtClean="0"/>
              <a:t>Аристотель об аксиомах </a:t>
            </a:r>
            <a:r>
              <a:rPr lang="en-US" dirty="0" smtClean="0"/>
              <a:t>:</a:t>
            </a:r>
            <a:endParaRPr lang="ru-RU" dirty="0" smtClean="0"/>
          </a:p>
          <a:p>
            <a:r>
              <a:rPr lang="ru-RU" dirty="0" smtClean="0"/>
              <a:t>Началами доказательства я называю общепринятые положения, на основании которых все строят свои доказательства, например положение, что относительно чего бы то ни было необходимо или утверждение, или отрицание и что невозможно в одно и то же время быть и не быть, а также все другие положения такого рода; </a:t>
            </a:r>
            <a:endParaRPr lang="fr-FR" dirty="0" smtClean="0"/>
          </a:p>
          <a:p>
            <a:r>
              <a:rPr lang="en-US" dirty="0" smtClean="0"/>
              <a:t> </a:t>
            </a:r>
            <a:r>
              <a:rPr lang="ru-RU" dirty="0" smtClean="0"/>
              <a:t>Ведь аксиомы обладают наивысшей степенью общности и суть начала всего. И если не дело философа исследовать, что относительно них правда и что ложь, то чье же это дело</a:t>
            </a:r>
            <a:endParaRPr lang="fr-FR" dirty="0" smtClean="0"/>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r>
              <a:rPr lang="ru-RU" b="1" dirty="0" smtClean="0"/>
              <a:t>Теория доказательств Аристотеля </a:t>
            </a:r>
            <a:endParaRPr lang="fr-FR" dirty="0"/>
          </a:p>
          <a:p>
            <a:r>
              <a:rPr lang="ru-RU" dirty="0" smtClean="0"/>
              <a:t>Аристотель рассматривает  общую концепцию доказательства в Второй Аналитике </a:t>
            </a:r>
          </a:p>
          <a:p>
            <a:r>
              <a:rPr lang="ru-RU" dirty="0" smtClean="0"/>
              <a:t>Из первичных же недоказуемых (положений) (доказательство должно вестись) потому, что нет знания (доказуемого), если нет доказательства этого</a:t>
            </a:r>
            <a:r>
              <a:rPr lang="fr-FR" dirty="0" smtClean="0"/>
              <a:t> </a:t>
            </a:r>
            <a:r>
              <a:rPr lang="ru-RU" dirty="0" smtClean="0"/>
              <a:t>. Ибо знать то, для чего имеется доказательство, и не случайным образом - это и значит иметь доказательство. </a:t>
            </a:r>
            <a:endParaRPr lang="fr-FR" dirty="0"/>
          </a:p>
          <a:p>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ru-RU" dirty="0" smtClean="0"/>
              <a:t>Во второй Аналитике он различает два вида доказательств</a:t>
            </a:r>
          </a:p>
          <a:p>
            <a:endParaRPr lang="fr-FR" dirty="0" smtClean="0"/>
          </a:p>
          <a:p>
            <a:r>
              <a:rPr lang="en-US" dirty="0" smtClean="0"/>
              <a:t> </a:t>
            </a:r>
            <a:r>
              <a:rPr lang="ru-RU" dirty="0" smtClean="0"/>
              <a:t>Знать, что есть, и знать, почему есть, - это различные знания, прежде всего (в пределах) одной и той же науки, и в этой же (науке) - двояким образом: во-первых, когда силлогизм строится не через неопосредствованные (посылки) (ибо (в этом случае) не берется первопричина, а знать, почему (что-нибудь) есть, можно, зная первопричину); во-вторых, когда (силлогизм хотя и получается) через неопосредствованные (посылки), однако не через причину, а через белее известное из (положений), находящихся во взаимном отношении.</a:t>
            </a:r>
            <a:endParaRPr lang="fr-FR" dirty="0" smtClean="0"/>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ru-RU" dirty="0" smtClean="0"/>
              <a:t>Аристотель рассматривает первые начала в теоретическом знании как  истинные, необходимые, недоказуемые, первые, более известные, более достоверные и первые причины заключения. </a:t>
            </a:r>
          </a:p>
          <a:p>
            <a:r>
              <a:rPr lang="ru-RU" dirty="0" smtClean="0"/>
              <a:t>Не существует научного или достоверного знания о том, что не существует. </a:t>
            </a:r>
          </a:p>
          <a:p>
            <a:r>
              <a:rPr lang="ru-RU" dirty="0" smtClean="0"/>
              <a:t>Невозможно знать что-либо без аксиом, которые есть истинные начала. </a:t>
            </a:r>
          </a:p>
          <a:p>
            <a:r>
              <a:rPr lang="ru-RU" dirty="0" smtClean="0"/>
              <a:t>Аксиомы не есть начала  как  посылки или гипотезы. </a:t>
            </a:r>
          </a:p>
          <a:p>
            <a:r>
              <a:rPr lang="ru-RU" dirty="0" smtClean="0"/>
              <a:t>Аксиомы - начала из которых или согласно которым  строится доказательство. </a:t>
            </a:r>
          </a:p>
          <a:p>
            <a:r>
              <a:rPr lang="en-US" dirty="0" smtClean="0"/>
              <a:t> </a:t>
            </a: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r>
              <a:rPr lang="ru-RU" b="1" dirty="0" smtClean="0"/>
              <a:t>Аристотель </a:t>
            </a:r>
            <a:endParaRPr lang="fr-FR" dirty="0"/>
          </a:p>
          <a:p>
            <a:r>
              <a:rPr lang="ru-RU" dirty="0" smtClean="0"/>
              <a:t>В этих случаях знание того, что есть, (дают науки), основанные на чувственном восприятии, знание же того, почему есть, - математические. Ибо математики имеют доказательства причин и часто не знают, что (предмет) есть, подобно тому как те, кто рассматривает общее, часто не знают некоторые отдельные (вещи), вследствие того, что не обращают на них внимания. </a:t>
            </a:r>
          </a:p>
          <a:p>
            <a:r>
              <a:rPr lang="ru-RU" dirty="0" smtClean="0"/>
              <a:t>Предметом же (изучения) математических наук являются понятия, а не какая-либо (материальная) основа. Ибо если геометрия и рассматривает некоторую (материальную) основу, то не как таковую. </a:t>
            </a:r>
          </a:p>
          <a:p>
            <a:r>
              <a:rPr lang="ru-RU" dirty="0" smtClean="0"/>
              <a:t> Ибо знание того, что есть, дает физик, знание же того, почему есть, дает оптик - или непосредственно, или на основании математики. </a:t>
            </a:r>
            <a:endParaRPr lang="fr-FR" dirty="0" smtClean="0"/>
          </a:p>
          <a:p>
            <a:endParaRPr lang="ru-RU" b="1" dirty="0" smtClean="0"/>
          </a:p>
          <a:p>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62500" lnSpcReduction="20000"/>
          </a:bodyPr>
          <a:lstStyle/>
          <a:p>
            <a:r>
              <a:rPr lang="ru-RU" dirty="0" smtClean="0"/>
              <a:t>Аристотель рассматривает аксиомы, определения и гипотезы как различные виды положений. </a:t>
            </a:r>
          </a:p>
          <a:p>
            <a:r>
              <a:rPr lang="ru-RU" dirty="0" smtClean="0"/>
              <a:t>В Второй аналитике он различает следующие виды положений в доказательстве</a:t>
            </a:r>
            <a:r>
              <a:rPr lang="en-US" dirty="0" smtClean="0"/>
              <a:t>:</a:t>
            </a:r>
            <a:endParaRPr lang="fr-FR" dirty="0" smtClean="0"/>
          </a:p>
          <a:p>
            <a:r>
              <a:rPr lang="en-US" dirty="0" smtClean="0"/>
              <a:t> </a:t>
            </a:r>
            <a:r>
              <a:rPr lang="ru-RU" dirty="0" smtClean="0"/>
              <a:t>То (положение), которое необходимо иметь тому, кто будет что-нибудь изучать, я называю аксиомой; некоторые такие (положения), конечно, имеются, и к ним главным образом мы обыкновенно и применяем это обозначение. </a:t>
            </a:r>
          </a:p>
          <a:p>
            <a:r>
              <a:rPr lang="ru-RU" dirty="0" smtClean="0"/>
              <a:t>Положение, которое содержит ту или другую часть высказывания, (когда) говорю, например, "нечто есть" или "нечто не есть", есть предположение, без этого же</a:t>
            </a:r>
            <a:r>
              <a:rPr lang="fr-FR" dirty="0" smtClean="0"/>
              <a:t>  </a:t>
            </a:r>
            <a:r>
              <a:rPr lang="ru-RU" dirty="0" smtClean="0"/>
              <a:t>- определение. </a:t>
            </a:r>
          </a:p>
          <a:p>
            <a:r>
              <a:rPr lang="ru-RU" dirty="0" smtClean="0"/>
              <a:t>Определение есть именно положение; в самом деле, занимающийся арифметикой выдвигает положение, что единица в количественном отношении неделима, но это не есть предположение. </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dirty="0" smtClean="0"/>
              <a:t> </a:t>
            </a:r>
            <a:r>
              <a:rPr lang="ru-RU" dirty="0" smtClean="0"/>
              <a:t>Аристотель различает άξιώματα, </a:t>
            </a:r>
            <a:r>
              <a:rPr lang="en-US" dirty="0" smtClean="0"/>
              <a:t> </a:t>
            </a:r>
            <a:r>
              <a:rPr lang="ru-RU" dirty="0" smtClean="0"/>
              <a:t>ύποθέσεις</a:t>
            </a:r>
            <a:r>
              <a:rPr lang="en-US" dirty="0" smtClean="0"/>
              <a:t>, </a:t>
            </a:r>
            <a:r>
              <a:rPr lang="ru-RU" dirty="0" smtClean="0"/>
              <a:t>которые утверждают существование определенных объектов и όρισμοί</a:t>
            </a:r>
            <a:r>
              <a:rPr lang="en-US" dirty="0" smtClean="0"/>
              <a:t> – </a:t>
            </a:r>
            <a:r>
              <a:rPr lang="ru-RU" dirty="0" smtClean="0"/>
              <a:t>определения этих объектов</a:t>
            </a:r>
            <a:r>
              <a:rPr lang="en-US" dirty="0" smtClean="0"/>
              <a:t>. </a:t>
            </a:r>
            <a:endParaRPr lang="ru-RU" dirty="0" smtClean="0"/>
          </a:p>
          <a:p>
            <a:endParaRPr lang="fr-FR" dirty="0" smtClean="0"/>
          </a:p>
          <a:p>
            <a:endParaRPr lang="fr-FR"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ru-RU" dirty="0" smtClean="0"/>
              <a:t>Как </a:t>
            </a:r>
            <a:r>
              <a:rPr lang="en-US" dirty="0" smtClean="0"/>
              <a:t> </a:t>
            </a:r>
            <a:r>
              <a:rPr lang="ru-RU" dirty="0" smtClean="0"/>
              <a:t>άξιώματα</a:t>
            </a:r>
            <a:r>
              <a:rPr lang="en-US" dirty="0" smtClean="0"/>
              <a:t> (</a:t>
            </a:r>
            <a:r>
              <a:rPr lang="ru-RU" dirty="0" smtClean="0"/>
              <a:t>κοινά</a:t>
            </a:r>
            <a:r>
              <a:rPr lang="en-US" dirty="0" smtClean="0"/>
              <a:t> or </a:t>
            </a:r>
            <a:r>
              <a:rPr lang="ru-RU" dirty="0" smtClean="0"/>
              <a:t>κοιναί άρχαί</a:t>
            </a:r>
            <a:r>
              <a:rPr lang="en-US" dirty="0" smtClean="0"/>
              <a:t>)</a:t>
            </a:r>
            <a:r>
              <a:rPr lang="ru-RU" dirty="0" smtClean="0"/>
              <a:t> Аристотель рассматривает прежде всего законы противоречия и исключенного третьего.</a:t>
            </a:r>
          </a:p>
          <a:p>
            <a:r>
              <a:rPr lang="ru-RU" dirty="0" smtClean="0"/>
              <a:t>Также он рассматривает аксиомы как некоторые принципы (начала) которые являются менее общими, то есть принципы общие арифметике и геометрии. </a:t>
            </a:r>
          </a:p>
          <a:p>
            <a:r>
              <a:rPr lang="ru-RU" dirty="0" smtClean="0"/>
              <a:t>Аксиомы не являются положениями частного знания, но общими законами бытия и мышления.</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b="1" dirty="0" smtClean="0"/>
              <a:t>Аристотель и Евклид  </a:t>
            </a:r>
            <a:endParaRPr lang="fr-FR" b="1" dirty="0" smtClean="0"/>
          </a:p>
          <a:p>
            <a:r>
              <a:rPr lang="ru-RU" dirty="0" smtClean="0"/>
              <a:t>У Евклида</a:t>
            </a:r>
            <a:r>
              <a:rPr lang="en-US" dirty="0" smtClean="0"/>
              <a:t> </a:t>
            </a:r>
            <a:r>
              <a:rPr lang="ru-RU" dirty="0" smtClean="0"/>
              <a:t>κοιναί έννοιαι соответствует </a:t>
            </a:r>
            <a:r>
              <a:rPr lang="en-US" dirty="0" smtClean="0"/>
              <a:t> </a:t>
            </a:r>
            <a:r>
              <a:rPr lang="ru-RU" dirty="0" smtClean="0"/>
              <a:t>κοιναί άρχαί</a:t>
            </a:r>
            <a:r>
              <a:rPr lang="en-US" dirty="0" smtClean="0"/>
              <a:t> or </a:t>
            </a:r>
            <a:r>
              <a:rPr lang="ru-RU" dirty="0" smtClean="0"/>
              <a:t>άξιώματα  Аристотеля. </a:t>
            </a:r>
            <a:r>
              <a:rPr lang="en-US" dirty="0" smtClean="0"/>
              <a:t> </a:t>
            </a:r>
            <a:endParaRPr lang="ru-RU" dirty="0" smtClean="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dirty="0" smtClean="0"/>
              <a:t>Концепции  доказательства : аксиоматическая теория  доказательства и  доказательство  как программа.</a:t>
            </a:r>
          </a:p>
          <a:p>
            <a:r>
              <a:rPr lang="ru-RU" dirty="0" smtClean="0"/>
              <a:t>Методы теории доказательств :  применение  в  различных областях логики, философии, математики и  информатики.</a:t>
            </a:r>
            <a:endParaRPr lang="en-US" dirty="0" smtClean="0"/>
          </a:p>
          <a:p>
            <a:endParaRPr lang="fr-FR" dirty="0" smtClean="0"/>
          </a:p>
          <a:p>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dirty="0" smtClean="0"/>
              <a:t>κοιναί άρχαί -утверждение, которое имеет универсальный характер </a:t>
            </a:r>
          </a:p>
          <a:p>
            <a:r>
              <a:rPr lang="ru-RU" dirty="0" smtClean="0"/>
              <a:t>применяется ко всем предметам  как закон исключенного третьего и противоречия или общие положения арифметики и геометрии.</a:t>
            </a:r>
          </a:p>
          <a:p>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dirty="0" smtClean="0"/>
              <a:t>Для Евклида, κοιναί в </a:t>
            </a:r>
            <a:r>
              <a:rPr lang="en-US" dirty="0" smtClean="0"/>
              <a:t> </a:t>
            </a:r>
            <a:r>
              <a:rPr lang="ru-RU" dirty="0" smtClean="0"/>
              <a:t>κοιναί έννοιαι  значит </a:t>
            </a:r>
            <a:r>
              <a:rPr lang="en-US" dirty="0" smtClean="0"/>
              <a:t> “</a:t>
            </a:r>
            <a:r>
              <a:rPr lang="ru-RU" dirty="0" smtClean="0"/>
              <a:t>общее  для  всех людей</a:t>
            </a:r>
            <a:r>
              <a:rPr lang="en-US" dirty="0" smtClean="0"/>
              <a:t>”. </a:t>
            </a:r>
            <a:endParaRPr lang="ru-RU" dirty="0" smtClean="0"/>
          </a:p>
          <a:p>
            <a:r>
              <a:rPr lang="ru-RU" dirty="0" smtClean="0"/>
              <a:t>Для Аристотеля «общие законы бытия» </a:t>
            </a:r>
          </a:p>
          <a:p>
            <a:pPr>
              <a:buNone/>
            </a:pPr>
            <a:r>
              <a:rPr lang="ru-RU" dirty="0" smtClean="0"/>
              <a:t> </a:t>
            </a:r>
          </a:p>
          <a:p>
            <a:endParaRPr lang="ru-RU" dirty="0" smtClean="0"/>
          </a:p>
          <a:p>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ru-RU" b="1" dirty="0" smtClean="0"/>
              <a:t>  	Аксиома в философии  </a:t>
            </a:r>
          </a:p>
          <a:p>
            <a:r>
              <a:rPr lang="ru-RU" dirty="0" smtClean="0"/>
              <a:t>Идеи Канта об аксиомах отличаются от идей Декарта и Лейбница</a:t>
            </a:r>
          </a:p>
          <a:p>
            <a:r>
              <a:rPr lang="ru-RU" dirty="0" smtClean="0"/>
              <a:t>В Началах Философии Декарт рассматривает аксиомы как вечные истины, которые существуют в нашем разуме. </a:t>
            </a:r>
            <a:r>
              <a:rPr lang="en-US" dirty="0" smtClean="0"/>
              <a:t> </a:t>
            </a:r>
            <a:endParaRPr lang="fr-FR" dirty="0" smtClean="0"/>
          </a:p>
          <a:p>
            <a:r>
              <a:rPr lang="en-US" dirty="0" smtClean="0"/>
              <a:t> </a:t>
            </a:r>
            <a:endParaRPr lang="fr-FR" dirty="0" smtClean="0"/>
          </a:p>
          <a:p>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fontAlgn="base"/>
            <a:r>
              <a:rPr lang="ru-RU" b="1" dirty="0" smtClean="0"/>
              <a:t>Декарт Первоначала философии</a:t>
            </a:r>
            <a:endParaRPr lang="fr-FR" b="1" dirty="0" smtClean="0"/>
          </a:p>
          <a:p>
            <a:pPr lvl="0" fontAlgn="base"/>
            <a:r>
              <a:rPr lang="ru-RU" i="1" dirty="0" smtClean="0"/>
              <a:t>Вечные истины не могут быть перечислены подобным же образом, да и нет в том нужды</a:t>
            </a:r>
            <a:r>
              <a:rPr lang="ru-RU" dirty="0" smtClean="0"/>
              <a:t/>
            </a:r>
            <a:br>
              <a:rPr lang="ru-RU" dirty="0" smtClean="0"/>
            </a:br>
            <a:r>
              <a:rPr lang="ru-RU" dirty="0" smtClean="0"/>
              <a:t>Итак, мы рассматриваем все это как вещи либо качества, или модусы вещей. Но поскольку мы считаем немыслимым, чтобы из ничего рождалось нечто, мы рассматриваем положение «из ничего ничто не возникает» не как сущую вещь и даже не как модус вещи, </a:t>
            </a:r>
            <a:r>
              <a:rPr lang="ru-RU" b="1" dirty="0" smtClean="0"/>
              <a:t>а как некую вечную истину, пребывающую в нашем уме, и именуем ее общим понятием, или аксиомой. </a:t>
            </a:r>
            <a:r>
              <a:rPr lang="ru-RU" dirty="0" smtClean="0"/>
              <a:t>Аксиомы такого рода — «немыслимо одновременно быть и не быть одним и тем же», «свершившееся не может быть несвершенным», «тот, кто мыслит, не может не существовать, пока он мыслит» и другие бесчисленные соответствующие положения; перечислить их все весьма трудно, но нельзя их не принимать во внимание, ибо бывают случаи, когда при мысли о них нас не ослепляют никакие предрассудки.</a:t>
            </a:r>
            <a:endParaRPr lang="fr-FR" dirty="0" smtClean="0"/>
          </a:p>
          <a:p>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ru-RU" b="1" dirty="0" smtClean="0"/>
              <a:t>Концепция доказательства Гильберта </a:t>
            </a:r>
            <a:br>
              <a:rPr lang="ru-RU" b="1" dirty="0" smtClean="0"/>
            </a:br>
            <a:endParaRPr lang="fr-FR" dirty="0"/>
          </a:p>
        </p:txBody>
      </p:sp>
      <p:sp>
        <p:nvSpPr>
          <p:cNvPr id="3" name="Espace réservé du contenu 2"/>
          <p:cNvSpPr>
            <a:spLocks noGrp="1"/>
          </p:cNvSpPr>
          <p:nvPr>
            <p:ph idx="1"/>
          </p:nvPr>
        </p:nvSpPr>
        <p:spPr/>
        <p:txBody>
          <a:bodyPr>
            <a:normAutofit fontScale="92500" lnSpcReduction="20000"/>
          </a:bodyPr>
          <a:lstStyle/>
          <a:p>
            <a:r>
              <a:rPr lang="ru-RU" dirty="0" smtClean="0"/>
              <a:t>История  теории доказательства как раздела математики </a:t>
            </a:r>
            <a:r>
              <a:rPr lang="en-US" dirty="0" err="1" smtClean="0"/>
              <a:t>Beweistheorie</a:t>
            </a:r>
            <a:r>
              <a:rPr lang="en-US" dirty="0"/>
              <a:t>, </a:t>
            </a:r>
            <a:r>
              <a:rPr lang="ru-RU" dirty="0" smtClean="0"/>
              <a:t>начинается с  концепции Гильберта</a:t>
            </a:r>
            <a:r>
              <a:rPr lang="en-US" dirty="0" smtClean="0"/>
              <a:t>. </a:t>
            </a:r>
            <a:endParaRPr lang="fr-FR" dirty="0"/>
          </a:p>
          <a:p>
            <a:r>
              <a:rPr lang="en-US" dirty="0"/>
              <a:t> </a:t>
            </a:r>
            <a:r>
              <a:rPr lang="ru-RU" dirty="0" smtClean="0"/>
              <a:t>В статье </a:t>
            </a:r>
            <a:r>
              <a:rPr lang="en-US" dirty="0" smtClean="0"/>
              <a:t> </a:t>
            </a:r>
            <a:r>
              <a:rPr lang="en-US" dirty="0"/>
              <a:t>The New Grounding of Mathematics </a:t>
            </a:r>
            <a:r>
              <a:rPr lang="ru-RU" dirty="0" smtClean="0"/>
              <a:t>Гильберт дает основные элементы  теории доказательств и объясняет что есть доказательство. </a:t>
            </a:r>
          </a:p>
          <a:p>
            <a:r>
              <a:rPr lang="ru-RU" dirty="0" smtClean="0"/>
              <a:t>Теория доказательств это основания математики. </a:t>
            </a:r>
          </a:p>
          <a:p>
            <a:r>
              <a:rPr lang="ru-RU" dirty="0" smtClean="0"/>
              <a:t>Теория доказательств изучает доказательство и операции с доказательствами. </a:t>
            </a:r>
            <a:endParaRPr lang="fr-FR" dirty="0"/>
          </a:p>
          <a:p>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ru-RU" dirty="0" smtClean="0"/>
              <a:t>В своем докладе «Аксиоматическое мышление» (1917), Гильберт указывает,  что, в отличие от «Principia», где внимание уделяется только известным парадоксам: «Основное требование теории аксиом должно идти дальше, а именно, следует показать, что во всякой области знаний ни при каких обстоятельствах аксиомы, лежащие в ее основе не должны приводить к противоречию.» </a:t>
            </a:r>
            <a:br>
              <a:rPr lang="ru-RU" dirty="0" smtClean="0"/>
            </a:br>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ru-RU" dirty="0" smtClean="0"/>
              <a:t>В 1921  Гильберт читает  лекции в Гамбургском университете. Основным новшеством было введение финитной точки зрения и идея финитной трактовки метаматематических доказательств </a:t>
            </a:r>
          </a:p>
          <a:p>
            <a:r>
              <a:rPr lang="ru-RU" dirty="0" smtClean="0"/>
              <a:t>Согласно Гильберту, метаматематика работает с конечными (финитными) последовательностями символов, которые могут представлять математические формулы, доказательства и т.д. Таким образом, для метаматематики доказательства становятся объектами.</a:t>
            </a:r>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ru-RU" dirty="0" smtClean="0"/>
              <a:t>Системы гильбертовского типа характеризуются двумя элементами:</a:t>
            </a:r>
          </a:p>
          <a:p>
            <a:r>
              <a:rPr lang="ru-RU" b="1" dirty="0" smtClean="0"/>
              <a:t>Множество схем аксиом</a:t>
            </a:r>
          </a:p>
          <a:p>
            <a:r>
              <a:rPr lang="ru-RU" b="1" dirty="0" smtClean="0"/>
              <a:t>Правило вывода</a:t>
            </a:r>
          </a:p>
          <a:p>
            <a:r>
              <a:rPr lang="ru-RU" dirty="0" smtClean="0"/>
              <a:t>Аксиоматическая концепция или формальная концепция доказательства есть первый начальный период теории доказательства.</a:t>
            </a:r>
          </a:p>
          <a:p>
            <a:r>
              <a:rPr lang="ru-RU" dirty="0" smtClean="0"/>
              <a:t>В дальнейшем  теория Гильберта была модифицирована.</a:t>
            </a:r>
          </a:p>
          <a:p>
            <a:endParaRPr lang="fr-FR" dirty="0"/>
          </a:p>
          <a:p>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85000" lnSpcReduction="20000"/>
          </a:bodyPr>
          <a:lstStyle/>
          <a:p>
            <a:r>
              <a:rPr lang="ru-RU" b="1" dirty="0" smtClean="0"/>
              <a:t>Аристотель и Гильберт </a:t>
            </a:r>
          </a:p>
          <a:p>
            <a:r>
              <a:rPr lang="ru-RU" b="1" dirty="0" smtClean="0"/>
              <a:t>Посылки доказательства Гильберта есть причины заключения?</a:t>
            </a:r>
          </a:p>
          <a:p>
            <a:r>
              <a:rPr lang="ru-RU" dirty="0" smtClean="0"/>
              <a:t>Для Аристотеля посылки должны быть причинами так как мы знаем достоверно когда мы знаем причину. </a:t>
            </a:r>
          </a:p>
          <a:p>
            <a:r>
              <a:rPr lang="ru-RU" dirty="0" smtClean="0"/>
              <a:t>Поэтому посылки доказательства как научной дедукции должны быть причинами доказательства.</a:t>
            </a:r>
          </a:p>
          <a:p>
            <a:r>
              <a:rPr lang="ru-RU" dirty="0" smtClean="0"/>
              <a:t>В отличие от концепции доказательства Аристотеля доказательство Гильберта не основывается на посылках как причинах и следовательно подход Аристотеля отличается от подхода Гильберта. </a:t>
            </a:r>
          </a:p>
          <a:p>
            <a:endParaRPr lang="fr-FR" dirty="0"/>
          </a:p>
          <a:p>
            <a:endParaRPr lang="fr-F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ru-RU" dirty="0" smtClean="0"/>
              <a:t>Таким образом, с одной стороны теория доказательства Аристотеля повлияла на развитие математической теории доказательства. </a:t>
            </a:r>
          </a:p>
          <a:p>
            <a:r>
              <a:rPr lang="ru-RU" dirty="0" smtClean="0"/>
              <a:t>Некоторые аспекты теории Аристотеля остаются актуальными и  для современной теории доказательства: </a:t>
            </a:r>
          </a:p>
          <a:p>
            <a:r>
              <a:rPr lang="ru-RU" b="1" dirty="0" smtClean="0"/>
              <a:t>Металогический характер дедукции</a:t>
            </a:r>
          </a:p>
          <a:p>
            <a:r>
              <a:rPr lang="ru-RU" b="1" dirty="0" smtClean="0"/>
              <a:t>Различие логического синтаксиса и семантики</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b="1" dirty="0" smtClean="0"/>
              <a:t>Хилари Патнэм</a:t>
            </a:r>
            <a:r>
              <a:rPr lang="en-US" b="1" dirty="0" smtClean="0"/>
              <a:t> </a:t>
            </a:r>
            <a:endParaRPr lang="ru-RU" b="1" dirty="0" smtClean="0"/>
          </a:p>
          <a:p>
            <a:r>
              <a:rPr lang="ru-RU" dirty="0" smtClean="0"/>
              <a:t>Доказательство  - противоречие в математике</a:t>
            </a:r>
          </a:p>
          <a:p>
            <a:r>
              <a:rPr lang="ru-RU" dirty="0" smtClean="0"/>
              <a:t>Теория доказательств как «идеология»</a:t>
            </a:r>
          </a:p>
          <a:p>
            <a:r>
              <a:rPr lang="ru-RU" dirty="0" smtClean="0"/>
              <a:t>Современная теория доказательств  как «не-идеологический» раздел математики</a:t>
            </a:r>
          </a:p>
          <a:p>
            <a:r>
              <a:rPr lang="ru-RU" dirty="0" smtClean="0"/>
              <a:t> анализ что есть доказательство</a:t>
            </a:r>
          </a:p>
          <a:p>
            <a:endParaRPr lang="fr-F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ru-RU" dirty="0" smtClean="0"/>
              <a:t>Однако с другой стороны современная теория доказательства и в частности концепция доказательства отличается от концепции Аристотеля. </a:t>
            </a:r>
          </a:p>
          <a:p>
            <a:r>
              <a:rPr lang="ru-RU" dirty="0" smtClean="0"/>
              <a:t>Аксиомы систем  гильбертовского типа могут быть рассмотрены как непосредственные, первые, истинные и необходимые начала доказательства.</a:t>
            </a:r>
          </a:p>
          <a:p>
            <a:r>
              <a:rPr lang="ru-RU" dirty="0" smtClean="0"/>
              <a:t>Доказательство Аристотеля – доказательство где посылки есть причины заключения. </a:t>
            </a:r>
            <a:endParaRPr lang="fr-FR" dirty="0" smtClean="0"/>
          </a:p>
          <a:p>
            <a:endParaRPr lang="fr-F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en-US" dirty="0" smtClean="0"/>
              <a:t>Per Martin-</a:t>
            </a:r>
            <a:r>
              <a:rPr lang="en-US" dirty="0" err="1" smtClean="0"/>
              <a:t>Lof</a:t>
            </a:r>
            <a:endParaRPr lang="en-US" dirty="0" smtClean="0"/>
          </a:p>
          <a:p>
            <a:r>
              <a:rPr lang="en-US" dirty="0" smtClean="0"/>
              <a:t>ON THE MEANINGS OF THE LOGICAL CONSTANTS AND THE JUSTIFICATIONS OF THE LOGICAL LAWS</a:t>
            </a:r>
          </a:p>
          <a:p>
            <a:r>
              <a:rPr lang="ru-RU" dirty="0" smtClean="0"/>
              <a:t>Если рассматривать теорию доказательств не как метаматематику (теория Гильберта), но как учение о доказательстве,  то она есть  эпистемология, или логика, как наука о мышлении, или доказательстве.</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r>
              <a:rPr lang="ru-RU" b="1" dirty="0" smtClean="0"/>
              <a:t>Два направления модификации программы Гильберта</a:t>
            </a:r>
          </a:p>
          <a:p>
            <a:r>
              <a:rPr lang="ru-RU" dirty="0" smtClean="0"/>
              <a:t>Первое направление – сведение формальных систем к более конструктивным системам </a:t>
            </a:r>
          </a:p>
          <a:p>
            <a:r>
              <a:rPr lang="ru-RU" dirty="0" smtClean="0"/>
              <a:t>Второе направление – связано с извлечением математической конструквтиной информации из неконструктивных доказательств в теории чисел.</a:t>
            </a:r>
          </a:p>
          <a:p>
            <a:r>
              <a:rPr lang="ru-RU" b="1" dirty="0" smtClean="0"/>
              <a:t>Теория Крайзеля</a:t>
            </a:r>
          </a:p>
          <a:p>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b="1" dirty="0" smtClean="0"/>
              <a:t>Теория Крайзеля и Коленбаха</a:t>
            </a:r>
          </a:p>
          <a:p>
            <a:r>
              <a:rPr lang="ru-RU" dirty="0" smtClean="0"/>
              <a:t>проанализировать математические доказательства  с логической точки зрения (теория чисел) и отделить неконструктивные понятия (доказательства) от конструктивных.</a:t>
            </a:r>
          </a:p>
          <a:p>
            <a:endParaRPr lang="ru-RU" dirty="0" smtClean="0"/>
          </a:p>
          <a:p>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dirty="0" smtClean="0"/>
              <a:t>В начале 1950 Г. Крайзель выдвинул идею финитной интерпретации инфинитных доказательств. Результат извлечения финитного содержания,  зависит от конкретного доказательства, к которому применяется метод.</a:t>
            </a:r>
          </a:p>
          <a:p>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ru-RU" dirty="0" smtClean="0"/>
              <a:t>В качестве основного метода Коленбах рассматривает интерпретацию выводов</a:t>
            </a:r>
          </a:p>
          <a:p>
            <a:r>
              <a:rPr lang="ru-RU" dirty="0" smtClean="0"/>
              <a:t>Исторически, большинство этих интерпретаций доказательств были (подобно устранению сечения и его вариантам) разработаны для применения в основаниях математики, например, для доказательств (относительной) непротиворечивости. (...) В силу естественной "смены акцентов" (Г. Крайзель) можно вместо этого применять эти интепретации к интерсным доказательствам теорем существования, например, чтобы найти "реализатор" для квантора существания как явную функцию от параметров, взятых из доказательства. (...)</a:t>
            </a:r>
            <a:endParaRPr lang="fr-F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lvl="0"/>
            <a:r>
              <a:rPr lang="ru-RU" b="1" dirty="0" smtClean="0"/>
              <a:t>Формальные доказательства </a:t>
            </a:r>
          </a:p>
          <a:p>
            <a:pPr lvl="0"/>
            <a:r>
              <a:rPr lang="ru-RU" dirty="0" smtClean="0"/>
              <a:t>Концепции доказательства </a:t>
            </a:r>
          </a:p>
          <a:p>
            <a:pPr lvl="0"/>
            <a:r>
              <a:rPr lang="ru-RU" b="1" dirty="0" smtClean="0"/>
              <a:t>Структурная </a:t>
            </a:r>
          </a:p>
          <a:p>
            <a:pPr lvl="0"/>
            <a:r>
              <a:rPr lang="ru-RU" b="1" dirty="0" smtClean="0"/>
              <a:t>Интерпретационная </a:t>
            </a:r>
            <a:endParaRPr lang="fr-FR" b="1" dirty="0"/>
          </a:p>
          <a:p>
            <a:r>
              <a:rPr lang="ru-RU" dirty="0" smtClean="0"/>
              <a:t>Различие между двумя концепциями </a:t>
            </a:r>
            <a:r>
              <a:rPr lang="en-US" dirty="0" smtClean="0"/>
              <a:t>(</a:t>
            </a:r>
            <a:r>
              <a:rPr lang="en-US" dirty="0" err="1"/>
              <a:t>Troelstra</a:t>
            </a:r>
            <a:r>
              <a:rPr lang="en-US" dirty="0"/>
              <a:t> and </a:t>
            </a:r>
            <a:r>
              <a:rPr lang="en-US" dirty="0" err="1"/>
              <a:t>Schwichtenberg</a:t>
            </a:r>
            <a:r>
              <a:rPr lang="en-US" dirty="0"/>
              <a:t>)</a:t>
            </a:r>
            <a:endParaRPr lang="fr-FR" dirty="0"/>
          </a:p>
          <a:p>
            <a:endParaRPr lang="fr-FR" dirty="0"/>
          </a:p>
          <a:p>
            <a:endParaRPr lang="fr-F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ru-RU" dirty="0" smtClean="0"/>
              <a:t>Структурная теория исследует синтаксические аспекты формальных теорий или структуру доказательств, аксиом, правил</a:t>
            </a:r>
          </a:p>
          <a:p>
            <a:r>
              <a:rPr lang="ru-RU" dirty="0" smtClean="0"/>
              <a:t>Интерпретационная теория доказательства исследует синтаксические переходы из одной формальной теории в другую.</a:t>
            </a:r>
          </a:p>
          <a:p>
            <a:r>
              <a:rPr lang="en-US" b="1" dirty="0" err="1" smtClean="0"/>
              <a:t>Troelstra</a:t>
            </a:r>
            <a:r>
              <a:rPr lang="en-US" b="1" dirty="0" smtClean="0"/>
              <a:t>, </a:t>
            </a:r>
            <a:r>
              <a:rPr lang="en-US" b="1" dirty="0" err="1" smtClean="0"/>
              <a:t>Schwichtenberg</a:t>
            </a:r>
            <a:r>
              <a:rPr lang="en-US" b="1" dirty="0" smtClean="0"/>
              <a:t>. Basic Proof theory.</a:t>
            </a:r>
            <a:endParaRPr lang="fr-FR" b="1" dirty="0" smtClean="0"/>
          </a:p>
          <a:p>
            <a:endParaRPr lang="fr-F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ru-RU" dirty="0" smtClean="0"/>
              <a:t>Различие между структурной и интерпретационной теорией доказательств – различие   синтаксиса и семантики? </a:t>
            </a:r>
          </a:p>
          <a:p>
            <a:r>
              <a:rPr lang="ru-RU" dirty="0" smtClean="0"/>
              <a:t>Концепция конструктивного доказательства – главная в современной теории доказательства.</a:t>
            </a:r>
          </a:p>
          <a:p>
            <a:r>
              <a:rPr lang="ru-RU" dirty="0" smtClean="0"/>
              <a:t>Эта концепция используется в различных областях информатики. </a:t>
            </a:r>
            <a:endParaRPr lang="fr-FR" dirty="0"/>
          </a:p>
          <a:p>
            <a:r>
              <a:rPr lang="en-US" b="1" dirty="0"/>
              <a:t> </a:t>
            </a:r>
            <a:endParaRPr lang="fr-F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dirty="0" smtClean="0"/>
              <a:t>Методы теории доказательств широко применяются в области автоматического доказательства теорем.</a:t>
            </a:r>
          </a:p>
          <a:p>
            <a:r>
              <a:rPr lang="ru-RU" dirty="0" smtClean="0"/>
              <a:t>Например, формальные методы используются для проверки правильности сложных математических доказательств.</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ru-RU" b="1" dirty="0" smtClean="0"/>
              <a:t>Цель</a:t>
            </a:r>
            <a:r>
              <a:rPr lang="ru-RU" dirty="0" smtClean="0"/>
              <a:t>  </a:t>
            </a:r>
          </a:p>
          <a:p>
            <a:r>
              <a:rPr lang="ru-RU" dirty="0" smtClean="0"/>
              <a:t>проанализировать основные понятия современной теории доказательств </a:t>
            </a:r>
          </a:p>
          <a:p>
            <a:r>
              <a:rPr lang="ru-RU" dirty="0" smtClean="0"/>
              <a:t>Что есть доказательство?</a:t>
            </a:r>
          </a:p>
          <a:p>
            <a:r>
              <a:rPr lang="ru-RU" dirty="0" smtClean="0"/>
              <a:t>Что есть теория доказательства?</a:t>
            </a:r>
          </a:p>
          <a:p>
            <a:endParaRPr lang="fr-F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ru-RU" b="1" dirty="0" smtClean="0"/>
              <a:t>Выводы</a:t>
            </a:r>
          </a:p>
          <a:p>
            <a:r>
              <a:rPr lang="ru-RU" dirty="0" smtClean="0"/>
              <a:t>Концепция доказательства Аристотеля как фундамент современной математической теории доказательства</a:t>
            </a:r>
          </a:p>
          <a:p>
            <a:r>
              <a:rPr lang="ru-RU" dirty="0" smtClean="0"/>
              <a:t>Аксиоматическая теория доказательства (Гильберт)</a:t>
            </a:r>
          </a:p>
          <a:p>
            <a:r>
              <a:rPr lang="ru-RU" dirty="0" smtClean="0"/>
              <a:t>Концепция доказательства как  вывода</a:t>
            </a:r>
          </a:p>
          <a:p>
            <a:r>
              <a:rPr lang="ru-RU" dirty="0" smtClean="0"/>
              <a:t>Концепция доказательства как программы</a:t>
            </a:r>
            <a:endParaRPr lang="fr-FR" dirty="0"/>
          </a:p>
          <a:p>
            <a:r>
              <a:rPr lang="en-US" b="1" dirty="0"/>
              <a:t>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ru-RU" b="1" dirty="0" smtClean="0"/>
              <a:t>План:</a:t>
            </a:r>
          </a:p>
          <a:p>
            <a:r>
              <a:rPr lang="ru-RU" dirty="0" smtClean="0"/>
              <a:t>Основания теории доказательств</a:t>
            </a:r>
          </a:p>
          <a:p>
            <a:r>
              <a:rPr lang="ru-RU" dirty="0" smtClean="0"/>
              <a:t>Теория Гильберта</a:t>
            </a:r>
          </a:p>
          <a:p>
            <a:r>
              <a:rPr lang="ru-RU" dirty="0" smtClean="0"/>
              <a:t>Теория доказательств: современный период</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ru-RU" dirty="0" smtClean="0"/>
              <a:t>Основные направления, которые повлияли на развитие современной теории доказательств.</a:t>
            </a:r>
          </a:p>
          <a:p>
            <a:pPr algn="just"/>
            <a:r>
              <a:rPr lang="ru-RU" dirty="0" smtClean="0"/>
              <a:t>Работы об истории развития теории доказательств </a:t>
            </a:r>
            <a:r>
              <a:rPr lang="en-US" dirty="0" smtClean="0"/>
              <a:t>(</a:t>
            </a:r>
            <a:r>
              <a:rPr lang="en-US" dirty="0" err="1"/>
              <a:t>Feferman</a:t>
            </a:r>
            <a:r>
              <a:rPr lang="en-US" dirty="0"/>
              <a:t>, </a:t>
            </a:r>
            <a:r>
              <a:rPr lang="en-US" dirty="0" err="1"/>
              <a:t>Avigad</a:t>
            </a:r>
            <a:r>
              <a:rPr lang="en-US" dirty="0"/>
              <a:t>, </a:t>
            </a:r>
            <a:r>
              <a:rPr lang="en-US" dirty="0" smtClean="0"/>
              <a:t>Handbook </a:t>
            </a:r>
            <a:r>
              <a:rPr lang="en-US" dirty="0"/>
              <a:t>of proof theory</a:t>
            </a:r>
            <a:r>
              <a:rPr lang="en-US" dirty="0" smtClean="0"/>
              <a:t>)</a:t>
            </a:r>
            <a:endParaRPr lang="fr-FR" dirty="0"/>
          </a:p>
          <a:p>
            <a:pPr algn="just"/>
            <a:endParaRPr lang="ru-RU" dirty="0" smtClean="0"/>
          </a:p>
          <a:p>
            <a:endParaRPr lang="fr-FR"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ru-RU" dirty="0" smtClean="0"/>
              <a:t>Основания теории доказательств</a:t>
            </a:r>
            <a:endParaRPr lang="fr-FR" dirty="0"/>
          </a:p>
        </p:txBody>
      </p:sp>
      <p:sp>
        <p:nvSpPr>
          <p:cNvPr id="3" name="Espace réservé du contenu 2"/>
          <p:cNvSpPr>
            <a:spLocks noGrp="1"/>
          </p:cNvSpPr>
          <p:nvPr>
            <p:ph idx="1"/>
          </p:nvPr>
        </p:nvSpPr>
        <p:spPr/>
        <p:txBody>
          <a:bodyPr>
            <a:normAutofit/>
          </a:bodyPr>
          <a:lstStyle/>
          <a:p>
            <a:r>
              <a:rPr lang="ru-RU" dirty="0" smtClean="0"/>
              <a:t>Современная математическая теория доказательств начинается с </a:t>
            </a:r>
            <a:r>
              <a:rPr lang="en-US" b="1" dirty="0" err="1" smtClean="0"/>
              <a:t>Beweistheorie</a:t>
            </a:r>
            <a:r>
              <a:rPr lang="en-US" b="1" dirty="0" smtClean="0"/>
              <a:t> </a:t>
            </a:r>
            <a:r>
              <a:rPr lang="ru-RU" dirty="0" smtClean="0"/>
              <a:t>или теории Гильберта. </a:t>
            </a:r>
            <a:endParaRPr lang="fr-FR" dirty="0" smtClean="0"/>
          </a:p>
          <a:p>
            <a:r>
              <a:rPr lang="ru-RU" dirty="0" smtClean="0"/>
              <a:t>Различные математические теории повлияли непосредственно на развитие понятия доказательства и на современную теорию доказательства.</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ru-RU" b="1" dirty="0" smtClean="0"/>
              <a:t>Математические концепции, которые повлияли на теорию доказательств Гильберта и современную теорию доказательств</a:t>
            </a:r>
            <a:r>
              <a:rPr lang="ru-RU" dirty="0" smtClean="0"/>
              <a:t>. </a:t>
            </a:r>
          </a:p>
          <a:p>
            <a:pPr lvl="0"/>
            <a:r>
              <a:rPr lang="ru-RU" dirty="0" smtClean="0"/>
              <a:t>логические основания математики</a:t>
            </a:r>
            <a:r>
              <a:rPr lang="ru-RU" b="1" dirty="0" smtClean="0"/>
              <a:t> (</a:t>
            </a:r>
            <a:r>
              <a:rPr lang="en-US" dirty="0" err="1" smtClean="0"/>
              <a:t>Frege,Russell</a:t>
            </a:r>
            <a:r>
              <a:rPr lang="en-US" dirty="0" smtClean="0"/>
              <a:t>) </a:t>
            </a:r>
            <a:endParaRPr lang="ru-RU" dirty="0" smtClean="0"/>
          </a:p>
          <a:p>
            <a:pPr lvl="0"/>
            <a:r>
              <a:rPr lang="ru-RU" dirty="0" smtClean="0"/>
              <a:t>конструктивная теория доказательств</a:t>
            </a:r>
            <a:r>
              <a:rPr lang="ru-RU" b="1" dirty="0" smtClean="0"/>
              <a:t>  </a:t>
            </a:r>
            <a:r>
              <a:rPr lang="en-US" dirty="0" smtClean="0"/>
              <a:t>(L. </a:t>
            </a:r>
            <a:r>
              <a:rPr lang="en-US" dirty="0" err="1" smtClean="0"/>
              <a:t>Kronecker</a:t>
            </a:r>
            <a:r>
              <a:rPr lang="en-US" dirty="0" smtClean="0"/>
              <a:t>, H. </a:t>
            </a:r>
            <a:r>
              <a:rPr lang="en-US" dirty="0" err="1" smtClean="0"/>
              <a:t>Poincaré</a:t>
            </a:r>
            <a:r>
              <a:rPr lang="en-US" dirty="0" smtClean="0"/>
              <a:t>, </a:t>
            </a:r>
            <a:r>
              <a:rPr lang="en-US" dirty="0" err="1" smtClean="0"/>
              <a:t>Brouwer</a:t>
            </a:r>
            <a:r>
              <a:rPr lang="en-US" dirty="0" smtClean="0"/>
              <a:t>, </a:t>
            </a:r>
            <a:r>
              <a:rPr lang="en-US" dirty="0" err="1" smtClean="0"/>
              <a:t>Heyting</a:t>
            </a:r>
            <a:r>
              <a:rPr lang="en-US" dirty="0" smtClean="0"/>
              <a:t>) </a:t>
            </a:r>
            <a:endParaRPr lang="fr-FR" dirty="0" smtClean="0"/>
          </a:p>
          <a:p>
            <a:r>
              <a:rPr lang="ru-RU" dirty="0" smtClean="0"/>
              <a:t>теория множеств </a:t>
            </a:r>
            <a:r>
              <a:rPr lang="en-US" dirty="0" smtClean="0"/>
              <a:t>: </a:t>
            </a:r>
            <a:r>
              <a:rPr lang="en-US" b="1" dirty="0" smtClean="0"/>
              <a:t>(</a:t>
            </a:r>
            <a:r>
              <a:rPr lang="en-US" dirty="0" smtClean="0"/>
              <a:t>Cantor, Dedekind</a:t>
            </a:r>
            <a:r>
              <a:rPr lang="en-US" b="1" dirty="0" smtClean="0"/>
              <a:t>) </a:t>
            </a:r>
            <a:r>
              <a:rPr lang="en-US" dirty="0" smtClean="0"/>
              <a:t>(</a:t>
            </a:r>
            <a:r>
              <a:rPr lang="ru-RU" dirty="0" smtClean="0"/>
              <a:t>применение теоретико-множественных методов  к теории доказательств) </a:t>
            </a:r>
            <a:endParaRPr lang="fr-FR" dirty="0" smtClean="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875</TotalTime>
  <Words>1821</Words>
  <Application>Microsoft Office PowerPoint</Application>
  <PresentationFormat>Экран (4:3)</PresentationFormat>
  <Paragraphs>178</Paragraphs>
  <Slides>50</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50</vt:i4>
      </vt:variant>
    </vt:vector>
  </HeadingPairs>
  <TitlesOfParts>
    <vt:vector size="53" baseType="lpstr">
      <vt:lpstr>Arial</vt:lpstr>
      <vt:lpstr>Calibri</vt:lpstr>
      <vt:lpstr>Thème Office</vt:lpstr>
      <vt:lpstr>Теория доказательств и математика:  Аристотель и Гильберт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Основания теории доказательств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Концепция доказательства Гильберта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Proof theory and mathematics, Aristotle vs  Hilbert</dc:title>
  <dc:creator>olga</dc:creator>
  <cp:lastModifiedBy>1</cp:lastModifiedBy>
  <cp:revision>94</cp:revision>
  <dcterms:created xsi:type="dcterms:W3CDTF">2017-03-19T16:04:20Z</dcterms:created>
  <dcterms:modified xsi:type="dcterms:W3CDTF">2017-05-29T18:53:37Z</dcterms:modified>
</cp:coreProperties>
</file>