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257" r:id="rId3"/>
    <p:sldId id="258" r:id="rId4"/>
    <p:sldId id="260" r:id="rId5"/>
    <p:sldId id="261" r:id="rId6"/>
    <p:sldId id="259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318" r:id="rId24"/>
    <p:sldId id="320" r:id="rId25"/>
    <p:sldId id="316" r:id="rId26"/>
    <p:sldId id="315" r:id="rId27"/>
    <p:sldId id="283" r:id="rId28"/>
    <p:sldId id="284" r:id="rId29"/>
    <p:sldId id="285" r:id="rId30"/>
    <p:sldId id="287" r:id="rId31"/>
    <p:sldId id="288" r:id="rId32"/>
    <p:sldId id="291" r:id="rId33"/>
    <p:sldId id="293" r:id="rId34"/>
    <p:sldId id="294" r:id="rId35"/>
    <p:sldId id="313" r:id="rId36"/>
    <p:sldId id="299" r:id="rId37"/>
    <p:sldId id="300" r:id="rId38"/>
    <p:sldId id="301" r:id="rId39"/>
    <p:sldId id="302" r:id="rId40"/>
    <p:sldId id="303" r:id="rId41"/>
    <p:sldId id="312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8714-D911-4529-9074-024133723775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EF35D-ECC5-422E-9A33-019573AB5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594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8714-D911-4529-9074-024133723775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EF35D-ECC5-422E-9A33-019573AB5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93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8714-D911-4529-9074-024133723775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EF35D-ECC5-422E-9A33-019573AB5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79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8714-D911-4529-9074-024133723775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EF35D-ECC5-422E-9A33-019573AB5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37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8714-D911-4529-9074-024133723775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EF35D-ECC5-422E-9A33-019573AB5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38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8714-D911-4529-9074-024133723775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EF35D-ECC5-422E-9A33-019573AB5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776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8714-D911-4529-9074-024133723775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EF35D-ECC5-422E-9A33-019573AB5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78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8714-D911-4529-9074-024133723775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EF35D-ECC5-422E-9A33-019573AB5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41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8714-D911-4529-9074-024133723775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EF35D-ECC5-422E-9A33-019573AB5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91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8714-D911-4529-9074-024133723775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EF35D-ECC5-422E-9A33-019573AB5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48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8714-D911-4529-9074-024133723775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EF35D-ECC5-422E-9A33-019573AB5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411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98714-D911-4529-9074-024133723775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EF35D-ECC5-422E-9A33-019573AB5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2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36478"/>
            <a:ext cx="9144000" cy="3373485"/>
          </a:xfrm>
        </p:spPr>
        <p:txBody>
          <a:bodyPr>
            <a:normAutofit fontScale="90000"/>
          </a:bodyPr>
          <a:lstStyle/>
          <a:p>
            <a:r>
              <a:rPr lang="ru-RU" sz="4900" dirty="0">
                <a:latin typeface="Garamond" panose="02020404030301010803" pitchFamily="18" charset="0"/>
              </a:rPr>
              <a:t>РАННИЙ ЭТАП РАЗВИТИЯ HISTORIA </a:t>
            </a:r>
            <a:r>
              <a:rPr lang="ru-RU" sz="4900" dirty="0" smtClean="0">
                <a:latin typeface="Garamond" panose="02020404030301010803" pitchFamily="18" charset="0"/>
              </a:rPr>
              <a:t>MATHESEOS</a:t>
            </a:r>
            <a:r>
              <a:rPr lang="en-US" sz="4900" dirty="0" smtClean="0">
                <a:latin typeface="Garamond" panose="02020404030301010803" pitchFamily="18" charset="0"/>
              </a:rPr>
              <a:t/>
            </a:r>
            <a:br>
              <a:rPr lang="en-US" sz="4900" dirty="0" smtClean="0">
                <a:latin typeface="Garamond" panose="02020404030301010803" pitchFamily="18" charset="0"/>
              </a:rPr>
            </a:br>
            <a:r>
              <a:rPr lang="ru-RU" sz="4900" dirty="0">
                <a:latin typeface="Garamond" panose="02020404030301010803" pitchFamily="18" charset="0"/>
              </a:rPr>
              <a:t/>
            </a:r>
            <a:br>
              <a:rPr lang="ru-RU" sz="4900" dirty="0">
                <a:latin typeface="Garamond" panose="02020404030301010803" pitchFamily="18" charset="0"/>
              </a:rPr>
            </a:br>
            <a:r>
              <a:rPr lang="ru-RU" sz="3600" dirty="0">
                <a:latin typeface="Garamond" panose="02020404030301010803" pitchFamily="18" charset="0"/>
              </a:rPr>
              <a:t>ИСТОРИОГРАФИЯ ИСТОРИИ МАТЕМАТИКИ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600" dirty="0" err="1">
                <a:latin typeface="Garamond" panose="02020404030301010803" pitchFamily="18" charset="0"/>
              </a:rPr>
              <a:t>Синкевич</a:t>
            </a:r>
            <a:r>
              <a:rPr lang="ru-RU" sz="3600" dirty="0">
                <a:latin typeface="Garamond" panose="02020404030301010803" pitchFamily="18" charset="0"/>
              </a:rPr>
              <a:t> Г.И</a:t>
            </a:r>
            <a:r>
              <a:rPr lang="ru-RU" sz="3600" dirty="0" smtClean="0">
                <a:latin typeface="Garamond" panose="02020404030301010803" pitchFamily="18" charset="0"/>
              </a:rPr>
              <a:t>.</a:t>
            </a:r>
            <a:endParaRPr lang="en-US" sz="3600" dirty="0" smtClean="0">
              <a:latin typeface="Garamond" panose="02020404030301010803" pitchFamily="18" charset="0"/>
            </a:endParaRPr>
          </a:p>
          <a:p>
            <a:endParaRPr lang="ru-RU" dirty="0">
              <a:latin typeface="Garamond" panose="02020404030301010803" pitchFamily="18" charset="0"/>
            </a:endParaRPr>
          </a:p>
          <a:p>
            <a:r>
              <a:rPr lang="ru-RU" dirty="0">
                <a:latin typeface="Garamond" panose="02020404030301010803" pitchFamily="18" charset="0"/>
              </a:rPr>
              <a:t>Санкт-Петербургский архитектурно-строительный </a:t>
            </a:r>
            <a:r>
              <a:rPr lang="ru-RU" dirty="0" smtClean="0">
                <a:latin typeface="Garamond" panose="02020404030301010803" pitchFamily="18" charset="0"/>
              </a:rPr>
              <a:t>университет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8724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Ибн </a:t>
            </a:r>
            <a:r>
              <a:rPr lang="ru-RU" sz="48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Хальдун</a:t>
            </a:r>
            <a:r>
              <a:rPr lang="ru-RU" sz="4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1332-1406</a:t>
            </a:r>
            <a:endParaRPr lang="ru-RU" sz="48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2442" y="1377282"/>
            <a:ext cx="3957851" cy="554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6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22" y="0"/>
            <a:ext cx="8607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84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Кятиб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Челеби</a:t>
            </a:r>
            <a:r>
              <a:rPr lang="ru-RU" sz="40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28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Kâtip</a:t>
            </a:r>
            <a:r>
              <a:rPr lang="en-US" sz="2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Çelebi</a:t>
            </a:r>
            <a:r>
              <a:rPr lang="ru-RU" sz="2800" dirty="0">
                <a:latin typeface="Garamond" panose="02020404030301010803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Haji </a:t>
            </a:r>
            <a:r>
              <a:rPr lang="en-US" sz="28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Khalfa</a:t>
            </a:r>
            <a:r>
              <a:rPr lang="ru-RU" sz="2800" dirty="0">
                <a:latin typeface="Garamond" panose="02020404030301010803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1609-1657</a:t>
            </a:r>
            <a:r>
              <a:rPr lang="ru-RU" sz="2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Османская империя</a:t>
            </a:r>
            <a:endParaRPr lang="ru-RU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5522" y="1631180"/>
            <a:ext cx="3807725" cy="524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75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19366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 smtClean="0">
                <a:latin typeface="Garamond" panose="02020404030301010803" pitchFamily="18" charset="0"/>
              </a:rPr>
              <a:t>Аделард</a:t>
            </a:r>
            <a:r>
              <a:rPr lang="ru-RU" sz="4000" dirty="0" smtClean="0">
                <a:latin typeface="Garamond" panose="02020404030301010803" pitchFamily="18" charset="0"/>
              </a:rPr>
              <a:t> </a:t>
            </a:r>
            <a:r>
              <a:rPr lang="ru-RU" sz="4000" dirty="0" err="1" smtClean="0">
                <a:latin typeface="Garamond" panose="02020404030301010803" pitchFamily="18" charset="0"/>
              </a:rPr>
              <a:t>Батский</a:t>
            </a:r>
            <a:r>
              <a:rPr lang="ru-RU" sz="4000" dirty="0" smtClean="0">
                <a:latin typeface="Garamond" panose="02020404030301010803" pitchFamily="18" charset="0"/>
              </a:rPr>
              <a:t> </a:t>
            </a:r>
            <a:r>
              <a:rPr lang="ru-RU" sz="4000" dirty="0">
                <a:latin typeface="Garamond" panose="02020404030301010803" pitchFamily="18" charset="0"/>
              </a:rPr>
              <a:t>(</a:t>
            </a:r>
            <a:r>
              <a:rPr lang="en-US" sz="4000" dirty="0" err="1">
                <a:latin typeface="Garamond" panose="02020404030301010803" pitchFamily="18" charset="0"/>
              </a:rPr>
              <a:t>Adelard</a:t>
            </a:r>
            <a:r>
              <a:rPr lang="en-US" sz="4000" dirty="0">
                <a:latin typeface="Garamond" panose="02020404030301010803" pitchFamily="18" charset="0"/>
              </a:rPr>
              <a:t> of Bath, XII </a:t>
            </a:r>
            <a:r>
              <a:rPr lang="ru-RU" sz="4000" dirty="0">
                <a:latin typeface="Garamond" panose="02020404030301010803" pitchFamily="18" charset="0"/>
              </a:rPr>
              <a:t>в</a:t>
            </a:r>
            <a:r>
              <a:rPr lang="ru-RU" sz="4000" dirty="0" smtClean="0">
                <a:latin typeface="Garamond" panose="02020404030301010803" pitchFamily="18" charset="0"/>
              </a:rPr>
              <a:t>.)</a:t>
            </a:r>
            <a:r>
              <a:rPr lang="en-US" sz="4000" dirty="0" smtClean="0">
                <a:latin typeface="Garamond" panose="02020404030301010803" pitchFamily="18" charset="0"/>
              </a:rPr>
              <a:t>  </a:t>
            </a:r>
            <a:r>
              <a:rPr lang="ru-RU" sz="3200" dirty="0" smtClean="0">
                <a:latin typeface="Garamond" panose="02020404030301010803" pitchFamily="18" charset="0"/>
              </a:rPr>
              <a:t/>
            </a:r>
            <a:br>
              <a:rPr lang="ru-RU" sz="3200" dirty="0" smtClean="0">
                <a:latin typeface="Garamond" panose="02020404030301010803" pitchFamily="18" charset="0"/>
              </a:rPr>
            </a:br>
            <a:r>
              <a:rPr lang="ru-RU" sz="3200" dirty="0" smtClean="0">
                <a:latin typeface="Garamond" panose="02020404030301010803" pitchFamily="18" charset="0"/>
              </a:rPr>
              <a:t>Фронтиспис латинского перевода «Элементов» Евклида</a:t>
            </a:r>
            <a:endParaRPr lang="ru-RU" sz="1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1122" y="1419367"/>
            <a:ext cx="4911463" cy="542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93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1559, </a:t>
            </a:r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Иоганн </a:t>
            </a:r>
            <a:r>
              <a:rPr lang="ru-RU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Бутео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Johannes </a:t>
            </a:r>
            <a:r>
              <a:rPr lang="en-US" sz="27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Buteo</a:t>
            </a:r>
            <a:r>
              <a:rPr lang="ru-RU" sz="27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Jean </a:t>
            </a:r>
            <a:r>
              <a:rPr lang="en-US" sz="27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Borrel</a:t>
            </a:r>
            <a:r>
              <a:rPr lang="ru-RU" sz="27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1492 ‒ между </a:t>
            </a:r>
            <a:r>
              <a:rPr lang="ru-RU" sz="2700" dirty="0">
                <a:latin typeface="Garamond" panose="02020404030301010803" pitchFamily="18" charset="0"/>
                <a:cs typeface="Times New Roman" panose="02020603050405020304" pitchFamily="18" charset="0"/>
              </a:rPr>
              <a:t>1564 и </a:t>
            </a:r>
            <a:r>
              <a:rPr lang="ru-RU" sz="27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1572 </a:t>
            </a:r>
            <a:r>
              <a:rPr lang="en-US" sz="27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endParaRPr lang="ru-RU" sz="27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0240" y="1575027"/>
            <a:ext cx="3220870" cy="536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52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1567, </a:t>
            </a:r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Пьер де ла Раме, </a:t>
            </a:r>
            <a:r>
              <a:rPr lang="ru-RU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Рамус</a:t>
            </a:r>
            <a: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 </a:t>
            </a:r>
            <a:b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Pierre de la Ramée</a:t>
            </a:r>
            <a:r>
              <a:rPr lang="ru-RU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, 1515-1572</a:t>
            </a:r>
            <a:endParaRPr lang="ru-RU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072" y="1690687"/>
            <a:ext cx="3996490" cy="4767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282" y="1690688"/>
            <a:ext cx="3221886" cy="476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036" y="365125"/>
            <a:ext cx="10657764" cy="5639890"/>
          </a:xfrm>
        </p:spPr>
        <p:txBody>
          <a:bodyPr>
            <a:normAutofit/>
          </a:bodyPr>
          <a:lstStyle/>
          <a:p>
            <a:pPr algn="ctr"/>
            <a:r>
              <a:rPr lang="ru-RU" sz="9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Новая хронология</a:t>
            </a:r>
            <a:endParaRPr lang="ru-RU" sz="9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63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В каждой культуре было своё летоисчисление, и история каждой культуры не коррелировала с другими, социальное время описывалось независимо от других. В Греции датировали по олимпиадам, в арабском мире – от </a:t>
            </a:r>
            <a:r>
              <a:rPr lang="ru-RU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хиджры 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и по халифам, в Риме был отсчёт «от основания Рима» (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ab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urbe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condita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), в Византии «от Адама», «от сотворения мира». Социальное время разных культур было автономно. Погрешности были значительны. В 1582 году папа Григорий  XIII издал буллу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Inter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gravissimas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с призывом переходить на новый календарь. </a:t>
            </a:r>
          </a:p>
        </p:txBody>
      </p:sp>
    </p:spTree>
    <p:extLst>
      <p:ext uri="{BB962C8B-B14F-4D97-AF65-F5344CB8AC3E}">
        <p14:creationId xmlns:p14="http://schemas.microsoft.com/office/powerpoint/2010/main" val="3029874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9182"/>
            <a:ext cx="11982734" cy="6670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Отсчёт времени «от Рождества Христова» (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ab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Anno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Christi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ab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inscriptione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Anno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Domini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) предложил в VI веке Дионисий Малый, этот отсчёт распространился в Европе в позднее Средневековье. В 725 г. Беда Достопочтенный впервые вводит абсолютную хронологию, помимо летоисчисления по олимпиадам и императорам. В 731 г. в Церковной истории народа англов (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Historiam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ecclesiasticam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gentis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anglorum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), в Книге первой, начиная вторую главу, Беда пишет: «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ante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incarnationis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dominicae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tempus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» (до воплощения Господа). Это было первое упоминание обратного счёта времени. </a:t>
            </a:r>
          </a:p>
        </p:txBody>
      </p:sp>
    </p:spTree>
    <p:extLst>
      <p:ext uri="{BB962C8B-B14F-4D97-AF65-F5344CB8AC3E}">
        <p14:creationId xmlns:p14="http://schemas.microsoft.com/office/powerpoint/2010/main" val="3792898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Дионисий Малый</a:t>
            </a:r>
            <a:r>
              <a:rPr lang="en-US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VI </a:t>
            </a:r>
            <a:r>
              <a:rPr lang="ru-RU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в</a:t>
            </a:r>
            <a:r>
              <a:rPr lang="en-US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 Беда Достопочтенный</a:t>
            </a:r>
            <a:r>
              <a:rPr lang="en-US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725 </a:t>
            </a:r>
            <a:r>
              <a:rPr lang="ru-RU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г</a:t>
            </a:r>
            <a:r>
              <a:rPr lang="en-US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endParaRPr lang="ru-RU" sz="3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3265" y="1559482"/>
            <a:ext cx="3994485" cy="505968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33831" y="1493214"/>
            <a:ext cx="4046802" cy="51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86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Autofit/>
          </a:bodyPr>
          <a:lstStyle/>
          <a:p>
            <a:pPr algn="ctr"/>
            <a:r>
              <a:rPr lang="pl-PL" sz="4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IV </a:t>
            </a:r>
            <a:r>
              <a:rPr lang="ru-RU" sz="4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в. до н. э.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Эвдем</a:t>
            </a:r>
            <a:r>
              <a:rPr lang="ru-RU" sz="6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Родосский</a:t>
            </a:r>
            <a:endParaRPr lang="ru-RU" sz="6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9488" y="1733240"/>
            <a:ext cx="4121622" cy="503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6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28" y="0"/>
            <a:ext cx="11477768" cy="2509029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Жозеф </a:t>
            </a:r>
            <a:r>
              <a:rPr lang="ru-RU" sz="4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Жюст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Скалигер</a:t>
            </a:r>
            <a:r>
              <a:rPr lang="ru-RU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Joseph </a:t>
            </a:r>
            <a:r>
              <a:rPr lang="en-US" sz="32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Juste</a:t>
            </a:r>
            <a:r>
              <a:rPr lang="en-US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Scaliger</a:t>
            </a:r>
            <a:r>
              <a:rPr lang="ru-RU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1540-1609</a:t>
            </a:r>
            <a:r>
              <a:rPr lang="ru-RU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Скалигер нашёл способы перевода между системами Древнего Рима, Древней Греции, Восточной Азии, Мексики, используя метод астрономической датировки событий по затмениям.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8669" y="2509029"/>
            <a:ext cx="3439236" cy="430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73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967" y="0"/>
            <a:ext cx="10848834" cy="2292824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Дионисий </a:t>
            </a:r>
            <a:r>
              <a:rPr lang="ru-RU" sz="5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Петавиус</a:t>
            </a:r>
            <a: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Denis </a:t>
            </a:r>
            <a:r>
              <a:rPr lang="en-US" sz="32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Pétau</a:t>
            </a:r>
            <a:r>
              <a:rPr lang="en-US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1583‒1652</a:t>
            </a:r>
            <a:r>
              <a:rPr lang="en-US" sz="49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en-US" sz="4900" dirty="0" smtClean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В</a:t>
            </a:r>
            <a:r>
              <a:rPr lang="pl-PL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1627 </a:t>
            </a:r>
            <a:r>
              <a:rPr lang="ru-RU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году предложил систему «обратного» отсчёта дат  «до Рождества Христова» (</a:t>
            </a:r>
            <a:r>
              <a:rPr lang="ru-RU" sz="2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ante</a:t>
            </a:r>
            <a:r>
              <a:rPr lang="ru-RU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Christum</a:t>
            </a:r>
            <a:r>
              <a:rPr lang="ru-RU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, BC, до н.э.). Эта система получила всеобщее признание к концу XVIII века</a:t>
            </a:r>
            <a:r>
              <a:rPr lang="ru-RU" sz="2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9255" y="2292824"/>
            <a:ext cx="3811451" cy="45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40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10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Бернардино</a:t>
            </a:r>
            <a:r>
              <a:rPr lang="ru-RU" sz="54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Бальди</a:t>
            </a:r>
            <a:r>
              <a:rPr lang="ru-RU" sz="4000" dirty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ru-RU" sz="36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Bernardino</a:t>
            </a:r>
            <a:r>
              <a:rPr lang="ru-RU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Baldi,1553</a:t>
            </a:r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-</a:t>
            </a:r>
            <a:r>
              <a:rPr lang="ru-RU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1617</a:t>
            </a:r>
            <a:endParaRPr lang="ru-RU" sz="3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979" y="1411334"/>
            <a:ext cx="3485866" cy="54466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753" y="1482539"/>
            <a:ext cx="3508897" cy="534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4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895" t="43797" r="6539" b="12733"/>
          <a:stretch/>
        </p:blipFill>
        <p:spPr>
          <a:xfrm>
            <a:off x="1555844" y="163774"/>
            <a:ext cx="8270544" cy="31799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657" y="3450113"/>
            <a:ext cx="8535140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73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951" t="40252" r="2764" b="11800"/>
          <a:stretch/>
        </p:blipFill>
        <p:spPr>
          <a:xfrm>
            <a:off x="1924334" y="1173707"/>
            <a:ext cx="8884693" cy="350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7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955" y="122830"/>
            <a:ext cx="1176437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dirty="0" smtClean="0">
                <a:latin typeface="Garamond" panose="02020404030301010803" pitchFamily="18" charset="0"/>
              </a:rPr>
              <a:t>EUCLIDE </a:t>
            </a:r>
            <a:r>
              <a:rPr lang="it-IT" sz="3200" dirty="0">
                <a:latin typeface="Garamond" panose="02020404030301010803" pitchFamily="18" charset="0"/>
              </a:rPr>
              <a:t>Secondo alcuni Siciliano, e della Città di Gela fra tutti gl’altri Matematici chiarissimo studiò in Alessandria, e come è da credere, in Atene. Scrisse molte cose, cioè il libro degl’Elementi Geometrici, nel quale Egli superò tutti coloro, che avanti à lui ne havevano scritto, e tolse il luogo à tutti quelli, che seguirono doppo lui, di maniera che per [p. 23 modifica]eccellenza egli s’ha acquistato il cognome dello Stichiota. Oltra il libro de gl’Elementi scrisse il libro de Dati, tre volumi de Porismi, la perspettiva, la specolaria, il libro de fenomeni, ò apparenti, un libro de Conici un altro de Mendacii, ò fallacie, e gl’elementi della Musica. Vi è ancora chi attribuisce à lui quel libro di Macometto Bagdadino delle divisioni delle superficie. Fù Euclide Platonico di setta, e, come scrive Proclo, si pose à scrivere gl’Elementi per giungere alla fabrica de corpi regolari.</a:t>
            </a:r>
            <a:endParaRPr lang="ru-RU" sz="3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774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069" y="0"/>
            <a:ext cx="12000931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latin typeface="Garamond" panose="02020404030301010803" pitchFamily="18" charset="0"/>
              </a:rPr>
              <a:t>Бальди</a:t>
            </a:r>
            <a:r>
              <a:rPr lang="ru-RU" sz="3200" dirty="0" smtClean="0">
                <a:latin typeface="Garamond" panose="02020404030301010803" pitchFamily="18" charset="0"/>
              </a:rPr>
              <a:t> о </a:t>
            </a:r>
            <a:r>
              <a:rPr lang="ru-RU" sz="3200" dirty="0">
                <a:latin typeface="Garamond" panose="02020404030301010803" pitchFamily="18" charset="0"/>
              </a:rPr>
              <a:t>Евклиде: </a:t>
            </a:r>
            <a:endParaRPr lang="ru-RU" sz="3200" dirty="0" smtClean="0">
              <a:latin typeface="Garamond" panose="02020404030301010803" pitchFamily="18" charset="0"/>
            </a:endParaRPr>
          </a:p>
          <a:p>
            <a:r>
              <a:rPr lang="ru-RU" sz="2400" dirty="0" smtClean="0">
                <a:latin typeface="Garamond" panose="02020404030301010803" pitchFamily="18" charset="0"/>
              </a:rPr>
              <a:t>слева </a:t>
            </a:r>
            <a:r>
              <a:rPr lang="ru-RU" sz="2400" dirty="0">
                <a:latin typeface="Garamond" panose="02020404030301010803" pitchFamily="18" charset="0"/>
              </a:rPr>
              <a:t>122 (122-я олимпиада), справа 290 (</a:t>
            </a:r>
            <a:r>
              <a:rPr lang="ru-RU" sz="2400" dirty="0" err="1">
                <a:latin typeface="Garamond" panose="02020404030301010803" pitchFamily="18" charset="0"/>
              </a:rPr>
              <a:t>anni</a:t>
            </a:r>
            <a:r>
              <a:rPr lang="ru-RU" sz="2400" dirty="0">
                <a:latin typeface="Garamond" panose="02020404030301010803" pitchFamily="18" charset="0"/>
              </a:rPr>
              <a:t> </a:t>
            </a:r>
            <a:r>
              <a:rPr lang="ru-RU" sz="2400" dirty="0" err="1">
                <a:latin typeface="Garamond" panose="02020404030301010803" pitchFamily="18" charset="0"/>
              </a:rPr>
              <a:t>avanti</a:t>
            </a:r>
            <a:r>
              <a:rPr lang="ru-RU" sz="2400" dirty="0">
                <a:latin typeface="Garamond" panose="02020404030301010803" pitchFamily="18" charset="0"/>
              </a:rPr>
              <a:t> </a:t>
            </a:r>
            <a:r>
              <a:rPr lang="ru-RU" sz="2400" dirty="0" err="1">
                <a:latin typeface="Garamond" panose="02020404030301010803" pitchFamily="18" charset="0"/>
              </a:rPr>
              <a:t>Christo</a:t>
            </a:r>
            <a:r>
              <a:rPr lang="ru-RU" sz="2400" dirty="0">
                <a:latin typeface="Garamond" panose="02020404030301010803" pitchFamily="18" charset="0"/>
              </a:rPr>
              <a:t> – 290 г. до Р.Х.), текст: </a:t>
            </a:r>
            <a:endParaRPr lang="ru-RU" sz="2400" dirty="0" smtClean="0">
              <a:latin typeface="Garamond" panose="02020404030301010803" pitchFamily="18" charset="0"/>
            </a:endParaRPr>
          </a:p>
          <a:p>
            <a:pPr algn="just"/>
            <a:r>
              <a:rPr lang="ru-RU" sz="3200" dirty="0" smtClean="0">
                <a:latin typeface="Garamond" panose="02020404030301010803" pitchFamily="18" charset="0"/>
              </a:rPr>
              <a:t>«</a:t>
            </a:r>
            <a:r>
              <a:rPr lang="ru-RU" sz="3200" dirty="0">
                <a:latin typeface="Garamond" panose="02020404030301010803" pitchFamily="18" charset="0"/>
              </a:rPr>
              <a:t>Евклид. По некоторым данным, из города </a:t>
            </a:r>
            <a:r>
              <a:rPr lang="ru-RU" sz="3200" dirty="0" err="1">
                <a:latin typeface="Garamond" panose="02020404030301010803" pitchFamily="18" charset="0"/>
              </a:rPr>
              <a:t>Гела</a:t>
            </a:r>
            <a:r>
              <a:rPr lang="ru-RU" sz="3200" dirty="0">
                <a:latin typeface="Garamond" panose="02020404030301010803" pitchFamily="18" charset="0"/>
              </a:rPr>
              <a:t> (</a:t>
            </a:r>
            <a:r>
              <a:rPr lang="ru-RU" sz="3200" dirty="0" err="1">
                <a:latin typeface="Garamond" panose="02020404030301010803" pitchFamily="18" charset="0"/>
              </a:rPr>
              <a:t>Джела</a:t>
            </a:r>
            <a:r>
              <a:rPr lang="ru-RU" sz="3200" dirty="0">
                <a:latin typeface="Garamond" panose="02020404030301010803" pitchFamily="18" charset="0"/>
              </a:rPr>
              <a:t>) на Сицилии, наиболее уважаемый из всех математиков, учился в Александрии и, возможно, в Афинах. Он написал многое, то есть книгу </a:t>
            </a:r>
            <a:r>
              <a:rPr lang="ru-RU" sz="3200" i="1" dirty="0">
                <a:latin typeface="Garamond" panose="02020404030301010803" pitchFamily="18" charset="0"/>
              </a:rPr>
              <a:t>Начала геометрии</a:t>
            </a:r>
            <a:r>
              <a:rPr lang="ru-RU" sz="3200" dirty="0">
                <a:latin typeface="Garamond" panose="02020404030301010803" pitchFamily="18" charset="0"/>
              </a:rPr>
              <a:t>, в которой он превзошёл всех тех, кто писал до него, и слава его была столь велика, что ему дали имя </a:t>
            </a:r>
            <a:r>
              <a:rPr lang="ru-RU" sz="3200" dirty="0" err="1">
                <a:latin typeface="Garamond" panose="02020404030301010803" pitchFamily="18" charset="0"/>
              </a:rPr>
              <a:t>στοιχειωτής</a:t>
            </a:r>
            <a:r>
              <a:rPr lang="ru-RU" sz="3200" dirty="0">
                <a:latin typeface="Garamond" panose="02020404030301010803" pitchFamily="18" charset="0"/>
              </a:rPr>
              <a:t> ‒ </a:t>
            </a:r>
            <a:r>
              <a:rPr lang="ru-RU" sz="3200" dirty="0" err="1">
                <a:latin typeface="Garamond" panose="02020404030301010803" pitchFamily="18" charset="0"/>
              </a:rPr>
              <a:t>Stichiota</a:t>
            </a:r>
            <a:r>
              <a:rPr lang="ru-RU" sz="3200" dirty="0">
                <a:latin typeface="Garamond" panose="02020404030301010803" pitchFamily="18" charset="0"/>
              </a:rPr>
              <a:t> . Помимо </a:t>
            </a:r>
            <a:r>
              <a:rPr lang="ru-RU" sz="3200" i="1" dirty="0">
                <a:latin typeface="Garamond" panose="02020404030301010803" pitchFamily="18" charset="0"/>
              </a:rPr>
              <a:t>Начал</a:t>
            </a:r>
            <a:r>
              <a:rPr lang="ru-RU" sz="3200" dirty="0">
                <a:latin typeface="Garamond" panose="02020404030301010803" pitchFamily="18" charset="0"/>
              </a:rPr>
              <a:t> он написал книгу </a:t>
            </a:r>
            <a:r>
              <a:rPr lang="ru-RU" sz="3200" i="1" dirty="0">
                <a:latin typeface="Garamond" panose="02020404030301010803" pitchFamily="18" charset="0"/>
              </a:rPr>
              <a:t>Данные</a:t>
            </a:r>
            <a:r>
              <a:rPr lang="ru-RU" sz="3200" dirty="0">
                <a:latin typeface="Garamond" panose="02020404030301010803" pitchFamily="18" charset="0"/>
              </a:rPr>
              <a:t>, </a:t>
            </a:r>
            <a:r>
              <a:rPr lang="ru-RU" sz="3200" i="1" dirty="0" err="1">
                <a:latin typeface="Garamond" panose="02020404030301010803" pitchFamily="18" charset="0"/>
              </a:rPr>
              <a:t>Поризмы</a:t>
            </a:r>
            <a:r>
              <a:rPr lang="ru-RU" sz="3200" dirty="0">
                <a:latin typeface="Garamond" panose="02020404030301010803" pitchFamily="18" charset="0"/>
              </a:rPr>
              <a:t> в трёх томах, о перспективе, о зеркалах, книгу о явлениях, и, кажется, книгу </a:t>
            </a:r>
            <a:r>
              <a:rPr lang="ru-RU" sz="3200" i="1" dirty="0">
                <a:latin typeface="Garamond" panose="02020404030301010803" pitchFamily="18" charset="0"/>
              </a:rPr>
              <a:t>Коники</a:t>
            </a:r>
            <a:r>
              <a:rPr lang="ru-RU" sz="3200" dirty="0">
                <a:latin typeface="Garamond" panose="02020404030301010803" pitchFamily="18" charset="0"/>
              </a:rPr>
              <a:t>, вместо ошибочно приписываемой ему книги об основаниях музыки. Есть ещё приписываемая ему Магометом из Багдада некая книга о делении поверхностей. Есть ещё </a:t>
            </a:r>
            <a:r>
              <a:rPr lang="ru-RU" sz="3200" i="1" dirty="0">
                <a:latin typeface="Garamond" panose="02020404030301010803" pitchFamily="18" charset="0"/>
              </a:rPr>
              <a:t>Платонов раздел </a:t>
            </a:r>
            <a:r>
              <a:rPr lang="ru-RU" sz="3200" dirty="0">
                <a:latin typeface="Garamond" panose="02020404030301010803" pitchFamily="18" charset="0"/>
              </a:rPr>
              <a:t>Евклида, который, как пишет </a:t>
            </a:r>
            <a:r>
              <a:rPr lang="ru-RU" sz="3200" dirty="0" err="1">
                <a:latin typeface="Garamond" panose="02020404030301010803" pitchFamily="18" charset="0"/>
              </a:rPr>
              <a:t>Прокл</a:t>
            </a:r>
            <a:r>
              <a:rPr lang="ru-RU" sz="3200" dirty="0">
                <a:latin typeface="Garamond" panose="02020404030301010803" pitchFamily="18" charset="0"/>
              </a:rPr>
              <a:t>, подготавливает использование </a:t>
            </a:r>
            <a:r>
              <a:rPr lang="ru-RU" sz="3200" i="1" dirty="0">
                <a:latin typeface="Garamond" panose="02020404030301010803" pitchFamily="18" charset="0"/>
              </a:rPr>
              <a:t>Начал</a:t>
            </a:r>
            <a:r>
              <a:rPr lang="ru-RU" sz="3200" dirty="0">
                <a:latin typeface="Garamond" panose="02020404030301010803" pitchFamily="18" charset="0"/>
              </a:rPr>
              <a:t> для построения правильных </a:t>
            </a:r>
            <a:r>
              <a:rPr lang="ru-RU" sz="3200" dirty="0" err="1">
                <a:latin typeface="Garamond" panose="02020404030301010803" pitchFamily="18" charset="0"/>
              </a:rPr>
              <a:t>платоновых</a:t>
            </a:r>
            <a:r>
              <a:rPr lang="ru-RU" sz="3200" dirty="0">
                <a:latin typeface="Garamond" panose="02020404030301010803" pitchFamily="18" charset="0"/>
              </a:rPr>
              <a:t> тел</a:t>
            </a:r>
            <a:r>
              <a:rPr lang="ru-RU" sz="3200" dirty="0" smtClean="0">
                <a:latin typeface="Garamond" panose="02020404030301010803" pitchFamily="18" charset="0"/>
              </a:rPr>
              <a:t>». </a:t>
            </a:r>
            <a:endParaRPr lang="ru-RU" sz="3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103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30385" cy="1388081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1615, </a:t>
            </a:r>
            <a:r>
              <a:rPr lang="ru-RU" sz="4800" dirty="0">
                <a:latin typeface="Garamond" panose="02020404030301010803" pitchFamily="18" charset="0"/>
                <a:cs typeface="Times New Roman" panose="02020603050405020304" pitchFamily="18" charset="0"/>
              </a:rPr>
              <a:t>Иосиф </a:t>
            </a:r>
            <a:r>
              <a:rPr lang="ru-RU" sz="48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Бланканус</a:t>
            </a:r>
            <a:r>
              <a:rPr lang="ru-RU" sz="4000" dirty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Giuseppe </a:t>
            </a:r>
            <a:r>
              <a:rPr lang="en-US" sz="36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Biancani</a:t>
            </a:r>
            <a:r>
              <a:rPr lang="en-US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1566-1624</a:t>
            </a:r>
            <a:endParaRPr lang="ru-RU" sz="3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1546" y="1388082"/>
            <a:ext cx="4249188" cy="54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77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9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1650, </a:t>
            </a:r>
            <a:r>
              <a:rPr lang="ru-RU" sz="49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Гергард</a:t>
            </a:r>
            <a:r>
              <a:rPr lang="ru-RU" sz="4900" dirty="0">
                <a:latin typeface="Garamond" panose="02020404030301010803" pitchFamily="18" charset="0"/>
                <a:cs typeface="Times New Roman" panose="02020603050405020304" pitchFamily="18" charset="0"/>
              </a:rPr>
              <a:t> Иоганн </a:t>
            </a:r>
            <a:r>
              <a:rPr lang="ru-RU" sz="49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Фосс </a:t>
            </a:r>
            <a:r>
              <a:rPr lang="ru-RU" sz="4000" dirty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Gerardus </a:t>
            </a:r>
            <a:r>
              <a:rPr lang="en-US" sz="4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Joannes</a:t>
            </a:r>
            <a:r>
              <a:rPr lang="en-US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Vossius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</a:t>
            </a:r>
            <a:r>
              <a:rPr lang="en-US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1577–1649  </a:t>
            </a:r>
            <a:endParaRPr lang="ru-RU" sz="4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062" y="1882194"/>
            <a:ext cx="4171383" cy="4975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642" y="1882195"/>
            <a:ext cx="3915770" cy="497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78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"/>
            <a:ext cx="10516737" cy="1690688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1674, </a:t>
            </a:r>
            <a:r>
              <a:rPr lang="ru-RU" dirty="0">
                <a:latin typeface="Garamond" panose="02020404030301010803" pitchFamily="18" charset="0"/>
                <a:cs typeface="Times New Roman" panose="02020603050405020304" pitchFamily="18" charset="0"/>
              </a:rPr>
              <a:t>Клод-Франсуа Де-Шаль </a:t>
            </a:r>
            <a:r>
              <a:rPr lang="ru-RU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Claude François </a:t>
            </a:r>
            <a:r>
              <a:rPr lang="en-US" sz="36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Milliet</a:t>
            </a:r>
            <a:r>
              <a:rPr lang="en-US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Dechales</a:t>
            </a:r>
            <a:r>
              <a:rPr lang="en-US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1621–1678</a:t>
            </a:r>
            <a:endParaRPr lang="ru-RU" sz="3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9863" y="1690688"/>
            <a:ext cx="3425439" cy="520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8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024" y="327547"/>
            <a:ext cx="115733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ru-RU" sz="4000" dirty="0">
                <a:latin typeface="Garamond" panose="02020404030301010803" pitchFamily="18" charset="0"/>
                <a:cs typeface="Times New Roman" panose="02020603050405020304" pitchFamily="18" charset="0"/>
              </a:rPr>
              <a:t>Античные работы излагали последовательность математических открытий по принципу «кто что открыл», «кто кого учил», «кто после кого». </a:t>
            </a:r>
            <a:endParaRPr lang="ru-RU" sz="4000" dirty="0" smtClean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50000"/>
              </a:lnSpc>
            </a:pPr>
            <a:r>
              <a:rPr lang="ru-RU" sz="32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Эвдем</a:t>
            </a:r>
            <a:r>
              <a:rPr lang="ru-RU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Родосский сравнивал тематически близкие работы. Материал </a:t>
            </a:r>
            <a:r>
              <a:rPr lang="ru-RU" sz="32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Евдема</a:t>
            </a:r>
            <a:r>
              <a:rPr lang="ru-RU" sz="3200" dirty="0">
                <a:latin typeface="Garamond" panose="02020404030301010803" pitchFamily="18" charset="0"/>
                <a:cs typeface="Times New Roman" panose="02020603050405020304" pitchFamily="18" charset="0"/>
              </a:rPr>
              <a:t> располагался хронологически, от открытий учителя к открытиям учеников. </a:t>
            </a:r>
          </a:p>
        </p:txBody>
      </p:sp>
    </p:spTree>
    <p:extLst>
      <p:ext uri="{BB962C8B-B14F-4D97-AF65-F5344CB8AC3E}">
        <p14:creationId xmlns:p14="http://schemas.microsoft.com/office/powerpoint/2010/main" val="149480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1681, </a:t>
            </a:r>
            <a:r>
              <a:rPr lang="ru-RU" sz="5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Жан </a:t>
            </a:r>
            <a:r>
              <a:rPr lang="ru-RU" sz="5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Мабильон</a:t>
            </a:r>
            <a:r>
              <a:rPr lang="ru-RU" sz="5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Jean </a:t>
            </a:r>
            <a:r>
              <a:rPr lang="en-US" sz="4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Mabillon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1632‒1707</a:t>
            </a:r>
            <a:endParaRPr lang="ru-RU" sz="4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0497" y="1690688"/>
            <a:ext cx="4134812" cy="509333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10233" y="1690688"/>
            <a:ext cx="3473370" cy="527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10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1685, </a:t>
            </a:r>
            <a:r>
              <a:rPr lang="ru-RU" sz="4800" dirty="0">
                <a:latin typeface="Garamond" panose="02020404030301010803" pitchFamily="18" charset="0"/>
                <a:cs typeface="Times New Roman" panose="02020603050405020304" pitchFamily="18" charset="0"/>
              </a:rPr>
              <a:t>Джон </a:t>
            </a:r>
            <a:r>
              <a:rPr lang="ru-RU" sz="4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Валлис 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John Wallis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1616-1703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8423" y="1894792"/>
            <a:ext cx="4373093" cy="449235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64690" y="1027906"/>
            <a:ext cx="3289110" cy="594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06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9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1704, </a:t>
            </a:r>
            <a:r>
              <a:rPr lang="ru-RU" sz="4900" dirty="0">
                <a:latin typeface="Garamond" panose="02020404030301010803" pitchFamily="18" charset="0"/>
                <a:cs typeface="Times New Roman" panose="02020603050405020304" pitchFamily="18" charset="0"/>
              </a:rPr>
              <a:t>Эдвард Бернард </a:t>
            </a:r>
            <a:r>
              <a:rPr lang="ru-RU" sz="4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Edward Bernard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1638–1697</a:t>
            </a:r>
            <a:endParaRPr lang="ru-RU" sz="3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2830" y="666246"/>
            <a:ext cx="3201915" cy="619754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9164" y="1825624"/>
            <a:ext cx="3814535" cy="496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18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en-US" sz="53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1741, </a:t>
            </a:r>
            <a:r>
              <a:rPr lang="ru-RU" sz="5300" dirty="0">
                <a:latin typeface="Garamond" panose="02020404030301010803" pitchFamily="18" charset="0"/>
                <a:cs typeface="Times New Roman" panose="02020603050405020304" pitchFamily="18" charset="0"/>
              </a:rPr>
              <a:t>Христиан фон Вольф </a:t>
            </a:r>
            <a:r>
              <a:rPr lang="ru-RU" sz="4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Christian von Wolff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1679‒1754 </a:t>
            </a:r>
            <a:endParaRPr lang="ru-RU" sz="3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4678" y="1825625"/>
            <a:ext cx="3068644" cy="435133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99494" y="1825625"/>
            <a:ext cx="65270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572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1742</a:t>
            </a:r>
            <a:r>
              <a:rPr lang="ru-RU" sz="4800" dirty="0">
                <a:latin typeface="Garamond" panose="02020404030301010803" pitchFamily="18" charset="0"/>
                <a:cs typeface="Times New Roman" panose="02020603050405020304" pitchFamily="18" charset="0"/>
              </a:rPr>
              <a:t>, Иоганн </a:t>
            </a:r>
            <a:r>
              <a:rPr lang="ru-RU" sz="48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Хайльброннер</a:t>
            </a:r>
            <a:r>
              <a:rPr lang="ru-RU" sz="48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Heilbronner</a:t>
            </a:r>
            <a:r>
              <a:rPr lang="en-US" sz="2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J.C.</a:t>
            </a:r>
            <a:r>
              <a:rPr lang="ru-RU" sz="2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1706-1745/47</a:t>
            </a:r>
            <a:endParaRPr lang="ru-RU" sz="28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141" y="1607392"/>
            <a:ext cx="3835020" cy="5364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197" y="1419368"/>
            <a:ext cx="3710120" cy="496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55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372" y="0"/>
            <a:ext cx="4711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68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182" y="859809"/>
            <a:ext cx="1208281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Литература</a:t>
            </a:r>
            <a:endParaRPr lang="en-US" sz="2000" b="1" dirty="0" smtClean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1.	</a:t>
            </a:r>
            <a:r>
              <a:rPr lang="ru-RU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Прокл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Диадох. Комментарий к первой книге «Начал» Евклида (перевод А.И. </a:t>
            </a:r>
            <a:r>
              <a:rPr lang="ru-RU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Щетникова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). - Москва: Русский Фонд Содействия Образованию и Науке, 2013, 368 с. (Приложение № 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III 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к журналу «</a:t>
            </a:r>
            <a:r>
              <a:rPr lang="ru-RU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Аристей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Вестник классической филологии и античной истории»).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Prokl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Diadokh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Kommentarij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k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pervoj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knige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«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Nachal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»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Evklida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perevod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A.I.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Shchetnikova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). - Moscow: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Russkij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Fond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Sodejstviya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Obrazovaniyu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Nauke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2013, 368 s. (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Prilozhenie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№ III k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zhurnalu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«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Aristej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Vestnik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klassicheskoj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filologii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antichnoj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istorii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»)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2.	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Жмудь, Л. Я. История математики </a:t>
            </a:r>
            <a:r>
              <a:rPr lang="ru-RU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Евдема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Родосского //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Hyperboreus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: St. Petersburg, 1997, № 3, c. 274—297.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Zhmud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' L.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Ya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Istoriya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matematiki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Evdema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Rodosskogo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//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Hyperboreus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1997, 3, p. 274—297.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3.	Les 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Prolégomènes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d’Ibn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Khaldoun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Troisième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partie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Traduits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en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Français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et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commentés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par William Mac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Guckin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Baron de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Slane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membre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l’Institut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Troisième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partiedes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 tomes  XIX,  XX  et  XXI  des  Notices  et 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Extraits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 des 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Manuscrits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 de  la 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Bibliothèque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Nationale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publiés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par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l’Institut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de France (1863). 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Новое издание: 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Paris: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Librairie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orientaliste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Paul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Geuthner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1938, 574 p., p. 94-127.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4.	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Katib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Çelebi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Lexicon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bibliographicum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et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encyclopaedicum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a Mustafa Ben Abdallah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Katib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Jelebi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dicto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et nomine Haji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Khalfa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celebrato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compositum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Ad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codicum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Vindobonensium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Parisiensium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et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Berolinensis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fidem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primum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edidit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Latine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vertit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et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commentario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indicibusque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instruxit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Gustavus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Fluegel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In VII volumes. Leipzig: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Flügel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Gustav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Leberecht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1835 – 1858.</a:t>
            </a:r>
            <a:endParaRPr lang="en-US" sz="2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04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79653"/>
            <a:ext cx="1219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5.	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Buteo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I. De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quadratura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circuli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libri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duo :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vbi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multorum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quadraturae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confutantur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&amp; ab omnium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impugnatione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defenditur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Archimedes ;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eiusdem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Annotationum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opuscula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in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errores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Campani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Zamberti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Orontij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Peletarij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Io.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Penae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interpretum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Euclidis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Lyon: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apud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Gulielmum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Rovillium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1559, 283 p.</a:t>
            </a:r>
          </a:p>
          <a:p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6.	Beckmann P. A History of Pi. New York: 	Golem Press, 1971/2015, 190 p.</a:t>
            </a:r>
          </a:p>
          <a:p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7.	Ramus, P.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Proemium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mathematicum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in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tres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libros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distributum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Paris: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Wechel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1567, 501 p.</a:t>
            </a:r>
          </a:p>
          <a:p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8.	Ramus, P.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Scholarum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mathematicarum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libri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unus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et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triginta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Basel: Eusebius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Episcopius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1569, 320 p.</a:t>
            </a:r>
          </a:p>
          <a:p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9.	</a:t>
            </a:r>
            <a:r>
              <a:rPr lang="ru-RU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Матвиевская</a:t>
            </a:r>
            <a:r>
              <a:rPr lang="ru-RU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Г. П. </a:t>
            </a:r>
            <a:r>
              <a:rPr lang="ru-RU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Рамус</a:t>
            </a:r>
            <a:r>
              <a:rPr lang="ru-RU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1515—1572. М.: Наука, 1981, 150 с.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Matvievskaya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G. P. Ramus. 1515—1572. Moskva: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Nauka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1981, 150 p.</a:t>
            </a:r>
          </a:p>
          <a:p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10.	</a:t>
            </a:r>
            <a:r>
              <a:rPr lang="ru-RU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Попов, Г.Н. История математики.  Москва </a:t>
            </a:r>
            <a:r>
              <a:rPr lang="ru-RU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Типо</a:t>
            </a:r>
            <a:r>
              <a:rPr lang="ru-RU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-Лит. Московского Картоиздательского Отдела корп. Воен. </a:t>
            </a:r>
            <a:r>
              <a:rPr lang="ru-RU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Топогр</a:t>
            </a:r>
            <a:r>
              <a:rPr lang="ru-RU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., 1920, 236 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c. Popov G.N.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Istoriya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matematiki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 Moskva, 1920, 236 p.</a:t>
            </a:r>
          </a:p>
          <a:p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11.	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Baldi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B.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Cronica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de’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matematici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: overo Epitome dell'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istoria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delle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vite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loro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Urbino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: Angelo Antonio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Monticelli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1707, 156 p.</a:t>
            </a:r>
          </a:p>
          <a:p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12.	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Blancanus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J. De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mathematicarum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Natura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dissertatio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Una cum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Clarorum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mathematicorum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chronologia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Bologna: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apud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Bartholomaeum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Cochium</a:t>
            </a:r>
            <a:r>
              <a:rPr lang="en-US" sz="2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1615, 53 p.</a:t>
            </a:r>
            <a:endParaRPr lang="en-US" sz="2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635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910650"/>
            <a:ext cx="12192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13.	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Vossius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G.J. De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universae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matheseos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natura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et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constitutione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liber; cui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subjungitur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chronologia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mathematicorum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Amsterdam: ex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typogr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J.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Blaeu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1650, 473+32 p.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14.	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Vossius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G.J. De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quatuor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artibus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popularibus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de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philologia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et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scientiis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mathematicis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Cui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operi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subjungitur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Chronologia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Mathematicorum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Libri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tres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Amsterdam: ex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typographeio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Ioannis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Blaeu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1660, 467+ 35 p.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15.	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Chales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Dechales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), C.-F. Cursus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seu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Mundus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Mathematicus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In 3 volumes. Lyon: ex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officina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Annisoniana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1674. V.1 – 763 p., V.2 -731 p., V.3 – 863 p. 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16.	Smith, D.E. History of Mathematics, Vol. 1. New York: Dover Publications Inc., 1951, 613 p.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17.	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Mabillon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J. De re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diplomatica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libri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VI. Paris: Louis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Billaine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1681, 634 p.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18.	Wallis, J. Treatise of algebra both Historical and Practical.  Shewing, the Original, Progress and Advancement thereof, from time to time; and by what Steps it hath attained  to the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Heighth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 at which now it is. With some additional Treatises. London: Richard Davis. M.DC.LXXXV (1685), 374 p.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19.	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Speidell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J. New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logarithmes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: the first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inuention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whereof, was, by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honourable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Lo.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Iohn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Nepair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Baron of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Marchiston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and printed at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Edinburg in Scotland, anno 1614, in whose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vse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was and is required the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knowledge of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algebraicall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addition and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substraction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according to + and −. London, 1619. 32 p.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20.	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Speidell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J. New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Logarithmes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London, 1622. [Reprinted in: Francis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Maseres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Scriptores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logarithmici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volume 6. London: R. Wilks, 1807, pp. 728-759].</a:t>
            </a:r>
            <a:endParaRPr lang="en-US" sz="2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12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534" y="1"/>
            <a:ext cx="1192814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21.	Hobson, E. W. John Napier and the Invention of Logarithms, 1614: A Lecture by E.W. Hobson. Cambridge University Press, 1914/2012, 48 p.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22.	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Oughtred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G.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Clavis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Mathematicae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Oxoniae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typis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Lichfieldianis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1631; Key of the Mathematics (in English). London: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Salusburn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1694, 208 p.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23.	Harriot, T.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Artis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Analyticae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Praxis ad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Aequationes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Algebraicas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Resolvendas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London: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apud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Robertum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Barker, 1631. 180 p. [Thomas Harriot's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Artis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analyticae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praxis: an English translation with commentary M.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Seltman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R. Goulding, editors and translators. New York: Springer, 2007, 299 p.].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24.	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Эйлер, Л.  Дифференциальное исчисление. Москва-Ленинград: Гос. изд-во технико-технической литературы, 1949, 580 с. 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Euler, L. 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Differencial'noe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ischislenie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Moskva-Leningrad: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Gos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izd-vo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tekhniko-tekhnicheskoj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literatury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1949, 580 p.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25.	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Декарт, Р. Геометрия. Перевод, примечания и статья А.П. Юшкевича. </a:t>
            </a:r>
            <a:r>
              <a:rPr lang="ru-RU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Москва-Ленинград:Научтехиздат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1938, 297 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c. Descartes R.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Geometriya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Perevod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primechaniya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stat'ya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A.P.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Yushkevicha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Moscow-Leningrad:Nauchtekhizdat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1938, 297 p.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26.	</a:t>
            </a:r>
            <a:r>
              <a:rPr lang="ru-RU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Вилейтнер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Г. Истории математики от Декарта до середины 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XIX </a:t>
            </a:r>
            <a:r>
              <a:rPr lang="ru-RU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столетия. М.: ГИФМЛ, 1960, 468 с.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Wieleitner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H.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Istorii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matematiki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ot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Dekarta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serediny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XIX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stoletiya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M.: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Gosudarstvennoe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izdatel'stvo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fiziko-matematicheskoj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literatury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1960, 468 p.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27.	Bernard, E.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Katalogi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librorum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manuscriptorum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Angliae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et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Hiberniae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in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unum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collecti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cum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indice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alphabetico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2 volumes. Oxford: e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Theatro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Sheldoniano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1697. 1011+76 p.</a:t>
            </a:r>
          </a:p>
          <a:p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28.	Robert Huntington (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bp.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of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Raphoe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), Edward Bernard, Thomas Smith.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Epistolae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: Et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Veterum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Mathematicorum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Graecorum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Latinorum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&amp;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Arabum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Synopsis. London: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typis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G. Bowyer, 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impensis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A. &amp; J. Churchill, 1704. 2 v. part 9, p.1-78.</a:t>
            </a:r>
            <a:endParaRPr lang="en-US" sz="2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916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Диоген </a:t>
            </a:r>
            <a:r>
              <a:rPr lang="ru-RU" sz="66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Лаэртский</a:t>
            </a:r>
            <a:r>
              <a:rPr lang="ru-RU" sz="6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II–III </a:t>
            </a:r>
            <a:r>
              <a:rPr lang="ru-RU" sz="6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в</a:t>
            </a:r>
            <a:r>
              <a:rPr lang="en-US" sz="6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endParaRPr lang="ru-RU" sz="6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4579" y="1732733"/>
            <a:ext cx="3843951" cy="51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38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421" y="0"/>
            <a:ext cx="118735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29.	Bernard, E. Et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Veterum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Mathematicorum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Graecorum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Latinorum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&amp;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Arabum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Synopsis// Robert Huntington (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bp.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of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Raphoe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), Edward Bernard, Thomas Smith.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Epistolae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: Et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Veterum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Mathematicorum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Graecorum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Latinorum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&amp;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Arabum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Synopsis. London: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Typis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G. Bowyer,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impensis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A. &amp; J. Churchill, 1704, part 11, p. 1-44.</a:t>
            </a:r>
          </a:p>
          <a:p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30.	Raphson, J.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Historia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fluxionum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sive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tractatus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originem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&amp;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progressum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peregregiæ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istius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methodi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brevissimo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compendio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(et quasi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synoptice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̀)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exhibens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Per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Josephum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Raphsonum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(History of Fluxions, Showing in a Compendious Manner the First Rise of, </a:t>
            </a:r>
          </a:p>
          <a:p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and various Improvements made in that Incomparable method defending Newton’s role). London: printed by William Pearson, 1715, 123 p. </a:t>
            </a:r>
          </a:p>
          <a:p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31.	Wolff, Chr.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Vollständiges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mathematisches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Lexicon,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darinnen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alle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Kunst-Wörter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und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Sachen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welche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in der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erwegenden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und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ausübenden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Mathesi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vorzukommen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pflegen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deutlich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erkläret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überall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aber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zur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Historie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der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mathematischen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Wissenschafften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dienliche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Nachrichten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eingestreuet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und die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besten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und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auserlesensten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Schrifften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welche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jede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Materie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gründlich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abgehandelt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angeführet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ferner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auch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die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Mund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- und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Redens-Arten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derer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Marckscheider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auch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hieher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gehöriger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Künstler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und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Handwercker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beschrieben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; und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endlich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alles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zum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Nutzen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so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wohl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gelehrter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als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ungelehrter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liebhaber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der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vortrefflichen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mathematick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eingerichtet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worden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Nebst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XXXVI.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kupffer-tabellen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Leipzig: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Gleditsch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1716, 1734, 1747, 788 c. </a:t>
            </a:r>
          </a:p>
          <a:p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32.	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Wolfius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Chr. Elementa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matheseos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Universae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Tomus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V.  Halle: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Renger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1741. 340 p.</a:t>
            </a:r>
          </a:p>
          <a:p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33.	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Heilbronner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J.C.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Historia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matheseos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universae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mundo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condito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ad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saeculum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post Christ. nat. XVI.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Accedit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recensio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elementorum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compendiorum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et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operum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mathematicorum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atque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historia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arithmetices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ad nostra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tempora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Leipzig: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Gleditsch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1742. 924 </a:t>
            </a:r>
            <a: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с.</a:t>
            </a:r>
          </a:p>
          <a:p>
            <a: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34.	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Writing the History of Mathematics: Its Historical Development. Ed. J. W.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Dauben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Christoph J.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Scriba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Birkhäuser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Basel, 2002, 689 c.</a:t>
            </a:r>
          </a:p>
          <a:p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35.	</a:t>
            </a:r>
            <a:r>
              <a:rPr lang="ru-RU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Синкевич</a:t>
            </a:r>
            <a: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Г.И. Ранний этап развития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historia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matheseos</a:t>
            </a:r>
            <a:r>
              <a:rPr lang="en-US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Историография истории математики // История науки и техники, 2017 г. №1. С. 3-17.</a:t>
            </a:r>
            <a:endParaRPr lang="ru-RU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031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069" y="2033517"/>
            <a:ext cx="11873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Благодарю за внимание</a:t>
            </a:r>
            <a:endParaRPr lang="ru-RU" sz="7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540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Папп</a:t>
            </a:r>
            <a:r>
              <a:rPr lang="ru-RU" sz="6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Александрийский, </a:t>
            </a:r>
            <a:r>
              <a:rPr lang="en-US" sz="4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III-IV </a:t>
            </a:r>
            <a:r>
              <a:rPr lang="ru-RU" sz="4800" dirty="0">
                <a:latin typeface="Garamond" panose="02020404030301010803" pitchFamily="18" charset="0"/>
                <a:cs typeface="Times New Roman" panose="02020603050405020304" pitchFamily="18" charset="0"/>
              </a:rPr>
              <a:t>в</a:t>
            </a:r>
            <a:r>
              <a:rPr lang="ru-RU" sz="48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endParaRPr lang="ru-RU" sz="48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0555" y="1347244"/>
            <a:ext cx="3944203" cy="551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39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0310" y="518614"/>
            <a:ext cx="10099344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ru-RU" sz="5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Прокл</a:t>
            </a:r>
            <a:r>
              <a:rPr lang="ru-RU" sz="54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(</a:t>
            </a:r>
            <a:r>
              <a:rPr lang="en-US" sz="5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V</a:t>
            </a:r>
            <a:r>
              <a:rPr lang="ru-RU" sz="5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в.)</a:t>
            </a:r>
          </a:p>
          <a:p>
            <a:pPr indent="457200" algn="ctr">
              <a:lnSpc>
                <a:spcPct val="150000"/>
              </a:lnSpc>
            </a:pP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начал </a:t>
            </a:r>
            <a:r>
              <a:rPr lang="ru-RU" sz="4000" dirty="0">
                <a:latin typeface="Garamond" panose="02020404030301010803" pitchFamily="18" charset="0"/>
                <a:cs typeface="Times New Roman" panose="02020603050405020304" pitchFamily="18" charset="0"/>
              </a:rPr>
              <a:t>разделять математическую литературу по её цели: </a:t>
            </a:r>
            <a:endParaRPr lang="ru-RU" sz="4000" dirty="0" smtClean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50000"/>
              </a:lnSpc>
            </a:pP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>
                <a:latin typeface="Garamond" panose="02020404030301010803" pitchFamily="18" charset="0"/>
                <a:cs typeface="Times New Roman" panose="02020603050405020304" pitchFamily="18" charset="0"/>
              </a:rPr>
              <a:t>предмету исследования и для ученика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», </a:t>
            </a:r>
            <a:r>
              <a:rPr lang="ru-RU" sz="4000" dirty="0">
                <a:latin typeface="Garamond" panose="02020404030301010803" pitchFamily="18" charset="0"/>
                <a:cs typeface="Times New Roman" panose="02020603050405020304" pitchFamily="18" charset="0"/>
              </a:rPr>
              <a:t>поэтому он сравнивал и педагогические достоинства.</a:t>
            </a:r>
          </a:p>
        </p:txBody>
      </p:sp>
    </p:spTree>
    <p:extLst>
      <p:ext uri="{BB962C8B-B14F-4D97-AF65-F5344CB8AC3E}">
        <p14:creationId xmlns:p14="http://schemas.microsoft.com/office/powerpoint/2010/main" val="3310174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900" y="818867"/>
            <a:ext cx="11878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Евтокий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Аскалонский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V-VI </a:t>
            </a:r>
            <a:r>
              <a:rPr lang="ru-RU" sz="4000" dirty="0">
                <a:latin typeface="Garamond" panose="02020404030301010803" pitchFamily="18" charset="0"/>
                <a:cs typeface="Times New Roman" panose="02020603050405020304" pitchFamily="18" charset="0"/>
              </a:rPr>
              <a:t>в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endParaRPr lang="en-US" sz="4000" dirty="0" smtClean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Симпликий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V-VI </a:t>
            </a:r>
            <a:r>
              <a:rPr lang="ru-RU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в</a:t>
            </a:r>
            <a:r>
              <a:rPr lang="en-US" sz="32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  <a:endParaRPr lang="en-US" sz="4000" dirty="0" smtClean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 smtClean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Максим </a:t>
            </a:r>
            <a:r>
              <a:rPr lang="ru-RU" sz="4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Плануд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XIII 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в</a:t>
            </a:r>
            <a:r>
              <a:rPr lang="en-US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., </a:t>
            </a:r>
            <a:r>
              <a:rPr lang="ru-RU" sz="4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Византия</a:t>
            </a:r>
            <a:endParaRPr lang="ru-RU" sz="4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67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ru-RU" sz="48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Сабит</a:t>
            </a:r>
            <a:r>
              <a:rPr lang="ru-RU" sz="4800" dirty="0">
                <a:latin typeface="Garamond" panose="02020404030301010803" pitchFamily="18" charset="0"/>
                <a:cs typeface="Times New Roman" panose="02020603050405020304" pitchFamily="18" charset="0"/>
              </a:rPr>
              <a:t> ибн </a:t>
            </a:r>
            <a:r>
              <a:rPr lang="ru-RU" sz="48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Корра</a:t>
            </a:r>
            <a:r>
              <a:rPr lang="ru-RU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836–901</a:t>
            </a:r>
            <a:endParaRPr lang="ru-RU" sz="36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100" y="1364776"/>
            <a:ext cx="11487347" cy="54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15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Страница «Конических сечений» </a:t>
            </a:r>
            <a:r>
              <a:rPr lang="ru-RU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Аполлония</a:t>
            </a:r>
            <a: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, переведённая на арабский </a:t>
            </a:r>
            <a:r>
              <a:rPr lang="ru-RU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Сабитом</a:t>
            </a:r>
            <a:r>
              <a:rPr lang="ru-RU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ибн </a:t>
            </a:r>
            <a:r>
              <a:rPr lang="ru-RU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Корра</a:t>
            </a:r>
            <a:endParaRPr lang="ru-RU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0813" y="1690688"/>
            <a:ext cx="7222230" cy="523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818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754</Words>
  <Application>Microsoft Office PowerPoint</Application>
  <PresentationFormat>Широкоэкранный</PresentationFormat>
  <Paragraphs>85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Garamond</vt:lpstr>
      <vt:lpstr>Times New Roman</vt:lpstr>
      <vt:lpstr>Тема Office</vt:lpstr>
      <vt:lpstr>РАННИЙ ЭТАП РАЗВИТИЯ HISTORIA MATHESEOS  ИСТОРИОГРАФИЯ ИСТОРИИ МАТЕМАТИКИ </vt:lpstr>
      <vt:lpstr>IV в. до н. э.  Эвдем Родосский</vt:lpstr>
      <vt:lpstr>Презентация PowerPoint</vt:lpstr>
      <vt:lpstr>Диоген Лаэртский, II–III в. </vt:lpstr>
      <vt:lpstr>Папп Александрийский, III-IV в. </vt:lpstr>
      <vt:lpstr>Презентация PowerPoint</vt:lpstr>
      <vt:lpstr>Презентация PowerPoint</vt:lpstr>
      <vt:lpstr>Сабит ибн Корра 836–901</vt:lpstr>
      <vt:lpstr>Страница «Конических сечений» Аполлония, переведённая на арабский Сабитом ибн Корра</vt:lpstr>
      <vt:lpstr>Ибн Хальдун, 1332-1406</vt:lpstr>
      <vt:lpstr>Презентация PowerPoint</vt:lpstr>
      <vt:lpstr>Кятиб Челеби   Kâtip Çelebi, Haji Khalfa,1609-1657, Османская империя</vt:lpstr>
      <vt:lpstr>Аделард Батский (Adelard of Bath, XII в.)   Фронтиспис латинского перевода «Элементов» Евклида</vt:lpstr>
      <vt:lpstr>1559, Иоганн Бутео Johannes Buteo, Jean Borrel, 1492 ‒ между 1564 и 1572  </vt:lpstr>
      <vt:lpstr>1567, Пьер де ла Раме, Рамус   Pierre de la Ramée, 1515-1572</vt:lpstr>
      <vt:lpstr>Новая хронология</vt:lpstr>
      <vt:lpstr>Презентация PowerPoint</vt:lpstr>
      <vt:lpstr>Презентация PowerPoint</vt:lpstr>
      <vt:lpstr>Дионисий Малый, VI в.   Беда Достопочтенный, 725 г. </vt:lpstr>
      <vt:lpstr>Жозеф Жюст Скалигер  Joseph Juste Scaliger, 1540-1609  Скалигер нашёл способы перевода между системами Древнего Рима, Древней Греции, Восточной Азии, Мексики, используя метод астрономической датировки событий по затмениям. </vt:lpstr>
      <vt:lpstr>Дионисий Петавиус Denis Pétau, 1583‒1652 В 1627 году предложил систему «обратного» отсчёта дат  «до Рождества Христова» (ante Christum, BC, до н.э.). Эта система получила всеобщее признание к концу XVIII века.</vt:lpstr>
      <vt:lpstr>Бернардино Бальди Bernardino Baldi,1553-1617</vt:lpstr>
      <vt:lpstr>Презентация PowerPoint</vt:lpstr>
      <vt:lpstr>Презентация PowerPoint</vt:lpstr>
      <vt:lpstr>Презентация PowerPoint</vt:lpstr>
      <vt:lpstr>Презентация PowerPoint</vt:lpstr>
      <vt:lpstr>1615, Иосиф Бланканус Giuseppe Biancani, 1566-1624</vt:lpstr>
      <vt:lpstr> 1650, Гергард Иоганн Фосс  Gerardus Joannes Vossius,1577–1649  </vt:lpstr>
      <vt:lpstr>1674, Клод-Франсуа Де-Шаль  Claude François Milliet Dechales  1621–1678</vt:lpstr>
      <vt:lpstr>1681, Жан Мабильон  Jean Mabillon, 1632‒1707</vt:lpstr>
      <vt:lpstr>1685, Джон Валлис  John Wallis, 1616-1703</vt:lpstr>
      <vt:lpstr>1704, Эдвард Бернард  Edward Bernard, 1638–1697</vt:lpstr>
      <vt:lpstr>1741, Христиан фон Вольф  Christian von Wolff, 1679‒1754 </vt:lpstr>
      <vt:lpstr>1742, Иоганн Хайльброннер   Heilbronner, J.C., 1706-1745/47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WCZESNY ETAP ROZWOJU HISTORIA MATHESEOS  HISTORIOGRAFIA HISTORII MATEMATYKI</dc:title>
  <dc:creator>1</dc:creator>
  <cp:lastModifiedBy>1</cp:lastModifiedBy>
  <cp:revision>46</cp:revision>
  <dcterms:created xsi:type="dcterms:W3CDTF">2017-04-29T11:52:59Z</dcterms:created>
  <dcterms:modified xsi:type="dcterms:W3CDTF">2017-07-30T10:18:55Z</dcterms:modified>
</cp:coreProperties>
</file>