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5"/>
  </p:notesMasterIdLst>
  <p:handoutMasterIdLst>
    <p:handoutMasterId r:id="rId26"/>
  </p:handoutMasterIdLst>
  <p:sldIdLst>
    <p:sldId id="273" r:id="rId3"/>
    <p:sldId id="258" r:id="rId4"/>
    <p:sldId id="308" r:id="rId5"/>
    <p:sldId id="261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7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552" y="9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123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ru-RU" smtClean="0"/>
              <a:t>14.09.2017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ru-RU" smtClean="0"/>
              <a:t>14.09.2017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>
          <a:gsLst>
            <a:gs pos="100000">
              <a:schemeClr val="accent1">
                <a:lumMod val="20000"/>
                <a:lumOff val="80000"/>
                <a:alpha val="86000"/>
              </a:schemeClr>
            </a:gs>
            <a:gs pos="42000">
              <a:schemeClr val="bg1">
                <a:alpha val="40000"/>
              </a:schemeClr>
            </a:gs>
            <a:gs pos="0">
              <a:schemeClr val="accent1">
                <a:lumMod val="20000"/>
                <a:lumOff val="80000"/>
                <a:alpha val="85000"/>
              </a:schemeClr>
            </a:gs>
            <a:gs pos="75000">
              <a:schemeClr val="bg1">
                <a:alpha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 bwMode="white"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 bwMode="white">
          <a:xfrm>
            <a:off x="0" y="0"/>
            <a:ext cx="12188952" cy="6858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40000"/>
                  <a:lumOff val="60000"/>
                  <a:alpha val="35000"/>
                </a:schemeClr>
              </a:gs>
              <a:gs pos="0">
                <a:schemeClr val="bg1">
                  <a:alpha val="4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0" y="0"/>
            <a:ext cx="12188825" cy="713232"/>
            <a:chOff x="0" y="0"/>
            <a:chExt cx="12188825" cy="713232"/>
          </a:xfrm>
        </p:grpSpPr>
        <p:sp>
          <p:nvSpPr>
            <p:cNvPr id="7" name="Прямоугольник 6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0" y="0"/>
            <a:ext cx="713232" cy="6858000"/>
            <a:chOff x="0" y="0"/>
            <a:chExt cx="713232" cy="6858000"/>
          </a:xfrm>
        </p:grpSpPr>
        <p:sp>
          <p:nvSpPr>
            <p:cNvPr id="12" name="Прямоугольник 11"/>
            <p:cNvSpPr/>
            <p:nvPr/>
          </p:nvSpPr>
          <p:spPr>
            <a:xfrm flipH="1">
              <a:off x="73152" y="0"/>
              <a:ext cx="640080" cy="685800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 flipH="1">
              <a:off x="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 rot="10800000">
            <a:off x="11478768" y="0"/>
            <a:ext cx="713232" cy="6858000"/>
            <a:chOff x="0" y="0"/>
            <a:chExt cx="713232" cy="6858000"/>
          </a:xfrm>
        </p:grpSpPr>
        <p:sp>
          <p:nvSpPr>
            <p:cNvPr id="23" name="Прямоугольник 22"/>
            <p:cNvSpPr/>
            <p:nvPr/>
          </p:nvSpPr>
          <p:spPr>
            <a:xfrm flipH="1">
              <a:off x="73152" y="0"/>
              <a:ext cx="640080" cy="685800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Прямоугольник 23"/>
            <p:cNvSpPr/>
            <p:nvPr/>
          </p:nvSpPr>
          <p:spPr>
            <a:xfrm flipH="1">
              <a:off x="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 flipV="1">
            <a:off x="0" y="6144768"/>
            <a:ext cx="12188825" cy="713232"/>
            <a:chOff x="0" y="0"/>
            <a:chExt cx="12188825" cy="713232"/>
          </a:xfrm>
        </p:grpSpPr>
        <p:sp>
          <p:nvSpPr>
            <p:cNvPr id="18" name="Прямоугольник 17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2520" y="1188720"/>
            <a:ext cx="9966960" cy="25146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2520" y="3749040"/>
            <a:ext cx="996696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all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14.09.2017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14.09.2017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14.09.2017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 bwMode="white"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white">
          <a:xfrm>
            <a:off x="0" y="0"/>
            <a:ext cx="12188952" cy="6858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40000"/>
                  <a:lumOff val="60000"/>
                  <a:alpha val="35000"/>
                </a:schemeClr>
              </a:gs>
              <a:gs pos="0">
                <a:schemeClr val="bg1">
                  <a:alpha val="4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 flipV="1">
            <a:off x="0" y="6309360"/>
            <a:ext cx="12188825" cy="548640"/>
            <a:chOff x="0" y="0"/>
            <a:chExt cx="12188825" cy="713232"/>
          </a:xfrm>
        </p:grpSpPr>
        <p:sp>
          <p:nvSpPr>
            <p:cNvPr id="9" name="Прямоугольник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16736" y="0"/>
            <a:ext cx="12188825" cy="548640"/>
            <a:chOff x="0" y="0"/>
            <a:chExt cx="12188825" cy="713232"/>
          </a:xfrm>
        </p:grpSpPr>
        <p:sp>
          <p:nvSpPr>
            <p:cNvPr id="12" name="Прямоугольник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14.09.2017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2520" y="1188720"/>
            <a:ext cx="9966960" cy="2514600"/>
          </a:xfrm>
        </p:spPr>
        <p:txBody>
          <a:bodyPr anchor="b">
            <a:normAutofit/>
          </a:bodyPr>
          <a:lstStyle>
            <a:lvl1pPr algn="ctr">
              <a:defRPr sz="5400" b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2520" y="3749040"/>
            <a:ext cx="9966960" cy="9144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41120" y="1673352"/>
            <a:ext cx="4572000" cy="4343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673352"/>
            <a:ext cx="4572000" cy="4343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9FD0-C37A-4F50-8F3B-5FA0D9D0B42F}" type="datetimeFigureOut">
              <a:rPr lang="ru-RU" smtClean="0"/>
              <a:t>14.09.2017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EF73-9DB8-4763-865F-2F88181A473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305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600200"/>
            <a:ext cx="4572000" cy="75895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41120" y="2441448"/>
            <a:ext cx="4572000" cy="358444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600200"/>
            <a:ext cx="4572000" cy="75895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441448"/>
            <a:ext cx="4572000" cy="358444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14.09.2017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14.09.2017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white">
          <a:xfrm>
            <a:off x="0" y="0"/>
            <a:ext cx="12188952" cy="6858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40000"/>
                  <a:lumOff val="60000"/>
                  <a:alpha val="35000"/>
                </a:schemeClr>
              </a:gs>
              <a:gs pos="0">
                <a:schemeClr val="bg1">
                  <a:alpha val="4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14.09.2017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 bwMode="white"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 bwMode="white">
          <a:xfrm>
            <a:off x="0" y="0"/>
            <a:ext cx="12188952" cy="6858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40000"/>
                  <a:lumOff val="60000"/>
                  <a:alpha val="35000"/>
                </a:schemeClr>
              </a:gs>
              <a:gs pos="0">
                <a:schemeClr val="bg1">
                  <a:alpha val="4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0" y="0"/>
            <a:ext cx="12188825" cy="548640"/>
            <a:chOff x="0" y="0"/>
            <a:chExt cx="12188825" cy="713232"/>
          </a:xfrm>
        </p:grpSpPr>
        <p:sp>
          <p:nvSpPr>
            <p:cNvPr id="9" name="Прямоугольник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38160" y="1828800"/>
            <a:ext cx="365760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8640" y="1005840"/>
            <a:ext cx="72237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38160" y="4206240"/>
            <a:ext cx="3657600" cy="16459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14.09.2017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 bwMode="white"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 bwMode="white">
          <a:xfrm>
            <a:off x="0" y="0"/>
            <a:ext cx="12188952" cy="6858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40000"/>
                  <a:lumOff val="60000"/>
                  <a:alpha val="35000"/>
                </a:schemeClr>
              </a:gs>
              <a:gs pos="0">
                <a:schemeClr val="bg1">
                  <a:alpha val="4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38160" y="1828800"/>
            <a:ext cx="365760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48640" y="548640"/>
            <a:ext cx="6675120" cy="576072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38160" y="4206240"/>
            <a:ext cx="3657600" cy="16459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14.09.2017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0" y="0"/>
            <a:ext cx="7772400" cy="548640"/>
            <a:chOff x="0" y="0"/>
            <a:chExt cx="12188825" cy="713232"/>
          </a:xfrm>
        </p:grpSpPr>
        <p:sp>
          <p:nvSpPr>
            <p:cNvPr id="9" name="Прямоугольник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 flipV="1">
            <a:off x="0" y="6309360"/>
            <a:ext cx="7772400" cy="548640"/>
            <a:chOff x="0" y="0"/>
            <a:chExt cx="12188825" cy="713232"/>
          </a:xfrm>
        </p:grpSpPr>
        <p:sp>
          <p:nvSpPr>
            <p:cNvPr id="12" name="Прямоугольник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 rot="5400000" flipV="1">
            <a:off x="-3154680" y="3154680"/>
            <a:ext cx="6858000" cy="548640"/>
            <a:chOff x="0" y="0"/>
            <a:chExt cx="12188825" cy="713232"/>
          </a:xfrm>
        </p:grpSpPr>
        <p:sp>
          <p:nvSpPr>
            <p:cNvPr id="15" name="Прямоугольник 14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 rot="16200000" flipH="1" flipV="1">
            <a:off x="4069079" y="3154681"/>
            <a:ext cx="6858000" cy="548640"/>
            <a:chOff x="0" y="0"/>
            <a:chExt cx="12188825" cy="713232"/>
          </a:xfrm>
        </p:grpSpPr>
        <p:sp>
          <p:nvSpPr>
            <p:cNvPr id="18" name="Прямоугольник 17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  <a:alpha val="56000"/>
              </a:schemeClr>
            </a:gs>
            <a:gs pos="79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white">
          <a:xfrm>
            <a:off x="0" y="0"/>
            <a:ext cx="12188952" cy="6858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40000"/>
                  <a:lumOff val="60000"/>
                  <a:alpha val="35000"/>
                </a:schemeClr>
              </a:gs>
              <a:gs pos="0">
                <a:schemeClr val="bg1">
                  <a:alpha val="4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0" y="6309360"/>
            <a:ext cx="12188825" cy="50292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0" y="6703255"/>
            <a:ext cx="12188825" cy="154745"/>
          </a:xfrm>
          <a:prstGeom prst="rect">
            <a:avLst/>
          </a:prstGeom>
          <a:solidFill>
            <a:schemeClr val="accent1">
              <a:alpha val="2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673352"/>
            <a:ext cx="95097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75776" y="6391656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ru-RU" smtClean="0"/>
              <a:pPr/>
              <a:t>14.09.2017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41120" y="6391656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391656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pos="3840">
          <p15:clr>
            <a:srgbClr val="F26B43"/>
          </p15:clr>
        </p15:guide>
        <p15:guide id="5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2520" y="1689262"/>
            <a:ext cx="9966960" cy="2514600"/>
          </a:xfrm>
        </p:spPr>
        <p:txBody>
          <a:bodyPr/>
          <a:lstStyle/>
          <a:p>
            <a:pPr marL="0" indent="0" algn="ctr" defTabSz="914400">
              <a:spcBef>
                <a:spcPts val="1"/>
              </a:spcBef>
              <a:buNone/>
            </a:pPr>
            <a:r>
              <a:rPr lang="ru-RU" sz="6000" b="0" i="0" dirty="0">
                <a:solidFill>
                  <a:srgbClr val="000000">
                    <a:lumMod val="95000"/>
                  </a:srgbClr>
                </a:solidFill>
                <a:latin typeface="Constantia"/>
                <a:ea typeface="+mj-ea"/>
                <a:cs typeface="+mj-cs"/>
              </a:rPr>
              <a:t>Машинное обучение и искусственный интеллект в математике и приложениях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2520" y="4464529"/>
            <a:ext cx="9966960" cy="879368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0" i="0" baseline="0" dirty="0"/>
              <a:t>Р.В. Шамин </a:t>
            </a:r>
            <a:r>
              <a:rPr lang="ru-RU" sz="1600" dirty="0"/>
              <a:t>(РУДН, МИРЭА)</a:t>
            </a:r>
            <a:endParaRPr lang="en-US" sz="1600" dirty="0"/>
          </a:p>
          <a:p>
            <a:pPr marL="0" indent="0" algn="ctr">
              <a:spcBef>
                <a:spcPts val="0"/>
              </a:spcBef>
              <a:buNone/>
            </a:pPr>
            <a:endParaRPr lang="ru-RU" sz="16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1600" b="0" i="0" baseline="0" dirty="0">
                <a:latin typeface="+mj-lt"/>
              </a:rPr>
              <a:t>shamin.ru, lector.ru </a:t>
            </a:r>
            <a:endParaRPr lang="ru-RU" sz="1600" b="0" i="0" baseline="0" dirty="0">
              <a:latin typeface="+mj-lt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29060D0-360C-4D02-B8B0-B9EF0C20A418}"/>
              </a:ext>
            </a:extLst>
          </p:cNvPr>
          <p:cNvSpPr txBox="1">
            <a:spLocks/>
          </p:cNvSpPr>
          <p:nvPr/>
        </p:nvSpPr>
        <p:spPr>
          <a:xfrm>
            <a:off x="1112520" y="724394"/>
            <a:ext cx="9966960" cy="7356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6000" kern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"/>
              </a:spcBef>
            </a:pPr>
            <a:r>
              <a:rPr lang="ru-RU" sz="2400" dirty="0">
                <a:solidFill>
                  <a:srgbClr val="000000">
                    <a:lumMod val="95000"/>
                  </a:srgbClr>
                </a:solidFill>
                <a:latin typeface="Constantia"/>
              </a:rPr>
              <a:t>Математический институт им. В.А. Стеклова</a:t>
            </a:r>
          </a:p>
          <a:p>
            <a:pPr>
              <a:spcBef>
                <a:spcPts val="1"/>
              </a:spcBef>
            </a:pPr>
            <a:r>
              <a:rPr lang="ru-RU" sz="2400" dirty="0">
                <a:solidFill>
                  <a:srgbClr val="000000">
                    <a:lumMod val="95000"/>
                  </a:srgbClr>
                </a:solidFill>
                <a:latin typeface="Constantia"/>
              </a:rPr>
              <a:t>Российской академии наук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C77E94F-4D95-4569-B41F-5A6579AD70BE}"/>
              </a:ext>
            </a:extLst>
          </p:cNvPr>
          <p:cNvSpPr txBox="1">
            <a:spLocks/>
          </p:cNvSpPr>
          <p:nvPr/>
        </p:nvSpPr>
        <p:spPr>
          <a:xfrm>
            <a:off x="1112520" y="5573088"/>
            <a:ext cx="9966960" cy="4393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6000" kern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"/>
              </a:spcBef>
            </a:pPr>
            <a:r>
              <a:rPr lang="ru-RU" sz="2400" dirty="0">
                <a:solidFill>
                  <a:srgbClr val="000000">
                    <a:lumMod val="95000"/>
                  </a:srgbClr>
                </a:solidFill>
                <a:latin typeface="Constantia"/>
              </a:rPr>
              <a:t>Москва, 2017 г.</a:t>
            </a:r>
          </a:p>
        </p:txBody>
      </p:sp>
    </p:spTree>
    <p:extLst>
      <p:ext uri="{BB962C8B-B14F-4D97-AF65-F5344CB8AC3E}">
        <p14:creationId xmlns:p14="http://schemas.microsoft.com/office/powerpoint/2010/main" val="210487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A56FB79F-AAB1-4751-9EF5-7043E4A754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1" y="274638"/>
            <a:ext cx="11864851" cy="562074"/>
          </a:xfrm>
          <a:ln w="25400">
            <a:solidFill>
              <a:schemeClr val="accent2"/>
            </a:solidFill>
          </a:ln>
        </p:spPr>
        <p:txBody>
          <a:bodyPr/>
          <a:lstStyle/>
          <a:p>
            <a:pPr eaLnBrk="1" hangingPunct="1"/>
            <a:r>
              <a:rPr lang="ru-RU" altLang="ru-RU" sz="2800" dirty="0">
                <a:solidFill>
                  <a:srgbClr val="CC0000"/>
                </a:solidFill>
                <a:latin typeface="Comic Sans MS" panose="030F0702030302020204" pitchFamily="66" charset="0"/>
              </a:rPr>
              <a:t>Энтузиазм </a:t>
            </a:r>
            <a:r>
              <a:rPr lang="en-US" altLang="ru-RU" sz="2800" dirty="0">
                <a:solidFill>
                  <a:srgbClr val="CC0000"/>
                </a:solidFill>
                <a:latin typeface="Comic Sans MS" panose="030F0702030302020204" pitchFamily="66" charset="0"/>
              </a:rPr>
              <a:t>AI (195</a:t>
            </a:r>
            <a:r>
              <a:rPr lang="ru-RU" altLang="ru-RU" sz="2800" dirty="0">
                <a:solidFill>
                  <a:srgbClr val="CC0000"/>
                </a:solidFill>
                <a:latin typeface="Comic Sans MS" panose="030F0702030302020204" pitchFamily="66" charset="0"/>
              </a:rPr>
              <a:t>2-1969</a:t>
            </a:r>
            <a:r>
              <a:rPr lang="en-US" altLang="ru-RU" sz="2800" dirty="0">
                <a:solidFill>
                  <a:srgbClr val="CC0000"/>
                </a:solidFill>
                <a:latin typeface="Comic Sans MS" panose="030F0702030302020204" pitchFamily="66" charset="0"/>
              </a:rPr>
              <a:t> </a:t>
            </a:r>
            <a:r>
              <a:rPr lang="ru-RU" altLang="ru-RU" sz="2800" dirty="0">
                <a:solidFill>
                  <a:srgbClr val="CC0000"/>
                </a:solidFill>
                <a:latin typeface="Comic Sans MS" panose="030F0702030302020204" pitchFamily="66" charset="0"/>
              </a:rPr>
              <a:t>г.) </a:t>
            </a:r>
            <a:r>
              <a:rPr lang="en-US" altLang="ru-RU" sz="2800" dirty="0">
                <a:solidFill>
                  <a:srgbClr val="CC0000"/>
                </a:solidFill>
                <a:latin typeface="Comic Sans MS" panose="030F0702030302020204" pitchFamily="66" charset="0"/>
              </a:rPr>
              <a:t>| </a:t>
            </a:r>
            <a:r>
              <a:rPr lang="ru-RU" altLang="ru-RU" sz="2800" dirty="0">
                <a:solidFill>
                  <a:srgbClr val="CC0000"/>
                </a:solidFill>
                <a:latin typeface="Comic Sans MS" panose="030F0702030302020204" pitchFamily="66" charset="0"/>
              </a:rPr>
              <a:t>Логик-теоретик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DDDA8A8-BE4D-4267-BE4D-B2F917574325}"/>
              </a:ext>
            </a:extLst>
          </p:cNvPr>
          <p:cNvSpPr txBox="1">
            <a:spLocks noChangeArrowheads="1"/>
          </p:cNvSpPr>
          <p:nvPr/>
        </p:nvSpPr>
        <p:spPr>
          <a:xfrm>
            <a:off x="179511" y="1052736"/>
            <a:ext cx="7778627" cy="5233764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altLang="ru-RU" sz="2800" dirty="0">
                <a:latin typeface="Comic Sans MS" panose="030F0702030302020204" pitchFamily="66" charset="0"/>
              </a:rPr>
              <a:t>Новая личность: </a:t>
            </a:r>
            <a:r>
              <a:rPr lang="en-US" altLang="ru-RU" sz="2800" dirty="0">
                <a:latin typeface="Comic Sans MS" panose="030F0702030302020204" pitchFamily="66" charset="0"/>
              </a:rPr>
              <a:t>Logic </a:t>
            </a:r>
            <a:r>
              <a:rPr lang="en-US" altLang="ru-RU" sz="2800" dirty="0" err="1">
                <a:latin typeface="Comic Sans MS" panose="030F0702030302020204" pitchFamily="66" charset="0"/>
              </a:rPr>
              <a:t>Teorist</a:t>
            </a:r>
            <a:r>
              <a:rPr lang="en-US" altLang="ru-RU" sz="2800" dirty="0">
                <a:latin typeface="Comic Sans MS" panose="030F0702030302020204" pitchFamily="66" charset="0"/>
              </a:rPr>
              <a:t>. </a:t>
            </a:r>
            <a:r>
              <a:rPr lang="ru-RU" altLang="ru-RU" sz="2800" dirty="0" err="1">
                <a:latin typeface="Comic Sans MS" panose="030F0702030302020204" pitchFamily="66" charset="0"/>
              </a:rPr>
              <a:t>Ньюэлл</a:t>
            </a:r>
            <a:r>
              <a:rPr lang="ru-RU" altLang="ru-RU" sz="2800" dirty="0">
                <a:latin typeface="Comic Sans MS" panose="030F0702030302020204" pitchFamily="66" charset="0"/>
              </a:rPr>
              <a:t> и Саймон представили программу </a:t>
            </a:r>
            <a:r>
              <a:rPr lang="en-US" altLang="ru-RU" sz="2800" dirty="0">
                <a:latin typeface="Comic Sans MS" panose="030F0702030302020204" pitchFamily="66" charset="0"/>
              </a:rPr>
              <a:t>LT: </a:t>
            </a:r>
            <a:r>
              <a:rPr lang="ru-RU" altLang="ru-RU" sz="2800" dirty="0">
                <a:latin typeface="Comic Sans MS" panose="030F0702030302020204" pitchFamily="66" charset="0"/>
              </a:rPr>
              <a:t>«Мы изобрели компьютерную программу, способную мыслить в нечисловых терминах и поэтому решили почтенную проблему о соотношении духа и тела».</a:t>
            </a:r>
          </a:p>
          <a:p>
            <a:pPr marL="0" indent="0" algn="just">
              <a:buNone/>
            </a:pPr>
            <a:r>
              <a:rPr lang="en-US" altLang="ru-RU" sz="2800" dirty="0">
                <a:latin typeface="Comic Sans MS" panose="030F0702030302020204" pitchFamily="66" charset="0"/>
              </a:rPr>
              <a:t>LT </a:t>
            </a:r>
            <a:r>
              <a:rPr lang="ru-RU" altLang="ru-RU" sz="2800" dirty="0">
                <a:latin typeface="Comic Sans MS" panose="030F0702030302020204" pitchFamily="66" charset="0"/>
              </a:rPr>
              <a:t>могла доказывать логические теоремы (иногда лучше оригинала и новые). Но статью авторов «</a:t>
            </a:r>
            <a:r>
              <a:rPr lang="ru-RU" altLang="ru-RU" sz="2800" dirty="0" err="1">
                <a:latin typeface="Comic Sans MS" panose="030F0702030302020204" pitchFamily="66" charset="0"/>
              </a:rPr>
              <a:t>Ньюэлл</a:t>
            </a:r>
            <a:r>
              <a:rPr lang="ru-RU" altLang="ru-RU" sz="2800" dirty="0">
                <a:latin typeface="Comic Sans MS" panose="030F0702030302020204" pitchFamily="66" charset="0"/>
              </a:rPr>
              <a:t>, Саймон и </a:t>
            </a:r>
            <a:r>
              <a:rPr lang="en-US" altLang="ru-RU" sz="2800" dirty="0">
                <a:latin typeface="Comic Sans MS" panose="030F0702030302020204" pitchFamily="66" charset="0"/>
              </a:rPr>
              <a:t>LT</a:t>
            </a:r>
            <a:r>
              <a:rPr lang="ru-RU" altLang="ru-RU" sz="2800" dirty="0">
                <a:latin typeface="Comic Sans MS" panose="030F0702030302020204" pitchFamily="66" charset="0"/>
              </a:rPr>
              <a:t>» </a:t>
            </a:r>
            <a:r>
              <a:rPr lang="en-US" altLang="ru-RU" sz="2800" dirty="0">
                <a:latin typeface="Comic Sans MS" panose="030F0702030302020204" pitchFamily="66" charset="0"/>
              </a:rPr>
              <a:t>“Journal of Symbolic Logic” </a:t>
            </a:r>
            <a:r>
              <a:rPr lang="ru-RU" altLang="ru-RU" sz="2800" dirty="0">
                <a:latin typeface="Comic Sans MS" panose="030F0702030302020204" pitchFamily="66" charset="0"/>
              </a:rPr>
              <a:t>отказался публиковать.</a:t>
            </a:r>
          </a:p>
        </p:txBody>
      </p:sp>
      <p:pic>
        <p:nvPicPr>
          <p:cNvPr id="5122" name="Picture 2" descr="https://upload.wikimedia.org/wikipedia/ru/7/74/Allen_newell.jpg">
            <a:extLst>
              <a:ext uri="{FF2B5EF4-FFF2-40B4-BE49-F238E27FC236}">
                <a16:creationId xmlns:a16="http://schemas.microsoft.com/office/drawing/2014/main" id="{753A12CB-5EA2-4578-A13E-65A9DDF80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686" y="1052736"/>
            <a:ext cx="1790701" cy="237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Саймон, Герберт.jpg">
            <a:extLst>
              <a:ext uri="{FF2B5EF4-FFF2-40B4-BE49-F238E27FC236}">
                <a16:creationId xmlns:a16="http://schemas.microsoft.com/office/drawing/2014/main" id="{F3B1CEA2-1BEA-4A84-AFFD-86408EA6A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355" y="1052736"/>
            <a:ext cx="1789007" cy="237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A56FB79F-AAB1-4751-9EF5-7043E4A754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1" y="274638"/>
            <a:ext cx="11864851" cy="562074"/>
          </a:xfrm>
          <a:ln w="25400">
            <a:solidFill>
              <a:schemeClr val="accent2"/>
            </a:solidFill>
          </a:ln>
        </p:spPr>
        <p:txBody>
          <a:bodyPr/>
          <a:lstStyle/>
          <a:p>
            <a:pPr eaLnBrk="1" hangingPunct="1"/>
            <a:r>
              <a:rPr lang="ru-RU" altLang="ru-RU" sz="2800" dirty="0">
                <a:solidFill>
                  <a:srgbClr val="CC0000"/>
                </a:solidFill>
                <a:latin typeface="Comic Sans MS" panose="030F0702030302020204" pitchFamily="66" charset="0"/>
              </a:rPr>
              <a:t>Энтузиазм </a:t>
            </a:r>
            <a:r>
              <a:rPr lang="en-US" altLang="ru-RU" sz="2800" dirty="0">
                <a:solidFill>
                  <a:srgbClr val="CC0000"/>
                </a:solidFill>
                <a:latin typeface="Comic Sans MS" panose="030F0702030302020204" pitchFamily="66" charset="0"/>
              </a:rPr>
              <a:t>AI (195</a:t>
            </a:r>
            <a:r>
              <a:rPr lang="ru-RU" altLang="ru-RU" sz="2800" dirty="0">
                <a:solidFill>
                  <a:srgbClr val="CC0000"/>
                </a:solidFill>
                <a:latin typeface="Comic Sans MS" panose="030F0702030302020204" pitchFamily="66" charset="0"/>
              </a:rPr>
              <a:t>2-1969</a:t>
            </a:r>
            <a:r>
              <a:rPr lang="en-US" altLang="ru-RU" sz="2800" dirty="0">
                <a:solidFill>
                  <a:srgbClr val="CC0000"/>
                </a:solidFill>
                <a:latin typeface="Comic Sans MS" panose="030F0702030302020204" pitchFamily="66" charset="0"/>
              </a:rPr>
              <a:t> </a:t>
            </a:r>
            <a:r>
              <a:rPr lang="ru-RU" altLang="ru-RU" sz="2800" dirty="0">
                <a:solidFill>
                  <a:srgbClr val="CC0000"/>
                </a:solidFill>
                <a:latin typeface="Comic Sans MS" panose="030F0702030302020204" pitchFamily="66" charset="0"/>
              </a:rPr>
              <a:t>г.) </a:t>
            </a:r>
            <a:r>
              <a:rPr lang="en-US" altLang="ru-RU" sz="2800" dirty="0">
                <a:solidFill>
                  <a:srgbClr val="CC0000"/>
                </a:solidFill>
                <a:latin typeface="Comic Sans MS" panose="030F0702030302020204" pitchFamily="66" charset="0"/>
              </a:rPr>
              <a:t>| GPS, GTP</a:t>
            </a:r>
            <a:r>
              <a:rPr lang="ru-RU" altLang="ru-RU" sz="2800" dirty="0">
                <a:solidFill>
                  <a:srgbClr val="CC0000"/>
                </a:solidFill>
                <a:latin typeface="Comic Sans MS" panose="030F0702030302020204" pitchFamily="66" charset="0"/>
              </a:rPr>
              <a:t>, шашки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DDDA8A8-BE4D-4267-BE4D-B2F917574325}"/>
              </a:ext>
            </a:extLst>
          </p:cNvPr>
          <p:cNvSpPr txBox="1">
            <a:spLocks noChangeArrowheads="1"/>
          </p:cNvSpPr>
          <p:nvPr/>
        </p:nvSpPr>
        <p:spPr>
          <a:xfrm>
            <a:off x="179511" y="1052736"/>
            <a:ext cx="7778627" cy="5233764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altLang="ru-RU" sz="2800" dirty="0">
                <a:latin typeface="Comic Sans MS" panose="030F0702030302020204" pitchFamily="66" charset="0"/>
              </a:rPr>
              <a:t>Далее Н. и С. создали новую программу </a:t>
            </a:r>
            <a:r>
              <a:rPr lang="en-US" altLang="ru-RU" sz="2800" dirty="0">
                <a:latin typeface="Comic Sans MS" panose="030F0702030302020204" pitchFamily="66" charset="0"/>
              </a:rPr>
              <a:t>“General Problem Solver” – </a:t>
            </a:r>
            <a:r>
              <a:rPr lang="ru-RU" altLang="ru-RU" sz="2800" dirty="0">
                <a:latin typeface="Comic Sans MS" panose="030F0702030302020204" pitchFamily="66" charset="0"/>
              </a:rPr>
              <a:t>эта программа могла решать универсальные задачи.</a:t>
            </a:r>
          </a:p>
          <a:p>
            <a:pPr marL="0" indent="0" algn="just">
              <a:buNone/>
            </a:pPr>
            <a:r>
              <a:rPr lang="en-US" altLang="ru-RU" sz="2800" dirty="0">
                <a:latin typeface="Comic Sans MS" panose="030F0702030302020204" pitchFamily="66" charset="0"/>
              </a:rPr>
              <a:t>“Geometry Theorem Prover” </a:t>
            </a:r>
            <a:r>
              <a:rPr lang="ru-RU" altLang="ru-RU" sz="2800" dirty="0">
                <a:latin typeface="Comic Sans MS" panose="030F0702030302020204" pitchFamily="66" charset="0"/>
              </a:rPr>
              <a:t>(</a:t>
            </a:r>
            <a:r>
              <a:rPr lang="ru-RU" altLang="ru-RU" sz="2800" dirty="0" err="1">
                <a:latin typeface="Comic Sans MS" panose="030F0702030302020204" pitchFamily="66" charset="0"/>
              </a:rPr>
              <a:t>Гелернтер</a:t>
            </a:r>
            <a:r>
              <a:rPr lang="ru-RU" altLang="ru-RU" sz="2800" dirty="0">
                <a:latin typeface="Comic Sans MS" panose="030F0702030302020204" pitchFamily="66" charset="0"/>
              </a:rPr>
              <a:t>) – доказывала теоремы, сложные для студентов-математиков.</a:t>
            </a:r>
          </a:p>
          <a:p>
            <a:pPr marL="0" indent="0" algn="just">
              <a:buNone/>
            </a:pPr>
            <a:r>
              <a:rPr lang="ru-RU" altLang="ru-RU" sz="2800" dirty="0" err="1">
                <a:latin typeface="Comic Sans MS" panose="030F0702030302020204" pitchFamily="66" charset="0"/>
              </a:rPr>
              <a:t>Самюэл</a:t>
            </a:r>
            <a:r>
              <a:rPr lang="ru-RU" altLang="ru-RU" sz="2800" dirty="0">
                <a:latin typeface="Comic Sans MS" panose="030F0702030302020204" pitchFamily="66" charset="0"/>
              </a:rPr>
              <a:t> написал обучающуюся программу игры в шашки, которая смогла у него выиграть. Эта программа была продемонстрирована по ТВ в 1956 г. и оказала огромное впечатление.</a:t>
            </a:r>
          </a:p>
        </p:txBody>
      </p:sp>
      <p:pic>
        <p:nvPicPr>
          <p:cNvPr id="6146" name="Picture 2" descr="https://chessprogramming.wikispaces.com/file/view/samuel_sm.JPG/447495952/samuel_sm.JPG">
            <a:extLst>
              <a:ext uri="{FF2B5EF4-FFF2-40B4-BE49-F238E27FC236}">
                <a16:creationId xmlns:a16="http://schemas.microsoft.com/office/drawing/2014/main" id="{D2F7BA70-B5BC-41EE-8155-1498BEB81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74" y="1052736"/>
            <a:ext cx="3824287" cy="414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26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A56FB79F-AAB1-4751-9EF5-7043E4A754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1" y="274638"/>
            <a:ext cx="11864851" cy="562074"/>
          </a:xfrm>
          <a:ln w="25400">
            <a:solidFill>
              <a:schemeClr val="accent2"/>
            </a:solidFill>
          </a:ln>
        </p:spPr>
        <p:txBody>
          <a:bodyPr/>
          <a:lstStyle/>
          <a:p>
            <a:pPr eaLnBrk="1" hangingPunct="1"/>
            <a:r>
              <a:rPr lang="ru-RU" altLang="ru-RU" sz="2800" dirty="0">
                <a:solidFill>
                  <a:srgbClr val="CC0000"/>
                </a:solidFill>
                <a:latin typeface="Comic Sans MS" panose="030F0702030302020204" pitchFamily="66" charset="0"/>
              </a:rPr>
              <a:t>Энтузиазм </a:t>
            </a:r>
            <a:r>
              <a:rPr lang="en-US" altLang="ru-RU" sz="2800" dirty="0">
                <a:solidFill>
                  <a:srgbClr val="CC0000"/>
                </a:solidFill>
                <a:latin typeface="Comic Sans MS" panose="030F0702030302020204" pitchFamily="66" charset="0"/>
              </a:rPr>
              <a:t>AI (195</a:t>
            </a:r>
            <a:r>
              <a:rPr lang="ru-RU" altLang="ru-RU" sz="2800" dirty="0">
                <a:solidFill>
                  <a:srgbClr val="CC0000"/>
                </a:solidFill>
                <a:latin typeface="Comic Sans MS" panose="030F0702030302020204" pitchFamily="66" charset="0"/>
              </a:rPr>
              <a:t>2-1969</a:t>
            </a:r>
            <a:r>
              <a:rPr lang="en-US" altLang="ru-RU" sz="2800" dirty="0">
                <a:solidFill>
                  <a:srgbClr val="CC0000"/>
                </a:solidFill>
                <a:latin typeface="Comic Sans MS" panose="030F0702030302020204" pitchFamily="66" charset="0"/>
              </a:rPr>
              <a:t> </a:t>
            </a:r>
            <a:r>
              <a:rPr lang="ru-RU" altLang="ru-RU" sz="2800" dirty="0">
                <a:solidFill>
                  <a:srgbClr val="CC0000"/>
                </a:solidFill>
                <a:latin typeface="Comic Sans MS" panose="030F0702030302020204" pitchFamily="66" charset="0"/>
              </a:rPr>
              <a:t>г.) </a:t>
            </a:r>
            <a:r>
              <a:rPr lang="en-US" altLang="ru-RU" sz="2800" dirty="0">
                <a:solidFill>
                  <a:srgbClr val="CC0000"/>
                </a:solidFill>
                <a:latin typeface="Comic Sans MS" panose="030F0702030302020204" pitchFamily="66" charset="0"/>
              </a:rPr>
              <a:t>| Lisp, </a:t>
            </a:r>
            <a:r>
              <a:rPr lang="ru-RU" altLang="ru-RU" sz="2800" dirty="0">
                <a:solidFill>
                  <a:srgbClr val="CC0000"/>
                </a:solidFill>
                <a:latin typeface="Comic Sans MS" panose="030F0702030302020204" pitchFamily="66" charset="0"/>
              </a:rPr>
              <a:t>микромиры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DDDA8A8-BE4D-4267-BE4D-B2F917574325}"/>
              </a:ext>
            </a:extLst>
          </p:cNvPr>
          <p:cNvSpPr txBox="1">
            <a:spLocks noChangeArrowheads="1"/>
          </p:cNvSpPr>
          <p:nvPr/>
        </p:nvSpPr>
        <p:spPr>
          <a:xfrm>
            <a:off x="179511" y="1052736"/>
            <a:ext cx="7778627" cy="5233764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altLang="ru-RU" sz="2800" dirty="0">
                <a:latin typeface="Comic Sans MS" panose="030F0702030302020204" pitchFamily="66" charset="0"/>
              </a:rPr>
              <a:t>Маккарти</a:t>
            </a:r>
            <a:r>
              <a:rPr lang="en-US" altLang="ru-RU" sz="2800" dirty="0">
                <a:latin typeface="Comic Sans MS" panose="030F0702030302020204" pitchFamily="66" charset="0"/>
              </a:rPr>
              <a:t> </a:t>
            </a:r>
            <a:r>
              <a:rPr lang="ru-RU" altLang="ru-RU" sz="2800" dirty="0">
                <a:latin typeface="Comic Sans MS" panose="030F0702030302020204" pitchFamily="66" charset="0"/>
              </a:rPr>
              <a:t>в 1958 году создает первый специализированный язык </a:t>
            </a:r>
            <a:r>
              <a:rPr lang="en-US" altLang="ru-RU" sz="2800" dirty="0">
                <a:latin typeface="Comic Sans MS" panose="030F0702030302020204" pitchFamily="66" charset="0"/>
              </a:rPr>
              <a:t>AI</a:t>
            </a:r>
            <a:r>
              <a:rPr lang="ru-RU" altLang="ru-RU" sz="2800" dirty="0">
                <a:latin typeface="Comic Sans MS" panose="030F0702030302020204" pitchFamily="66" charset="0"/>
              </a:rPr>
              <a:t> – </a:t>
            </a:r>
            <a:r>
              <a:rPr lang="en-US" altLang="ru-RU" sz="2800" dirty="0">
                <a:latin typeface="Comic Sans MS" panose="030F0702030302020204" pitchFamily="66" charset="0"/>
              </a:rPr>
              <a:t>Lisp .</a:t>
            </a:r>
            <a:endParaRPr lang="ru-RU" altLang="ru-RU" sz="2800" dirty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ru-RU" altLang="ru-RU" sz="2800" dirty="0">
                <a:latin typeface="Comic Sans MS" panose="030F0702030302020204" pitchFamily="66" charset="0"/>
              </a:rPr>
              <a:t>«Программа» </a:t>
            </a:r>
            <a:r>
              <a:rPr lang="en-US" altLang="ru-RU" sz="2800" dirty="0">
                <a:latin typeface="Comic Sans MS" panose="030F0702030302020204" pitchFamily="66" charset="0"/>
              </a:rPr>
              <a:t>Advice Taker – </a:t>
            </a:r>
            <a:r>
              <a:rPr lang="ru-RU" altLang="ru-RU" sz="2800" dirty="0">
                <a:latin typeface="Comic Sans MS" panose="030F0702030302020204" pitchFamily="66" charset="0"/>
              </a:rPr>
              <a:t>полноценный </a:t>
            </a:r>
            <a:r>
              <a:rPr lang="en-US" altLang="ru-RU" sz="2800" dirty="0">
                <a:latin typeface="Comic Sans MS" panose="030F0702030302020204" pitchFamily="66" charset="0"/>
              </a:rPr>
              <a:t>AI</a:t>
            </a:r>
            <a:r>
              <a:rPr lang="ru-RU" altLang="ru-RU" sz="2800" dirty="0">
                <a:latin typeface="Comic Sans MS" panose="030F0702030302020204" pitchFamily="66" charset="0"/>
              </a:rPr>
              <a:t>.</a:t>
            </a:r>
            <a:r>
              <a:rPr lang="en-US" altLang="ru-RU" sz="2800" dirty="0">
                <a:latin typeface="Comic Sans MS" panose="030F0702030302020204" pitchFamily="66" charset="0"/>
              </a:rPr>
              <a:t> </a:t>
            </a:r>
            <a:r>
              <a:rPr lang="ru-RU" altLang="ru-RU" sz="2800" dirty="0">
                <a:latin typeface="Comic Sans MS" panose="030F0702030302020204" pitchFamily="66" charset="0"/>
              </a:rPr>
              <a:t>В этой программе действует интеллектуальный агент.</a:t>
            </a:r>
          </a:p>
          <a:p>
            <a:pPr marL="0" indent="0" algn="just">
              <a:buNone/>
            </a:pPr>
            <a:r>
              <a:rPr lang="ru-RU" altLang="ru-RU" sz="2800" dirty="0">
                <a:latin typeface="Comic Sans MS" panose="030F0702030302020204" pitchFamily="66" charset="0"/>
              </a:rPr>
              <a:t>Минский создает микромиры, модели ограниченных масштабов для решения проблем. В микромире кубиков развивается направление технического зрения.</a:t>
            </a:r>
          </a:p>
          <a:p>
            <a:pPr marL="0" indent="0" algn="just">
              <a:buNone/>
            </a:pPr>
            <a:r>
              <a:rPr lang="ru-RU" altLang="ru-RU" sz="2800" dirty="0">
                <a:latin typeface="Comic Sans MS" panose="030F0702030302020204" pitchFamily="66" charset="0"/>
              </a:rPr>
              <a:t>Развиваются нейронные сети…</a:t>
            </a:r>
          </a:p>
        </p:txBody>
      </p:sp>
      <p:pic>
        <p:nvPicPr>
          <p:cNvPr id="7170" name="Picture 2" descr="http://minecraftmir.com/wp-content/uploads/2014/07/legopak_3-1024x558.jpg">
            <a:extLst>
              <a:ext uri="{FF2B5EF4-FFF2-40B4-BE49-F238E27FC236}">
                <a16:creationId xmlns:a16="http://schemas.microsoft.com/office/drawing/2014/main" id="{6B548F44-904D-4AC1-8A54-0B3235F49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910" y="1052736"/>
            <a:ext cx="3967452" cy="216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pupeno.files.wordpress.com/2011/08/common-lisp-method-composition.png">
            <a:extLst>
              <a:ext uri="{FF2B5EF4-FFF2-40B4-BE49-F238E27FC236}">
                <a16:creationId xmlns:a16="http://schemas.microsoft.com/office/drawing/2014/main" id="{6C57B34C-3A9E-4D93-ADFF-ABD1963DB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738" y="3430712"/>
            <a:ext cx="3879623" cy="27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70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A56FB79F-AAB1-4751-9EF5-7043E4A754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1" y="274638"/>
            <a:ext cx="11864851" cy="562074"/>
          </a:xfrm>
          <a:ln w="25400">
            <a:solidFill>
              <a:schemeClr val="accent2"/>
            </a:solidFill>
          </a:ln>
        </p:spPr>
        <p:txBody>
          <a:bodyPr/>
          <a:lstStyle/>
          <a:p>
            <a:pPr eaLnBrk="1" hangingPunct="1"/>
            <a:r>
              <a:rPr lang="ru-RU" altLang="ru-RU" sz="2800" dirty="0">
                <a:solidFill>
                  <a:srgbClr val="CC0000"/>
                </a:solidFill>
                <a:latin typeface="Comic Sans MS" panose="030F0702030302020204" pitchFamily="66" charset="0"/>
              </a:rPr>
              <a:t>Проблемы </a:t>
            </a:r>
            <a:r>
              <a:rPr lang="en-US" altLang="ru-RU" sz="2800" dirty="0">
                <a:solidFill>
                  <a:srgbClr val="CC0000"/>
                </a:solidFill>
                <a:latin typeface="Comic Sans MS" panose="030F0702030302020204" pitchFamily="66" charset="0"/>
              </a:rPr>
              <a:t>(19</a:t>
            </a:r>
            <a:r>
              <a:rPr lang="ru-RU" altLang="ru-RU" sz="2800" dirty="0">
                <a:solidFill>
                  <a:srgbClr val="CC0000"/>
                </a:solidFill>
                <a:latin typeface="Comic Sans MS" panose="030F0702030302020204" pitchFamily="66" charset="0"/>
              </a:rPr>
              <a:t>66-1973</a:t>
            </a:r>
            <a:r>
              <a:rPr lang="en-US" altLang="ru-RU" sz="2800" dirty="0">
                <a:solidFill>
                  <a:srgbClr val="CC0000"/>
                </a:solidFill>
                <a:latin typeface="Comic Sans MS" panose="030F0702030302020204" pitchFamily="66" charset="0"/>
              </a:rPr>
              <a:t> </a:t>
            </a:r>
            <a:r>
              <a:rPr lang="ru-RU" altLang="ru-RU" sz="2800" dirty="0">
                <a:solidFill>
                  <a:srgbClr val="CC0000"/>
                </a:solidFill>
                <a:latin typeface="Comic Sans MS" panose="030F0702030302020204" pitchFamily="66" charset="0"/>
              </a:rPr>
              <a:t>г.) </a:t>
            </a:r>
            <a:r>
              <a:rPr lang="en-US" altLang="ru-RU" sz="2800" dirty="0">
                <a:solidFill>
                  <a:srgbClr val="CC0000"/>
                </a:solidFill>
                <a:latin typeface="Comic Sans MS" panose="030F0702030302020204" pitchFamily="66" charset="0"/>
              </a:rPr>
              <a:t>| </a:t>
            </a:r>
            <a:r>
              <a:rPr lang="ru-RU" altLang="ru-RU" sz="2800" dirty="0">
                <a:solidFill>
                  <a:srgbClr val="CC0000"/>
                </a:solidFill>
                <a:latin typeface="Comic Sans MS" panose="030F0702030302020204" pitchFamily="66" charset="0"/>
              </a:rPr>
              <a:t>Машинный перевод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DDDA8A8-BE4D-4267-BE4D-B2F917574325}"/>
              </a:ext>
            </a:extLst>
          </p:cNvPr>
          <p:cNvSpPr txBox="1">
            <a:spLocks noChangeArrowheads="1"/>
          </p:cNvSpPr>
          <p:nvPr/>
        </p:nvSpPr>
        <p:spPr>
          <a:xfrm>
            <a:off x="179511" y="1052736"/>
            <a:ext cx="7778627" cy="5233764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altLang="ru-RU" sz="2800" dirty="0">
                <a:latin typeface="Comic Sans MS" panose="030F0702030302020204" pitchFamily="66" charset="0"/>
              </a:rPr>
              <a:t>После 1957 года </a:t>
            </a:r>
            <a:r>
              <a:rPr lang="en-US" altLang="ru-RU" sz="2800" dirty="0">
                <a:latin typeface="Comic Sans MS" panose="030F0702030302020204" pitchFamily="66" charset="0"/>
              </a:rPr>
              <a:t>U.S. National Research Council </a:t>
            </a:r>
            <a:r>
              <a:rPr lang="ru-RU" altLang="ru-RU" sz="2800" dirty="0">
                <a:latin typeface="Comic Sans MS" panose="030F0702030302020204" pitchFamily="66" charset="0"/>
              </a:rPr>
              <a:t>щедро финансирует работы по машинному переводу с русского на английский. Но в 66-ом году: «</a:t>
            </a:r>
            <a:r>
              <a:rPr lang="ru-RU" altLang="ru-RU" sz="2800" i="1" dirty="0">
                <a:latin typeface="Comic Sans MS" panose="030F0702030302020204" pitchFamily="66" charset="0"/>
              </a:rPr>
              <a:t>машинный перевод научного текста общего характера не осуществлен и не будет осуществлен в ближайшей перспективе</a:t>
            </a:r>
            <a:r>
              <a:rPr lang="ru-RU" altLang="ru-RU" sz="2800" dirty="0">
                <a:latin typeface="Comic Sans MS" panose="030F0702030302020204" pitchFamily="66" charset="0"/>
              </a:rPr>
              <a:t>» - все работы были свернуты.</a:t>
            </a:r>
          </a:p>
          <a:p>
            <a:pPr marL="0" indent="0" algn="just">
              <a:buNone/>
            </a:pPr>
            <a:r>
              <a:rPr lang="ru-RU" altLang="ru-RU" sz="2800" dirty="0">
                <a:latin typeface="Comic Sans MS" panose="030F0702030302020204" pitchFamily="66" charset="0"/>
              </a:rPr>
              <a:t>Сложности: отсутствие понимания сложности задач, слабые вычислительные ресурсы, фундаментальные ограничения используемых структур.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CF43FCA-EBA2-4BD0-B443-0DBE6D0DAFF2}"/>
              </a:ext>
            </a:extLst>
          </p:cNvPr>
          <p:cNvSpPr txBox="1">
            <a:spLocks noChangeArrowheads="1"/>
          </p:cNvSpPr>
          <p:nvPr/>
        </p:nvSpPr>
        <p:spPr>
          <a:xfrm>
            <a:off x="8155049" y="1052736"/>
            <a:ext cx="3889314" cy="1904648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/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altLang="ru-RU" sz="1800" dirty="0">
                <a:latin typeface="Comic Sans MS" panose="030F0702030302020204" pitchFamily="66" charset="0"/>
              </a:rPr>
              <a:t>“The spirit is willing but the flesh is weak” </a:t>
            </a:r>
            <a:r>
              <a:rPr lang="en-US" altLang="ru-RU" sz="1800" dirty="0">
                <a:latin typeface="Comic Sans MS" panose="030F0702030302020204" pitchFamily="66" charset="0"/>
                <a:sym typeface="Wingdings" panose="05000000000000000000" pitchFamily="2" charset="2"/>
              </a:rPr>
              <a:t> </a:t>
            </a:r>
            <a:r>
              <a:rPr lang="en-US" altLang="ru-RU" sz="1800" dirty="0">
                <a:latin typeface="Comic Sans MS" panose="030F0702030302020204" pitchFamily="66" charset="0"/>
              </a:rPr>
              <a:t>“The vodka is good but the meat is rotten”</a:t>
            </a:r>
          </a:p>
          <a:p>
            <a:pPr marL="0" indent="0" algn="just">
              <a:buNone/>
            </a:pPr>
            <a:r>
              <a:rPr lang="ru-RU" altLang="ru-RU" sz="1800" dirty="0">
                <a:latin typeface="Comic Sans MS" panose="030F0702030302020204" pitchFamily="66" charset="0"/>
              </a:rPr>
              <a:t>«Дух полон желаний, но плоть слаба»</a:t>
            </a:r>
            <a:r>
              <a:rPr lang="en-US" altLang="ru-RU" sz="1800" dirty="0">
                <a:latin typeface="Comic Sans MS" panose="030F0702030302020204" pitchFamily="66" charset="0"/>
              </a:rPr>
              <a:t> </a:t>
            </a:r>
            <a:r>
              <a:rPr lang="en-US" altLang="ru-RU" sz="1800" dirty="0">
                <a:latin typeface="Comic Sans MS" panose="030F0702030302020204" pitchFamily="66" charset="0"/>
                <a:sym typeface="Wingdings" panose="05000000000000000000" pitchFamily="2" charset="2"/>
              </a:rPr>
              <a:t> </a:t>
            </a:r>
            <a:r>
              <a:rPr lang="ru-RU" altLang="ru-RU" sz="1800" dirty="0">
                <a:latin typeface="Comic Sans MS" panose="030F0702030302020204" pitchFamily="66" charset="0"/>
              </a:rPr>
              <a:t>«Водка хороша, но мясо испорчено».</a:t>
            </a:r>
          </a:p>
        </p:txBody>
      </p:sp>
    </p:spTree>
    <p:extLst>
      <p:ext uri="{BB962C8B-B14F-4D97-AF65-F5344CB8AC3E}">
        <p14:creationId xmlns:p14="http://schemas.microsoft.com/office/powerpoint/2010/main" val="311259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A56FB79F-AAB1-4751-9EF5-7043E4A754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1" y="274638"/>
            <a:ext cx="11864851" cy="562074"/>
          </a:xfrm>
          <a:ln w="25400">
            <a:solidFill>
              <a:schemeClr val="accent2"/>
            </a:solidFill>
          </a:ln>
        </p:spPr>
        <p:txBody>
          <a:bodyPr/>
          <a:lstStyle/>
          <a:p>
            <a:pPr eaLnBrk="1" hangingPunct="1"/>
            <a:r>
              <a:rPr lang="ru-RU" altLang="ru-RU" sz="2800" dirty="0">
                <a:solidFill>
                  <a:srgbClr val="CC0000"/>
                </a:solidFill>
                <a:latin typeface="Comic Sans MS" panose="030F0702030302020204" pitchFamily="66" charset="0"/>
              </a:rPr>
              <a:t>Проблемы </a:t>
            </a:r>
            <a:r>
              <a:rPr lang="en-US" altLang="ru-RU" sz="2800" dirty="0">
                <a:solidFill>
                  <a:srgbClr val="CC0000"/>
                </a:solidFill>
                <a:latin typeface="Comic Sans MS" panose="030F0702030302020204" pitchFamily="66" charset="0"/>
              </a:rPr>
              <a:t>(19</a:t>
            </a:r>
            <a:r>
              <a:rPr lang="ru-RU" altLang="ru-RU" sz="2800" dirty="0">
                <a:solidFill>
                  <a:srgbClr val="CC0000"/>
                </a:solidFill>
                <a:latin typeface="Comic Sans MS" panose="030F0702030302020204" pitchFamily="66" charset="0"/>
              </a:rPr>
              <a:t>66-1973</a:t>
            </a:r>
            <a:r>
              <a:rPr lang="en-US" altLang="ru-RU" sz="2800" dirty="0">
                <a:solidFill>
                  <a:srgbClr val="CC0000"/>
                </a:solidFill>
                <a:latin typeface="Comic Sans MS" panose="030F0702030302020204" pitchFamily="66" charset="0"/>
              </a:rPr>
              <a:t> </a:t>
            </a:r>
            <a:r>
              <a:rPr lang="ru-RU" altLang="ru-RU" sz="2800" dirty="0">
                <a:solidFill>
                  <a:srgbClr val="CC0000"/>
                </a:solidFill>
                <a:latin typeface="Comic Sans MS" panose="030F0702030302020204" pitchFamily="66" charset="0"/>
              </a:rPr>
              <a:t>г.) </a:t>
            </a:r>
            <a:r>
              <a:rPr lang="en-US" altLang="ru-RU" sz="2800" dirty="0">
                <a:solidFill>
                  <a:srgbClr val="CC0000"/>
                </a:solidFill>
                <a:latin typeface="Comic Sans MS" panose="030F0702030302020204" pitchFamily="66" charset="0"/>
              </a:rPr>
              <a:t>| </a:t>
            </a:r>
            <a:r>
              <a:rPr lang="ru-RU" altLang="ru-RU" sz="2800" dirty="0">
                <a:solidFill>
                  <a:srgbClr val="CC0000"/>
                </a:solidFill>
                <a:latin typeface="Comic Sans MS" panose="030F0702030302020204" pitchFamily="66" charset="0"/>
              </a:rPr>
              <a:t>Книга Минского и Пейперта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DDDA8A8-BE4D-4267-BE4D-B2F917574325}"/>
              </a:ext>
            </a:extLst>
          </p:cNvPr>
          <p:cNvSpPr txBox="1">
            <a:spLocks noChangeArrowheads="1"/>
          </p:cNvSpPr>
          <p:nvPr/>
        </p:nvSpPr>
        <p:spPr>
          <a:xfrm>
            <a:off x="179511" y="1052736"/>
            <a:ext cx="7778627" cy="5233764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altLang="ru-RU" sz="2800" dirty="0">
                <a:latin typeface="Comic Sans MS" panose="030F0702030302020204" pitchFamily="66" charset="0"/>
              </a:rPr>
              <a:t>В 1969 году выходит книга Минского и Пейперта «Персептроны». В ней было показано, что простейшие нейронные сети не могут решить элементарную задачу – вычисления </a:t>
            </a:r>
            <a:r>
              <a:rPr lang="en-US" altLang="ru-RU" sz="2800" dirty="0">
                <a:latin typeface="Comic Sans MS" panose="030F0702030302020204" pitchFamily="66" charset="0"/>
              </a:rPr>
              <a:t>XOR (</a:t>
            </a:r>
            <a:r>
              <a:rPr lang="ru-RU" altLang="ru-RU" sz="2800" dirty="0">
                <a:latin typeface="Comic Sans MS" panose="030F0702030302020204" pitchFamily="66" charset="0"/>
              </a:rPr>
              <a:t>исключающего ИЛИ).</a:t>
            </a:r>
          </a:p>
          <a:p>
            <a:pPr marL="0" indent="0" algn="just">
              <a:buNone/>
            </a:pPr>
            <a:r>
              <a:rPr lang="ru-RU" altLang="ru-RU" sz="2800" dirty="0">
                <a:latin typeface="Comic Sans MS" panose="030F0702030302020204" pitchFamily="66" charset="0"/>
              </a:rPr>
              <a:t>А тут еще, как раз выяснилось, что финансирование в области нейронных сетей не приносит отдачи.</a:t>
            </a:r>
          </a:p>
          <a:p>
            <a:pPr marL="0" indent="0" algn="just">
              <a:buNone/>
            </a:pPr>
            <a:r>
              <a:rPr lang="ru-RU" altLang="ru-RU" sz="2800" dirty="0">
                <a:latin typeface="Comic Sans MS" panose="030F0702030302020204" pitchFamily="66" charset="0"/>
              </a:rPr>
              <a:t>Интерес к нейросетям резко упал, финансирование прекратилось.</a:t>
            </a:r>
          </a:p>
          <a:p>
            <a:pPr marL="0" indent="0" algn="just">
              <a:buNone/>
            </a:pPr>
            <a:r>
              <a:rPr lang="ru-RU" altLang="ru-RU" sz="2800" dirty="0">
                <a:latin typeface="Comic Sans MS" panose="030F0702030302020204" pitchFamily="66" charset="0"/>
              </a:rPr>
              <a:t>О них забыли, чтобы вспомнить в 80-ые…</a:t>
            </a:r>
          </a:p>
        </p:txBody>
      </p:sp>
      <p:pic>
        <p:nvPicPr>
          <p:cNvPr id="8194" name="Picture 2" descr="http://sdelaemlegko24.ru/files/user/186985/board/349377/minskij--m--pejpert--s-perseptrony-(1971).jpg">
            <a:extLst>
              <a:ext uri="{FF2B5EF4-FFF2-40B4-BE49-F238E27FC236}">
                <a16:creationId xmlns:a16="http://schemas.microsoft.com/office/drawing/2014/main" id="{5BAC5720-4DD0-47BB-BDE4-7886EC768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792" y="3408630"/>
            <a:ext cx="1736169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media.npr.org/assets/img/2016/08/04/minsky-papert-1971-csolomon_custom-fedfe48abb5cf61d250d8ed45862673524e77493.jpg?s=6">
            <a:extLst>
              <a:ext uri="{FF2B5EF4-FFF2-40B4-BE49-F238E27FC236}">
                <a16:creationId xmlns:a16="http://schemas.microsoft.com/office/drawing/2014/main" id="{DC0B78FB-5F42-42A5-80B1-441C0E729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1220931"/>
            <a:ext cx="3957636" cy="180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31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A56FB79F-AAB1-4751-9EF5-7043E4A754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1" y="274638"/>
            <a:ext cx="11864851" cy="562074"/>
          </a:xfrm>
          <a:ln w="25400">
            <a:solidFill>
              <a:schemeClr val="accent2"/>
            </a:solidFill>
          </a:ln>
        </p:spPr>
        <p:txBody>
          <a:bodyPr/>
          <a:lstStyle/>
          <a:p>
            <a:pPr eaLnBrk="1" hangingPunct="1"/>
            <a:r>
              <a:rPr lang="ru-RU" altLang="ru-RU" sz="2800" dirty="0">
                <a:solidFill>
                  <a:srgbClr val="CC0000"/>
                </a:solidFill>
                <a:latin typeface="Comic Sans MS" panose="030F0702030302020204" pitchFamily="66" charset="0"/>
              </a:rPr>
              <a:t>Проблемы </a:t>
            </a:r>
            <a:r>
              <a:rPr lang="en-US" altLang="ru-RU" sz="2800" dirty="0">
                <a:solidFill>
                  <a:srgbClr val="CC0000"/>
                </a:solidFill>
                <a:latin typeface="Comic Sans MS" panose="030F0702030302020204" pitchFamily="66" charset="0"/>
              </a:rPr>
              <a:t>(19</a:t>
            </a:r>
            <a:r>
              <a:rPr lang="ru-RU" altLang="ru-RU" sz="2800" dirty="0">
                <a:solidFill>
                  <a:srgbClr val="CC0000"/>
                </a:solidFill>
                <a:latin typeface="Comic Sans MS" panose="030F0702030302020204" pitchFamily="66" charset="0"/>
              </a:rPr>
              <a:t>66-1973</a:t>
            </a:r>
            <a:r>
              <a:rPr lang="en-US" altLang="ru-RU" sz="2800" dirty="0">
                <a:solidFill>
                  <a:srgbClr val="CC0000"/>
                </a:solidFill>
                <a:latin typeface="Comic Sans MS" panose="030F0702030302020204" pitchFamily="66" charset="0"/>
              </a:rPr>
              <a:t> </a:t>
            </a:r>
            <a:r>
              <a:rPr lang="ru-RU" altLang="ru-RU" sz="2800" dirty="0">
                <a:solidFill>
                  <a:srgbClr val="CC0000"/>
                </a:solidFill>
                <a:latin typeface="Comic Sans MS" panose="030F0702030302020204" pitchFamily="66" charset="0"/>
              </a:rPr>
              <a:t>г.) </a:t>
            </a:r>
            <a:r>
              <a:rPr lang="en-US" altLang="ru-RU" sz="2800" dirty="0">
                <a:solidFill>
                  <a:srgbClr val="CC0000"/>
                </a:solidFill>
                <a:latin typeface="Comic Sans MS" panose="030F0702030302020204" pitchFamily="66" charset="0"/>
              </a:rPr>
              <a:t>| </a:t>
            </a:r>
            <a:r>
              <a:rPr lang="ru-RU" altLang="ru-RU" sz="2800" dirty="0">
                <a:solidFill>
                  <a:srgbClr val="CC0000"/>
                </a:solidFill>
                <a:latin typeface="Comic Sans MS" panose="030F0702030302020204" pitchFamily="66" charset="0"/>
              </a:rPr>
              <a:t>Отчет </a:t>
            </a:r>
            <a:r>
              <a:rPr lang="ru-RU" altLang="ru-RU" sz="2800" dirty="0" err="1">
                <a:solidFill>
                  <a:srgbClr val="CC0000"/>
                </a:solidFill>
                <a:latin typeface="Comic Sans MS" panose="030F0702030302020204" pitchFamily="66" charset="0"/>
              </a:rPr>
              <a:t>Лайтхилла</a:t>
            </a:r>
            <a:endParaRPr lang="ru-RU" altLang="ru-RU" sz="2800" dirty="0">
              <a:solidFill>
                <a:srgbClr val="CC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DDDA8A8-BE4D-4267-BE4D-B2F917574325}"/>
              </a:ext>
            </a:extLst>
          </p:cNvPr>
          <p:cNvSpPr txBox="1">
            <a:spLocks noChangeArrowheads="1"/>
          </p:cNvSpPr>
          <p:nvPr/>
        </p:nvSpPr>
        <p:spPr>
          <a:xfrm>
            <a:off x="179511" y="1052736"/>
            <a:ext cx="7778627" cy="5233764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altLang="ru-RU" sz="2800" dirty="0">
                <a:latin typeface="Comic Sans MS" panose="030F0702030302020204" pitchFamily="66" charset="0"/>
              </a:rPr>
              <a:t>В 1969 году сэр Майкл Джеймс </a:t>
            </a:r>
            <a:r>
              <a:rPr lang="ru-RU" altLang="ru-RU" sz="2800" dirty="0" err="1">
                <a:latin typeface="Comic Sans MS" panose="030F0702030302020204" pitchFamily="66" charset="0"/>
              </a:rPr>
              <a:t>Лайтхилл</a:t>
            </a:r>
            <a:r>
              <a:rPr lang="ru-RU" altLang="ru-RU" sz="2800" dirty="0">
                <a:latin typeface="Comic Sans MS" panose="030F0702030302020204" pitchFamily="66" charset="0"/>
              </a:rPr>
              <a:t> опубликовал свой отчет о состоянии работ по искусственному интеллекту и его перспективах.</a:t>
            </a:r>
          </a:p>
          <a:p>
            <a:pPr marL="0" indent="0" algn="just">
              <a:buNone/>
            </a:pPr>
            <a:r>
              <a:rPr lang="ru-RU" altLang="ru-RU" sz="2800" dirty="0" err="1">
                <a:latin typeface="Comic Sans MS" panose="030F0702030302020204" pitchFamily="66" charset="0"/>
              </a:rPr>
              <a:t>Лайтхилл</a:t>
            </a:r>
            <a:r>
              <a:rPr lang="ru-RU" altLang="ru-RU" sz="2800" dirty="0">
                <a:latin typeface="Comic Sans MS" panose="030F0702030302020204" pitchFamily="66" charset="0"/>
              </a:rPr>
              <a:t>, будучи специалистом в прикладной математике и гидродинамике, смотрел на успехи </a:t>
            </a:r>
            <a:r>
              <a:rPr lang="en-US" altLang="ru-RU" sz="2800" dirty="0">
                <a:latin typeface="Comic Sans MS" panose="030F0702030302020204" pitchFamily="66" charset="0"/>
              </a:rPr>
              <a:t>AI </a:t>
            </a:r>
            <a:r>
              <a:rPr lang="ru-RU" altLang="ru-RU" sz="2800" dirty="0">
                <a:latin typeface="Comic Sans MS" panose="030F0702030302020204" pitchFamily="66" charset="0"/>
              </a:rPr>
              <a:t>с прагматической точки зрения, поэтому его доклад был разгромным для </a:t>
            </a:r>
            <a:r>
              <a:rPr lang="en-US" altLang="ru-RU" sz="2800" dirty="0">
                <a:latin typeface="Comic Sans MS" panose="030F0702030302020204" pitchFamily="66" charset="0"/>
              </a:rPr>
              <a:t>AI.</a:t>
            </a:r>
          </a:p>
          <a:p>
            <a:pPr marL="0" indent="0" algn="just">
              <a:buNone/>
            </a:pPr>
            <a:r>
              <a:rPr lang="ru-RU" altLang="ru-RU" sz="2800" dirty="0">
                <a:latin typeface="Comic Sans MS" panose="030F0702030302020204" pitchFamily="66" charset="0"/>
              </a:rPr>
              <a:t>Одна из проблем – «комбинаторный взрыв» и «проклятие размерности».</a:t>
            </a:r>
          </a:p>
          <a:p>
            <a:pPr marL="0" indent="0" algn="just">
              <a:buNone/>
            </a:pPr>
            <a:endParaRPr lang="ru-RU" altLang="ru-RU" sz="2800" dirty="0">
              <a:latin typeface="Comic Sans MS" panose="030F0702030302020204" pitchFamily="66" charset="0"/>
            </a:endParaRPr>
          </a:p>
        </p:txBody>
      </p:sp>
      <p:pic>
        <p:nvPicPr>
          <p:cNvPr id="10242" name="Picture 2" descr="http://robohub.org/wp-content/uploads/2016/01/James_Lighthill.jpg">
            <a:extLst>
              <a:ext uri="{FF2B5EF4-FFF2-40B4-BE49-F238E27FC236}">
                <a16:creationId xmlns:a16="http://schemas.microsoft.com/office/drawing/2014/main" id="{95DBA6AD-D27D-4F1A-A140-549279CA7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458" y="1052736"/>
            <a:ext cx="3882903" cy="472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32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A56FB79F-AAB1-4751-9EF5-7043E4A754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1" y="274638"/>
            <a:ext cx="11864851" cy="562074"/>
          </a:xfrm>
          <a:ln w="25400">
            <a:solidFill>
              <a:schemeClr val="accent2"/>
            </a:solidFill>
          </a:ln>
        </p:spPr>
        <p:txBody>
          <a:bodyPr/>
          <a:lstStyle/>
          <a:p>
            <a:pPr eaLnBrk="1" hangingPunct="1"/>
            <a:r>
              <a:rPr lang="ru-RU" altLang="ru-RU" sz="2800" dirty="0">
                <a:solidFill>
                  <a:srgbClr val="CC0000"/>
                </a:solidFill>
                <a:latin typeface="Comic Sans MS" panose="030F0702030302020204" pitchFamily="66" charset="0"/>
              </a:rPr>
              <a:t>Важные успехи (1962-1975) </a:t>
            </a:r>
            <a:r>
              <a:rPr lang="en-US" altLang="ru-RU" sz="2800" dirty="0">
                <a:solidFill>
                  <a:srgbClr val="CC0000"/>
                </a:solidFill>
                <a:latin typeface="Comic Sans MS" panose="030F0702030302020204" pitchFamily="66" charset="0"/>
              </a:rPr>
              <a:t>| </a:t>
            </a:r>
            <a:r>
              <a:rPr lang="ru-RU" altLang="ru-RU" sz="2800" dirty="0">
                <a:solidFill>
                  <a:srgbClr val="CC0000"/>
                </a:solidFill>
                <a:latin typeface="Comic Sans MS" panose="030F0702030302020204" pitchFamily="66" charset="0"/>
              </a:rPr>
              <a:t>Сходимость персептронов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DDDA8A8-BE4D-4267-BE4D-B2F917574325}"/>
              </a:ext>
            </a:extLst>
          </p:cNvPr>
          <p:cNvSpPr txBox="1">
            <a:spLocks noChangeArrowheads="1"/>
          </p:cNvSpPr>
          <p:nvPr/>
        </p:nvSpPr>
        <p:spPr>
          <a:xfrm>
            <a:off x="179511" y="1052736"/>
            <a:ext cx="7778627" cy="5233764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altLang="ru-RU" sz="2800" dirty="0">
                <a:latin typeface="Comic Sans MS" panose="030F0702030302020204" pitchFamily="66" charset="0"/>
              </a:rPr>
              <a:t>Фрэнк </a:t>
            </a:r>
            <a:r>
              <a:rPr lang="ru-RU" altLang="ru-RU" sz="2800" dirty="0" err="1">
                <a:latin typeface="Comic Sans MS" panose="030F0702030302020204" pitchFamily="66" charset="0"/>
              </a:rPr>
              <a:t>Розенблатт</a:t>
            </a:r>
            <a:r>
              <a:rPr lang="ru-RU" altLang="ru-RU" sz="2800" dirty="0">
                <a:latin typeface="Comic Sans MS" panose="030F0702030302020204" pitchFamily="66" charset="0"/>
              </a:rPr>
              <a:t> активно занимался нейронными сетями. В своей известной работе (1962) «</a:t>
            </a:r>
            <a:r>
              <a:rPr lang="ru-RU" altLang="ru-RU" sz="2800" i="1" dirty="0">
                <a:latin typeface="Comic Sans MS" panose="030F0702030302020204" pitchFamily="66" charset="0"/>
              </a:rPr>
              <a:t>Принципы </a:t>
            </a:r>
            <a:r>
              <a:rPr lang="ru-RU" altLang="ru-RU" sz="2800" i="1" dirty="0" err="1">
                <a:latin typeface="Comic Sans MS" panose="030F0702030302020204" pitchFamily="66" charset="0"/>
              </a:rPr>
              <a:t>нейродинамики</a:t>
            </a:r>
            <a:r>
              <a:rPr lang="ru-RU" altLang="ru-RU" sz="2800" i="1" dirty="0">
                <a:latin typeface="Comic Sans MS" panose="030F0702030302020204" pitchFamily="66" charset="0"/>
              </a:rPr>
              <a:t>: Перцептроны и теория механизмов мозга</a:t>
            </a:r>
            <a:r>
              <a:rPr lang="ru-RU" altLang="ru-RU" sz="2800" dirty="0">
                <a:latin typeface="Comic Sans MS" panose="030F0702030302020204" pitchFamily="66" charset="0"/>
              </a:rPr>
              <a:t>» он, в частности доказал теорему о сходимости персептрона. С этого момента нейронные сети получили строгое математическое доказательство.</a:t>
            </a:r>
          </a:p>
          <a:p>
            <a:pPr marL="0" indent="0" algn="just">
              <a:buNone/>
            </a:pPr>
            <a:r>
              <a:rPr lang="ru-RU" altLang="ru-RU" sz="2800" dirty="0">
                <a:latin typeface="Comic Sans MS" panose="030F0702030302020204" pitchFamily="66" charset="0"/>
              </a:rPr>
              <a:t>Вероятно, </a:t>
            </a:r>
            <a:r>
              <a:rPr lang="ru-RU" altLang="ru-RU" sz="2800" dirty="0" err="1">
                <a:latin typeface="Comic Sans MS" panose="030F0702030302020204" pitchFamily="66" charset="0"/>
              </a:rPr>
              <a:t>Розенблатт</a:t>
            </a:r>
            <a:r>
              <a:rPr lang="ru-RU" altLang="ru-RU" sz="2800" dirty="0">
                <a:latin typeface="Comic Sans MS" panose="030F0702030302020204" pitchFamily="66" charset="0"/>
              </a:rPr>
              <a:t> мог бы ответить </a:t>
            </a:r>
            <a:r>
              <a:rPr lang="ru-RU" altLang="ru-RU" sz="2800" dirty="0" err="1">
                <a:latin typeface="Comic Sans MS" panose="030F0702030302020204" pitchFamily="66" charset="0"/>
              </a:rPr>
              <a:t>Лайтхиллу</a:t>
            </a:r>
            <a:r>
              <a:rPr lang="ru-RU" altLang="ru-RU" sz="2800" dirty="0">
                <a:latin typeface="Comic Sans MS" panose="030F0702030302020204" pitchFamily="66" charset="0"/>
              </a:rPr>
              <a:t>, но он трагически погиб во время плавания на яхте…</a:t>
            </a:r>
          </a:p>
          <a:p>
            <a:pPr marL="0" indent="0" algn="just">
              <a:buNone/>
            </a:pPr>
            <a:endParaRPr lang="ru-RU" altLang="ru-RU" sz="2800" dirty="0">
              <a:latin typeface="Comic Sans MS" panose="030F0702030302020204" pitchFamily="66" charset="0"/>
            </a:endParaRPr>
          </a:p>
        </p:txBody>
      </p:sp>
      <p:pic>
        <p:nvPicPr>
          <p:cNvPr id="11266" name="Picture 2" descr="Rosenblatt.jpg (387×429)">
            <a:extLst>
              <a:ext uri="{FF2B5EF4-FFF2-40B4-BE49-F238E27FC236}">
                <a16:creationId xmlns:a16="http://schemas.microsoft.com/office/drawing/2014/main" id="{AF896C0A-7CA9-487F-A1DE-90880541F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87" y="942975"/>
            <a:ext cx="3686175" cy="408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32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A56FB79F-AAB1-4751-9EF5-7043E4A754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1" y="274638"/>
            <a:ext cx="11864851" cy="562074"/>
          </a:xfrm>
          <a:ln w="25400">
            <a:solidFill>
              <a:schemeClr val="accent2"/>
            </a:solidFill>
          </a:ln>
        </p:spPr>
        <p:txBody>
          <a:bodyPr/>
          <a:lstStyle/>
          <a:p>
            <a:pPr eaLnBrk="1" hangingPunct="1"/>
            <a:r>
              <a:rPr lang="ru-RU" altLang="ru-RU" sz="2800" dirty="0">
                <a:solidFill>
                  <a:srgbClr val="CC0000"/>
                </a:solidFill>
                <a:latin typeface="Comic Sans MS" panose="030F0702030302020204" pitchFamily="66" charset="0"/>
              </a:rPr>
              <a:t>Важные успехи (1962-1975) </a:t>
            </a:r>
            <a:r>
              <a:rPr lang="en-US" altLang="ru-RU" sz="2800" dirty="0">
                <a:solidFill>
                  <a:srgbClr val="CC0000"/>
                </a:solidFill>
                <a:latin typeface="Comic Sans MS" panose="030F0702030302020204" pitchFamily="66" charset="0"/>
              </a:rPr>
              <a:t>| </a:t>
            </a:r>
            <a:r>
              <a:rPr lang="ru-RU" altLang="ru-RU" sz="2800" dirty="0">
                <a:solidFill>
                  <a:srgbClr val="CC0000"/>
                </a:solidFill>
                <a:latin typeface="Comic Sans MS" panose="030F0702030302020204" pitchFamily="66" charset="0"/>
              </a:rPr>
              <a:t>Генетические алгоритмы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DDDA8A8-BE4D-4267-BE4D-B2F917574325}"/>
              </a:ext>
            </a:extLst>
          </p:cNvPr>
          <p:cNvSpPr txBox="1">
            <a:spLocks noChangeArrowheads="1"/>
          </p:cNvSpPr>
          <p:nvPr/>
        </p:nvSpPr>
        <p:spPr>
          <a:xfrm>
            <a:off x="179511" y="1052736"/>
            <a:ext cx="7778627" cy="5233764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altLang="ru-RU" sz="2800" dirty="0">
                <a:latin typeface="Comic Sans MS" panose="030F0702030302020204" pitchFamily="66" charset="0"/>
              </a:rPr>
              <a:t>Джон Холланд в 1975 году публикует свою известную книгу «</a:t>
            </a:r>
            <a:r>
              <a:rPr lang="en-US" altLang="ru-RU" sz="2800" i="1" dirty="0">
                <a:latin typeface="Comic Sans MS" panose="030F0702030302020204" pitchFamily="66" charset="0"/>
              </a:rPr>
              <a:t>Adaptation in Natural and Artificial System</a:t>
            </a:r>
            <a:r>
              <a:rPr lang="ru-RU" altLang="ru-RU" sz="2800" dirty="0">
                <a:latin typeface="Comic Sans MS" panose="030F0702030302020204" pitchFamily="66" charset="0"/>
              </a:rPr>
              <a:t>»</a:t>
            </a:r>
          </a:p>
          <a:p>
            <a:pPr marL="0" indent="0" algn="just">
              <a:buNone/>
            </a:pPr>
            <a:r>
              <a:rPr lang="ru-RU" altLang="ru-RU" sz="2800" dirty="0">
                <a:latin typeface="Comic Sans MS" panose="030F0702030302020204" pitchFamily="66" charset="0"/>
              </a:rPr>
              <a:t>С этой книгой начитается популярность генетических алгоритмов. Конечно, в то время вычислительные ресурсы не давали возможность осуществлять генетические алгоритмы и эволюционные вычисления, но в скором будущем эти методы станут играть огромную роль.</a:t>
            </a:r>
          </a:p>
          <a:p>
            <a:pPr marL="0" indent="0" algn="just">
              <a:buNone/>
            </a:pPr>
            <a:endParaRPr lang="ru-RU" altLang="ru-RU" sz="28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Джон_Генри_Холланд.jpg (406×500)">
            <a:extLst>
              <a:ext uri="{FF2B5EF4-FFF2-40B4-BE49-F238E27FC236}">
                <a16:creationId xmlns:a16="http://schemas.microsoft.com/office/drawing/2014/main" id="{47F01E55-9F3D-42B0-A56F-CD450C788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212" y="1052736"/>
            <a:ext cx="38671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49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A56FB79F-AAB1-4751-9EF5-7043E4A754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1" y="274638"/>
            <a:ext cx="11864851" cy="562074"/>
          </a:xfrm>
          <a:ln w="2540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eaLnBrk="1" hangingPunct="1"/>
            <a:r>
              <a:rPr lang="ru-RU" altLang="ru-RU" sz="2800" dirty="0">
                <a:solidFill>
                  <a:srgbClr val="CC0000"/>
                </a:solidFill>
                <a:latin typeface="Comic Sans MS" panose="030F0702030302020204" pitchFamily="66" charset="0"/>
              </a:rPr>
              <a:t>Базы знаний и экспертные системы (1969-1979) </a:t>
            </a:r>
            <a:r>
              <a:rPr lang="en-US" altLang="ru-RU" sz="2800" dirty="0">
                <a:solidFill>
                  <a:srgbClr val="CC0000"/>
                </a:solidFill>
                <a:latin typeface="Comic Sans MS" panose="030F0702030302020204" pitchFamily="66" charset="0"/>
              </a:rPr>
              <a:t>| </a:t>
            </a:r>
            <a:r>
              <a:rPr lang="ru-RU" altLang="ru-RU" sz="2800" dirty="0">
                <a:solidFill>
                  <a:srgbClr val="CC0000"/>
                </a:solidFill>
                <a:latin typeface="Comic Sans MS" panose="030F0702030302020204" pitchFamily="66" charset="0"/>
              </a:rPr>
              <a:t>Успехи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DDDA8A8-BE4D-4267-BE4D-B2F917574325}"/>
              </a:ext>
            </a:extLst>
          </p:cNvPr>
          <p:cNvSpPr txBox="1">
            <a:spLocks noChangeArrowheads="1"/>
          </p:cNvSpPr>
          <p:nvPr/>
        </p:nvSpPr>
        <p:spPr>
          <a:xfrm>
            <a:off x="179511" y="1052736"/>
            <a:ext cx="7778627" cy="5233764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altLang="ru-RU" sz="2800" dirty="0">
                <a:latin typeface="Comic Sans MS" panose="030F0702030302020204" pitchFamily="66" charset="0"/>
              </a:rPr>
              <a:t>Программа </a:t>
            </a:r>
            <a:r>
              <a:rPr lang="en-US" altLang="ru-RU" sz="2800" dirty="0" err="1">
                <a:latin typeface="Comic Sans MS" panose="030F0702030302020204" pitchFamily="66" charset="0"/>
              </a:rPr>
              <a:t>Dendral</a:t>
            </a:r>
            <a:r>
              <a:rPr lang="en-US" altLang="ru-RU" sz="2800" dirty="0">
                <a:latin typeface="Comic Sans MS" panose="030F0702030302020204" pitchFamily="66" charset="0"/>
              </a:rPr>
              <a:t> </a:t>
            </a:r>
            <a:r>
              <a:rPr lang="ru-RU" altLang="ru-RU" sz="2800" dirty="0">
                <a:latin typeface="Comic Sans MS" panose="030F0702030302020204" pitchFamily="66" charset="0"/>
              </a:rPr>
              <a:t>могла предсказать по химической формуле массы различных фрагментов молекулы при бомбардировке потоком электронов (</a:t>
            </a:r>
            <a:r>
              <a:rPr lang="ru-RU" altLang="ru-RU" sz="2800" dirty="0" err="1">
                <a:latin typeface="Comic Sans MS" panose="030F0702030302020204" pitchFamily="66" charset="0"/>
              </a:rPr>
              <a:t>Стенфорд</a:t>
            </a:r>
            <a:r>
              <a:rPr lang="ru-RU" altLang="ru-RU" sz="2800" dirty="0">
                <a:latin typeface="Comic Sans MS" panose="030F0702030302020204" pitchFamily="66" charset="0"/>
              </a:rPr>
              <a:t>). Это первая коммерчески успешная экспертная система.</a:t>
            </a:r>
          </a:p>
          <a:p>
            <a:pPr marL="0" indent="0" algn="just">
              <a:buNone/>
            </a:pPr>
            <a:r>
              <a:rPr lang="ru-RU" altLang="ru-RU" sz="2800" dirty="0">
                <a:latin typeface="Comic Sans MS" panose="030F0702030302020204" pitchFamily="66" charset="0"/>
              </a:rPr>
              <a:t>Медицинская система </a:t>
            </a:r>
            <a:r>
              <a:rPr lang="en-US" altLang="ru-RU" sz="2800" dirty="0" err="1">
                <a:latin typeface="Comic Sans MS" panose="030F0702030302020204" pitchFamily="66" charset="0"/>
              </a:rPr>
              <a:t>Mycin</a:t>
            </a:r>
            <a:r>
              <a:rPr lang="en-US" altLang="ru-RU" sz="2800" dirty="0">
                <a:latin typeface="Comic Sans MS" panose="030F0702030302020204" pitchFamily="66" charset="0"/>
              </a:rPr>
              <a:t> – </a:t>
            </a:r>
            <a:r>
              <a:rPr lang="ru-RU" altLang="ru-RU" sz="2800" dirty="0">
                <a:latin typeface="Comic Sans MS" panose="030F0702030302020204" pitchFamily="66" charset="0"/>
              </a:rPr>
              <a:t>около 450 правил. Эта система работала лучше чем многие опытные врачи! Реальное достижение, когда машина лучше людей-профессионалов!</a:t>
            </a:r>
          </a:p>
          <a:p>
            <a:pPr marL="0" indent="0" algn="just">
              <a:buNone/>
            </a:pPr>
            <a:r>
              <a:rPr lang="ru-RU" altLang="ru-RU" sz="2800" dirty="0">
                <a:latin typeface="Comic Sans MS" panose="030F0702030302020204" pitchFamily="66" charset="0"/>
              </a:rPr>
              <a:t>Большой успех!</a:t>
            </a:r>
          </a:p>
        </p:txBody>
      </p:sp>
      <p:pic>
        <p:nvPicPr>
          <p:cNvPr id="2050" name="Picture 2" descr="1*ylUKVQvZjQejznSkELF7fg.png (579×653)">
            <a:extLst>
              <a:ext uri="{FF2B5EF4-FFF2-40B4-BE49-F238E27FC236}">
                <a16:creationId xmlns:a16="http://schemas.microsoft.com/office/drawing/2014/main" id="{77753443-6B25-45AC-8318-1E3009FC4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729" y="1052736"/>
            <a:ext cx="3821633" cy="431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59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A56FB79F-AAB1-4751-9EF5-7043E4A754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1" y="274638"/>
            <a:ext cx="11864851" cy="562074"/>
          </a:xfrm>
          <a:ln w="2540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eaLnBrk="1" hangingPunct="1"/>
            <a:r>
              <a:rPr lang="ru-RU" altLang="ru-RU" sz="2800" dirty="0">
                <a:solidFill>
                  <a:srgbClr val="CC0000"/>
                </a:solidFill>
                <a:latin typeface="Comic Sans MS" panose="030F0702030302020204" pitchFamily="66" charset="0"/>
              </a:rPr>
              <a:t>Вторая зима </a:t>
            </a:r>
            <a:r>
              <a:rPr lang="en-US" altLang="ru-RU" sz="2800" dirty="0">
                <a:solidFill>
                  <a:srgbClr val="CC0000"/>
                </a:solidFill>
                <a:latin typeface="Comic Sans MS" panose="030F0702030302020204" pitchFamily="66" charset="0"/>
              </a:rPr>
              <a:t>AI</a:t>
            </a:r>
            <a:r>
              <a:rPr lang="ru-RU" altLang="ru-RU" sz="2800" dirty="0">
                <a:solidFill>
                  <a:srgbClr val="CC0000"/>
                </a:solidFill>
                <a:latin typeface="Comic Sans MS" panose="030F0702030302020204" pitchFamily="66" charset="0"/>
              </a:rPr>
              <a:t> (19</a:t>
            </a:r>
            <a:r>
              <a:rPr lang="en-US" altLang="ru-RU" sz="2800" dirty="0">
                <a:solidFill>
                  <a:srgbClr val="CC0000"/>
                </a:solidFill>
                <a:latin typeface="Comic Sans MS" panose="030F0702030302020204" pitchFamily="66" charset="0"/>
              </a:rPr>
              <a:t>84</a:t>
            </a:r>
            <a:r>
              <a:rPr lang="ru-RU" altLang="ru-RU" sz="2800" dirty="0">
                <a:solidFill>
                  <a:srgbClr val="CC0000"/>
                </a:solidFill>
                <a:latin typeface="Comic Sans MS" panose="030F0702030302020204" pitchFamily="66" charset="0"/>
              </a:rPr>
              <a:t>-19</a:t>
            </a:r>
            <a:r>
              <a:rPr lang="en-US" altLang="ru-RU" sz="2800" dirty="0">
                <a:solidFill>
                  <a:srgbClr val="CC0000"/>
                </a:solidFill>
                <a:latin typeface="Comic Sans MS" panose="030F0702030302020204" pitchFamily="66" charset="0"/>
              </a:rPr>
              <a:t>93</a:t>
            </a:r>
            <a:r>
              <a:rPr lang="ru-RU" altLang="ru-RU" sz="2800" dirty="0">
                <a:solidFill>
                  <a:srgbClr val="CC0000"/>
                </a:solidFill>
                <a:latin typeface="Comic Sans MS" panose="030F0702030302020204" pitchFamily="66" charset="0"/>
              </a:rPr>
              <a:t>) </a:t>
            </a:r>
            <a:r>
              <a:rPr lang="en-US" altLang="ru-RU" sz="2800" dirty="0">
                <a:solidFill>
                  <a:srgbClr val="CC0000"/>
                </a:solidFill>
                <a:latin typeface="Comic Sans MS" panose="030F0702030302020204" pitchFamily="66" charset="0"/>
              </a:rPr>
              <a:t>| </a:t>
            </a:r>
            <a:r>
              <a:rPr lang="ru-RU" altLang="ru-RU" sz="2800" dirty="0">
                <a:solidFill>
                  <a:srgbClr val="CC0000"/>
                </a:solidFill>
                <a:latin typeface="Comic Sans MS" panose="030F0702030302020204" pitchFamily="66" charset="0"/>
              </a:rPr>
              <a:t>Забвение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DDDA8A8-BE4D-4267-BE4D-B2F917574325}"/>
              </a:ext>
            </a:extLst>
          </p:cNvPr>
          <p:cNvSpPr txBox="1">
            <a:spLocks noChangeArrowheads="1"/>
          </p:cNvSpPr>
          <p:nvPr/>
        </p:nvSpPr>
        <p:spPr>
          <a:xfrm>
            <a:off x="179511" y="1052736"/>
            <a:ext cx="7778627" cy="5233764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altLang="ru-RU" sz="2800" dirty="0">
                <a:latin typeface="Comic Sans MS" panose="030F0702030302020204" pitchFamily="66" charset="0"/>
              </a:rPr>
              <a:t>С начала 80-х годов мир завоевывает</a:t>
            </a:r>
            <a:r>
              <a:rPr lang="en-US" altLang="ru-RU" sz="2800" dirty="0">
                <a:latin typeface="Comic Sans MS" panose="030F0702030302020204" pitchFamily="66" charset="0"/>
              </a:rPr>
              <a:t> </a:t>
            </a:r>
            <a:r>
              <a:rPr lang="ru-RU" altLang="ru-RU" sz="2800" dirty="0">
                <a:latin typeface="Comic Sans MS" panose="030F0702030302020204" pitchFamily="66" charset="0"/>
              </a:rPr>
              <a:t>персональный компьютер </a:t>
            </a:r>
            <a:r>
              <a:rPr lang="en-US" altLang="ru-RU" sz="2800" dirty="0">
                <a:latin typeface="Comic Sans MS" panose="030F0702030302020204" pitchFamily="66" charset="0"/>
              </a:rPr>
              <a:t>IBM PC</a:t>
            </a:r>
            <a:r>
              <a:rPr lang="ru-RU" altLang="ru-RU" sz="2800" dirty="0">
                <a:latin typeface="Comic Sans MS" panose="030F0702030302020204" pitchFamily="66" charset="0"/>
              </a:rPr>
              <a:t>.</a:t>
            </a:r>
            <a:r>
              <a:rPr lang="en-US" altLang="ru-RU" sz="2800" dirty="0">
                <a:latin typeface="Comic Sans MS" panose="030F0702030302020204" pitchFamily="66" charset="0"/>
              </a:rPr>
              <a:t> </a:t>
            </a:r>
            <a:endParaRPr lang="ru-RU" altLang="ru-RU" sz="2800" dirty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ru-RU" altLang="ru-RU" sz="2800" dirty="0">
                <a:latin typeface="Comic Sans MS" panose="030F0702030302020204" pitchFamily="66" charset="0"/>
              </a:rPr>
              <a:t>Компьютер в каждый дом! Открывается огромная потребность в бытовых программах: утилиты, игры, текстовые процессоры, графические редакторы, компиляторы…</a:t>
            </a:r>
          </a:p>
          <a:p>
            <a:pPr marL="0" indent="0" algn="just">
              <a:buNone/>
            </a:pPr>
            <a:r>
              <a:rPr lang="ru-RU" altLang="ru-RU" sz="2800" dirty="0">
                <a:latin typeface="Comic Sans MS" panose="030F0702030302020204" pitchFamily="66" charset="0"/>
              </a:rPr>
              <a:t>Это было очень интересно, можно было делать миллионы на программировании.</a:t>
            </a:r>
          </a:p>
          <a:p>
            <a:pPr marL="0" indent="0" algn="just">
              <a:buNone/>
            </a:pPr>
            <a:r>
              <a:rPr lang="ru-RU" altLang="ru-RU" sz="2800" dirty="0">
                <a:latin typeface="Comic Sans MS" panose="030F0702030302020204" pitchFamily="66" charset="0"/>
              </a:rPr>
              <a:t>Было не до заумного искусственного интеллекта…</a:t>
            </a:r>
          </a:p>
        </p:txBody>
      </p:sp>
      <p:pic>
        <p:nvPicPr>
          <p:cNvPr id="3074" name="Picture 2" descr="IBM_PC_5150.jpg (1024×740)">
            <a:extLst>
              <a:ext uri="{FF2B5EF4-FFF2-40B4-BE49-F238E27FC236}">
                <a16:creationId xmlns:a16="http://schemas.microsoft.com/office/drawing/2014/main" id="{7E7BA731-2E86-484B-B1E6-F18B69428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615" y="1052736"/>
            <a:ext cx="3789747" cy="273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86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2520" y="1188720"/>
            <a:ext cx="9966960" cy="3897630"/>
          </a:xfrm>
        </p:spPr>
        <p:txBody>
          <a:bodyPr>
            <a:normAutofit fontScale="90000"/>
          </a:bodyPr>
          <a:lstStyle/>
          <a:p>
            <a:r>
              <a:rPr lang="ru-RU" dirty="0"/>
              <a:t>Лекция № 1</a:t>
            </a:r>
            <a:br>
              <a:rPr lang="en-US" dirty="0"/>
            </a:br>
            <a:br>
              <a:rPr lang="ru-RU" sz="1800" dirty="0"/>
            </a:br>
            <a:r>
              <a:rPr lang="ru-RU" dirty="0"/>
              <a:t>История искусственного интеллекта и современные возможности машинного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140113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A56FB79F-AAB1-4751-9EF5-7043E4A754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1" y="274638"/>
            <a:ext cx="11864851" cy="562074"/>
          </a:xfrm>
          <a:ln w="2540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eaLnBrk="1" hangingPunct="1"/>
            <a:r>
              <a:rPr lang="ru-RU" altLang="ru-RU" sz="2800" dirty="0">
                <a:solidFill>
                  <a:srgbClr val="CC0000"/>
                </a:solidFill>
                <a:latin typeface="Comic Sans MS" panose="030F0702030302020204" pitchFamily="66" charset="0"/>
              </a:rPr>
              <a:t>Постепенный рост… (с 1993)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DDDA8A8-BE4D-4267-BE4D-B2F917574325}"/>
              </a:ext>
            </a:extLst>
          </p:cNvPr>
          <p:cNvSpPr txBox="1">
            <a:spLocks noChangeArrowheads="1"/>
          </p:cNvSpPr>
          <p:nvPr/>
        </p:nvSpPr>
        <p:spPr>
          <a:xfrm>
            <a:off x="179511" y="1052736"/>
            <a:ext cx="7778627" cy="5233764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altLang="ru-RU" sz="2800" dirty="0">
                <a:latin typeface="Comic Sans MS" panose="030F0702030302020204" pitchFamily="66" charset="0"/>
              </a:rPr>
              <a:t>С 1993 года начинается эпоха интернета. Это подталкивает исследования в </a:t>
            </a:r>
            <a:r>
              <a:rPr lang="en-US" altLang="ru-RU" sz="2800" dirty="0">
                <a:latin typeface="Comic Sans MS" panose="030F0702030302020204" pitchFamily="66" charset="0"/>
              </a:rPr>
              <a:t>AI.</a:t>
            </a:r>
          </a:p>
          <a:p>
            <a:pPr marL="0" indent="0" algn="just">
              <a:buNone/>
            </a:pPr>
            <a:r>
              <a:rPr lang="ru-RU" altLang="ru-RU" sz="2800" dirty="0">
                <a:latin typeface="Comic Sans MS" panose="030F0702030302020204" pitchFamily="66" charset="0"/>
              </a:rPr>
              <a:t>К этому моменту были «</a:t>
            </a:r>
            <a:r>
              <a:rPr lang="ru-RU" altLang="ru-RU" sz="2800" dirty="0" err="1">
                <a:latin typeface="Comic Sans MS" panose="030F0702030302020204" pitchFamily="66" charset="0"/>
              </a:rPr>
              <a:t>переоткрыты</a:t>
            </a:r>
            <a:r>
              <a:rPr lang="ru-RU" altLang="ru-RU" sz="2800" dirty="0">
                <a:latin typeface="Comic Sans MS" panose="030F0702030302020204" pitchFamily="66" charset="0"/>
              </a:rPr>
              <a:t>» нейронные сети, генетические вычисления.</a:t>
            </a:r>
          </a:p>
          <a:p>
            <a:pPr marL="0" indent="0" algn="just">
              <a:buNone/>
            </a:pPr>
            <a:r>
              <a:rPr lang="ru-RU" altLang="ru-RU" sz="2800" dirty="0">
                <a:latin typeface="Comic Sans MS" panose="030F0702030302020204" pitchFamily="66" charset="0"/>
              </a:rPr>
              <a:t>Но в этот раз все пойдет по-другому.</a:t>
            </a:r>
          </a:p>
          <a:p>
            <a:pPr marL="0" indent="0" algn="just">
              <a:buNone/>
            </a:pPr>
            <a:r>
              <a:rPr lang="ru-RU" altLang="ru-RU" sz="2800" dirty="0">
                <a:latin typeface="Comic Sans MS" panose="030F0702030302020204" pitchFamily="66" charset="0"/>
              </a:rPr>
              <a:t>Проблема </a:t>
            </a:r>
            <a:r>
              <a:rPr lang="en-US" altLang="ru-RU" sz="2800" dirty="0">
                <a:latin typeface="Comic Sans MS" panose="030F0702030302020204" pitchFamily="66" charset="0"/>
              </a:rPr>
              <a:t>AI </a:t>
            </a:r>
            <a:r>
              <a:rPr lang="ru-RU" altLang="ru-RU" sz="2800" dirty="0">
                <a:latin typeface="Comic Sans MS" panose="030F0702030302020204" pitchFamily="66" charset="0"/>
              </a:rPr>
              <a:t>была разделена на </a:t>
            </a:r>
          </a:p>
          <a:p>
            <a:pPr marL="457200" indent="-457200" algn="just"/>
            <a:r>
              <a:rPr lang="ru-RU" altLang="ru-RU" sz="2800" dirty="0">
                <a:latin typeface="Comic Sans MS" panose="030F0702030302020204" pitchFamily="66" charset="0"/>
              </a:rPr>
              <a:t>сильный искусственный интеллект</a:t>
            </a:r>
          </a:p>
          <a:p>
            <a:pPr marL="457200" indent="-457200" algn="just"/>
            <a:r>
              <a:rPr lang="ru-RU" altLang="ru-RU" sz="2800" dirty="0">
                <a:latin typeface="Comic Sans MS" panose="030F0702030302020204" pitchFamily="66" charset="0"/>
              </a:rPr>
              <a:t>слабый искусственный интеллект</a:t>
            </a:r>
          </a:p>
          <a:p>
            <a:pPr marL="0" indent="0" algn="just">
              <a:buNone/>
            </a:pPr>
            <a:r>
              <a:rPr lang="ru-RU" altLang="ru-RU" sz="2800" dirty="0">
                <a:latin typeface="Comic Sans MS" panose="030F0702030302020204" pitchFamily="66" charset="0"/>
              </a:rPr>
              <a:t>Больше никаких восторгов! По-деловому, шаг за шагом…</a:t>
            </a:r>
          </a:p>
        </p:txBody>
      </p:sp>
      <p:pic>
        <p:nvPicPr>
          <p:cNvPr id="4098" name="Picture 2" descr="futurist_1493783585.jpeg (1024×785)">
            <a:extLst>
              <a:ext uri="{FF2B5EF4-FFF2-40B4-BE49-F238E27FC236}">
                <a16:creationId xmlns:a16="http://schemas.microsoft.com/office/drawing/2014/main" id="{B48AC816-DEC4-4E73-B0C7-9BB6A52F2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601" y="1052736"/>
            <a:ext cx="3907761" cy="299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1338AD7A-CED7-462D-A51E-C8FED30603AE}"/>
              </a:ext>
            </a:extLst>
          </p:cNvPr>
          <p:cNvSpPr txBox="1">
            <a:spLocks noChangeArrowheads="1"/>
          </p:cNvSpPr>
          <p:nvPr/>
        </p:nvSpPr>
        <p:spPr>
          <a:xfrm>
            <a:off x="8155048" y="4264595"/>
            <a:ext cx="3889314" cy="1904648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/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altLang="ru-RU" sz="1800" dirty="0">
                <a:latin typeface="Comic Sans MS" panose="030F0702030302020204" pitchFamily="66" charset="0"/>
              </a:rPr>
              <a:t>Были найдены эффективные методы обучения нейронных сетей, построены многослойные НС, стохастические машины и байесовское обучение, генетические вычисления, экспертные системы…</a:t>
            </a:r>
          </a:p>
        </p:txBody>
      </p:sp>
    </p:spTree>
    <p:extLst>
      <p:ext uri="{BB962C8B-B14F-4D97-AF65-F5344CB8AC3E}">
        <p14:creationId xmlns:p14="http://schemas.microsoft.com/office/powerpoint/2010/main" val="277397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A56FB79F-AAB1-4751-9EF5-7043E4A754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1" y="274638"/>
            <a:ext cx="11864851" cy="562074"/>
          </a:xfrm>
          <a:ln w="2540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eaLnBrk="1" hangingPunct="1"/>
            <a:r>
              <a:rPr lang="en-US" altLang="ru-RU" sz="2800" dirty="0">
                <a:solidFill>
                  <a:srgbClr val="CC0000"/>
                </a:solidFill>
                <a:latin typeface="Comic Sans MS" panose="030F0702030302020204" pitchFamily="66" charset="0"/>
              </a:rPr>
              <a:t>AI </a:t>
            </a:r>
            <a:r>
              <a:rPr lang="ru-RU" altLang="ru-RU" sz="2800" dirty="0">
                <a:solidFill>
                  <a:srgbClr val="CC0000"/>
                </a:solidFill>
                <a:latin typeface="Comic Sans MS" panose="030F0702030302020204" pitchFamily="66" charset="0"/>
              </a:rPr>
              <a:t>сегодня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DDDA8A8-BE4D-4267-BE4D-B2F917574325}"/>
              </a:ext>
            </a:extLst>
          </p:cNvPr>
          <p:cNvSpPr txBox="1">
            <a:spLocks noChangeArrowheads="1"/>
          </p:cNvSpPr>
          <p:nvPr/>
        </p:nvSpPr>
        <p:spPr>
          <a:xfrm>
            <a:off x="179512" y="1052736"/>
            <a:ext cx="11864850" cy="5233764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buNone/>
            </a:pPr>
            <a:r>
              <a:rPr lang="ru-RU" altLang="ru-RU" sz="2800" dirty="0">
                <a:latin typeface="Comic Sans MS" panose="030F0702030302020204" pitchFamily="66" charset="0"/>
              </a:rPr>
              <a:t>Сегодня </a:t>
            </a:r>
            <a:r>
              <a:rPr lang="en-US" altLang="ru-RU" sz="2800" dirty="0">
                <a:latin typeface="Comic Sans MS" panose="030F0702030302020204" pitchFamily="66" charset="0"/>
              </a:rPr>
              <a:t>AI </a:t>
            </a:r>
            <a:r>
              <a:rPr lang="ru-RU" altLang="ru-RU" sz="2800" dirty="0">
                <a:latin typeface="Comic Sans MS" panose="030F0702030302020204" pitchFamily="66" charset="0"/>
              </a:rPr>
              <a:t>– это:</a:t>
            </a:r>
          </a:p>
          <a:p>
            <a:pPr algn="just">
              <a:spcBef>
                <a:spcPts val="600"/>
              </a:spcBef>
            </a:pPr>
            <a:r>
              <a:rPr lang="ru-RU" altLang="ru-RU" sz="2800" dirty="0">
                <a:latin typeface="Comic Sans MS" panose="030F0702030302020204" pitchFamily="66" charset="0"/>
              </a:rPr>
              <a:t>мощные, </a:t>
            </a:r>
            <a:r>
              <a:rPr lang="ru-RU" altLang="ru-RU" sz="2800" dirty="0" err="1">
                <a:latin typeface="Comic Sans MS" panose="030F0702030302020204" pitchFamily="66" charset="0"/>
              </a:rPr>
              <a:t>сверточные</a:t>
            </a:r>
            <a:r>
              <a:rPr lang="ru-RU" altLang="ru-RU" sz="2800" dirty="0">
                <a:latin typeface="Comic Sans MS" panose="030F0702030302020204" pitchFamily="66" charset="0"/>
              </a:rPr>
              <a:t> нейронные сети</a:t>
            </a:r>
          </a:p>
          <a:p>
            <a:pPr algn="just">
              <a:spcBef>
                <a:spcPts val="600"/>
              </a:spcBef>
            </a:pPr>
            <a:r>
              <a:rPr lang="ru-RU" altLang="ru-RU" sz="2800" dirty="0">
                <a:latin typeface="Comic Sans MS" panose="030F0702030302020204" pitchFamily="66" charset="0"/>
              </a:rPr>
              <a:t>глубинное обучение машин</a:t>
            </a:r>
          </a:p>
          <a:p>
            <a:pPr algn="just">
              <a:spcBef>
                <a:spcPts val="600"/>
              </a:spcBef>
            </a:pPr>
            <a:r>
              <a:rPr lang="ru-RU" altLang="ru-RU" sz="2800" dirty="0">
                <a:latin typeface="Comic Sans MS" panose="030F0702030302020204" pitchFamily="66" charset="0"/>
              </a:rPr>
              <a:t>облачные вычисления и огромные объемы данных</a:t>
            </a:r>
          </a:p>
          <a:p>
            <a:pPr marL="0" indent="0" algn="just">
              <a:spcBef>
                <a:spcPts val="600"/>
              </a:spcBef>
              <a:buNone/>
            </a:pPr>
            <a:endParaRPr lang="ru-RU" altLang="ru-RU" sz="2800" kern="0" dirty="0">
              <a:latin typeface="Comic Sans MS" panose="030F0702030302020204" pitchFamily="66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ru-RU" altLang="ru-RU" sz="2800" kern="0" dirty="0">
                <a:latin typeface="Comic Sans MS" panose="030F0702030302020204" pitchFamily="66" charset="0"/>
              </a:rPr>
              <a:t>Это дает возможность решить задачи:</a:t>
            </a:r>
          </a:p>
          <a:p>
            <a:pPr algn="just">
              <a:spcBef>
                <a:spcPts val="600"/>
              </a:spcBef>
            </a:pPr>
            <a:r>
              <a:rPr lang="ru-RU" altLang="ru-RU" sz="2800" kern="0" dirty="0">
                <a:latin typeface="Comic Sans MS" panose="030F0702030302020204" pitchFamily="66" charset="0"/>
              </a:rPr>
              <a:t>распознавание образов, интерпретация фото</a:t>
            </a:r>
          </a:p>
          <a:p>
            <a:pPr algn="just">
              <a:spcBef>
                <a:spcPts val="600"/>
              </a:spcBef>
            </a:pPr>
            <a:r>
              <a:rPr lang="ru-RU" altLang="ru-RU" sz="2800" kern="0" dirty="0">
                <a:latin typeface="Comic Sans MS" panose="030F0702030302020204" pitchFamily="66" charset="0"/>
              </a:rPr>
              <a:t>машинный перевод</a:t>
            </a:r>
          </a:p>
          <a:p>
            <a:pPr algn="just">
              <a:spcBef>
                <a:spcPts val="600"/>
              </a:spcBef>
            </a:pPr>
            <a:r>
              <a:rPr lang="ru-RU" altLang="ru-RU" sz="2800" kern="0" dirty="0">
                <a:latin typeface="Comic Sans MS" panose="030F0702030302020204" pitchFamily="66" charset="0"/>
              </a:rPr>
              <a:t>анализ текстов, </a:t>
            </a:r>
            <a:r>
              <a:rPr lang="en-US" altLang="ru-RU" sz="2800" kern="0" dirty="0">
                <a:latin typeface="Comic Sans MS" panose="030F0702030302020204" pitchFamily="66" charset="0"/>
              </a:rPr>
              <a:t>Data Mining</a:t>
            </a:r>
          </a:p>
          <a:p>
            <a:pPr algn="just">
              <a:spcBef>
                <a:spcPts val="600"/>
              </a:spcBef>
            </a:pPr>
            <a:r>
              <a:rPr lang="ru-RU" altLang="ru-RU" sz="2800" kern="0" dirty="0">
                <a:latin typeface="Comic Sans MS" panose="030F0702030302020204" pitchFamily="66" charset="0"/>
              </a:rPr>
              <a:t>беспилотное управление, роботы</a:t>
            </a:r>
          </a:p>
          <a:p>
            <a:pPr algn="just">
              <a:spcBef>
                <a:spcPts val="600"/>
              </a:spcBef>
            </a:pPr>
            <a:r>
              <a:rPr lang="ru-RU" altLang="ru-RU" sz="2800" kern="0" dirty="0">
                <a:latin typeface="Comic Sans MS" panose="030F0702030302020204" pitchFamily="66" charset="0"/>
              </a:rPr>
              <a:t>замещение людей на производстве и в офисах</a:t>
            </a:r>
            <a:endParaRPr lang="en-US" altLang="ru-RU" sz="2800" kern="0" dirty="0">
              <a:latin typeface="Comic Sans MS" panose="030F0702030302020204" pitchFamily="66" charset="0"/>
            </a:endParaRPr>
          </a:p>
          <a:p>
            <a:pPr algn="just"/>
            <a:endParaRPr lang="ru-RU" altLang="ru-RU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28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A56FB79F-AAB1-4751-9EF5-7043E4A754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1" y="274638"/>
            <a:ext cx="11864851" cy="562074"/>
          </a:xfrm>
          <a:ln w="2540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eaLnBrk="1" hangingPunct="1"/>
            <a:r>
              <a:rPr lang="en-US" altLang="ru-RU" sz="2800" dirty="0">
                <a:solidFill>
                  <a:srgbClr val="CC0000"/>
                </a:solidFill>
                <a:latin typeface="Comic Sans MS" panose="030F0702030302020204" pitchFamily="66" charset="0"/>
              </a:rPr>
              <a:t>AI </a:t>
            </a:r>
            <a:r>
              <a:rPr lang="ru-RU" altLang="ru-RU" sz="2800" dirty="0">
                <a:solidFill>
                  <a:srgbClr val="CC0000"/>
                </a:solidFill>
                <a:latin typeface="Comic Sans MS" panose="030F0702030302020204" pitchFamily="66" charset="0"/>
              </a:rPr>
              <a:t>неизбежен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DDDA8A8-BE4D-4267-BE4D-B2F917574325}"/>
              </a:ext>
            </a:extLst>
          </p:cNvPr>
          <p:cNvSpPr txBox="1">
            <a:spLocks noChangeArrowheads="1"/>
          </p:cNvSpPr>
          <p:nvPr/>
        </p:nvSpPr>
        <p:spPr>
          <a:xfrm>
            <a:off x="179511" y="1052736"/>
            <a:ext cx="7778627" cy="5233764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altLang="ru-RU" sz="2800" dirty="0">
                <a:latin typeface="Comic Sans MS" panose="030F0702030302020204" pitchFamily="66" charset="0"/>
              </a:rPr>
              <a:t>Мир изменился, и сейчас роль человека становится другой. </a:t>
            </a:r>
          </a:p>
          <a:p>
            <a:pPr marL="0" indent="0" algn="just">
              <a:buNone/>
            </a:pPr>
            <a:r>
              <a:rPr lang="ru-RU" altLang="ru-RU" sz="2800" kern="0" dirty="0">
                <a:latin typeface="Comic Sans MS" panose="030F0702030302020204" pitchFamily="66" charset="0"/>
              </a:rPr>
              <a:t>«</a:t>
            </a:r>
            <a:r>
              <a:rPr lang="ru-RU" altLang="ru-RU" sz="2800" i="1" kern="0" dirty="0">
                <a:latin typeface="Comic Sans MS" panose="030F0702030302020204" pitchFamily="66" charset="0"/>
              </a:rPr>
              <a:t>В </a:t>
            </a:r>
            <a:r>
              <a:rPr lang="en-US" altLang="ru-RU" sz="2800" i="1" kern="0" dirty="0">
                <a:latin typeface="Comic Sans MS" panose="030F0702030302020204" pitchFamily="66" charset="0"/>
              </a:rPr>
              <a:t>XXI </a:t>
            </a:r>
            <a:r>
              <a:rPr lang="ru-RU" altLang="ru-RU" sz="2800" i="1" kern="0" dirty="0">
                <a:latin typeface="Comic Sans MS" panose="030F0702030302020204" pitchFamily="66" charset="0"/>
              </a:rPr>
              <a:t>веке неграмотными будут люди не те, которые на умеют читать и писать, а те, кто не сможет учиться, разучиваться и переучиваться</a:t>
            </a:r>
            <a:r>
              <a:rPr lang="ru-RU" altLang="ru-RU" sz="2800" kern="0" dirty="0">
                <a:latin typeface="Comic Sans MS" panose="030F0702030302020204" pitchFamily="66" charset="0"/>
              </a:rPr>
              <a:t>». </a:t>
            </a:r>
            <a:r>
              <a:rPr lang="ru-RU" altLang="ru-RU" sz="2800" kern="0" dirty="0" err="1">
                <a:latin typeface="Comic Sans MS" panose="030F0702030302020204" pitchFamily="66" charset="0"/>
              </a:rPr>
              <a:t>Элвин</a:t>
            </a:r>
            <a:r>
              <a:rPr lang="ru-RU" altLang="ru-RU" sz="2800" kern="0" dirty="0">
                <a:latin typeface="Comic Sans MS" panose="030F0702030302020204" pitchFamily="66" charset="0"/>
              </a:rPr>
              <a:t> </a:t>
            </a:r>
            <a:r>
              <a:rPr lang="ru-RU" altLang="ru-RU" sz="2800" kern="0" dirty="0" err="1">
                <a:latin typeface="Comic Sans MS" panose="030F0702030302020204" pitchFamily="66" charset="0"/>
              </a:rPr>
              <a:t>Тоффлер</a:t>
            </a:r>
            <a:endParaRPr lang="ru-RU" altLang="ru-RU" sz="3200" kern="0" dirty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endParaRPr lang="ru-RU" altLang="ru-RU" sz="2800" kern="0" dirty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ru-RU" altLang="ru-RU" sz="2800" kern="0" dirty="0">
                <a:latin typeface="Comic Sans MS" panose="030F0702030302020204" pitchFamily="66" charset="0"/>
              </a:rPr>
              <a:t>Не нужно бояться роботов и искусственного интеллекта! В этом спасение цивилизации.</a:t>
            </a:r>
          </a:p>
          <a:p>
            <a:pPr marL="0" indent="0" algn="just">
              <a:buNone/>
            </a:pPr>
            <a:r>
              <a:rPr lang="ru-RU" altLang="ru-RU" sz="2800" kern="0" dirty="0">
                <a:latin typeface="Comic Sans MS" panose="030F0702030302020204" pitchFamily="66" charset="0"/>
              </a:rPr>
              <a:t>Быть может следующий виток эволюции – конвергенция </a:t>
            </a:r>
            <a:r>
              <a:rPr lang="en-US" altLang="ru-RU" sz="2800" kern="0" dirty="0">
                <a:latin typeface="Comic Sans MS" panose="030F0702030302020204" pitchFamily="66" charset="0"/>
              </a:rPr>
              <a:t>Homo sapiens </a:t>
            </a:r>
            <a:r>
              <a:rPr lang="ru-RU" altLang="ru-RU" sz="2800" kern="0" dirty="0">
                <a:latin typeface="Comic Sans MS" panose="030F0702030302020204" pitchFamily="66" charset="0"/>
              </a:rPr>
              <a:t>и </a:t>
            </a:r>
            <a:r>
              <a:rPr lang="en-US" altLang="ru-RU" sz="2800" kern="0" dirty="0">
                <a:latin typeface="Comic Sans MS" panose="030F0702030302020204" pitchFamily="66" charset="0"/>
              </a:rPr>
              <a:t>AI.</a:t>
            </a:r>
            <a:endParaRPr lang="ru-RU" altLang="ru-RU" sz="2800" kern="0" dirty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endParaRPr lang="ru-RU" altLang="ru-RU" sz="2800" dirty="0">
              <a:latin typeface="Comic Sans MS" panose="030F0702030302020204" pitchFamily="66" charset="0"/>
            </a:endParaRPr>
          </a:p>
        </p:txBody>
      </p:sp>
      <p:pic>
        <p:nvPicPr>
          <p:cNvPr id="8" name="Picture 2" descr="Изображение выглядит как человек, мужчина, одежда, костюм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FB9FEE59-AE61-409D-9CBD-0F66029DE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092" y="1052735"/>
            <a:ext cx="3894270" cy="219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27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A56FB79F-AAB1-4751-9EF5-7043E4A754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1" y="274638"/>
            <a:ext cx="11864851" cy="562074"/>
          </a:xfrm>
          <a:ln w="25400">
            <a:solidFill>
              <a:schemeClr val="accent2"/>
            </a:solidFill>
          </a:ln>
        </p:spPr>
        <p:txBody>
          <a:bodyPr/>
          <a:lstStyle/>
          <a:p>
            <a:pPr eaLnBrk="1" hangingPunct="1"/>
            <a:r>
              <a:rPr lang="ru-RU" altLang="ru-RU" sz="2800" dirty="0">
                <a:solidFill>
                  <a:srgbClr val="CC0000"/>
                </a:solidFill>
                <a:latin typeface="Comic Sans MS" panose="030F0702030302020204" pitchFamily="66" charset="0"/>
              </a:rPr>
              <a:t>Особенности нашего курса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DDDA8A8-BE4D-4267-BE4D-B2F917574325}"/>
              </a:ext>
            </a:extLst>
          </p:cNvPr>
          <p:cNvSpPr txBox="1">
            <a:spLocks noChangeArrowheads="1"/>
          </p:cNvSpPr>
          <p:nvPr/>
        </p:nvSpPr>
        <p:spPr>
          <a:xfrm>
            <a:off x="179510" y="953881"/>
            <a:ext cx="11864851" cy="5381015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buNone/>
            </a:pPr>
            <a:r>
              <a:rPr lang="ru-RU" altLang="ru-RU" sz="2800" dirty="0">
                <a:latin typeface="Comic Sans MS" panose="030F0702030302020204" pitchFamily="66" charset="0"/>
              </a:rPr>
              <a:t>Основная идея курса – показать на реально работающих примерах различные методы и алгоритмы машинного обучения и искусственного интеллекта.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altLang="ru-RU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Мы будем говорить о теории искусственного интеллекта и показывать какие математические идеи лежат в основе методов машинного обучения, но нашей основной задачей будет именно демонстрация рабочих алгоритмов.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altLang="ru-RU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Мы научим Вас применять методы искусственного интеллекта в своих задачах и подумаем как их можно применять к классическим математическим проблемам.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ru-RU" altLang="ru-RU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Мы ждем энтузиастов для занятия наукой (ИИ + математика)!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ru-RU" altLang="ru-RU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Пишите мне: </a:t>
            </a:r>
            <a:r>
              <a:rPr lang="en-US" altLang="ru-RU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roman@shamin.ru</a:t>
            </a:r>
            <a:endParaRPr lang="ru-RU" altLang="ru-RU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23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A56FB79F-AAB1-4751-9EF5-7043E4A754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1" y="274638"/>
            <a:ext cx="11864851" cy="562074"/>
          </a:xfrm>
          <a:ln w="25400">
            <a:solidFill>
              <a:schemeClr val="accent2"/>
            </a:solidFill>
          </a:ln>
        </p:spPr>
        <p:txBody>
          <a:bodyPr/>
          <a:lstStyle/>
          <a:p>
            <a:pPr eaLnBrk="1" hangingPunct="1"/>
            <a:r>
              <a:rPr lang="ru-RU" altLang="ru-RU" sz="2800" dirty="0">
                <a:solidFill>
                  <a:srgbClr val="CC0000"/>
                </a:solidFill>
                <a:latin typeface="Comic Sans MS" panose="030F0702030302020204" pitchFamily="66" charset="0"/>
              </a:rPr>
              <a:t>Определение искусственного интеллекта и машинного обучения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DDDA8A8-BE4D-4267-BE4D-B2F917574325}"/>
              </a:ext>
            </a:extLst>
          </p:cNvPr>
          <p:cNvSpPr txBox="1">
            <a:spLocks noChangeArrowheads="1"/>
          </p:cNvSpPr>
          <p:nvPr/>
        </p:nvSpPr>
        <p:spPr>
          <a:xfrm>
            <a:off x="179511" y="1052736"/>
            <a:ext cx="11864851" cy="5233764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altLang="ru-RU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AI – технологии (аппаратные и программные комплексы), которые могут решать (пытаться) задачи (особенно нечеткие) творческими методами.</a:t>
            </a:r>
          </a:p>
          <a:p>
            <a:pPr marL="0" indent="0" algn="just">
              <a:buNone/>
            </a:pPr>
            <a:r>
              <a:rPr lang="ru-RU" altLang="ru-RU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ML – технология построения программ, которая включает в себя обучение на примерах (с учителем или без).</a:t>
            </a:r>
          </a:p>
          <a:p>
            <a:pPr marL="0" indent="0" algn="just">
              <a:buNone/>
            </a:pPr>
            <a:r>
              <a:rPr lang="ru-RU" altLang="ru-RU" sz="2800" dirty="0">
                <a:latin typeface="Comic Sans MS" panose="030F0702030302020204" pitchFamily="66" charset="0"/>
              </a:rPr>
              <a:t>Важнейшими чертами систем искусственного интеллекта являются:</a:t>
            </a:r>
          </a:p>
          <a:p>
            <a:pPr marL="457200" indent="-457200" algn="just">
              <a:spcBef>
                <a:spcPts val="600"/>
              </a:spcBef>
            </a:pPr>
            <a:r>
              <a:rPr lang="ru-RU" altLang="ru-RU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обучаемость (</a:t>
            </a:r>
            <a:r>
              <a:rPr lang="ru-RU" altLang="ru-RU" sz="28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самообучаемость</a:t>
            </a:r>
            <a:r>
              <a:rPr lang="ru-RU" altLang="ru-RU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)</a:t>
            </a:r>
          </a:p>
          <a:p>
            <a:pPr marL="457200" indent="-457200" algn="just">
              <a:spcBef>
                <a:spcPts val="600"/>
              </a:spcBef>
            </a:pPr>
            <a:r>
              <a:rPr lang="ru-RU" altLang="ru-RU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обобщение</a:t>
            </a:r>
          </a:p>
          <a:p>
            <a:pPr marL="457200" indent="-457200" algn="just">
              <a:spcBef>
                <a:spcPts val="600"/>
              </a:spcBef>
            </a:pPr>
            <a:r>
              <a:rPr lang="ru-RU" altLang="ru-RU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адаптация и самоорганизация</a:t>
            </a:r>
          </a:p>
          <a:p>
            <a:pPr marL="457200" indent="-457200" algn="just">
              <a:spcBef>
                <a:spcPts val="600"/>
              </a:spcBef>
            </a:pPr>
            <a:r>
              <a:rPr lang="ru-RU" altLang="ru-RU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нечеткость и неточность</a:t>
            </a:r>
          </a:p>
        </p:txBody>
      </p:sp>
    </p:spTree>
    <p:extLst>
      <p:ext uri="{BB962C8B-B14F-4D97-AF65-F5344CB8AC3E}">
        <p14:creationId xmlns:p14="http://schemas.microsoft.com/office/powerpoint/2010/main" val="406481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A56FB79F-AAB1-4751-9EF5-7043E4A754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1" y="274638"/>
            <a:ext cx="11864851" cy="562074"/>
          </a:xfrm>
          <a:ln w="2540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ru-RU" altLang="ru-RU" sz="2800" dirty="0">
                <a:solidFill>
                  <a:srgbClr val="CC0000"/>
                </a:solidFill>
                <a:latin typeface="Comic Sans MS" panose="030F0702030302020204" pitchFamily="66" charset="0"/>
              </a:rPr>
              <a:t>Предтечи </a:t>
            </a:r>
            <a:r>
              <a:rPr lang="en-US" altLang="ru-RU" sz="2800" dirty="0">
                <a:solidFill>
                  <a:srgbClr val="CC0000"/>
                </a:solidFill>
                <a:latin typeface="Comic Sans MS" panose="030F0702030302020204" pitchFamily="66" charset="0"/>
              </a:rPr>
              <a:t>AI</a:t>
            </a:r>
            <a:r>
              <a:rPr lang="ru-RU" altLang="ru-RU" sz="2800" dirty="0">
                <a:solidFill>
                  <a:srgbClr val="CC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ru-RU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| </a:t>
            </a:r>
            <a:r>
              <a:rPr lang="ru-RU" altLang="ru-RU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Аристотель (384-322 годы до н.э.)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DDDA8A8-BE4D-4267-BE4D-B2F917574325}"/>
              </a:ext>
            </a:extLst>
          </p:cNvPr>
          <p:cNvSpPr txBox="1">
            <a:spLocks noChangeArrowheads="1"/>
          </p:cNvSpPr>
          <p:nvPr/>
        </p:nvSpPr>
        <p:spPr>
          <a:xfrm>
            <a:off x="179512" y="1052736"/>
            <a:ext cx="8721602" cy="5233764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altLang="ru-RU" sz="2800" dirty="0">
                <a:latin typeface="Comic Sans MS" panose="030F0702030302020204" pitchFamily="66" charset="0"/>
              </a:rPr>
              <a:t>Аристотелем разработана система (алгоритм) для механического проведения правильных рассуждений. «Действия обоснованы логической связью между целями и знаниями о результатах данного действия».</a:t>
            </a:r>
            <a:endParaRPr lang="en-US" altLang="ru-RU" sz="2800" dirty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ru-RU" altLang="ru-RU" sz="2800" dirty="0">
                <a:latin typeface="Comic Sans MS" panose="030F0702030302020204" pitchFamily="66" charset="0"/>
              </a:rPr>
              <a:t>Цель =</a:t>
            </a:r>
            <a:r>
              <a:rPr lang="en-US" altLang="ru-RU" sz="2800" dirty="0">
                <a:latin typeface="Comic Sans MS" panose="030F0702030302020204" pitchFamily="66" charset="0"/>
              </a:rPr>
              <a:t>&gt; </a:t>
            </a:r>
            <a:r>
              <a:rPr lang="ru-RU" altLang="ru-RU" sz="2800" dirty="0">
                <a:latin typeface="Comic Sans MS" panose="030F0702030302020204" pitchFamily="66" charset="0"/>
              </a:rPr>
              <a:t>подцели </a:t>
            </a:r>
            <a:r>
              <a:rPr lang="en-US" altLang="ru-RU" sz="2800" dirty="0">
                <a:latin typeface="Comic Sans MS" panose="030F0702030302020204" pitchFamily="66" charset="0"/>
              </a:rPr>
              <a:t>=&gt;…=&gt;</a:t>
            </a:r>
            <a:r>
              <a:rPr lang="ru-RU" altLang="ru-RU" sz="2800" dirty="0">
                <a:latin typeface="Comic Sans MS" panose="030F0702030302020204" pitchFamily="66" charset="0"/>
              </a:rPr>
              <a:t> элементарные шаги.</a:t>
            </a:r>
          </a:p>
          <a:p>
            <a:pPr marL="0" indent="0" algn="just">
              <a:buNone/>
            </a:pPr>
            <a:r>
              <a:rPr lang="ru-RU" altLang="ru-RU" sz="2800" dirty="0">
                <a:latin typeface="Comic Sans MS" panose="030F0702030302020204" pitchFamily="66" charset="0"/>
              </a:rPr>
              <a:t>Через 2300 лет идея Аристотеля была реализована в алгоритме </a:t>
            </a:r>
            <a:r>
              <a:rPr lang="en-US" altLang="ru-RU" sz="2800" dirty="0">
                <a:latin typeface="Comic Sans MS" panose="030F0702030302020204" pitchFamily="66" charset="0"/>
              </a:rPr>
              <a:t>GPS (General Problem Solver) </a:t>
            </a:r>
            <a:r>
              <a:rPr lang="ru-RU" altLang="ru-RU" sz="2800" dirty="0">
                <a:latin typeface="Comic Sans MS" panose="030F0702030302020204" pitchFamily="66" charset="0"/>
              </a:rPr>
              <a:t>Алленом </a:t>
            </a:r>
            <a:r>
              <a:rPr lang="ru-RU" altLang="ru-RU" sz="2800" dirty="0" err="1">
                <a:latin typeface="Comic Sans MS" panose="030F0702030302020204" pitchFamily="66" charset="0"/>
              </a:rPr>
              <a:t>Ньюэллом</a:t>
            </a:r>
            <a:r>
              <a:rPr lang="ru-RU" altLang="ru-RU" sz="2800" dirty="0">
                <a:latin typeface="Comic Sans MS" panose="030F0702030302020204" pitchFamily="66" charset="0"/>
              </a:rPr>
              <a:t> и Гербертом Саймоном.</a:t>
            </a:r>
          </a:p>
          <a:p>
            <a:pPr marL="0" indent="0" algn="just">
              <a:buNone/>
            </a:pPr>
            <a:r>
              <a:rPr lang="ru-RU" altLang="ru-RU" sz="2800" dirty="0">
                <a:latin typeface="Comic Sans MS" panose="030F0702030302020204" pitchFamily="66" charset="0"/>
              </a:rPr>
              <a:t>Другие имена: Томас Гоббс, Леонардо да Винчи, Рене Декарт, </a:t>
            </a:r>
            <a:r>
              <a:rPr lang="ru-RU" altLang="ru-RU" sz="2800" dirty="0" err="1">
                <a:latin typeface="Comic Sans MS" panose="030F0702030302020204" pitchFamily="66" charset="0"/>
              </a:rPr>
              <a:t>Блез</a:t>
            </a:r>
            <a:r>
              <a:rPr lang="ru-RU" altLang="ru-RU" sz="2800" dirty="0">
                <a:latin typeface="Comic Sans MS" panose="030F0702030302020204" pitchFamily="66" charset="0"/>
              </a:rPr>
              <a:t> Паскаль, Готфрид Лейбниц…</a:t>
            </a:r>
            <a:endParaRPr lang="en-US" altLang="ru-RU" sz="2800" dirty="0">
              <a:latin typeface="Comic Sans MS" panose="030F0702030302020204" pitchFamily="66" charset="0"/>
            </a:endParaRPr>
          </a:p>
        </p:txBody>
      </p:sp>
      <p:pic>
        <p:nvPicPr>
          <p:cNvPr id="1028" name="Picture 4" descr="a_034.jpg (224×273)">
            <a:extLst>
              <a:ext uri="{FF2B5EF4-FFF2-40B4-BE49-F238E27FC236}">
                <a16:creationId xmlns:a16="http://schemas.microsoft.com/office/drawing/2014/main" id="{9C4E9513-D4E8-4662-A85A-7E8CD30E4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274" y="1069293"/>
            <a:ext cx="2986087" cy="363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04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A56FB79F-AAB1-4751-9EF5-7043E4A754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1" y="274638"/>
            <a:ext cx="11864851" cy="562074"/>
          </a:xfrm>
          <a:ln w="25400">
            <a:solidFill>
              <a:schemeClr val="accent2"/>
            </a:solidFill>
          </a:ln>
        </p:spPr>
        <p:txBody>
          <a:bodyPr/>
          <a:lstStyle/>
          <a:p>
            <a:pPr eaLnBrk="1" hangingPunct="1"/>
            <a:r>
              <a:rPr lang="ru-RU" altLang="ru-RU" sz="2800" dirty="0">
                <a:solidFill>
                  <a:srgbClr val="CC0000"/>
                </a:solidFill>
                <a:latin typeface="Comic Sans MS" panose="030F0702030302020204" pitchFamily="66" charset="0"/>
              </a:rPr>
              <a:t>Предпосылки </a:t>
            </a:r>
            <a:r>
              <a:rPr lang="en-US" altLang="ru-RU" sz="2800" dirty="0">
                <a:solidFill>
                  <a:srgbClr val="CC0000"/>
                </a:solidFill>
                <a:latin typeface="Comic Sans MS" panose="030F0702030302020204" pitchFamily="66" charset="0"/>
              </a:rPr>
              <a:t>AI (19</a:t>
            </a:r>
            <a:r>
              <a:rPr lang="ru-RU" altLang="ru-RU" sz="2800" dirty="0">
                <a:solidFill>
                  <a:srgbClr val="CC0000"/>
                </a:solidFill>
                <a:latin typeface="Comic Sans MS" panose="030F0702030302020204" pitchFamily="66" charset="0"/>
              </a:rPr>
              <a:t>36</a:t>
            </a:r>
            <a:r>
              <a:rPr lang="en-US" altLang="ru-RU" sz="2800" dirty="0">
                <a:solidFill>
                  <a:srgbClr val="CC0000"/>
                </a:solidFill>
                <a:latin typeface="Comic Sans MS" panose="030F0702030302020204" pitchFamily="66" charset="0"/>
              </a:rPr>
              <a:t> – 1955 </a:t>
            </a:r>
            <a:r>
              <a:rPr lang="ru-RU" altLang="ru-RU" sz="2800" dirty="0">
                <a:solidFill>
                  <a:srgbClr val="CC0000"/>
                </a:solidFill>
                <a:latin typeface="Comic Sans MS" panose="030F0702030302020204" pitchFamily="66" charset="0"/>
              </a:rPr>
              <a:t>г.) </a:t>
            </a:r>
            <a:r>
              <a:rPr lang="en-US" altLang="ru-RU" sz="2800" dirty="0">
                <a:solidFill>
                  <a:srgbClr val="CC0000"/>
                </a:solidFill>
                <a:latin typeface="Comic Sans MS" panose="030F0702030302020204" pitchFamily="66" charset="0"/>
              </a:rPr>
              <a:t>| </a:t>
            </a:r>
            <a:r>
              <a:rPr lang="ru-RU" altLang="ru-RU" sz="2800" dirty="0">
                <a:solidFill>
                  <a:srgbClr val="CC0000"/>
                </a:solidFill>
                <a:latin typeface="Comic Sans MS" panose="030F0702030302020204" pitchFamily="66" charset="0"/>
              </a:rPr>
              <a:t>Алан Тьюринг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DDDA8A8-BE4D-4267-BE4D-B2F917574325}"/>
              </a:ext>
            </a:extLst>
          </p:cNvPr>
          <p:cNvSpPr txBox="1">
            <a:spLocks noChangeArrowheads="1"/>
          </p:cNvSpPr>
          <p:nvPr/>
        </p:nvSpPr>
        <p:spPr>
          <a:xfrm>
            <a:off x="179511" y="1052736"/>
            <a:ext cx="7778627" cy="5233764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altLang="ru-RU" sz="2800" dirty="0">
                <a:latin typeface="Comic Sans MS" panose="030F0702030302020204" pitchFamily="66" charset="0"/>
              </a:rPr>
              <a:t>В 1936 году выходит известная статья Алана Тьюринга, в которой он рассматривает </a:t>
            </a:r>
            <a:r>
              <a:rPr lang="en-US" altLang="ru-RU" sz="2800" dirty="0">
                <a:latin typeface="Comic Sans MS" panose="030F0702030302020204" pitchFamily="66" charset="0"/>
              </a:rPr>
              <a:t>A-</a:t>
            </a:r>
            <a:r>
              <a:rPr lang="ru-RU" altLang="ru-RU" sz="2800" dirty="0">
                <a:latin typeface="Comic Sans MS" panose="030F0702030302020204" pitchFamily="66" charset="0"/>
              </a:rPr>
              <a:t>машину (машина Тьюринга).</a:t>
            </a:r>
          </a:p>
          <a:p>
            <a:pPr marL="0" indent="0" algn="just">
              <a:buNone/>
            </a:pPr>
            <a:r>
              <a:rPr lang="ru-RU" altLang="ru-RU" sz="2800" dirty="0">
                <a:latin typeface="Comic Sans MS" panose="030F0702030302020204" pitchFamily="66" charset="0"/>
              </a:rPr>
              <a:t>Идея о том, что вычислитель – это должен быть машиной оказалась очень продуктивной, хотя формальные понятия алгоритмов были и ранее (Черч, Марков).</a:t>
            </a:r>
          </a:p>
          <a:p>
            <a:pPr marL="0" indent="0" algn="just">
              <a:buNone/>
            </a:pPr>
            <a:r>
              <a:rPr lang="ru-RU" altLang="ru-RU" sz="2800" dirty="0">
                <a:latin typeface="Comic Sans MS" panose="030F0702030302020204" pitchFamily="66" charset="0"/>
              </a:rPr>
              <a:t>В 1950 году «Может ли машина мыслить?»</a:t>
            </a:r>
          </a:p>
          <a:p>
            <a:pPr marL="0" indent="0" algn="just">
              <a:buNone/>
            </a:pPr>
            <a:r>
              <a:rPr lang="ru-RU" altLang="ru-RU" sz="2800" dirty="0">
                <a:latin typeface="Comic Sans MS" panose="030F0702030302020204" pitchFamily="66" charset="0"/>
              </a:rPr>
              <a:t>Машин еще нет, но уже задан вектор, что машина может мыслить – это и есть искусственный интеллект!</a:t>
            </a:r>
          </a:p>
        </p:txBody>
      </p:sp>
      <p:pic>
        <p:nvPicPr>
          <p:cNvPr id="1026" name="Picture 2" descr="Alan_Turing_Aged_16.jpg (675×919)">
            <a:extLst>
              <a:ext uri="{FF2B5EF4-FFF2-40B4-BE49-F238E27FC236}">
                <a16:creationId xmlns:a16="http://schemas.microsoft.com/office/drawing/2014/main" id="{9A832986-ED29-43AA-BA79-8915834C8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557" y="1028700"/>
            <a:ext cx="3861805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11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A56FB79F-AAB1-4751-9EF5-7043E4A754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1" y="274638"/>
            <a:ext cx="11864851" cy="562074"/>
          </a:xfrm>
          <a:ln w="25400">
            <a:solidFill>
              <a:schemeClr val="accent2"/>
            </a:solidFill>
          </a:ln>
        </p:spPr>
        <p:txBody>
          <a:bodyPr/>
          <a:lstStyle/>
          <a:p>
            <a:pPr eaLnBrk="1" hangingPunct="1"/>
            <a:r>
              <a:rPr lang="ru-RU" altLang="ru-RU" sz="2800" dirty="0">
                <a:solidFill>
                  <a:srgbClr val="CC0000"/>
                </a:solidFill>
                <a:latin typeface="Comic Sans MS" panose="030F0702030302020204" pitchFamily="66" charset="0"/>
              </a:rPr>
              <a:t>Предпосылки </a:t>
            </a:r>
            <a:r>
              <a:rPr lang="en-US" altLang="ru-RU" sz="2800" dirty="0">
                <a:solidFill>
                  <a:srgbClr val="CC0000"/>
                </a:solidFill>
                <a:latin typeface="Comic Sans MS" panose="030F0702030302020204" pitchFamily="66" charset="0"/>
              </a:rPr>
              <a:t>AI (19</a:t>
            </a:r>
            <a:r>
              <a:rPr lang="ru-RU" altLang="ru-RU" sz="2800" dirty="0">
                <a:solidFill>
                  <a:srgbClr val="CC0000"/>
                </a:solidFill>
                <a:latin typeface="Comic Sans MS" panose="030F0702030302020204" pitchFamily="66" charset="0"/>
              </a:rPr>
              <a:t>36</a:t>
            </a:r>
            <a:r>
              <a:rPr lang="en-US" altLang="ru-RU" sz="2800" dirty="0">
                <a:solidFill>
                  <a:srgbClr val="CC0000"/>
                </a:solidFill>
                <a:latin typeface="Comic Sans MS" panose="030F0702030302020204" pitchFamily="66" charset="0"/>
              </a:rPr>
              <a:t> – 1955 </a:t>
            </a:r>
            <a:r>
              <a:rPr lang="ru-RU" altLang="ru-RU" sz="2800" dirty="0">
                <a:solidFill>
                  <a:srgbClr val="CC0000"/>
                </a:solidFill>
                <a:latin typeface="Comic Sans MS" panose="030F0702030302020204" pitchFamily="66" charset="0"/>
              </a:rPr>
              <a:t>г.) </a:t>
            </a:r>
            <a:r>
              <a:rPr lang="en-US" altLang="ru-RU" sz="2800" dirty="0">
                <a:solidFill>
                  <a:srgbClr val="CC0000"/>
                </a:solidFill>
                <a:latin typeface="Comic Sans MS" panose="030F0702030302020204" pitchFamily="66" charset="0"/>
              </a:rPr>
              <a:t>| </a:t>
            </a:r>
            <a:r>
              <a:rPr lang="ru-RU" altLang="ru-RU" sz="2800" dirty="0">
                <a:solidFill>
                  <a:srgbClr val="CC0000"/>
                </a:solidFill>
                <a:latin typeface="Comic Sans MS" panose="030F0702030302020204" pitchFamily="66" charset="0"/>
              </a:rPr>
              <a:t>новый поворот - нейросети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DDDA8A8-BE4D-4267-BE4D-B2F917574325}"/>
              </a:ext>
            </a:extLst>
          </p:cNvPr>
          <p:cNvSpPr txBox="1">
            <a:spLocks noChangeArrowheads="1"/>
          </p:cNvSpPr>
          <p:nvPr/>
        </p:nvSpPr>
        <p:spPr>
          <a:xfrm>
            <a:off x="179511" y="1052736"/>
            <a:ext cx="7778627" cy="5233764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altLang="ru-RU" sz="2800" dirty="0">
                <a:latin typeface="Comic Sans MS" panose="030F0702030302020204" pitchFamily="66" charset="0"/>
              </a:rPr>
              <a:t>В 1943 году выходить работа </a:t>
            </a:r>
            <a:r>
              <a:rPr lang="ru-RU" altLang="ru-RU" sz="2800" dirty="0" err="1">
                <a:latin typeface="Comic Sans MS" panose="030F0702030302020204" pitchFamily="66" charset="0"/>
              </a:rPr>
              <a:t>Уорен</a:t>
            </a:r>
            <a:r>
              <a:rPr lang="ru-RU" altLang="ru-RU" sz="2800" dirty="0">
                <a:latin typeface="Comic Sans MS" panose="030F0702030302020204" pitchFamily="66" charset="0"/>
              </a:rPr>
              <a:t> Мак-</a:t>
            </a:r>
            <a:r>
              <a:rPr lang="ru-RU" altLang="ru-RU" sz="2800" dirty="0" err="1">
                <a:latin typeface="Comic Sans MS" panose="030F0702030302020204" pitchFamily="66" charset="0"/>
              </a:rPr>
              <a:t>Каллока</a:t>
            </a:r>
            <a:r>
              <a:rPr lang="ru-RU" altLang="ru-RU" sz="2800" dirty="0">
                <a:latin typeface="Comic Sans MS" panose="030F0702030302020204" pitchFamily="66" charset="0"/>
              </a:rPr>
              <a:t> и Уолтер </a:t>
            </a:r>
            <a:r>
              <a:rPr lang="ru-RU" altLang="ru-RU" sz="2800" dirty="0" err="1">
                <a:latin typeface="Comic Sans MS" panose="030F0702030302020204" pitchFamily="66" charset="0"/>
              </a:rPr>
              <a:t>Питтса</a:t>
            </a:r>
            <a:r>
              <a:rPr lang="ru-RU" altLang="ru-RU" sz="2800" dirty="0">
                <a:latin typeface="Comic Sans MS" panose="030F0702030302020204" pitchFamily="66" charset="0"/>
              </a:rPr>
              <a:t>. Первый был </a:t>
            </a:r>
            <a:r>
              <a:rPr lang="ru-RU" altLang="ru-RU" sz="2800" dirty="0" err="1">
                <a:latin typeface="Comic Sans MS" panose="030F0702030302020204" pitchFamily="66" charset="0"/>
              </a:rPr>
              <a:t>нейрофзиолог</a:t>
            </a:r>
            <a:r>
              <a:rPr lang="ru-RU" altLang="ru-RU" sz="2800" dirty="0">
                <a:latin typeface="Comic Sans MS" panose="030F0702030302020204" pitchFamily="66" charset="0"/>
              </a:rPr>
              <a:t>, а второй – математик. Они подошли к вычислимости совсем по другому. Не из «</a:t>
            </a:r>
            <a:r>
              <a:rPr lang="en-US" altLang="ru-RU" sz="2800" dirty="0">
                <a:latin typeface="Comic Sans MS" panose="030F0702030302020204" pitchFamily="66" charset="0"/>
              </a:rPr>
              <a:t>A </a:t>
            </a:r>
            <a:r>
              <a:rPr lang="ru-RU" altLang="ru-RU" sz="2800" dirty="0">
                <a:latin typeface="Comic Sans MS" panose="030F0702030302020204" pitchFamily="66" charset="0"/>
              </a:rPr>
              <a:t>следует </a:t>
            </a:r>
            <a:r>
              <a:rPr lang="en-US" altLang="ru-RU" sz="2800" dirty="0">
                <a:latin typeface="Comic Sans MS" panose="030F0702030302020204" pitchFamily="66" charset="0"/>
              </a:rPr>
              <a:t>B</a:t>
            </a:r>
            <a:r>
              <a:rPr lang="ru-RU" altLang="ru-RU" sz="2800" dirty="0">
                <a:latin typeface="Comic Sans MS" panose="030F0702030302020204" pitchFamily="66" charset="0"/>
              </a:rPr>
              <a:t>», а аналогично мозгу. В их работе вводится понятие искусственной нейронной сети и предположили, что такие сети могут быть обучаемыми.</a:t>
            </a:r>
          </a:p>
          <a:p>
            <a:pPr marL="0" indent="0" algn="just">
              <a:buNone/>
            </a:pPr>
            <a:r>
              <a:rPr lang="ru-RU" altLang="ru-RU" sz="2800" dirty="0" err="1">
                <a:latin typeface="Comic Sans MS" panose="030F0702030302020204" pitchFamily="66" charset="0"/>
              </a:rPr>
              <a:t>Доналд</a:t>
            </a:r>
            <a:r>
              <a:rPr lang="ru-RU" altLang="ru-RU" sz="2800" dirty="0">
                <a:latin typeface="Comic Sans MS" panose="030F0702030302020204" pitchFamily="66" charset="0"/>
              </a:rPr>
              <a:t> </a:t>
            </a:r>
            <a:r>
              <a:rPr lang="ru-RU" altLang="ru-RU" sz="2800" dirty="0" err="1">
                <a:latin typeface="Comic Sans MS" panose="030F0702030302020204" pitchFamily="66" charset="0"/>
              </a:rPr>
              <a:t>Хебб</a:t>
            </a:r>
            <a:r>
              <a:rPr lang="ru-RU" altLang="ru-RU" sz="2800" dirty="0">
                <a:latin typeface="Comic Sans MS" panose="030F0702030302020204" pitchFamily="66" charset="0"/>
              </a:rPr>
              <a:t> (</a:t>
            </a:r>
            <a:r>
              <a:rPr lang="ru-RU" altLang="ru-RU" sz="2800" dirty="0" err="1">
                <a:latin typeface="Comic Sans MS" panose="030F0702030302020204" pitchFamily="66" charset="0"/>
              </a:rPr>
              <a:t>нейропсихолог</a:t>
            </a:r>
            <a:r>
              <a:rPr lang="ru-RU" altLang="ru-RU" sz="2800" dirty="0">
                <a:latin typeface="Comic Sans MS" panose="030F0702030302020204" pitchFamily="66" charset="0"/>
              </a:rPr>
              <a:t>) предложил алгоритм обучения нейронных сетей (правило </a:t>
            </a:r>
            <a:r>
              <a:rPr lang="ru-RU" altLang="ru-RU" sz="2800" dirty="0" err="1">
                <a:latin typeface="Comic Sans MS" panose="030F0702030302020204" pitchFamily="66" charset="0"/>
              </a:rPr>
              <a:t>Хебба</a:t>
            </a:r>
            <a:r>
              <a:rPr lang="ru-RU" altLang="ru-RU" sz="2800" dirty="0">
                <a:latin typeface="Comic Sans MS" panose="030F0702030302020204" pitchFamily="66" charset="0"/>
              </a:rPr>
              <a:t>).</a:t>
            </a:r>
          </a:p>
        </p:txBody>
      </p:sp>
      <p:pic>
        <p:nvPicPr>
          <p:cNvPr id="2052" name="Picture 4" descr="http://www.astrosurf.com/luxorion/Images/maccullochw.jpg">
            <a:extLst>
              <a:ext uri="{FF2B5EF4-FFF2-40B4-BE49-F238E27FC236}">
                <a16:creationId xmlns:a16="http://schemas.microsoft.com/office/drawing/2014/main" id="{70F538C0-0E4C-4C1E-9A4B-6E57D073E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1052736"/>
            <a:ext cx="1943100" cy="244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astrosurf.com/luxorion/Images/pittsw.jpg">
            <a:extLst>
              <a:ext uri="{FF2B5EF4-FFF2-40B4-BE49-F238E27FC236}">
                <a16:creationId xmlns:a16="http://schemas.microsoft.com/office/drawing/2014/main" id="{7C988AF6-E65D-4476-96A7-2076F9723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9387" y="1052736"/>
            <a:ext cx="17049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psych.ualberta.ca/GCPWS/Hebb/Images/Hebb.png">
            <a:extLst>
              <a:ext uri="{FF2B5EF4-FFF2-40B4-BE49-F238E27FC236}">
                <a16:creationId xmlns:a16="http://schemas.microsoft.com/office/drawing/2014/main" id="{5A2F9A50-39F5-48F4-897F-2862D27DE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0" y="3669618"/>
            <a:ext cx="1876425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93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A56FB79F-AAB1-4751-9EF5-7043E4A754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1" y="274638"/>
            <a:ext cx="11864851" cy="562074"/>
          </a:xfrm>
          <a:ln w="25400">
            <a:solidFill>
              <a:schemeClr val="accent2"/>
            </a:solidFill>
          </a:ln>
        </p:spPr>
        <p:txBody>
          <a:bodyPr/>
          <a:lstStyle/>
          <a:p>
            <a:pPr eaLnBrk="1" hangingPunct="1"/>
            <a:r>
              <a:rPr lang="ru-RU" altLang="ru-RU" sz="2800" dirty="0">
                <a:solidFill>
                  <a:srgbClr val="CC0000"/>
                </a:solidFill>
                <a:latin typeface="Comic Sans MS" panose="030F0702030302020204" pitchFamily="66" charset="0"/>
              </a:rPr>
              <a:t>Предпосылки </a:t>
            </a:r>
            <a:r>
              <a:rPr lang="en-US" altLang="ru-RU" sz="2800" dirty="0">
                <a:solidFill>
                  <a:srgbClr val="CC0000"/>
                </a:solidFill>
                <a:latin typeface="Comic Sans MS" panose="030F0702030302020204" pitchFamily="66" charset="0"/>
              </a:rPr>
              <a:t>AI (19</a:t>
            </a:r>
            <a:r>
              <a:rPr lang="ru-RU" altLang="ru-RU" sz="2800" dirty="0">
                <a:solidFill>
                  <a:srgbClr val="CC0000"/>
                </a:solidFill>
                <a:latin typeface="Comic Sans MS" panose="030F0702030302020204" pitchFamily="66" charset="0"/>
              </a:rPr>
              <a:t>36</a:t>
            </a:r>
            <a:r>
              <a:rPr lang="en-US" altLang="ru-RU" sz="2800" dirty="0">
                <a:solidFill>
                  <a:srgbClr val="CC0000"/>
                </a:solidFill>
                <a:latin typeface="Comic Sans MS" panose="030F0702030302020204" pitchFamily="66" charset="0"/>
              </a:rPr>
              <a:t> – 1955 </a:t>
            </a:r>
            <a:r>
              <a:rPr lang="ru-RU" altLang="ru-RU" sz="2800" dirty="0">
                <a:solidFill>
                  <a:srgbClr val="CC0000"/>
                </a:solidFill>
                <a:latin typeface="Comic Sans MS" panose="030F0702030302020204" pitchFamily="66" charset="0"/>
              </a:rPr>
              <a:t>г.) </a:t>
            </a:r>
            <a:r>
              <a:rPr lang="en-US" altLang="ru-RU" sz="2800" dirty="0">
                <a:solidFill>
                  <a:srgbClr val="CC0000"/>
                </a:solidFill>
                <a:latin typeface="Comic Sans MS" panose="030F0702030302020204" pitchFamily="66" charset="0"/>
              </a:rPr>
              <a:t>| </a:t>
            </a:r>
            <a:r>
              <a:rPr lang="ru-RU" altLang="ru-RU" sz="2800" dirty="0">
                <a:solidFill>
                  <a:srgbClr val="CC0000"/>
                </a:solidFill>
                <a:latin typeface="Comic Sans MS" panose="030F0702030302020204" pitchFamily="66" charset="0"/>
              </a:rPr>
              <a:t>новый поворот - нейросети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DDDA8A8-BE4D-4267-BE4D-B2F917574325}"/>
              </a:ext>
            </a:extLst>
          </p:cNvPr>
          <p:cNvSpPr txBox="1">
            <a:spLocks noChangeArrowheads="1"/>
          </p:cNvSpPr>
          <p:nvPr/>
        </p:nvSpPr>
        <p:spPr>
          <a:xfrm>
            <a:off x="179511" y="1052736"/>
            <a:ext cx="7778627" cy="1819052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altLang="ru-RU" sz="2800" dirty="0" err="1">
                <a:latin typeface="Comic Sans MS" panose="030F0702030302020204" pitchFamily="66" charset="0"/>
              </a:rPr>
              <a:t>Марвин</a:t>
            </a:r>
            <a:r>
              <a:rPr lang="ru-RU" altLang="ru-RU" sz="2800" dirty="0">
                <a:latin typeface="Comic Sans MS" panose="030F0702030302020204" pitchFamily="66" charset="0"/>
              </a:rPr>
              <a:t> Минский и Дин </a:t>
            </a:r>
            <a:r>
              <a:rPr lang="ru-RU" altLang="ru-RU" sz="2800" dirty="0" err="1">
                <a:latin typeface="Comic Sans MS" panose="030F0702030302020204" pitchFamily="66" charset="0"/>
              </a:rPr>
              <a:t>Эдмондс</a:t>
            </a:r>
            <a:r>
              <a:rPr lang="ru-RU" altLang="ru-RU" sz="2800" dirty="0">
                <a:latin typeface="Comic Sans MS" panose="030F0702030302020204" pitchFamily="66" charset="0"/>
              </a:rPr>
              <a:t> в 1951 году создали первый сетевой компьютер </a:t>
            </a:r>
            <a:r>
              <a:rPr lang="en-US" altLang="ru-RU" sz="2800" dirty="0">
                <a:latin typeface="Comic Sans MS" panose="030F0702030302020204" pitchFamily="66" charset="0"/>
              </a:rPr>
              <a:t>“</a:t>
            </a:r>
            <a:r>
              <a:rPr lang="en-US" altLang="ru-RU" sz="2800" dirty="0" err="1">
                <a:latin typeface="Comic Sans MS" panose="030F0702030302020204" pitchFamily="66" charset="0"/>
              </a:rPr>
              <a:t>Snarc</a:t>
            </a:r>
            <a:r>
              <a:rPr lang="en-US" altLang="ru-RU" sz="2800" dirty="0">
                <a:latin typeface="Comic Sans MS" panose="030F0702030302020204" pitchFamily="66" charset="0"/>
              </a:rPr>
              <a:t>”. </a:t>
            </a:r>
            <a:r>
              <a:rPr lang="ru-RU" altLang="ru-RU" sz="2800" dirty="0">
                <a:latin typeface="Comic Sans MS" panose="030F0702030302020204" pitchFamily="66" charset="0"/>
              </a:rPr>
              <a:t>Этот компьютер моделировал 40 нейронов.</a:t>
            </a:r>
          </a:p>
        </p:txBody>
      </p:sp>
      <p:pic>
        <p:nvPicPr>
          <p:cNvPr id="3074" name="Picture 2" descr="https://upload.wikimedia.org/wikipedia/commons/a/aa/Marvin_Minsky.jpg">
            <a:extLst>
              <a:ext uri="{FF2B5EF4-FFF2-40B4-BE49-F238E27FC236}">
                <a16:creationId xmlns:a16="http://schemas.microsoft.com/office/drawing/2014/main" id="{EF77677D-2298-4BFE-A499-388D46DD2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1052735"/>
            <a:ext cx="3900487" cy="390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ages.ifanr.cn/wp-content/uploads/2016/01/neuron-SNARC-GJLoan2011-x640.jpg">
            <a:extLst>
              <a:ext uri="{FF2B5EF4-FFF2-40B4-BE49-F238E27FC236}">
                <a16:creationId xmlns:a16="http://schemas.microsoft.com/office/drawing/2014/main" id="{0306927D-D1AB-4CEF-AEA6-2503B70C7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2" y="3032373"/>
            <a:ext cx="609600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44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A56FB79F-AAB1-4751-9EF5-7043E4A754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1" y="274638"/>
            <a:ext cx="11864851" cy="562074"/>
          </a:xfrm>
          <a:ln w="25400">
            <a:solidFill>
              <a:schemeClr val="accent2"/>
            </a:solidFill>
          </a:ln>
        </p:spPr>
        <p:txBody>
          <a:bodyPr/>
          <a:lstStyle/>
          <a:p>
            <a:pPr eaLnBrk="1" hangingPunct="1"/>
            <a:r>
              <a:rPr lang="ru-RU" altLang="ru-RU" sz="2800" dirty="0">
                <a:solidFill>
                  <a:srgbClr val="CC0000"/>
                </a:solidFill>
                <a:latin typeface="Comic Sans MS" panose="030F0702030302020204" pitchFamily="66" charset="0"/>
              </a:rPr>
              <a:t>Рождение </a:t>
            </a:r>
            <a:r>
              <a:rPr lang="en-US" altLang="ru-RU" sz="2800" dirty="0">
                <a:solidFill>
                  <a:srgbClr val="CC0000"/>
                </a:solidFill>
                <a:latin typeface="Comic Sans MS" panose="030F0702030302020204" pitchFamily="66" charset="0"/>
              </a:rPr>
              <a:t>AI (1956 </a:t>
            </a:r>
            <a:r>
              <a:rPr lang="ru-RU" altLang="ru-RU" sz="2800" dirty="0">
                <a:solidFill>
                  <a:srgbClr val="CC0000"/>
                </a:solidFill>
                <a:latin typeface="Comic Sans MS" panose="030F0702030302020204" pitchFamily="66" charset="0"/>
              </a:rPr>
              <a:t>г.)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DDDA8A8-BE4D-4267-BE4D-B2F917574325}"/>
              </a:ext>
            </a:extLst>
          </p:cNvPr>
          <p:cNvSpPr txBox="1">
            <a:spLocks noChangeArrowheads="1"/>
          </p:cNvSpPr>
          <p:nvPr/>
        </p:nvSpPr>
        <p:spPr>
          <a:xfrm>
            <a:off x="179511" y="1052736"/>
            <a:ext cx="7778627" cy="5233764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altLang="ru-RU" sz="2800" dirty="0">
                <a:latin typeface="Comic Sans MS" panose="030F0702030302020204" pitchFamily="66" charset="0"/>
              </a:rPr>
              <a:t>Джон Маккарти, Клод Шеннон организовали в </a:t>
            </a:r>
            <a:r>
              <a:rPr lang="ru-RU" altLang="ru-RU" sz="2800" dirty="0" err="1">
                <a:latin typeface="Comic Sans MS" panose="030F0702030302020204" pitchFamily="66" charset="0"/>
              </a:rPr>
              <a:t>Дартмуте</a:t>
            </a:r>
            <a:r>
              <a:rPr lang="ru-RU" altLang="ru-RU" sz="2800" dirty="0">
                <a:latin typeface="Comic Sans MS" panose="030F0702030302020204" pitchFamily="66" charset="0"/>
              </a:rPr>
              <a:t> в 1956 г. двухмесячный семинар. На этом семинаре было принято соглашение о названии «Искусственный интеллект».</a:t>
            </a:r>
          </a:p>
          <a:p>
            <a:pPr marL="0" indent="0" algn="just">
              <a:buNone/>
            </a:pPr>
            <a:r>
              <a:rPr lang="ru-RU" altLang="ru-RU" sz="2800" dirty="0">
                <a:latin typeface="Comic Sans MS" panose="030F0702030302020204" pitchFamily="66" charset="0"/>
              </a:rPr>
              <a:t>Участники: Маккарти, Шеннон, Рочестер, </a:t>
            </a:r>
            <a:r>
              <a:rPr lang="ru-RU" altLang="ru-RU" sz="2800" dirty="0" err="1">
                <a:latin typeface="Comic Sans MS" panose="030F0702030302020204" pitchFamily="66" charset="0"/>
              </a:rPr>
              <a:t>Мур</a:t>
            </a:r>
            <a:r>
              <a:rPr lang="ru-RU" altLang="ru-RU" sz="2800" dirty="0">
                <a:latin typeface="Comic Sans MS" panose="030F0702030302020204" pitchFamily="66" charset="0"/>
              </a:rPr>
              <a:t>, </a:t>
            </a:r>
            <a:r>
              <a:rPr lang="ru-RU" altLang="ru-RU" sz="2800" dirty="0" err="1">
                <a:latin typeface="Comic Sans MS" panose="030F0702030302020204" pitchFamily="66" charset="0"/>
              </a:rPr>
              <a:t>Самюэл</a:t>
            </a:r>
            <a:r>
              <a:rPr lang="ru-RU" altLang="ru-RU" sz="2800" dirty="0">
                <a:latin typeface="Comic Sans MS" panose="030F0702030302020204" pitchFamily="66" charset="0"/>
              </a:rPr>
              <a:t>, </a:t>
            </a:r>
            <a:r>
              <a:rPr lang="ru-RU" altLang="ru-RU" sz="2800" dirty="0" err="1">
                <a:latin typeface="Comic Sans MS" panose="030F0702030302020204" pitchFamily="66" charset="0"/>
              </a:rPr>
              <a:t>Ньюэлл</a:t>
            </a:r>
            <a:r>
              <a:rPr lang="ru-RU" altLang="ru-RU" sz="2800" dirty="0">
                <a:latin typeface="Comic Sans MS" panose="030F0702030302020204" pitchFamily="66" charset="0"/>
              </a:rPr>
              <a:t> и др.</a:t>
            </a:r>
          </a:p>
          <a:p>
            <a:pPr marL="0" indent="0" algn="just">
              <a:buNone/>
            </a:pPr>
            <a:endParaRPr lang="ru-RU" altLang="ru-RU" sz="2800" dirty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ru-RU" altLang="ru-RU" sz="2800" dirty="0">
                <a:latin typeface="Comic Sans MS" panose="030F0702030302020204" pitchFamily="66" charset="0"/>
              </a:rPr>
              <a:t>На этом семинаре был продемонстрирован безудержный оптимизм. Всем казалось, что вот-вот и будет настоящий </a:t>
            </a:r>
            <a:r>
              <a:rPr lang="en-US" altLang="ru-RU" sz="2800" dirty="0">
                <a:latin typeface="Comic Sans MS" panose="030F0702030302020204" pitchFamily="66" charset="0"/>
              </a:rPr>
              <a:t>AI.</a:t>
            </a:r>
            <a:endParaRPr lang="ru-RU" altLang="ru-RU" sz="2800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 descr="John_McCarthy_Stanford.jpg (3504×2332)">
            <a:extLst>
              <a:ext uri="{FF2B5EF4-FFF2-40B4-BE49-F238E27FC236}">
                <a16:creationId xmlns:a16="http://schemas.microsoft.com/office/drawing/2014/main" id="{C7A4CEA8-C099-4157-935C-3950E9560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1" y="1052736"/>
            <a:ext cx="3929062" cy="261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15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heer Blue 16x9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Constantia">
      <a:majorFont>
        <a:latin typeface="Constantia" panose="020306020503060303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 panose="020306020503060303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eerBlue_16x9_TP103213468.potx" id="{795C9D24-946E-479E-98BC-E76F6FD00CB9}" vid="{0450AFF2-757E-4C08-8EF6-75D00FE7A190}"/>
    </a:ext>
  </a:extLst>
</a:theme>
</file>

<file path=ppt/theme/theme2.xml><?xml version="1.0" encoding="utf-8"?>
<a:theme xmlns:a="http://schemas.openxmlformats.org/drawingml/2006/main" name="Office Theme">
  <a:themeElements>
    <a:clrScheme name="Sheer Blue">
      <a:dk1>
        <a:srgbClr val="000000"/>
      </a:dk1>
      <a:lt1>
        <a:sysClr val="window" lastClr="FFFFFF"/>
      </a:lt1>
      <a:dk2>
        <a:srgbClr val="323232"/>
      </a:dk2>
      <a:lt2>
        <a:srgbClr val="E5E8E8"/>
      </a:lt2>
      <a:accent1>
        <a:srgbClr val="14B4CA"/>
      </a:accent1>
      <a:accent2>
        <a:srgbClr val="F98A37"/>
      </a:accent2>
      <a:accent3>
        <a:srgbClr val="83C546"/>
      </a:accent3>
      <a:accent4>
        <a:srgbClr val="FFD937"/>
      </a:accent4>
      <a:accent5>
        <a:srgbClr val="6D79D1"/>
      </a:accent5>
      <a:accent6>
        <a:srgbClr val="E4607C"/>
      </a:accent6>
      <a:hlink>
        <a:srgbClr val="88CACA"/>
      </a:hlink>
      <a:folHlink>
        <a:srgbClr val="91A7CA"/>
      </a:folHlink>
    </a:clrScheme>
    <a:fontScheme name="Constantia">
      <a:majorFont>
        <a:latin typeface="Constantia" panose="020306020503060303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 panose="020306020503060303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heer Blue">
      <a:dk1>
        <a:srgbClr val="000000"/>
      </a:dk1>
      <a:lt1>
        <a:sysClr val="window" lastClr="FFFFFF"/>
      </a:lt1>
      <a:dk2>
        <a:srgbClr val="323232"/>
      </a:dk2>
      <a:lt2>
        <a:srgbClr val="E5E8E8"/>
      </a:lt2>
      <a:accent1>
        <a:srgbClr val="14B4CA"/>
      </a:accent1>
      <a:accent2>
        <a:srgbClr val="F98A37"/>
      </a:accent2>
      <a:accent3>
        <a:srgbClr val="83C546"/>
      </a:accent3>
      <a:accent4>
        <a:srgbClr val="FFD937"/>
      </a:accent4>
      <a:accent5>
        <a:srgbClr val="6D79D1"/>
      </a:accent5>
      <a:accent6>
        <a:srgbClr val="E4607C"/>
      </a:accent6>
      <a:hlink>
        <a:srgbClr val="88CACA"/>
      </a:hlink>
      <a:folHlink>
        <a:srgbClr val="91A7CA"/>
      </a:folHlink>
    </a:clrScheme>
    <a:fontScheme name="Constantia">
      <a:majorFont>
        <a:latin typeface="Constantia" panose="020306020503060303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 panose="020306020503060303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BAE80E2-BC63-4DD4-B0C8-1971B89A2F9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Оформление презентации в синих тонах (широкоэкранное)</Template>
  <TotalTime>0</TotalTime>
  <Words>1506</Words>
  <Application>Microsoft Office PowerPoint</Application>
  <PresentationFormat>Широкоэкранный</PresentationFormat>
  <Paragraphs>110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Comic Sans MS</vt:lpstr>
      <vt:lpstr>Constantia</vt:lpstr>
      <vt:lpstr>Wingdings</vt:lpstr>
      <vt:lpstr>Sheer Blue 16x9</vt:lpstr>
      <vt:lpstr>Машинное обучение и искусственный интеллект в математике и приложениях</vt:lpstr>
      <vt:lpstr>Лекция № 1  История искусственного интеллекта и современные возможности машинного обучения</vt:lpstr>
      <vt:lpstr>Особенности нашего курса</vt:lpstr>
      <vt:lpstr>Определение искусственного интеллекта и машинного обучения</vt:lpstr>
      <vt:lpstr>Предтечи AI | Аристотель (384-322 годы до н.э.)</vt:lpstr>
      <vt:lpstr>Предпосылки AI (1936 – 1955 г.) | Алан Тьюринг</vt:lpstr>
      <vt:lpstr>Предпосылки AI (1936 – 1955 г.) | новый поворот - нейросети</vt:lpstr>
      <vt:lpstr>Предпосылки AI (1936 – 1955 г.) | новый поворот - нейросети</vt:lpstr>
      <vt:lpstr>Рождение AI (1956 г.)</vt:lpstr>
      <vt:lpstr>Энтузиазм AI (1952-1969 г.) | Логик-теоретик</vt:lpstr>
      <vt:lpstr>Энтузиазм AI (1952-1969 г.) | GPS, GTP, шашки</vt:lpstr>
      <vt:lpstr>Энтузиазм AI (1952-1969 г.) | Lisp, микромиры</vt:lpstr>
      <vt:lpstr>Проблемы (1966-1973 г.) | Машинный перевод</vt:lpstr>
      <vt:lpstr>Проблемы (1966-1973 г.) | Книга Минского и Пейперта</vt:lpstr>
      <vt:lpstr>Проблемы (1966-1973 г.) | Отчет Лайтхилла</vt:lpstr>
      <vt:lpstr>Важные успехи (1962-1975) | Сходимость персептронов</vt:lpstr>
      <vt:lpstr>Важные успехи (1962-1975) | Генетические алгоритмы</vt:lpstr>
      <vt:lpstr>Базы знаний и экспертные системы (1969-1979) | Успехи</vt:lpstr>
      <vt:lpstr>Вторая зима AI (1984-1993) | Забвение</vt:lpstr>
      <vt:lpstr>Постепенный рост… (с 1993)</vt:lpstr>
      <vt:lpstr>AI сегодня</vt:lpstr>
      <vt:lpstr>AI неизбежен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2017-09-11T07:12:38Z</dcterms:created>
  <dcterms:modified xsi:type="dcterms:W3CDTF">2017-09-14T15:51:33Z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TC032134699991</vt:lpwstr>
  </property>
</Properties>
</file>