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58" r:id="rId5"/>
    <p:sldId id="272" r:id="rId6"/>
    <p:sldId id="273" r:id="rId7"/>
    <p:sldId id="260" r:id="rId8"/>
    <p:sldId id="264" r:id="rId9"/>
    <p:sldId id="261" r:id="rId10"/>
    <p:sldId id="262" r:id="rId11"/>
    <p:sldId id="274" r:id="rId12"/>
    <p:sldId id="263" r:id="rId13"/>
    <p:sldId id="271" r:id="rId14"/>
    <p:sldId id="269" r:id="rId15"/>
    <p:sldId id="270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2445-D9C0-4E83-B265-2997B1EE012F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C014-CEAE-452E-9CE6-71958338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3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C014-CEAE-452E-9CE6-719583386E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4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5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2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0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9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0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4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7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0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702F-E976-443F-9535-D0A36D4D568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AFB8-3927-43B2-A649-B2B579B30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3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8164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rial" panose="020B0604020202020204" pitchFamily="34" charset="0"/>
              </a:rPr>
              <a:t>БИ- И ГИПЕР-КОМПЛЕКСНЫЕ </a:t>
            </a:r>
            <a:r>
              <a:rPr lang="ru-RU" sz="2800" dirty="0" smtClean="0">
                <a:cs typeface="Arial" panose="020B0604020202020204" pitchFamily="34" charset="0"/>
              </a:rPr>
              <a:t>ЧИСЛА:</a:t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/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>АЛГЕБРАИЧЕСКАЯ ЧАСТЬ ИХ ИСТОРИИ</a:t>
            </a:r>
            <a:r>
              <a:rPr lang="en-US" sz="2800" dirty="0" smtClean="0">
                <a:cs typeface="Arial" panose="020B0604020202020204" pitchFamily="34" charset="0"/>
              </a:rPr>
              <a:t/>
            </a:r>
            <a:br>
              <a:rPr lang="en-US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/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/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>В. Б. Кирьянов</a:t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2800" dirty="0" smtClean="0">
                <a:cs typeface="Arial" panose="020B0604020202020204" pitchFamily="34" charset="0"/>
              </a:rPr>
              <a:t>(каф. математики ВМА им. Кузнецова)</a:t>
            </a:r>
            <a:r>
              <a:rPr lang="ru-RU" sz="2800" dirty="0" smtClean="0"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en-US" sz="2400" dirty="0" smtClean="0">
                <a:cs typeface="Times New Roman" panose="02020603050405020304" pitchFamily="18" charset="0"/>
              </a:rPr>
              <a:t>vkyr@mail.ru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7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У. КЛИФФОРД: ГАМИЛЬТОН + ГРАССМАН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471167" cy="29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911551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 err="1"/>
              <a:t>William</a:t>
            </a:r>
            <a:r>
              <a:rPr lang="ru-RU" sz="2000" dirty="0"/>
              <a:t> </a:t>
            </a:r>
            <a:r>
              <a:rPr lang="ru-RU" sz="2000" dirty="0" smtClean="0"/>
              <a:t>K. CLIFFORD; </a:t>
            </a:r>
          </a:p>
          <a:p>
            <a:r>
              <a:rPr lang="ru-RU" sz="2000" dirty="0" smtClean="0"/>
              <a:t>1845-1879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8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МАТРИЦА И МАТРИЧНЫЕ ОПРЕДЕЛИТЕЛИ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2520280" cy="364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291916"/>
            <a:ext cx="261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James Joseph </a:t>
            </a:r>
            <a:r>
              <a:rPr lang="en-US" dirty="0" smtClean="0"/>
              <a:t>SYLVESTER;</a:t>
            </a:r>
            <a:r>
              <a:rPr lang="ru-RU" dirty="0" smtClean="0"/>
              <a:t> </a:t>
            </a:r>
          </a:p>
          <a:p>
            <a:r>
              <a:rPr lang="ru-RU" dirty="0" smtClean="0"/>
              <a:t>1814-1897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2376264" cy="359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300586"/>
            <a:ext cx="219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Arthur CAYLEY</a:t>
            </a:r>
            <a:r>
              <a:rPr lang="ru-RU" dirty="0"/>
              <a:t>, 1845</a:t>
            </a:r>
            <a:r>
              <a:rPr lang="en-US" dirty="0"/>
              <a:t>; </a:t>
            </a:r>
            <a:endParaRPr lang="ru-RU" dirty="0"/>
          </a:p>
          <a:p>
            <a:r>
              <a:rPr lang="ru-RU" dirty="0"/>
              <a:t>1821-1895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90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ГИББС И ХЭВИСАЙД: ВЕКТОРНОЕ ИСЧИСЛЕНИЕ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376264" cy="31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22920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Josiah </a:t>
            </a:r>
            <a:r>
              <a:rPr lang="en-US" sz="2000" dirty="0" smtClean="0"/>
              <a:t>W</a:t>
            </a:r>
            <a:r>
              <a:rPr lang="ru-RU" sz="2000" dirty="0" smtClean="0"/>
              <a:t>.</a:t>
            </a:r>
            <a:r>
              <a:rPr lang="en-US" sz="2000" dirty="0" smtClean="0"/>
              <a:t> GIBBS;</a:t>
            </a:r>
            <a:r>
              <a:rPr lang="en-US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1839-1903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246564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261" y="5229200"/>
            <a:ext cx="26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Oliver </a:t>
            </a:r>
            <a:r>
              <a:rPr lang="en-US" sz="2000" dirty="0" smtClean="0"/>
              <a:t>HEAVISIDE;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1850-1925</a:t>
            </a:r>
          </a:p>
        </p:txBody>
      </p:sp>
    </p:spTree>
    <p:extLst>
      <p:ext uri="{BB962C8B-B14F-4D97-AF65-F5344CB8AC3E}">
        <p14:creationId xmlns:p14="http://schemas.microsoft.com/office/powerpoint/2010/main" val="341200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ВНЕШНЯЯ ВЕКТОРНАЯ АЛГЕБРА</a:t>
            </a:r>
            <a:br>
              <a:rPr lang="ru-RU" sz="2400" dirty="0" smtClean="0"/>
            </a:br>
            <a:r>
              <a:rPr lang="ru-RU" sz="2400" dirty="0" smtClean="0"/>
              <a:t>И ВЕКТОРНАЯ ДВОЙСТВЕННОСТЬ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Многомерные векторы:</a:t>
            </a:r>
          </a:p>
          <a:p>
            <a:r>
              <a:rPr lang="ru-RU" sz="2000" dirty="0"/>
              <a:t>их внутреннее и внешнее произведения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внешняя векторная алгебра: поливекторы</a:t>
            </a:r>
            <a:r>
              <a:rPr lang="ru-RU" sz="2000" dirty="0"/>
              <a:t>, псевдовекторы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тензорное исчисление</a:t>
            </a:r>
            <a:r>
              <a:rPr lang="ru-RU" sz="2000" dirty="0" smtClean="0"/>
              <a:t>:  ко-вариантные </a:t>
            </a:r>
            <a:r>
              <a:rPr lang="ru-RU" sz="2000" dirty="0"/>
              <a:t>и </a:t>
            </a:r>
            <a:r>
              <a:rPr lang="ru-RU" sz="2000" dirty="0" err="1"/>
              <a:t>контр-вариантные</a:t>
            </a:r>
            <a:r>
              <a:rPr lang="ru-RU" sz="2000" dirty="0"/>
              <a:t> </a:t>
            </a:r>
            <a:r>
              <a:rPr lang="ru-RU" sz="2000" dirty="0" smtClean="0"/>
              <a:t>тензоры;</a:t>
            </a:r>
            <a:endParaRPr lang="ru-RU" sz="2000" dirty="0"/>
          </a:p>
          <a:p>
            <a:r>
              <a:rPr lang="ru-RU" sz="2000" dirty="0" smtClean="0"/>
              <a:t>матричные определители и их алгебраические дополнения;</a:t>
            </a:r>
          </a:p>
          <a:p>
            <a:endParaRPr lang="ru-RU" sz="2000" dirty="0"/>
          </a:p>
          <a:p>
            <a:r>
              <a:rPr lang="ru-RU" sz="2000" dirty="0"/>
              <a:t>векторная двойственность: </a:t>
            </a:r>
            <a:r>
              <a:rPr lang="ru-RU" sz="2000" dirty="0" err="1"/>
              <a:t>ковекторы</a:t>
            </a:r>
            <a:r>
              <a:rPr lang="ru-RU" sz="2000" dirty="0"/>
              <a:t> и </a:t>
            </a:r>
            <a:r>
              <a:rPr lang="ru-RU" sz="2000" dirty="0" err="1"/>
              <a:t>поликовекторы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геометрическая теория обратной матрицы.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113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ВРАЩЕНИЯ. ГРУППА ВРАЩЕНИЙ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543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08518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2000" dirty="0"/>
              <a:t>Marius Sophus </a:t>
            </a:r>
            <a:r>
              <a:rPr lang="en-US" sz="2000" dirty="0" smtClean="0"/>
              <a:t>LIE;</a:t>
            </a:r>
            <a:r>
              <a:rPr lang="ru-RU" sz="2000" dirty="0" smtClean="0"/>
              <a:t> 1842-1899</a:t>
            </a:r>
          </a:p>
        </p:txBody>
      </p:sp>
    </p:spTree>
    <p:extLst>
      <p:ext uri="{BB962C8B-B14F-4D97-AF65-F5344CB8AC3E}">
        <p14:creationId xmlns:p14="http://schemas.microsoft.com/office/powerpoint/2010/main" val="180609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ДЕЛИТЕЛИ НУЛЯ И СПИНОРЫ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Три независимые мнимые единицы: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ru-RU" sz="2000" dirty="0" smtClean="0"/>
                  <a:t>	→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алгебраическая </a:t>
                </a:r>
                <a:r>
                  <a:rPr lang="ru-RU" sz="2000" dirty="0"/>
                  <a:t>псевдо-единица: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→</a:t>
                </a:r>
                <a:r>
                  <a:rPr lang="ru-RU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𝑖𝑗𝑘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=+1</m:t>
                    </m:r>
                  </m:oMath>
                </a14:m>
                <a:r>
                  <a:rPr lang="ru-RU" sz="2000" dirty="0" smtClean="0"/>
                  <a:t>	→</a:t>
                </a: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 smtClean="0"/>
                  <a:t>делители нуля:</a:t>
                </a:r>
                <a:endParaRPr lang="ru-RU" sz="2000" dirty="0"/>
              </a:p>
              <a:p>
                <a:pPr marL="0" indent="0" algn="ctr">
                  <a:buNone/>
                </a:pPr>
                <a:r>
                  <a:rPr lang="en-US" sz="2000" dirty="0" smtClean="0">
                    <a:ea typeface="Cambria Math"/>
                  </a:rPr>
                  <a:t>→</a:t>
                </a:r>
                <a:r>
                  <a:rPr lang="ru-RU" sz="200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𝑖𝑗𝑘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)=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𝑖𝑗𝑘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𝑖𝑗𝑘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ru-RU" sz="2000" dirty="0" smtClean="0"/>
                  <a:t>       →</a:t>
                </a:r>
                <a:endParaRPr lang="ru-RU" sz="2000" dirty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 algn="ctr">
                  <a:buNone/>
                </a:pPr>
                <a:r>
                  <a:rPr lang="ru-RU" sz="2000" dirty="0" smtClean="0"/>
                  <a:t>→        </a:t>
                </a:r>
                <a:r>
                  <a:rPr lang="ru-RU" sz="2000" dirty="0" err="1" smtClean="0"/>
                  <a:t>спинорная</a:t>
                </a:r>
                <a:r>
                  <a:rPr lang="ru-RU" sz="2000" dirty="0" smtClean="0"/>
                  <a:t> структура их алгебры.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28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СПИНОВЫЕ МАТРИЦЫ В. ПАУЛИ </a:t>
            </a:r>
            <a:r>
              <a:rPr lang="ru-RU" sz="2800" dirty="0" smtClean="0"/>
              <a:t>И П. </a:t>
            </a:r>
            <a:r>
              <a:rPr lang="ru-RU" sz="2800" dirty="0" smtClean="0"/>
              <a:t>ДИРАКА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55515" y="53732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Paul </a:t>
            </a:r>
            <a:r>
              <a:rPr lang="fr-FR" sz="2000" dirty="0" smtClean="0"/>
              <a:t>A</a:t>
            </a:r>
            <a:r>
              <a:rPr lang="ru-RU" sz="2000" dirty="0" smtClean="0"/>
              <a:t>. </a:t>
            </a:r>
            <a:r>
              <a:rPr lang="fr-FR" sz="2000" dirty="0" smtClean="0"/>
              <a:t>M</a:t>
            </a:r>
            <a:r>
              <a:rPr lang="ru-RU" sz="2000" dirty="0" smtClean="0"/>
              <a:t>. </a:t>
            </a:r>
            <a:r>
              <a:rPr lang="fr-FR" sz="2000" dirty="0" smtClean="0"/>
              <a:t>DIRAC;</a:t>
            </a:r>
            <a:r>
              <a:rPr lang="fr-FR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1902-1984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404280" cy="33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37321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Wolfgang</a:t>
            </a:r>
            <a:r>
              <a:rPr lang="ru-RU" sz="2000" dirty="0"/>
              <a:t> </a:t>
            </a:r>
            <a:r>
              <a:rPr lang="ru-RU" sz="2000" dirty="0" smtClean="0"/>
              <a:t>E. PAULI;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1900-1958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88" y="1340768"/>
            <a:ext cx="2852789" cy="38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ГЕОМЕТРИЧЕСКАЯ АЛГЕБРА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592288" cy="34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3012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David </a:t>
            </a:r>
            <a:r>
              <a:rPr lang="en-US" sz="2000" dirty="0" smtClean="0"/>
              <a:t>O</a:t>
            </a:r>
            <a:r>
              <a:rPr lang="ru-RU" sz="2000" dirty="0" smtClean="0"/>
              <a:t>.</a:t>
            </a:r>
            <a:r>
              <a:rPr lang="en-US" sz="2000" dirty="0" smtClean="0"/>
              <a:t> HESTENES, 1933</a:t>
            </a:r>
            <a:r>
              <a:rPr lang="ru-RU" sz="2000" dirty="0" smtClean="0"/>
              <a:t>-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9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ДАЛЬНЕЙШАЯ ИСТОРИЯ КОМПЛЕКСНЫХ ЧИСЕЛ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000" dirty="0" smtClean="0"/>
                  <a:t>Компл. числа   →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функциональная ветвь:  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ТФКП</m:t>
                            </m:r>
                          </m:e>
                          <m:e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алгебраическая ветвь: гиперкомплексн. числа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◦</a:t>
                </a:r>
                <a:r>
                  <a:rPr lang="ru-RU" sz="2000" dirty="0" smtClean="0"/>
                  <a:t>   Многомерные обобщения ТФКП   →  </a:t>
                </a:r>
              </a:p>
              <a:p>
                <a:pPr marL="0" indent="0" algn="ctr">
                  <a:buNone/>
                </a:pPr>
                <a:r>
                  <a:rPr lang="ru-RU" sz="2000" dirty="0" smtClean="0"/>
                  <a:t>→   теория поля,  гамильтонова механика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◦</a:t>
                </a:r>
                <a:r>
                  <a:rPr lang="ru-RU" sz="2000" dirty="0" smtClean="0"/>
                  <a:t>   Многомерные обобщения </a:t>
                </a:r>
                <a:r>
                  <a:rPr lang="ru-RU" sz="2000" dirty="0" err="1" smtClean="0"/>
                  <a:t>компл</a:t>
                </a:r>
                <a:r>
                  <a:rPr lang="ru-RU" sz="2000" dirty="0" smtClean="0"/>
                  <a:t>. чисел   →</a:t>
                </a:r>
              </a:p>
              <a:p>
                <a:pPr marL="0" indent="0" algn="ctr">
                  <a:buNone/>
                </a:pPr>
                <a:r>
                  <a:rPr lang="ru-RU" sz="2000" dirty="0" smtClean="0"/>
                  <a:t>→   би-комплексные числа (кватернионы)   →</a:t>
                </a:r>
              </a:p>
              <a:p>
                <a:pPr marL="0" indent="0" algn="ctr">
                  <a:buNone/>
                </a:pPr>
                <a:r>
                  <a:rPr lang="ru-RU" sz="2000" dirty="0" smtClean="0"/>
                  <a:t> →   </a:t>
                </a:r>
                <a:r>
                  <a:rPr lang="ru-RU" sz="2000" dirty="0" err="1" smtClean="0"/>
                  <a:t>гипер</a:t>
                </a:r>
                <a:r>
                  <a:rPr lang="ru-RU" sz="2000" dirty="0" smtClean="0"/>
                  <a:t>-комплексные (</a:t>
                </a:r>
                <a:r>
                  <a:rPr lang="ru-RU" sz="2000" dirty="0" err="1" smtClean="0"/>
                  <a:t>клиффордовы</a:t>
                </a:r>
                <a:r>
                  <a:rPr lang="ru-RU" sz="2000" dirty="0" smtClean="0"/>
                  <a:t>) числа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0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ЛИНЕЙНОЕ И ПОКАЗАТЕЛЬНОЕ ПРЕДСТАВЛЕНИЯ</a:t>
            </a:r>
            <a:br>
              <a:rPr lang="ru-RU" sz="2400" dirty="0" smtClean="0"/>
            </a:br>
            <a:r>
              <a:rPr lang="ru-RU" sz="2400" dirty="0" smtClean="0"/>
              <a:t>КОМПЛ. ЧИСЕЛ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000" dirty="0" smtClean="0"/>
                  <a:t>АЛГЕБРА КОМПЛ. ЧИСЕЛ:   ИХ СЛОЖЕНИЕ  И  УМНОЖЕНИЕ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Сложение:  линейное аддитивное представление: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𝑧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𝑦𝑖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Умножение:   показательное мультипликативное: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 algn="ctr">
                  <a:buNone/>
                </a:pPr>
                <a:endParaRPr lang="ru-RU" sz="2000" dirty="0" smtClean="0"/>
              </a:p>
              <a:p>
                <a:pPr marL="0" indent="0" algn="ctr">
                  <a:buNone/>
                </a:pPr>
                <a:r>
                  <a:rPr lang="ru-RU" sz="2000" dirty="0" smtClean="0"/>
                  <a:t>И то же самое для </a:t>
                </a:r>
                <a:r>
                  <a:rPr lang="ru-RU" sz="2000" dirty="0" err="1" smtClean="0"/>
                  <a:t>гиперкомпл</a:t>
                </a:r>
                <a:r>
                  <a:rPr lang="ru-RU" sz="2000" dirty="0" smtClean="0"/>
                  <a:t>. чисел: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умножение </a:t>
                </a:r>
                <a:r>
                  <a:rPr lang="ru-RU" sz="2000" dirty="0" err="1" smtClean="0"/>
                  <a:t>гиперкомпл</a:t>
                </a:r>
                <a:r>
                  <a:rPr lang="ru-RU" sz="2000" dirty="0" smtClean="0"/>
                  <a:t>. чисел в аддитивном представлении  →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	→  их комбинаторная внешняя (</a:t>
                </a:r>
                <a:r>
                  <a:rPr lang="ru-RU" sz="2000" dirty="0" err="1" smtClean="0"/>
                  <a:t>грассманова</a:t>
                </a:r>
                <a:r>
                  <a:rPr lang="ru-RU" sz="2000" dirty="0" smtClean="0"/>
                  <a:t>) алгебра.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умножение </a:t>
                </a:r>
                <a:r>
                  <a:rPr lang="ru-RU" sz="2000" dirty="0" err="1" smtClean="0"/>
                  <a:t>гиперкомпл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чисел в </a:t>
                </a:r>
                <a:r>
                  <a:rPr lang="ru-RU" sz="2000" dirty="0" smtClean="0"/>
                  <a:t>мультипликативном представлении  </a:t>
                </a:r>
                <a:r>
                  <a:rPr lang="ru-RU" sz="2000" dirty="0"/>
                  <a:t>→</a:t>
                </a:r>
              </a:p>
              <a:p>
                <a:pPr marL="0" indent="0">
                  <a:buNone/>
                </a:pPr>
                <a:r>
                  <a:rPr lang="ru-RU" sz="2000" dirty="0"/>
                  <a:t>	→  </a:t>
                </a:r>
                <a:r>
                  <a:rPr lang="ru-RU" sz="2000" dirty="0" smtClean="0"/>
                  <a:t>вращения, теория групп вращения (группы Ли);</a:t>
                </a:r>
              </a:p>
              <a:p>
                <a:pPr marL="0" indent="0" algn="ctr">
                  <a:buNone/>
                </a:pPr>
                <a:r>
                  <a:rPr lang="ru-RU" sz="2000" dirty="0" smtClean="0"/>
                  <a:t>→   спиноры и </a:t>
                </a:r>
                <a:r>
                  <a:rPr lang="ru-RU" sz="2000" dirty="0" err="1" smtClean="0"/>
                  <a:t>спинорные</a:t>
                </a:r>
                <a:r>
                  <a:rPr lang="ru-RU" sz="2000" dirty="0" smtClean="0"/>
                  <a:t> представления группы вращений</a:t>
                </a:r>
                <a:endParaRPr lang="ru-RU" sz="2000" dirty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52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700" dirty="0" smtClean="0">
                <a:cs typeface="Times New Roman" panose="02020603050405020304" pitchFamily="18" charset="0"/>
              </a:rPr>
              <a:t>У. ГАМИЛЬТОН: КВАТЕРНИОНЫ</a:t>
            </a:r>
            <a:br>
              <a:rPr lang="ru-RU" sz="2700" dirty="0" smtClean="0"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04" y="1315144"/>
            <a:ext cx="2395936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131840" y="1628800"/>
            <a:ext cx="5544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96044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131840" y="4704819"/>
                <a:ext cx="561662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Памятная табличка на </a:t>
                </a:r>
                <a:r>
                  <a:rPr lang="ru-RU" dirty="0"/>
                  <a:t>мосту </a:t>
                </a:r>
                <a:r>
                  <a:rPr lang="ru-RU" dirty="0" err="1"/>
                  <a:t>Брум</a:t>
                </a:r>
                <a:r>
                  <a:rPr lang="ru-RU" dirty="0"/>
                  <a:t> Бридж </a:t>
                </a:r>
                <a:r>
                  <a:rPr lang="ru-RU" dirty="0" smtClean="0"/>
                  <a:t>в Дублине: </a:t>
                </a:r>
                <a:r>
                  <a:rPr lang="ru-RU" dirty="0"/>
                  <a:t>«Здесь на прогулке, 16 октября 1843 года, сэр Уильям </a:t>
                </a:r>
                <a:r>
                  <a:rPr lang="ru-RU" dirty="0" err="1"/>
                  <a:t>Роуэн</a:t>
                </a:r>
                <a:r>
                  <a:rPr lang="ru-RU" dirty="0"/>
                  <a:t> Гамильтон, во вспышке гения, открыл формулу </a:t>
                </a:r>
                <a:r>
                  <a:rPr lang="ru-RU" dirty="0" smtClean="0"/>
                  <a:t>умножения кватернионов</a:t>
                </a:r>
                <a:endParaRPr lang="ru-RU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𝑖𝑗𝑘</m:t>
                    </m:r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ru-RU" dirty="0" smtClean="0"/>
                  <a:t>»</a:t>
                </a:r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704819"/>
                <a:ext cx="5616624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977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6" y="4704819"/>
            <a:ext cx="244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William R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r>
              <a:rPr lang="en-US" dirty="0" smtClean="0">
                <a:cs typeface="Times New Roman" panose="02020603050405020304" pitchFamily="18" charset="0"/>
              </a:rPr>
              <a:t> HAMILTON; 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1805-1865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93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5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Hamilton, William Rowan (1853) Lectures on Quaternions, </a:t>
            </a:r>
            <a:r>
              <a:rPr lang="en-US" sz="2000" i="1" dirty="0"/>
              <a:t>Royal Irish Academy</a:t>
            </a:r>
            <a:r>
              <a:rPr lang="en-US" sz="2000" dirty="0"/>
              <a:t>, Dublin: Hodges and Smith; </a:t>
            </a:r>
          </a:p>
          <a:p>
            <a:r>
              <a:rPr lang="en-US" sz="2000" dirty="0" smtClean="0"/>
              <a:t>Hamilton</a:t>
            </a:r>
            <a:r>
              <a:rPr lang="en-US" sz="2000" dirty="0"/>
              <a:t>, William Rowan (</a:t>
            </a:r>
            <a:r>
              <a:rPr lang="en-US" sz="2000" dirty="0" smtClean="0"/>
              <a:t>18</a:t>
            </a:r>
            <a:r>
              <a:rPr lang="ru-RU" sz="2000" dirty="0" smtClean="0"/>
              <a:t>66</a:t>
            </a:r>
            <a:r>
              <a:rPr lang="en-US" sz="2000" dirty="0" smtClean="0"/>
              <a:t>). </a:t>
            </a:r>
            <a:r>
              <a:rPr lang="en-US" sz="2000" i="1" dirty="0"/>
              <a:t>Elements of Quaternions Volume </a:t>
            </a:r>
            <a:r>
              <a:rPr lang="en-US" sz="2000" i="1" dirty="0" smtClean="0"/>
              <a:t>I</a:t>
            </a:r>
            <a:r>
              <a:rPr lang="ru-RU" sz="2000" i="1" dirty="0" smtClean="0"/>
              <a:t>.</a:t>
            </a:r>
            <a:r>
              <a:rPr lang="en-US" sz="2000" i="1" dirty="0" smtClean="0"/>
              <a:t> </a:t>
            </a:r>
            <a:r>
              <a:rPr lang="en-US" sz="2000" dirty="0" smtClean="0"/>
              <a:t>London</a:t>
            </a:r>
            <a:r>
              <a:rPr lang="en-US" sz="2000" dirty="0"/>
              <a:t>, New York, and Bombay: Longmans, Green, And Co., 39, </a:t>
            </a:r>
            <a:r>
              <a:rPr lang="en-US" sz="2000" dirty="0" err="1"/>
              <a:t>Paternosteh</a:t>
            </a:r>
            <a:r>
              <a:rPr lang="en-US" sz="2000" dirty="0"/>
              <a:t>. Row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607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ПРЕДШЕСТВЕННИКИ:</a:t>
            </a:r>
            <a:br>
              <a:rPr lang="ru-RU" sz="2400" dirty="0" smtClean="0"/>
            </a:br>
            <a:r>
              <a:rPr lang="ru-RU" sz="2400" dirty="0" smtClean="0"/>
              <a:t>Л.ЭЙЛЕР, 1749: тождество четырех квадратов;</a:t>
            </a:r>
            <a:br>
              <a:rPr lang="ru-RU" sz="2400" dirty="0" smtClean="0"/>
            </a:br>
            <a:r>
              <a:rPr lang="ru-RU" sz="2400" dirty="0" smtClean="0"/>
              <a:t>О. РОДРИГ, 1840: 3-мерные вращения и их произведение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3024336" cy="37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849658"/>
            <a:ext cx="28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Leonhard</a:t>
            </a:r>
            <a:r>
              <a:rPr lang="ru-RU" dirty="0" smtClean="0"/>
              <a:t> EULER;</a:t>
            </a:r>
            <a:r>
              <a:rPr lang="en-US" dirty="0" smtClean="0"/>
              <a:t> 1707-1783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94" y="1932880"/>
            <a:ext cx="300998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395" y="5849658"/>
            <a:ext cx="337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r>
              <a:rPr lang="ru-RU" dirty="0" smtClean="0"/>
              <a:t>.</a:t>
            </a:r>
            <a:r>
              <a:rPr lang="fr-FR" dirty="0" smtClean="0"/>
              <a:t> </a:t>
            </a:r>
            <a:r>
              <a:rPr lang="fr-FR" dirty="0"/>
              <a:t>Olinde </a:t>
            </a:r>
            <a:r>
              <a:rPr lang="fr-FR" dirty="0" smtClean="0"/>
              <a:t>RODRIGUES;</a:t>
            </a:r>
            <a:r>
              <a:rPr lang="ru-RU" dirty="0" smtClean="0"/>
              <a:t> 1795-1851</a:t>
            </a:r>
          </a:p>
        </p:txBody>
      </p:sp>
    </p:spTree>
    <p:extLst>
      <p:ext uri="{BB962C8B-B14F-4D97-AF65-F5344CB8AC3E}">
        <p14:creationId xmlns:p14="http://schemas.microsoft.com/office/powerpoint/2010/main" val="18016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ПОСЛЕДОВАТЕЛИ: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ОКТАВЫ ДЖ. ГРЭЙВСА И А. КЭЛИ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1905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84447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Arthur </a:t>
            </a:r>
            <a:r>
              <a:rPr lang="en-US" sz="2000" dirty="0" smtClean="0"/>
              <a:t>CAYLEY</a:t>
            </a:r>
            <a:r>
              <a:rPr lang="ru-RU" sz="2000" dirty="0" smtClean="0"/>
              <a:t>, 1845</a:t>
            </a:r>
            <a:r>
              <a:rPr lang="en-US" sz="2000" dirty="0" smtClean="0"/>
              <a:t>;</a:t>
            </a:r>
            <a:r>
              <a:rPr lang="en-US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1821-1895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19672" y="4906034"/>
            <a:ext cx="181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GRAVES,</a:t>
            </a:r>
          </a:p>
          <a:p>
            <a:r>
              <a:rPr lang="en-US" dirty="0" smtClean="0"/>
              <a:t>Dec. 26, 1843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35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Г. ГРАССМАН: </a:t>
            </a:r>
            <a:br>
              <a:rPr lang="ru-RU" sz="2800" dirty="0" smtClean="0"/>
            </a:br>
            <a:r>
              <a:rPr lang="ru-RU" sz="2800" dirty="0" smtClean="0"/>
              <a:t>ВНЕШНЯЯ ВЕКТОРНАЯ АЛГЕБРА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543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0758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Hermann G. GRASSMANN; </a:t>
            </a:r>
          </a:p>
          <a:p>
            <a:r>
              <a:rPr lang="de-DE" dirty="0" smtClean="0"/>
              <a:t>1809-1877</a:t>
            </a:r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4012" y="1729584"/>
            <a:ext cx="5094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Н. </a:t>
            </a:r>
            <a:r>
              <a:rPr lang="de-DE" dirty="0" err="1" smtClean="0"/>
              <a:t>Grassmann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smtClean="0"/>
              <a:t>1</a:t>
            </a:r>
            <a:r>
              <a:rPr lang="ru-RU" dirty="0" smtClean="0"/>
              <a:t>840):</a:t>
            </a:r>
            <a:r>
              <a:rPr lang="de-DE" dirty="0" smtClean="0"/>
              <a:t> </a:t>
            </a:r>
            <a:r>
              <a:rPr lang="de-DE" dirty="0"/>
              <a:t>Theorie der Ebbe und Flut: Prüfungsarbeit </a:t>
            </a:r>
            <a:r>
              <a:rPr lang="ru-RU" dirty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Н. </a:t>
            </a:r>
            <a:r>
              <a:rPr lang="de-DE" dirty="0" err="1" smtClean="0"/>
              <a:t>Grassmann</a:t>
            </a:r>
            <a:r>
              <a:rPr lang="de-DE" dirty="0" smtClean="0"/>
              <a:t> </a:t>
            </a:r>
            <a:r>
              <a:rPr lang="de-DE" dirty="0"/>
              <a:t>(1844</a:t>
            </a:r>
            <a:r>
              <a:rPr lang="de-DE" dirty="0" smtClean="0"/>
              <a:t>)</a:t>
            </a:r>
            <a:r>
              <a:rPr lang="ru-RU" dirty="0" smtClean="0"/>
              <a:t>:</a:t>
            </a:r>
            <a:r>
              <a:rPr lang="de-DE" dirty="0" smtClean="0"/>
              <a:t> </a:t>
            </a:r>
            <a:r>
              <a:rPr lang="de-DE" i="1" dirty="0"/>
              <a:t>Die </a:t>
            </a:r>
            <a:r>
              <a:rPr lang="de-DE" i="1" dirty="0" err="1"/>
              <a:t>lineale</a:t>
            </a:r>
            <a:r>
              <a:rPr lang="de-DE" i="1" dirty="0"/>
              <a:t> Ausdehnungslehre ein neuer Zweig der </a:t>
            </a:r>
            <a:r>
              <a:rPr lang="de-DE" i="1" dirty="0" smtClean="0"/>
              <a:t>Mathematik</a:t>
            </a:r>
            <a:r>
              <a:rPr lang="ru-RU" i="1" dirty="0" smtClean="0"/>
              <a:t>.</a:t>
            </a:r>
            <a:r>
              <a:rPr lang="de-DE" dirty="0" smtClean="0"/>
              <a:t> </a:t>
            </a:r>
            <a:r>
              <a:rPr lang="de-DE" dirty="0"/>
              <a:t>Leipzig, Verlag von 0tto </a:t>
            </a:r>
            <a:r>
              <a:rPr lang="de-DE" dirty="0" err="1"/>
              <a:t>Wi</a:t>
            </a:r>
            <a:r>
              <a:rPr lang="de-DE" dirty="0"/>
              <a:t> </a:t>
            </a:r>
            <a:r>
              <a:rPr lang="de-DE" dirty="0" err="1"/>
              <a:t>gand</a:t>
            </a:r>
            <a:r>
              <a:rPr lang="de-D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Н. </a:t>
            </a:r>
            <a:r>
              <a:rPr lang="de-DE" dirty="0" err="1" smtClean="0"/>
              <a:t>Grassmann</a:t>
            </a:r>
            <a:r>
              <a:rPr lang="de-DE" dirty="0" smtClean="0"/>
              <a:t> </a:t>
            </a:r>
            <a:r>
              <a:rPr lang="de-DE" dirty="0"/>
              <a:t>(1877</a:t>
            </a:r>
            <a:r>
              <a:rPr lang="de-DE" dirty="0" smtClean="0"/>
              <a:t>)</a:t>
            </a:r>
            <a:r>
              <a:rPr lang="ru-RU" dirty="0" smtClean="0"/>
              <a:t>:</a:t>
            </a:r>
            <a:r>
              <a:rPr lang="de-DE" dirty="0" smtClean="0"/>
              <a:t> </a:t>
            </a:r>
            <a:r>
              <a:rPr lang="de-DE" dirty="0"/>
              <a:t>Die Mechanik nach den </a:t>
            </a:r>
            <a:r>
              <a:rPr lang="de-DE" dirty="0" err="1"/>
              <a:t>Principien</a:t>
            </a:r>
            <a:r>
              <a:rPr lang="de-DE" dirty="0"/>
              <a:t> der Ausdehnungslehre</a:t>
            </a:r>
            <a:r>
              <a:rPr lang="de-DE" i="1" dirty="0"/>
              <a:t>. Mathematische Annalen12</a:t>
            </a:r>
            <a:r>
              <a:rPr lang="de-DE" dirty="0"/>
              <a:t>, 222-240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166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459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БИ- И ГИПЕР-КОМПЛЕКСНЫЕ ЧИСЛА:  АЛГЕБРАИЧЕСКАЯ ЧАСТЬ ИХ ИСТОРИИ   В. Б. Кирьянов (каф. математики ВМА им. Кузнецова) vkyr@mail.ru</vt:lpstr>
      <vt:lpstr>ДАЛЬНЕЙШАЯ ИСТОРИЯ КОМПЛЕКСНЫХ ЧИСЕЛ</vt:lpstr>
      <vt:lpstr>ЛИНЕЙНОЕ И ПОКАЗАТЕЛЬНОЕ ПРЕДСТАВЛЕНИЯ КОМПЛ. ЧИСЕЛ</vt:lpstr>
      <vt:lpstr> У. ГАМИЛЬТОН: КВАТЕРНИОНЫ </vt:lpstr>
      <vt:lpstr>Презентация PowerPoint</vt:lpstr>
      <vt:lpstr>Презентация PowerPoint</vt:lpstr>
      <vt:lpstr>ПРЕДШЕСТВЕННИКИ: Л.ЭЙЛЕР, 1749: тождество четырех квадратов; О. РОДРИГ, 1840: 3-мерные вращения и их произведение</vt:lpstr>
      <vt:lpstr>ПОСЛЕДОВАТЕЛИ:  ОКТАВЫ ДЖ. ГРЭЙВСА И А. КЭЛИ. </vt:lpstr>
      <vt:lpstr>Г. ГРАССМАН:  ВНЕШНЯЯ ВЕКТОРНАЯ АЛГЕБРА</vt:lpstr>
      <vt:lpstr>У. КЛИФФОРД: ГАМИЛЬТОН + ГРАССМАН</vt:lpstr>
      <vt:lpstr>МАТРИЦА И МАТРИЧНЫЕ ОПРЕДЕЛИТЕЛИ</vt:lpstr>
      <vt:lpstr>ГИББС И ХЭВИСАЙД: ВЕКТОРНОЕ ИСЧИСЛЕНИЕ</vt:lpstr>
      <vt:lpstr>ВНЕШНЯЯ ВЕКТОРНАЯ АЛГЕБРА И ВЕКТОРНАЯ ДВОЙСТВЕННОСТЬ</vt:lpstr>
      <vt:lpstr>ВРАЩЕНИЯ. ГРУППА ВРАЩЕНИЙ</vt:lpstr>
      <vt:lpstr>ДЕЛИТЕЛИ НУЛЯ И СПИНОРЫ </vt:lpstr>
      <vt:lpstr>СПИНОВЫЕ МАТРИЦЫ В. ПАУЛИ И П. ДИРАКА</vt:lpstr>
      <vt:lpstr>ГЕОМЕТРИЧЕСКАЯ АЛГЕБРА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БИ- И ГИПЕР-КОМПЛЕКСНЫЕ ЧИСЛА. КРАТКАЯ ИСТОРИЯ  В. Б. Кирьянов (каф. математики ВМА им. Кузнецова) vkyr@mail.ru</dc:title>
  <dc:creator>Папа</dc:creator>
  <cp:lastModifiedBy>Папа</cp:lastModifiedBy>
  <cp:revision>31</cp:revision>
  <dcterms:created xsi:type="dcterms:W3CDTF">2018-01-03T11:32:04Z</dcterms:created>
  <dcterms:modified xsi:type="dcterms:W3CDTF">2018-01-04T14:20:39Z</dcterms:modified>
</cp:coreProperties>
</file>