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391" r:id="rId2"/>
    <p:sldId id="572" r:id="rId3"/>
    <p:sldId id="573" r:id="rId4"/>
    <p:sldId id="560" r:id="rId5"/>
    <p:sldId id="603" r:id="rId6"/>
    <p:sldId id="561" r:id="rId7"/>
    <p:sldId id="576" r:id="rId8"/>
    <p:sldId id="568" r:id="rId9"/>
    <p:sldId id="569" r:id="rId10"/>
    <p:sldId id="598" r:id="rId11"/>
    <p:sldId id="582" r:id="rId12"/>
    <p:sldId id="578" r:id="rId13"/>
    <p:sldId id="613" r:id="rId14"/>
    <p:sldId id="574" r:id="rId15"/>
    <p:sldId id="524" r:id="rId16"/>
    <p:sldId id="530" r:id="rId17"/>
    <p:sldId id="525" r:id="rId18"/>
    <p:sldId id="583" r:id="rId19"/>
    <p:sldId id="532" r:id="rId20"/>
    <p:sldId id="589" r:id="rId21"/>
    <p:sldId id="535" r:id="rId22"/>
    <p:sldId id="588" r:id="rId23"/>
    <p:sldId id="534" r:id="rId24"/>
    <p:sldId id="536" r:id="rId25"/>
    <p:sldId id="537" r:id="rId26"/>
    <p:sldId id="538" r:id="rId27"/>
    <p:sldId id="584" r:id="rId28"/>
    <p:sldId id="585" r:id="rId29"/>
    <p:sldId id="586" r:id="rId30"/>
    <p:sldId id="587" r:id="rId31"/>
    <p:sldId id="590" r:id="rId32"/>
    <p:sldId id="591" r:id="rId33"/>
    <p:sldId id="592" r:id="rId34"/>
    <p:sldId id="541" r:id="rId35"/>
    <p:sldId id="593" r:id="rId36"/>
    <p:sldId id="612" r:id="rId37"/>
    <p:sldId id="544" r:id="rId38"/>
    <p:sldId id="604" r:id="rId39"/>
    <p:sldId id="543" r:id="rId40"/>
    <p:sldId id="546" r:id="rId41"/>
    <p:sldId id="605" r:id="rId42"/>
    <p:sldId id="606" r:id="rId43"/>
    <p:sldId id="607" r:id="rId44"/>
    <p:sldId id="611" r:id="rId45"/>
    <p:sldId id="608" r:id="rId46"/>
    <p:sldId id="609" r:id="rId47"/>
    <p:sldId id="559" r:id="rId48"/>
    <p:sldId id="495" r:id="rId49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006BD6"/>
    <a:srgbClr val="003366"/>
    <a:srgbClr val="146016"/>
    <a:srgbClr val="FFFF00"/>
    <a:srgbClr val="FF9900"/>
    <a:srgbClr val="924D08"/>
    <a:srgbClr val="851520"/>
    <a:srgbClr val="000099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523" autoAdjust="0"/>
    <p:restoredTop sz="94075" autoAdjust="0"/>
  </p:normalViewPr>
  <p:slideViewPr>
    <p:cSldViewPr>
      <p:cViewPr varScale="1">
        <p:scale>
          <a:sx n="99" d="100"/>
          <a:sy n="99" d="100"/>
        </p:scale>
        <p:origin x="-73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2368"/>
    </p:cViewPr>
  </p:sorterViewPr>
  <p:notesViewPr>
    <p:cSldViewPr>
      <p:cViewPr varScale="1">
        <p:scale>
          <a:sx n="37" d="100"/>
          <a:sy n="37" d="100"/>
        </p:scale>
        <p:origin x="-2360" y="-68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E6B799A-BC6B-4B7D-A8D6-4B7DBD8F45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82209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ln/>
        </p:spPr>
        <p:txBody>
          <a:bodyPr lIns="91440" tIns="45720" rIns="91440" bIns="45720"/>
          <a:lstStyle/>
          <a:p>
            <a:pPr eaLnBrk="1" hangingPunct="1"/>
            <a:endParaRPr lang="ru-RU" altLang="ru-RU" dirty="0" smtClean="0">
              <a:latin typeface="Arial" charset="0"/>
            </a:endParaRPr>
          </a:p>
        </p:txBody>
      </p:sp>
      <p:sp>
        <p:nvSpPr>
          <p:cNvPr id="25604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82C5CBE-4757-4460-86CD-189223E29698}" type="slidenum">
              <a:rPr lang="ru-RU" altLang="ru-RU" sz="1200">
                <a:cs typeface="Arial" charset="0"/>
              </a:rPr>
              <a:pPr algn="r" eaLnBrk="1" hangingPunct="1"/>
              <a:t>1</a:t>
            </a:fld>
            <a:endParaRPr lang="ru-RU" altLang="ru-RU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9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B799A-BC6B-4B7D-A8D6-4B7DBD8F459C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35360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B799A-BC6B-4B7D-A8D6-4B7DBD8F459C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46509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B799A-BC6B-4B7D-A8D6-4B7DBD8F459C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93019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B799A-BC6B-4B7D-A8D6-4B7DBD8F459C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87665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B799A-BC6B-4B7D-A8D6-4B7DBD8F459C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27214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FE696-F4C1-4A41-9EF5-645389D9D24C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224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7F63B-E0E9-4441-B0C2-C2E33FD3CE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35222-4078-43E8-9043-869F39DB9C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E46B3-BB39-4772-B352-6BBB6587C1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16FA8-D9FB-47DE-A191-D8108E8FBC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671D-4D16-4256-AB7A-BBB7E43097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1DF00-954D-4A2F-89B0-8C869F4001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EB77C-A23C-45CC-A9B8-0AEE2E917D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CAF92-A90C-4FB9-A017-2EC4F6DBC0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321E4-E412-48CB-A677-AA2E9BD59E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B8487-3FEF-448E-81E0-DE719F1D92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16002-F4F4-4950-BBBC-49FBC0881D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BA11A-D2F9-4C56-B351-123BD44264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3FB67-32BB-4555-B265-DE90396B88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0006B-03D6-481C-B53E-CE9B9868A6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94F8F-2E6B-457E-9DD2-EE0E96608A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19850"/>
            <a:ext cx="24685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51A4F27-74B7-4667-9361-F253F5FD0F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image" Target="../media/image50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12" Type="http://schemas.openxmlformats.org/officeDocument/2006/relationships/image" Target="../media/image49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emf"/><Relationship Id="rId11" Type="http://schemas.openxmlformats.org/officeDocument/2006/relationships/image" Target="../media/image48.emf"/><Relationship Id="rId5" Type="http://schemas.openxmlformats.org/officeDocument/2006/relationships/image" Target="../media/image42.emf"/><Relationship Id="rId10" Type="http://schemas.openxmlformats.org/officeDocument/2006/relationships/image" Target="../media/image47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Relationship Id="rId14" Type="http://schemas.openxmlformats.org/officeDocument/2006/relationships/image" Target="../media/image5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emf"/><Relationship Id="rId5" Type="http://schemas.openxmlformats.org/officeDocument/2006/relationships/image" Target="../media/image55.jpeg"/><Relationship Id="rId4" Type="http://schemas.openxmlformats.org/officeDocument/2006/relationships/image" Target="../media/image5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65.jpeg"/><Relationship Id="rId7" Type="http://schemas.openxmlformats.org/officeDocument/2006/relationships/image" Target="../media/image69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74.emf"/><Relationship Id="rId7" Type="http://schemas.openxmlformats.org/officeDocument/2006/relationships/image" Target="../media/image78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Relationship Id="rId9" Type="http://schemas.openxmlformats.org/officeDocument/2006/relationships/image" Target="../media/image8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image" Target="../media/image82.emf"/><Relationship Id="rId7" Type="http://schemas.openxmlformats.org/officeDocument/2006/relationships/image" Target="../media/image86.emf"/><Relationship Id="rId12" Type="http://schemas.openxmlformats.org/officeDocument/2006/relationships/image" Target="../media/image40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emf"/><Relationship Id="rId11" Type="http://schemas.openxmlformats.org/officeDocument/2006/relationships/image" Target="../media/image90.emf"/><Relationship Id="rId5" Type="http://schemas.openxmlformats.org/officeDocument/2006/relationships/image" Target="../media/image84.emf"/><Relationship Id="rId10" Type="http://schemas.openxmlformats.org/officeDocument/2006/relationships/image" Target="../media/image89.emf"/><Relationship Id="rId4" Type="http://schemas.openxmlformats.org/officeDocument/2006/relationships/image" Target="../media/image83.emf"/><Relationship Id="rId9" Type="http://schemas.openxmlformats.org/officeDocument/2006/relationships/image" Target="../media/image8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13" Type="http://schemas.openxmlformats.org/officeDocument/2006/relationships/image" Target="../media/image103.emf"/><Relationship Id="rId18" Type="http://schemas.openxmlformats.org/officeDocument/2006/relationships/image" Target="../media/image108.emf"/><Relationship Id="rId3" Type="http://schemas.openxmlformats.org/officeDocument/2006/relationships/image" Target="../media/image93.emf"/><Relationship Id="rId7" Type="http://schemas.openxmlformats.org/officeDocument/2006/relationships/image" Target="../media/image97.emf"/><Relationship Id="rId12" Type="http://schemas.openxmlformats.org/officeDocument/2006/relationships/image" Target="../media/image102.emf"/><Relationship Id="rId17" Type="http://schemas.openxmlformats.org/officeDocument/2006/relationships/image" Target="../media/image107.emf"/><Relationship Id="rId2" Type="http://schemas.openxmlformats.org/officeDocument/2006/relationships/image" Target="../media/image92.emf"/><Relationship Id="rId16" Type="http://schemas.openxmlformats.org/officeDocument/2006/relationships/image" Target="../media/image10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emf"/><Relationship Id="rId11" Type="http://schemas.openxmlformats.org/officeDocument/2006/relationships/image" Target="../media/image101.emf"/><Relationship Id="rId5" Type="http://schemas.openxmlformats.org/officeDocument/2006/relationships/image" Target="../media/image95.emf"/><Relationship Id="rId15" Type="http://schemas.openxmlformats.org/officeDocument/2006/relationships/image" Target="../media/image105.emf"/><Relationship Id="rId10" Type="http://schemas.openxmlformats.org/officeDocument/2006/relationships/image" Target="../media/image100.emf"/><Relationship Id="rId19" Type="http://schemas.openxmlformats.org/officeDocument/2006/relationships/image" Target="../media/image109.emf"/><Relationship Id="rId4" Type="http://schemas.openxmlformats.org/officeDocument/2006/relationships/image" Target="../media/image94.emf"/><Relationship Id="rId9" Type="http://schemas.openxmlformats.org/officeDocument/2006/relationships/image" Target="../media/image99.emf"/><Relationship Id="rId14" Type="http://schemas.openxmlformats.org/officeDocument/2006/relationships/image" Target="../media/image10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emf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emf"/><Relationship Id="rId5" Type="http://schemas.openxmlformats.org/officeDocument/2006/relationships/image" Target="../media/image116.emf"/><Relationship Id="rId4" Type="http://schemas.openxmlformats.org/officeDocument/2006/relationships/image" Target="../media/image11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emf"/><Relationship Id="rId3" Type="http://schemas.openxmlformats.org/officeDocument/2006/relationships/image" Target="../media/image117.emf"/><Relationship Id="rId7" Type="http://schemas.openxmlformats.org/officeDocument/2006/relationships/image" Target="../media/image1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emf"/><Relationship Id="rId11" Type="http://schemas.openxmlformats.org/officeDocument/2006/relationships/image" Target="../media/image124.emf"/><Relationship Id="rId5" Type="http://schemas.openxmlformats.org/officeDocument/2006/relationships/image" Target="../media/image119.emf"/><Relationship Id="rId10" Type="http://schemas.openxmlformats.org/officeDocument/2006/relationships/image" Target="../media/image123.emf"/><Relationship Id="rId4" Type="http://schemas.openxmlformats.org/officeDocument/2006/relationships/image" Target="../media/image118.emf"/><Relationship Id="rId9" Type="http://schemas.openxmlformats.org/officeDocument/2006/relationships/image" Target="../media/image122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emf"/><Relationship Id="rId13" Type="http://schemas.openxmlformats.org/officeDocument/2006/relationships/image" Target="../media/image134.emf"/><Relationship Id="rId3" Type="http://schemas.openxmlformats.org/officeDocument/2006/relationships/image" Target="../media/image125.emf"/><Relationship Id="rId7" Type="http://schemas.openxmlformats.org/officeDocument/2006/relationships/image" Target="../media/image129.emf"/><Relationship Id="rId12" Type="http://schemas.openxmlformats.org/officeDocument/2006/relationships/image" Target="../media/image1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emf"/><Relationship Id="rId11" Type="http://schemas.openxmlformats.org/officeDocument/2006/relationships/image" Target="../media/image133.emf"/><Relationship Id="rId5" Type="http://schemas.openxmlformats.org/officeDocument/2006/relationships/image" Target="../media/image127.emf"/><Relationship Id="rId10" Type="http://schemas.openxmlformats.org/officeDocument/2006/relationships/image" Target="../media/image132.emf"/><Relationship Id="rId4" Type="http://schemas.openxmlformats.org/officeDocument/2006/relationships/image" Target="../media/image126.emf"/><Relationship Id="rId9" Type="http://schemas.openxmlformats.org/officeDocument/2006/relationships/image" Target="../media/image131.emf"/><Relationship Id="rId14" Type="http://schemas.openxmlformats.org/officeDocument/2006/relationships/image" Target="../media/image13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2.emf"/><Relationship Id="rId5" Type="http://schemas.openxmlformats.org/officeDocument/2006/relationships/image" Target="../media/image141.emf"/><Relationship Id="rId4" Type="http://schemas.openxmlformats.org/officeDocument/2006/relationships/image" Target="../media/image140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emf"/><Relationship Id="rId3" Type="http://schemas.openxmlformats.org/officeDocument/2006/relationships/image" Target="../media/image144.emf"/><Relationship Id="rId7" Type="http://schemas.openxmlformats.org/officeDocument/2006/relationships/image" Target="../media/image148.emf"/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emf"/><Relationship Id="rId5" Type="http://schemas.openxmlformats.org/officeDocument/2006/relationships/image" Target="../media/image146.emf"/><Relationship Id="rId4" Type="http://schemas.openxmlformats.org/officeDocument/2006/relationships/image" Target="../media/image145.emf"/><Relationship Id="rId9" Type="http://schemas.openxmlformats.org/officeDocument/2006/relationships/image" Target="../media/image15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emf"/><Relationship Id="rId2" Type="http://schemas.openxmlformats.org/officeDocument/2006/relationships/image" Target="../media/image15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emf"/><Relationship Id="rId5" Type="http://schemas.openxmlformats.org/officeDocument/2006/relationships/image" Target="../media/image149.emf"/><Relationship Id="rId4" Type="http://schemas.openxmlformats.org/officeDocument/2006/relationships/image" Target="../media/image15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emf"/><Relationship Id="rId3" Type="http://schemas.openxmlformats.org/officeDocument/2006/relationships/image" Target="../media/image155.emf"/><Relationship Id="rId7" Type="http://schemas.openxmlformats.org/officeDocument/2006/relationships/image" Target="../media/image159.emf"/><Relationship Id="rId2" Type="http://schemas.openxmlformats.org/officeDocument/2006/relationships/image" Target="../media/image15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emf"/><Relationship Id="rId5" Type="http://schemas.openxmlformats.org/officeDocument/2006/relationships/image" Target="../media/image157.emf"/><Relationship Id="rId4" Type="http://schemas.openxmlformats.org/officeDocument/2006/relationships/image" Target="../media/image15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emf"/><Relationship Id="rId2" Type="http://schemas.openxmlformats.org/officeDocument/2006/relationships/image" Target="../media/image16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4.emf"/><Relationship Id="rId4" Type="http://schemas.openxmlformats.org/officeDocument/2006/relationships/image" Target="../media/image16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emf"/><Relationship Id="rId2" Type="http://schemas.openxmlformats.org/officeDocument/2006/relationships/image" Target="../media/image16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8.emf"/><Relationship Id="rId4" Type="http://schemas.openxmlformats.org/officeDocument/2006/relationships/image" Target="../media/image167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emf"/><Relationship Id="rId3" Type="http://schemas.openxmlformats.org/officeDocument/2006/relationships/image" Target="../media/image170.emf"/><Relationship Id="rId7" Type="http://schemas.openxmlformats.org/officeDocument/2006/relationships/image" Target="../media/image17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3.emf"/><Relationship Id="rId5" Type="http://schemas.openxmlformats.org/officeDocument/2006/relationships/image" Target="../media/image172.png"/><Relationship Id="rId4" Type="http://schemas.openxmlformats.org/officeDocument/2006/relationships/image" Target="../media/image171.emf"/><Relationship Id="rId9" Type="http://schemas.openxmlformats.org/officeDocument/2006/relationships/image" Target="../media/image17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emf"/><Relationship Id="rId7" Type="http://schemas.openxmlformats.org/officeDocument/2006/relationships/image" Target="../media/image182.emf"/><Relationship Id="rId2" Type="http://schemas.openxmlformats.org/officeDocument/2006/relationships/image" Target="../media/image17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emf"/><Relationship Id="rId5" Type="http://schemas.openxmlformats.org/officeDocument/2006/relationships/image" Target="../media/image180.emf"/><Relationship Id="rId4" Type="http://schemas.openxmlformats.org/officeDocument/2006/relationships/image" Target="../media/image17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emf"/><Relationship Id="rId13" Type="http://schemas.openxmlformats.org/officeDocument/2006/relationships/image" Target="../media/image194.emf"/><Relationship Id="rId3" Type="http://schemas.openxmlformats.org/officeDocument/2006/relationships/image" Target="../media/image184.emf"/><Relationship Id="rId7" Type="http://schemas.openxmlformats.org/officeDocument/2006/relationships/image" Target="../media/image188.emf"/><Relationship Id="rId12" Type="http://schemas.openxmlformats.org/officeDocument/2006/relationships/image" Target="../media/image19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7.emf"/><Relationship Id="rId11" Type="http://schemas.openxmlformats.org/officeDocument/2006/relationships/image" Target="../media/image192.emf"/><Relationship Id="rId5" Type="http://schemas.openxmlformats.org/officeDocument/2006/relationships/image" Target="../media/image186.emf"/><Relationship Id="rId10" Type="http://schemas.openxmlformats.org/officeDocument/2006/relationships/image" Target="../media/image191.emf"/><Relationship Id="rId4" Type="http://schemas.openxmlformats.org/officeDocument/2006/relationships/image" Target="../media/image185.emf"/><Relationship Id="rId9" Type="http://schemas.openxmlformats.org/officeDocument/2006/relationships/image" Target="../media/image190.emf"/><Relationship Id="rId14" Type="http://schemas.openxmlformats.org/officeDocument/2006/relationships/image" Target="../media/image19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emf"/><Relationship Id="rId3" Type="http://schemas.openxmlformats.org/officeDocument/2006/relationships/image" Target="../media/image196.emf"/><Relationship Id="rId7" Type="http://schemas.openxmlformats.org/officeDocument/2006/relationships/image" Target="../media/image20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9.emf"/><Relationship Id="rId11" Type="http://schemas.openxmlformats.org/officeDocument/2006/relationships/image" Target="../media/image204.emf"/><Relationship Id="rId5" Type="http://schemas.openxmlformats.org/officeDocument/2006/relationships/image" Target="../media/image198.emf"/><Relationship Id="rId10" Type="http://schemas.openxmlformats.org/officeDocument/2006/relationships/image" Target="../media/image203.emf"/><Relationship Id="rId4" Type="http://schemas.openxmlformats.org/officeDocument/2006/relationships/image" Target="../media/image197.emf"/><Relationship Id="rId9" Type="http://schemas.openxmlformats.org/officeDocument/2006/relationships/image" Target="../media/image20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emf"/><Relationship Id="rId2" Type="http://schemas.openxmlformats.org/officeDocument/2006/relationships/image" Target="../media/image20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9.emf"/><Relationship Id="rId5" Type="http://schemas.openxmlformats.org/officeDocument/2006/relationships/image" Target="../media/image208.emf"/><Relationship Id="rId4" Type="http://schemas.openxmlformats.org/officeDocument/2006/relationships/image" Target="../media/image20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emf"/><Relationship Id="rId2" Type="http://schemas.openxmlformats.org/officeDocument/2006/relationships/image" Target="../media/image2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4.emf"/><Relationship Id="rId5" Type="http://schemas.openxmlformats.org/officeDocument/2006/relationships/image" Target="../media/image213.emf"/><Relationship Id="rId4" Type="http://schemas.openxmlformats.org/officeDocument/2006/relationships/image" Target="../media/image212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emf"/><Relationship Id="rId3" Type="http://schemas.openxmlformats.org/officeDocument/2006/relationships/image" Target="../media/image216.emf"/><Relationship Id="rId7" Type="http://schemas.openxmlformats.org/officeDocument/2006/relationships/image" Target="../media/image220.emf"/><Relationship Id="rId2" Type="http://schemas.openxmlformats.org/officeDocument/2006/relationships/image" Target="../media/image2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9.emf"/><Relationship Id="rId5" Type="http://schemas.openxmlformats.org/officeDocument/2006/relationships/image" Target="../media/image218.emf"/><Relationship Id="rId10" Type="http://schemas.openxmlformats.org/officeDocument/2006/relationships/image" Target="../media/image223.emf"/><Relationship Id="rId4" Type="http://schemas.openxmlformats.org/officeDocument/2006/relationships/image" Target="../media/image217.emf"/><Relationship Id="rId9" Type="http://schemas.openxmlformats.org/officeDocument/2006/relationships/image" Target="../media/image22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image" Target="../media/image2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8.emf"/><Relationship Id="rId5" Type="http://schemas.openxmlformats.org/officeDocument/2006/relationships/image" Target="../media/image227.emf"/><Relationship Id="rId4" Type="http://schemas.openxmlformats.org/officeDocument/2006/relationships/image" Target="../media/image22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emf"/><Relationship Id="rId7" Type="http://schemas.openxmlformats.org/officeDocument/2006/relationships/image" Target="../media/image234.emf"/><Relationship Id="rId2" Type="http://schemas.openxmlformats.org/officeDocument/2006/relationships/image" Target="../media/image22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3.emf"/><Relationship Id="rId5" Type="http://schemas.openxmlformats.org/officeDocument/2006/relationships/image" Target="../media/image232.emf"/><Relationship Id="rId4" Type="http://schemas.openxmlformats.org/officeDocument/2006/relationships/image" Target="../media/image231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5.e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111426" y="4909936"/>
            <a:ext cx="2421111" cy="1008062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altLang="ru-RU" sz="1800" b="1" dirty="0" smtClean="0"/>
              <a:t>Mikhail A. </a:t>
            </a:r>
            <a:r>
              <a:rPr lang="en-US" altLang="ru-RU" sz="1800" b="1" dirty="0" err="1" smtClean="0"/>
              <a:t>Guzev</a:t>
            </a:r>
            <a:r>
              <a:rPr lang="ru-RU" altLang="ru-RU" sz="1800" b="1" dirty="0" smtClean="0"/>
              <a:t/>
            </a:r>
            <a:br>
              <a:rPr lang="ru-RU" altLang="ru-RU" sz="1800" b="1" dirty="0" smtClean="0"/>
            </a:br>
            <a:endParaRPr lang="ru-RU" altLang="ru-RU" sz="1800" b="1" dirty="0" smtClean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835696" y="5413977"/>
            <a:ext cx="63550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ru-RU" sz="1600" b="1" dirty="0">
                <a:solidFill>
                  <a:srgbClr val="0033CC"/>
                </a:solidFill>
              </a:rPr>
              <a:t>Institute for Applied </a:t>
            </a:r>
            <a:r>
              <a:rPr lang="en-US" altLang="ru-RU" sz="1600" b="1" dirty="0" smtClean="0">
                <a:solidFill>
                  <a:srgbClr val="0033CC"/>
                </a:solidFill>
              </a:rPr>
              <a:t>Mathematics</a:t>
            </a:r>
            <a:endParaRPr lang="ru-RU" altLang="ru-RU" sz="1600" b="1" dirty="0" smtClean="0">
              <a:solidFill>
                <a:srgbClr val="0033CC"/>
              </a:solidFill>
            </a:endParaRPr>
          </a:p>
          <a:p>
            <a:pPr eaLnBrk="1" hangingPunct="1"/>
            <a:r>
              <a:rPr lang="en-US" altLang="ru-RU" sz="1600" b="1" dirty="0" smtClean="0">
                <a:solidFill>
                  <a:srgbClr val="0033CC"/>
                </a:solidFill>
              </a:rPr>
              <a:t>Far </a:t>
            </a:r>
            <a:r>
              <a:rPr lang="en-US" altLang="ru-RU" sz="1600" b="1" dirty="0">
                <a:solidFill>
                  <a:srgbClr val="0033CC"/>
                </a:solidFill>
              </a:rPr>
              <a:t>Eastern Branch of Russian Academy </a:t>
            </a:r>
            <a:r>
              <a:rPr lang="en-US" altLang="ru-RU" sz="1600" b="1" dirty="0" smtClean="0">
                <a:solidFill>
                  <a:srgbClr val="0033CC"/>
                </a:solidFill>
              </a:rPr>
              <a:t>Sciences, Vladivostok</a:t>
            </a:r>
            <a:endParaRPr lang="ru-RU" altLang="ru-RU" sz="1600" b="1" dirty="0">
              <a:solidFill>
                <a:srgbClr val="0033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5719"/>
            <a:ext cx="864396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International conference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« </a:t>
            </a:r>
            <a:r>
              <a:rPr lang="en-US" sz="1400" b="1" dirty="0">
                <a:solidFill>
                  <a:srgbClr val="C00000"/>
                </a:solidFill>
              </a:rPr>
              <a:t>Dynamics in Siberia » , 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February 26 — March 4, 2018 , Russia </a:t>
            </a:r>
          </a:p>
          <a:p>
            <a:pPr algn="r"/>
            <a:endParaRPr lang="ru-RU" altLang="ru-RU" sz="1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5513" y="547416"/>
            <a:ext cx="7752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</a:rPr>
              <a:t>On </a:t>
            </a:r>
            <a:r>
              <a:rPr lang="en-US" sz="2800" b="1" dirty="0">
                <a:solidFill>
                  <a:srgbClr val="000099"/>
                </a:solidFill>
              </a:rPr>
              <a:t>Fourier's law for linear chain of </a:t>
            </a:r>
            <a:r>
              <a:rPr lang="en-US" sz="2800" b="1" dirty="0" smtClean="0">
                <a:solidFill>
                  <a:srgbClr val="000099"/>
                </a:solidFill>
              </a:rPr>
              <a:t>particles</a:t>
            </a:r>
            <a:endParaRPr lang="ru-RU" sz="2800" b="1" dirty="0">
              <a:solidFill>
                <a:srgbClr val="000099"/>
              </a:solidFill>
            </a:endParaRPr>
          </a:p>
        </p:txBody>
      </p:sp>
      <p:pic>
        <p:nvPicPr>
          <p:cNvPr id="10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35696" y="1171773"/>
            <a:ext cx="5435606" cy="362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35" y="0"/>
            <a:ext cx="9231329" cy="68887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996952"/>
            <a:ext cx="61620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29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" y="476672"/>
            <a:ext cx="9017858" cy="1224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62568"/>
            <a:ext cx="8346362" cy="479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494592"/>
            <a:ext cx="4723132" cy="14219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68" y="4071889"/>
            <a:ext cx="4723132" cy="1325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9022" y="2518073"/>
            <a:ext cx="3616852" cy="23324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9022" y="4786119"/>
            <a:ext cx="3661339" cy="3117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9022" y="5157192"/>
            <a:ext cx="3951649" cy="48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15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826" y="121148"/>
            <a:ext cx="7678112" cy="585439"/>
          </a:xfrm>
        </p:spPr>
        <p:txBody>
          <a:bodyPr/>
          <a:lstStyle/>
          <a:p>
            <a:r>
              <a:rPr lang="en-US" sz="2800" b="1" dirty="0">
                <a:solidFill>
                  <a:srgbClr val="000099"/>
                </a:solidFill>
              </a:rPr>
              <a:t>Model for one-dimensional heat transport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BA11A-D2F9-4C56-B351-123BD44264EB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611836"/>
            <a:ext cx="7699557" cy="10743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4528657"/>
            <a:ext cx="3984457" cy="85078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5379438"/>
            <a:ext cx="5586959" cy="12241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282418"/>
            <a:ext cx="4839283" cy="16512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" y="2819611"/>
            <a:ext cx="5834220" cy="129730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2818" y="924722"/>
            <a:ext cx="308686" cy="36071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3582" y="1375567"/>
            <a:ext cx="1894882" cy="3972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6096" y="1701182"/>
            <a:ext cx="2720659" cy="6419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6096" y="2060848"/>
            <a:ext cx="3310733" cy="55663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6105" y="3613585"/>
            <a:ext cx="2285658" cy="315562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6105" y="3058595"/>
            <a:ext cx="2311447" cy="5498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9912" y="4045125"/>
            <a:ext cx="2131221" cy="2939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89660" y="4016339"/>
            <a:ext cx="1698800" cy="29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95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BA11A-D2F9-4C56-B351-123BD44264EB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961615"/>
            <a:ext cx="6320490" cy="3425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5144"/>
            <a:ext cx="5404137" cy="2832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155083"/>
            <a:ext cx="1437549" cy="9276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1983" y="4622863"/>
            <a:ext cx="4052197" cy="22144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38" y="147031"/>
            <a:ext cx="3500185" cy="68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2006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204864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3200" b="1" dirty="0">
                <a:solidFill>
                  <a:srgbClr val="000099"/>
                </a:solidFill>
              </a:rPr>
              <a:t>Schrodinger, </a:t>
            </a:r>
            <a:r>
              <a:rPr lang="en-US" altLang="en-US" sz="3200" b="1" dirty="0" smtClean="0">
                <a:solidFill>
                  <a:srgbClr val="000099"/>
                </a:solidFill>
              </a:rPr>
              <a:t>Ornstein- </a:t>
            </a:r>
            <a:r>
              <a:rPr lang="en-US" altLang="en-US" sz="3200" b="1" dirty="0" err="1">
                <a:solidFill>
                  <a:srgbClr val="000099"/>
                </a:solidFill>
              </a:rPr>
              <a:t>Uhlenbeck</a:t>
            </a:r>
            <a:r>
              <a:rPr lang="en-US" altLang="en-US" sz="3200" b="1" dirty="0">
                <a:solidFill>
                  <a:srgbClr val="000099"/>
                </a:solidFill>
              </a:rPr>
              <a:t>, </a:t>
            </a:r>
            <a:r>
              <a:rPr lang="en-US" sz="3200" b="1" dirty="0">
                <a:solidFill>
                  <a:srgbClr val="000099"/>
                </a:solidFill>
              </a:rPr>
              <a:t>Prigogine, </a:t>
            </a:r>
            <a:endParaRPr lang="en-US" sz="3200" b="1" dirty="0" smtClean="0">
              <a:solidFill>
                <a:srgbClr val="000099"/>
              </a:solidFill>
            </a:endParaRPr>
          </a:p>
          <a:p>
            <a:pPr marL="0" lvl="1" indent="0" algn="ctr">
              <a:buNone/>
            </a:pPr>
            <a:r>
              <a:rPr lang="en-US" sz="3200" b="1" dirty="0" smtClean="0">
                <a:solidFill>
                  <a:srgbClr val="000099"/>
                </a:solidFill>
              </a:rPr>
              <a:t>and </a:t>
            </a:r>
            <a:r>
              <a:rPr lang="en-US" sz="3200" b="1" dirty="0">
                <a:solidFill>
                  <a:srgbClr val="000099"/>
                </a:solidFill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xmlns="" val="1170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34" y="845602"/>
            <a:ext cx="3992109" cy="86636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CAF92-A90C-4FB9-A017-2EC4F6DBC036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80" y="3345438"/>
            <a:ext cx="7219126" cy="13590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04" y="4794320"/>
            <a:ext cx="7435932" cy="6483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839" y="5532494"/>
            <a:ext cx="6390627" cy="8277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952" y="2463824"/>
            <a:ext cx="4257675" cy="76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410" y="1805830"/>
            <a:ext cx="4038217" cy="5430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4344" y="144830"/>
            <a:ext cx="1965737" cy="27801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06601" y="93743"/>
            <a:ext cx="4304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dirty="0" smtClean="0">
                <a:solidFill>
                  <a:srgbClr val="000099"/>
                </a:solidFill>
              </a:rPr>
              <a:t>Schrodinger solution</a:t>
            </a:r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41556" y="5532493"/>
            <a:ext cx="1492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000099"/>
                </a:solidFill>
              </a:rPr>
              <a:t>Schrodinger </a:t>
            </a:r>
            <a:endParaRPr lang="en-US" dirty="0" smtClean="0">
              <a:solidFill>
                <a:srgbClr val="000099"/>
              </a:solidFill>
            </a:endParaRPr>
          </a:p>
          <a:p>
            <a:pPr algn="r"/>
            <a:r>
              <a:rPr lang="en-US" dirty="0" smtClean="0">
                <a:solidFill>
                  <a:srgbClr val="000099"/>
                </a:solidFill>
              </a:rPr>
              <a:t>coordinates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27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16632"/>
            <a:ext cx="6678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 smtClean="0">
                <a:solidFill>
                  <a:srgbClr val="000099"/>
                </a:solidFill>
              </a:rPr>
              <a:t>Thermal </a:t>
            </a:r>
            <a:r>
              <a:rPr lang="en-US" sz="2400" b="1" kern="0" dirty="0">
                <a:solidFill>
                  <a:srgbClr val="000099"/>
                </a:solidFill>
              </a:rPr>
              <a:t>fluctuations of harmonic </a:t>
            </a:r>
            <a:r>
              <a:rPr lang="en-US" sz="2400" b="1" kern="0" dirty="0" smtClean="0">
                <a:solidFill>
                  <a:srgbClr val="000099"/>
                </a:solidFill>
              </a:rPr>
              <a:t>oscillator</a:t>
            </a:r>
            <a:r>
              <a:rPr lang="en-US" sz="2400" b="1" kern="0" dirty="0">
                <a:solidFill>
                  <a:srgbClr val="000099"/>
                </a:solidFill>
              </a:rPr>
              <a:t>s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427" y="620688"/>
            <a:ext cx="4995821" cy="5112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274" y="764704"/>
            <a:ext cx="1485900" cy="1905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9274" y="2681521"/>
            <a:ext cx="1813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George </a:t>
            </a:r>
            <a:r>
              <a:rPr lang="en-US" dirty="0" smtClean="0">
                <a:solidFill>
                  <a:srgbClr val="000099"/>
                </a:solidFill>
              </a:rPr>
              <a:t>Eugene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Uhlenbeck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26906" y="5111213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Leonard Ornstein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2781669"/>
            <a:ext cx="2953308" cy="21593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427" y="1202653"/>
            <a:ext cx="6339981" cy="14081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3649" y="513036"/>
            <a:ext cx="1297397" cy="2821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8206" y="850358"/>
            <a:ext cx="1204603" cy="2320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1047" y="855653"/>
            <a:ext cx="679520" cy="2629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062" y="4149080"/>
            <a:ext cx="3100890" cy="6581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67" y="5013176"/>
            <a:ext cx="4629150" cy="361950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403648" y="3092220"/>
            <a:ext cx="39620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</a:rPr>
              <a:t>The stochastic differential equation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</a:rPr>
              <a:t>of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an Ornstein–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Uhlenbeck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</a:rPr>
              <a:t>process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</a:rPr>
              <a:t>is </a:t>
            </a:r>
            <a:r>
              <a:rPr lang="en-US" altLang="en-US" dirty="0">
                <a:solidFill>
                  <a:srgbClr val="000099"/>
                </a:solidFill>
                <a:latin typeface="+mj-lt"/>
              </a:rPr>
              <a:t>rewritten as </a:t>
            </a:r>
            <a:r>
              <a:rPr lang="en-US" altLang="en-US" dirty="0" smtClean="0">
                <a:solidFill>
                  <a:srgbClr val="000099"/>
                </a:solidFill>
                <a:latin typeface="+mj-lt"/>
              </a:rPr>
              <a:t>a </a:t>
            </a:r>
            <a:r>
              <a:rPr lang="en-US" altLang="en-US" dirty="0" err="1" smtClean="0">
                <a:solidFill>
                  <a:srgbClr val="000099"/>
                </a:solidFill>
                <a:latin typeface="+mj-lt"/>
              </a:rPr>
              <a:t>Langevin</a:t>
            </a:r>
            <a:r>
              <a:rPr lang="en-US" altLang="en-US" dirty="0" smtClean="0">
                <a:solidFill>
                  <a:srgbClr val="000099"/>
                </a:solidFill>
                <a:latin typeface="+mj-lt"/>
              </a:rPr>
              <a:t> equation</a:t>
            </a:r>
            <a:endParaRPr lang="en-US" altLang="en-US" dirty="0">
              <a:solidFill>
                <a:srgbClr val="000099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8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143" y="772032"/>
            <a:ext cx="1409220" cy="6351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973" y="3718184"/>
            <a:ext cx="1465775" cy="513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353" y="4374797"/>
            <a:ext cx="3799134" cy="13921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6576" y="791422"/>
            <a:ext cx="1209066" cy="6615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4353" y="1541394"/>
            <a:ext cx="4231555" cy="21192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6345" y="2214975"/>
            <a:ext cx="1517128" cy="6111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02" y="3209919"/>
            <a:ext cx="4148486" cy="25570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632" y="717802"/>
            <a:ext cx="1543858" cy="1788429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7787298"/>
              </p:ext>
            </p:extLst>
          </p:nvPr>
        </p:nvGraphicFramePr>
        <p:xfrm>
          <a:off x="2146345" y="858644"/>
          <a:ext cx="2098576" cy="1188720"/>
        </p:xfrm>
        <a:graphic>
          <a:graphicData uri="http://schemas.openxmlformats.org/drawingml/2006/table">
            <a:tbl>
              <a:tblPr/>
              <a:tblGrid>
                <a:gridCol w="2098576"/>
              </a:tblGrid>
              <a:tr h="96338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99"/>
                          </a:solidFill>
                        </a:rPr>
                        <a:t>Ilya </a:t>
                      </a:r>
                      <a:r>
                        <a:rPr lang="en-US" dirty="0" err="1">
                          <a:solidFill>
                            <a:srgbClr val="000099"/>
                          </a:solidFill>
                        </a:rPr>
                        <a:t>Romanovich</a:t>
                      </a:r>
                      <a:r>
                        <a:rPr lang="en-US" dirty="0">
                          <a:solidFill>
                            <a:srgbClr val="000099"/>
                          </a:solidFill>
                        </a:rPr>
                        <a:t> Prigogine</a:t>
                      </a:r>
                      <a:br>
                        <a:rPr lang="en-US" dirty="0">
                          <a:solidFill>
                            <a:srgbClr val="000099"/>
                          </a:solidFill>
                        </a:rPr>
                      </a:br>
                      <a:r>
                        <a:rPr lang="en-US" dirty="0">
                          <a:solidFill>
                            <a:srgbClr val="000099"/>
                          </a:solidFill>
                        </a:rPr>
                        <a:t/>
                      </a:r>
                      <a:br>
                        <a:rPr lang="en-US" dirty="0">
                          <a:solidFill>
                            <a:srgbClr val="000099"/>
                          </a:solidFill>
                        </a:rPr>
                      </a:b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1584449" y="251775"/>
            <a:ext cx="6203032" cy="58543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400" b="1" kern="0" dirty="0" smtClean="0">
                <a:solidFill>
                  <a:srgbClr val="000099"/>
                </a:solidFill>
              </a:rPr>
              <a:t>Linear assembly of harmonic oscillator</a:t>
            </a:r>
            <a:endParaRPr lang="en-US" sz="2400" b="1" kern="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4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65" y="3916662"/>
            <a:ext cx="5490637" cy="5026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1" y="4471624"/>
            <a:ext cx="8691148" cy="4852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5" y="3084424"/>
            <a:ext cx="4427984" cy="5291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5615" y="3378947"/>
            <a:ext cx="3769557" cy="524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9" y="-27273"/>
            <a:ext cx="6146566" cy="12916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2325" y="89572"/>
            <a:ext cx="2533679" cy="4070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9" y="1245747"/>
            <a:ext cx="2548373" cy="3850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9" y="1651728"/>
            <a:ext cx="3517701" cy="8808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4800" y="1319854"/>
            <a:ext cx="4951204" cy="7767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5317" y="5009197"/>
            <a:ext cx="2672162" cy="6548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26701" y="5719881"/>
            <a:ext cx="3984457" cy="8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04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30895" y="2060848"/>
            <a:ext cx="62632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00099"/>
                </a:solidFill>
              </a:rPr>
              <a:t>Different forms </a:t>
            </a:r>
            <a:endParaRPr lang="en-US" altLang="en-US" sz="3600" b="1" dirty="0" smtClean="0">
              <a:solidFill>
                <a:srgbClr val="000099"/>
              </a:solidFill>
            </a:endParaRPr>
          </a:p>
          <a:p>
            <a:pPr algn="ctr"/>
            <a:r>
              <a:rPr lang="en-US" altLang="en-US" sz="3600" b="1" dirty="0" smtClean="0">
                <a:solidFill>
                  <a:srgbClr val="000099"/>
                </a:solidFill>
              </a:rPr>
              <a:t>presentation </a:t>
            </a:r>
            <a:r>
              <a:rPr lang="en-US" altLang="en-US" sz="3600" b="1" dirty="0">
                <a:solidFill>
                  <a:srgbClr val="000099"/>
                </a:solidFill>
              </a:rPr>
              <a:t>of the solution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202" y="5013176"/>
            <a:ext cx="6759999" cy="105674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663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14000"/>
              </a:lnSpc>
            </a:pPr>
            <a:r>
              <a:rPr lang="en-US" sz="2800" b="1" dirty="0" smtClean="0">
                <a:solidFill>
                  <a:srgbClr val="851520"/>
                </a:solidFill>
                <a:latin typeface="Arial" charset="0"/>
              </a:rPr>
              <a:t>	</a:t>
            </a:r>
            <a:br>
              <a:rPr lang="en-US" sz="2800" b="1" dirty="0" smtClean="0">
                <a:solidFill>
                  <a:srgbClr val="851520"/>
                </a:solidFill>
                <a:latin typeface="Arial" charset="0"/>
              </a:rPr>
            </a:br>
            <a:r>
              <a:rPr lang="en-US" sz="2800" b="1" dirty="0" smtClean="0">
                <a:solidFill>
                  <a:srgbClr val="851520"/>
                </a:solidFill>
                <a:latin typeface="Arial" charset="0"/>
              </a:rPr>
              <a:t>	</a:t>
            </a:r>
            <a:br>
              <a:rPr lang="en-US" sz="2800" b="1" dirty="0" smtClean="0">
                <a:solidFill>
                  <a:srgbClr val="851520"/>
                </a:solidFill>
                <a:latin typeface="Arial" charset="0"/>
              </a:rPr>
            </a:br>
            <a:r>
              <a:rPr lang="en-US" sz="2800" b="1" dirty="0" smtClean="0">
                <a:solidFill>
                  <a:srgbClr val="000099"/>
                </a:solidFill>
                <a:latin typeface="Arial" charset="0"/>
              </a:rPr>
              <a:t/>
            </a:r>
            <a:br>
              <a:rPr lang="en-US" sz="2800" b="1" dirty="0" smtClean="0">
                <a:solidFill>
                  <a:srgbClr val="000099"/>
                </a:solidFill>
                <a:latin typeface="Arial" charset="0"/>
              </a:rPr>
            </a:br>
            <a:r>
              <a:rPr lang="en-US" sz="2800" b="1" dirty="0" smtClean="0">
                <a:solidFill>
                  <a:srgbClr val="851520"/>
                </a:solidFill>
                <a:latin typeface="Arial" charset="0"/>
              </a:rPr>
              <a:t>	</a:t>
            </a:r>
            <a:br>
              <a:rPr lang="en-US" sz="2800" b="1" dirty="0" smtClean="0">
                <a:solidFill>
                  <a:srgbClr val="851520"/>
                </a:solidFill>
                <a:latin typeface="Arial" charset="0"/>
              </a:rPr>
            </a:br>
            <a:r>
              <a:rPr lang="en-US" sz="2800" b="1" dirty="0" smtClean="0">
                <a:solidFill>
                  <a:srgbClr val="851520"/>
                </a:solidFill>
                <a:latin typeface="Arial" charset="0"/>
              </a:rPr>
              <a:t/>
            </a:r>
            <a:br>
              <a:rPr lang="en-US" sz="2800" b="1" dirty="0" smtClean="0">
                <a:solidFill>
                  <a:srgbClr val="851520"/>
                </a:solidFill>
                <a:latin typeface="Arial" charset="0"/>
              </a:rPr>
            </a:br>
            <a:r>
              <a:rPr lang="en-US" sz="2800" b="1" dirty="0" smtClean="0">
                <a:solidFill>
                  <a:srgbClr val="851520"/>
                </a:solidFill>
                <a:latin typeface="Arial" charset="0"/>
              </a:rPr>
              <a:t>	</a:t>
            </a:r>
            <a:r>
              <a:rPr lang="ru-RU" sz="2800" b="1" dirty="0" smtClean="0">
                <a:solidFill>
                  <a:srgbClr val="000099"/>
                </a:solidFill>
              </a:rPr>
              <a:t/>
            </a:r>
            <a:br>
              <a:rPr lang="ru-RU" sz="2800" b="1" dirty="0" smtClean="0">
                <a:solidFill>
                  <a:srgbClr val="000099"/>
                </a:solidFill>
              </a:rPr>
            </a:br>
            <a:r>
              <a:rPr lang="en-US" sz="2800" b="1" dirty="0" smtClean="0">
                <a:solidFill>
                  <a:srgbClr val="3333B2"/>
                </a:solidFill>
                <a:latin typeface="Arial" charset="0"/>
              </a:rPr>
              <a:t/>
            </a:r>
            <a:br>
              <a:rPr lang="en-US" sz="2800" b="1" dirty="0" smtClean="0">
                <a:solidFill>
                  <a:srgbClr val="3333B2"/>
                </a:solidFill>
                <a:latin typeface="Arial" charset="0"/>
              </a:rPr>
            </a:b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15616" y="1017088"/>
            <a:ext cx="7787746" cy="5107706"/>
          </a:xfrm>
        </p:spPr>
        <p:txBody>
          <a:bodyPr/>
          <a:lstStyle/>
          <a:p>
            <a:pPr marL="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000099"/>
                </a:solidFill>
              </a:rPr>
              <a:t>Background</a:t>
            </a:r>
            <a:endParaRPr lang="en-US" b="1" dirty="0">
              <a:solidFill>
                <a:srgbClr val="000099"/>
              </a:solidFill>
            </a:endParaRPr>
          </a:p>
          <a:p>
            <a:pPr marL="0" lvl="1" indent="0">
              <a:buNone/>
            </a:pPr>
            <a:r>
              <a:rPr lang="en-US" b="1" dirty="0">
                <a:solidFill>
                  <a:srgbClr val="FF9900"/>
                </a:solidFill>
              </a:rPr>
              <a:t>2. </a:t>
            </a:r>
            <a:r>
              <a:rPr lang="en-US" b="1" dirty="0">
                <a:solidFill>
                  <a:srgbClr val="000099"/>
                </a:solidFill>
              </a:rPr>
              <a:t>Schrodinger, </a:t>
            </a:r>
            <a:r>
              <a:rPr lang="en-US" altLang="en-US" b="1" dirty="0" smtClean="0">
                <a:solidFill>
                  <a:srgbClr val="000099"/>
                </a:solidFill>
              </a:rPr>
              <a:t>Ornstein-</a:t>
            </a:r>
            <a:r>
              <a:rPr lang="en-US" altLang="en-US" b="1" dirty="0" err="1" smtClean="0">
                <a:solidFill>
                  <a:srgbClr val="000099"/>
                </a:solidFill>
              </a:rPr>
              <a:t>Uhlenbeck</a:t>
            </a:r>
            <a:r>
              <a:rPr lang="en-US" altLang="en-US" b="1" dirty="0">
                <a:solidFill>
                  <a:srgbClr val="000099"/>
                </a:solidFill>
              </a:rPr>
              <a:t>, </a:t>
            </a:r>
            <a:r>
              <a:rPr lang="en-US" b="1" dirty="0" smtClean="0">
                <a:solidFill>
                  <a:srgbClr val="000099"/>
                </a:solidFill>
              </a:rPr>
              <a:t>Prigogine, and others</a:t>
            </a:r>
            <a:endParaRPr lang="en-US" b="1" dirty="0">
              <a:solidFill>
                <a:srgbClr val="000099"/>
              </a:solidFill>
            </a:endParaRPr>
          </a:p>
          <a:p>
            <a:pPr marL="0" lvl="1" indent="0">
              <a:buNone/>
            </a:pPr>
            <a:r>
              <a:rPr lang="en-US" b="1" dirty="0">
                <a:solidFill>
                  <a:srgbClr val="FFFF00"/>
                </a:solidFill>
              </a:rPr>
              <a:t>3</a:t>
            </a:r>
            <a:r>
              <a:rPr lang="en-US" sz="2800" b="1" dirty="0" smtClean="0">
                <a:solidFill>
                  <a:srgbClr val="FFFF00"/>
                </a:solidFill>
              </a:rPr>
              <a:t>. </a:t>
            </a:r>
            <a:r>
              <a:rPr lang="en-US" altLang="en-US" b="1" dirty="0">
                <a:solidFill>
                  <a:srgbClr val="000099"/>
                </a:solidFill>
              </a:rPr>
              <a:t>Different forms presentation of the solution </a:t>
            </a:r>
            <a:endParaRPr lang="en-US" altLang="en-US" b="1" dirty="0" smtClean="0">
              <a:solidFill>
                <a:srgbClr val="000099"/>
              </a:solidFill>
            </a:endParaRPr>
          </a:p>
          <a:p>
            <a:pPr marL="0" lvl="1" indent="0">
              <a:buNone/>
            </a:pPr>
            <a:r>
              <a:rPr lang="en-US" b="1" dirty="0" smtClean="0">
                <a:solidFill>
                  <a:srgbClr val="146016"/>
                </a:solidFill>
              </a:rPr>
              <a:t>4.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>
                <a:solidFill>
                  <a:srgbClr val="000099"/>
                </a:solidFill>
              </a:rPr>
              <a:t>Generalization of the solution for an inhomogeneous </a:t>
            </a:r>
            <a:r>
              <a:rPr lang="en-US" b="1" dirty="0" smtClean="0">
                <a:solidFill>
                  <a:srgbClr val="000099"/>
                </a:solidFill>
              </a:rPr>
              <a:t>chain</a:t>
            </a:r>
          </a:p>
          <a:p>
            <a:pPr marL="0" lvl="1" indent="0">
              <a:buNone/>
            </a:pPr>
            <a:r>
              <a:rPr lang="en-US" sz="2800" b="1" dirty="0" smtClean="0">
                <a:solidFill>
                  <a:srgbClr val="000099"/>
                </a:solidFill>
              </a:rPr>
              <a:t>5</a:t>
            </a:r>
            <a:r>
              <a:rPr lang="en-US" b="1" dirty="0">
                <a:solidFill>
                  <a:srgbClr val="000099"/>
                </a:solidFill>
              </a:rPr>
              <a:t>. Temperature distribution in 1D harmonic </a:t>
            </a:r>
            <a:r>
              <a:rPr lang="en-US" b="1" dirty="0" smtClean="0">
                <a:solidFill>
                  <a:srgbClr val="000099"/>
                </a:solidFill>
              </a:rPr>
              <a:t>crystal</a:t>
            </a:r>
          </a:p>
          <a:p>
            <a:pPr marL="0" lvl="1" indent="0">
              <a:buNone/>
            </a:pPr>
            <a:r>
              <a:rPr lang="en-US" sz="2800" b="1" dirty="0" smtClean="0">
                <a:solidFill>
                  <a:srgbClr val="006BD6"/>
                </a:solidFill>
              </a:rPr>
              <a:t>6. </a:t>
            </a:r>
            <a:r>
              <a:rPr lang="en-US" sz="2800" b="1" dirty="0" smtClean="0">
                <a:solidFill>
                  <a:srgbClr val="000099"/>
                </a:solidFill>
              </a:rPr>
              <a:t>Heat </a:t>
            </a:r>
            <a:r>
              <a:rPr lang="en-US" sz="2800" b="1" dirty="0">
                <a:solidFill>
                  <a:srgbClr val="000099"/>
                </a:solidFill>
              </a:rPr>
              <a:t>flux in 1D </a:t>
            </a:r>
            <a:r>
              <a:rPr lang="en-US" sz="2800" b="1" dirty="0" smtClean="0">
                <a:solidFill>
                  <a:srgbClr val="000099"/>
                </a:solidFill>
              </a:rPr>
              <a:t>harmonic </a:t>
            </a:r>
            <a:r>
              <a:rPr lang="en-US" sz="2800" b="1" dirty="0">
                <a:solidFill>
                  <a:srgbClr val="000099"/>
                </a:solidFill>
              </a:rPr>
              <a:t>crystal</a:t>
            </a:r>
            <a:endParaRPr lang="ru-RU" sz="2800" b="1" dirty="0">
              <a:solidFill>
                <a:srgbClr val="000099"/>
              </a:solidFill>
            </a:endParaRPr>
          </a:p>
          <a:p>
            <a:pPr marL="0" lvl="1" indent="0">
              <a:buNone/>
            </a:pPr>
            <a:endParaRPr lang="en-US" sz="2800" b="1" dirty="0" smtClean="0">
              <a:solidFill>
                <a:srgbClr val="000099"/>
              </a:solidFill>
            </a:endParaRPr>
          </a:p>
          <a:p>
            <a:pPr marL="0" lvl="1" indent="0">
              <a:buNone/>
            </a:pPr>
            <a:endParaRPr lang="ru-RU" sz="2800" b="1" dirty="0">
              <a:solidFill>
                <a:srgbClr val="000099"/>
              </a:solidFill>
            </a:endParaRPr>
          </a:p>
          <a:p>
            <a:pPr marL="0" lvl="1" indent="0">
              <a:buNone/>
            </a:pPr>
            <a:endParaRPr lang="ru-RU" dirty="0"/>
          </a:p>
          <a:p>
            <a:pPr marL="0" lvl="1" indent="0">
              <a:buNone/>
            </a:pPr>
            <a:endParaRPr lang="en-US" b="1" dirty="0" smtClean="0">
              <a:solidFill>
                <a:srgbClr val="000099"/>
              </a:solidFill>
            </a:endParaRPr>
          </a:p>
          <a:p>
            <a:pPr marL="0" lvl="1" indent="0">
              <a:buNone/>
            </a:pPr>
            <a:r>
              <a:rPr lang="en-US" altLang="zh-CN" b="1" dirty="0">
                <a:solidFill>
                  <a:srgbClr val="000099"/>
                </a:solidFill>
              </a:rPr>
              <a:t/>
            </a:r>
            <a:br>
              <a:rPr lang="en-US" altLang="zh-CN" b="1" dirty="0">
                <a:solidFill>
                  <a:srgbClr val="000099"/>
                </a:solidFill>
              </a:rPr>
            </a:br>
            <a:r>
              <a:rPr lang="en-US" sz="2800" b="1" dirty="0" smtClean="0">
                <a:solidFill>
                  <a:srgbClr val="000099"/>
                </a:solidFill>
              </a:rPr>
              <a:t/>
            </a:r>
            <a:br>
              <a:rPr lang="en-US" sz="2800" b="1" dirty="0" smtClean="0">
                <a:solidFill>
                  <a:srgbClr val="000099"/>
                </a:solidFill>
              </a:rPr>
            </a:br>
            <a:endParaRPr lang="ru-RU" sz="2800" dirty="0"/>
          </a:p>
        </p:txBody>
      </p:sp>
      <p:sp>
        <p:nvSpPr>
          <p:cNvPr id="147457" name="Rectangle 1"/>
          <p:cNvSpPr>
            <a:spLocks noChangeArrowheads="1"/>
          </p:cNvSpPr>
          <p:nvPr/>
        </p:nvSpPr>
        <p:spPr bwMode="auto">
          <a:xfrm>
            <a:off x="3275856" y="302898"/>
            <a:ext cx="2210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OUTLINE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12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700808"/>
            <a:ext cx="60486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b="1" dirty="0">
                <a:solidFill>
                  <a:srgbClr val="000099"/>
                </a:solidFill>
              </a:rPr>
              <a:t>Standard </a:t>
            </a:r>
            <a:r>
              <a:rPr lang="en-US" b="1" dirty="0" smtClean="0">
                <a:solidFill>
                  <a:srgbClr val="000099"/>
                </a:solidFill>
              </a:rPr>
              <a:t>approach </a:t>
            </a:r>
            <a:r>
              <a:rPr lang="en-US" b="1" dirty="0">
                <a:solidFill>
                  <a:srgbClr val="000099"/>
                </a:solidFill>
              </a:rPr>
              <a:t>for </a:t>
            </a:r>
            <a:r>
              <a:rPr lang="en-US" b="1" dirty="0" smtClean="0">
                <a:solidFill>
                  <a:srgbClr val="000099"/>
                </a:solidFill>
              </a:rPr>
              <a:t>construction </a:t>
            </a:r>
            <a:r>
              <a:rPr lang="en-US" b="1" dirty="0">
                <a:solidFill>
                  <a:srgbClr val="000099"/>
                </a:solidFill>
              </a:rPr>
              <a:t>of </a:t>
            </a:r>
            <a:r>
              <a:rPr lang="en-US" b="1" dirty="0" smtClean="0">
                <a:solidFill>
                  <a:srgbClr val="000099"/>
                </a:solidFill>
              </a:rPr>
              <a:t> solution</a:t>
            </a:r>
          </a:p>
          <a:p>
            <a:pPr marL="342900" indent="-342900">
              <a:buFont typeface="+mj-lt"/>
              <a:buAutoNum type="alphaUcPeriod"/>
            </a:pPr>
            <a:endParaRPr lang="en-US" b="1" dirty="0">
              <a:solidFill>
                <a:srgbClr val="000099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b="1" dirty="0">
                <a:solidFill>
                  <a:srgbClr val="000099"/>
                </a:solidFill>
              </a:rPr>
              <a:t>Link with the Chebyshev polynomials</a:t>
            </a:r>
          </a:p>
          <a:p>
            <a:pPr marL="342900" indent="-342900">
              <a:buFont typeface="+mj-lt"/>
              <a:buAutoNum type="alphaUcPeriod"/>
            </a:pPr>
            <a:endParaRPr lang="en-US" b="1" dirty="0">
              <a:solidFill>
                <a:srgbClr val="000099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b="1" dirty="0">
                <a:solidFill>
                  <a:srgbClr val="000099"/>
                </a:solidFill>
              </a:rPr>
              <a:t>Exclusion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en-US" b="1" dirty="0">
                <a:solidFill>
                  <a:srgbClr val="000099"/>
                </a:solidFill>
              </a:rPr>
              <a:t>of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en-US" b="1" dirty="0">
                <a:solidFill>
                  <a:srgbClr val="000099"/>
                </a:solidFill>
              </a:rPr>
              <a:t>spectral  information from the </a:t>
            </a:r>
            <a:r>
              <a:rPr lang="en-US" b="1" dirty="0" smtClean="0">
                <a:solidFill>
                  <a:srgbClr val="000099"/>
                </a:solidFill>
              </a:rPr>
              <a:t>fundamental solution</a:t>
            </a:r>
          </a:p>
          <a:p>
            <a:endParaRPr lang="en-US" b="1" dirty="0">
              <a:solidFill>
                <a:srgbClr val="000099"/>
              </a:solidFill>
            </a:endParaRPr>
          </a:p>
          <a:p>
            <a:r>
              <a:rPr lang="en-US" b="1" dirty="0" smtClean="0">
                <a:solidFill>
                  <a:srgbClr val="000099"/>
                </a:solidFill>
              </a:rPr>
              <a:t>D. Integral </a:t>
            </a:r>
            <a:r>
              <a:rPr lang="en-US" b="1" dirty="0">
                <a:solidFill>
                  <a:srgbClr val="000099"/>
                </a:solidFill>
              </a:rPr>
              <a:t>presentation of the fundamental </a:t>
            </a:r>
            <a:r>
              <a:rPr lang="en-US" b="1" dirty="0" smtClean="0">
                <a:solidFill>
                  <a:srgbClr val="000099"/>
                </a:solidFill>
              </a:rPr>
              <a:t>solution</a:t>
            </a:r>
          </a:p>
          <a:p>
            <a:endParaRPr lang="en-US" b="1" dirty="0">
              <a:solidFill>
                <a:srgbClr val="000099"/>
              </a:solidFill>
            </a:endParaRPr>
          </a:p>
          <a:p>
            <a:r>
              <a:rPr lang="en-US" b="1" dirty="0">
                <a:solidFill>
                  <a:srgbClr val="000099"/>
                </a:solidFill>
              </a:rPr>
              <a:t>E. Laplace transformation </a:t>
            </a:r>
            <a:endParaRPr lang="en-US" dirty="0"/>
          </a:p>
          <a:p>
            <a:endParaRPr lang="en-US" b="1" dirty="0">
              <a:solidFill>
                <a:srgbClr val="000099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en-U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0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09" y="274638"/>
            <a:ext cx="6563072" cy="738837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A. Standard Approach for Construction </a:t>
            </a:r>
            <a:r>
              <a:rPr lang="en-US" sz="2400" b="1" dirty="0">
                <a:solidFill>
                  <a:srgbClr val="000099"/>
                </a:solidFill>
              </a:rPr>
              <a:t>of </a:t>
            </a:r>
            <a:r>
              <a:rPr lang="en-US" sz="2400" b="1" dirty="0" smtClean="0">
                <a:solidFill>
                  <a:srgbClr val="000099"/>
                </a:solidFill>
              </a:rPr>
              <a:t>Solution </a:t>
            </a:r>
            <a:r>
              <a:rPr lang="en-US" sz="2400" b="1" dirty="0">
                <a:solidFill>
                  <a:srgbClr val="000099"/>
                </a:solidFill>
              </a:rPr>
              <a:t>in </a:t>
            </a:r>
            <a:r>
              <a:rPr lang="en-US" sz="2400" b="1" dirty="0" smtClean="0">
                <a:solidFill>
                  <a:srgbClr val="000099"/>
                </a:solidFill>
              </a:rPr>
              <a:t>homogeneous </a:t>
            </a:r>
            <a:r>
              <a:rPr lang="en-US" sz="2400" b="1" dirty="0">
                <a:solidFill>
                  <a:srgbClr val="000099"/>
                </a:solidFill>
              </a:rPr>
              <a:t>chain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BA11A-D2F9-4C56-B351-123BD44264EB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854" y="3433880"/>
            <a:ext cx="3899194" cy="427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691" y="5121622"/>
            <a:ext cx="7359603" cy="11978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835" y="4594117"/>
            <a:ext cx="2610063" cy="3896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964" y="1066589"/>
            <a:ext cx="5683257" cy="6342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760" y="1980318"/>
            <a:ext cx="1691300" cy="3682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1355" y="1971613"/>
            <a:ext cx="2094549" cy="3769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3450" y="1919253"/>
            <a:ext cx="3251037" cy="6456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9462" y="2564904"/>
            <a:ext cx="2224946" cy="3857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3808" y="1988840"/>
            <a:ext cx="394763" cy="2965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36096" y="3429000"/>
            <a:ext cx="1532825" cy="4797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64994" y="2924944"/>
            <a:ext cx="1250927" cy="45562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61525" y="3043287"/>
            <a:ext cx="1026899" cy="3857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33306" y="2475618"/>
            <a:ext cx="1853236" cy="1701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30465" y="2476745"/>
            <a:ext cx="216211" cy="19335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9964" y="2472450"/>
            <a:ext cx="1945898" cy="20882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1698" y="2701393"/>
            <a:ext cx="3305235" cy="547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4244" y="4026290"/>
            <a:ext cx="335454" cy="40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45096" y="4081465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is an eigenvalue of </a:t>
            </a:r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87611" y="4075711"/>
            <a:ext cx="382035" cy="35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44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2551"/>
            <a:ext cx="7226073" cy="66190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Homogeneous </a:t>
            </a:r>
            <a:r>
              <a:rPr lang="en-US" sz="2400" b="1" dirty="0">
                <a:solidFill>
                  <a:srgbClr val="000099"/>
                </a:solidFill>
              </a:rPr>
              <a:t>chain</a:t>
            </a:r>
            <a:r>
              <a:rPr lang="en-US" sz="2400" b="1" dirty="0" smtClean="0">
                <a:solidFill>
                  <a:srgbClr val="000099"/>
                </a:solidFill>
              </a:rPr>
              <a:t>: eigenvalues and eigenvectors of 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BA11A-D2F9-4C56-B351-123BD44264EB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246" y="1222202"/>
            <a:ext cx="3305235" cy="5477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562" y="3717032"/>
            <a:ext cx="7541488" cy="3000860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934" y="1203201"/>
            <a:ext cx="3829050" cy="2009775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711" y="3153621"/>
            <a:ext cx="6600577" cy="635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8157" y="620688"/>
            <a:ext cx="382035" cy="350767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1259632" y="6093296"/>
            <a:ext cx="2160240" cy="6245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87824" y="5028731"/>
            <a:ext cx="2160240" cy="5456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56644" y="1218619"/>
            <a:ext cx="3130837" cy="5115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63888" y="6093296"/>
            <a:ext cx="1728192" cy="6245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04048" y="262551"/>
            <a:ext cx="1872208" cy="3496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419872" y="628215"/>
            <a:ext cx="2016224" cy="3338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918157" y="604649"/>
            <a:ext cx="382035" cy="2953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00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0241" y="262551"/>
            <a:ext cx="6789440" cy="37732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B. Link with the Chebyshev polynomials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BA11A-D2F9-4C56-B351-123BD44264EB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00555" y="5681976"/>
            <a:ext cx="5477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kern="0" dirty="0" smtClean="0">
                <a:solidFill>
                  <a:srgbClr val="000099"/>
                </a:solidFill>
                <a:latin typeface="Arial"/>
                <a:cs typeface="Times New Roman" panose="02020603050405020304" pitchFamily="18" charset="0"/>
              </a:rPr>
              <a:t>We obtain the following representation for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05" y="3587703"/>
            <a:ext cx="6554058" cy="15378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019" y="6107857"/>
            <a:ext cx="2185511" cy="4742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54" y="5115127"/>
            <a:ext cx="2366591" cy="5410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8899" y="827846"/>
            <a:ext cx="4200477" cy="26441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6864" y="1946949"/>
            <a:ext cx="382035" cy="3507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117" y="5706647"/>
            <a:ext cx="382035" cy="35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98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676" y="119042"/>
            <a:ext cx="7859216" cy="852936"/>
          </a:xfrm>
        </p:spPr>
        <p:txBody>
          <a:bodyPr/>
          <a:lstStyle/>
          <a:p>
            <a:r>
              <a:rPr lang="en-US" sz="2000" b="1" dirty="0">
                <a:solidFill>
                  <a:srgbClr val="000099"/>
                </a:solidFill>
              </a:rPr>
              <a:t>Eigenvalues of  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BA11A-D2F9-4C56-B351-123BD44264EB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98" y="1399893"/>
            <a:ext cx="6425321" cy="5318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97" y="884458"/>
            <a:ext cx="7289146" cy="5797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893" y="1751424"/>
            <a:ext cx="7013533" cy="626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893" y="2328688"/>
            <a:ext cx="8225999" cy="9431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893" y="3066204"/>
            <a:ext cx="6833515" cy="42778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8030" y="273178"/>
            <a:ext cx="510340" cy="468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6774" y="3319619"/>
            <a:ext cx="6184989" cy="33223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927" y="3777136"/>
            <a:ext cx="2950814" cy="3591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810" y="4497978"/>
            <a:ext cx="3672840" cy="53471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69810" y="4555214"/>
            <a:ext cx="3672840" cy="4774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91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852936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Eigenvectors of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BA11A-D2F9-4C56-B351-123BD44264EB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92" y="1268761"/>
            <a:ext cx="3385836" cy="3600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65" y="2485479"/>
            <a:ext cx="5520711" cy="7417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750" y="1234065"/>
            <a:ext cx="1739450" cy="3947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016" y="1916832"/>
            <a:ext cx="3656960" cy="4451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8" y="3250766"/>
            <a:ext cx="3176689" cy="3896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539" y="3683891"/>
            <a:ext cx="4663977" cy="37898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0032" y="3501008"/>
            <a:ext cx="2409207" cy="6496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6576" y="3501008"/>
            <a:ext cx="1667912" cy="5414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953" y="4715317"/>
            <a:ext cx="8499847" cy="101793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2641" y="548680"/>
            <a:ext cx="1669828" cy="3623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4155" y="2045050"/>
            <a:ext cx="1853236" cy="2939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51931" y="1992864"/>
            <a:ext cx="1532237" cy="4280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79386" y="4283804"/>
            <a:ext cx="336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Components of eigenvectors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18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0099"/>
                </a:solidFill>
              </a:rPr>
              <a:t>Final </a:t>
            </a:r>
            <a:r>
              <a:rPr lang="en-US" sz="2800" b="1" dirty="0" smtClean="0">
                <a:solidFill>
                  <a:srgbClr val="000099"/>
                </a:solidFill>
              </a:rPr>
              <a:t>presentation </a:t>
            </a:r>
            <a:endParaRPr lang="en-US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BA11A-D2F9-4C56-B351-123BD44264EB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6" y="1484784"/>
            <a:ext cx="8648814" cy="19622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717032"/>
            <a:ext cx="7833450" cy="10035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5334546"/>
            <a:ext cx="825286" cy="4707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91680" y="5363924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fundamental solution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84414" y="4034157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(FS)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C. Exclusion</a:t>
            </a:r>
            <a:r>
              <a:rPr lang="ru-RU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>
                <a:solidFill>
                  <a:srgbClr val="000099"/>
                </a:solidFill>
              </a:rPr>
              <a:t>of</a:t>
            </a:r>
            <a:r>
              <a:rPr lang="ru-RU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>
                <a:solidFill>
                  <a:srgbClr val="000099"/>
                </a:solidFill>
              </a:rPr>
              <a:t>spectral  information from the fundamental solution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BA11A-D2F9-4C56-B351-123BD44264EB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52" y="2006249"/>
            <a:ext cx="8450597" cy="102558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3222" y="1556137"/>
            <a:ext cx="1398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We expand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041" y="1419792"/>
            <a:ext cx="825286" cy="4707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463" y="1636564"/>
            <a:ext cx="707765" cy="2293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94209" y="154750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in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05" y="3501008"/>
            <a:ext cx="8455095" cy="10149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312" y="4966095"/>
            <a:ext cx="7264610" cy="177527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31705" y="3130679"/>
            <a:ext cx="2484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Let’s use the relation</a:t>
            </a:r>
            <a:endParaRPr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1705" y="4515960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Than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2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8398013" cy="17708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Change indices in summation 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624" y="2780928"/>
            <a:ext cx="1800760" cy="773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128819"/>
            <a:ext cx="967178" cy="3481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2924944"/>
            <a:ext cx="1842185" cy="787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55" y="3146646"/>
            <a:ext cx="322165" cy="2823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432" y="4120018"/>
            <a:ext cx="6280678" cy="17570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1520" y="2610016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Because of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588" y="3744059"/>
            <a:ext cx="7173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Than the expression </a:t>
            </a:r>
            <a:r>
              <a:rPr lang="en-US" b="1" dirty="0">
                <a:solidFill>
                  <a:srgbClr val="000099"/>
                </a:solidFill>
              </a:rPr>
              <a:t>for the  fundamental </a:t>
            </a:r>
            <a:r>
              <a:rPr lang="en-US" b="1" dirty="0" smtClean="0">
                <a:solidFill>
                  <a:srgbClr val="000099"/>
                </a:solidFill>
              </a:rPr>
              <a:t>solution is reduced to</a:t>
            </a:r>
            <a:endParaRPr lang="en-US" b="1" dirty="0">
              <a:solidFill>
                <a:srgbClr val="000099"/>
              </a:solidFill>
            </a:endParaRPr>
          </a:p>
          <a:p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14468" y="2961980"/>
            <a:ext cx="1753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let’s introduce</a:t>
            </a: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119" y="5759284"/>
            <a:ext cx="3780421" cy="10081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2857" y="5859602"/>
            <a:ext cx="1445535" cy="80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54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8892480" cy="8331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6297" y="290764"/>
            <a:ext cx="8725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The formula </a:t>
            </a:r>
            <a:r>
              <a:rPr lang="en-US" dirty="0" smtClean="0">
                <a:solidFill>
                  <a:srgbClr val="FF0000"/>
                </a:solidFill>
              </a:rPr>
              <a:t>(FS) </a:t>
            </a:r>
            <a:r>
              <a:rPr lang="en-US" dirty="0" smtClean="0">
                <a:solidFill>
                  <a:srgbClr val="000099"/>
                </a:solidFill>
              </a:rPr>
              <a:t>contains indices of the Ch</a:t>
            </a:r>
            <a:r>
              <a:rPr lang="en-US" dirty="0">
                <a:solidFill>
                  <a:srgbClr val="000099"/>
                </a:solidFill>
              </a:rPr>
              <a:t>e</a:t>
            </a:r>
            <a:r>
              <a:rPr lang="en-US" dirty="0" smtClean="0">
                <a:solidFill>
                  <a:srgbClr val="000099"/>
                </a:solidFill>
              </a:rPr>
              <a:t>byshev polynomial restricted by </a:t>
            </a:r>
            <a:r>
              <a:rPr lang="en-US" dirty="0" smtClean="0">
                <a:solidFill>
                  <a:srgbClr val="FF0000"/>
                </a:solidFill>
              </a:rPr>
              <a:t>n </a:t>
            </a:r>
            <a:r>
              <a:rPr lang="en-US" dirty="0" smtClean="0">
                <a:solidFill>
                  <a:srgbClr val="000099"/>
                </a:solidFill>
              </a:rPr>
              <a:t>so 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we use the periodic properties and obtain </a:t>
            </a:r>
            <a:r>
              <a:rPr lang="en-US" b="1" dirty="0">
                <a:solidFill>
                  <a:srgbClr val="000099"/>
                </a:solidFill>
              </a:rPr>
              <a:t>genera</a:t>
            </a:r>
            <a:r>
              <a:rPr lang="en-US" b="1" dirty="0" smtClean="0">
                <a:solidFill>
                  <a:srgbClr val="000099"/>
                </a:solidFill>
              </a:rPr>
              <a:t>lization </a:t>
            </a:r>
            <a:r>
              <a:rPr lang="en-US" b="1" dirty="0">
                <a:solidFill>
                  <a:srgbClr val="000099"/>
                </a:solidFill>
              </a:rPr>
              <a:t>of Schrodinger solution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396" y="2204864"/>
            <a:ext cx="6552728" cy="19652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4170066"/>
            <a:ext cx="2225902" cy="7741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1600" y="4381443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s</a:t>
            </a:r>
            <a:r>
              <a:rPr lang="en-US" dirty="0" smtClean="0">
                <a:solidFill>
                  <a:srgbClr val="000099"/>
                </a:solidFill>
              </a:rPr>
              <a:t>ince there is the orthogonality property 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701" y="4941168"/>
            <a:ext cx="3780421" cy="10081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3065" y="4941168"/>
            <a:ext cx="1804715" cy="10081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3878" y="3573016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(K)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0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46417" y="2204864"/>
            <a:ext cx="2877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>
              <a:buNone/>
            </a:pPr>
            <a:r>
              <a:rPr lang="en-US" sz="3600" b="1" dirty="0" smtClean="0">
                <a:solidFill>
                  <a:srgbClr val="000099"/>
                </a:solidFill>
              </a:rPr>
              <a:t>Background</a:t>
            </a:r>
            <a:endParaRPr lang="en-US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6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707" y="713855"/>
            <a:ext cx="4187270" cy="7958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130" y="1710610"/>
            <a:ext cx="6436487" cy="985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237" y="3546869"/>
            <a:ext cx="3214012" cy="464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885" y="5051965"/>
            <a:ext cx="6635234" cy="8890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4587" y="258767"/>
            <a:ext cx="773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D. Integral presentation of the fundamental </a:t>
            </a:r>
            <a:r>
              <a:rPr lang="en-US" sz="2400" b="1" dirty="0">
                <a:solidFill>
                  <a:srgbClr val="000099"/>
                </a:solidFill>
              </a:rPr>
              <a:t>solution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0581" y="901638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It is known that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1651" y="161908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Than 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90584" y="2897192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The quantity 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39322" y="2897192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c</a:t>
            </a:r>
            <a:r>
              <a:rPr lang="en-US" dirty="0" smtClean="0">
                <a:solidFill>
                  <a:srgbClr val="000099"/>
                </a:solidFill>
              </a:rPr>
              <a:t>oincides with  </a:t>
            </a: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2933075"/>
            <a:ext cx="948831" cy="3214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4338" y="2784864"/>
            <a:ext cx="2114984" cy="61787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32068" y="3409694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and there </a:t>
            </a:r>
            <a:r>
              <a:rPr lang="en-US" dirty="0">
                <a:solidFill>
                  <a:srgbClr val="000099"/>
                </a:solidFill>
              </a:rPr>
              <a:t>is an equality </a:t>
            </a:r>
            <a:endParaRPr lang="en-US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530" y="3245201"/>
            <a:ext cx="1352125" cy="62073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581377" y="3459032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at</a:t>
            </a: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79818" y="2038877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(Phi)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9988" y="4286496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It allows to write </a:t>
            </a:r>
            <a:r>
              <a:rPr lang="en-US" dirty="0" smtClean="0">
                <a:solidFill>
                  <a:srgbClr val="FF0000"/>
                </a:solidFill>
              </a:rPr>
              <a:t>(Phi) </a:t>
            </a:r>
            <a:r>
              <a:rPr lang="en-US" dirty="0" smtClean="0">
                <a:solidFill>
                  <a:srgbClr val="000099"/>
                </a:solidFill>
              </a:rPr>
              <a:t>in the form </a:t>
            </a: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3830" y="260648"/>
            <a:ext cx="5120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We sum with respect to inde</a:t>
            </a:r>
            <a:r>
              <a:rPr lang="en-US" dirty="0">
                <a:solidFill>
                  <a:srgbClr val="000099"/>
                </a:solidFill>
              </a:rPr>
              <a:t>x</a:t>
            </a:r>
            <a:r>
              <a:rPr lang="en-US" dirty="0" smtClean="0">
                <a:solidFill>
                  <a:srgbClr val="000099"/>
                </a:solidFill>
              </a:rPr>
              <a:t>  </a:t>
            </a:r>
            <a:r>
              <a:rPr lang="en-US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l</a:t>
            </a:r>
            <a:r>
              <a:rPr lang="en-US" dirty="0" smtClean="0">
                <a:solidFill>
                  <a:srgbClr val="000099"/>
                </a:solidFill>
              </a:rPr>
              <a:t> in </a:t>
            </a:r>
            <a:r>
              <a:rPr lang="en-US" dirty="0">
                <a:solidFill>
                  <a:srgbClr val="FF0000"/>
                </a:solidFill>
              </a:rPr>
              <a:t>(K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000099"/>
                </a:solidFill>
              </a:rPr>
              <a:t>and obtain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76" y="2197825"/>
            <a:ext cx="8663890" cy="8275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395" y="2782248"/>
            <a:ext cx="617371" cy="412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76" y="770213"/>
            <a:ext cx="8889832" cy="9159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631" y="1567291"/>
            <a:ext cx="578077" cy="34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633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21" y="1900880"/>
            <a:ext cx="3523398" cy="1384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720564"/>
            <a:ext cx="6934536" cy="595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906" y="1900880"/>
            <a:ext cx="4393857" cy="13227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816" y="4241368"/>
            <a:ext cx="8394555" cy="12241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97354" y="104955"/>
            <a:ext cx="4698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E. Laplace transformation </a:t>
            </a:r>
            <a:endParaRPr lang="en-US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40173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Solution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1427495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System of equations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96970" y="3686026"/>
            <a:ext cx="6660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The inverse Laplace </a:t>
            </a:r>
            <a:r>
              <a:rPr lang="en-US" b="1" dirty="0">
                <a:solidFill>
                  <a:srgbClr val="000099"/>
                </a:solidFill>
              </a:rPr>
              <a:t>transformation </a:t>
            </a:r>
            <a:r>
              <a:rPr lang="en-US" b="1" dirty="0" smtClean="0">
                <a:solidFill>
                  <a:srgbClr val="000099"/>
                </a:solidFill>
              </a:rPr>
              <a:t>is given by the formula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30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9" y="1052736"/>
            <a:ext cx="9018128" cy="52565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83768" y="188640"/>
            <a:ext cx="2286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Final formulae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405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0099"/>
                </a:solidFill>
              </a:rPr>
              <a:t>Generalization of the solution for an inhomogeneous chain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BA11A-D2F9-4C56-B351-123BD44264EB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86" y="1392892"/>
            <a:ext cx="2132786" cy="6408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86" y="2108377"/>
            <a:ext cx="2145779" cy="4721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1392892"/>
            <a:ext cx="5509608" cy="12284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0401" y="2819661"/>
            <a:ext cx="2678164" cy="6046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0401" y="3424328"/>
            <a:ext cx="2335808" cy="43601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03986" y="2724507"/>
            <a:ext cx="389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Laplace </a:t>
            </a:r>
            <a:r>
              <a:rPr lang="en-US" b="1" dirty="0" smtClean="0">
                <a:solidFill>
                  <a:srgbClr val="000099"/>
                </a:solidFill>
              </a:rPr>
              <a:t>transformation results in </a:t>
            </a: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766" y="4071125"/>
            <a:ext cx="7295270" cy="89889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92761" y="3642336"/>
            <a:ext cx="1014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We find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986" y="5311033"/>
            <a:ext cx="7810625" cy="111954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82766" y="5029475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893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4" y="3824791"/>
            <a:ext cx="9036496" cy="14326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40" y="3093685"/>
            <a:ext cx="1235227" cy="574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379668"/>
            <a:ext cx="3546621" cy="432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050" y="941476"/>
            <a:ext cx="6230956" cy="8631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30050" y="436052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Because of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23962" y="436052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It follows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4742" y="1904349"/>
            <a:ext cx="503002" cy="32388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71600" y="1883487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Given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24700" y="1904349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w</a:t>
            </a:r>
            <a:r>
              <a:rPr lang="en-US" b="1" dirty="0" smtClean="0">
                <a:solidFill>
                  <a:srgbClr val="000099"/>
                </a:solidFill>
              </a:rPr>
              <a:t>e write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7539" y="1831826"/>
            <a:ext cx="5433731" cy="79281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98345" y="2458796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Than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365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60648"/>
            <a:ext cx="5017731" cy="37444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188640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Slide </a:t>
            </a:r>
            <a:r>
              <a:rPr lang="ru-RU" b="1" dirty="0" smtClean="0">
                <a:solidFill>
                  <a:srgbClr val="FF0000"/>
                </a:solidFill>
              </a:rPr>
              <a:t>№10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251" y="1891736"/>
            <a:ext cx="343897" cy="2411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4221088"/>
            <a:ext cx="7475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aim is</a:t>
            </a:r>
            <a:r>
              <a:rPr lang="en-US" sz="3200" b="1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analyze 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 of </a:t>
            </a: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dirty="0" smtClean="0">
                <a:solidFill>
                  <a:srgbClr val="000099"/>
                </a:solidFill>
              </a:rPr>
              <a:t>emperature and heat flux in the terms </a:t>
            </a:r>
            <a:r>
              <a:rPr lang="en-US" sz="3200" b="1" dirty="0">
                <a:solidFill>
                  <a:srgbClr val="000099"/>
                </a:solidFill>
              </a:rPr>
              <a:t>of the dynamical model in 1D </a:t>
            </a:r>
            <a:r>
              <a:rPr lang="en-US" sz="3200" b="1" dirty="0" smtClean="0">
                <a:solidFill>
                  <a:srgbClr val="000099"/>
                </a:solidFill>
              </a:rPr>
              <a:t>harmonic </a:t>
            </a:r>
            <a:r>
              <a:rPr lang="en-US" sz="3200" b="1" dirty="0">
                <a:solidFill>
                  <a:srgbClr val="000099"/>
                </a:solidFill>
              </a:rPr>
              <a:t>crystal</a:t>
            </a:r>
            <a:endParaRPr lang="ru-RU" sz="3200" dirty="0"/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 </a:t>
            </a:r>
            <a:endParaRPr lang="en-US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5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772816"/>
            <a:ext cx="65344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99"/>
                </a:solidFill>
              </a:rPr>
              <a:t>Temperature distribution in 1D </a:t>
            </a:r>
          </a:p>
          <a:p>
            <a:pPr algn="ctr"/>
            <a:r>
              <a:rPr lang="en-US" sz="4400" b="1" dirty="0" smtClean="0">
                <a:solidFill>
                  <a:srgbClr val="000099"/>
                </a:solidFill>
              </a:rPr>
              <a:t>harmonic crystal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8645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64704"/>
            <a:ext cx="818379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63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970" y="4398429"/>
            <a:ext cx="3692565" cy="379217"/>
          </a:xfrm>
        </p:spPr>
        <p:txBody>
          <a:bodyPr/>
          <a:lstStyle/>
          <a:p>
            <a:pPr algn="l"/>
            <a:r>
              <a:rPr lang="en-US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probability distribution</a:t>
            </a:r>
            <a:endParaRPr lang="ru-RU" sz="16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BA11A-D2F9-4C56-B351-123BD44264EB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780" y="1530843"/>
            <a:ext cx="587168" cy="4116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841" y="1519911"/>
            <a:ext cx="2222669" cy="4152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784" y="1536963"/>
            <a:ext cx="1080120" cy="38111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7395" y="3732388"/>
            <a:ext cx="5465434" cy="3843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2328" y="1265111"/>
            <a:ext cx="1915010" cy="23976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41552" y="217237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000099"/>
                </a:solidFill>
                <a:latin typeface="Arial"/>
              </a:rPr>
              <a:t>Solution</a:t>
            </a:r>
            <a:endParaRPr lang="en-US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5273" y="3645024"/>
            <a:ext cx="461017" cy="4947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0979" y="3642316"/>
            <a:ext cx="526472" cy="51268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388235" y="534107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Hibbs distribution</a:t>
            </a:r>
            <a:endParaRPr lang="en-US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9912" y="4288249"/>
            <a:ext cx="4131188" cy="5172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9377" y="5324023"/>
            <a:ext cx="2450431" cy="4331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7604" y="286954"/>
            <a:ext cx="5985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definition  </a:t>
            </a:r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endParaRPr lang="ru-RU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given through </a:t>
            </a:r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</a:t>
            </a:r>
            <a:r>
              <a:rPr lang="en-US" sz="2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inetic </a:t>
            </a:r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of a particle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552" y="1210470"/>
            <a:ext cx="34499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Dynamical </a:t>
            </a:r>
            <a:r>
              <a:rPr lang="en-US" sz="1600" b="1" dirty="0">
                <a:solidFill>
                  <a:srgbClr val="000099"/>
                </a:solidFill>
              </a:rPr>
              <a:t>model </a:t>
            </a:r>
            <a:r>
              <a:rPr lang="en-US" sz="1600" b="1" dirty="0" smtClean="0">
                <a:solidFill>
                  <a:srgbClr val="000099"/>
                </a:solidFill>
              </a:rPr>
              <a:t>of a free crystal</a:t>
            </a:r>
            <a:endParaRPr lang="en-US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715" y="1549024"/>
            <a:ext cx="2964734" cy="583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552" y="2600025"/>
            <a:ext cx="7253266" cy="8188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1783" y="285126"/>
            <a:ext cx="1541046" cy="80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33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1900" y="2204864"/>
            <a:ext cx="4400957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748464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</a:rPr>
              <a:t>Advances in nanotechnologies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99"/>
                </a:solidFill>
                <a:latin typeface="+mj-lt"/>
              </a:rPr>
              <a:t>Each atom can be put on its place: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0099"/>
              </a:solidFill>
              <a:latin typeface="+mj-lt"/>
            </a:endParaRPr>
          </a:p>
          <a:p>
            <a:r>
              <a:rPr lang="en-US" sz="2800" dirty="0" smtClean="0">
                <a:solidFill>
                  <a:srgbClr val="000099"/>
                </a:solidFill>
                <a:latin typeface="+mj-lt"/>
              </a:rPr>
              <a:t>Ultrapure materials</a:t>
            </a:r>
          </a:p>
          <a:p>
            <a:r>
              <a:rPr lang="en-US" sz="2800" dirty="0" smtClean="0">
                <a:solidFill>
                  <a:srgbClr val="000099"/>
                </a:solidFill>
                <a:latin typeface="+mj-lt"/>
              </a:rPr>
              <a:t>100% defect free</a:t>
            </a:r>
            <a:endParaRPr lang="ru-RU" sz="2800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4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691" y="1784960"/>
            <a:ext cx="1941784" cy="6702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8136" y="3413369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Hibbs </a:t>
            </a:r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results in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370" y="1749063"/>
            <a:ext cx="3751977" cy="6775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545" y="2479581"/>
            <a:ext cx="3491366" cy="6366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635" y="2567670"/>
            <a:ext cx="4190163" cy="6400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3439" y="3267377"/>
            <a:ext cx="1555579" cy="61211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084892" y="4365104"/>
            <a:ext cx="3608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characterizes the internal stresses.</a:t>
            </a:r>
            <a:endParaRPr lang="en-US" sz="1600" dirty="0">
              <a:solidFill>
                <a:srgbClr val="000099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2712" y="4209747"/>
            <a:ext cx="1129958" cy="61829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47566" y="4374760"/>
            <a:ext cx="1404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quantity</a:t>
            </a:r>
            <a:endParaRPr lang="en-US" sz="1600" dirty="0">
              <a:solidFill>
                <a:srgbClr val="000099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2923" y="4941496"/>
            <a:ext cx="5339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exclude </a:t>
            </a:r>
            <a:r>
              <a:rPr lang="en-US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internal stresses</a:t>
            </a:r>
            <a:r>
              <a:rPr lang="en-US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consideration.</a:t>
            </a:r>
            <a:endParaRPr lang="en-US" sz="1600" dirty="0">
              <a:solidFill>
                <a:srgbClr val="000099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7110" y="567246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quantity of interest: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0775" y="5544885"/>
            <a:ext cx="4225239" cy="6927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0902" y="1336967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 energy of a </a:t>
            </a:r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particle: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4688" y="3267377"/>
            <a:ext cx="1636188" cy="5950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051" y="345890"/>
            <a:ext cx="6971341" cy="922870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115616" y="273242"/>
            <a:ext cx="6971341" cy="10363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77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128" y="268148"/>
            <a:ext cx="27478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of calculations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68" y="3117456"/>
            <a:ext cx="1574877" cy="7034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44563" y="597745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formulae: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8641" y="2708920"/>
            <a:ext cx="2057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 formulae: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078252"/>
            <a:ext cx="5129293" cy="16028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710587"/>
            <a:ext cx="4875709" cy="5897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1052787"/>
            <a:ext cx="7236497" cy="6413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9265" y="4820095"/>
            <a:ext cx="2903460" cy="63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20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13687" y="764704"/>
            <a:ext cx="383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expression for temperature 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67" y="1543174"/>
            <a:ext cx="7338016" cy="716751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 flipV="1">
            <a:off x="-108520" y="2852935"/>
            <a:ext cx="108721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2992" y="2737141"/>
            <a:ext cx="3065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consider               then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355976" y="26386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403648" y="450175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052" y="2586892"/>
            <a:ext cx="1224136" cy="6698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386" y="2518150"/>
            <a:ext cx="4143590" cy="78803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11560" y="3723359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8545" y="2706875"/>
            <a:ext cx="735710" cy="42986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7713" y="4221088"/>
            <a:ext cx="3354165" cy="72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37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43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772816"/>
            <a:ext cx="65344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99"/>
                </a:solidFill>
              </a:rPr>
              <a:t>Heat flux in 1D </a:t>
            </a:r>
          </a:p>
          <a:p>
            <a:pPr algn="ctr"/>
            <a:r>
              <a:rPr lang="en-US" sz="4400" b="1" dirty="0" smtClean="0">
                <a:solidFill>
                  <a:srgbClr val="000099"/>
                </a:solidFill>
              </a:rPr>
              <a:t>harmonic crystal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570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44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9" y="188640"/>
            <a:ext cx="3561708" cy="18806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0848"/>
            <a:ext cx="3724812" cy="14349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201" y="181988"/>
            <a:ext cx="5124857" cy="19677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6905" y="2259274"/>
            <a:ext cx="5124858" cy="8555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4629" y="3214416"/>
            <a:ext cx="1275159" cy="3918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04565" y="5922626"/>
            <a:ext cx="3053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 the quantity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5408" y="5765909"/>
            <a:ext cx="3486800" cy="5820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072" y="4181918"/>
            <a:ext cx="6016724" cy="9437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072" y="3667988"/>
            <a:ext cx="4994736" cy="4789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072" y="5201403"/>
            <a:ext cx="8238258" cy="48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52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45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023524"/>
            <a:ext cx="7841154" cy="6996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599" y="1848081"/>
            <a:ext cx="4306938" cy="592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2634653"/>
            <a:ext cx="5791070" cy="12713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4182854"/>
            <a:ext cx="3203727" cy="37604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55160" y="134079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of calculations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8424" y="5331420"/>
            <a:ext cx="5438194" cy="7360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66526" y="657776"/>
            <a:ext cx="3563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for the displacement: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4847" y="1764819"/>
            <a:ext cx="1133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Velocity: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2724232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Differences: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85141" y="424161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Heat </a:t>
            </a:r>
            <a:r>
              <a:rPr lang="en-US" b="1" dirty="0" smtClean="0">
                <a:solidFill>
                  <a:srgbClr val="000099"/>
                </a:solidFill>
              </a:rPr>
              <a:t>flux: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759009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quantity of interest: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72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46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46" y="1313138"/>
            <a:ext cx="4974137" cy="6935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258300"/>
            <a:ext cx="800796" cy="2955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275" y="2076254"/>
            <a:ext cx="1282182" cy="7528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670" y="2721153"/>
            <a:ext cx="5336594" cy="80950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91681" y="332656"/>
            <a:ext cx="5630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</a:rPr>
              <a:t>Final expression for heat flux </a:t>
            </a:r>
            <a:r>
              <a:rPr lang="en-US" sz="2800" b="1" dirty="0" smtClean="0">
                <a:solidFill>
                  <a:srgbClr val="000099"/>
                </a:solidFill>
              </a:rPr>
              <a:t>and Fourier's </a:t>
            </a:r>
            <a:r>
              <a:rPr lang="en-US" sz="2800" b="1" dirty="0">
                <a:solidFill>
                  <a:srgbClr val="000099"/>
                </a:solidFill>
              </a:rPr>
              <a:t>law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4586" y="2221390"/>
            <a:ext cx="6009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consider                  then                           and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1063" y="3798217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temperatures: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20125" y="4724274"/>
            <a:ext cx="5655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Breakdown of Fourier's </a:t>
            </a:r>
            <a:r>
              <a:rPr lang="en-US" sz="3200" b="1" dirty="0" smtClean="0">
                <a:solidFill>
                  <a:srgbClr val="FF0000"/>
                </a:solidFill>
              </a:rPr>
              <a:t>law: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8278" y="5255604"/>
            <a:ext cx="5143378" cy="9266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5976" y="3701523"/>
            <a:ext cx="3333320" cy="71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72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Acknowledgements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BA11A-D2F9-4C56-B351-123BD44264EB}" type="slidenum">
              <a:rPr lang="ru-RU" altLang="ru-RU" smtClean="0"/>
              <a:pPr>
                <a:defRPr/>
              </a:pPr>
              <a:t>47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3310" y="1700808"/>
            <a:ext cx="862870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 err="1">
                <a:solidFill>
                  <a:srgbClr val="000099"/>
                </a:solidFill>
              </a:rPr>
              <a:t>Dmitriev</a:t>
            </a:r>
            <a:r>
              <a:rPr lang="en-US" sz="2400" b="1" dirty="0">
                <a:solidFill>
                  <a:srgbClr val="000099"/>
                </a:solidFill>
              </a:rPr>
              <a:t> A.A , </a:t>
            </a:r>
            <a:r>
              <a:rPr lang="en-US" altLang="ru-RU" sz="2400" b="1" dirty="0">
                <a:solidFill>
                  <a:srgbClr val="C00000"/>
                </a:solidFill>
              </a:rPr>
              <a:t>Institute for Applied Mathematics, FEBRAS,</a:t>
            </a:r>
          </a:p>
          <a:p>
            <a:pPr algn="just"/>
            <a:r>
              <a:rPr lang="en-US" altLang="ru-RU" sz="2400" b="1" dirty="0">
                <a:solidFill>
                  <a:srgbClr val="C00000"/>
                </a:solidFill>
              </a:rPr>
              <a:t> 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Vladivostok</a:t>
            </a:r>
          </a:p>
          <a:p>
            <a:pPr algn="just"/>
            <a:endParaRPr lang="en-US" altLang="ru-RU" sz="2400" b="1" dirty="0" smtClean="0">
              <a:solidFill>
                <a:srgbClr val="000099"/>
              </a:solidFill>
            </a:endParaRPr>
          </a:p>
          <a:p>
            <a:pPr algn="just"/>
            <a:r>
              <a:rPr lang="en-US" altLang="ru-RU" sz="2400" b="1" dirty="0" smtClean="0">
                <a:solidFill>
                  <a:srgbClr val="000099"/>
                </a:solidFill>
              </a:rPr>
              <a:t>Scientific group headed by </a:t>
            </a:r>
            <a:r>
              <a:rPr lang="en-US" altLang="ru-RU" sz="2400" b="1" dirty="0" err="1" smtClean="0">
                <a:solidFill>
                  <a:srgbClr val="000099"/>
                </a:solidFill>
              </a:rPr>
              <a:t>Krivtsov</a:t>
            </a:r>
            <a:r>
              <a:rPr lang="en-US" altLang="ru-RU" sz="2400" b="1" dirty="0" smtClean="0">
                <a:solidFill>
                  <a:srgbClr val="000099"/>
                </a:solidFill>
              </a:rPr>
              <a:t> A.M.</a:t>
            </a:r>
          </a:p>
          <a:p>
            <a:pPr algn="just"/>
            <a:endParaRPr lang="en-US" sz="2400" b="1" dirty="0">
              <a:solidFill>
                <a:srgbClr val="C00000"/>
              </a:solidFill>
            </a:endParaRPr>
          </a:p>
          <a:p>
            <a:pPr algn="just"/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01" y="3483733"/>
            <a:ext cx="7133824" cy="105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67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70" y="71414"/>
            <a:ext cx="9215470" cy="664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4085172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423" y="5494330"/>
            <a:ext cx="4410075" cy="361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423" y="5867950"/>
            <a:ext cx="7626058" cy="765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386004"/>
            <a:ext cx="3001604" cy="42893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072" y="1832034"/>
            <a:ext cx="5666754" cy="24610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67" y="4529314"/>
            <a:ext cx="4692277" cy="9159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9991" y="3938928"/>
            <a:ext cx="993768" cy="19944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606" y="1396874"/>
            <a:ext cx="5522153" cy="397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606" y="763417"/>
            <a:ext cx="6579316" cy="68717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407630" y="234583"/>
            <a:ext cx="1869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</a:rPr>
              <a:t>Strength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88489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5760"/>
            <a:ext cx="8748464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</a:rPr>
              <a:t>Strength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891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+mj-lt"/>
              </a:rPr>
              <a:t>Ultrahigh strength and stiffness</a:t>
            </a:r>
          </a:p>
          <a:p>
            <a:r>
              <a:rPr lang="en-US" sz="2800" dirty="0" smtClean="0">
                <a:solidFill>
                  <a:srgbClr val="000099"/>
                </a:solidFill>
                <a:latin typeface="+mj-lt"/>
              </a:rPr>
              <a:t>Approaching theoretical strength</a:t>
            </a:r>
            <a:endParaRPr lang="ru-RU" sz="2800" dirty="0">
              <a:solidFill>
                <a:srgbClr val="000099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2"/>
          <a:stretch/>
        </p:blipFill>
        <p:spPr bwMode="auto">
          <a:xfrm>
            <a:off x="3717324" y="3199037"/>
            <a:ext cx="5198076" cy="320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10393_1234963885_ful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97" b="10872"/>
          <a:stretch>
            <a:fillRect/>
          </a:stretch>
        </p:blipFill>
        <p:spPr bwMode="auto">
          <a:xfrm>
            <a:off x="5257800" y="3834066"/>
            <a:ext cx="365760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1" y="4236115"/>
            <a:ext cx="3909161" cy="21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00" b="11722"/>
          <a:stretch/>
        </p:blipFill>
        <p:spPr bwMode="auto">
          <a:xfrm>
            <a:off x="1300867" y="2924944"/>
            <a:ext cx="1756038" cy="13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18"/>
          <a:stretch/>
        </p:blipFill>
        <p:spPr bwMode="auto">
          <a:xfrm>
            <a:off x="3717323" y="2739181"/>
            <a:ext cx="5198077" cy="46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232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FB67-32BB-4555-B265-DE90396B889A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97" y="1196752"/>
            <a:ext cx="5962082" cy="10434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97" y="27333"/>
            <a:ext cx="6566655" cy="792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09" y="3060001"/>
            <a:ext cx="3451464" cy="3249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535" y="841797"/>
            <a:ext cx="6980522" cy="3325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32" y="2354850"/>
            <a:ext cx="8827128" cy="705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9067" y="3786841"/>
            <a:ext cx="4600831" cy="95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81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42962"/>
            <a:ext cx="3842701" cy="249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/>
          <p:nvPr/>
        </p:nvSpPr>
        <p:spPr>
          <a:xfrm rot="10800000">
            <a:off x="4532534" y="3609020"/>
            <a:ext cx="360040" cy="1944216"/>
          </a:xfrm>
          <a:prstGeom prst="downArrow">
            <a:avLst>
              <a:gd name="adj1" fmla="val 40505"/>
              <a:gd name="adj2" fmla="val 76109"/>
            </a:avLst>
          </a:prstGeom>
          <a:gradFill>
            <a:gsLst>
              <a:gs pos="0">
                <a:srgbClr val="FFCCC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1897" y="5719757"/>
            <a:ext cx="116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 smtClean="0">
                <a:solidFill>
                  <a:prstClr val="black"/>
                </a:solidFill>
                <a:latin typeface="Calibri"/>
              </a:rPr>
              <a:t>1 </a:t>
            </a:r>
            <a:r>
              <a:rPr lang="en-US" sz="2700" dirty="0" smtClean="0">
                <a:solidFill>
                  <a:prstClr val="black"/>
                </a:solidFill>
                <a:latin typeface="Calibri"/>
              </a:rPr>
              <a:t>km/s</a:t>
            </a:r>
            <a:endParaRPr lang="ru-RU" sz="27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915816" y="44624"/>
            <a:ext cx="6275040" cy="114073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99"/>
                </a:solidFill>
              </a:rPr>
              <a:t>Ultrafast heat transfer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2733"/>
            <a:ext cx="6387657" cy="1545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99" y="100947"/>
            <a:ext cx="3187019" cy="39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476672"/>
            <a:ext cx="1724204" cy="363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944" y="2492896"/>
            <a:ext cx="8856416" cy="5394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7657" y="2965619"/>
            <a:ext cx="1772213" cy="385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27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619672" y="2276872"/>
            <a:ext cx="864095" cy="337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5733256"/>
            <a:ext cx="5472608" cy="21602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991272"/>
            <a:ext cx="1008112" cy="21602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8458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</a:rPr>
              <a:t>Breakdown of Fourier's law: experimental confirmation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07977" y="6165304"/>
            <a:ext cx="2511895" cy="337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6" y="2251914"/>
            <a:ext cx="9144776" cy="452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55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18533</TotalTime>
  <Words>655</Words>
  <Application>Microsoft Office PowerPoint</Application>
  <PresentationFormat>Экран (4:3)</PresentationFormat>
  <Paragraphs>194</Paragraphs>
  <Slides>48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Оформление по умолчанию</vt:lpstr>
      <vt:lpstr>Слайд 1</vt:lpstr>
      <vt:lpstr>           </vt:lpstr>
      <vt:lpstr>Слайд 3</vt:lpstr>
      <vt:lpstr>Advances in nanotechnologies</vt:lpstr>
      <vt:lpstr>Слайд 5</vt:lpstr>
      <vt:lpstr>Strength</vt:lpstr>
      <vt:lpstr>Слайд 7</vt:lpstr>
      <vt:lpstr>Ultrafast heat transfer</vt:lpstr>
      <vt:lpstr>Breakdown of Fourier's law: experimental confirmation</vt:lpstr>
      <vt:lpstr>Слайд 10</vt:lpstr>
      <vt:lpstr>Слайд 11</vt:lpstr>
      <vt:lpstr>Model for one-dimensional heat transport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A. Standard Approach for Construction of Solution in homogeneous chain</vt:lpstr>
      <vt:lpstr>Homogeneous chain: eigenvalues and eigenvectors of </vt:lpstr>
      <vt:lpstr>B. Link with the Chebyshev polynomials</vt:lpstr>
      <vt:lpstr>Eigenvalues of  </vt:lpstr>
      <vt:lpstr>Eigenvectors of</vt:lpstr>
      <vt:lpstr>Final presentation </vt:lpstr>
      <vt:lpstr>C. Exclusion of spectral  information from the fundamental solution</vt:lpstr>
      <vt:lpstr>Слайд 28</vt:lpstr>
      <vt:lpstr>Слайд 29</vt:lpstr>
      <vt:lpstr>Слайд 30</vt:lpstr>
      <vt:lpstr>Слайд 31</vt:lpstr>
      <vt:lpstr>Слайд 32</vt:lpstr>
      <vt:lpstr>Слайд 33</vt:lpstr>
      <vt:lpstr>Generalization of the solution for an inhomogeneous chain</vt:lpstr>
      <vt:lpstr>Слайд 35</vt:lpstr>
      <vt:lpstr>Слайд 36</vt:lpstr>
      <vt:lpstr>Слайд 37</vt:lpstr>
      <vt:lpstr>Слайд 38</vt:lpstr>
      <vt:lpstr>There is a probability distribution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Acknowledgements</vt:lpstr>
      <vt:lpstr>Слайд 48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Пользователь Windows</cp:lastModifiedBy>
  <cp:revision>722</cp:revision>
  <dcterms:created xsi:type="dcterms:W3CDTF">2008-05-20T23:55:14Z</dcterms:created>
  <dcterms:modified xsi:type="dcterms:W3CDTF">2018-03-21T06:58:21Z</dcterms:modified>
</cp:coreProperties>
</file>