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679" r:id="rId3"/>
    <p:sldMasterId id="2147483692" r:id="rId4"/>
    <p:sldMasterId id="2147483717" r:id="rId5"/>
    <p:sldMasterId id="2147483736" r:id="rId6"/>
    <p:sldMasterId id="2147483755" r:id="rId7"/>
    <p:sldMasterId id="2147483774" r:id="rId8"/>
  </p:sldMasterIdLst>
  <p:notesMasterIdLst>
    <p:notesMasterId r:id="rId25"/>
  </p:notesMasterIdLst>
  <p:sldIdLst>
    <p:sldId id="257" r:id="rId9"/>
    <p:sldId id="258" r:id="rId10"/>
    <p:sldId id="259" r:id="rId11"/>
    <p:sldId id="260" r:id="rId12"/>
    <p:sldId id="267" r:id="rId13"/>
    <p:sldId id="268" r:id="rId14"/>
    <p:sldId id="261" r:id="rId15"/>
    <p:sldId id="262" r:id="rId16"/>
    <p:sldId id="263" r:id="rId17"/>
    <p:sldId id="265" r:id="rId18"/>
    <p:sldId id="264" r:id="rId19"/>
    <p:sldId id="273" r:id="rId20"/>
    <p:sldId id="272" r:id="rId21"/>
    <p:sldId id="269" r:id="rId22"/>
    <p:sldId id="271" r:id="rId23"/>
    <p:sldId id="26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597811-3B4C-4783-8DB3-AD0641BB38E8}">
          <p14:sldIdLst>
            <p14:sldId id="257"/>
            <p14:sldId id="258"/>
            <p14:sldId id="259"/>
            <p14:sldId id="260"/>
            <p14:sldId id="267"/>
            <p14:sldId id="268"/>
            <p14:sldId id="261"/>
            <p14:sldId id="262"/>
            <p14:sldId id="263"/>
            <p14:sldId id="265"/>
            <p14:sldId id="264"/>
            <p14:sldId id="273"/>
            <p14:sldId id="272"/>
            <p14:sldId id="269"/>
            <p14:sldId id="27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BEC38-3259-4186-9BA1-8043258E45D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F67C7-4B83-41E0-A67C-DFB83402D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8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BF82-6826-4B55-9D04-5249346A86B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1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32174-62E5-4AB7-8483-7D274DB0643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5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F32D2-2151-4C9F-811E-9BC8DBB7B07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7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4C51-A8CB-4671-8C36-14BC68EF29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585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C0B3-D65A-41C0-A2CC-674E74C6EF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551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8491-6B17-4D4F-B429-005587B6F79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17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9847-D942-4AFE-96AD-2E59657A46A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151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D455-2CDD-4DC7-9C38-3EA460317CB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98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57A6-9A37-4A25-A4DE-2B28EE94908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961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C49F-4C7A-46E4-A793-C783BA4E7D0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098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F8ED-2F61-44B4-A667-5CB295A5096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085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E706C6-AD36-42A0-B5F9-7F9121006BA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473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6660-F362-4A60-AE20-DAEEFE452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5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A0800-1E95-4849-B9A1-FB52FEA19ED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0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BF66-9AC9-4E90-9EA9-E5F47771030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40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7500C-0A1A-4164-A7A7-10B04055AC4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732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2D6B-0663-4DD8-9026-8FB95B5A2D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247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067F-035A-423F-8DF7-C3374AEA8C0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822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4066-080B-4DE5-A949-811369CE94C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839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B67E-E04E-4B36-8E7E-485F8E2BF41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602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585A4-8032-44A3-8DD2-25250F332FD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668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FEF0-C35B-4472-A9B5-4675EB1641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170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4C51-A8CB-4671-8C36-14BC68EF29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298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C0B3-D65A-41C0-A2CC-674E74C6EF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0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5DF53-7C40-4AB7-A095-2FB0808740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1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8491-6B17-4D4F-B429-005587B6F79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094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9847-D942-4AFE-96AD-2E59657A46A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224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D455-2CDD-4DC7-9C38-3EA460317CB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372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57A6-9A37-4A25-A4DE-2B28EE94908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97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C49F-4C7A-46E4-A793-C783BA4E7D0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68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F8ED-2F61-44B4-A667-5CB295A5096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1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CE90F-616D-4C1D-A0BB-E2AEFBE3282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4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17E2B-A2AE-4E3E-8BD0-5A393B01A73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7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59951-3EF4-40DD-97E0-F46A8493BB1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5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CB212-7365-442E-A564-2BC82317EBB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9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3DC84-F4A0-4A54-B492-4A00EEF3BE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90454-022F-4775-B0B4-7686742F583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5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71EF7-2602-4336-BF24-1BFFEE216FD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6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8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7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36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5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18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85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1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4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6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3DE15-8EC1-4C11-AF6F-EAD9922E408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95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6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0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1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0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8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6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0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8F0F5-A37F-41B8-A5B6-B52DB586CC3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7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2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003300" y="2692400"/>
            <a:ext cx="4965700" cy="294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6464300" y="2692400"/>
            <a:ext cx="4889500" cy="3060700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2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47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55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93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82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96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60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6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5F715-C547-4EE3-8F78-7AD4E441BA8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64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37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37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075716-EBC8-4BC6-BDC1-AB779F483D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474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981EBE-4CD1-4DD2-A0AF-50B4B7C5C7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04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4194F3-AECB-4C65-8736-59F1E1C972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35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717244-0068-4916-A998-4296F63D09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34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E2D41A-A30B-4821-9E4D-48A677590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782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EEA562-01B0-45BD-82FF-90136FDC0D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7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35CBB-3365-4BAD-ABCB-03C58DEBD30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5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F8D282-BC41-4B39-9FDE-F9BE40F9E0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65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A446B1-0AF3-41EC-BBD1-4AC22D21EF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82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852B95-318E-4BF5-BEC6-A00054291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10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AF7956-5343-400E-8108-8280FA8A92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26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4577F0-8CFA-4B49-A7BB-235E33FE6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77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D83F9C-A4F0-4B44-B030-AE6E4A7D4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74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F8A130-A266-43F8-BC30-7DED473FF9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77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B78E89-AB59-4851-81A6-109A942F50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12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7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22F4E-5C9E-4E21-9320-F292E1D31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5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C134BB-FFF1-4BD3-ACAC-A29C0E186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DEB61-0926-49A0-8F8F-D818B96B8B3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3638"/>
            <a:ext cx="2844800" cy="461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7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E89C59-52CE-4D39-9BD0-0EA6E8487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8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DD6CBA-0AF1-499F-A474-14584A12A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866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4373DB-4492-4F60-97BA-5F5D11CB6A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4302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4F1A28-E05C-46C6-96DB-69E622A918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832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AADA28-07D9-4199-9527-C8B6197FB3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568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BF11CB-73A1-43EB-A7E2-35A1AE4E7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397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327C47-FFE3-48C7-AE2E-DAFD2A792F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0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376411-290A-405C-87DC-B0B108C2DA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721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0278F1-20E4-4E13-A6EB-92A1FB646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38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3C9AA6-0754-4B4D-ADF5-7B691D1766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7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4916773" y="1543986"/>
            <a:ext cx="6665627" cy="45821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2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A89E2F-E019-4B5D-ADAB-5885AD531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846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232E70-820D-4D1E-A56F-E5E8E12AF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696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7E4D15-F92F-495E-945C-30F4D028DD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565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775CE6-9CBA-493A-8643-00867499F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953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822A39-A1CE-41DB-A321-ED48B411C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196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4C56AD-BC9B-4E85-9470-D2C31E268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167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467452-FE29-4022-8EB1-99CA3245B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92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E0F450-D3E3-4DF5-A06E-22DD80D2C1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73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4A5113-3E82-4B63-8873-2151D40A5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513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C78AF2-A504-42E4-A313-DEAB972155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1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51D58-F4F8-4221-B02D-1BE9D42462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E706C6-AD36-42A0-B5F9-7F9121006BA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51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6660-F362-4A60-AE20-DAEEFE452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97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BF66-9AC9-4E90-9EA9-E5F47771030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96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7500C-0A1A-4164-A7A7-10B04055AC4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732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2D6B-0663-4DD8-9026-8FB95B5A2D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22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067F-035A-423F-8DF7-C3374AEA8C0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661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4066-080B-4DE5-A949-811369CE94C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B67E-E04E-4B36-8E7E-485F8E2BF41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66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585A4-8032-44A3-8DD2-25250F332FD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926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FEF0-C35B-4472-A9B5-4675EB1641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1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F9DC8-941C-4EFB-A2BD-CD2FBE1B869B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36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6888-9F0C-4F5B-AF45-E4D4501A608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B356-5AD2-4F6A-B0C5-5A56EF253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6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2094-F08A-431C-A012-155A863CD3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EF05-0F81-485C-AC8F-93C68614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1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7C16-49BD-4D8A-A138-5294D29BE25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9513-A3B8-4DD3-A462-43A021CC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924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08D666-1865-4AB5-900E-F11895C0F5C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88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178BB-3942-44D6-B469-4D868DD4480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194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E2A07-F5A6-460F-BBDF-6683F692B242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53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E2A07-F5A6-460F-BBDF-6683F692B242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57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28034"/>
            <a:ext cx="10363200" cy="2900966"/>
          </a:xfrm>
        </p:spPr>
        <p:txBody>
          <a:bodyPr/>
          <a:lstStyle/>
          <a:p>
            <a:pPr>
              <a:defRPr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БЛУЖДАНИЯ ОСВОБОЖДЕННОГО РАЗУМА: О НАУЧНОЙ РЕВОЛЮЦИИ НАЧАЛА НОВОГО ВРЕМЕНИ</a:t>
            </a:r>
            <a:r>
              <a:rPr lang="ru-RU" dirty="0"/>
              <a:t> </a:t>
            </a: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8062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WANDERINGS OF THE LIBERATED MIND: THE SCIENTIFIC REVOLUTION OF THE EARLY MODERN ERA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 BACON’S TREE OF KNOWLEDGE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0058" y="1509905"/>
            <a:ext cx="8880010" cy="509695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548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PERIODIZATION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fr-FR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SCIENTIFIC RENAISSANCE, 1500 – 1600.</a:t>
            </a:r>
          </a:p>
          <a:p>
            <a:pPr marL="0" indent="0">
              <a:buNone/>
            </a:pPr>
            <a:endParaRPr lang="fr-FR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PERIOD (OR NATURAL PHILOSOPHICAL WARS), 1590 – 1660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NEWTONIAN PRAGMATIC COUNTERREVOLUTION, 1660 – 1720.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90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4" y="154545"/>
            <a:ext cx="6748529" cy="1506830"/>
          </a:xfrm>
        </p:spPr>
        <p:txBody>
          <a:bodyPr/>
          <a:lstStyle/>
          <a:p>
            <a:pPr algn="ctr"/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PARACELSUS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(1493 – 1541)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54" y="1273097"/>
            <a:ext cx="4468813" cy="5012118"/>
          </a:xfrm>
          <a:ln w="38100">
            <a:solidFill>
              <a:schemeClr val="accent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062" y="1661375"/>
            <a:ext cx="7173532" cy="5061396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part of the heavens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Paracelsus's geocentric universe was deemed to have its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 in the human body.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Paracelsus's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astrological ideas and categories went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along, however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an explicit repudiation of astrology itself: where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astrology 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Paracelsus understood it spoke of the causal influence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heavens on terrestrial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affairs, he himself, in what 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"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astrosophy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correlations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these parts of nature.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7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192705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ISAAC NEWTON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(1642 – 1627)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2327276"/>
            <a:ext cx="4457502" cy="43889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81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791132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NEWTONIAN TURN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1068947"/>
            <a:ext cx="11732654" cy="548639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 brought in natural philosophy (or, more precisely, in a certain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important part) is a kind of formal universal and universalizing order, which was based on four mathematically expressed laws. And this “new order” was very far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vague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 of the creators of mechanical philosophy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Moreover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was Newtonian natural philosophy, which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“mathematical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principles", became the basis (along with other factors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science. Sir Isaac sought the answer to the question,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organically alien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supporters of mechanical philosophy: the action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intangible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(spiritual causal agency)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explained body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movements (earthly and celestial)?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9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NEWTON’S THOUGHT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093" y="1648495"/>
            <a:ext cx="116296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algn="just"/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Failure</a:t>
            </a: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imperfection</a:t>
            </a: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mechanical picture of the world. Newton treated his mechanical and non-mechanical agents in a comparable format during the ensuing decade and even combine their functions in the economy of nature;</a:t>
            </a:r>
          </a:p>
          <a:p>
            <a:pPr algn="just"/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interrelated types of reasoning: physical, theological and historical ones;</a:t>
            </a:r>
          </a:p>
          <a:p>
            <a:pPr algn="just"/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All Newtonian doctrines are the various projections and contexts of his idea of God.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8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600201"/>
            <a:ext cx="11225349" cy="4530725"/>
          </a:xfrm>
        </p:spPr>
        <p:txBody>
          <a:bodyPr/>
          <a:lstStyle/>
          <a:p>
            <a:pPr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diversity of alternative anti-Aristotelian programs that blossomed in the late sixteenth and early seventeenth centuries never completely sorted itself out into a single alternative to the Aristotelian program, nothing that could be called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new science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260351"/>
            <a:ext cx="8016875" cy="1152525"/>
          </a:xfrm>
        </p:spPr>
        <p:txBody>
          <a:bodyPr/>
          <a:lstStyle/>
          <a:p>
            <a:pPr algn="ctr">
              <a:defRPr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SAMUEL KUHN </a:t>
            </a:r>
            <a:b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(1922 – 1996)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8051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47826"/>
            <a:ext cx="3241675" cy="504349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2" name="Picture 2" descr="http://www.wsws.org/en/media/photos/legacy/2011oct/o28-scie-kuhn-2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8551" y="1647826"/>
            <a:ext cx="4005263" cy="5021263"/>
          </a:xfr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4546"/>
            <a:ext cx="10972800" cy="140379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JOHANN VON NEUMANN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(1903 – 1957)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78" y="1651716"/>
            <a:ext cx="5200843" cy="5058177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548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DRAMATIC CHANGES IN EUROPE</a:t>
            </a:r>
            <a:endParaRPr lang="ru-RU" altLang="ru-RU" sz="4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Economic Expansion of Europe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Revolution and Reformation in the Church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Voyages of Exploration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New Warfare (The Military Revolution)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Invention of Printing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Revolution in Music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Revolution in the fine 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Philosophy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Revolution</a:t>
            </a:r>
            <a:endParaRPr lang="ru-RU" alt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4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1063625"/>
          </a:xfrm>
        </p:spPr>
        <p:txBody>
          <a:bodyPr/>
          <a:lstStyle/>
          <a:p>
            <a:pPr eaLnBrk="1" hangingPunct="1"/>
            <a:r>
              <a:rPr lang="en-US" altLang="ru-RU" sz="2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 DISCOVERIES</a:t>
            </a:r>
            <a:br>
              <a:rPr lang="en-US" altLang="ru-RU" sz="2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(new lands, gunpowder, compass, the clock, printing;</a:t>
            </a:r>
            <a:br>
              <a:rPr lang="en-US" altLang="ru-RU" sz="2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Jan van Straet, ca. 1600)</a:t>
            </a:r>
            <a:endParaRPr lang="ru-RU" altLang="ru-RU" sz="26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2147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1051" y="1397726"/>
            <a:ext cx="8438606" cy="5460275"/>
          </a:xfr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932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NATURAL PHILOSOPHY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0615"/>
            <a:ext cx="10972800" cy="538336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larger sense, there was no such thing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„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science‟ in the sense of a single, unified discipline whose object was the study of nature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closest term we have for the modern term „science‟ is „natural philosophy.‟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philosophy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otherwise known under the names of physics or physiology, dealt first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truths about natural things (matter, form, privation, cause, etc.), then 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specific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truths about more specific things, including the cosmos as a whole, the elements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up of individual kinds of bodies, including all kinds of living bodies, plant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animal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human.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8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4699"/>
            <a:ext cx="10972800" cy="1355502"/>
          </a:xfrm>
        </p:spPr>
        <p:txBody>
          <a:bodyPr/>
          <a:lstStyle/>
          <a:p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Aristotelianism (and indeed all systems that came to contest its hegemony) rested on four structural elements</a:t>
            </a: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3545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A </a:t>
            </a:r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substance (material and immaterial), concerning what the cosmos consists in, what kinds of bodies or entities it </a:t>
            </a:r>
            <a:r>
              <a:rPr lang="en-US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contains;</a:t>
            </a:r>
            <a:endParaRPr lang="en-US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cosmology, an account of the macroscopic organization of those </a:t>
            </a:r>
            <a:r>
              <a:rPr lang="en-US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bodies;</a:t>
            </a:r>
            <a:endParaRPr lang="en-US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theory of causation, an account of how and why change and motion occur;</a:t>
            </a:r>
            <a:endParaRPr lang="ru-RU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An epistemology and doctrine of method which purported to show how the discourses </a:t>
            </a:r>
            <a:r>
              <a:rPr lang="en-US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 (</a:t>
            </a:r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1), (2) and (3) were arrived at and/or how they could be justified, and how they constitute a  system.</a:t>
            </a:r>
            <a:endParaRPr lang="ru-RU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1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PHILOSOPHY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756856" y="2369713"/>
            <a:ext cx="484632" cy="1751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82621" y="1"/>
            <a:ext cx="7626757" cy="1001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8726" y="5895296"/>
            <a:ext cx="4834547" cy="1072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033" y="2275580"/>
            <a:ext cx="52288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 MIXTA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‘mixed’, 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‘subordinate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mathematical sciences, such as optics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astronomy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mechanics, the study of the simple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7764" y="2382591"/>
            <a:ext cx="29363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BIO-MEDICAL DISCIPLINES: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anatomy, physiological theory, medical theory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13273" y="2275579"/>
            <a:ext cx="32454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DISPUTED DISCIPLINES</a:t>
            </a:r>
            <a:r>
              <a:rPr lang="en-US" dirty="0" smtClean="0"/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astrology, alchemy, other branches of natural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7442" y="1001358"/>
            <a:ext cx="6349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ENTOURAGE: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84949"/>
      </p:ext>
    </p:extLst>
  </p:cSld>
  <p:clrMapOvr>
    <a:masterClrMapping/>
  </p:clrMapOvr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два текста" id="{1FC4E862-20A3-496E-9253-EF46D7423772}" vid="{29BDFD6C-06FC-44E0-8090-BD7E4FE001A4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ва текста" id="{1FC4E862-20A3-496E-9253-EF46D7423772}" vid="{C7A6DFD7-4A28-47AA-BAC1-90DB55C51700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ва текста" id="{1FC4E862-20A3-496E-9253-EF46D7423772}" vid="{1804C5B9-6B42-4212-AAE0-D43C34559E76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ва текста" id="{1FC4E862-20A3-496E-9253-EF46D7423772}" vid="{9BB18FA5-EDEB-4EB9-AAF5-EA67F352153F}"/>
    </a:ext>
  </a:extLst>
</a:theme>
</file>

<file path=ppt/theme/theme5.xml><?xml version="1.0" encoding="utf-8"?>
<a:theme xmlns:a="http://schemas.openxmlformats.org/drawingml/2006/main" name="9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два текста</Template>
  <TotalTime>592</TotalTime>
  <Words>730</Words>
  <Application>Microsoft Office PowerPoint</Application>
  <PresentationFormat>Широкоэкранный</PresentationFormat>
  <Paragraphs>57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Wingdings</vt:lpstr>
      <vt:lpstr>Занавес</vt:lpstr>
      <vt:lpstr>2_Специальное оформление</vt:lpstr>
      <vt:lpstr>Специальное оформление</vt:lpstr>
      <vt:lpstr>1_Специальное оформление</vt:lpstr>
      <vt:lpstr>9_Занавес</vt:lpstr>
      <vt:lpstr>1_Занавес</vt:lpstr>
      <vt:lpstr>2_Занавес</vt:lpstr>
      <vt:lpstr>3_Занавес</vt:lpstr>
      <vt:lpstr> БЛУЖДАНИЯ ОСВОБОЖДЕННОГО РАЗУМА: О НАУЧНОЙ РЕВОЛЮЦИИ НАЧАЛА НОВОГО ВРЕМЕНИ </vt:lpstr>
      <vt:lpstr>THOMAS SAMUEL KUHN  (1922 – 1996)</vt:lpstr>
      <vt:lpstr> JOHANN VON NEUMANN (1903 – 1957)</vt:lpstr>
      <vt:lpstr>DRAMATIC CHANGES IN EUROPE</vt:lpstr>
      <vt:lpstr>NEW DISCOVERIES (new lands, gunpowder, compass, the clock, printing; Jan van Straet, ca. 1600)</vt:lpstr>
      <vt:lpstr>ABOUT NATURAL PHILOSOPHY</vt:lpstr>
      <vt:lpstr> Aristotelianism (and indeed all systems that came to contest its hegemony) rested on four structural elements: </vt:lpstr>
      <vt:lpstr>Презентация PowerPoint</vt:lpstr>
      <vt:lpstr>Презентация PowerPoint</vt:lpstr>
      <vt:lpstr>FRANCIS BACON’S TREE OF KNOWLEDGE</vt:lpstr>
      <vt:lpstr>PERIODIZATION</vt:lpstr>
      <vt:lpstr>                 PARACELSUS  (1493 – 1541) </vt:lpstr>
      <vt:lpstr>ISAAC NEWTON  (1642 – 1627)</vt:lpstr>
      <vt:lpstr>NEWTONIAN TURN</vt:lpstr>
      <vt:lpstr>CHARACTERISTICS OF NEWTON’S THOUGHT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ПРОСВЕЩЕННОЙ БЮРОКРАТИИ  </dc:title>
  <dc:creator>Igor Dmitriev</dc:creator>
  <cp:lastModifiedBy>Igor Dmitriev</cp:lastModifiedBy>
  <cp:revision>30</cp:revision>
  <dcterms:created xsi:type="dcterms:W3CDTF">2016-08-31T16:54:14Z</dcterms:created>
  <dcterms:modified xsi:type="dcterms:W3CDTF">2019-02-06T16:14:09Z</dcterms:modified>
</cp:coreProperties>
</file>