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2" r:id="rId1"/>
  </p:sldMasterIdLst>
  <p:notesMasterIdLst>
    <p:notesMasterId r:id="rId25"/>
  </p:notesMasterIdLst>
  <p:sldIdLst>
    <p:sldId id="285" r:id="rId2"/>
    <p:sldId id="303" r:id="rId3"/>
    <p:sldId id="304" r:id="rId4"/>
    <p:sldId id="286" r:id="rId5"/>
    <p:sldId id="305" r:id="rId6"/>
    <p:sldId id="299" r:id="rId7"/>
    <p:sldId id="301" r:id="rId8"/>
    <p:sldId id="317" r:id="rId9"/>
    <p:sldId id="318" r:id="rId10"/>
    <p:sldId id="300" r:id="rId11"/>
    <p:sldId id="306" r:id="rId12"/>
    <p:sldId id="307" r:id="rId13"/>
    <p:sldId id="319" r:id="rId14"/>
    <p:sldId id="309" r:id="rId15"/>
    <p:sldId id="310" r:id="rId16"/>
    <p:sldId id="311" r:id="rId17"/>
    <p:sldId id="312" r:id="rId18"/>
    <p:sldId id="313" r:id="rId19"/>
    <p:sldId id="314" r:id="rId20"/>
    <p:sldId id="260" r:id="rId21"/>
    <p:sldId id="296" r:id="rId22"/>
    <p:sldId id="262" r:id="rId23"/>
    <p:sldId id="320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323"/>
    <p:restoredTop sz="86418"/>
  </p:normalViewPr>
  <p:slideViewPr>
    <p:cSldViewPr snapToGrid="0" snapToObjects="1">
      <p:cViewPr varScale="1">
        <p:scale>
          <a:sx n="64" d="100"/>
          <a:sy n="64" d="100"/>
        </p:scale>
        <p:origin x="642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9" d="100"/>
          <a:sy n="99" d="100"/>
        </p:scale>
        <p:origin x="306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4EE6C5-CA3A-0B47-8CC9-7C393A75F4FC}" type="datetimeFigureOut">
              <a:rPr lang="ru-RU" smtClean="0"/>
              <a:t>12.03.2019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C89E3B-21FE-5F47-AA3B-7F42D10C4D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5969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6BD26-E848-A54A-A3F8-01E63479038F}" type="datetimeFigureOut">
              <a:rPr lang="ru-RU" smtClean="0"/>
              <a:t>12.03.2019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33CBAB03-37AF-B645-AE15-8A50BAE84C8D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4036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6BD26-E848-A54A-A3F8-01E63479038F}" type="datetimeFigureOut">
              <a:rPr lang="ru-RU" smtClean="0"/>
              <a:t>12.03.2019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BAB03-37AF-B645-AE15-8A50BAE84C8D}" type="slidenum">
              <a:rPr lang="ru-RU" smtClean="0"/>
              <a:t>‹#›</a:t>
            </a:fld>
            <a:endParaRPr lang="ru-RU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8263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6BD26-E848-A54A-A3F8-01E63479038F}" type="datetimeFigureOut">
              <a:rPr lang="ru-RU" smtClean="0"/>
              <a:t>12.03.2019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BAB03-37AF-B645-AE15-8A50BAE84C8D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5067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6BD26-E848-A54A-A3F8-01E63479038F}" type="datetimeFigureOut">
              <a:rPr lang="ru-RU" smtClean="0"/>
              <a:t>12.03.2019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BAB03-37AF-B645-AE15-8A50BAE84C8D}" type="slidenum">
              <a:rPr lang="ru-RU" smtClean="0"/>
              <a:t>‹#›</a:t>
            </a:fld>
            <a:endParaRPr lang="ru-RU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7318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6BD26-E848-A54A-A3F8-01E63479038F}" type="datetimeFigureOut">
              <a:rPr lang="ru-RU" smtClean="0"/>
              <a:t>12.03.2019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BAB03-37AF-B645-AE15-8A50BAE84C8D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2748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6BD26-E848-A54A-A3F8-01E63479038F}" type="datetimeFigureOut">
              <a:rPr lang="ru-RU" smtClean="0"/>
              <a:t>12.03.2019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BAB03-37AF-B645-AE15-8A50BAE84C8D}" type="slidenum">
              <a:rPr lang="ru-RU" smtClean="0"/>
              <a:t>‹#›</a:t>
            </a:fld>
            <a:endParaRPr lang="ru-RU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6932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6BD26-E848-A54A-A3F8-01E63479038F}" type="datetimeFigureOut">
              <a:rPr lang="ru-RU" smtClean="0"/>
              <a:t>12.03.2019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BAB03-37AF-B645-AE15-8A50BAE84C8D}" type="slidenum">
              <a:rPr lang="ru-RU" smtClean="0"/>
              <a:t>‹#›</a:t>
            </a:fld>
            <a:endParaRPr lang="ru-RU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1120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6BD26-E848-A54A-A3F8-01E63479038F}" type="datetimeFigureOut">
              <a:rPr lang="ru-RU" smtClean="0"/>
              <a:t>12.03.2019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BAB03-37AF-B645-AE15-8A50BAE84C8D}" type="slidenum">
              <a:rPr lang="ru-RU" smtClean="0"/>
              <a:t>‹#›</a:t>
            </a:fld>
            <a:endParaRPr lang="ru-RU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55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6BD26-E848-A54A-A3F8-01E63479038F}" type="datetimeFigureOut">
              <a:rPr lang="ru-RU" smtClean="0"/>
              <a:t>12.03.2019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BAB03-37AF-B645-AE15-8A50BAE84C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189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6BD26-E848-A54A-A3F8-01E63479038F}" type="datetimeFigureOut">
              <a:rPr lang="ru-RU" smtClean="0"/>
              <a:t>12.03.2019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BAB03-37AF-B645-AE15-8A50BAE84C8D}" type="slidenum">
              <a:rPr lang="ru-RU" smtClean="0"/>
              <a:t>‹#›</a:t>
            </a:fld>
            <a:endParaRPr lang="ru-RU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7746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Чтобы добавить рисунок, перетащите его в заполнитель или щелкните значок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A9C6BD26-E848-A54A-A3F8-01E63479038F}" type="datetimeFigureOut">
              <a:rPr lang="ru-RU" smtClean="0"/>
              <a:t>12.03.2019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BAB03-37AF-B645-AE15-8A50BAE84C8D}" type="slidenum">
              <a:rPr lang="ru-RU" smtClean="0"/>
              <a:t>‹#›</a:t>
            </a:fld>
            <a:endParaRPr lang="ru-RU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7027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C6BD26-E848-A54A-A3F8-01E63479038F}" type="datetimeFigureOut">
              <a:rPr lang="ru-RU" smtClean="0"/>
              <a:t>12.03.2019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33CBAB03-37AF-B645-AE15-8A50BAE84C8D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6467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ussiangrave.ru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1450" y="240030"/>
            <a:ext cx="8641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308" y="240030"/>
            <a:ext cx="4702175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1450" y="160020"/>
            <a:ext cx="348615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Марина </a:t>
            </a:r>
            <a:r>
              <a:rPr lang="ru-RU" dirty="0"/>
              <a:t>Юрьевна СОРОКИНА</a:t>
            </a:r>
          </a:p>
          <a:p>
            <a:endParaRPr lang="ru-RU" dirty="0"/>
          </a:p>
          <a:p>
            <a:endParaRPr lang="ru-RU" dirty="0" smtClean="0">
              <a:hlinkClick r:id="rId3"/>
            </a:endParaRPr>
          </a:p>
          <a:p>
            <a:endParaRPr lang="ru-RU" dirty="0">
              <a:hlinkClick r:id="rId3"/>
            </a:endParaRPr>
          </a:p>
          <a:p>
            <a:endParaRPr lang="ru-RU" dirty="0" smtClean="0">
              <a:hlinkClick r:id="rId3"/>
            </a:endParaRPr>
          </a:p>
          <a:p>
            <a:endParaRPr lang="ru-RU" dirty="0">
              <a:hlinkClick r:id="rId3"/>
            </a:endParaRPr>
          </a:p>
          <a:p>
            <a:endParaRPr lang="ru-RU" dirty="0" smtClean="0">
              <a:hlinkClick r:id="rId3"/>
            </a:endParaRPr>
          </a:p>
          <a:p>
            <a:r>
              <a:rPr lang="en-US" dirty="0" smtClean="0">
                <a:hlinkClick r:id="rId3"/>
              </a:rPr>
              <a:t>www.russiangrave.ru</a:t>
            </a:r>
            <a:endParaRPr lang="en-US" dirty="0"/>
          </a:p>
          <a:p>
            <a:endParaRPr lang="en-US" dirty="0"/>
          </a:p>
          <a:p>
            <a:r>
              <a:rPr lang="en-US" dirty="0"/>
              <a:t>msorokina61@gmail.com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160520" y="2526030"/>
            <a:ext cx="77009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РУССКОЕ МАТЕМАТИЧЕСКОЕ ЗАРУБЕЖЬЕ </a:t>
            </a:r>
            <a:endParaRPr lang="en-US" dirty="0" smtClean="0"/>
          </a:p>
          <a:p>
            <a:endParaRPr lang="en-US" dirty="0"/>
          </a:p>
          <a:p>
            <a:r>
              <a:rPr lang="ru-RU" dirty="0" smtClean="0"/>
              <a:t>МЕЖВОЕННОГО ПЕРИОДА (1917-1941): </a:t>
            </a:r>
          </a:p>
          <a:p>
            <a:endParaRPr lang="ru-RU" dirty="0"/>
          </a:p>
          <a:p>
            <a:r>
              <a:rPr lang="ru-RU" dirty="0" smtClean="0"/>
              <a:t>ЛЮДИ И СУДЬБЫ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55713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2890" y="91440"/>
            <a:ext cx="11340105" cy="695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Математики </a:t>
            </a:r>
            <a:r>
              <a:rPr lang="mr-IN" dirty="0" smtClean="0"/>
              <a:t>–</a:t>
            </a:r>
            <a:r>
              <a:rPr lang="ru-RU" dirty="0" smtClean="0"/>
              <a:t> в</a:t>
            </a:r>
            <a:r>
              <a:rPr lang="ru-RU" dirty="0"/>
              <a:t>ыпускники </a:t>
            </a:r>
            <a:r>
              <a:rPr lang="ru-RU" dirty="0" smtClean="0"/>
              <a:t>Санкт-Петербургского университета в зарубежье</a:t>
            </a:r>
            <a:endParaRPr lang="ru-RU" dirty="0"/>
          </a:p>
          <a:p>
            <a:r>
              <a:rPr lang="ru-RU" dirty="0" smtClean="0"/>
              <a:t>(12/14 человек)</a:t>
            </a:r>
          </a:p>
          <a:p>
            <a:pPr hangingPunct="0"/>
            <a:endParaRPr lang="ru-RU" sz="1600" b="1" dirty="0" smtClean="0"/>
          </a:p>
          <a:p>
            <a:pPr hangingPunct="0"/>
            <a:r>
              <a:rPr lang="ru-RU" sz="1600" b="1" dirty="0" smtClean="0"/>
              <a:t>БЕЗИКОВИЧ </a:t>
            </a:r>
            <a:r>
              <a:rPr lang="ru-RU" sz="1600" dirty="0"/>
              <a:t>(</a:t>
            </a:r>
            <a:r>
              <a:rPr lang="ru-RU" sz="1600" dirty="0" err="1"/>
              <a:t>Besicovitch</a:t>
            </a:r>
            <a:r>
              <a:rPr lang="ru-RU" sz="1600" dirty="0"/>
              <a:t>)</a:t>
            </a:r>
            <a:r>
              <a:rPr lang="ru-RU" sz="1600" b="1" dirty="0"/>
              <a:t> Абрам Самойлович</a:t>
            </a:r>
            <a:r>
              <a:rPr lang="ru-RU" sz="1600" dirty="0"/>
              <a:t> (Самуилович) (</a:t>
            </a:r>
            <a:r>
              <a:rPr lang="ru-RU" sz="1600" dirty="0" smtClean="0"/>
              <a:t>1891</a:t>
            </a:r>
            <a:r>
              <a:rPr lang="ru-RU" sz="1600" dirty="0"/>
              <a:t>, Бердянск </a:t>
            </a:r>
            <a:r>
              <a:rPr lang="en-US" sz="1600" dirty="0" smtClean="0"/>
              <a:t>- </a:t>
            </a:r>
            <a:r>
              <a:rPr lang="ru-RU" sz="1600" dirty="0" smtClean="0"/>
              <a:t>1970</a:t>
            </a:r>
            <a:r>
              <a:rPr lang="ru-RU" sz="1600" dirty="0"/>
              <a:t>, Кембридж, Великобритания), математик. </a:t>
            </a:r>
          </a:p>
          <a:p>
            <a:pPr hangingPunct="0"/>
            <a:r>
              <a:rPr lang="bg-BG" sz="1600" b="1" dirty="0"/>
              <a:t>ГАБРИЛОВИЧ</a:t>
            </a:r>
            <a:r>
              <a:rPr lang="bg-BG" sz="1600" dirty="0"/>
              <a:t> (</a:t>
            </a:r>
            <a:r>
              <a:rPr lang="ru-RU" sz="1600" dirty="0" err="1"/>
              <a:t>Gabrilowitsch</a:t>
            </a:r>
            <a:r>
              <a:rPr lang="bg-BG" sz="1600" dirty="0"/>
              <a:t>, </a:t>
            </a:r>
            <a:r>
              <a:rPr lang="ru-RU" sz="1600" dirty="0" err="1"/>
              <a:t>Gabrilovich</a:t>
            </a:r>
            <a:r>
              <a:rPr lang="bg-BG" sz="1600" dirty="0"/>
              <a:t>, </a:t>
            </a:r>
            <a:r>
              <a:rPr lang="ru-RU" sz="1600" dirty="0" err="1"/>
              <a:t>Gabrilovi</a:t>
            </a:r>
            <a:r>
              <a:rPr lang="en-US" sz="1600" dirty="0"/>
              <a:t>t</a:t>
            </a:r>
            <a:r>
              <a:rPr lang="ru-RU" sz="1600" dirty="0" err="1"/>
              <a:t>ch</a:t>
            </a:r>
            <a:r>
              <a:rPr lang="bg-BG" sz="1600" dirty="0"/>
              <a:t>)</a:t>
            </a:r>
            <a:r>
              <a:rPr lang="bg-BG" sz="1600" b="1" dirty="0"/>
              <a:t> Леонид </a:t>
            </a:r>
            <a:r>
              <a:rPr lang="bg-BG" sz="1600" b="1" dirty="0" err="1" smtClean="0"/>
              <a:t>Евгеньевич</a:t>
            </a:r>
            <a:r>
              <a:rPr lang="ru-RU" sz="1600" dirty="0" smtClean="0"/>
              <a:t> (1878</a:t>
            </a:r>
            <a:r>
              <a:rPr lang="ru-RU" sz="1600" dirty="0"/>
              <a:t>, СПб. — </a:t>
            </a:r>
            <a:r>
              <a:rPr lang="ru-RU" sz="1600" dirty="0" smtClean="0"/>
              <a:t>1953, США</a:t>
            </a:r>
            <a:r>
              <a:rPr lang="ru-RU" sz="1600" dirty="0"/>
              <a:t>), публицист, философ, математик; литературный и театральный критик, поэт, мемуарист. </a:t>
            </a:r>
          </a:p>
          <a:p>
            <a:pPr hangingPunct="0"/>
            <a:r>
              <a:rPr lang="ru-RU" sz="1600" b="1" dirty="0"/>
              <a:t>КОЛОВРАТ</a:t>
            </a:r>
            <a:r>
              <a:rPr lang="ru-RU" sz="1600" dirty="0"/>
              <a:t>-</a:t>
            </a:r>
            <a:r>
              <a:rPr lang="ru-RU" sz="1600" b="1" dirty="0"/>
              <a:t>ЧЕРВИНСКИЙ Юрий </a:t>
            </a:r>
            <a:r>
              <a:rPr lang="ru-RU" sz="1600" dirty="0"/>
              <a:t>(Георгий)</a:t>
            </a:r>
            <a:r>
              <a:rPr lang="ru-RU" sz="1600" b="1" dirty="0"/>
              <a:t> Станиславович </a:t>
            </a:r>
            <a:r>
              <a:rPr lang="ru-RU" sz="1600" dirty="0"/>
              <a:t>(</a:t>
            </a:r>
            <a:r>
              <a:rPr lang="en-US" sz="1600" dirty="0"/>
              <a:t>Georges de </a:t>
            </a:r>
            <a:r>
              <a:rPr lang="en-US" sz="1600" dirty="0" err="1"/>
              <a:t>Kolovrat</a:t>
            </a:r>
            <a:r>
              <a:rPr lang="ru-RU" sz="1600" dirty="0"/>
              <a:t>),</a:t>
            </a:r>
            <a:r>
              <a:rPr lang="ru-RU" sz="1600" b="1" dirty="0"/>
              <a:t> </a:t>
            </a:r>
            <a:r>
              <a:rPr lang="ru-RU" sz="1600" dirty="0"/>
              <a:t>граф (ум. 26 февраля 1943, Монако), математик, филолог, композитор. </a:t>
            </a:r>
          </a:p>
          <a:p>
            <a:pPr hangingPunct="0"/>
            <a:r>
              <a:rPr lang="ru-RU" sz="1600" b="1" dirty="0"/>
              <a:t>ЛАППО-ДАНИЛЕВСКИЙ Иван Александрович</a:t>
            </a:r>
            <a:r>
              <a:rPr lang="ru-RU" sz="1600" dirty="0"/>
              <a:t> (</a:t>
            </a:r>
            <a:r>
              <a:rPr lang="ru-RU" sz="1600" dirty="0" smtClean="0"/>
              <a:t>1895, СПб. </a:t>
            </a:r>
            <a:r>
              <a:rPr lang="ru-RU" sz="1600" dirty="0"/>
              <a:t>— </a:t>
            </a:r>
            <a:r>
              <a:rPr lang="ru-RU" sz="1600" dirty="0" smtClean="0"/>
              <a:t>1931, </a:t>
            </a:r>
            <a:r>
              <a:rPr lang="ru-RU" sz="1600" dirty="0" err="1" smtClean="0"/>
              <a:t>Гисен</a:t>
            </a:r>
            <a:r>
              <a:rPr lang="ru-RU" sz="1600" dirty="0" smtClean="0"/>
              <a:t>, Германия), математик, член-корреспондент АН СССР.</a:t>
            </a:r>
            <a:endParaRPr lang="ru-RU" sz="1600" dirty="0"/>
          </a:p>
          <a:p>
            <a:pPr hangingPunct="0"/>
            <a:r>
              <a:rPr lang="ru-RU" sz="1600" b="1" dirty="0"/>
              <a:t>ОПАРИН Павел Иванович </a:t>
            </a:r>
            <a:r>
              <a:rPr lang="ru-RU" sz="1600" dirty="0"/>
              <a:t>(</a:t>
            </a:r>
            <a:r>
              <a:rPr lang="ru-RU" sz="1600" dirty="0" smtClean="0"/>
              <a:t>1890</a:t>
            </a:r>
            <a:r>
              <a:rPr lang="ru-RU" sz="1600" dirty="0"/>
              <a:t>, </a:t>
            </a:r>
            <a:r>
              <a:rPr lang="ru-RU" sz="1600" dirty="0" err="1"/>
              <a:t>Зея</a:t>
            </a:r>
            <a:r>
              <a:rPr lang="ru-RU" sz="1600" dirty="0"/>
              <a:t> Амурской обл. – </a:t>
            </a:r>
            <a:r>
              <a:rPr lang="ru-RU" sz="1600" dirty="0" smtClean="0"/>
              <a:t>1967</a:t>
            </a:r>
            <a:r>
              <a:rPr lang="ru-RU" sz="1600" dirty="0"/>
              <a:t>, Сидней, Австралия), математик.</a:t>
            </a:r>
          </a:p>
          <a:p>
            <a:pPr hangingPunct="0"/>
            <a:r>
              <a:rPr lang="ru-RU" sz="1600" b="1" dirty="0"/>
              <a:t>ПЕТРОВ</a:t>
            </a:r>
            <a:r>
              <a:rPr lang="ru-RU" sz="1600" dirty="0"/>
              <a:t> </a:t>
            </a:r>
            <a:r>
              <a:rPr lang="ru-RU" sz="1600" b="1" dirty="0"/>
              <a:t>Семен Николаевич</a:t>
            </a:r>
            <a:r>
              <a:rPr lang="ru-RU" sz="1600" dirty="0"/>
              <a:t> (1872, СПб. — не ранее 1935, Китай (?), математик. </a:t>
            </a:r>
            <a:r>
              <a:rPr lang="ru-RU" sz="1600" dirty="0" smtClean="0"/>
              <a:t>Окончил </a:t>
            </a:r>
            <a:r>
              <a:rPr lang="ru-RU" sz="1600" dirty="0"/>
              <a:t>Горный институт в СПб. (1898). </a:t>
            </a:r>
          </a:p>
          <a:p>
            <a:pPr hangingPunct="0"/>
            <a:r>
              <a:rPr lang="ru-RU" sz="1600" b="1" dirty="0"/>
              <a:t>ПШЕНИЦЫН Иван Георгиевич</a:t>
            </a:r>
            <a:r>
              <a:rPr lang="ru-RU" sz="1600" dirty="0"/>
              <a:t> (1859, Нарва — </a:t>
            </a:r>
            <a:r>
              <a:rPr lang="ru-RU" sz="1600" dirty="0" smtClean="0"/>
              <a:t>1926</a:t>
            </a:r>
            <a:r>
              <a:rPr lang="ru-RU" sz="1600" dirty="0"/>
              <a:t>, Рига, Латвия), математик, инженер. </a:t>
            </a:r>
          </a:p>
          <a:p>
            <a:pPr hangingPunct="0"/>
            <a:r>
              <a:rPr lang="ru-RU" sz="1600" b="1" dirty="0"/>
              <a:t>САВИЧ Сергей Евгеньевич</a:t>
            </a:r>
            <a:r>
              <a:rPr lang="ru-RU" sz="1600" dirty="0"/>
              <a:t> (1864 — 1946, Франция), математик. </a:t>
            </a:r>
          </a:p>
          <a:p>
            <a:pPr hangingPunct="0"/>
            <a:r>
              <a:rPr lang="ru-RU" sz="1600" b="1" dirty="0"/>
              <a:t>СЕЛИВАНОВ</a:t>
            </a:r>
            <a:r>
              <a:rPr lang="ru-RU" sz="1600" dirty="0"/>
              <a:t> (</a:t>
            </a:r>
            <a:r>
              <a:rPr lang="ru-RU" sz="1600" dirty="0" err="1"/>
              <a:t>Selivanoff</a:t>
            </a:r>
            <a:r>
              <a:rPr lang="ru-RU" sz="1600" dirty="0"/>
              <a:t>, </a:t>
            </a:r>
            <a:r>
              <a:rPr lang="en-CA" sz="1600" dirty="0" err="1"/>
              <a:t>Seliwanoff</a:t>
            </a:r>
            <a:r>
              <a:rPr lang="ru-RU" sz="1600" dirty="0"/>
              <a:t>) </a:t>
            </a:r>
            <a:r>
              <a:rPr lang="ru-RU" sz="1600" b="1" dirty="0"/>
              <a:t>Дмитрий Федорович</a:t>
            </a:r>
            <a:r>
              <a:rPr lang="ru-RU" sz="1600" dirty="0"/>
              <a:t> </a:t>
            </a:r>
            <a:r>
              <a:rPr lang="ru-RU" sz="1600" dirty="0" smtClean="0"/>
              <a:t>(1855</a:t>
            </a:r>
            <a:r>
              <a:rPr lang="ru-RU" sz="1600" dirty="0"/>
              <a:t>, Городище Пензенской губ. </a:t>
            </a:r>
            <a:r>
              <a:rPr lang="en-US" sz="1600" dirty="0" smtClean="0"/>
              <a:t>- </a:t>
            </a:r>
            <a:r>
              <a:rPr lang="ru-RU" sz="1600" dirty="0" smtClean="0"/>
              <a:t>1932</a:t>
            </a:r>
            <a:r>
              <a:rPr lang="ru-RU" sz="1600" dirty="0"/>
              <a:t>, Прага, Чехословакия), математик, специалист по теории чисел и алгебре. </a:t>
            </a:r>
          </a:p>
          <a:p>
            <a:pPr hangingPunct="0"/>
            <a:r>
              <a:rPr lang="ru-RU" sz="1600" b="1" dirty="0"/>
              <a:t>СТАНЕВИЧ Виктор Иванович</a:t>
            </a:r>
            <a:r>
              <a:rPr lang="ru-RU" sz="1600" dirty="0"/>
              <a:t> (1866—1932), математик. </a:t>
            </a:r>
          </a:p>
          <a:p>
            <a:pPr hangingPunct="0"/>
            <a:r>
              <a:rPr lang="ru-RU" sz="1600" b="1" dirty="0"/>
              <a:t>ТАМАРКИН</a:t>
            </a:r>
            <a:r>
              <a:rPr lang="ru-RU" sz="1600" dirty="0"/>
              <a:t> (</a:t>
            </a:r>
            <a:r>
              <a:rPr lang="en-US" sz="1600" dirty="0"/>
              <a:t>Tamarkin</a:t>
            </a:r>
            <a:r>
              <a:rPr lang="ru-RU" sz="1600" dirty="0"/>
              <a:t>) </a:t>
            </a:r>
            <a:r>
              <a:rPr lang="ru-RU" sz="1600" b="1" dirty="0"/>
              <a:t>Яков Давидович</a:t>
            </a:r>
            <a:r>
              <a:rPr lang="ru-RU" sz="1600" dirty="0"/>
              <a:t> </a:t>
            </a:r>
            <a:r>
              <a:rPr lang="ru-RU" sz="1600" dirty="0" smtClean="0"/>
              <a:t>(1888</a:t>
            </a:r>
            <a:r>
              <a:rPr lang="ru-RU" sz="1600" dirty="0"/>
              <a:t>, Чернигов </a:t>
            </a:r>
            <a:r>
              <a:rPr lang="ru-RU" sz="1600" dirty="0" smtClean="0"/>
              <a:t>— </a:t>
            </a:r>
            <a:r>
              <a:rPr lang="ru-RU" sz="1600" dirty="0"/>
              <a:t>1945, Вашингтон, США), математик. </a:t>
            </a:r>
          </a:p>
          <a:p>
            <a:pPr hangingPunct="0"/>
            <a:r>
              <a:rPr lang="ru-RU" sz="1600" b="1" dirty="0"/>
              <a:t>УСПЕНСКИЙ </a:t>
            </a:r>
            <a:r>
              <a:rPr lang="ru-RU" sz="1600" dirty="0"/>
              <a:t>(</a:t>
            </a:r>
            <a:r>
              <a:rPr lang="en-US" sz="1600" dirty="0" err="1"/>
              <a:t>Ouspensky</a:t>
            </a:r>
            <a:r>
              <a:rPr lang="ru-RU" sz="1600" dirty="0"/>
              <a:t>;</a:t>
            </a:r>
            <a:r>
              <a:rPr lang="ru-RU" sz="1600" b="1" dirty="0"/>
              <a:t> </a:t>
            </a:r>
            <a:r>
              <a:rPr lang="en-US" sz="1600" dirty="0" err="1"/>
              <a:t>Uspensky</a:t>
            </a:r>
            <a:r>
              <a:rPr lang="ru-RU" sz="1600" b="1" dirty="0"/>
              <a:t>) Яков Викторович </a:t>
            </a:r>
            <a:r>
              <a:rPr lang="ru-RU" sz="1600" dirty="0" smtClean="0"/>
              <a:t>(1883</a:t>
            </a:r>
            <a:r>
              <a:rPr lang="ru-RU" sz="1600" dirty="0"/>
              <a:t>, Урга, Монголия </a:t>
            </a:r>
            <a:r>
              <a:rPr lang="ru-RU" sz="1600" dirty="0" smtClean="0"/>
              <a:t>—1947</a:t>
            </a:r>
            <a:r>
              <a:rPr lang="ru-RU" sz="1600" dirty="0"/>
              <a:t>, Сан-Франциско, США), математик, академик РАН.</a:t>
            </a:r>
          </a:p>
          <a:p>
            <a:pPr hangingPunct="0"/>
            <a:r>
              <a:rPr lang="ru-RU" sz="1600" b="1" dirty="0"/>
              <a:t>ШОХАТ </a:t>
            </a:r>
            <a:r>
              <a:rPr lang="ru-RU" sz="1600" dirty="0"/>
              <a:t>(</a:t>
            </a:r>
            <a:r>
              <a:rPr lang="en-US" sz="1600" dirty="0" err="1"/>
              <a:t>Shohat</a:t>
            </a:r>
            <a:r>
              <a:rPr lang="ru-RU" sz="1600" dirty="0"/>
              <a:t>)</a:t>
            </a:r>
            <a:r>
              <a:rPr lang="ru-RU" sz="1600" b="1" dirty="0"/>
              <a:t> Яков Александрович </a:t>
            </a:r>
            <a:r>
              <a:rPr lang="ru-RU" sz="1600" dirty="0" smtClean="0"/>
              <a:t>(1886</a:t>
            </a:r>
            <a:r>
              <a:rPr lang="ru-RU" sz="1600" dirty="0"/>
              <a:t>, дер. </a:t>
            </a:r>
            <a:r>
              <a:rPr lang="ru-RU" sz="1600" dirty="0" err="1"/>
              <a:t>Рогозно</a:t>
            </a:r>
            <a:r>
              <a:rPr lang="ru-RU" sz="1600" dirty="0"/>
              <a:t> Кобринского у. Гродненской губ. — </a:t>
            </a:r>
            <a:r>
              <a:rPr lang="ru-RU" sz="1600" dirty="0" smtClean="0"/>
              <a:t>1944</a:t>
            </a:r>
            <a:r>
              <a:rPr lang="ru-RU" sz="1600" dirty="0"/>
              <a:t>, Филадельфия, США), математик. </a:t>
            </a:r>
          </a:p>
          <a:p>
            <a:endParaRPr lang="en-US" sz="1600" dirty="0" smtClean="0"/>
          </a:p>
          <a:p>
            <a:endParaRPr lang="en-US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6288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17" y="195755"/>
            <a:ext cx="3322320" cy="4937760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518" y="1160080"/>
            <a:ext cx="3447288" cy="5105400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952" y="311807"/>
            <a:ext cx="2569464" cy="37459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22970" y="87549"/>
            <a:ext cx="5155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Иван Александрович </a:t>
            </a:r>
          </a:p>
          <a:p>
            <a:pPr algn="ctr"/>
            <a:r>
              <a:rPr lang="ru-RU" dirty="0" smtClean="0"/>
              <a:t>ЛАППО-ДАНИЛЕВСКИЙ (1895-1931)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29438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6655" y="428017"/>
            <a:ext cx="1147863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Из дворянской семьи. Окончил частную </a:t>
            </a:r>
            <a:r>
              <a:rPr lang="ru-RU" sz="1400" dirty="0" smtClean="0"/>
              <a:t>гимназию (с </a:t>
            </a:r>
            <a:r>
              <a:rPr lang="ru-RU" sz="1400" dirty="0"/>
              <a:t>1907), физико-математический факультет Петербургского университета (1914—25, с перерывами). Основатель кружка для «изучения Вагнера с исторической, философской, литературной и музыкальной стороны» вместе с ленинградским архитектором А.М. Нечаевым. </a:t>
            </a:r>
            <a:endParaRPr lang="ru-RU" sz="1400" dirty="0" smtClean="0"/>
          </a:p>
          <a:p>
            <a:endParaRPr lang="ru-RU" sz="1400" dirty="0"/>
          </a:p>
          <a:p>
            <a:r>
              <a:rPr lang="ru-RU" sz="1400" dirty="0" smtClean="0"/>
              <a:t>Сотрудник </a:t>
            </a:r>
            <a:r>
              <a:rPr lang="ru-RU" sz="1400" dirty="0"/>
              <a:t>Физико-математического института Российской академии наук. </a:t>
            </a:r>
            <a:endParaRPr lang="ru-RU" sz="1400" dirty="0" smtClean="0"/>
          </a:p>
          <a:p>
            <a:endParaRPr lang="ru-RU" sz="1400" dirty="0"/>
          </a:p>
          <a:p>
            <a:r>
              <a:rPr lang="ru-RU" sz="1400" dirty="0" smtClean="0"/>
              <a:t>В </a:t>
            </a:r>
            <a:r>
              <a:rPr lang="ru-RU" sz="1400" dirty="0"/>
              <a:t>1927 опубликовал первую научную работу (на французском языке). Создал новую теорию функций матричного переменного. В апреле 1929 защитил диссертацию. </a:t>
            </a:r>
            <a:endParaRPr lang="ru-RU" sz="1400" dirty="0" smtClean="0"/>
          </a:p>
          <a:p>
            <a:endParaRPr lang="ru-RU" sz="1400" dirty="0"/>
          </a:p>
          <a:p>
            <a:r>
              <a:rPr lang="ru-RU" sz="1400" dirty="0" err="1" smtClean="0"/>
              <a:t>Рокфеллеровский</a:t>
            </a:r>
            <a:r>
              <a:rPr lang="ru-RU" sz="1400" dirty="0" smtClean="0"/>
              <a:t> </a:t>
            </a:r>
            <a:r>
              <a:rPr lang="ru-RU" sz="1400" dirty="0"/>
              <a:t>стипендиат, приглашен на стажировку в </a:t>
            </a:r>
            <a:r>
              <a:rPr lang="ru-RU" sz="1400" dirty="0" err="1" smtClean="0"/>
              <a:t>Гисенский</a:t>
            </a:r>
            <a:r>
              <a:rPr lang="ru-RU" sz="1400" dirty="0" smtClean="0"/>
              <a:t> </a:t>
            </a:r>
            <a:r>
              <a:rPr lang="ru-RU" sz="1400" dirty="0"/>
              <a:t>университет (Германия). </a:t>
            </a:r>
            <a:endParaRPr lang="ru-RU" sz="1400" dirty="0" smtClean="0"/>
          </a:p>
          <a:p>
            <a:endParaRPr lang="ru-RU" sz="1400" dirty="0"/>
          </a:p>
          <a:p>
            <a:r>
              <a:rPr lang="ru-RU" sz="1400" dirty="0" smtClean="0"/>
              <a:t>29 </a:t>
            </a:r>
            <a:r>
              <a:rPr lang="ru-RU" sz="1400" dirty="0"/>
              <a:t>сентября 1930 с семьей выехал в </a:t>
            </a:r>
            <a:r>
              <a:rPr lang="ru-RU" sz="1400" dirty="0" err="1" smtClean="0"/>
              <a:t>Гисен</a:t>
            </a:r>
            <a:r>
              <a:rPr lang="ru-RU" sz="1400" dirty="0"/>
              <a:t>. 1 февраля 1931 заочно избран членом-корреспондентом АН СССР по представлению академиков И.М. Виноградова, Н.Н. Лузина, А.Н. Крылова</a:t>
            </a:r>
            <a:r>
              <a:rPr lang="ru-RU" sz="1400" dirty="0" smtClean="0"/>
              <a:t>.</a:t>
            </a:r>
          </a:p>
          <a:p>
            <a:r>
              <a:rPr lang="ru-RU" sz="1400" dirty="0" smtClean="0"/>
              <a:t>Скончался и похоронен в </a:t>
            </a:r>
            <a:r>
              <a:rPr lang="ru-RU" sz="1400" dirty="0" err="1" smtClean="0"/>
              <a:t>Гисене</a:t>
            </a:r>
            <a:r>
              <a:rPr lang="ru-RU" sz="1400" dirty="0" smtClean="0"/>
              <a:t>.</a:t>
            </a:r>
            <a:endParaRPr lang="ru-RU" sz="1400" dirty="0"/>
          </a:p>
          <a:p>
            <a:endParaRPr lang="ru-RU" sz="1400" dirty="0" smtClean="0"/>
          </a:p>
          <a:p>
            <a:endParaRPr lang="ru-RU" sz="1400" dirty="0"/>
          </a:p>
          <a:p>
            <a:r>
              <a:rPr lang="ru-RU" sz="1400" dirty="0"/>
              <a:t>Дед: Сергей Александрович, верхнеднепровский предводитель дворянства, Таврический вице-губернатор. Бабушка: Надежда Федоровна (</a:t>
            </a:r>
            <a:r>
              <a:rPr lang="ru-RU" sz="1400" dirty="0" err="1"/>
              <a:t>ур</a:t>
            </a:r>
            <a:r>
              <a:rPr lang="ru-RU" sz="1400" dirty="0"/>
              <a:t>. </a:t>
            </a:r>
            <a:r>
              <a:rPr lang="ru-RU" sz="1400" dirty="0" err="1"/>
              <a:t>Чуйкевич</a:t>
            </a:r>
            <a:r>
              <a:rPr lang="ru-RU" sz="1400" dirty="0"/>
              <a:t>). Отец: Александр Сергеевич (1863—1919), историк, философ, академик. Дядя: Сергей Сергеевич (1868—1957), математик, композитор, пианист. Брат: Александр (1898—1920), художник, ученик К.С. Петрова-Водкина. </a:t>
            </a:r>
            <a:endParaRPr lang="ru-RU" sz="1400" dirty="0" smtClean="0"/>
          </a:p>
          <a:p>
            <a:r>
              <a:rPr lang="ru-RU" sz="1400" dirty="0" smtClean="0"/>
              <a:t>Жена</a:t>
            </a:r>
            <a:r>
              <a:rPr lang="ru-RU" sz="1400" dirty="0"/>
              <a:t>: Ольга Алексеевна (</a:t>
            </a:r>
            <a:r>
              <a:rPr lang="ru-RU" sz="1400" dirty="0" err="1"/>
              <a:t>ур</a:t>
            </a:r>
            <a:r>
              <a:rPr lang="ru-RU" sz="1400" dirty="0"/>
              <a:t>. Петровская, 1898—1975), археолог, ботаник, художник. Дочь: Ирина</a:t>
            </a:r>
            <a:r>
              <a:rPr lang="ru-RU" sz="1400" dirty="0" smtClean="0"/>
              <a:t>.</a:t>
            </a:r>
          </a:p>
          <a:p>
            <a:endParaRPr lang="ru-RU" sz="1400" dirty="0"/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6577532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740" y="205740"/>
            <a:ext cx="1176147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/>
              <a:t>Соч</a:t>
            </a:r>
            <a:r>
              <a:rPr lang="ru-RU" dirty="0"/>
              <a:t>.: </a:t>
            </a:r>
            <a:endParaRPr lang="ru-RU" dirty="0" smtClean="0"/>
          </a:p>
          <a:p>
            <a:endParaRPr lang="ru-RU" dirty="0"/>
          </a:p>
          <a:p>
            <a:r>
              <a:rPr lang="ru-RU" dirty="0" err="1" smtClean="0"/>
              <a:t>Mémoires</a:t>
            </a:r>
            <a:r>
              <a:rPr lang="ru-RU" dirty="0" smtClean="0"/>
              <a:t> </a:t>
            </a:r>
            <a:r>
              <a:rPr lang="ru-RU" dirty="0" err="1"/>
              <a:t>sur</a:t>
            </a:r>
            <a:r>
              <a:rPr lang="ru-RU" dirty="0"/>
              <a:t> </a:t>
            </a:r>
            <a:r>
              <a:rPr lang="ru-RU" dirty="0" err="1"/>
              <a:t>la</a:t>
            </a:r>
            <a:r>
              <a:rPr lang="ru-RU" dirty="0"/>
              <a:t> </a:t>
            </a:r>
            <a:r>
              <a:rPr lang="ru-RU" dirty="0" err="1"/>
              <a:t>théorie</a:t>
            </a:r>
            <a:r>
              <a:rPr lang="ru-RU" dirty="0"/>
              <a:t> </a:t>
            </a:r>
            <a:r>
              <a:rPr lang="ru-RU" dirty="0" err="1"/>
              <a:t>des</a:t>
            </a:r>
            <a:r>
              <a:rPr lang="ru-RU" dirty="0"/>
              <a:t> </a:t>
            </a:r>
            <a:r>
              <a:rPr lang="ru-RU" dirty="0" err="1"/>
              <a:t>systèmes</a:t>
            </a:r>
            <a:r>
              <a:rPr lang="ru-RU" dirty="0"/>
              <a:t> </a:t>
            </a:r>
            <a:r>
              <a:rPr lang="ru-RU" dirty="0" err="1"/>
              <a:t>des</a:t>
            </a:r>
            <a:r>
              <a:rPr lang="ru-RU" dirty="0"/>
              <a:t> </a:t>
            </a:r>
            <a:r>
              <a:rPr lang="ru-RU" dirty="0" err="1"/>
              <a:t>équations</a:t>
            </a:r>
            <a:r>
              <a:rPr lang="ru-RU" dirty="0"/>
              <a:t> </a:t>
            </a:r>
            <a:r>
              <a:rPr lang="ru-RU" dirty="0" err="1"/>
              <a:t>différentielles</a:t>
            </a:r>
            <a:r>
              <a:rPr lang="ru-RU" dirty="0"/>
              <a:t> </a:t>
            </a:r>
            <a:r>
              <a:rPr lang="ru-RU" dirty="0" err="1"/>
              <a:t>linéaires</a:t>
            </a:r>
            <a:r>
              <a:rPr lang="ru-RU" dirty="0"/>
              <a:t>. </a:t>
            </a:r>
            <a:r>
              <a:rPr lang="ru-RU" dirty="0" err="1"/>
              <a:t>Vol</a:t>
            </a:r>
            <a:r>
              <a:rPr lang="ru-RU" dirty="0"/>
              <a:t>. 1—3,. М.; Л., 1934—36; </a:t>
            </a:r>
            <a:endParaRPr lang="ru-RU" dirty="0" smtClean="0"/>
          </a:p>
          <a:p>
            <a:r>
              <a:rPr lang="ru-RU" dirty="0" smtClean="0"/>
              <a:t>Применение </a:t>
            </a:r>
            <a:r>
              <a:rPr lang="ru-RU" dirty="0"/>
              <a:t>функций от матриц к теории линейных систем обыкновенных дифференциальных уравнений, М., 1957; </a:t>
            </a:r>
            <a:endParaRPr lang="ru-RU" dirty="0" smtClean="0"/>
          </a:p>
          <a:p>
            <a:endParaRPr lang="ru-RU" dirty="0"/>
          </a:p>
          <a:p>
            <a:r>
              <a:rPr lang="ru-RU" i="1" dirty="0" smtClean="0"/>
              <a:t>Лит</a:t>
            </a:r>
            <a:r>
              <a:rPr lang="ru-RU" dirty="0"/>
              <a:t>.: </a:t>
            </a:r>
            <a:endParaRPr lang="ru-RU" dirty="0" smtClean="0"/>
          </a:p>
          <a:p>
            <a:endParaRPr lang="ru-RU" dirty="0"/>
          </a:p>
          <a:p>
            <a:r>
              <a:rPr lang="ru-RU" dirty="0" smtClean="0"/>
              <a:t>Мельников </a:t>
            </a:r>
            <a:r>
              <a:rPr lang="ru-RU" dirty="0"/>
              <a:t>И.Г. Выдающийся математик И.А. Лаппо-Данилевский // Вопросы истории естествознания и техники. М., 1975. </a:t>
            </a:r>
            <a:r>
              <a:rPr lang="ru-RU" dirty="0" err="1"/>
              <a:t>Вып</a:t>
            </a:r>
            <a:r>
              <a:rPr lang="ru-RU" dirty="0"/>
              <a:t>. 4 (53); </a:t>
            </a:r>
            <a:endParaRPr lang="ru-RU" dirty="0" smtClean="0"/>
          </a:p>
          <a:p>
            <a:r>
              <a:rPr lang="ru-RU" dirty="0"/>
              <a:t>И.А. Лаппо-Данилевский — А.М. Нечаеву / </a:t>
            </a:r>
            <a:r>
              <a:rPr lang="ru-RU" dirty="0" err="1"/>
              <a:t>Публ</a:t>
            </a:r>
            <a:r>
              <a:rPr lang="ru-RU" dirty="0"/>
              <a:t>. М.Ю. Сорокиной и М.И. Кратко // </a:t>
            </a:r>
            <a:r>
              <a:rPr lang="ru-RU" dirty="0" err="1"/>
              <a:t>Нариси</a:t>
            </a:r>
            <a:r>
              <a:rPr lang="ru-RU" dirty="0"/>
              <a:t> з </a:t>
            </a:r>
            <a:r>
              <a:rPr lang="ru-RU" dirty="0" err="1"/>
              <a:t>iсторii</a:t>
            </a:r>
            <a:r>
              <a:rPr lang="ru-RU" dirty="0"/>
              <a:t> </a:t>
            </a:r>
            <a:r>
              <a:rPr lang="ru-RU" dirty="0" err="1"/>
              <a:t>природознавства</a:t>
            </a:r>
            <a:r>
              <a:rPr lang="ru-RU" dirty="0"/>
              <a:t> </a:t>
            </a:r>
            <a:r>
              <a:rPr lang="ru-RU" dirty="0" err="1"/>
              <a:t>i</a:t>
            </a:r>
            <a:r>
              <a:rPr lang="ru-RU" dirty="0"/>
              <a:t> </a:t>
            </a:r>
            <a:r>
              <a:rPr lang="ru-RU" dirty="0" err="1"/>
              <a:t>технiки</a:t>
            </a:r>
            <a:r>
              <a:rPr lang="ru-RU" dirty="0"/>
              <a:t>. Вып.41. Киев, 1994.</a:t>
            </a:r>
          </a:p>
          <a:p>
            <a:r>
              <a:rPr lang="ru-RU" dirty="0" smtClean="0"/>
              <a:t>Сорокина </a:t>
            </a:r>
            <a:r>
              <a:rPr lang="ru-RU" dirty="0"/>
              <a:t>М.Ю. Русский Моцарт // Природа. 2002. № 1. С. 91—95</a:t>
            </a:r>
            <a:r>
              <a:rPr lang="ru-RU" dirty="0" smtClean="0"/>
              <a:t>.</a:t>
            </a:r>
          </a:p>
          <a:p>
            <a:pPr lvl="0"/>
            <a:r>
              <a:rPr lang="ru-RU" dirty="0"/>
              <a:t>Сорокина М.Ю</a:t>
            </a:r>
            <a:r>
              <a:rPr lang="ru-RU" dirty="0" smtClean="0"/>
              <a:t>., Черная Л.А.  Об </a:t>
            </a:r>
            <a:r>
              <a:rPr lang="ru-RU" dirty="0"/>
              <a:t>историке и его книге: предисловие от составителя // Лаппо-Данилевский А.С. История политических идей в России в </a:t>
            </a:r>
            <a:r>
              <a:rPr lang="en-US" dirty="0"/>
              <a:t>XVIII</a:t>
            </a:r>
            <a:r>
              <a:rPr lang="ru-RU" dirty="0"/>
              <a:t> веке в связи с общим ходом развития ее культуры и политики. </a:t>
            </a:r>
            <a:r>
              <a:rPr lang="en-US" dirty="0" err="1"/>
              <a:t>Böhlau</a:t>
            </a:r>
            <a:r>
              <a:rPr lang="en-US" dirty="0"/>
              <a:t> </a:t>
            </a:r>
            <a:r>
              <a:rPr lang="en-US" dirty="0" err="1"/>
              <a:t>Verlag</a:t>
            </a:r>
            <a:r>
              <a:rPr lang="ru-RU" dirty="0"/>
              <a:t>, </a:t>
            </a:r>
            <a:r>
              <a:rPr lang="en-US" dirty="0"/>
              <a:t>Köln</a:t>
            </a:r>
            <a:r>
              <a:rPr lang="ru-RU" dirty="0"/>
              <a:t>-</a:t>
            </a:r>
            <a:r>
              <a:rPr lang="en-US" dirty="0"/>
              <a:t>Weimar</a:t>
            </a:r>
            <a:r>
              <a:rPr lang="ru-RU" dirty="0"/>
              <a:t>-</a:t>
            </a:r>
            <a:r>
              <a:rPr lang="en-US" dirty="0"/>
              <a:t>Wien</a:t>
            </a:r>
            <a:r>
              <a:rPr lang="ru-RU" dirty="0"/>
              <a:t>, 2005. С. </a:t>
            </a:r>
            <a:r>
              <a:rPr lang="en-US" dirty="0"/>
              <a:t>VII</a:t>
            </a:r>
            <a:r>
              <a:rPr lang="ru-RU" dirty="0"/>
              <a:t>-</a:t>
            </a:r>
            <a:r>
              <a:rPr lang="en-US" dirty="0" smtClean="0"/>
              <a:t>XXXII</a:t>
            </a:r>
            <a:endParaRPr lang="ru-RU" dirty="0" smtClean="0"/>
          </a:p>
          <a:p>
            <a:r>
              <a:rPr lang="ru-RU" dirty="0" smtClean="0"/>
              <a:t>Корзун В.П. «Теперь мне кажется, что он пойдет по своей прямой дороге и не погибнут его дарования и надежды</a:t>
            </a:r>
            <a:r>
              <a:rPr lang="mr-IN" dirty="0" smtClean="0"/>
              <a:t>…</a:t>
            </a:r>
            <a:r>
              <a:rPr lang="ru-RU" dirty="0" smtClean="0"/>
              <a:t>» (материалы к биографии Ивана Александровича Лаппо-Данилевского, подготовленные его матерью Еленой Дмитриевной) // Мир историка: Историографический сборник. </a:t>
            </a:r>
            <a:r>
              <a:rPr lang="ru-RU" dirty="0" err="1" smtClean="0"/>
              <a:t>Вып</a:t>
            </a:r>
            <a:r>
              <a:rPr lang="ru-RU" dirty="0" smtClean="0"/>
              <a:t>. 4. Омск, 2008. С. 455-499</a:t>
            </a:r>
          </a:p>
          <a:p>
            <a:r>
              <a:rPr lang="ru-RU" dirty="0" smtClean="0"/>
              <a:t>Корзун В.П. Профессорская семья. Отец и сын Лаппо-Данилевские. СПб.: </a:t>
            </a:r>
            <a:r>
              <a:rPr lang="ru-RU" dirty="0" err="1" smtClean="0"/>
              <a:t>Алетейя</a:t>
            </a:r>
            <a:r>
              <a:rPr lang="ru-RU" dirty="0" smtClean="0"/>
              <a:t>, 2011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5902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163824" cy="4224528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339" y="1212740"/>
            <a:ext cx="6676695" cy="56452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43591" y="321013"/>
            <a:ext cx="7324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Александр Сергеевич ЛАППО-ДАНИЛЕВСКИЙ (1863-1919) </a:t>
            </a:r>
            <a:r>
              <a:rPr lang="mr-IN" dirty="0" smtClean="0"/>
              <a:t>–</a:t>
            </a:r>
            <a:r>
              <a:rPr lang="ru-RU" dirty="0"/>
              <a:t> отец И.А. </a:t>
            </a:r>
            <a:r>
              <a:rPr lang="ru-RU" dirty="0" smtClean="0"/>
              <a:t>Лаппо-Данилевского.</a:t>
            </a:r>
            <a:r>
              <a:rPr lang="ru-RU" dirty="0"/>
              <a:t> </a:t>
            </a:r>
            <a:r>
              <a:rPr lang="ru-RU" dirty="0" smtClean="0"/>
              <a:t>Историк, академик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69531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023360" cy="4878324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221" y="-182880"/>
            <a:ext cx="4274097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1450" y="5040630"/>
            <a:ext cx="2480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Лист рукописи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572000" y="502920"/>
            <a:ext cx="3120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2-е издание </a:t>
            </a:r>
            <a:r>
              <a:rPr lang="mr-IN" dirty="0" smtClean="0"/>
              <a:t>–</a:t>
            </a:r>
            <a:r>
              <a:rPr lang="ru-RU" dirty="0" smtClean="0"/>
              <a:t> 2005 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01584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" y="2031815"/>
            <a:ext cx="7179879" cy="4633310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480" y="5504"/>
            <a:ext cx="3779520" cy="56479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4281" y="222469"/>
            <a:ext cx="67899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Александр Александрович ЛАППО-ДАНИЛЕВСКИЙ (1898-1920) </a:t>
            </a:r>
            <a:r>
              <a:rPr lang="mr-IN" dirty="0" smtClean="0"/>
              <a:t>–</a:t>
            </a:r>
            <a:r>
              <a:rPr lang="ru-RU" dirty="0" smtClean="0"/>
              <a:t> брат И.А. Лаппо-Данилевского</a:t>
            </a:r>
          </a:p>
          <a:p>
            <a:endParaRPr lang="ru-RU" dirty="0"/>
          </a:p>
          <a:p>
            <a:r>
              <a:rPr lang="ru-RU" dirty="0" smtClean="0"/>
              <a:t>Художник, ученик К.С. Петрова-Водкина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16784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03" y="409465"/>
            <a:ext cx="5830824" cy="3767328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269" y="1264745"/>
            <a:ext cx="3543300" cy="53629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38136" y="4766553"/>
            <a:ext cx="4231532" cy="369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Гиссенский</a:t>
            </a:r>
            <a:r>
              <a:rPr lang="ru-RU" dirty="0" smtClean="0"/>
              <a:t> университет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163438" y="5583677"/>
            <a:ext cx="3793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Православный собор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09755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650" y="1348416"/>
            <a:ext cx="1755648" cy="2575560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38" y="627467"/>
            <a:ext cx="1505712" cy="1798320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231" y="489169"/>
            <a:ext cx="5599176" cy="53553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5098" y="2636196"/>
            <a:ext cx="233463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Ольга Алексеевна</a:t>
            </a:r>
          </a:p>
          <a:p>
            <a:r>
              <a:rPr lang="ru-RU" dirty="0"/>
              <a:t>ЛАППО-ДАНИЛЕВСКАЯ</a:t>
            </a:r>
          </a:p>
          <a:p>
            <a:r>
              <a:rPr lang="ru-RU" dirty="0" smtClean="0"/>
              <a:t>(</a:t>
            </a:r>
            <a:r>
              <a:rPr lang="ru-RU" dirty="0" err="1"/>
              <a:t>ур</a:t>
            </a:r>
            <a:r>
              <a:rPr lang="ru-RU" dirty="0"/>
              <a:t>. Петровская, 1898—1975), </a:t>
            </a:r>
            <a:endParaRPr lang="ru-RU" dirty="0" smtClean="0"/>
          </a:p>
          <a:p>
            <a:endParaRPr lang="ru-RU" dirty="0"/>
          </a:p>
          <a:p>
            <a:r>
              <a:rPr lang="ru-RU" dirty="0" smtClean="0"/>
              <a:t>археолог</a:t>
            </a:r>
            <a:r>
              <a:rPr lang="ru-RU" dirty="0"/>
              <a:t>, ботаник, </a:t>
            </a:r>
            <a:r>
              <a:rPr lang="ru-RU" dirty="0" smtClean="0"/>
              <a:t>художник,</a:t>
            </a:r>
          </a:p>
          <a:p>
            <a:r>
              <a:rPr lang="ru-RU" dirty="0" smtClean="0"/>
              <a:t>Жена И.А.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846323" y="6225702"/>
            <a:ext cx="5612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Ольга ЛАППО-ДАНИЛЕВСКАЯ, внучка И.А.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597285" y="4163438"/>
            <a:ext cx="26070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Ирина Ивановна</a:t>
            </a:r>
          </a:p>
          <a:p>
            <a:r>
              <a:rPr lang="ru-RU" dirty="0" smtClean="0"/>
              <a:t>ЛАППО-ДАНИЛЕВСКАЯ,</a:t>
            </a:r>
          </a:p>
          <a:p>
            <a:r>
              <a:rPr lang="ru-RU" dirty="0" smtClean="0"/>
              <a:t>Дочь И.А.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509736" y="102870"/>
            <a:ext cx="9514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Семья И.А. Лаппо-Данилевского (</a:t>
            </a:r>
            <a:r>
              <a:rPr lang="ru-RU" dirty="0" err="1" smtClean="0"/>
              <a:t>Гисен</a:t>
            </a:r>
            <a:r>
              <a:rPr lang="ru-RU" dirty="0" smtClean="0"/>
              <a:t>, Германия)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85647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895" y="-121905"/>
            <a:ext cx="4153710" cy="65105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4477" y="3443591"/>
            <a:ext cx="40564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Могила И.А. Лаппо-Данилевского на городском кладбище</a:t>
            </a:r>
          </a:p>
          <a:p>
            <a:r>
              <a:rPr lang="ru-RU" dirty="0" err="1" smtClean="0"/>
              <a:t>Гисен</a:t>
            </a:r>
            <a:r>
              <a:rPr lang="ru-RU" dirty="0" smtClean="0"/>
              <a:t>, Германия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86990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61" name="Text Box 5"/>
          <p:cNvSpPr txBox="1">
            <a:spLocks noChangeArrowheads="1"/>
          </p:cNvSpPr>
          <p:nvPr/>
        </p:nvSpPr>
        <p:spPr bwMode="auto">
          <a:xfrm>
            <a:off x="1524000" y="0"/>
            <a:ext cx="9144000" cy="544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ru-RU" altLang="ru-RU" sz="2400" dirty="0"/>
              <a:t>ВОЛНЫ РОССИЙСКОЙ ЭМИГРАЦИИ</a:t>
            </a:r>
          </a:p>
          <a:p>
            <a:pPr eaLnBrk="1" hangingPunct="1">
              <a:spcBef>
                <a:spcPct val="50000"/>
              </a:spcBef>
              <a:defRPr/>
            </a:pPr>
            <a:endParaRPr lang="ru-RU" altLang="ru-RU" sz="2400" dirty="0"/>
          </a:p>
          <a:p>
            <a:pPr eaLnBrk="1" hangingPunct="1">
              <a:spcBef>
                <a:spcPct val="50000"/>
              </a:spcBef>
              <a:defRPr/>
            </a:pPr>
            <a:r>
              <a:rPr lang="en-US" altLang="ru-RU" sz="2400" dirty="0"/>
              <a:t>I</a:t>
            </a:r>
            <a:r>
              <a:rPr lang="ru-RU" altLang="ru-RU" sz="2400" dirty="0"/>
              <a:t> Трудовая – вторая половина </a:t>
            </a:r>
            <a:r>
              <a:rPr lang="en-US" altLang="ru-RU" sz="2400" dirty="0"/>
              <a:t>XIX</a:t>
            </a:r>
            <a:r>
              <a:rPr lang="ru-RU" altLang="ru-RU" sz="2400" dirty="0"/>
              <a:t> – начало </a:t>
            </a:r>
            <a:r>
              <a:rPr lang="en-US" altLang="ru-RU" sz="2400" dirty="0"/>
              <a:t>XX</a:t>
            </a:r>
            <a:r>
              <a:rPr lang="ru-RU" altLang="ru-RU" sz="2400" dirty="0"/>
              <a:t> в.</a:t>
            </a:r>
            <a:r>
              <a:rPr lang="en-US" altLang="ru-RU" sz="2400" dirty="0"/>
              <a:t> – </a:t>
            </a:r>
            <a:r>
              <a:rPr lang="ru-RU" altLang="ru-RU" sz="2400" dirty="0"/>
              <a:t>до 4,5 млн. человек (+ конфессиональная, революционная) </a:t>
            </a:r>
            <a:endParaRPr lang="en-US" altLang="ru-RU" sz="2400" dirty="0"/>
          </a:p>
          <a:p>
            <a:pPr eaLnBrk="1" hangingPunct="1">
              <a:spcBef>
                <a:spcPct val="50000"/>
              </a:spcBef>
              <a:defRPr/>
            </a:pPr>
            <a:r>
              <a:rPr lang="en-US" altLang="ru-RU" sz="2400" dirty="0"/>
              <a:t>II</a:t>
            </a:r>
            <a:r>
              <a:rPr lang="ru-RU" altLang="ru-RU" sz="2400" dirty="0"/>
              <a:t> Политическая - Белая эмиграция или беженцы 1917-1922 - около 1 млн. человек </a:t>
            </a:r>
            <a:endParaRPr lang="en-US" altLang="ru-RU" sz="2400" dirty="0"/>
          </a:p>
          <a:p>
            <a:pPr eaLnBrk="1" hangingPunct="1">
              <a:spcBef>
                <a:spcPct val="50000"/>
              </a:spcBef>
              <a:defRPr/>
            </a:pPr>
            <a:r>
              <a:rPr lang="en-US" altLang="ru-RU" sz="2400" dirty="0"/>
              <a:t>III</a:t>
            </a:r>
            <a:r>
              <a:rPr lang="ru-RU" altLang="ru-RU" sz="2400" dirty="0"/>
              <a:t> «Перемещенные лица» (</a:t>
            </a:r>
            <a:r>
              <a:rPr lang="en-US" altLang="ru-RU" sz="2400" dirty="0"/>
              <a:t>DP</a:t>
            </a:r>
            <a:r>
              <a:rPr lang="ru-RU" altLang="ru-RU" sz="2400" dirty="0"/>
              <a:t> – </a:t>
            </a:r>
            <a:r>
              <a:rPr lang="en-US" altLang="ru-RU" sz="2400" dirty="0"/>
              <a:t>Displaced Persons</a:t>
            </a:r>
            <a:r>
              <a:rPr lang="ru-RU" altLang="ru-RU" sz="2400" dirty="0"/>
              <a:t>),  «невозвращенцы» Второй мировой войны</a:t>
            </a:r>
            <a:r>
              <a:rPr lang="en-US" altLang="ru-RU" sz="2400" dirty="0"/>
              <a:t> </a:t>
            </a:r>
            <a:r>
              <a:rPr lang="ru-RU" altLang="ru-RU" sz="2400" dirty="0"/>
              <a:t>(1945-1949) – 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ru-RU" altLang="ru-RU" sz="2400" dirty="0"/>
              <a:t>не более 0,5-0,7 млн. человек</a:t>
            </a:r>
            <a:endParaRPr lang="en-US" altLang="ru-RU" sz="2400" dirty="0"/>
          </a:p>
          <a:p>
            <a:pPr eaLnBrk="1" hangingPunct="1">
              <a:spcBef>
                <a:spcPct val="50000"/>
              </a:spcBef>
              <a:defRPr/>
            </a:pPr>
            <a:r>
              <a:rPr lang="en-US" altLang="ru-RU" sz="2400" dirty="0"/>
              <a:t>IV</a:t>
            </a:r>
            <a:r>
              <a:rPr lang="ru-RU" altLang="ru-RU" sz="2400" dirty="0"/>
              <a:t> «Еврейская»</a:t>
            </a:r>
            <a:r>
              <a:rPr lang="en-US" altLang="ru-RU" sz="2400" dirty="0"/>
              <a:t> </a:t>
            </a:r>
            <a:r>
              <a:rPr lang="ru-RU" altLang="ru-RU" sz="2400" dirty="0"/>
              <a:t>1960-70-е годы - до 0,5 млн. человек</a:t>
            </a:r>
            <a:endParaRPr lang="en-US" altLang="ru-RU" sz="2400" dirty="0"/>
          </a:p>
          <a:p>
            <a:pPr eaLnBrk="1" hangingPunct="1">
              <a:spcBef>
                <a:spcPct val="50000"/>
              </a:spcBef>
              <a:defRPr/>
            </a:pPr>
            <a:r>
              <a:rPr lang="en-US" altLang="ru-RU" sz="2400" dirty="0"/>
              <a:t>V</a:t>
            </a:r>
            <a:r>
              <a:rPr lang="ru-RU" altLang="ru-RU" sz="2400" dirty="0"/>
              <a:t> Современная - 1990 - по настоящее время  - экономическая</a:t>
            </a:r>
          </a:p>
        </p:txBody>
      </p:sp>
    </p:spTree>
    <p:extLst>
      <p:ext uri="{BB962C8B-B14F-4D97-AF65-F5344CB8AC3E}">
        <p14:creationId xmlns:p14="http://schemas.microsoft.com/office/powerpoint/2010/main" val="138057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3007" cy="6858000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113" y="1601650"/>
            <a:ext cx="3367127" cy="485502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73008" y="0"/>
            <a:ext cx="26821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Антон Дмитриевич БИЛИМОВИЧ </a:t>
            </a:r>
            <a:endParaRPr lang="ru-RU" dirty="0" smtClean="0"/>
          </a:p>
          <a:p>
            <a:pPr algn="ctr"/>
            <a:r>
              <a:rPr lang="ru-RU" dirty="0" smtClean="0"/>
              <a:t>(</a:t>
            </a:r>
            <a:r>
              <a:rPr lang="ru-RU" dirty="0"/>
              <a:t>1879-1970)</a:t>
            </a:r>
          </a:p>
          <a:p>
            <a:endParaRPr lang="ru-RU" dirty="0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4346" y="217900"/>
            <a:ext cx="3229627" cy="481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357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4320" y="194310"/>
            <a:ext cx="1157859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БИЛИМОВИЧ </a:t>
            </a:r>
            <a:r>
              <a:rPr lang="ru-RU" sz="1400" dirty="0"/>
              <a:t>(Бич-Былина-</a:t>
            </a:r>
            <a:r>
              <a:rPr lang="ru-RU" sz="1400" dirty="0" err="1"/>
              <a:t>Билимович</a:t>
            </a:r>
            <a:r>
              <a:rPr lang="ru-RU" sz="1400" dirty="0"/>
              <a:t>; </a:t>
            </a:r>
            <a:r>
              <a:rPr lang="en-US" sz="1400" dirty="0" err="1"/>
              <a:t>Bilimovi</a:t>
            </a:r>
            <a:r>
              <a:rPr lang="ru-RU" sz="1400" b="1" dirty="0" err="1"/>
              <a:t>Č</a:t>
            </a:r>
            <a:r>
              <a:rPr lang="ru-RU" sz="1400" dirty="0"/>
              <a:t>) </a:t>
            </a:r>
            <a:r>
              <a:rPr lang="ru-RU" sz="1400" b="1" dirty="0"/>
              <a:t>Антон Дмитриевич</a:t>
            </a:r>
            <a:r>
              <a:rPr lang="ru-RU" sz="1400" dirty="0"/>
              <a:t> (8 / 20 июня 1879, Житомир — 17 сентября 1970, Белград, Югославия), механик, математик и педагог. </a:t>
            </a:r>
          </a:p>
          <a:p>
            <a:r>
              <a:rPr lang="ru-RU" sz="1400" dirty="0"/>
              <a:t> </a:t>
            </a:r>
          </a:p>
          <a:p>
            <a:r>
              <a:rPr lang="ru-RU" sz="1400" dirty="0"/>
              <a:t>Из семьи военного врача. </a:t>
            </a:r>
            <a:endParaRPr lang="ru-RU" sz="1400" dirty="0" smtClean="0"/>
          </a:p>
          <a:p>
            <a:r>
              <a:rPr lang="ru-RU" sz="1400" dirty="0"/>
              <a:t>С 1889 учился в классической гимназии во </a:t>
            </a:r>
            <a:r>
              <a:rPr lang="ru-RU" sz="1400" dirty="0" smtClean="0"/>
              <a:t>Владимире, в кадетском корпусе </a:t>
            </a:r>
            <a:r>
              <a:rPr lang="ru-RU" sz="1400" dirty="0"/>
              <a:t>в Нижнем </a:t>
            </a:r>
            <a:r>
              <a:rPr lang="ru-RU" sz="1400" dirty="0" smtClean="0"/>
              <a:t>Новгороде, в </a:t>
            </a:r>
            <a:r>
              <a:rPr lang="ru-RU" sz="1400" dirty="0"/>
              <a:t>1890 </a:t>
            </a:r>
            <a:r>
              <a:rPr lang="ru-RU" sz="1400" dirty="0" smtClean="0"/>
              <a:t>переведен </a:t>
            </a:r>
            <a:r>
              <a:rPr lang="ru-RU" sz="1400" dirty="0"/>
              <a:t>в Киевский кадетский </a:t>
            </a:r>
            <a:r>
              <a:rPr lang="ru-RU" sz="1400" dirty="0" smtClean="0"/>
              <a:t>корпус, окончил с отличие (1896)</a:t>
            </a:r>
            <a:endParaRPr lang="ru-RU" sz="1400" dirty="0"/>
          </a:p>
          <a:p>
            <a:r>
              <a:rPr lang="ru-RU" sz="1400" dirty="0"/>
              <a:t>Учился в Николаевском инженерном училище в СПб., </a:t>
            </a:r>
            <a:r>
              <a:rPr lang="ru-RU" sz="1400" dirty="0" smtClean="0"/>
              <a:t>затем окончил физико-математический</a:t>
            </a:r>
            <a:r>
              <a:rPr lang="ru-RU" sz="1400" b="1" dirty="0" smtClean="0"/>
              <a:t> </a:t>
            </a:r>
            <a:r>
              <a:rPr lang="ru-RU" sz="1400" dirty="0" smtClean="0"/>
              <a:t>факультет </a:t>
            </a:r>
            <a:r>
              <a:rPr lang="ru-RU" sz="1400" dirty="0"/>
              <a:t>Университета св. Владимира в Киеве с золотой медалью (1903). Оставлен для подготовки к профессорскому званию по кафедре теоретической механики. Ассистент (1903—07), приват-доцент (1907—14) по кафедре аналитической механики Университета св. Владимира в Киеве. Магистр (1912), </a:t>
            </a:r>
            <a:r>
              <a:rPr lang="ru-RU" sz="1400" dirty="0" err="1"/>
              <a:t>дисс</a:t>
            </a:r>
            <a:r>
              <a:rPr lang="ru-RU" sz="1400" dirty="0"/>
              <a:t>. «Уравнения движения для консервативных систем». Доктор (1915), </a:t>
            </a:r>
            <a:r>
              <a:rPr lang="ru-RU" sz="1400" dirty="0" err="1"/>
              <a:t>дисс</a:t>
            </a:r>
            <a:r>
              <a:rPr lang="ru-RU" sz="1400" dirty="0"/>
              <a:t>. «</a:t>
            </a:r>
            <a:r>
              <a:rPr lang="ru-RU" sz="1400" dirty="0" err="1"/>
              <a:t>Соприкасательные</a:t>
            </a:r>
            <a:r>
              <a:rPr lang="ru-RU" sz="1400" dirty="0"/>
              <a:t> движения твердого тела». </a:t>
            </a:r>
            <a:endParaRPr lang="ru-RU" sz="1400" dirty="0" smtClean="0"/>
          </a:p>
          <a:p>
            <a:endParaRPr lang="ru-RU" sz="1400" dirty="0"/>
          </a:p>
          <a:p>
            <a:r>
              <a:rPr lang="ru-RU" sz="1400" dirty="0"/>
              <a:t>Ординарный профессор по кафедре прикладной математики (с 1915), первый избранный ректор Новороссийского университета в Одессе (1917-1919). </a:t>
            </a:r>
          </a:p>
          <a:p>
            <a:r>
              <a:rPr lang="ru-RU" sz="1400" dirty="0"/>
              <a:t>Эвакуирован из </a:t>
            </a:r>
            <a:r>
              <a:rPr lang="ru-RU" sz="1400" dirty="0" smtClean="0"/>
              <a:t>Одессы в Варну, затем в Софии, </a:t>
            </a:r>
            <a:r>
              <a:rPr lang="ru-RU" sz="1400" dirty="0"/>
              <a:t>в эмиграции в КСХС с января 1920. </a:t>
            </a:r>
          </a:p>
          <a:p>
            <a:endParaRPr lang="ru-RU" sz="1400" dirty="0" smtClean="0"/>
          </a:p>
          <a:p>
            <a:r>
              <a:rPr lang="ru-RU" sz="1400" dirty="0" smtClean="0"/>
              <a:t>Казначей </a:t>
            </a:r>
            <a:r>
              <a:rPr lang="ru-RU" sz="1400" dirty="0"/>
              <a:t>Общества русских ученых в Белграде. С апреля 1920 ординарный профессор рациональной механики по контракту, с ноября 1926 — штатный ординарный профессор прикладной математики Белградского университета. Преподаватель математики 1-й русско-сербской гимназии (1929—36). Член Русской академической группы, один из инициаторов создания Русского научного института в Белграде. </a:t>
            </a:r>
            <a:endParaRPr lang="ru-RU" sz="1400" dirty="0" smtClean="0"/>
          </a:p>
          <a:p>
            <a:r>
              <a:rPr lang="ru-RU" sz="1400" dirty="0" smtClean="0"/>
              <a:t>Член-корреспондент </a:t>
            </a:r>
            <a:r>
              <a:rPr lang="ru-RU" sz="1400" dirty="0"/>
              <a:t>(</a:t>
            </a:r>
            <a:r>
              <a:rPr lang="ru-RU" sz="1400" dirty="0" smtClean="0"/>
              <a:t>1925), </a:t>
            </a:r>
            <a:r>
              <a:rPr lang="ru-RU" sz="1400" dirty="0"/>
              <a:t>действительный член Сербской академии наук и искусств (1936, САНИ). Секретарь Отделения естественно-математических наук САНИ (1939—40). Во время Второй мировой войны из-за нежелания работать на немцев и при немцах вышел в отставку. </a:t>
            </a:r>
            <a:endParaRPr lang="ru-RU" sz="1400" dirty="0" smtClean="0"/>
          </a:p>
          <a:p>
            <a:endParaRPr lang="ru-RU" sz="1400" dirty="0"/>
          </a:p>
          <a:p>
            <a:r>
              <a:rPr lang="ru-RU" sz="1400" dirty="0" smtClean="0"/>
              <a:t>После </a:t>
            </a:r>
            <a:r>
              <a:rPr lang="ru-RU" sz="1400" dirty="0"/>
              <a:t>войны создал Математический институт САНИ (1946). Основатель белградской школы механики. Участвовал в многотомном издании «Трудов Математического института Сербской Академии наук». С февраля 1955 на пенсии. Один из основателей, с 1964 почетный председатель Югославского общества механиков. Вместе с югославским академиком М. </a:t>
            </a:r>
            <a:r>
              <a:rPr lang="ru-RU" sz="1400" dirty="0" err="1"/>
              <a:t>Миланковичем</a:t>
            </a:r>
            <a:r>
              <a:rPr lang="ru-RU" sz="1400" dirty="0"/>
              <a:t> занимался теорией смещения земных полюсов. В </a:t>
            </a:r>
            <a:r>
              <a:rPr lang="ru-RU" sz="1400" dirty="0" err="1"/>
              <a:t>межвоенный</a:t>
            </a:r>
            <a:r>
              <a:rPr lang="ru-RU" sz="1400" dirty="0"/>
              <a:t> период опубликовал более 80 работ по механике, геометрии и высшей математике. Похоронен на Новом кладбище в Белграде.</a:t>
            </a:r>
          </a:p>
          <a:p>
            <a:r>
              <a:rPr lang="ru-RU" sz="1400" dirty="0"/>
              <a:t> </a:t>
            </a:r>
          </a:p>
          <a:p>
            <a:r>
              <a:rPr lang="ru-RU" sz="1400" dirty="0"/>
              <a:t>Брат: Александр (1876—1963), экономист, профессор. Жена: Елена Андреевна (</a:t>
            </a:r>
            <a:r>
              <a:rPr lang="ru-RU" sz="1400" dirty="0" err="1"/>
              <a:t>ур</a:t>
            </a:r>
            <a:r>
              <a:rPr lang="ru-RU" sz="1400" dirty="0"/>
              <a:t>. Киселева; 1878—1974), художница. Сын: Арсений (1918—1944).</a:t>
            </a:r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6101650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828" y="-183931"/>
            <a:ext cx="10058400" cy="5137821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752" y="3418490"/>
            <a:ext cx="10058400" cy="513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5432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040" y="194310"/>
            <a:ext cx="1156716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ВЫВОДЫ:</a:t>
            </a:r>
          </a:p>
          <a:p>
            <a:endParaRPr lang="ru-RU" dirty="0"/>
          </a:p>
          <a:p>
            <a:r>
              <a:rPr lang="ru-RU" dirty="0" smtClean="0"/>
              <a:t>По сравнению с другими научными дисциплинарными сообществами эмиграция математиков в </a:t>
            </a:r>
            <a:r>
              <a:rPr lang="ru-RU" dirty="0" err="1" smtClean="0"/>
              <a:t>межвоенный</a:t>
            </a:r>
            <a:r>
              <a:rPr lang="ru-RU" dirty="0" smtClean="0"/>
              <a:t> период была очень незначительной.  Ее пик приходится на 1920-1921 гг.</a:t>
            </a:r>
          </a:p>
          <a:p>
            <a:endParaRPr lang="ru-RU" dirty="0" smtClean="0"/>
          </a:p>
          <a:p>
            <a:r>
              <a:rPr lang="ru-RU" dirty="0" smtClean="0"/>
              <a:t>В основном уезжали специалисты с высоким научным статусом</a:t>
            </a:r>
          </a:p>
          <a:p>
            <a:endParaRPr lang="ru-RU" dirty="0"/>
          </a:p>
          <a:p>
            <a:r>
              <a:rPr lang="ru-RU" dirty="0" smtClean="0"/>
              <a:t>В зарубежье математики хорошо профессионально устраивались</a:t>
            </a:r>
            <a:r>
              <a:rPr lang="ru-RU" dirty="0"/>
              <a:t> </a:t>
            </a:r>
            <a:r>
              <a:rPr lang="ru-RU" dirty="0" smtClean="0"/>
              <a:t>и продолжали интенсивную научную работу</a:t>
            </a:r>
          </a:p>
          <a:p>
            <a:endParaRPr lang="ru-RU" dirty="0"/>
          </a:p>
          <a:p>
            <a:r>
              <a:rPr lang="ru-RU" dirty="0" smtClean="0"/>
              <a:t>Они сохраняли личные и профессиональные связи с Россией и коллегами.</a:t>
            </a:r>
            <a:r>
              <a:rPr lang="ru-RU" dirty="0"/>
              <a:t> </a:t>
            </a:r>
            <a:r>
              <a:rPr lang="ru-RU" dirty="0" smtClean="0"/>
              <a:t>В частности, постоянно публиковали работы по истории математики и научных школ в России</a:t>
            </a:r>
          </a:p>
          <a:p>
            <a:endParaRPr lang="ru-RU" dirty="0"/>
          </a:p>
          <a:p>
            <a:r>
              <a:rPr lang="ru-RU" dirty="0" smtClean="0"/>
              <a:t>Сохранение памяти о российских математиках-эмигрантах </a:t>
            </a:r>
            <a:r>
              <a:rPr lang="mr-IN" dirty="0" smtClean="0"/>
              <a:t>–</a:t>
            </a:r>
            <a:r>
              <a:rPr lang="ru-RU" dirty="0" smtClean="0"/>
              <a:t> важная </a:t>
            </a:r>
            <a:r>
              <a:rPr lang="ru-RU" smtClean="0"/>
              <a:t>и актуальная проблема</a:t>
            </a:r>
            <a:endParaRPr lang="ru-RU" dirty="0" smtClean="0"/>
          </a:p>
          <a:p>
            <a:endParaRPr lang="ru-RU" dirty="0"/>
          </a:p>
          <a:p>
            <a:pPr algn="ctr"/>
            <a:r>
              <a:rPr lang="ru-RU" dirty="0" smtClean="0"/>
              <a:t>Приглашаю к сотрудничеству по составлению биографического словаря </a:t>
            </a:r>
          </a:p>
          <a:p>
            <a:pPr algn="ctr"/>
            <a:r>
              <a:rPr lang="ru-RU" dirty="0" smtClean="0"/>
              <a:t>«Российское математическое зарубежье первой половины ХХ века»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9318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9" name="Text Box 5"/>
          <p:cNvSpPr txBox="1">
            <a:spLocks noChangeArrowheads="1"/>
          </p:cNvSpPr>
          <p:nvPr/>
        </p:nvSpPr>
        <p:spPr bwMode="auto">
          <a:xfrm>
            <a:off x="1992314" y="1"/>
            <a:ext cx="86756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ru-RU" altLang="ru-RU" dirty="0" smtClean="0"/>
              <a:t> </a:t>
            </a:r>
            <a:r>
              <a:rPr lang="ru-RU" altLang="ru-RU" dirty="0"/>
              <a:t>Трудовая – вторая половина </a:t>
            </a:r>
            <a:r>
              <a:rPr lang="en-US" altLang="ru-RU" dirty="0"/>
              <a:t>XIX</a:t>
            </a:r>
            <a:r>
              <a:rPr lang="ru-RU" altLang="ru-RU" dirty="0"/>
              <a:t> – начало </a:t>
            </a:r>
            <a:r>
              <a:rPr lang="en-US" altLang="ru-RU" dirty="0"/>
              <a:t>XX</a:t>
            </a:r>
            <a:r>
              <a:rPr lang="ru-RU" altLang="ru-RU" dirty="0"/>
              <a:t> в.</a:t>
            </a:r>
            <a:r>
              <a:rPr lang="en-US" altLang="ru-RU" dirty="0"/>
              <a:t> - </a:t>
            </a:r>
            <a:r>
              <a:rPr lang="ru-RU" altLang="ru-RU" dirty="0"/>
              <a:t>4,5 млн. человек</a:t>
            </a:r>
          </a:p>
        </p:txBody>
      </p:sp>
      <p:pic>
        <p:nvPicPr>
          <p:cNvPr id="20482" name="Picture 7" descr="http://i2.2photo.ru/f/j/5190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733426"/>
            <a:ext cx="7762875" cy="612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6737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740" y="0"/>
            <a:ext cx="893826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ea typeface="Times New Roman" charset="0"/>
              </a:rPr>
              <a:t>МИФЫ О РУССКОЙ ЭМИГРАЦИИ</a:t>
            </a:r>
            <a:br>
              <a:rPr lang="ru-RU" sz="2400" b="1" dirty="0" smtClean="0">
                <a:ea typeface="Times New Roman" charset="0"/>
              </a:rPr>
            </a:br>
            <a:r>
              <a:rPr lang="ru-RU" sz="2400" b="1" dirty="0" smtClean="0">
                <a:ea typeface="Times New Roman" charset="0"/>
              </a:rPr>
              <a:t/>
            </a:r>
            <a:br>
              <a:rPr lang="ru-RU" sz="2400" b="1" dirty="0" smtClean="0">
                <a:ea typeface="Times New Roman" charset="0"/>
              </a:rPr>
            </a:br>
            <a:endParaRPr lang="ru-RU" sz="2400" b="1" dirty="0" smtClean="0">
              <a:ea typeface="Times New Roman" charset="0"/>
            </a:endParaRPr>
          </a:p>
          <a:p>
            <a:pPr algn="ctr"/>
            <a:r>
              <a:rPr lang="ru-RU" sz="2400" b="1" dirty="0" smtClean="0">
                <a:ea typeface="Times New Roman" charset="0"/>
              </a:rPr>
              <a:t>Миф </a:t>
            </a:r>
            <a:r>
              <a:rPr lang="ru-RU" sz="2400" b="1" dirty="0">
                <a:ea typeface="Times New Roman" charset="0"/>
              </a:rPr>
              <a:t>первый: «Русская эмиграция началась в 1917 году, когда Россию покинуло огромное количество людей, не пожелавших жить при новой власти». </a:t>
            </a:r>
            <a:endParaRPr lang="ru-RU" sz="2400" b="1" dirty="0" smtClean="0">
              <a:ea typeface="Times New Roman" charset="0"/>
            </a:endParaRPr>
          </a:p>
          <a:p>
            <a:pPr algn="ctr"/>
            <a:endParaRPr lang="ru-RU" sz="2400" b="1" dirty="0">
              <a:ea typeface="Times New Roman" charset="0"/>
            </a:endParaRPr>
          </a:p>
          <a:p>
            <a:pPr algn="ctr"/>
            <a:endParaRPr lang="ru-RU" sz="2400" b="1" dirty="0" smtClean="0"/>
          </a:p>
          <a:p>
            <a:pPr algn="ctr"/>
            <a:r>
              <a:rPr lang="ru-RU" sz="2400" b="1" dirty="0" smtClean="0"/>
              <a:t>Миф </a:t>
            </a:r>
            <a:r>
              <a:rPr lang="ru-RU" sz="2400" b="1" dirty="0"/>
              <a:t>второй</a:t>
            </a:r>
            <a:r>
              <a:rPr lang="ru-RU" sz="2400" b="1" dirty="0" smtClean="0"/>
              <a:t>: «Особая эмиграция. Из </a:t>
            </a:r>
            <a:r>
              <a:rPr lang="ru-RU" sz="2400" b="1" dirty="0"/>
              <a:t>России эмигрировали </a:t>
            </a:r>
            <a:r>
              <a:rPr lang="ru-RU" sz="2400" b="1" dirty="0" smtClean="0"/>
              <a:t>«лучшие </a:t>
            </a:r>
            <a:r>
              <a:rPr lang="ru-RU" sz="2400" b="1" dirty="0"/>
              <a:t>люди». </a:t>
            </a:r>
          </a:p>
          <a:p>
            <a:pPr algn="ctr"/>
            <a:endParaRPr lang="ru-RU" sz="2400" b="1" dirty="0"/>
          </a:p>
          <a:p>
            <a:pPr algn="ctr"/>
            <a:endParaRPr lang="ru-RU" sz="2400" b="1" dirty="0" smtClean="0"/>
          </a:p>
          <a:p>
            <a:pPr algn="ctr"/>
            <a:r>
              <a:rPr lang="ru-RU" sz="2400" b="1" dirty="0"/>
              <a:t>Миф третий</a:t>
            </a:r>
            <a:r>
              <a:rPr lang="ru-RU" sz="2400" b="1" dirty="0" smtClean="0"/>
              <a:t>: </a:t>
            </a:r>
            <a:r>
              <a:rPr lang="ru-RU" sz="2400" b="1" dirty="0"/>
              <a:t>«В основном из России эмигрировали люди культуры и науки - писатели и философы». </a:t>
            </a:r>
            <a:endParaRPr lang="ru-RU" sz="2400" b="1" dirty="0" smtClean="0"/>
          </a:p>
          <a:p>
            <a:pPr algn="ctr"/>
            <a:endParaRPr lang="ru-RU" sz="2400" b="1" dirty="0"/>
          </a:p>
          <a:p>
            <a:pPr algn="ctr"/>
            <a:r>
              <a:rPr lang="ru-RU" sz="2400" b="1" dirty="0" smtClean="0"/>
              <a:t>Миф </a:t>
            </a:r>
            <a:r>
              <a:rPr lang="ru-RU" sz="2400" b="1" dirty="0"/>
              <a:t>третий: </a:t>
            </a:r>
            <a:r>
              <a:rPr lang="ru-RU" sz="2400" b="1" dirty="0" smtClean="0"/>
              <a:t>«</a:t>
            </a:r>
            <a:r>
              <a:rPr lang="ru-RU" sz="2400" b="1" dirty="0"/>
              <a:t>Центром русской эмиграции был Париж». </a:t>
            </a:r>
          </a:p>
          <a:p>
            <a:pPr algn="ctr"/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356554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31670" y="994410"/>
            <a:ext cx="89839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Р</a:t>
            </a:r>
            <a:r>
              <a:rPr lang="ru-RU" sz="2400" dirty="0" smtClean="0"/>
              <a:t>оссийское </a:t>
            </a:r>
            <a:r>
              <a:rPr lang="ru-RU" sz="2400" dirty="0"/>
              <a:t>научное </a:t>
            </a:r>
            <a:r>
              <a:rPr lang="ru-RU" sz="2400" dirty="0" smtClean="0"/>
              <a:t>зарубежье</a:t>
            </a:r>
            <a:r>
              <a:rPr lang="ru-RU" sz="2400" dirty="0"/>
              <a:t> </a:t>
            </a:r>
            <a:r>
              <a:rPr lang="ru-RU" sz="2400" dirty="0" smtClean="0"/>
              <a:t>-</a:t>
            </a:r>
          </a:p>
          <a:p>
            <a:endParaRPr lang="ru-RU" sz="2400" dirty="0"/>
          </a:p>
          <a:p>
            <a:r>
              <a:rPr lang="ru-RU" sz="2400" dirty="0" smtClean="0"/>
              <a:t>совокупность </a:t>
            </a:r>
            <a:r>
              <a:rPr lang="ru-RU" sz="2400" dirty="0"/>
              <a:t>всех </a:t>
            </a:r>
            <a:r>
              <a:rPr lang="ru-RU" sz="2400" dirty="0" smtClean="0"/>
              <a:t>научных специалистов</a:t>
            </a:r>
            <a:r>
              <a:rPr lang="ru-RU" sz="2400" dirty="0"/>
              <a:t>, имевших печатные научные труды и принимавших участие в деятельности российского научного сообщества, — </a:t>
            </a:r>
            <a:r>
              <a:rPr lang="ru-RU" sz="2400" dirty="0" smtClean="0"/>
              <a:t>подданных и граждан </a:t>
            </a:r>
            <a:r>
              <a:rPr lang="ru-RU" sz="2400" dirty="0"/>
              <a:t>Российской империи / Российской республики / СССР / Российской Федерации, по различным причинам покинувших страну и / или работавших длительное время за рубежом.</a:t>
            </a:r>
          </a:p>
        </p:txBody>
      </p:sp>
    </p:spTree>
    <p:extLst>
      <p:ext uri="{BB962C8B-B14F-4D97-AF65-F5344CB8AC3E}">
        <p14:creationId xmlns:p14="http://schemas.microsoft.com/office/powerpoint/2010/main" val="13846360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2374" y="204281"/>
            <a:ext cx="1144945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Математики - выпускники физико-математических факультетов университетов в эмиграции</a:t>
            </a:r>
          </a:p>
          <a:p>
            <a:pPr algn="ctr"/>
            <a:endParaRPr lang="ru-RU" dirty="0"/>
          </a:p>
          <a:p>
            <a:pPr algn="ctr"/>
            <a:r>
              <a:rPr lang="ru-RU" dirty="0" smtClean="0"/>
              <a:t>Санкт-Петербургский </a:t>
            </a:r>
            <a:r>
              <a:rPr lang="ru-RU" dirty="0"/>
              <a:t>университет </a:t>
            </a:r>
            <a:r>
              <a:rPr lang="mr-IN" dirty="0" smtClean="0"/>
              <a:t>–</a:t>
            </a:r>
            <a:r>
              <a:rPr lang="ru-RU" dirty="0" smtClean="0"/>
              <a:t> 12/14</a:t>
            </a:r>
          </a:p>
          <a:p>
            <a:pPr algn="ctr"/>
            <a:r>
              <a:rPr lang="ru-RU" dirty="0" smtClean="0"/>
              <a:t>Университет св. Владимира в Киеве </a:t>
            </a:r>
            <a:r>
              <a:rPr lang="mr-IN" dirty="0" smtClean="0"/>
              <a:t>–</a:t>
            </a:r>
            <a:r>
              <a:rPr lang="ru-RU" dirty="0" smtClean="0"/>
              <a:t> 8</a:t>
            </a:r>
          </a:p>
          <a:p>
            <a:pPr algn="ctr"/>
            <a:r>
              <a:rPr lang="ru-RU" dirty="0"/>
              <a:t>Московский университет  - 6</a:t>
            </a:r>
          </a:p>
          <a:p>
            <a:pPr algn="ctr"/>
            <a:r>
              <a:rPr lang="ru-RU" dirty="0" smtClean="0"/>
              <a:t>Новороссийский университет в Одессе </a:t>
            </a:r>
            <a:r>
              <a:rPr lang="mr-IN" dirty="0" smtClean="0"/>
              <a:t>–</a:t>
            </a:r>
            <a:r>
              <a:rPr lang="ru-RU" dirty="0" smtClean="0"/>
              <a:t> 4</a:t>
            </a:r>
          </a:p>
          <a:p>
            <a:pPr algn="ctr"/>
            <a:r>
              <a:rPr lang="ru-RU" dirty="0" smtClean="0"/>
              <a:t>Харьковский университет </a:t>
            </a:r>
            <a:r>
              <a:rPr lang="mr-IN" dirty="0" smtClean="0"/>
              <a:t>–</a:t>
            </a:r>
            <a:r>
              <a:rPr lang="ru-RU" dirty="0" smtClean="0"/>
              <a:t> 3</a:t>
            </a:r>
          </a:p>
          <a:p>
            <a:pPr algn="ctr"/>
            <a:endParaRPr lang="ru-RU" dirty="0"/>
          </a:p>
          <a:p>
            <a:pPr algn="ctr"/>
            <a:r>
              <a:rPr lang="ru-RU" dirty="0" smtClean="0"/>
              <a:t>Зарубежные университеты - 21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977640" y="3429000"/>
            <a:ext cx="122072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УЕХАЛИ В СТАТУСЕ:</a:t>
            </a:r>
          </a:p>
          <a:p>
            <a:endParaRPr lang="ru-RU" dirty="0"/>
          </a:p>
          <a:p>
            <a:r>
              <a:rPr lang="ru-RU" dirty="0" smtClean="0"/>
              <a:t>Действительного члена </a:t>
            </a:r>
            <a:r>
              <a:rPr lang="mr-IN" dirty="0" smtClean="0"/>
              <a:t>–</a:t>
            </a:r>
            <a:r>
              <a:rPr lang="ru-RU" dirty="0" smtClean="0"/>
              <a:t> 1</a:t>
            </a:r>
          </a:p>
          <a:p>
            <a:endParaRPr lang="ru-RU" dirty="0"/>
          </a:p>
          <a:p>
            <a:r>
              <a:rPr lang="ru-RU" dirty="0" smtClean="0"/>
              <a:t>Профессора </a:t>
            </a:r>
            <a:r>
              <a:rPr lang="mr-IN" dirty="0" smtClean="0"/>
              <a:t>–</a:t>
            </a:r>
            <a:r>
              <a:rPr lang="ru-RU" dirty="0" smtClean="0"/>
              <a:t> 11</a:t>
            </a:r>
          </a:p>
          <a:p>
            <a:endParaRPr lang="ru-RU" dirty="0"/>
          </a:p>
          <a:p>
            <a:r>
              <a:rPr lang="ru-RU" dirty="0" smtClean="0"/>
              <a:t>Приват-доцента - 5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3804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1471" y="321277"/>
            <a:ext cx="596646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16 стран, в которых математики работали в эмиграции в </a:t>
            </a:r>
            <a:r>
              <a:rPr lang="ru-RU" dirty="0" err="1" smtClean="0"/>
              <a:t>межвоенный</a:t>
            </a:r>
            <a:r>
              <a:rPr lang="ru-RU" dirty="0" smtClean="0"/>
              <a:t> период:</a:t>
            </a:r>
          </a:p>
          <a:p>
            <a:endParaRPr lang="ru-RU" dirty="0"/>
          </a:p>
          <a:p>
            <a:r>
              <a:rPr lang="ru-RU" dirty="0" smtClean="0"/>
              <a:t>Франция (/ Италия) </a:t>
            </a:r>
            <a:r>
              <a:rPr lang="mr-IN" dirty="0" smtClean="0"/>
              <a:t>–</a:t>
            </a:r>
            <a:r>
              <a:rPr lang="ru-RU" dirty="0" smtClean="0"/>
              <a:t> 13   +- 2</a:t>
            </a:r>
            <a:endParaRPr lang="ru-RU" dirty="0"/>
          </a:p>
          <a:p>
            <a:r>
              <a:rPr lang="ru-RU" dirty="0"/>
              <a:t>США </a:t>
            </a:r>
            <a:r>
              <a:rPr lang="mr-IN" dirty="0"/>
              <a:t>–</a:t>
            </a:r>
            <a:r>
              <a:rPr lang="ru-RU" dirty="0"/>
              <a:t> 10</a:t>
            </a:r>
          </a:p>
          <a:p>
            <a:r>
              <a:rPr lang="ru-RU" dirty="0"/>
              <a:t>Чехословакия </a:t>
            </a:r>
            <a:r>
              <a:rPr lang="mr-IN" dirty="0"/>
              <a:t>–</a:t>
            </a:r>
            <a:r>
              <a:rPr lang="ru-RU" dirty="0"/>
              <a:t> 9</a:t>
            </a:r>
          </a:p>
          <a:p>
            <a:r>
              <a:rPr lang="ru-RU" dirty="0" smtClean="0"/>
              <a:t>Польша </a:t>
            </a:r>
            <a:r>
              <a:rPr lang="mr-IN" dirty="0" smtClean="0"/>
              <a:t>–</a:t>
            </a:r>
            <a:r>
              <a:rPr lang="ru-RU" dirty="0" smtClean="0"/>
              <a:t> 6</a:t>
            </a:r>
            <a:endParaRPr lang="ru-RU" dirty="0"/>
          </a:p>
          <a:p>
            <a:r>
              <a:rPr lang="ru-RU" dirty="0"/>
              <a:t>КСХС / Югославия </a:t>
            </a:r>
            <a:r>
              <a:rPr lang="mr-IN" dirty="0"/>
              <a:t>–</a:t>
            </a:r>
            <a:r>
              <a:rPr lang="ru-RU" dirty="0"/>
              <a:t> 5</a:t>
            </a:r>
          </a:p>
          <a:p>
            <a:r>
              <a:rPr lang="ru-RU" dirty="0" smtClean="0"/>
              <a:t>Германия </a:t>
            </a:r>
            <a:r>
              <a:rPr lang="mr-IN" dirty="0"/>
              <a:t>–</a:t>
            </a:r>
            <a:r>
              <a:rPr lang="ru-RU" dirty="0"/>
              <a:t> 3</a:t>
            </a:r>
          </a:p>
          <a:p>
            <a:r>
              <a:rPr lang="ru-RU" dirty="0"/>
              <a:t>Китай </a:t>
            </a:r>
            <a:r>
              <a:rPr lang="mr-IN" dirty="0"/>
              <a:t>–</a:t>
            </a:r>
            <a:r>
              <a:rPr lang="ru-RU" dirty="0"/>
              <a:t> 3</a:t>
            </a:r>
          </a:p>
          <a:p>
            <a:r>
              <a:rPr lang="ru-RU" dirty="0"/>
              <a:t>Парагвай </a:t>
            </a:r>
            <a:r>
              <a:rPr lang="mr-IN" dirty="0"/>
              <a:t>–</a:t>
            </a:r>
            <a:r>
              <a:rPr lang="ru-RU" dirty="0"/>
              <a:t> 2 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Великобритания </a:t>
            </a:r>
            <a:r>
              <a:rPr lang="ru-RU" dirty="0"/>
              <a:t>/ США </a:t>
            </a:r>
            <a:r>
              <a:rPr lang="mr-IN" dirty="0"/>
              <a:t>–</a:t>
            </a:r>
            <a:r>
              <a:rPr lang="ru-RU" dirty="0"/>
              <a:t> 1</a:t>
            </a:r>
          </a:p>
          <a:p>
            <a:r>
              <a:rPr lang="ru-RU" dirty="0" smtClean="0"/>
              <a:t>Болгария </a:t>
            </a:r>
            <a:r>
              <a:rPr lang="mr-IN" dirty="0" smtClean="0"/>
              <a:t>–</a:t>
            </a:r>
            <a:r>
              <a:rPr lang="ru-RU" dirty="0" smtClean="0"/>
              <a:t> 1</a:t>
            </a:r>
            <a:endParaRPr lang="ru-RU" dirty="0"/>
          </a:p>
          <a:p>
            <a:r>
              <a:rPr lang="ru-RU" dirty="0" smtClean="0"/>
              <a:t>Эстония -1</a:t>
            </a:r>
            <a:endParaRPr lang="ru-RU" dirty="0"/>
          </a:p>
          <a:p>
            <a:r>
              <a:rPr lang="ru-RU" dirty="0" smtClean="0"/>
              <a:t>Великобритания / США </a:t>
            </a:r>
            <a:r>
              <a:rPr lang="mr-IN" dirty="0" smtClean="0"/>
              <a:t>–</a:t>
            </a:r>
            <a:r>
              <a:rPr lang="ru-RU" dirty="0" smtClean="0"/>
              <a:t> 1</a:t>
            </a:r>
            <a:endParaRPr lang="ru-RU" dirty="0"/>
          </a:p>
          <a:p>
            <a:r>
              <a:rPr lang="ru-RU" dirty="0" smtClean="0"/>
              <a:t>Швейцария </a:t>
            </a:r>
            <a:r>
              <a:rPr lang="mr-IN" dirty="0" smtClean="0"/>
              <a:t>–</a:t>
            </a:r>
            <a:r>
              <a:rPr lang="ru-RU" dirty="0" smtClean="0"/>
              <a:t> 1 </a:t>
            </a:r>
            <a:endParaRPr lang="ru-RU" dirty="0"/>
          </a:p>
          <a:p>
            <a:r>
              <a:rPr lang="ru-RU" dirty="0" smtClean="0"/>
              <a:t>Румыния - 1</a:t>
            </a:r>
          </a:p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7052310" y="321277"/>
            <a:ext cx="47891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СТАЛИ В ДАЛЬНЕЙШЕМ </a:t>
            </a:r>
            <a:r>
              <a:rPr lang="mr-IN" dirty="0"/>
              <a:t>–</a:t>
            </a:r>
            <a:endParaRPr lang="ru-RU" dirty="0"/>
          </a:p>
          <a:p>
            <a:endParaRPr lang="ru-RU" dirty="0"/>
          </a:p>
          <a:p>
            <a:r>
              <a:rPr lang="ru-RU" dirty="0"/>
              <a:t>Профессорами 32 человека</a:t>
            </a:r>
          </a:p>
          <a:p>
            <a:endParaRPr lang="ru-RU" dirty="0"/>
          </a:p>
          <a:p>
            <a:r>
              <a:rPr lang="ru-RU" dirty="0"/>
              <a:t>Членами зарубежных Академий </a:t>
            </a:r>
            <a:r>
              <a:rPr lang="mr-IN" dirty="0"/>
              <a:t>–</a:t>
            </a:r>
            <a:r>
              <a:rPr lang="ru-RU" dirty="0"/>
              <a:t> 11 человек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68682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4340" y="594360"/>
            <a:ext cx="568071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0"/>
            <a:r>
              <a:rPr lang="ru-RU" b="1" dirty="0"/>
              <a:t>ЛЕБЕДЕВА-МИЛЛЕР</a:t>
            </a:r>
            <a:r>
              <a:rPr lang="ru-RU" dirty="0"/>
              <a:t> </a:t>
            </a:r>
            <a:r>
              <a:rPr lang="ru-RU" b="1" dirty="0"/>
              <a:t>Вера Евгеньевна </a:t>
            </a:r>
            <a:r>
              <a:rPr lang="ru-RU" dirty="0"/>
              <a:t>(1 декабря 1880, СПб. — 12 декабря 1970, Румыния), математик, алгебраист. </a:t>
            </a:r>
          </a:p>
          <a:p>
            <a:pPr hangingPunct="0"/>
            <a:r>
              <a:rPr lang="ru-RU" dirty="0"/>
              <a:t>Окончила гимназию в Новгороде (1897), Высшие женские курсы в СПб. (1902). С 1903 стажировалась у  Д. Гильберта в Геттингенском университете (Германия). Здесь познакомилась с румынским математиком Александром Миллером, вышла за него замуж и переехала в Румынию. Жила в Яссах. Доктор математики (1906), профессор (1916). Первая женщина-математик и профессор в Румынии. Ее «Лекции по алгебре» удостоены Румынской Государственной премии (1954). Вместе с мужем создатель румынской математической школы.</a:t>
            </a:r>
          </a:p>
          <a:p>
            <a:endParaRPr lang="ru-RU" dirty="0"/>
          </a:p>
        </p:txBody>
      </p:sp>
      <p:pic>
        <p:nvPicPr>
          <p:cNvPr id="1026" name="Picture 2" descr="ttps://upload.wikimedia.org/wikipedia/commons/c/c7/Vera_Lebedeva-Myll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220" y="251461"/>
            <a:ext cx="3750945" cy="5344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14514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1450" y="240030"/>
            <a:ext cx="86410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0"/>
            <a:r>
              <a:rPr lang="ru-RU" b="1" dirty="0"/>
              <a:t>ТРОЦКАЯ</a:t>
            </a:r>
            <a:r>
              <a:rPr lang="ru-RU" dirty="0"/>
              <a:t> (</a:t>
            </a:r>
            <a:r>
              <a:rPr lang="ru-RU" dirty="0" err="1"/>
              <a:t>Trotskaia</a:t>
            </a:r>
            <a:r>
              <a:rPr lang="ru-RU" dirty="0"/>
              <a:t> </a:t>
            </a:r>
            <a:r>
              <a:rPr lang="ru-RU" dirty="0" err="1"/>
              <a:t>Lehmer</a:t>
            </a:r>
            <a:r>
              <a:rPr lang="ru-RU" dirty="0"/>
              <a:t>) </a:t>
            </a:r>
            <a:r>
              <a:rPr lang="ru-RU" b="1" dirty="0"/>
              <a:t>Эмма</a:t>
            </a:r>
            <a:r>
              <a:rPr lang="ru-RU" dirty="0"/>
              <a:t> </a:t>
            </a:r>
            <a:r>
              <a:rPr lang="ru-RU" b="1" dirty="0"/>
              <a:t>Марковна</a:t>
            </a:r>
            <a:r>
              <a:rPr lang="ru-RU" dirty="0"/>
              <a:t> (6 ноября 1906, Самара — 7 мая 2007, Беркли, шт. Калифорния, США), математик. </a:t>
            </a:r>
          </a:p>
          <a:p>
            <a:pPr hangingPunct="0"/>
            <a:endParaRPr lang="ru-RU" dirty="0" smtClean="0"/>
          </a:p>
          <a:p>
            <a:pPr hangingPunct="0"/>
            <a:r>
              <a:rPr lang="ru-RU" dirty="0" smtClean="0"/>
              <a:t>Училась </a:t>
            </a:r>
            <a:r>
              <a:rPr lang="ru-RU" dirty="0"/>
              <a:t>в школе в Харбине (Китай). После 1917 эмигрировала в США. Окончила Калифорнийский университет (1924—28). Бакалавр (1928), магистр математики (1930). Многие годы помогала в научных занятиях мужу — известному математику. Автор более 60 научных работ. </a:t>
            </a:r>
          </a:p>
          <a:p>
            <a:pPr hangingPunct="0"/>
            <a:endParaRPr lang="ru-RU" dirty="0" smtClean="0"/>
          </a:p>
          <a:p>
            <a:pPr hangingPunct="0"/>
            <a:r>
              <a:rPr lang="ru-RU" dirty="0" smtClean="0"/>
              <a:t>Отец</a:t>
            </a:r>
            <a:r>
              <a:rPr lang="ru-RU" dirty="0"/>
              <a:t>: Матвей, предприниматель в Харбине. Мать: Надежда, стоматолог. Муж: Деррик Генри </a:t>
            </a:r>
            <a:r>
              <a:rPr lang="ru-RU" dirty="0" err="1"/>
              <a:t>Лэмер</a:t>
            </a:r>
            <a:r>
              <a:rPr lang="ru-RU" dirty="0"/>
              <a:t> (ум. 1991), профессор математики. </a:t>
            </a:r>
            <a:endParaRPr lang="ru-RU" dirty="0" smtClean="0"/>
          </a:p>
          <a:p>
            <a:pPr hangingPunct="0"/>
            <a:r>
              <a:rPr lang="ru-RU" dirty="0" smtClean="0"/>
              <a:t>Дети</a:t>
            </a:r>
            <a:r>
              <a:rPr lang="ru-RU" dirty="0"/>
              <a:t>: Лаура (р. 1932), Дональд (р. 1934). </a:t>
            </a:r>
          </a:p>
          <a:p>
            <a:endParaRPr lang="ru-RU" dirty="0"/>
          </a:p>
        </p:txBody>
      </p:sp>
      <p:pic>
        <p:nvPicPr>
          <p:cNvPr id="2050" name="Picture 2" descr="https://www.berkeley.edu/news/media/images/sp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080" y="2891790"/>
            <a:ext cx="95250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Mathematician Emma Trotskaya Le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6601" y="902971"/>
            <a:ext cx="2917759" cy="4157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795721"/>
      </p:ext>
    </p:extLst>
  </p:cSld>
  <p:clrMapOvr>
    <a:masterClrMapping/>
  </p:clrMapOvr>
</p:sld>
</file>

<file path=ppt/theme/theme1.xml><?xml version="1.0" encoding="utf-8"?>
<a:theme xmlns:a="http://schemas.openxmlformats.org/drawingml/2006/main" name="Коллекция">
  <a:themeElements>
    <a:clrScheme name="Коллекция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Коллекция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оллекция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773</TotalTime>
  <Words>1514</Words>
  <Application>Microsoft Office PowerPoint</Application>
  <PresentationFormat>Широкоэкранный</PresentationFormat>
  <Paragraphs>190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Arial</vt:lpstr>
      <vt:lpstr>Calibri</vt:lpstr>
      <vt:lpstr>Gill Sans MT</vt:lpstr>
      <vt:lpstr>Mangal</vt:lpstr>
      <vt:lpstr>Times New Roman</vt:lpstr>
      <vt:lpstr>Коллекция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Marina Sorokina</dc:creator>
  <cp:lastModifiedBy>1</cp:lastModifiedBy>
  <cp:revision>98</cp:revision>
  <dcterms:created xsi:type="dcterms:W3CDTF">2019-02-17T20:18:50Z</dcterms:created>
  <dcterms:modified xsi:type="dcterms:W3CDTF">2019-03-12T10:08:49Z</dcterms:modified>
</cp:coreProperties>
</file>