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1" r:id="rId11"/>
    <p:sldId id="273" r:id="rId12"/>
    <p:sldId id="275" r:id="rId13"/>
    <p:sldId id="283" r:id="rId14"/>
    <p:sldId id="280" r:id="rId15"/>
    <p:sldId id="287" r:id="rId16"/>
    <p:sldId id="267" r:id="rId17"/>
    <p:sldId id="268" r:id="rId18"/>
    <p:sldId id="269" r:id="rId19"/>
    <p:sldId id="270" r:id="rId20"/>
    <p:sldId id="284" r:id="rId21"/>
    <p:sldId id="279" r:id="rId22"/>
    <p:sldId id="286" r:id="rId23"/>
    <p:sldId id="289" r:id="rId24"/>
    <p:sldId id="290" r:id="rId25"/>
    <p:sldId id="296" r:id="rId26"/>
    <p:sldId id="292" r:id="rId27"/>
    <p:sldId id="295" r:id="rId28"/>
    <p:sldId id="300" r:id="rId29"/>
    <p:sldId id="301" r:id="rId30"/>
    <p:sldId id="302" r:id="rId31"/>
    <p:sldId id="303" r:id="rId32"/>
    <p:sldId id="304" r:id="rId33"/>
    <p:sldId id="306" r:id="rId34"/>
    <p:sldId id="307" r:id="rId35"/>
    <p:sldId id="305" r:id="rId36"/>
    <p:sldId id="309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56.wmf"/><Relationship Id="rId1" Type="http://schemas.openxmlformats.org/officeDocument/2006/relationships/image" Target="../media/image6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10" Type="http://schemas.openxmlformats.org/officeDocument/2006/relationships/image" Target="../media/image90.wmf"/><Relationship Id="rId4" Type="http://schemas.openxmlformats.org/officeDocument/2006/relationships/image" Target="../media/image84.wmf"/><Relationship Id="rId9" Type="http://schemas.openxmlformats.org/officeDocument/2006/relationships/image" Target="../media/image8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12" Type="http://schemas.openxmlformats.org/officeDocument/2006/relationships/image" Target="../media/image116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11" Type="http://schemas.openxmlformats.org/officeDocument/2006/relationships/image" Target="../media/image115.wmf"/><Relationship Id="rId5" Type="http://schemas.openxmlformats.org/officeDocument/2006/relationships/image" Target="../media/image109.wmf"/><Relationship Id="rId10" Type="http://schemas.openxmlformats.org/officeDocument/2006/relationships/image" Target="../media/image114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73.wmf"/><Relationship Id="rId7" Type="http://schemas.openxmlformats.org/officeDocument/2006/relationships/image" Target="../media/image122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wmf"/><Relationship Id="rId1" Type="http://schemas.openxmlformats.org/officeDocument/2006/relationships/image" Target="../media/image12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55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4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3" Type="http://schemas.openxmlformats.org/officeDocument/2006/relationships/image" Target="../media/image136.wmf"/><Relationship Id="rId7" Type="http://schemas.openxmlformats.org/officeDocument/2006/relationships/image" Target="../media/image140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6" Type="http://schemas.openxmlformats.org/officeDocument/2006/relationships/image" Target="../media/image139.wmf"/><Relationship Id="rId11" Type="http://schemas.openxmlformats.org/officeDocument/2006/relationships/image" Target="../media/image144.wmf"/><Relationship Id="rId5" Type="http://schemas.openxmlformats.org/officeDocument/2006/relationships/image" Target="../media/image138.wmf"/><Relationship Id="rId10" Type="http://schemas.openxmlformats.org/officeDocument/2006/relationships/image" Target="../media/image143.wmf"/><Relationship Id="rId4" Type="http://schemas.openxmlformats.org/officeDocument/2006/relationships/image" Target="../media/image137.wmf"/><Relationship Id="rId9" Type="http://schemas.openxmlformats.org/officeDocument/2006/relationships/image" Target="../media/image142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3" Type="http://schemas.openxmlformats.org/officeDocument/2006/relationships/image" Target="../media/image147.wmf"/><Relationship Id="rId7" Type="http://schemas.openxmlformats.org/officeDocument/2006/relationships/image" Target="../media/image151.wmf"/><Relationship Id="rId2" Type="http://schemas.openxmlformats.org/officeDocument/2006/relationships/image" Target="../media/image146.wmf"/><Relationship Id="rId1" Type="http://schemas.openxmlformats.org/officeDocument/2006/relationships/image" Target="../media/image145.wmf"/><Relationship Id="rId6" Type="http://schemas.openxmlformats.org/officeDocument/2006/relationships/image" Target="../media/image150.wmf"/><Relationship Id="rId11" Type="http://schemas.openxmlformats.org/officeDocument/2006/relationships/image" Target="../media/image155.wmf"/><Relationship Id="rId5" Type="http://schemas.openxmlformats.org/officeDocument/2006/relationships/image" Target="../media/image149.wmf"/><Relationship Id="rId10" Type="http://schemas.openxmlformats.org/officeDocument/2006/relationships/image" Target="../media/image154.wmf"/><Relationship Id="rId4" Type="http://schemas.openxmlformats.org/officeDocument/2006/relationships/image" Target="../media/image148.wmf"/><Relationship Id="rId9" Type="http://schemas.openxmlformats.org/officeDocument/2006/relationships/image" Target="../media/image153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3" Type="http://schemas.openxmlformats.org/officeDocument/2006/relationships/image" Target="../media/image158.wmf"/><Relationship Id="rId7" Type="http://schemas.openxmlformats.org/officeDocument/2006/relationships/image" Target="../media/image162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6" Type="http://schemas.openxmlformats.org/officeDocument/2006/relationships/image" Target="../media/image161.wmf"/><Relationship Id="rId11" Type="http://schemas.openxmlformats.org/officeDocument/2006/relationships/image" Target="../media/image166.wmf"/><Relationship Id="rId5" Type="http://schemas.openxmlformats.org/officeDocument/2006/relationships/image" Target="../media/image160.wmf"/><Relationship Id="rId10" Type="http://schemas.openxmlformats.org/officeDocument/2006/relationships/image" Target="../media/image165.wmf"/><Relationship Id="rId4" Type="http://schemas.openxmlformats.org/officeDocument/2006/relationships/image" Target="../media/image159.wmf"/><Relationship Id="rId9" Type="http://schemas.openxmlformats.org/officeDocument/2006/relationships/image" Target="../media/image164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3" Type="http://schemas.openxmlformats.org/officeDocument/2006/relationships/image" Target="../media/image169.wmf"/><Relationship Id="rId7" Type="http://schemas.openxmlformats.org/officeDocument/2006/relationships/image" Target="../media/image173.wmf"/><Relationship Id="rId12" Type="http://schemas.openxmlformats.org/officeDocument/2006/relationships/image" Target="../media/image158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Relationship Id="rId6" Type="http://schemas.openxmlformats.org/officeDocument/2006/relationships/image" Target="../media/image172.wmf"/><Relationship Id="rId11" Type="http://schemas.openxmlformats.org/officeDocument/2006/relationships/image" Target="../media/image157.wmf"/><Relationship Id="rId5" Type="http://schemas.openxmlformats.org/officeDocument/2006/relationships/image" Target="../media/image171.wmf"/><Relationship Id="rId10" Type="http://schemas.openxmlformats.org/officeDocument/2006/relationships/image" Target="../media/image156.wmf"/><Relationship Id="rId4" Type="http://schemas.openxmlformats.org/officeDocument/2006/relationships/image" Target="../media/image170.wmf"/><Relationship Id="rId9" Type="http://schemas.openxmlformats.org/officeDocument/2006/relationships/image" Target="../media/image175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8.wmf"/><Relationship Id="rId7" Type="http://schemas.openxmlformats.org/officeDocument/2006/relationships/image" Target="../media/image182.wmf"/><Relationship Id="rId2" Type="http://schemas.openxmlformats.org/officeDocument/2006/relationships/image" Target="../media/image177.wmf"/><Relationship Id="rId1" Type="http://schemas.openxmlformats.org/officeDocument/2006/relationships/image" Target="../media/image176.wmf"/><Relationship Id="rId6" Type="http://schemas.openxmlformats.org/officeDocument/2006/relationships/image" Target="../media/image181.wmf"/><Relationship Id="rId5" Type="http://schemas.openxmlformats.org/officeDocument/2006/relationships/image" Target="../media/image180.wmf"/><Relationship Id="rId4" Type="http://schemas.openxmlformats.org/officeDocument/2006/relationships/image" Target="../media/image17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5.wmf"/><Relationship Id="rId2" Type="http://schemas.openxmlformats.org/officeDocument/2006/relationships/image" Target="../media/image184.wmf"/><Relationship Id="rId1" Type="http://schemas.openxmlformats.org/officeDocument/2006/relationships/image" Target="../media/image183.wmf"/><Relationship Id="rId6" Type="http://schemas.openxmlformats.org/officeDocument/2006/relationships/image" Target="../media/image188.wmf"/><Relationship Id="rId5" Type="http://schemas.openxmlformats.org/officeDocument/2006/relationships/image" Target="../media/image187.wmf"/><Relationship Id="rId4" Type="http://schemas.openxmlformats.org/officeDocument/2006/relationships/image" Target="../media/image18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1.wmf"/><Relationship Id="rId7" Type="http://schemas.openxmlformats.org/officeDocument/2006/relationships/image" Target="../media/image195.wmf"/><Relationship Id="rId2" Type="http://schemas.openxmlformats.org/officeDocument/2006/relationships/image" Target="../media/image190.wmf"/><Relationship Id="rId1" Type="http://schemas.openxmlformats.org/officeDocument/2006/relationships/image" Target="../media/image189.wmf"/><Relationship Id="rId6" Type="http://schemas.openxmlformats.org/officeDocument/2006/relationships/image" Target="../media/image194.wmf"/><Relationship Id="rId5" Type="http://schemas.openxmlformats.org/officeDocument/2006/relationships/image" Target="../media/image193.wmf"/><Relationship Id="rId4" Type="http://schemas.openxmlformats.org/officeDocument/2006/relationships/image" Target="../media/image19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3.wmf"/><Relationship Id="rId3" Type="http://schemas.openxmlformats.org/officeDocument/2006/relationships/image" Target="../media/image198.wmf"/><Relationship Id="rId7" Type="http://schemas.openxmlformats.org/officeDocument/2006/relationships/image" Target="../media/image202.wmf"/><Relationship Id="rId2" Type="http://schemas.openxmlformats.org/officeDocument/2006/relationships/image" Target="../media/image197.wmf"/><Relationship Id="rId1" Type="http://schemas.openxmlformats.org/officeDocument/2006/relationships/image" Target="../media/image196.wmf"/><Relationship Id="rId6" Type="http://schemas.openxmlformats.org/officeDocument/2006/relationships/image" Target="../media/image201.wmf"/><Relationship Id="rId5" Type="http://schemas.openxmlformats.org/officeDocument/2006/relationships/image" Target="../media/image200.wmf"/><Relationship Id="rId4" Type="http://schemas.openxmlformats.org/officeDocument/2006/relationships/image" Target="../media/image199.wmf"/><Relationship Id="rId9" Type="http://schemas.openxmlformats.org/officeDocument/2006/relationships/image" Target="../media/image204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5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7.wmf"/><Relationship Id="rId1" Type="http://schemas.openxmlformats.org/officeDocument/2006/relationships/image" Target="../media/image206.w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5.wmf"/><Relationship Id="rId3" Type="http://schemas.openxmlformats.org/officeDocument/2006/relationships/image" Target="../media/image210.wmf"/><Relationship Id="rId7" Type="http://schemas.openxmlformats.org/officeDocument/2006/relationships/image" Target="../media/image214.wmf"/><Relationship Id="rId2" Type="http://schemas.openxmlformats.org/officeDocument/2006/relationships/image" Target="../media/image209.wmf"/><Relationship Id="rId1" Type="http://schemas.openxmlformats.org/officeDocument/2006/relationships/image" Target="../media/image208.wmf"/><Relationship Id="rId6" Type="http://schemas.openxmlformats.org/officeDocument/2006/relationships/image" Target="../media/image213.wmf"/><Relationship Id="rId5" Type="http://schemas.openxmlformats.org/officeDocument/2006/relationships/image" Target="../media/image212.wmf"/><Relationship Id="rId4" Type="http://schemas.openxmlformats.org/officeDocument/2006/relationships/image" Target="../media/image211.wmf"/><Relationship Id="rId9" Type="http://schemas.openxmlformats.org/officeDocument/2006/relationships/image" Target="../media/image2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38.wmf"/><Relationship Id="rId1" Type="http://schemas.openxmlformats.org/officeDocument/2006/relationships/image" Target="../media/image40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53.wmf"/><Relationship Id="rId1" Type="http://schemas.openxmlformats.org/officeDocument/2006/relationships/image" Target="../media/image4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3E742-E920-423D-9EFF-6137C7141E67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29835-CD95-4B83-916D-119C594E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54DD-A7B3-4089-B162-82FD244E516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54DD-A7B3-4089-B162-82FD244E516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29835-CD95-4B83-916D-119C594E439F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3F48-0FCE-4EA5-91D6-8AEA938E7918}" type="datetimeFigureOut">
              <a:rPr lang="ru-RU" smtClean="0"/>
              <a:pPr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129DF-1313-49E8-B122-7859CDA3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0.bin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69.bin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9.bin"/><Relationship Id="rId5" Type="http://schemas.openxmlformats.org/officeDocument/2006/relationships/oleObject" Target="../embeddings/oleObject78.bin"/><Relationship Id="rId4" Type="http://schemas.openxmlformats.org/officeDocument/2006/relationships/oleObject" Target="../embeddings/oleObject77.bin"/><Relationship Id="rId9" Type="http://schemas.openxmlformats.org/officeDocument/2006/relationships/oleObject" Target="../embeddings/oleObject8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6.bin"/><Relationship Id="rId5" Type="http://schemas.openxmlformats.org/officeDocument/2006/relationships/oleObject" Target="../embeddings/oleObject85.bin"/><Relationship Id="rId4" Type="http://schemas.openxmlformats.org/officeDocument/2006/relationships/oleObject" Target="../embeddings/oleObject8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91.bin"/><Relationship Id="rId12" Type="http://schemas.openxmlformats.org/officeDocument/2006/relationships/oleObject" Target="../embeddings/oleObject9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90.bin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89.bin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88.bin"/><Relationship Id="rId9" Type="http://schemas.openxmlformats.org/officeDocument/2006/relationships/oleObject" Target="../embeddings/oleObject9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00.bin"/><Relationship Id="rId5" Type="http://schemas.openxmlformats.org/officeDocument/2006/relationships/oleObject" Target="../embeddings/oleObject99.bin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98.bin"/><Relationship Id="rId9" Type="http://schemas.openxmlformats.org/officeDocument/2006/relationships/oleObject" Target="../embeddings/oleObject10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08.bin"/><Relationship Id="rId5" Type="http://schemas.openxmlformats.org/officeDocument/2006/relationships/oleObject" Target="../embeddings/oleObject107.bin"/><Relationship Id="rId4" Type="http://schemas.openxmlformats.org/officeDocument/2006/relationships/oleObject" Target="../embeddings/oleObject10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oleObject" Target="../embeddings/oleObject121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14.bin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3.bin"/><Relationship Id="rId10" Type="http://schemas.openxmlformats.org/officeDocument/2006/relationships/oleObject" Target="../embeddings/oleObject118.bin"/><Relationship Id="rId4" Type="http://schemas.openxmlformats.org/officeDocument/2006/relationships/oleObject" Target="../embeddings/oleObject112.bin"/><Relationship Id="rId9" Type="http://schemas.openxmlformats.org/officeDocument/2006/relationships/oleObject" Target="../embeddings/oleObject117.bin"/><Relationship Id="rId14" Type="http://schemas.openxmlformats.org/officeDocument/2006/relationships/oleObject" Target="../embeddings/oleObject12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5.bin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4.bin"/><Relationship Id="rId10" Type="http://schemas.openxmlformats.org/officeDocument/2006/relationships/oleObject" Target="../embeddings/oleObject129.bin"/><Relationship Id="rId4" Type="http://schemas.openxmlformats.org/officeDocument/2006/relationships/oleObject" Target="../embeddings/oleObject123.bin"/><Relationship Id="rId9" Type="http://schemas.openxmlformats.org/officeDocument/2006/relationships/oleObject" Target="../embeddings/oleObject12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13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36.bin"/><Relationship Id="rId5" Type="http://schemas.openxmlformats.org/officeDocument/2006/relationships/oleObject" Target="../embeddings/oleObject135.bin"/><Relationship Id="rId4" Type="http://schemas.openxmlformats.org/officeDocument/2006/relationships/oleObject" Target="../embeddings/oleObject134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41.bin"/><Relationship Id="rId5" Type="http://schemas.openxmlformats.org/officeDocument/2006/relationships/oleObject" Target="../embeddings/oleObject140.bin"/><Relationship Id="rId4" Type="http://schemas.openxmlformats.org/officeDocument/2006/relationships/oleObject" Target="../embeddings/oleObject139.bin"/><Relationship Id="rId9" Type="http://schemas.openxmlformats.org/officeDocument/2006/relationships/oleObject" Target="../embeddings/oleObject14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oleObject" Target="../embeddings/oleObject155.bin"/><Relationship Id="rId3" Type="http://schemas.openxmlformats.org/officeDocument/2006/relationships/oleObject" Target="../embeddings/oleObject145.bin"/><Relationship Id="rId7" Type="http://schemas.openxmlformats.org/officeDocument/2006/relationships/oleObject" Target="../embeddings/oleObject149.bin"/><Relationship Id="rId12" Type="http://schemas.openxmlformats.org/officeDocument/2006/relationships/oleObject" Target="../embeddings/oleObject1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48.bin"/><Relationship Id="rId11" Type="http://schemas.openxmlformats.org/officeDocument/2006/relationships/oleObject" Target="../embeddings/oleObject153.bin"/><Relationship Id="rId5" Type="http://schemas.openxmlformats.org/officeDocument/2006/relationships/oleObject" Target="../embeddings/oleObject147.bin"/><Relationship Id="rId10" Type="http://schemas.openxmlformats.org/officeDocument/2006/relationships/oleObject" Target="../embeddings/oleObject152.bin"/><Relationship Id="rId4" Type="http://schemas.openxmlformats.org/officeDocument/2006/relationships/oleObject" Target="../embeddings/oleObject146.bin"/><Relationship Id="rId9" Type="http://schemas.openxmlformats.org/officeDocument/2006/relationships/oleObject" Target="../embeddings/oleObject151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1.bin"/><Relationship Id="rId13" Type="http://schemas.openxmlformats.org/officeDocument/2006/relationships/oleObject" Target="../embeddings/oleObject166.bin"/><Relationship Id="rId3" Type="http://schemas.openxmlformats.org/officeDocument/2006/relationships/oleObject" Target="../embeddings/oleObject156.bin"/><Relationship Id="rId7" Type="http://schemas.openxmlformats.org/officeDocument/2006/relationships/oleObject" Target="../embeddings/oleObject160.bin"/><Relationship Id="rId12" Type="http://schemas.openxmlformats.org/officeDocument/2006/relationships/oleObject" Target="../embeddings/oleObject1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59.bin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58.bin"/><Relationship Id="rId10" Type="http://schemas.openxmlformats.org/officeDocument/2006/relationships/oleObject" Target="../embeddings/oleObject163.bin"/><Relationship Id="rId4" Type="http://schemas.openxmlformats.org/officeDocument/2006/relationships/oleObject" Target="../embeddings/oleObject157.bin"/><Relationship Id="rId9" Type="http://schemas.openxmlformats.org/officeDocument/2006/relationships/oleObject" Target="../embeddings/oleObject162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13" Type="http://schemas.openxmlformats.org/officeDocument/2006/relationships/oleObject" Target="../embeddings/oleObject177.bin"/><Relationship Id="rId3" Type="http://schemas.openxmlformats.org/officeDocument/2006/relationships/oleObject" Target="../embeddings/oleObject167.bin"/><Relationship Id="rId7" Type="http://schemas.openxmlformats.org/officeDocument/2006/relationships/oleObject" Target="../embeddings/oleObject171.bin"/><Relationship Id="rId12" Type="http://schemas.openxmlformats.org/officeDocument/2006/relationships/oleObject" Target="../embeddings/oleObject1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70.bin"/><Relationship Id="rId11" Type="http://schemas.openxmlformats.org/officeDocument/2006/relationships/oleObject" Target="../embeddings/oleObject175.bin"/><Relationship Id="rId5" Type="http://schemas.openxmlformats.org/officeDocument/2006/relationships/oleObject" Target="../embeddings/oleObject169.bin"/><Relationship Id="rId10" Type="http://schemas.openxmlformats.org/officeDocument/2006/relationships/oleObject" Target="../embeddings/oleObject174.bin"/><Relationship Id="rId4" Type="http://schemas.openxmlformats.org/officeDocument/2006/relationships/oleObject" Target="../embeddings/oleObject168.bin"/><Relationship Id="rId9" Type="http://schemas.openxmlformats.org/officeDocument/2006/relationships/oleObject" Target="../embeddings/oleObject173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oleObject" Target="../embeddings/oleObject188.bin"/><Relationship Id="rId3" Type="http://schemas.openxmlformats.org/officeDocument/2006/relationships/oleObject" Target="../embeddings/oleObject178.bin"/><Relationship Id="rId7" Type="http://schemas.openxmlformats.org/officeDocument/2006/relationships/oleObject" Target="../embeddings/oleObject182.bin"/><Relationship Id="rId12" Type="http://schemas.openxmlformats.org/officeDocument/2006/relationships/oleObject" Target="../embeddings/oleObject1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81.bin"/><Relationship Id="rId11" Type="http://schemas.openxmlformats.org/officeDocument/2006/relationships/oleObject" Target="../embeddings/oleObject186.bin"/><Relationship Id="rId5" Type="http://schemas.openxmlformats.org/officeDocument/2006/relationships/oleObject" Target="../embeddings/oleObject180.bin"/><Relationship Id="rId10" Type="http://schemas.openxmlformats.org/officeDocument/2006/relationships/oleObject" Target="../embeddings/oleObject185.bin"/><Relationship Id="rId4" Type="http://schemas.openxmlformats.org/officeDocument/2006/relationships/oleObject" Target="../embeddings/oleObject179.bin"/><Relationship Id="rId9" Type="http://schemas.openxmlformats.org/officeDocument/2006/relationships/oleObject" Target="../embeddings/oleObject184.bin"/><Relationship Id="rId14" Type="http://schemas.openxmlformats.org/officeDocument/2006/relationships/oleObject" Target="../embeddings/oleObject18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5.bin"/><Relationship Id="rId3" Type="http://schemas.openxmlformats.org/officeDocument/2006/relationships/oleObject" Target="../embeddings/oleObject190.bin"/><Relationship Id="rId7" Type="http://schemas.openxmlformats.org/officeDocument/2006/relationships/oleObject" Target="../embeddings/oleObject1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93.bin"/><Relationship Id="rId5" Type="http://schemas.openxmlformats.org/officeDocument/2006/relationships/oleObject" Target="../embeddings/oleObject192.bin"/><Relationship Id="rId10" Type="http://schemas.openxmlformats.org/officeDocument/2006/relationships/oleObject" Target="../embeddings/oleObject197.bin"/><Relationship Id="rId4" Type="http://schemas.openxmlformats.org/officeDocument/2006/relationships/oleObject" Target="../embeddings/oleObject191.bin"/><Relationship Id="rId9" Type="http://schemas.openxmlformats.org/officeDocument/2006/relationships/oleObject" Target="../embeddings/oleObject196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3.bin"/><Relationship Id="rId3" Type="http://schemas.openxmlformats.org/officeDocument/2006/relationships/oleObject" Target="../embeddings/oleObject198.bin"/><Relationship Id="rId7" Type="http://schemas.openxmlformats.org/officeDocument/2006/relationships/oleObject" Target="../embeddings/oleObject2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201.bin"/><Relationship Id="rId5" Type="http://schemas.openxmlformats.org/officeDocument/2006/relationships/oleObject" Target="../embeddings/oleObject200.bin"/><Relationship Id="rId4" Type="http://schemas.openxmlformats.org/officeDocument/2006/relationships/oleObject" Target="../embeddings/oleObject199.bin"/><Relationship Id="rId9" Type="http://schemas.openxmlformats.org/officeDocument/2006/relationships/oleObject" Target="../embeddings/oleObject204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207.bin"/><Relationship Id="rId5" Type="http://schemas.openxmlformats.org/officeDocument/2006/relationships/oleObject" Target="../embeddings/oleObject206.bin"/><Relationship Id="rId10" Type="http://schemas.openxmlformats.org/officeDocument/2006/relationships/oleObject" Target="../embeddings/oleObject211.bin"/><Relationship Id="rId4" Type="http://schemas.openxmlformats.org/officeDocument/2006/relationships/oleObject" Target="../embeddings/oleObject205.bin"/><Relationship Id="rId9" Type="http://schemas.openxmlformats.org/officeDocument/2006/relationships/oleObject" Target="../embeddings/oleObject210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7.bin"/><Relationship Id="rId3" Type="http://schemas.openxmlformats.org/officeDocument/2006/relationships/oleObject" Target="../embeddings/oleObject212.bin"/><Relationship Id="rId7" Type="http://schemas.openxmlformats.org/officeDocument/2006/relationships/oleObject" Target="../embeddings/oleObject2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215.bin"/><Relationship Id="rId11" Type="http://schemas.openxmlformats.org/officeDocument/2006/relationships/oleObject" Target="../embeddings/oleObject220.bin"/><Relationship Id="rId5" Type="http://schemas.openxmlformats.org/officeDocument/2006/relationships/oleObject" Target="../embeddings/oleObject214.bin"/><Relationship Id="rId10" Type="http://schemas.openxmlformats.org/officeDocument/2006/relationships/oleObject" Target="../embeddings/oleObject219.bin"/><Relationship Id="rId4" Type="http://schemas.openxmlformats.org/officeDocument/2006/relationships/oleObject" Target="../embeddings/oleObject213.bin"/><Relationship Id="rId9" Type="http://schemas.openxmlformats.org/officeDocument/2006/relationships/oleObject" Target="../embeddings/oleObject218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oleObject" Target="../embeddings/oleObject223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9.bin"/><Relationship Id="rId3" Type="http://schemas.openxmlformats.org/officeDocument/2006/relationships/oleObject" Target="../embeddings/oleObject224.bin"/><Relationship Id="rId7" Type="http://schemas.openxmlformats.org/officeDocument/2006/relationships/oleObject" Target="../embeddings/oleObject228.bin"/><Relationship Id="rId12" Type="http://schemas.openxmlformats.org/officeDocument/2006/relationships/oleObject" Target="../embeddings/oleObject2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227.bin"/><Relationship Id="rId11" Type="http://schemas.openxmlformats.org/officeDocument/2006/relationships/oleObject" Target="../embeddings/oleObject232.bin"/><Relationship Id="rId5" Type="http://schemas.openxmlformats.org/officeDocument/2006/relationships/oleObject" Target="../embeddings/oleObject226.bin"/><Relationship Id="rId10" Type="http://schemas.openxmlformats.org/officeDocument/2006/relationships/oleObject" Target="../embeddings/oleObject231.bin"/><Relationship Id="rId4" Type="http://schemas.openxmlformats.org/officeDocument/2006/relationships/oleObject" Target="../embeddings/oleObject225.bin"/><Relationship Id="rId9" Type="http://schemas.openxmlformats.org/officeDocument/2006/relationships/oleObject" Target="../embeddings/oleObject23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Лагранж.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latin typeface="Arial" pitchFamily="34" charset="0"/>
                <a:cs typeface="Arial" pitchFamily="34" charset="0"/>
              </a:rPr>
              <a:t>О решении уравнения простой степени.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Ингтем</a:t>
            </a:r>
            <a:r>
              <a:rPr lang="ru-RU" dirty="0" smtClean="0"/>
              <a:t> Н.В.</a:t>
            </a:r>
          </a:p>
          <a:p>
            <a:r>
              <a:rPr lang="ru-RU" dirty="0" smtClean="0"/>
              <a:t>Москва</a:t>
            </a:r>
          </a:p>
          <a:p>
            <a:r>
              <a:rPr lang="ru-RU" dirty="0" smtClean="0"/>
              <a:t>МГУ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Метод </a:t>
            </a:r>
            <a:r>
              <a:rPr lang="ru-RU" dirty="0" err="1" smtClean="0"/>
              <a:t>Чирнгауза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«</a:t>
            </a:r>
            <a:r>
              <a:rPr lang="en-US" dirty="0" smtClean="0"/>
              <a:t>a posteriori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                                                                                      (1)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                                                                                        (2)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                                                                                        (3)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                                                                                        (4)</a:t>
            </a:r>
          </a:p>
          <a:p>
            <a:pPr>
              <a:spcBef>
                <a:spcPts val="3000"/>
              </a:spcBef>
              <a:buNone/>
            </a:pPr>
            <a:r>
              <a:rPr lang="en-US" dirty="0" smtClean="0"/>
              <a:t>                                                                                        (5)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Степень уравнения относительно  </a:t>
            </a:r>
            <a:r>
              <a:rPr lang="en-US" i="1" dirty="0" smtClean="0"/>
              <a:t>f </a:t>
            </a:r>
            <a:r>
              <a:rPr lang="en-US" dirty="0" smtClean="0"/>
              <a:t>–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упрощающее уравнение</a:t>
            </a:r>
            <a:r>
              <a:rPr lang="en-US" dirty="0" smtClean="0"/>
              <a:t>,</a:t>
            </a:r>
            <a:r>
              <a:rPr lang="ru-RU" dirty="0" smtClean="0"/>
              <a:t> будет равна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el-GR" i="1" dirty="0" smtClean="0"/>
              <a:t>μ</a:t>
            </a:r>
            <a:r>
              <a:rPr lang="ru-RU" i="1" dirty="0" smtClean="0"/>
              <a:t>-</a:t>
            </a:r>
            <a:r>
              <a:rPr lang="ru-RU" dirty="0" smtClean="0"/>
              <a:t>1)!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404740" y="1071546"/>
          <a:ext cx="7620818" cy="720590"/>
        </p:xfrm>
        <a:graphic>
          <a:graphicData uri="http://schemas.openxmlformats.org/presentationml/2006/ole">
            <p:oleObj spid="_x0000_s28674" r:id="rId3" imgW="2438400" imgH="254000" progId="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8596" y="1789531"/>
          <a:ext cx="6365858" cy="710774"/>
        </p:xfrm>
        <a:graphic>
          <a:graphicData uri="http://schemas.openxmlformats.org/presentationml/2006/ole">
            <p:oleObj spid="_x0000_s28675" r:id="rId4" imgW="2209800" imgH="254000" progId="">
              <p:embed/>
            </p:oleObj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7158" y="2500305"/>
          <a:ext cx="7500990" cy="712981"/>
        </p:xfrm>
        <a:graphic>
          <a:graphicData uri="http://schemas.openxmlformats.org/presentationml/2006/ole">
            <p:oleObj spid="_x0000_s28676" r:id="rId5" imgW="2628900" imgH="266700" progId="">
              <p:embed/>
            </p:oleObj>
          </a:graphicData>
        </a:graphic>
      </p:graphicFrame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071538" y="3857629"/>
          <a:ext cx="5357850" cy="1236428"/>
        </p:xfrm>
        <a:graphic>
          <a:graphicData uri="http://schemas.openxmlformats.org/presentationml/2006/ole">
            <p:oleObj spid="_x0000_s28677" r:id="rId6" imgW="2108200" imgH="482600" progId="">
              <p:embed/>
            </p:oleObj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57158" y="3286123"/>
          <a:ext cx="2358724" cy="695204"/>
        </p:xfrm>
        <a:graphic>
          <a:graphicData uri="http://schemas.openxmlformats.org/presentationml/2006/ole">
            <p:oleObj spid="_x0000_s28678" r:id="rId7" imgW="799753" imgH="25389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</a:t>
            </a:r>
            <a:r>
              <a:rPr lang="ru-RU" dirty="0" err="1" smtClean="0"/>
              <a:t>Чирнгауза</a:t>
            </a:r>
            <a:r>
              <a:rPr lang="ru-RU" dirty="0" smtClean="0"/>
              <a:t>: «</a:t>
            </a:r>
            <a:r>
              <a:rPr lang="en-US" dirty="0" smtClean="0"/>
              <a:t>a priori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           Обозначения:</a:t>
            </a:r>
          </a:p>
          <a:p>
            <a:pPr>
              <a:buNone/>
            </a:pPr>
            <a:r>
              <a:rPr lang="en-US" dirty="0" smtClean="0"/>
              <a:t>                                    </a:t>
            </a:r>
            <a:r>
              <a:rPr lang="ru-RU" dirty="0" smtClean="0"/>
              <a:t> -</a:t>
            </a:r>
            <a:r>
              <a:rPr lang="en-US" dirty="0" smtClean="0"/>
              <a:t> </a:t>
            </a:r>
            <a:r>
              <a:rPr lang="ru-RU" dirty="0" smtClean="0"/>
              <a:t>корни уравнения (1)</a:t>
            </a:r>
          </a:p>
          <a:p>
            <a:pPr>
              <a:buNone/>
            </a:pPr>
            <a:r>
              <a:rPr lang="ru-RU" dirty="0" smtClean="0"/>
              <a:t>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- корни уравнения (3)</a:t>
            </a:r>
          </a:p>
          <a:p>
            <a:pPr>
              <a:buNone/>
            </a:pPr>
            <a:r>
              <a:rPr lang="ru-RU" dirty="0" smtClean="0"/>
              <a:t>                                     - корни уравнения (4) </a:t>
            </a:r>
          </a:p>
          <a:p>
            <a:pPr>
              <a:buNone/>
            </a:pPr>
            <a:r>
              <a:rPr lang="ru-RU" dirty="0" smtClean="0"/>
              <a:t>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- корни уравнения   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  <a:endParaRPr lang="ru-RU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785786" y="2158424"/>
          <a:ext cx="2928958" cy="627634"/>
        </p:xfrm>
        <a:graphic>
          <a:graphicData uri="http://schemas.openxmlformats.org/presentationml/2006/ole">
            <p:oleObj spid="_x0000_s29698" r:id="rId3" imgW="1066800" imgH="228600" progId="">
              <p:embed/>
            </p:oleObj>
          </a:graphicData>
        </a:graphic>
      </p:graphicFrame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785786" y="3150472"/>
          <a:ext cx="2214578" cy="635718"/>
        </p:xfrm>
        <a:graphic>
          <a:graphicData uri="http://schemas.openxmlformats.org/presentationml/2006/ole">
            <p:oleObj spid="_x0000_s29699" r:id="rId4" imgW="850900" imgH="228600" progId="">
              <p:embed/>
            </p:oleObj>
          </a:graphicData>
        </a:graphic>
      </p:graphicFrame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714348" y="3786190"/>
          <a:ext cx="2857520" cy="628491"/>
        </p:xfrm>
        <a:graphic>
          <a:graphicData uri="http://schemas.openxmlformats.org/presentationml/2006/ole">
            <p:oleObj spid="_x0000_s29700" r:id="rId5" imgW="1091726" imgH="266584" progId="">
              <p:embed/>
            </p:oleObj>
          </a:graphicData>
        </a:graphic>
      </p:graphicFrame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735012" y="4714884"/>
          <a:ext cx="3476649" cy="642942"/>
        </p:xfrm>
        <a:graphic>
          <a:graphicData uri="http://schemas.openxmlformats.org/presentationml/2006/ole">
            <p:oleObj spid="_x0000_s29701" name="Формула" r:id="rId6" imgW="990360" imgH="291960" progId="Equation.3">
              <p:embed/>
            </p:oleObj>
          </a:graphicData>
        </a:graphic>
      </p:graphicFrame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731592" y="5572140"/>
          <a:ext cx="1840144" cy="642942"/>
        </p:xfrm>
        <a:graphic>
          <a:graphicData uri="http://schemas.openxmlformats.org/presentationml/2006/ole">
            <p:oleObj spid="_x0000_s29702" name="Формула" r:id="rId7" imgW="7874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Нахождение величины </a:t>
            </a:r>
            <a:r>
              <a:rPr lang="en-US" i="1" dirty="0" smtClean="0"/>
              <a:t>u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ru-RU" dirty="0" smtClean="0"/>
              <a:t>коэффициентов</a:t>
            </a:r>
            <a:r>
              <a:rPr lang="en-US" i="1" dirty="0" smtClean="0"/>
              <a:t> f, g, …, l</a:t>
            </a:r>
            <a:r>
              <a:rPr lang="ru-RU" i="1" dirty="0" smtClean="0"/>
              <a:t>.</a:t>
            </a:r>
            <a:r>
              <a:rPr lang="en-US" dirty="0" smtClean="0"/>
              <a:t> 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2"/>
            <a:ext cx="8858280" cy="50720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(6)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Система решается методом исключения и имеет единственное решение. </a:t>
            </a:r>
            <a:r>
              <a:rPr lang="ru-RU" dirty="0"/>
              <a:t>В</a:t>
            </a:r>
            <a:r>
              <a:rPr lang="ru-RU" dirty="0" smtClean="0"/>
              <a:t>еличина  </a:t>
            </a:r>
            <a:r>
              <a:rPr lang="en-US" i="1" dirty="0" smtClean="0"/>
              <a:t>f</a:t>
            </a:r>
            <a:r>
              <a:rPr lang="ru-RU" dirty="0" smtClean="0"/>
              <a:t>  будет функцией </a:t>
            </a:r>
            <a:r>
              <a:rPr lang="el-GR" i="1" dirty="0" smtClean="0"/>
              <a:t>μ</a:t>
            </a:r>
            <a:r>
              <a:rPr lang="ru-RU" i="1" dirty="0" smtClean="0"/>
              <a:t> </a:t>
            </a:r>
            <a:r>
              <a:rPr lang="ru-RU" dirty="0" smtClean="0"/>
              <a:t>корней </a:t>
            </a:r>
            <a:r>
              <a:rPr lang="en-US" dirty="0" smtClean="0"/>
              <a:t>                                  </a:t>
            </a:r>
            <a:r>
              <a:rPr lang="ru-RU" dirty="0" smtClean="0"/>
              <a:t>        заданного уравнения и корней </a:t>
            </a:r>
            <a:r>
              <a:rPr lang="el-GR" i="1" dirty="0" smtClean="0"/>
              <a:t>μ</a:t>
            </a:r>
            <a:r>
              <a:rPr lang="ru-RU" dirty="0" smtClean="0"/>
              <a:t> –</a:t>
            </a:r>
            <a:r>
              <a:rPr lang="ru-RU" dirty="0" err="1" smtClean="0"/>
              <a:t>й</a:t>
            </a:r>
            <a:r>
              <a:rPr lang="ru-RU" dirty="0" smtClean="0"/>
              <a:t> степени из единицы: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714348" y="1571612"/>
          <a:ext cx="6429420" cy="2403924"/>
        </p:xfrm>
        <a:graphic>
          <a:graphicData uri="http://schemas.openxmlformats.org/presentationml/2006/ole">
            <p:oleObj spid="_x0000_s30722" name="Формула" r:id="rId3" imgW="3162240" imgH="1180800" progId="Equation.3">
              <p:embed/>
            </p:oleObj>
          </a:graphicData>
        </a:graphic>
      </p:graphicFrame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3881435" y="4714884"/>
          <a:ext cx="3810024" cy="571504"/>
        </p:xfrm>
        <a:graphic>
          <a:graphicData uri="http://schemas.openxmlformats.org/presentationml/2006/ole">
            <p:oleObj spid="_x0000_s30723" r:id="rId4" imgW="1066800" imgH="228600" progId="">
              <p:embed/>
            </p:oleObj>
          </a:graphicData>
        </a:graphic>
      </p:graphicFrame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35" name="Object 27"/>
          <p:cNvGraphicFramePr>
            <a:graphicFrameLocks noChangeAspect="1"/>
          </p:cNvGraphicFramePr>
          <p:nvPr/>
        </p:nvGraphicFramePr>
        <p:xfrm>
          <a:off x="2071670" y="5643578"/>
          <a:ext cx="4946465" cy="571504"/>
        </p:xfrm>
        <a:graphic>
          <a:graphicData uri="http://schemas.openxmlformats.org/presentationml/2006/ole">
            <p:oleObj spid="_x0000_s30724" name="Формула" r:id="rId5" imgW="23876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Замечания: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429684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1) Функция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ru-RU" dirty="0" smtClean="0"/>
              <a:t>неоднозначна. Количество её значений определяется числом возможных перестановок величин в ней содержащихся, т.е. </a:t>
            </a:r>
            <a:r>
              <a:rPr lang="el-GR" i="1" dirty="0" smtClean="0"/>
              <a:t>μ</a:t>
            </a:r>
            <a:r>
              <a:rPr lang="ru-RU" dirty="0" smtClean="0"/>
              <a:t>!. </a:t>
            </a:r>
          </a:p>
          <a:p>
            <a:pPr>
              <a:buNone/>
            </a:pPr>
            <a:r>
              <a:rPr lang="ru-RU" dirty="0" smtClean="0"/>
              <a:t>2)Число значений</a:t>
            </a:r>
            <a:r>
              <a:rPr lang="en-US" dirty="0" smtClean="0"/>
              <a:t> </a:t>
            </a:r>
            <a:r>
              <a:rPr lang="en-US" i="1" dirty="0" smtClean="0"/>
              <a:t>f </a:t>
            </a:r>
            <a:r>
              <a:rPr lang="ru-RU" i="1" dirty="0" smtClean="0"/>
              <a:t>«</a:t>
            </a: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dirty="0" smtClean="0"/>
              <a:t>posteriori</a:t>
            </a:r>
            <a:r>
              <a:rPr lang="ru-RU" dirty="0" smtClean="0"/>
              <a:t>» -</a:t>
            </a:r>
            <a:r>
              <a:rPr lang="el-GR" dirty="0" smtClean="0"/>
              <a:t> </a:t>
            </a:r>
            <a:r>
              <a:rPr lang="ru-RU" i="1" dirty="0" smtClean="0"/>
              <a:t>(</a:t>
            </a:r>
            <a:r>
              <a:rPr lang="el-GR" i="1" dirty="0" smtClean="0"/>
              <a:t>μ</a:t>
            </a:r>
            <a:r>
              <a:rPr lang="ru-RU" dirty="0" smtClean="0"/>
              <a:t>-1)!, а «</a:t>
            </a:r>
            <a:r>
              <a:rPr lang="en-US" dirty="0" smtClean="0"/>
              <a:t>a priori</a:t>
            </a:r>
            <a:r>
              <a:rPr lang="ru-RU" dirty="0" smtClean="0"/>
              <a:t>»-(</a:t>
            </a:r>
            <a:r>
              <a:rPr lang="el-GR" i="1" dirty="0" smtClean="0"/>
              <a:t>μ</a:t>
            </a:r>
            <a:r>
              <a:rPr lang="ru-RU" dirty="0" smtClean="0"/>
              <a:t>)!.</a:t>
            </a:r>
          </a:p>
          <a:p>
            <a:pPr>
              <a:buNone/>
            </a:pPr>
            <a:r>
              <a:rPr lang="ru-RU" dirty="0" smtClean="0"/>
              <a:t>3) Предполагая, что среди значений  могут быть равные , доказывается, что различных значений функции   </a:t>
            </a:r>
            <a:r>
              <a:rPr lang="en-US" dirty="0" smtClean="0"/>
              <a:t> </a:t>
            </a:r>
            <a:r>
              <a:rPr lang="en-US" i="1" dirty="0" smtClean="0"/>
              <a:t>f </a:t>
            </a:r>
            <a:r>
              <a:rPr lang="ru-RU" dirty="0" smtClean="0"/>
              <a:t> будет </a:t>
            </a:r>
            <a:r>
              <a:rPr lang="ru-RU" i="1" dirty="0" smtClean="0"/>
              <a:t>(</a:t>
            </a:r>
            <a:r>
              <a:rPr lang="el-GR" i="1" dirty="0" smtClean="0"/>
              <a:t>μ</a:t>
            </a:r>
            <a:r>
              <a:rPr lang="ru-RU" dirty="0" smtClean="0"/>
              <a:t>-1)!. </a:t>
            </a:r>
          </a:p>
          <a:p>
            <a:pPr>
              <a:buNone/>
            </a:pPr>
            <a:r>
              <a:rPr lang="ru-RU" dirty="0" smtClean="0"/>
              <a:t>           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dirty="0" smtClean="0"/>
              <a:t>Доказательство.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r>
              <a:rPr lang="ru-RU" sz="3500" dirty="0" smtClean="0"/>
              <a:t>В системе (6) фиксируется</a:t>
            </a:r>
            <a:r>
              <a:rPr lang="ru-RU" sz="3500" i="1" dirty="0" smtClean="0"/>
              <a:t>  </a:t>
            </a:r>
          </a:p>
          <a:p>
            <a:pPr>
              <a:buNone/>
            </a:pPr>
            <a:r>
              <a:rPr lang="ru-RU" dirty="0" smtClean="0"/>
              <a:t>                  </a:t>
            </a:r>
            <a:r>
              <a:rPr lang="ru-RU" sz="3500" dirty="0" smtClean="0"/>
              <a:t>переставляются </a:t>
            </a:r>
            <a:r>
              <a:rPr lang="ru-RU" dirty="0" smtClean="0"/>
              <a:t>→               </a:t>
            </a:r>
            <a:r>
              <a:rPr lang="ru-RU" sz="3500" dirty="0" smtClean="0"/>
              <a:t>вариант</a:t>
            </a:r>
          </a:p>
          <a:p>
            <a:pPr>
              <a:buNone/>
            </a:pPr>
            <a:r>
              <a:rPr lang="ru-RU" sz="3500" dirty="0" smtClean="0"/>
              <a:t> системы  (6).  Затем переставляется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-       → вариантов</a:t>
            </a:r>
          </a:p>
          <a:p>
            <a:pPr>
              <a:buNone/>
            </a:pPr>
            <a:r>
              <a:rPr lang="ru-RU" sz="3500" dirty="0" smtClean="0"/>
              <a:t>системы (6).                      эквивалентна </a:t>
            </a:r>
          </a:p>
          <a:p>
            <a:pPr>
              <a:buNone/>
            </a:pPr>
            <a:r>
              <a:rPr lang="ru-RU" sz="3500" dirty="0" smtClean="0"/>
              <a:t>замене </a:t>
            </a:r>
            <a:r>
              <a:rPr lang="ru-RU" dirty="0" smtClean="0"/>
              <a:t>:                </a:t>
            </a:r>
          </a:p>
          <a:p>
            <a:pPr>
              <a:buNone/>
            </a:pPr>
            <a:r>
              <a:rPr lang="ru-RU" dirty="0" smtClean="0"/>
              <a:t> →          </a:t>
            </a:r>
            <a:r>
              <a:rPr lang="ru-RU" sz="3500" dirty="0" smtClean="0"/>
              <a:t>вариантов системы (6). </a:t>
            </a:r>
            <a:endParaRPr lang="ru-RU" sz="35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072198" y="1357298"/>
          <a:ext cx="547687" cy="546100"/>
        </p:xfrm>
        <a:graphic>
          <a:graphicData uri="http://schemas.openxmlformats.org/presentationml/2006/ole">
            <p:oleObj spid="_x0000_s33794" name="Формула" r:id="rId3" imgW="203040" imgH="203040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28596" y="2000240"/>
          <a:ext cx="1708150" cy="614362"/>
        </p:xfrm>
        <a:graphic>
          <a:graphicData uri="http://schemas.openxmlformats.org/presentationml/2006/ole">
            <p:oleObj spid="_x0000_s33795" name="Формула" r:id="rId4" imgW="634680" imgH="228600" progId="Equation.3">
              <p:embed/>
            </p:oleObj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5786446" y="2071678"/>
          <a:ext cx="1214447" cy="529940"/>
        </p:xfrm>
        <a:graphic>
          <a:graphicData uri="http://schemas.openxmlformats.org/presentationml/2006/ole">
            <p:oleObj spid="_x0000_s33796" r:id="rId5" imgW="520700" imgH="228600" progId="">
              <p:embed/>
            </p:oleObj>
          </a:graphicData>
        </a:graphic>
      </p:graphicFrame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1472" y="3214686"/>
          <a:ext cx="4581525" cy="604838"/>
        </p:xfrm>
        <a:graphic>
          <a:graphicData uri="http://schemas.openxmlformats.org/presentationml/2006/ole">
            <p:oleObj spid="_x0000_s33800" name="Формула" r:id="rId6" imgW="1828800" imgH="241200" progId="Equation.3">
              <p:embed/>
            </p:oleObj>
          </a:graphicData>
        </a:graphic>
      </p:graphicFrame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5715008" y="3857628"/>
          <a:ext cx="500066" cy="547690"/>
        </p:xfrm>
        <a:graphic>
          <a:graphicData uri="http://schemas.openxmlformats.org/presentationml/2006/ole">
            <p:oleObj spid="_x0000_s33801" name="Формула" r:id="rId7" imgW="190335" imgH="215713" progId="Equation.3">
              <p:embed/>
            </p:oleObj>
          </a:graphicData>
        </a:graphic>
      </p:graphicFrame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2214546" y="5000636"/>
          <a:ext cx="6245225" cy="712788"/>
        </p:xfrm>
        <a:graphic>
          <a:graphicData uri="http://schemas.openxmlformats.org/presentationml/2006/ole">
            <p:oleObj spid="_x0000_s33803" name="Формула" r:id="rId8" imgW="2705040" imgH="304560" progId="Equation.3">
              <p:embed/>
            </p:oleObj>
          </a:graphicData>
        </a:graphic>
      </p:graphicFrame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1071538" y="5786454"/>
          <a:ext cx="762005" cy="571504"/>
        </p:xfrm>
        <a:graphic>
          <a:graphicData uri="http://schemas.openxmlformats.org/presentationml/2006/ole">
            <p:oleObj spid="_x0000_s33805" name="Формула" r:id="rId9" imgW="190335" imgH="215713" progId="Equation.3">
              <p:embed/>
            </p:oleObj>
          </a:graphicData>
        </a:graphic>
      </p:graphicFrame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Object 15"/>
          <p:cNvGraphicFramePr>
            <a:graphicFrameLocks noChangeAspect="1"/>
          </p:cNvGraphicFramePr>
          <p:nvPr/>
        </p:nvGraphicFramePr>
        <p:xfrm>
          <a:off x="2928926" y="4500570"/>
          <a:ext cx="1876425" cy="573087"/>
        </p:xfrm>
        <a:graphic>
          <a:graphicData uri="http://schemas.openxmlformats.org/presentationml/2006/ole">
            <p:oleObj spid="_x0000_s33807" name="Формула" r:id="rId10" imgW="749160" imgH="228600" progId="Equation.3">
              <p:embed/>
            </p:oleObj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500034" y="3857628"/>
          <a:ext cx="4941039" cy="642942"/>
        </p:xfrm>
        <a:graphic>
          <a:graphicData uri="http://schemas.openxmlformats.org/presentationml/2006/ole">
            <p:oleObj spid="_x0000_s33808" name="Формула" r:id="rId11" imgW="18540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5411807"/>
          </a:xfrm>
        </p:spPr>
        <p:txBody>
          <a:bodyPr/>
          <a:lstStyle/>
          <a:p>
            <a:r>
              <a:rPr lang="ru-RU" sz="3600" dirty="0" smtClean="0">
                <a:cs typeface="Times New Roman" pitchFamily="18" charset="0"/>
              </a:rPr>
              <a:t>         вариантов системы (6) могут быть получены из</a:t>
            </a:r>
            <a:r>
              <a:rPr lang="ru-RU" dirty="0" smtClean="0">
                <a:cs typeface="Times New Roman" pitchFamily="18" charset="0"/>
              </a:rPr>
              <a:t>                   </a:t>
            </a:r>
            <a:r>
              <a:rPr lang="ru-RU" sz="3600" dirty="0" smtClean="0">
                <a:cs typeface="Times New Roman" pitchFamily="18" charset="0"/>
              </a:rPr>
              <a:t>вариантов с последующей подстановкой</a:t>
            </a:r>
            <a:r>
              <a:rPr lang="el-GR" sz="3600" i="1" dirty="0" smtClean="0">
                <a:cs typeface="Times New Roman" pitchFamily="18" charset="0"/>
              </a:rPr>
              <a:t> </a:t>
            </a:r>
            <a:r>
              <a:rPr lang="ru-RU" sz="3600" i="1" dirty="0" smtClean="0">
                <a:cs typeface="Times New Roman" pitchFamily="18" charset="0"/>
              </a:rPr>
              <a:t>                .</a:t>
            </a:r>
          </a:p>
          <a:p>
            <a:r>
              <a:rPr lang="ru-RU" sz="3600" dirty="0" smtClean="0">
                <a:cs typeface="Times New Roman" pitchFamily="18" charset="0"/>
              </a:rPr>
              <a:t>Однако,</a:t>
            </a:r>
            <a:r>
              <a:rPr lang="ru-RU" sz="3600" i="1" dirty="0" smtClean="0">
                <a:cs typeface="Times New Roman" pitchFamily="18" charset="0"/>
              </a:rPr>
              <a:t> </a:t>
            </a:r>
            <a:r>
              <a:rPr lang="ru-RU" sz="3600" dirty="0" smtClean="0">
                <a:cs typeface="Times New Roman" pitchFamily="18" charset="0"/>
              </a:rPr>
              <a:t>при решении системы (6), </a:t>
            </a:r>
            <a:r>
              <a:rPr lang="ru-RU" sz="3600" i="1" dirty="0" smtClean="0">
                <a:cs typeface="Times New Roman" pitchFamily="18" charset="0"/>
              </a:rPr>
              <a:t> </a:t>
            </a:r>
            <a:r>
              <a:rPr lang="ru-RU" sz="3600" dirty="0" smtClean="0">
                <a:cs typeface="Times New Roman" pitchFamily="18" charset="0"/>
              </a:rPr>
              <a:t>будет исключена, значит степень упрощающего уравнения будет              .</a:t>
            </a:r>
          </a:p>
          <a:p>
            <a:endParaRPr lang="ru-RU" sz="3600" dirty="0" smtClean="0">
              <a:cs typeface="Times New Roman" pitchFamily="18" charset="0"/>
            </a:endParaRPr>
          </a:p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4143380"/>
            <a:ext cx="78581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u="sng" dirty="0" smtClean="0"/>
              <a:t>Теорема1:</a:t>
            </a:r>
            <a:r>
              <a:rPr lang="ru-RU" sz="3600" dirty="0" smtClean="0"/>
              <a:t> Для уравнения степени     , степень упрощающего уравнения не превысит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1214414" y="785794"/>
          <a:ext cx="442912" cy="503238"/>
        </p:xfrm>
        <a:graphic>
          <a:graphicData uri="http://schemas.openxmlformats.org/presentationml/2006/ole">
            <p:oleObj spid="_x0000_s46081" name="Формула" r:id="rId3" imgW="190440" imgH="215640" progId="Equation.3">
              <p:embed/>
            </p:oleObj>
          </a:graphicData>
        </a:graphic>
      </p:graphicFrame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500430" y="1357298"/>
          <a:ext cx="1312671" cy="552704"/>
        </p:xfrm>
        <a:graphic>
          <a:graphicData uri="http://schemas.openxmlformats.org/presentationml/2006/ole">
            <p:oleObj spid="_x0000_s46083" name="Формула" r:id="rId4" imgW="545863" imgH="228501" progId="Equation.3">
              <p:embed/>
            </p:oleObj>
          </a:graphicData>
        </a:graphic>
      </p:graphicFrame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500826" y="1714488"/>
          <a:ext cx="1584393" cy="642942"/>
        </p:xfrm>
        <a:graphic>
          <a:graphicData uri="http://schemas.openxmlformats.org/presentationml/2006/ole">
            <p:oleObj spid="_x0000_s46085" name="Формула" r:id="rId5" imgW="660113" imgH="266584" progId="Equation.3">
              <p:embed/>
            </p:oleObj>
          </a:graphicData>
        </a:graphic>
      </p:graphicFrame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7786710" y="2643182"/>
          <a:ext cx="357190" cy="391100"/>
        </p:xfrm>
        <a:graphic>
          <a:graphicData uri="http://schemas.openxmlformats.org/presentationml/2006/ole">
            <p:oleObj spid="_x0000_s46087" name="Формула" r:id="rId6" imgW="139680" imgH="152280" progId="Equation.3">
              <p:embed/>
            </p:oleObj>
          </a:graphicData>
        </a:graphic>
      </p:graphicFrame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7072330" y="3643314"/>
          <a:ext cx="1357322" cy="571504"/>
        </p:xfrm>
        <a:graphic>
          <a:graphicData uri="http://schemas.openxmlformats.org/presentationml/2006/ole">
            <p:oleObj spid="_x0000_s46089" name="Формула" r:id="rId7" imgW="545863" imgH="228501" progId="Equation.3">
              <p:embed/>
            </p:oleObj>
          </a:graphicData>
        </a:graphic>
      </p:graphicFrame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2928926" y="5350306"/>
          <a:ext cx="1285884" cy="541425"/>
        </p:xfrm>
        <a:graphic>
          <a:graphicData uri="http://schemas.openxmlformats.org/presentationml/2006/ole">
            <p:oleObj spid="_x0000_s46091" name="Формула" r:id="rId8" imgW="545863" imgH="228501" progId="Equation.3">
              <p:embed/>
            </p:oleObj>
          </a:graphicData>
        </a:graphic>
      </p:graphicFrame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93" name="Object 13"/>
          <p:cNvGraphicFramePr>
            <a:graphicFrameLocks noChangeAspect="1"/>
          </p:cNvGraphicFramePr>
          <p:nvPr/>
        </p:nvGraphicFramePr>
        <p:xfrm>
          <a:off x="7643834" y="4286256"/>
          <a:ext cx="428628" cy="464662"/>
        </p:xfrm>
        <a:graphic>
          <a:graphicData uri="http://schemas.openxmlformats.org/presentationml/2006/ole">
            <p:oleObj spid="_x0000_s46093" name="Формула" r:id="rId9" imgW="1648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Пример уравнения 3-ей степени 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метод </a:t>
            </a:r>
            <a:r>
              <a:rPr lang="ru-RU" dirty="0" err="1" smtClean="0"/>
              <a:t>Чирнгауза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заданное уравнение</a:t>
            </a:r>
          </a:p>
          <a:p>
            <a:pPr>
              <a:buNone/>
            </a:pPr>
            <a:r>
              <a:rPr lang="ru-RU" dirty="0" smtClean="0"/>
              <a:t>                                        уравнение   подстановки</a:t>
            </a:r>
          </a:p>
          <a:p>
            <a:pPr>
              <a:buNone/>
            </a:pPr>
            <a:r>
              <a:rPr lang="ru-RU" dirty="0" smtClean="0"/>
              <a:t>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                   </a:t>
            </a:r>
          </a:p>
          <a:p>
            <a:pPr>
              <a:buNone/>
            </a:pPr>
            <a:r>
              <a:rPr lang="ru-RU" dirty="0" smtClean="0"/>
              <a:t>     откуда                                     </a:t>
            </a: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571472" y="1571612"/>
          <a:ext cx="3777284" cy="642942"/>
        </p:xfrm>
        <a:graphic>
          <a:graphicData uri="http://schemas.openxmlformats.org/presentationml/2006/ole">
            <p:oleObj spid="_x0000_s23553" r:id="rId3" imgW="1346200" imgH="228600" progId="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71472" y="2143116"/>
          <a:ext cx="3360558" cy="666558"/>
        </p:xfrm>
        <a:graphic>
          <a:graphicData uri="http://schemas.openxmlformats.org/presentationml/2006/ole">
            <p:oleObj spid="_x0000_s23555" r:id="rId4" imgW="1155700" imgH="228600" progId="">
              <p:embed/>
            </p:oleObj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11188" y="2840038"/>
          <a:ext cx="3919537" cy="1862137"/>
        </p:xfrm>
        <a:graphic>
          <a:graphicData uri="http://schemas.openxmlformats.org/presentationml/2006/ole">
            <p:oleObj spid="_x0000_s23557" name="Формула" r:id="rId5" imgW="1841400" imgH="876240" progId="Equation.3">
              <p:embed/>
            </p:oleObj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428860" y="4857760"/>
          <a:ext cx="4070714" cy="1143008"/>
        </p:xfrm>
        <a:graphic>
          <a:graphicData uri="http://schemas.openxmlformats.org/presentationml/2006/ole">
            <p:oleObj spid="_x0000_s23561" name="Формула" r:id="rId6" imgW="1930400" imgH="546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Варианты перестановки трёх корней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4038600" cy="5026029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1)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142984"/>
            <a:ext cx="4329114" cy="4983179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2)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6)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857224" y="928670"/>
          <a:ext cx="3294091" cy="1643073"/>
        </p:xfrm>
        <a:graphic>
          <a:graphicData uri="http://schemas.openxmlformats.org/presentationml/2006/ole">
            <p:oleObj spid="_x0000_s25601" name="Формула" r:id="rId3" imgW="1854000" imgH="927000" progId="Equation.3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928662" y="2857496"/>
          <a:ext cx="3292765" cy="1643063"/>
        </p:xfrm>
        <a:graphic>
          <a:graphicData uri="http://schemas.openxmlformats.org/presentationml/2006/ole">
            <p:oleObj spid="_x0000_s25603" name="Формула" r:id="rId4" imgW="1854000" imgH="927000" progId="Equation.3">
              <p:embed/>
            </p:oleObj>
          </a:graphicData>
        </a:graphic>
      </p:graphicFrame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03288" y="4857750"/>
          <a:ext cx="3271837" cy="1714500"/>
        </p:xfrm>
        <a:graphic>
          <a:graphicData uri="http://schemas.openxmlformats.org/presentationml/2006/ole">
            <p:oleObj spid="_x0000_s25605" name="Формула" r:id="rId5" imgW="1765080" imgH="927000" progId="Equation.3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916488" y="928688"/>
          <a:ext cx="3363912" cy="1714500"/>
        </p:xfrm>
        <a:graphic>
          <a:graphicData uri="http://schemas.openxmlformats.org/presentationml/2006/ole">
            <p:oleObj spid="_x0000_s25607" name="Формула" r:id="rId6" imgW="1815840" imgH="927000" progId="Equation.3">
              <p:embed/>
            </p:oleObj>
          </a:graphicData>
        </a:graphic>
      </p:graphicFrame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016500" y="2857500"/>
          <a:ext cx="3122613" cy="1590675"/>
        </p:xfrm>
        <a:graphic>
          <a:graphicData uri="http://schemas.openxmlformats.org/presentationml/2006/ole">
            <p:oleObj spid="_x0000_s25609" name="Формула" r:id="rId7" imgW="1815840" imgH="927000" progId="Equation.3">
              <p:embed/>
            </p:oleObj>
          </a:graphicData>
        </a:graphic>
      </p:graphicFrame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4902200" y="4786313"/>
          <a:ext cx="3241700" cy="1698814"/>
        </p:xfrm>
        <a:graphic>
          <a:graphicData uri="http://schemas.openxmlformats.org/presentationml/2006/ole">
            <p:oleObj spid="_x0000_s25611" name="Формула" r:id="rId8" imgW="1765080" imgH="927000" progId="Equation.3">
              <p:embed/>
            </p:oleObj>
          </a:graphicData>
        </a:graphic>
      </p:graphicFrame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2571736" y="2428868"/>
          <a:ext cx="2042851" cy="500063"/>
        </p:xfrm>
        <a:graphic>
          <a:graphicData uri="http://schemas.openxmlformats.org/presentationml/2006/ole">
            <p:oleObj spid="_x0000_s25615" name="Формула" r:id="rId9" imgW="812520" imgH="203040" progId="Equation.3">
              <p:embed/>
            </p:oleObj>
          </a:graphicData>
        </a:graphic>
      </p:graphicFrame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4572000" y="2571744"/>
          <a:ext cx="1428760" cy="357190"/>
        </p:xfrm>
        <a:graphic>
          <a:graphicData uri="http://schemas.openxmlformats.org/presentationml/2006/ole">
            <p:oleObj spid="_x0000_s25617" name="Формула" r:id="rId10" imgW="609336" imgH="152334" progId="Equation.3">
              <p:embed/>
            </p:oleObj>
          </a:graphicData>
        </a:graphic>
      </p:graphicFrame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4572000" y="4214818"/>
          <a:ext cx="1643075" cy="627905"/>
        </p:xfrm>
        <a:graphic>
          <a:graphicData uri="http://schemas.openxmlformats.org/presentationml/2006/ole">
            <p:oleObj spid="_x0000_s25619" name="Формула" r:id="rId11" imgW="698400" imgH="266400" progId="Equation.3">
              <p:embed/>
            </p:oleObj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2428860" y="4357694"/>
          <a:ext cx="2177261" cy="517027"/>
        </p:xfrm>
        <a:graphic>
          <a:graphicData uri="http://schemas.openxmlformats.org/presentationml/2006/ole">
            <p:oleObj spid="_x0000_s25621" name="Формула" r:id="rId12" imgW="8380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          </a:t>
            </a:r>
            <a:br>
              <a:rPr lang="ru-RU" sz="4000" dirty="0" smtClean="0"/>
            </a:br>
            <a:r>
              <a:rPr lang="ru-RU" sz="4000" dirty="0" smtClean="0"/>
              <a:t>Варианты подстановки в </a:t>
            </a:r>
            <a:r>
              <a:rPr lang="en-US" sz="4000" dirty="0" smtClean="0"/>
              <a:t>u</a:t>
            </a:r>
            <a:r>
              <a:rPr lang="ru-RU" sz="4000" dirty="0" smtClean="0"/>
              <a:t> </a:t>
            </a:r>
            <a:r>
              <a:rPr lang="el-GR" sz="4000" dirty="0" smtClean="0"/>
              <a:t>α</a:t>
            </a:r>
            <a:r>
              <a:rPr lang="en-US" sz="4000" dirty="0" smtClean="0"/>
              <a:t>u</a:t>
            </a:r>
            <a:r>
              <a:rPr lang="ru-RU" sz="4000" dirty="0" smtClean="0"/>
              <a:t>; в </a:t>
            </a:r>
            <a:r>
              <a:rPr lang="en-US" sz="4000" dirty="0" smtClean="0"/>
              <a:t>u</a:t>
            </a:r>
            <a:r>
              <a:rPr lang="ru-RU" sz="4000" dirty="0" smtClean="0"/>
              <a:t> </a:t>
            </a:r>
            <a:r>
              <a:rPr lang="el-GR" sz="4000" dirty="0" smtClean="0"/>
              <a:t>α</a:t>
            </a:r>
            <a:r>
              <a:rPr lang="ru-RU" sz="4000" baseline="30000" dirty="0" smtClean="0"/>
              <a:t>2</a:t>
            </a:r>
            <a:r>
              <a:rPr lang="en-US" sz="4000" dirty="0" smtClean="0"/>
              <a:t>u</a:t>
            </a:r>
            <a:r>
              <a:rPr lang="ru-RU" sz="4000" dirty="0" smtClean="0"/>
              <a:t> </a:t>
            </a:r>
            <a:r>
              <a:rPr lang="en-US" sz="4000" dirty="0" smtClean="0"/>
              <a:t> 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000" dirty="0" smtClean="0"/>
              <a:t>  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1142984"/>
            <a:ext cx="3929090" cy="52149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r>
              <a:rPr lang="en-US" dirty="0" smtClean="0"/>
              <a:t> II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IV.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VI.</a:t>
            </a:r>
            <a:endParaRPr lang="ru-RU" dirty="0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142984"/>
            <a:ext cx="3924328" cy="5429288"/>
          </a:xfrm>
        </p:spPr>
        <p:txBody>
          <a:bodyPr/>
          <a:lstStyle/>
          <a:p>
            <a:endParaRPr lang="ru-RU" dirty="0" smtClean="0"/>
          </a:p>
          <a:p>
            <a:r>
              <a:rPr lang="en-US" dirty="0" smtClean="0"/>
              <a:t>I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III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</a:t>
            </a:r>
          </a:p>
          <a:p>
            <a:endParaRPr lang="ru-RU" dirty="0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5799138" y="1143000"/>
          <a:ext cx="3040062" cy="1549400"/>
        </p:xfrm>
        <a:graphic>
          <a:graphicData uri="http://schemas.openxmlformats.org/presentationml/2006/ole">
            <p:oleObj spid="_x0000_s26637" name="Формула" r:id="rId3" imgW="1815840" imgH="927000" progId="Equation.3">
              <p:embed/>
            </p:oleObj>
          </a:graphicData>
        </a:graphic>
      </p:graphicFrame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1662113" y="1071563"/>
          <a:ext cx="3241675" cy="1617662"/>
        </p:xfrm>
        <a:graphic>
          <a:graphicData uri="http://schemas.openxmlformats.org/presentationml/2006/ole">
            <p:oleObj spid="_x0000_s26639" name="Формула" r:id="rId4" imgW="1854000" imgH="927000" progId="Equation.3">
              <p:embed/>
            </p:oleObj>
          </a:graphicData>
        </a:graphic>
      </p:graphicFrame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1" name="Object 17"/>
          <p:cNvGraphicFramePr>
            <a:graphicFrameLocks noChangeAspect="1"/>
          </p:cNvGraphicFramePr>
          <p:nvPr/>
        </p:nvGraphicFramePr>
        <p:xfrm>
          <a:off x="1684338" y="2901950"/>
          <a:ext cx="3179762" cy="1554163"/>
        </p:xfrm>
        <a:graphic>
          <a:graphicData uri="http://schemas.openxmlformats.org/presentationml/2006/ole">
            <p:oleObj spid="_x0000_s26641" name="Формула" r:id="rId5" imgW="1790640" imgH="876240" progId="Equation.3">
              <p:embed/>
            </p:oleObj>
          </a:graphicData>
        </a:graphic>
      </p:graphicFrame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3" name="Object 19"/>
          <p:cNvGraphicFramePr>
            <a:graphicFrameLocks noChangeAspect="1"/>
          </p:cNvGraphicFramePr>
          <p:nvPr/>
        </p:nvGraphicFramePr>
        <p:xfrm>
          <a:off x="1571604" y="4857760"/>
          <a:ext cx="3133725" cy="1643063"/>
        </p:xfrm>
        <a:graphic>
          <a:graphicData uri="http://schemas.openxmlformats.org/presentationml/2006/ole">
            <p:oleObj spid="_x0000_s26643" name="Формула" r:id="rId6" imgW="1765080" imgH="927000" progId="Equation.3">
              <p:embed/>
            </p:oleObj>
          </a:graphicData>
        </a:graphic>
      </p:graphicFrame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5" name="Object 21"/>
          <p:cNvGraphicFramePr>
            <a:graphicFrameLocks noChangeAspect="1"/>
          </p:cNvGraphicFramePr>
          <p:nvPr/>
        </p:nvGraphicFramePr>
        <p:xfrm>
          <a:off x="5767388" y="3000375"/>
          <a:ext cx="3106737" cy="1550988"/>
        </p:xfrm>
        <a:graphic>
          <a:graphicData uri="http://schemas.openxmlformats.org/presentationml/2006/ole">
            <p:oleObj spid="_x0000_s26645" name="Формула" r:id="rId7" imgW="1854000" imgH="927000" progId="Equation.3">
              <p:embed/>
            </p:oleObj>
          </a:graphicData>
        </a:graphic>
      </p:graphicFrame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7" name="Object 23"/>
          <p:cNvGraphicFramePr>
            <a:graphicFrameLocks noChangeAspect="1"/>
          </p:cNvGraphicFramePr>
          <p:nvPr/>
        </p:nvGraphicFramePr>
        <p:xfrm>
          <a:off x="5829300" y="5000625"/>
          <a:ext cx="3019425" cy="1582738"/>
        </p:xfrm>
        <a:graphic>
          <a:graphicData uri="http://schemas.openxmlformats.org/presentationml/2006/ole">
            <p:oleObj spid="_x0000_s26647" name="Формула" r:id="rId8" imgW="1765080" imgH="927000" progId="Equation.3">
              <p:embed/>
            </p:oleObj>
          </a:graphicData>
        </a:graphic>
      </p:graphicFrame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9" name="Object 25"/>
          <p:cNvGraphicFramePr>
            <a:graphicFrameLocks noChangeAspect="1"/>
          </p:cNvGraphicFramePr>
          <p:nvPr/>
        </p:nvGraphicFramePr>
        <p:xfrm>
          <a:off x="285720" y="2643182"/>
          <a:ext cx="1357321" cy="361950"/>
        </p:xfrm>
        <a:graphic>
          <a:graphicData uri="http://schemas.openxmlformats.org/presentationml/2006/ole">
            <p:oleObj spid="_x0000_s26649" name="Формула" r:id="rId9" imgW="583947" imgH="152334" progId="Equation.3">
              <p:embed/>
            </p:oleObj>
          </a:graphicData>
        </a:graphic>
      </p:graphicFrame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51" name="Object 27"/>
          <p:cNvGraphicFramePr>
            <a:graphicFrameLocks noChangeAspect="1"/>
          </p:cNvGraphicFramePr>
          <p:nvPr/>
        </p:nvGraphicFramePr>
        <p:xfrm>
          <a:off x="0" y="4357694"/>
          <a:ext cx="1643042" cy="638960"/>
        </p:xfrm>
        <a:graphic>
          <a:graphicData uri="http://schemas.openxmlformats.org/presentationml/2006/ole">
            <p:oleObj spid="_x0000_s26651" name="Формула" r:id="rId10" imgW="685502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dirty="0" smtClean="0"/>
              <a:t>I.                      </a:t>
            </a:r>
            <a:r>
              <a:rPr lang="ru-RU" dirty="0" smtClean="0"/>
              <a:t> ;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II.</a:t>
            </a:r>
            <a:r>
              <a:rPr lang="ru-RU" dirty="0" smtClean="0"/>
              <a:t>                         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III.                     </a:t>
            </a:r>
            <a:r>
              <a:rPr lang="ru-RU" dirty="0" smtClean="0"/>
              <a:t> ;     </a:t>
            </a:r>
            <a:r>
              <a:rPr lang="en-US" dirty="0" smtClean="0"/>
              <a:t>IV.</a:t>
            </a:r>
            <a:r>
              <a:rPr lang="ru-RU" dirty="0" smtClean="0"/>
              <a:t>                        ;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V.                       </a:t>
            </a:r>
            <a:r>
              <a:rPr lang="ru-RU" dirty="0" smtClean="0"/>
              <a:t>;     </a:t>
            </a:r>
            <a:r>
              <a:rPr lang="en-US" dirty="0" smtClean="0"/>
              <a:t>VI.</a:t>
            </a:r>
            <a:r>
              <a:rPr lang="ru-RU" smtClean="0"/>
              <a:t>                        ;</a:t>
            </a:r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1285852" y="1928802"/>
          <a:ext cx="1928826" cy="1153103"/>
        </p:xfrm>
        <a:graphic>
          <a:graphicData uri="http://schemas.openxmlformats.org/presentationml/2006/ole">
            <p:oleObj spid="_x0000_s27649" name="Формула" r:id="rId3" imgW="876300" imgH="520700" progId="Equation.3">
              <p:embed/>
            </p:oleObj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244600" y="3143250"/>
          <a:ext cx="2012950" cy="1152525"/>
        </p:xfrm>
        <a:graphic>
          <a:graphicData uri="http://schemas.openxmlformats.org/presentationml/2006/ole">
            <p:oleObj spid="_x0000_s27651" name="Формула" r:id="rId4" imgW="914400" imgH="520560" progId="Equation.3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273175" y="4357688"/>
          <a:ext cx="1955800" cy="1152525"/>
        </p:xfrm>
        <a:graphic>
          <a:graphicData uri="http://schemas.openxmlformats.org/presentationml/2006/ole">
            <p:oleObj spid="_x0000_s27653" name="Формула" r:id="rId5" imgW="888840" imgH="520560" progId="Equation.3">
              <p:embed/>
            </p:oleObj>
          </a:graphicData>
        </a:graphic>
      </p:graphicFrame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4602163" y="4429125"/>
          <a:ext cx="1995487" cy="1143000"/>
        </p:xfrm>
        <a:graphic>
          <a:graphicData uri="http://schemas.openxmlformats.org/presentationml/2006/ole">
            <p:oleObj spid="_x0000_s27655" name="Формула" r:id="rId6" imgW="914400" imgH="520560" progId="Equation.3">
              <p:embed/>
            </p:oleObj>
          </a:graphicData>
        </a:graphic>
      </p:graphicFrame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4557713" y="3214688"/>
          <a:ext cx="1939925" cy="1143000"/>
        </p:xfrm>
        <a:graphic>
          <a:graphicData uri="http://schemas.openxmlformats.org/presentationml/2006/ole">
            <p:oleObj spid="_x0000_s27657" name="Формула" r:id="rId7" imgW="888840" imgH="520560" progId="Equation.3">
              <p:embed/>
            </p:oleObj>
          </a:graphicData>
        </a:graphic>
      </p:graphicFrame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4584700" y="2000250"/>
          <a:ext cx="1901825" cy="1152525"/>
        </p:xfrm>
        <a:graphic>
          <a:graphicData uri="http://schemas.openxmlformats.org/presentationml/2006/ole">
            <p:oleObj spid="_x0000_s27659" name="Формула" r:id="rId8" imgW="86328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уравнений 3 степени.</a:t>
            </a:r>
            <a:br>
              <a:rPr lang="ru-RU" dirty="0" smtClean="0"/>
            </a:br>
            <a:r>
              <a:rPr lang="ru-RU" dirty="0" smtClean="0"/>
              <a:t>Метод </a:t>
            </a:r>
            <a:r>
              <a:rPr lang="ru-RU" dirty="0" err="1" smtClean="0"/>
              <a:t>Гудде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 одной стороны </a:t>
            </a:r>
            <a:r>
              <a:rPr lang="ru-RU" i="1" dirty="0" smtClean="0"/>
              <a:t>– </a:t>
            </a:r>
            <a:r>
              <a:rPr lang="ru-RU" dirty="0" smtClean="0"/>
              <a:t>исследование метода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428596" y="2000240"/>
          <a:ext cx="2708796" cy="723903"/>
        </p:xfrm>
        <a:graphic>
          <a:graphicData uri="http://schemas.openxmlformats.org/presentationml/2006/ole">
            <p:oleObj spid="_x0000_s1025" name="Формула" r:id="rId3" imgW="1104900" imgH="292100" progId="Equation.3">
              <p:embed/>
            </p:oleObj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596" y="2643182"/>
          <a:ext cx="3392290" cy="1000132"/>
        </p:xfrm>
        <a:graphic>
          <a:graphicData uri="http://schemas.openxmlformats.org/presentationml/2006/ole">
            <p:oleObj spid="_x0000_s1028" name="Формула" r:id="rId4" imgW="1397000" imgH="469900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71472" y="3929066"/>
          <a:ext cx="1647832" cy="581588"/>
        </p:xfrm>
        <a:graphic>
          <a:graphicData uri="http://schemas.openxmlformats.org/presentationml/2006/ole">
            <p:oleObj spid="_x0000_s1031" r:id="rId5" imgW="647700" imgH="228600" progId="">
              <p:embed/>
            </p:oleObj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929322" y="2357430"/>
          <a:ext cx="1714512" cy="500066"/>
        </p:xfrm>
        <a:graphic>
          <a:graphicData uri="http://schemas.openxmlformats.org/presentationml/2006/ole">
            <p:oleObj spid="_x0000_s1034" r:id="rId6" imgW="634725" imgH="203112" progId="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071934" y="3643314"/>
          <a:ext cx="4088688" cy="857256"/>
        </p:xfrm>
        <a:graphic>
          <a:graphicData uri="http://schemas.openxmlformats.org/presentationml/2006/ole">
            <p:oleObj spid="_x0000_s1039" r:id="rId7" imgW="2565400" imgH="444500" progId="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071934" y="4643446"/>
          <a:ext cx="4088685" cy="857256"/>
        </p:xfrm>
        <a:graphic>
          <a:graphicData uri="http://schemas.openxmlformats.org/presentationml/2006/ole">
            <p:oleObj spid="_x0000_s1038" r:id="rId8" imgW="2565400" imgH="444500" progId="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000496" y="5572140"/>
          <a:ext cx="4143404" cy="877925"/>
        </p:xfrm>
        <a:graphic>
          <a:graphicData uri="http://schemas.openxmlformats.org/presentationml/2006/ole">
            <p:oleObj spid="_x0000_s1037" r:id="rId9" imgW="2590800" imgH="444500" progId="">
              <p:embed/>
            </p:oleObj>
          </a:graphicData>
        </a:graphic>
      </p:graphicFrame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4000496" y="2285992"/>
          <a:ext cx="1371600" cy="514350"/>
        </p:xfrm>
        <a:graphic>
          <a:graphicData uri="http://schemas.openxmlformats.org/presentationml/2006/ole">
            <p:oleObj spid="_x0000_s1044" name="Формула" r:id="rId10" imgW="609480" imgH="228600" progId="Equation.3">
              <p:embed/>
            </p:oleObj>
          </a:graphicData>
        </a:graphic>
      </p:graphicFrame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642910" y="4786322"/>
          <a:ext cx="1838342" cy="1001078"/>
        </p:xfrm>
        <a:graphic>
          <a:graphicData uri="http://schemas.openxmlformats.org/presentationml/2006/ole">
            <p:oleObj spid="_x0000_s1047" name="Формула" r:id="rId11" imgW="965200" imgH="520700" progId="Equation.3">
              <p:embed/>
            </p:oleObj>
          </a:graphicData>
        </a:graphic>
      </p:graphicFrame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523875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4000496" y="2928934"/>
          <a:ext cx="1357322" cy="500066"/>
        </p:xfrm>
        <a:graphic>
          <a:graphicData uri="http://schemas.openxmlformats.org/presentationml/2006/ole">
            <p:oleObj spid="_x0000_s1050" name="Формула" r:id="rId12" imgW="660113" imgH="241195" progId="Equation.3">
              <p:embed/>
            </p:oleObj>
          </a:graphicData>
        </a:graphic>
      </p:graphicFrame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/>
              <a:t>В свете современной теории: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/>
          <a:lstStyle/>
          <a:p>
            <a:r>
              <a:rPr lang="ru-RU" dirty="0" smtClean="0"/>
              <a:t>варианты системы (6) соответствуют следующим подстановкам: </a:t>
            </a:r>
          </a:p>
          <a:p>
            <a:endParaRPr lang="ru-RU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071538" y="2143117"/>
          <a:ext cx="1224900" cy="1357322"/>
        </p:xfrm>
        <a:graphic>
          <a:graphicData uri="http://schemas.openxmlformats.org/presentationml/2006/ole">
            <p:oleObj spid="_x0000_s41986" name="Формула" r:id="rId3" imgW="469800" imgH="52056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022350" y="3643313"/>
          <a:ext cx="1312863" cy="1346200"/>
        </p:xfrm>
        <a:graphic>
          <a:graphicData uri="http://schemas.openxmlformats.org/presentationml/2006/ole">
            <p:oleObj spid="_x0000_s41987" name="Формула" r:id="rId4" imgW="507960" imgH="52056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22350" y="5072063"/>
          <a:ext cx="1323975" cy="1357312"/>
        </p:xfrm>
        <a:graphic>
          <a:graphicData uri="http://schemas.openxmlformats.org/presentationml/2006/ole">
            <p:oleObj spid="_x0000_s41988" name="Формула" r:id="rId5" imgW="507960" imgH="52056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2643174" y="5072074"/>
          <a:ext cx="1392021" cy="1357333"/>
        </p:xfrm>
        <a:graphic>
          <a:graphicData uri="http://schemas.openxmlformats.org/presentationml/2006/ole">
            <p:oleObj spid="_x0000_s41989" name="Формула" r:id="rId6" imgW="533160" imgH="520560" progId="Equation.3">
              <p:embed/>
            </p:oleObj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643174" y="3643314"/>
          <a:ext cx="1325563" cy="1357312"/>
        </p:xfrm>
        <a:graphic>
          <a:graphicData uri="http://schemas.openxmlformats.org/presentationml/2006/ole">
            <p:oleObj spid="_x0000_s41990" name="Формула" r:id="rId7" imgW="507960" imgH="520560" progId="Equation.3">
              <p:embed/>
            </p:oleObj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697163" y="2214563"/>
          <a:ext cx="1258887" cy="1357312"/>
        </p:xfrm>
        <a:graphic>
          <a:graphicData uri="http://schemas.openxmlformats.org/presentationml/2006/ole">
            <p:oleObj spid="_x0000_s41991" name="Формула" r:id="rId8" imgW="482400" imgH="520560" progId="Equation.3">
              <p:embed/>
            </p:oleObj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4500562" y="2714619"/>
          <a:ext cx="1160433" cy="1285885"/>
        </p:xfrm>
        <a:graphic>
          <a:graphicData uri="http://schemas.openxmlformats.org/presentationml/2006/ole">
            <p:oleObj spid="_x0000_s41992" name="Формула" r:id="rId9" imgW="469800" imgH="520560" progId="Equation.3">
              <p:embed/>
            </p:oleObj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5811838" y="2714625"/>
          <a:ext cx="1236662" cy="1323975"/>
        </p:xfrm>
        <a:graphic>
          <a:graphicData uri="http://schemas.openxmlformats.org/presentationml/2006/ole">
            <p:oleObj spid="_x0000_s41993" name="Формула" r:id="rId10" imgW="507960" imgH="520560" progId="Equation.3">
              <p:embed/>
            </p:oleObj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7240588" y="2786063"/>
          <a:ext cx="1236662" cy="1266825"/>
        </p:xfrm>
        <a:graphic>
          <a:graphicData uri="http://schemas.openxmlformats.org/presentationml/2006/ole">
            <p:oleObj spid="_x0000_s41994" name="Формула" r:id="rId11" imgW="507960" imgH="520560" progId="Equation.3">
              <p:embed/>
            </p:oleObj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4484688" y="4286250"/>
          <a:ext cx="1246187" cy="1346200"/>
        </p:xfrm>
        <a:graphic>
          <a:graphicData uri="http://schemas.openxmlformats.org/presentationml/2006/ole">
            <p:oleObj spid="_x0000_s41995" name="Формула" r:id="rId12" imgW="482400" imgH="520560" progId="Equation.3">
              <p:embed/>
            </p:oleObj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5811838" y="4286250"/>
          <a:ext cx="1254125" cy="1285875"/>
        </p:xfrm>
        <a:graphic>
          <a:graphicData uri="http://schemas.openxmlformats.org/presentationml/2006/ole">
            <p:oleObj spid="_x0000_s41996" name="Формула" r:id="rId13" imgW="507960" imgH="520560" progId="Equation.3">
              <p:embed/>
            </p:oleObj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7210425" y="4286250"/>
          <a:ext cx="1298575" cy="1266825"/>
        </p:xfrm>
        <a:graphic>
          <a:graphicData uri="http://schemas.openxmlformats.org/presentationml/2006/ole">
            <p:oleObj spid="_x0000_s41997" name="Формула" r:id="rId14" imgW="53316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01038" cy="857232"/>
          </a:xfrm>
        </p:spPr>
        <p:txBody>
          <a:bodyPr>
            <a:noAutofit/>
          </a:bodyPr>
          <a:lstStyle/>
          <a:p>
            <a:r>
              <a:rPr lang="ru-RU" sz="3600" dirty="0" smtClean="0"/>
              <a:t> </a:t>
            </a:r>
            <a:r>
              <a:rPr lang="ru-RU" sz="4000" dirty="0" smtClean="0"/>
              <a:t>Нахождение значений  </a:t>
            </a:r>
            <a:r>
              <a:rPr lang="en-US" sz="4000" i="1" dirty="0" smtClean="0"/>
              <a:t>f</a:t>
            </a:r>
            <a:r>
              <a:rPr lang="ru-RU" sz="3600" i="1" dirty="0" smtClean="0"/>
              <a:t>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Если </a:t>
            </a:r>
            <a:r>
              <a:rPr lang="el-GR" i="1" dirty="0" smtClean="0">
                <a:cs typeface="Times New Roman" pitchFamily="18" charset="0"/>
              </a:rPr>
              <a:t>μ</a:t>
            </a:r>
            <a:r>
              <a:rPr lang="en-US" i="1" dirty="0" smtClean="0">
                <a:cs typeface="Times New Roman" pitchFamily="18" charset="0"/>
              </a:rPr>
              <a:t>-</a:t>
            </a:r>
            <a:r>
              <a:rPr lang="ru-RU" dirty="0" smtClean="0">
                <a:cs typeface="Times New Roman" pitchFamily="18" charset="0"/>
              </a:rPr>
              <a:t>простое число.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x''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cs typeface="Times New Roman" pitchFamily="18" charset="0"/>
              </a:rPr>
              <a:t>фиксированы.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x''',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i="1" baseline="30000" dirty="0" err="1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…-</a:t>
            </a:r>
            <a:r>
              <a:rPr lang="ru-RU" dirty="0" smtClean="0">
                <a:cs typeface="Times New Roman" pitchFamily="18" charset="0"/>
              </a:rPr>
              <a:t>переставляются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            </a:t>
            </a:r>
            <a:r>
              <a:rPr lang="ru-RU" dirty="0" smtClean="0">
                <a:cs typeface="Times New Roman" pitchFamily="18" charset="0"/>
              </a:rPr>
              <a:t>вариантов системы (6). (П.)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x''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с остальными корнями эквивалентна подстановке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,… в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в</a:t>
            </a:r>
            <a:r>
              <a:rPr lang="ru-RU" dirty="0" smtClean="0">
                <a:cs typeface="Times New Roman" pitchFamily="18" charset="0"/>
              </a:rPr>
              <a:t>ариант (6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). </a:t>
            </a:r>
            <a:r>
              <a:rPr lang="ru-RU" dirty="0" smtClean="0">
                <a:cs typeface="Times New Roman" pitchFamily="18" charset="0"/>
              </a:rPr>
              <a:t>Гипотеза: подстановка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marL="0" indent="0">
              <a:buNone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,… в 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dirty="0" smtClean="0">
                <a:cs typeface="Times New Roman" pitchFamily="18" charset="0"/>
              </a:rPr>
              <a:t>выражение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x''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smtClean="0">
                <a:cs typeface="Times New Roman" pitchFamily="18" charset="0"/>
              </a:rPr>
              <a:t>…</a:t>
            </a:r>
            <a:r>
              <a:rPr lang="ru-RU" dirty="0" smtClean="0">
                <a:cs typeface="Times New Roman" pitchFamily="18" charset="0"/>
              </a:rPr>
              <a:t>,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cs typeface="Times New Roman" pitchFamily="18" charset="0"/>
              </a:rPr>
              <a:t>,</a:t>
            </a:r>
            <a:r>
              <a:rPr lang="ru-RU" i="1" dirty="0" smtClean="0"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cs typeface="Times New Roman" pitchFamily="18" charset="0"/>
              </a:rPr>
              <a:t>полученном из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ru-RU" dirty="0" smtClean="0">
                <a:cs typeface="Times New Roman" pitchFamily="18" charset="0"/>
              </a:rPr>
              <a:t>6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ru-RU" dirty="0" smtClean="0">
                <a:cs typeface="Times New Roman" pitchFamily="18" charset="0"/>
              </a:rPr>
              <a:t>, приведёт к уравнению 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            степени:                                                      (7)        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Но, если из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                               исключить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то  (7) не зависит от </a:t>
            </a:r>
            <a:endParaRPr lang="ru-RU" dirty="0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928926" y="4681011"/>
          <a:ext cx="4857784" cy="605377"/>
        </p:xfrm>
        <a:graphic>
          <a:graphicData uri="http://schemas.openxmlformats.org/presentationml/2006/ole">
            <p:oleObj spid="_x0000_s37890" r:id="rId4" imgW="2070100" imgH="254000" progId="">
              <p:embed/>
            </p:oleObj>
          </a:graphicData>
        </a:graphic>
      </p:graphicFrame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5214942" y="1500177"/>
          <a:ext cx="1271588" cy="500063"/>
        </p:xfrm>
        <a:graphic>
          <a:graphicData uri="http://schemas.openxmlformats.org/presentationml/2006/ole">
            <p:oleObj spid="_x0000_s37891" name="Формула" r:id="rId5" imgW="583920" imgH="228600" progId="Equation.3">
              <p:embed/>
            </p:oleObj>
          </a:graphicData>
        </a:graphic>
      </p:graphicFrame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57158" y="3060530"/>
          <a:ext cx="1214447" cy="511346"/>
        </p:xfrm>
        <a:graphic>
          <a:graphicData uri="http://schemas.openxmlformats.org/presentationml/2006/ole">
            <p:oleObj spid="_x0000_s37893" name="Формула" r:id="rId6" imgW="545863" imgH="228501" progId="Equation.3">
              <p:embed/>
            </p:oleObj>
          </a:graphicData>
        </a:graphic>
      </p:graphicFrame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358082" y="5357826"/>
          <a:ext cx="428628" cy="396244"/>
        </p:xfrm>
        <a:graphic>
          <a:graphicData uri="http://schemas.openxmlformats.org/presentationml/2006/ole">
            <p:oleObj spid="_x0000_s37895" name="Формула" r:id="rId7" imgW="164880" imgH="152280" progId="Equation.3">
              <p:embed/>
            </p:oleObj>
          </a:graphicData>
        </a:graphic>
      </p:graphicFrame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357158" y="4714884"/>
          <a:ext cx="1087437" cy="492125"/>
        </p:xfrm>
        <a:graphic>
          <a:graphicData uri="http://schemas.openxmlformats.org/presentationml/2006/ole">
            <p:oleObj spid="_x0000_s37897" name="Формула" r:id="rId8" imgW="507960" imgH="228600" progId="Equation.3">
              <p:embed/>
            </p:oleObj>
          </a:graphicData>
        </a:graphic>
      </p:graphicFrame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396875" y="5772150"/>
          <a:ext cx="3733800" cy="655638"/>
        </p:xfrm>
        <a:graphic>
          <a:graphicData uri="http://schemas.openxmlformats.org/presentationml/2006/ole">
            <p:oleObj spid="_x0000_s37899" name="Формула" r:id="rId9" imgW="2323800" imgH="304560" progId="Equation.3">
              <p:embed/>
            </p:oleObj>
          </a:graphicData>
        </a:graphic>
      </p:graphicFrame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7858148" y="5929330"/>
          <a:ext cx="457177" cy="395635"/>
        </p:xfrm>
        <a:graphic>
          <a:graphicData uri="http://schemas.openxmlformats.org/presentationml/2006/ole">
            <p:oleObj spid="_x0000_s37903" name="Формула" r:id="rId10" imgW="190440" imgH="152280" progId="Equation.3">
              <p:embed/>
            </p:oleObj>
          </a:graphicData>
        </a:graphic>
      </p:graphicFrame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2354564" y="5286388"/>
          <a:ext cx="2860378" cy="500066"/>
        </p:xfrm>
        <a:graphic>
          <a:graphicData uri="http://schemas.openxmlformats.org/presentationml/2006/ole">
            <p:oleObj spid="_x0000_s37904" name="Формула" r:id="rId11" imgW="135831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66" y="517523"/>
            <a:ext cx="8229600" cy="5840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u="sng" dirty="0" smtClean="0"/>
              <a:t>Заключение.</a:t>
            </a:r>
          </a:p>
          <a:p>
            <a:pPr marL="0" indent="0">
              <a:buNone/>
            </a:pPr>
            <a:r>
              <a:rPr lang="ru-RU" dirty="0" smtClean="0"/>
              <a:t>    Решение уравнения простой степени </a:t>
            </a:r>
            <a:r>
              <a:rPr lang="en-US" dirty="0" smtClean="0"/>
              <a:t>      </a:t>
            </a:r>
            <a:r>
              <a:rPr lang="ru-RU" dirty="0" smtClean="0"/>
              <a:t>, сводится к решению упрощающего уравнения (7), не содержащего      </a:t>
            </a:r>
            <a:r>
              <a:rPr lang="ru-RU" i="1" dirty="0" smtClean="0"/>
              <a:t>. </a:t>
            </a:r>
            <a:r>
              <a:rPr lang="ru-RU" dirty="0" smtClean="0"/>
              <a:t>Степень этого  уравнения равна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-1). </a:t>
            </a:r>
            <a:r>
              <a:rPr lang="ru-RU" dirty="0" smtClean="0"/>
              <a:t>Его коэффициенты 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F,G,…</a:t>
            </a:r>
            <a:r>
              <a:rPr lang="ru-RU" dirty="0" smtClean="0"/>
              <a:t>- функции корней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 ,x''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x''',…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не зависят от перестановки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x', 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''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т.е. удовлетворяют уравнению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2)! </a:t>
            </a:r>
            <a:r>
              <a:rPr lang="ru-RU" dirty="0" smtClean="0"/>
              <a:t>степени.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ru-RU" dirty="0" smtClean="0"/>
              <a:t>Вывод: уравнение относительно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dirty="0" smtClean="0"/>
              <a:t> </a:t>
            </a:r>
            <a:r>
              <a:rPr lang="ru-RU" dirty="0" smtClean="0"/>
              <a:t>всегда будет превышать степень заданного уравнения, исключая </a:t>
            </a:r>
            <a:r>
              <a:rPr lang="en-US" dirty="0" smtClean="0"/>
              <a:t> </a:t>
            </a:r>
            <a:r>
              <a:rPr lang="el-GR" i="1" dirty="0" smtClean="0"/>
              <a:t>μ</a:t>
            </a:r>
            <a:r>
              <a:rPr lang="ru-RU" dirty="0" smtClean="0"/>
              <a:t>=3.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4143372" y="2285992"/>
          <a:ext cx="311429" cy="357190"/>
        </p:xfrm>
        <a:graphic>
          <a:graphicData uri="http://schemas.openxmlformats.org/presentationml/2006/ole">
            <p:oleObj spid="_x0000_s44033" name="Формула" r:id="rId3" imgW="164957" imgH="152268" progId="Equation.3">
              <p:embed/>
            </p:oleObj>
          </a:graphicData>
        </a:graphic>
      </p:graphicFrame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7358082" y="1285860"/>
          <a:ext cx="706078" cy="428628"/>
        </p:xfrm>
        <a:graphic>
          <a:graphicData uri="http://schemas.openxmlformats.org/presentationml/2006/ole">
            <p:oleObj spid="_x0000_s44035" name="Формула" r:id="rId4" imgW="1648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1762"/>
            <a:ext cx="8186766" cy="868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Заключение по методу </a:t>
            </a:r>
            <a:r>
              <a:rPr lang="ru-RU" dirty="0" err="1" smtClean="0"/>
              <a:t>Чирнгауза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 Если нельзя понизить степень  уравнения относительно коэффициентов  уравнения (7) до значения меньшего чем </a:t>
            </a:r>
            <a:r>
              <a:rPr lang="el-GR" i="1" dirty="0" smtClean="0"/>
              <a:t>μ</a:t>
            </a:r>
            <a:r>
              <a:rPr lang="ru-RU" dirty="0" smtClean="0"/>
              <a:t>, то метод </a:t>
            </a:r>
            <a:r>
              <a:rPr lang="ru-RU" dirty="0" err="1" smtClean="0"/>
              <a:t>Чирнгауза</a:t>
            </a:r>
            <a:r>
              <a:rPr lang="ru-RU" dirty="0" smtClean="0"/>
              <a:t> не применим, </a:t>
            </a:r>
            <a:r>
              <a:rPr lang="ru-RU" u="sng" dirty="0" smtClean="0"/>
              <a:t>«…но в общем , как мне кажется, это невозможно</a:t>
            </a:r>
            <a:r>
              <a:rPr lang="ru-RU" dirty="0" smtClean="0"/>
              <a:t>», т.к. (</a:t>
            </a:r>
            <a:r>
              <a:rPr lang="el-GR" i="1" dirty="0" smtClean="0"/>
              <a:t>μ</a:t>
            </a:r>
            <a:r>
              <a:rPr lang="ru-RU" dirty="0" smtClean="0"/>
              <a:t>-2)! значений коэффициентов из уравнения (7) - известные функции </a:t>
            </a:r>
            <a:r>
              <a:rPr lang="ru-RU" i="1" dirty="0" smtClean="0"/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̕,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̕̕,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̕̕̕,…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F,</a:t>
            </a:r>
            <a:r>
              <a:rPr lang="en-US" i="1" dirty="0" smtClean="0">
                <a:latin typeface="Calibri"/>
                <a:cs typeface="Times New Roman" pitchFamily="18" charset="0"/>
              </a:rPr>
              <a:t>̕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Calibri"/>
                <a:cs typeface="Times New Roman" pitchFamily="18" charset="0"/>
              </a:rPr>
              <a:t>̒̒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dirty="0" smtClean="0">
                <a:latin typeface="Calibri"/>
                <a:cs typeface="Times New Roman" pitchFamily="18" charset="0"/>
              </a:rPr>
              <a:t>̒̒̒</a:t>
            </a:r>
            <a:r>
              <a:rPr lang="ru-RU" i="1" dirty="0" smtClean="0">
                <a:latin typeface="Calibri"/>
                <a:cs typeface="Times New Roman" pitchFamily="18" charset="0"/>
              </a:rPr>
              <a:t>,…</a:t>
            </a:r>
            <a:r>
              <a:rPr lang="ru-RU" dirty="0" smtClean="0"/>
              <a:t>  удовлетворяют уравнению (</a:t>
            </a:r>
            <a:r>
              <a:rPr lang="el-GR" i="1" dirty="0" smtClean="0"/>
              <a:t>μ</a:t>
            </a:r>
            <a:r>
              <a:rPr lang="ru-RU" dirty="0" smtClean="0"/>
              <a:t>-2)! степени. Если можно найти </a:t>
            </a:r>
            <a:r>
              <a:rPr lang="el-GR" i="1" dirty="0" smtClean="0"/>
              <a:t>μ</a:t>
            </a:r>
            <a:r>
              <a:rPr lang="ru-RU" dirty="0" smtClean="0"/>
              <a:t> его корней, то посредством них найдутся и все остальные.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Приведение метода </a:t>
            </a:r>
            <a:r>
              <a:rPr lang="ru-RU" sz="4000" dirty="0" err="1" smtClean="0"/>
              <a:t>Чирнгауза</a:t>
            </a:r>
            <a:r>
              <a:rPr lang="ru-RU" sz="4000" dirty="0" smtClean="0"/>
              <a:t> к методу Эйлера и Безу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097467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None/>
            </a:pPr>
            <a:r>
              <a:rPr lang="ru-RU" sz="3500" dirty="0" smtClean="0"/>
              <a:t>Уравнение</a:t>
            </a:r>
          </a:p>
          <a:p>
            <a:pPr>
              <a:lnSpc>
                <a:spcPct val="130000"/>
              </a:lnSpc>
              <a:buNone/>
            </a:pPr>
            <a:r>
              <a:rPr lang="ru-RU" dirty="0" smtClean="0"/>
              <a:t> в  виде                      -  заданное.</a:t>
            </a:r>
          </a:p>
          <a:p>
            <a:pPr>
              <a:lnSpc>
                <a:spcPct val="130000"/>
              </a:lnSpc>
              <a:buNone/>
            </a:pPr>
            <a:r>
              <a:rPr lang="ru-RU" dirty="0" smtClean="0"/>
              <a:t> Уравнение </a:t>
            </a:r>
          </a:p>
          <a:p>
            <a:pPr>
              <a:lnSpc>
                <a:spcPct val="130000"/>
              </a:lnSpc>
              <a:buNone/>
            </a:pPr>
            <a:r>
              <a:rPr lang="ru-RU" dirty="0" smtClean="0"/>
              <a:t>как преобразованное. Подстановка:</a:t>
            </a:r>
          </a:p>
          <a:p>
            <a:pPr>
              <a:lnSpc>
                <a:spcPct val="130000"/>
              </a:lnSpc>
              <a:buNone/>
            </a:pPr>
            <a:r>
              <a:rPr lang="ru-RU" dirty="0" smtClean="0"/>
              <a:t> </a:t>
            </a:r>
          </a:p>
          <a:p>
            <a:pPr>
              <a:lnSpc>
                <a:spcPct val="130000"/>
              </a:lnSpc>
              <a:buNone/>
            </a:pPr>
            <a:r>
              <a:rPr lang="ru-RU" dirty="0" smtClean="0"/>
              <a:t>приводится к виду :           </a:t>
            </a:r>
          </a:p>
          <a:p>
            <a:pPr>
              <a:buNone/>
            </a:pPr>
            <a:r>
              <a:rPr lang="ru-RU" dirty="0" smtClean="0"/>
              <a:t>Задача: найти коэффициенты</a:t>
            </a:r>
            <a:r>
              <a:rPr lang="ru-RU" i="1" dirty="0" smtClean="0"/>
              <a:t> 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ru-RU" sz="35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786050" y="1214422"/>
          <a:ext cx="4643470" cy="558206"/>
        </p:xfrm>
        <a:graphic>
          <a:graphicData uri="http://schemas.openxmlformats.org/presentationml/2006/ole">
            <p:oleObj spid="_x0000_s49154" r:id="rId3" imgW="2628900" imgH="266700" progId="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071671" y="1928802"/>
          <a:ext cx="1714511" cy="571504"/>
        </p:xfrm>
        <a:graphic>
          <a:graphicData uri="http://schemas.openxmlformats.org/presentationml/2006/ole">
            <p:oleObj spid="_x0000_s49155" r:id="rId4" imgW="799753" imgH="253890" progId="">
              <p:embed/>
            </p:oleObj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214810" y="4786322"/>
          <a:ext cx="3643338" cy="605667"/>
        </p:xfrm>
        <a:graphic>
          <a:graphicData uri="http://schemas.openxmlformats.org/presentationml/2006/ole">
            <p:oleObj spid="_x0000_s49156" r:id="rId5" imgW="1892300" imgH="254000" progId="">
              <p:embed/>
            </p:oleObj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257175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2714619" y="2571744"/>
          <a:ext cx="5786471" cy="642941"/>
        </p:xfrm>
        <a:graphic>
          <a:graphicData uri="http://schemas.openxmlformats.org/presentationml/2006/ole">
            <p:oleObj spid="_x0000_s49157" r:id="rId6" imgW="2438400" imgH="254000" progId="">
              <p:embed/>
            </p:oleObj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4414" y="3929066"/>
          <a:ext cx="4214842" cy="972848"/>
        </p:xfrm>
        <a:graphic>
          <a:graphicData uri="http://schemas.openxmlformats.org/presentationml/2006/ole">
            <p:oleObj spid="_x0000_s49158" r:id="rId7" imgW="2108200" imgH="482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Нахождение коэффициентов</a:t>
            </a:r>
            <a:r>
              <a:rPr lang="en-US" dirty="0" smtClean="0"/>
              <a:t> </a:t>
            </a:r>
            <a:r>
              <a:rPr lang="en-US" i="1" dirty="0" smtClean="0"/>
              <a:t>a, b, c,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Безу</a:t>
            </a:r>
            <a:r>
              <a:rPr lang="en-US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/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Откуда                                         ,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, где</a:t>
            </a:r>
          </a:p>
          <a:p>
            <a:pPr>
              <a:buNone/>
            </a:pPr>
            <a:r>
              <a:rPr lang="ru-RU" dirty="0" smtClean="0"/>
              <a:t>        -коэффициенты:                   ,…,   </a:t>
            </a:r>
            <a:endParaRPr lang="ru-RU" dirty="0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297" name="Object 1"/>
          <p:cNvGraphicFramePr>
            <a:graphicFrameLocks noChangeAspect="1"/>
          </p:cNvGraphicFramePr>
          <p:nvPr/>
        </p:nvGraphicFramePr>
        <p:xfrm>
          <a:off x="3286116" y="857232"/>
          <a:ext cx="3214710" cy="652465"/>
        </p:xfrm>
        <a:graphic>
          <a:graphicData uri="http://schemas.openxmlformats.org/presentationml/2006/ole">
            <p:oleObj spid="_x0000_s55297" name="Формула" r:id="rId3" imgW="1435100" imgH="292100" progId="Equation.3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85787" y="1428736"/>
          <a:ext cx="5715040" cy="3253419"/>
        </p:xfrm>
        <a:graphic>
          <a:graphicData uri="http://schemas.openxmlformats.org/presentationml/2006/ole">
            <p:oleObj spid="_x0000_s55299" name="Формула" r:id="rId4" imgW="2920680" imgH="1587240" progId="Equation.3">
              <p:embed/>
            </p:oleObj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3428992" y="4500570"/>
          <a:ext cx="3643338" cy="514045"/>
        </p:xfrm>
        <a:graphic>
          <a:graphicData uri="http://schemas.openxmlformats.org/presentationml/2006/ole">
            <p:oleObj spid="_x0000_s55300" name="Формула" r:id="rId5" imgW="1955800" imgH="228600" progId="Equation.3">
              <p:embed/>
            </p:oleObj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600075" y="5572125"/>
          <a:ext cx="657225" cy="590550"/>
        </p:xfrm>
        <a:graphic>
          <a:graphicData uri="http://schemas.openxmlformats.org/presentationml/2006/ole">
            <p:oleObj spid="_x0000_s55301" name="Формула" r:id="rId6" imgW="291960" imgH="266400" progId="Equation.3">
              <p:embed/>
            </p:oleObj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71472" y="5000636"/>
          <a:ext cx="7224713" cy="733425"/>
        </p:xfrm>
        <a:graphic>
          <a:graphicData uri="http://schemas.openxmlformats.org/presentationml/2006/ole">
            <p:oleObj spid="_x0000_s55303" name="Формула" r:id="rId7" imgW="3009600" imgH="304560" progId="Equation.3">
              <p:embed/>
            </p:oleObj>
          </a:graphicData>
        </a:graphic>
      </p:graphicFrame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4214810" y="5500702"/>
          <a:ext cx="1571636" cy="1081026"/>
        </p:xfrm>
        <a:graphic>
          <a:graphicData uri="http://schemas.openxmlformats.org/presentationml/2006/ole">
            <p:oleObj spid="_x0000_s55305" r:id="rId8" imgW="647700" imgH="469900" progId="">
              <p:embed/>
            </p:oleObj>
          </a:graphicData>
        </a:graphic>
      </p:graphicFrame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6353188" y="5572140"/>
          <a:ext cx="1076332" cy="1009063"/>
        </p:xfrm>
        <a:graphic>
          <a:graphicData uri="http://schemas.openxmlformats.org/presentationml/2006/ole">
            <p:oleObj spid="_x0000_s55307" r:id="rId9" imgW="457200" imgH="431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коэффициентов подстановки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  Для общности полагается</a:t>
            </a:r>
            <a:endParaRPr lang="ru-RU" i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;</a:t>
            </a:r>
          </a:p>
          <a:p>
            <a:pPr>
              <a:buNone/>
            </a:pPr>
            <a:r>
              <a:rPr lang="ru-RU" dirty="0" smtClean="0"/>
              <a:t>Возможных </a:t>
            </a:r>
            <a:r>
              <a:rPr lang="ru-RU" dirty="0" smtClean="0"/>
              <a:t>значений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dirty="0" smtClean="0"/>
              <a:t>- зафиксирован.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/>
              <a:t>начение </a:t>
            </a:r>
            <a:r>
              <a:rPr lang="ru-RU" i="1" dirty="0" smtClean="0"/>
              <a:t>      </a:t>
            </a:r>
            <a:r>
              <a:rPr lang="ru-RU" dirty="0" smtClean="0"/>
              <a:t>располагаются в столбец: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/>
              <a:t>Затем, каждое </a:t>
            </a:r>
            <a:r>
              <a:rPr lang="ru-RU" dirty="0" smtClean="0"/>
              <a:t>значение         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/>
              <a:t>умножается на</a:t>
            </a: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643306" y="2857496"/>
          <a:ext cx="428628" cy="473076"/>
        </p:xfrm>
        <a:graphic>
          <a:graphicData uri="http://schemas.openxmlformats.org/presentationml/2006/ole">
            <p:oleObj spid="_x0000_s52226" name="Формула" r:id="rId3" imgW="101520" imgH="164880" progId="Equation.3">
              <p:embed/>
            </p:oleObj>
          </a:graphicData>
        </a:graphic>
      </p:graphicFrame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881063" y="1500188"/>
          <a:ext cx="6202362" cy="638175"/>
        </p:xfrm>
        <a:graphic>
          <a:graphicData uri="http://schemas.openxmlformats.org/presentationml/2006/ole">
            <p:oleObj spid="_x0000_s52230" name="Формула" r:id="rId4" imgW="2590560" imgH="266400" progId="Equation.3">
              <p:embed/>
            </p:oleObj>
          </a:graphicData>
        </a:graphic>
      </p:graphicFrame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4429124" y="2214554"/>
          <a:ext cx="1389062" cy="500062"/>
        </p:xfrm>
        <a:graphic>
          <a:graphicData uri="http://schemas.openxmlformats.org/presentationml/2006/ole">
            <p:oleObj spid="_x0000_s52232" name="Формула" r:id="rId5" imgW="634680" imgH="228600" progId="Equation.3">
              <p:embed/>
            </p:oleObj>
          </a:graphicData>
        </a:graphic>
      </p:graphicFrame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500034" y="2857496"/>
          <a:ext cx="1285884" cy="541423"/>
        </p:xfrm>
        <a:graphic>
          <a:graphicData uri="http://schemas.openxmlformats.org/presentationml/2006/ole">
            <p:oleObj spid="_x0000_s52234" name="Формула" r:id="rId6" imgW="545863" imgH="228501" progId="Equation.3">
              <p:embed/>
            </p:oleObj>
          </a:graphicData>
        </a:graphic>
      </p:graphicFrame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3662363" y="5459413"/>
          <a:ext cx="604837" cy="582612"/>
        </p:xfrm>
        <a:graphic>
          <a:graphicData uri="http://schemas.openxmlformats.org/presentationml/2006/ole">
            <p:oleObj spid="_x0000_s52235" name="Формула" r:id="rId7" imgW="203040" imgH="241200" progId="Equation.3">
              <p:embed/>
            </p:oleObj>
          </a:graphicData>
        </a:graphic>
      </p:graphicFrame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642910" y="3429000"/>
          <a:ext cx="490538" cy="506413"/>
        </p:xfrm>
        <a:graphic>
          <a:graphicData uri="http://schemas.openxmlformats.org/presentationml/2006/ole">
            <p:oleObj spid="_x0000_s52236" name="Формула" r:id="rId8" imgW="139680" imgH="203040" progId="Equation.3">
              <p:embed/>
            </p:oleObj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5981717" y="5048459"/>
          <a:ext cx="876299" cy="595119"/>
        </p:xfrm>
        <a:graphic>
          <a:graphicData uri="http://schemas.openxmlformats.org/presentationml/2006/ole">
            <p:oleObj spid="_x0000_s52238" name="Формула" r:id="rId9" imgW="241200" imgH="241200" progId="Equation.3">
              <p:embed/>
            </p:oleObj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633389" y="4000504"/>
          <a:ext cx="581025" cy="506413"/>
        </p:xfrm>
        <a:graphic>
          <a:graphicData uri="http://schemas.openxmlformats.org/presentationml/2006/ole">
            <p:oleObj spid="_x0000_s52239" name="Формула" r:id="rId10" imgW="164880" imgH="203040" progId="Equation.3">
              <p:embed/>
            </p:oleObj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642910" y="4572008"/>
          <a:ext cx="625475" cy="506413"/>
        </p:xfrm>
        <a:graphic>
          <a:graphicData uri="http://schemas.openxmlformats.org/presentationml/2006/ole">
            <p:oleObj spid="_x0000_s52240" name="Формула" r:id="rId11" imgW="177480" imgH="203040" progId="Equation.3">
              <p:embed/>
            </p:oleObj>
          </a:graphicData>
        </a:graphic>
      </p:graphicFrame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714348" y="5214950"/>
          <a:ext cx="375050" cy="214314"/>
        </p:xfrm>
        <a:graphic>
          <a:graphicData uri="http://schemas.openxmlformats.org/presentationml/2006/ole">
            <p:oleObj spid="_x0000_s52243" name="Формула" r:id="rId12" imgW="164814" imgH="76068" progId="Equation.3">
              <p:embed/>
            </p:oleObj>
          </a:graphicData>
        </a:graphic>
      </p:graphicFrame>
      <p:sp>
        <p:nvSpPr>
          <p:cNvPr id="522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45" name="Object 21"/>
          <p:cNvGraphicFramePr>
            <a:graphicFrameLocks noChangeAspect="1"/>
          </p:cNvGraphicFramePr>
          <p:nvPr/>
        </p:nvGraphicFramePr>
        <p:xfrm>
          <a:off x="6858016" y="5214950"/>
          <a:ext cx="1643074" cy="424616"/>
        </p:xfrm>
        <a:graphic>
          <a:graphicData uri="http://schemas.openxmlformats.org/presentationml/2006/ole">
            <p:oleObj spid="_x0000_s52245" name="Формула" r:id="rId13" imgW="850531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5929354"/>
          </a:xfrm>
        </p:spPr>
        <p:txBody>
          <a:bodyPr/>
          <a:lstStyle/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Общий </a:t>
            </a:r>
            <a:r>
              <a:rPr lang="ru-RU" dirty="0" smtClean="0"/>
              <a:t>вид упрощающего уравнения .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                   - корни уравнения, а                     </a:t>
            </a:r>
          </a:p>
          <a:p>
            <a:r>
              <a:rPr lang="ru-RU" dirty="0" smtClean="0"/>
              <a:t>то:</a:t>
            </a:r>
            <a:endParaRPr lang="ru-RU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744556" y="3786188"/>
          <a:ext cx="6470650" cy="571500"/>
        </p:xfrm>
        <a:graphic>
          <a:graphicData uri="http://schemas.openxmlformats.org/presentationml/2006/ole">
            <p:oleObj spid="_x0000_s54277" name="Формула" r:id="rId3" imgW="3022560" imgH="266400" progId="Equation.3">
              <p:embed/>
            </p:oleObj>
          </a:graphicData>
        </a:graphic>
      </p:graphicFrame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785786" y="4429132"/>
          <a:ext cx="1875191" cy="500066"/>
        </p:xfrm>
        <a:graphic>
          <a:graphicData uri="http://schemas.openxmlformats.org/presentationml/2006/ole">
            <p:oleObj spid="_x0000_s54279" name="Формула" r:id="rId4" imgW="812447" imgH="228501" progId="Equation.3">
              <p:embed/>
            </p:oleObj>
          </a:graphicData>
        </a:graphic>
      </p:graphicFrame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000232" y="5072074"/>
          <a:ext cx="1439862" cy="1195388"/>
        </p:xfrm>
        <a:graphic>
          <a:graphicData uri="http://schemas.openxmlformats.org/presentationml/2006/ole">
            <p:oleObj spid="_x0000_s54285" name="Формула" r:id="rId5" imgW="672840" imgH="558720" progId="Equation.3">
              <p:embed/>
            </p:oleObj>
          </a:graphicData>
        </a:graphic>
      </p:graphicFrame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3428992" y="5072074"/>
          <a:ext cx="1500198" cy="1223889"/>
        </p:xfrm>
        <a:graphic>
          <a:graphicData uri="http://schemas.openxmlformats.org/presentationml/2006/ole">
            <p:oleObj spid="_x0000_s54287" name="Формула" r:id="rId6" imgW="685800" imgH="558720" progId="Equation.3">
              <p:embed/>
            </p:oleObj>
          </a:graphicData>
        </a:graphic>
      </p:graphicFrame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89" name="Object 17"/>
          <p:cNvGraphicFramePr>
            <a:graphicFrameLocks noChangeAspect="1"/>
          </p:cNvGraphicFramePr>
          <p:nvPr/>
        </p:nvGraphicFramePr>
        <p:xfrm>
          <a:off x="5000628" y="5143512"/>
          <a:ext cx="1508125" cy="1165225"/>
        </p:xfrm>
        <a:graphic>
          <a:graphicData uri="http://schemas.openxmlformats.org/presentationml/2006/ole">
            <p:oleObj spid="_x0000_s54289" name="Формула" r:id="rId7" imgW="723600" imgH="558720" progId="Equation.3">
              <p:embed/>
            </p:oleObj>
          </a:graphicData>
        </a:graphic>
      </p:graphicFrame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92" name="Object 20"/>
          <p:cNvGraphicFramePr>
            <a:graphicFrameLocks noChangeAspect="1"/>
          </p:cNvGraphicFramePr>
          <p:nvPr/>
        </p:nvGraphicFramePr>
        <p:xfrm>
          <a:off x="785786" y="3214686"/>
          <a:ext cx="6429420" cy="661548"/>
        </p:xfrm>
        <a:graphic>
          <a:graphicData uri="http://schemas.openxmlformats.org/presentationml/2006/ole">
            <p:oleObj spid="_x0000_s54292" name="Формула" r:id="rId8" imgW="2959100" imgH="304800" progId="Equation.3">
              <p:embed/>
            </p:oleObj>
          </a:graphicData>
        </a:graphic>
      </p:graphicFrame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94" name="Object 22"/>
          <p:cNvGraphicFramePr>
            <a:graphicFrameLocks noChangeAspect="1"/>
          </p:cNvGraphicFramePr>
          <p:nvPr/>
        </p:nvGraphicFramePr>
        <p:xfrm>
          <a:off x="6357950" y="4143380"/>
          <a:ext cx="2177838" cy="785818"/>
        </p:xfrm>
        <a:graphic>
          <a:graphicData uri="http://schemas.openxmlformats.org/presentationml/2006/ole">
            <p:oleObj spid="_x0000_s54294" name="Формула" r:id="rId9" imgW="927100" imgH="330200" progId="Equation.3">
              <p:embed/>
            </p:oleObj>
          </a:graphicData>
        </a:graphic>
      </p:graphicFrame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3"/>
          <p:cNvGraphicFramePr>
            <a:graphicFrameLocks noChangeAspect="1"/>
          </p:cNvGraphicFramePr>
          <p:nvPr/>
        </p:nvGraphicFramePr>
        <p:xfrm>
          <a:off x="785786" y="357188"/>
          <a:ext cx="4675188" cy="642937"/>
        </p:xfrm>
        <a:graphic>
          <a:graphicData uri="http://schemas.openxmlformats.org/presentationml/2006/ole">
            <p:oleObj spid="_x0000_s54295" name="Формула" r:id="rId10" imgW="1942920" imgH="266400" progId="Equation.3">
              <p:embed/>
            </p:oleObj>
          </a:graphicData>
        </a:graphic>
      </p:graphicFrame>
      <p:graphicFrame>
        <p:nvGraphicFramePr>
          <p:cNvPr id="54297" name="Object 25"/>
          <p:cNvGraphicFramePr>
            <a:graphicFrameLocks noChangeAspect="1"/>
          </p:cNvGraphicFramePr>
          <p:nvPr/>
        </p:nvGraphicFramePr>
        <p:xfrm>
          <a:off x="744544" y="1000125"/>
          <a:ext cx="4827588" cy="642938"/>
        </p:xfrm>
        <a:graphic>
          <a:graphicData uri="http://schemas.openxmlformats.org/presentationml/2006/ole">
            <p:oleObj spid="_x0000_s54297" name="Формула" r:id="rId11" imgW="2006280" imgH="266400" progId="Equation.3">
              <p:embed/>
            </p:oleObj>
          </a:graphicData>
        </a:graphic>
      </p:graphicFrame>
      <p:graphicFrame>
        <p:nvGraphicFramePr>
          <p:cNvPr id="54298" name="Object 26"/>
          <p:cNvGraphicFramePr>
            <a:graphicFrameLocks noChangeAspect="1"/>
          </p:cNvGraphicFramePr>
          <p:nvPr/>
        </p:nvGraphicFramePr>
        <p:xfrm>
          <a:off x="714348" y="1643050"/>
          <a:ext cx="4889500" cy="642937"/>
        </p:xfrm>
        <a:graphic>
          <a:graphicData uri="http://schemas.openxmlformats.org/presentationml/2006/ole">
            <p:oleObj spid="_x0000_s54298" name="Формула" r:id="rId12" imgW="2031840" imgH="266400" progId="Equation.3">
              <p:embed/>
            </p:oleObj>
          </a:graphicData>
        </a:graphic>
      </p:graphicFrame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99" name="Object 27"/>
          <p:cNvGraphicFramePr>
            <a:graphicFrameLocks noChangeAspect="1"/>
          </p:cNvGraphicFramePr>
          <p:nvPr/>
        </p:nvGraphicFramePr>
        <p:xfrm>
          <a:off x="711200" y="2420938"/>
          <a:ext cx="2154238" cy="125412"/>
        </p:xfrm>
        <a:graphic>
          <a:graphicData uri="http://schemas.openxmlformats.org/presentationml/2006/ole">
            <p:oleObj spid="_x0000_s54299" name="Формула" r:id="rId13" imgW="1371600" imgH="88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Вычисление коэффициентов    ,   ,    ,…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14422"/>
            <a:ext cx="8229600" cy="5143536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3800" dirty="0" smtClean="0"/>
          </a:p>
          <a:p>
            <a:pPr>
              <a:buNone/>
            </a:pPr>
            <a:endParaRPr lang="ru-RU" sz="3800" dirty="0" smtClean="0"/>
          </a:p>
          <a:p>
            <a:pPr>
              <a:buNone/>
            </a:pPr>
            <a:r>
              <a:rPr lang="ru-RU" sz="4600" dirty="0" smtClean="0"/>
              <a:t>Как известно:   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                                                                                                        </a:t>
            </a:r>
          </a:p>
          <a:p>
            <a:pPr algn="ctr">
              <a:buNone/>
            </a:pPr>
            <a:r>
              <a:rPr lang="ru-RU" sz="4600" dirty="0" smtClean="0"/>
              <a:t> </a:t>
            </a:r>
            <a:r>
              <a:rPr lang="ru-RU" dirty="0" smtClean="0"/>
              <a:t>                                                                                                                              </a:t>
            </a:r>
            <a:endParaRPr lang="ru-RU" dirty="0"/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500829" y="571480"/>
          <a:ext cx="357189" cy="357190"/>
        </p:xfrm>
        <a:graphic>
          <a:graphicData uri="http://schemas.openxmlformats.org/presentationml/2006/ole">
            <p:oleObj spid="_x0000_s58370" r:id="rId3" imgW="152202" imgH="177569" progId="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7000892" y="571480"/>
          <a:ext cx="428625" cy="428625"/>
        </p:xfrm>
        <a:graphic>
          <a:graphicData uri="http://schemas.openxmlformats.org/presentationml/2006/ole">
            <p:oleObj spid="_x0000_s58373" r:id="rId4" imgW="177646" imgH="190335" progId="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7429520" y="571480"/>
          <a:ext cx="446088" cy="428608"/>
        </p:xfrm>
        <a:graphic>
          <a:graphicData uri="http://schemas.openxmlformats.org/presentationml/2006/ole">
            <p:oleObj spid="_x0000_s58374" r:id="rId5" imgW="202936" imgH="177569" progId="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714348" y="1071546"/>
          <a:ext cx="5072063" cy="644525"/>
        </p:xfrm>
        <a:graphic>
          <a:graphicData uri="http://schemas.openxmlformats.org/presentationml/2006/ole">
            <p:oleObj spid="_x0000_s58375" name="Формула" r:id="rId6" imgW="2400300" imgH="304800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714348" y="1714488"/>
          <a:ext cx="6388100" cy="642938"/>
        </p:xfrm>
        <a:graphic>
          <a:graphicData uri="http://schemas.openxmlformats.org/presentationml/2006/ole">
            <p:oleObj spid="_x0000_s58376" r:id="rId7" imgW="2933700" imgH="292100" progId="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714348" y="2357430"/>
          <a:ext cx="3214688" cy="642938"/>
        </p:xfrm>
        <a:graphic>
          <a:graphicData uri="http://schemas.openxmlformats.org/presentationml/2006/ole">
            <p:oleObj spid="_x0000_s58377" name="Формула" r:id="rId8" imgW="1524000" imgH="304800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714348" y="2857496"/>
          <a:ext cx="8015287" cy="785813"/>
        </p:xfrm>
        <a:graphic>
          <a:graphicData uri="http://schemas.openxmlformats.org/presentationml/2006/ole">
            <p:oleObj spid="_x0000_s58378" name="Формула" r:id="rId9" imgW="3924300" imgH="355600" progId="Equation.3">
              <p:embed/>
            </p:oleObj>
          </a:graphicData>
        </a:graphic>
      </p:graphicFrame>
      <p:graphicFrame>
        <p:nvGraphicFramePr>
          <p:cNvPr id="58379" name="Object 11"/>
          <p:cNvGraphicFramePr>
            <a:graphicFrameLocks noChangeAspect="1"/>
          </p:cNvGraphicFramePr>
          <p:nvPr/>
        </p:nvGraphicFramePr>
        <p:xfrm>
          <a:off x="785787" y="3786191"/>
          <a:ext cx="2143140" cy="486949"/>
        </p:xfrm>
        <a:graphic>
          <a:graphicData uri="http://schemas.openxmlformats.org/presentationml/2006/ole">
            <p:oleObj spid="_x0000_s58379" name="Формула" r:id="rId10" imgW="965160" imgH="215640" progId="Equation.3">
              <p:embed/>
            </p:oleObj>
          </a:graphicData>
        </a:graphic>
      </p:graphicFrame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3286116" y="4429135"/>
          <a:ext cx="3108325" cy="428625"/>
        </p:xfrm>
        <a:graphic>
          <a:graphicData uri="http://schemas.openxmlformats.org/presentationml/2006/ole">
            <p:oleObj spid="_x0000_s58380" r:id="rId11" imgW="1384300" imgH="190500" progId="">
              <p:embed/>
            </p:oleObj>
          </a:graphicData>
        </a:graphic>
      </p:graphicFrame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3286116" y="5000639"/>
          <a:ext cx="3108325" cy="428625"/>
        </p:xfrm>
        <a:graphic>
          <a:graphicData uri="http://schemas.openxmlformats.org/presentationml/2006/ole">
            <p:oleObj spid="_x0000_s58381" r:id="rId12" imgW="1384300" imgH="190500" progId="">
              <p:embed/>
            </p:oleObj>
          </a:graphicData>
        </a:graphic>
      </p:graphicFrame>
      <p:sp>
        <p:nvSpPr>
          <p:cNvPr id="583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3286116" y="5572140"/>
          <a:ext cx="2062772" cy="214314"/>
        </p:xfrm>
        <a:graphic>
          <a:graphicData uri="http://schemas.openxmlformats.org/presentationml/2006/ole">
            <p:oleObj spid="_x0000_s58382" name="Формула" r:id="rId13" imgW="736280" imgH="7616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Метод  для упрощения вычислений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143932" cy="5572164"/>
          </a:xfrm>
        </p:spPr>
        <p:txBody>
          <a:bodyPr>
            <a:normAutofit/>
          </a:bodyPr>
          <a:lstStyle/>
          <a:p>
            <a:r>
              <a:rPr lang="ru-RU" dirty="0" smtClean="0"/>
              <a:t>Вводится    </a:t>
            </a:r>
          </a:p>
          <a:p>
            <a:r>
              <a:rPr lang="ru-RU" dirty="0" smtClean="0"/>
              <a:t>и находятся суммы степеней         от 1 до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Следовательно    ,     ,     </a:t>
            </a:r>
            <a:r>
              <a:rPr lang="ru-RU" dirty="0" err="1" smtClean="0"/>
              <a:t>определ</a:t>
            </a:r>
            <a:r>
              <a:rPr lang="ru-RU" dirty="0" smtClean="0"/>
              <a:t>. по формул.: </a:t>
            </a:r>
            <a:endParaRPr lang="ru-RU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2604387" y="857232"/>
          <a:ext cx="5682389" cy="642942"/>
        </p:xfrm>
        <a:graphic>
          <a:graphicData uri="http://schemas.openxmlformats.org/presentationml/2006/ole">
            <p:oleObj spid="_x0000_s59394" name="Формула" r:id="rId3" imgW="2463800" imgH="292100" progId="Equation.3">
              <p:embed/>
            </p:oleObj>
          </a:graphicData>
        </a:graphic>
      </p:graphicFrame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5908911" y="1491244"/>
          <a:ext cx="663353" cy="580434"/>
        </p:xfrm>
        <a:graphic>
          <a:graphicData uri="http://schemas.openxmlformats.org/presentationml/2006/ole">
            <p:oleObj spid="_x0000_s59395" name="Формула" r:id="rId4" imgW="304536" imgH="266469" progId="Equation.3">
              <p:embed/>
            </p:oleObj>
          </a:graphicData>
        </a:graphic>
      </p:graphicFrame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7929587" y="1634301"/>
          <a:ext cx="357190" cy="437377"/>
        </p:xfrm>
        <a:graphic>
          <a:graphicData uri="http://schemas.openxmlformats.org/presentationml/2006/ole">
            <p:oleObj spid="_x0000_s59397" name="Формула" r:id="rId5" imgW="164814" imgH="177492" progId="Equation.3">
              <p:embed/>
            </p:oleObj>
          </a:graphicData>
        </a:graphic>
      </p:graphicFrame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642910" y="2071678"/>
          <a:ext cx="4032787" cy="714379"/>
        </p:xfrm>
        <a:graphic>
          <a:graphicData uri="http://schemas.openxmlformats.org/presentationml/2006/ole">
            <p:oleObj spid="_x0000_s59399" name="Формула" r:id="rId6" imgW="1663700" imgH="292100" progId="Equation.3">
              <p:embed/>
            </p:oleObj>
          </a:graphicData>
        </a:graphic>
      </p:graphicFrame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571472" y="2714620"/>
          <a:ext cx="4714909" cy="842761"/>
        </p:xfrm>
        <a:graphic>
          <a:graphicData uri="http://schemas.openxmlformats.org/presentationml/2006/ole">
            <p:oleObj spid="_x0000_s59401" name="Формула" r:id="rId7" imgW="1968500" imgH="355600" progId="Equation.3">
              <p:embed/>
            </p:oleObj>
          </a:graphicData>
        </a:graphic>
      </p:graphicFrame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642909" y="3357562"/>
          <a:ext cx="4703321" cy="857256"/>
        </p:xfrm>
        <a:graphic>
          <a:graphicData uri="http://schemas.openxmlformats.org/presentationml/2006/ole">
            <p:oleObj spid="_x0000_s59403" name="Формула" r:id="rId8" imgW="1930400" imgH="35560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636597" y="4286256"/>
          <a:ext cx="5364163" cy="700087"/>
        </p:xfrm>
        <a:graphic>
          <a:graphicData uri="http://schemas.openxmlformats.org/presentationml/2006/ole">
            <p:oleObj spid="_x0000_s59405" name="Формула" r:id="rId9" imgW="2577960" imgH="29196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3286116" y="4916077"/>
          <a:ext cx="5357850" cy="656063"/>
        </p:xfrm>
        <a:graphic>
          <a:graphicData uri="http://schemas.openxmlformats.org/presentationml/2006/ole">
            <p:oleObj spid="_x0000_s59406" name="Формула" r:id="rId10" imgW="2489040" imgH="304560" progId="Equation.3">
              <p:embed/>
            </p:oleObj>
          </a:graphicData>
        </a:graphic>
      </p:graphicFrame>
      <p:sp>
        <p:nvSpPr>
          <p:cNvPr id="594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411" name="Object 19"/>
          <p:cNvGraphicFramePr>
            <a:graphicFrameLocks noChangeAspect="1"/>
          </p:cNvGraphicFramePr>
          <p:nvPr/>
        </p:nvGraphicFramePr>
        <p:xfrm>
          <a:off x="714348" y="4214818"/>
          <a:ext cx="3562971" cy="214314"/>
        </p:xfrm>
        <a:graphic>
          <a:graphicData uri="http://schemas.openxmlformats.org/presentationml/2006/ole">
            <p:oleObj spid="_x0000_s59411" name="Формула" r:id="rId11" imgW="1269449" imgH="76167" progId="Equation.3">
              <p:embed/>
            </p:oleObj>
          </a:graphicData>
        </a:graphic>
      </p:graphicFrame>
      <p:graphicFrame>
        <p:nvGraphicFramePr>
          <p:cNvPr id="59413" name="Object 21"/>
          <p:cNvGraphicFramePr>
            <a:graphicFrameLocks noChangeAspect="1"/>
          </p:cNvGraphicFramePr>
          <p:nvPr/>
        </p:nvGraphicFramePr>
        <p:xfrm>
          <a:off x="3357557" y="5715016"/>
          <a:ext cx="357187" cy="357188"/>
        </p:xfrm>
        <a:graphic>
          <a:graphicData uri="http://schemas.openxmlformats.org/presentationml/2006/ole">
            <p:oleObj spid="_x0000_s59413" r:id="rId12" imgW="152202" imgH="177569" progId="">
              <p:embed/>
            </p:oleObj>
          </a:graphicData>
        </a:graphic>
      </p:graphicFrame>
      <p:graphicFrame>
        <p:nvGraphicFramePr>
          <p:cNvPr id="59414" name="Object 22"/>
          <p:cNvGraphicFramePr>
            <a:graphicFrameLocks noChangeAspect="1"/>
          </p:cNvGraphicFramePr>
          <p:nvPr/>
        </p:nvGraphicFramePr>
        <p:xfrm>
          <a:off x="3786185" y="5715016"/>
          <a:ext cx="428625" cy="428625"/>
        </p:xfrm>
        <a:graphic>
          <a:graphicData uri="http://schemas.openxmlformats.org/presentationml/2006/ole">
            <p:oleObj spid="_x0000_s59414" r:id="rId13" imgW="177646" imgH="190335" progId="">
              <p:embed/>
            </p:oleObj>
          </a:graphicData>
        </a:graphic>
      </p:graphicFrame>
      <p:graphicFrame>
        <p:nvGraphicFramePr>
          <p:cNvPr id="59415" name="Object 23"/>
          <p:cNvGraphicFramePr>
            <a:graphicFrameLocks noChangeAspect="1"/>
          </p:cNvGraphicFramePr>
          <p:nvPr/>
        </p:nvGraphicFramePr>
        <p:xfrm>
          <a:off x="4214810" y="5715016"/>
          <a:ext cx="428628" cy="357190"/>
        </p:xfrm>
        <a:graphic>
          <a:graphicData uri="http://schemas.openxmlformats.org/presentationml/2006/ole">
            <p:oleObj spid="_x0000_s59415" r:id="rId14" imgW="202936" imgH="17756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получения корней заданного </a:t>
            </a:r>
            <a:r>
              <a:rPr lang="ru-RU" dirty="0" smtClean="0"/>
              <a:t>уравнения достаточно </a:t>
            </a:r>
            <a:r>
              <a:rPr lang="ru-RU" dirty="0"/>
              <a:t>трёх </a:t>
            </a:r>
            <a:r>
              <a:rPr lang="ru-RU" dirty="0" smtClean="0"/>
              <a:t>значений:</a:t>
            </a:r>
          </a:p>
          <a:p>
            <a:r>
              <a:rPr lang="ru-RU" dirty="0" smtClean="0"/>
              <a:t>                        или</a:t>
            </a:r>
            <a:endParaRPr lang="ru-RU" dirty="0"/>
          </a:p>
          <a:p>
            <a:r>
              <a:rPr lang="ru-RU" dirty="0" smtClean="0"/>
              <a:t>так как  независимо от знака       три </a:t>
            </a:r>
            <a:r>
              <a:rPr lang="ru-RU" dirty="0"/>
              <a:t>корня заданного уравнения всегда будут иметь одинаковые </a:t>
            </a:r>
            <a:r>
              <a:rPr lang="ru-RU" dirty="0" smtClean="0"/>
              <a:t>значения.</a:t>
            </a:r>
            <a:endParaRPr lang="ru-RU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928662" y="2571744"/>
          <a:ext cx="1714512" cy="857256"/>
        </p:xfrm>
        <a:graphic>
          <a:graphicData uri="http://schemas.openxmlformats.org/presentationml/2006/ole">
            <p:oleObj spid="_x0000_s15361" name="Формула" r:id="rId3" imgW="837836" imgH="444307" progId="Equation.3">
              <p:embed/>
            </p:oleObj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71934" y="2571744"/>
          <a:ext cx="1657442" cy="857256"/>
        </p:xfrm>
        <a:graphic>
          <a:graphicData uri="http://schemas.openxmlformats.org/presentationml/2006/ole">
            <p:oleObj spid="_x0000_s15364" name="Формула" r:id="rId4" imgW="825142" imgH="444307" progId="Equation.3">
              <p:embed/>
            </p:oleObj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447675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929322" y="3214686"/>
          <a:ext cx="561977" cy="561977"/>
        </p:xfrm>
        <a:graphic>
          <a:graphicData uri="http://schemas.openxmlformats.org/presentationml/2006/ole">
            <p:oleObj spid="_x0000_s15365" name="Формула" r:id="rId5" imgW="279400" imgH="279400" progId="Equation.3">
              <p:embed/>
            </p:oleObj>
          </a:graphicData>
        </a:graphic>
      </p:graphicFrame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14380"/>
          </a:xfrm>
        </p:spPr>
        <p:txBody>
          <a:bodyPr>
            <a:noAutofit/>
          </a:bodyPr>
          <a:lstStyle/>
          <a:p>
            <a:r>
              <a:rPr lang="ru-RU" sz="3600" dirty="0" smtClean="0"/>
              <a:t>Выражение коэффициентов в терминах корней заданного уравнения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Тогда перестановки  корней                        в них</a:t>
            </a:r>
          </a:p>
          <a:p>
            <a:pPr>
              <a:buNone/>
            </a:pPr>
            <a:r>
              <a:rPr lang="ru-RU" dirty="0" smtClean="0"/>
              <a:t>дадут                различных значений ,</a:t>
            </a:r>
          </a:p>
          <a:p>
            <a:pPr>
              <a:buNone/>
            </a:pPr>
            <a:r>
              <a:rPr lang="ru-RU" dirty="0" smtClean="0"/>
              <a:t>             уравнений  вида: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/>
        </p:nvGraphicFramePr>
        <p:xfrm>
          <a:off x="785786" y="1357298"/>
          <a:ext cx="2143125" cy="630238"/>
        </p:xfrm>
        <a:graphic>
          <a:graphicData uri="http://schemas.openxmlformats.org/presentationml/2006/ole">
            <p:oleObj spid="_x0000_s60417" r:id="rId3" imgW="1104900" imgH="304800" progId="">
              <p:embed/>
            </p:oleObj>
          </a:graphicData>
        </a:graphic>
      </p:graphicFrame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714381" y="1857364"/>
          <a:ext cx="5500693" cy="1162143"/>
        </p:xfrm>
        <a:graphic>
          <a:graphicData uri="http://schemas.openxmlformats.org/presentationml/2006/ole">
            <p:oleObj spid="_x0000_s60418" r:id="rId4" imgW="2514600" imgH="533400" progId="">
              <p:embed/>
            </p:oleObj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725509" y="2786058"/>
          <a:ext cx="6989763" cy="1154803"/>
        </p:xfrm>
        <a:graphic>
          <a:graphicData uri="http://schemas.openxmlformats.org/presentationml/2006/ole">
            <p:oleObj spid="_x0000_s60419" r:id="rId5" imgW="3797300" imgH="546100" progId="">
              <p:embed/>
            </p:oleObj>
          </a:graphicData>
        </a:graphic>
      </p:graphicFrame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643570" y="3837115"/>
          <a:ext cx="1928826" cy="592017"/>
        </p:xfrm>
        <a:graphic>
          <a:graphicData uri="http://schemas.openxmlformats.org/presentationml/2006/ole">
            <p:oleObj spid="_x0000_s60420" name="Формула" r:id="rId6" imgW="965200" imgH="292100" progId="Equation.3">
              <p:embed/>
            </p:oleObj>
          </a:graphicData>
        </a:graphic>
      </p:graphicFrame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04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1643042" y="4522821"/>
          <a:ext cx="1214446" cy="477815"/>
        </p:xfrm>
        <a:graphic>
          <a:graphicData uri="http://schemas.openxmlformats.org/presentationml/2006/ole">
            <p:oleObj spid="_x0000_s60428" name="Формула" r:id="rId7" imgW="583947" imgH="228501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6929454" y="4572008"/>
          <a:ext cx="428628" cy="425479"/>
        </p:xfrm>
        <a:graphic>
          <a:graphicData uri="http://schemas.openxmlformats.org/presentationml/2006/ole">
            <p:oleObj spid="_x0000_s60430" name="Формула" r:id="rId8" imgW="215640" imgH="164880" progId="Equation.3">
              <p:embed/>
            </p:oleObj>
          </a:graphicData>
        </a:graphic>
      </p:graphicFrame>
      <p:graphicFrame>
        <p:nvGraphicFramePr>
          <p:cNvPr id="60431" name="Object 15"/>
          <p:cNvGraphicFramePr>
            <a:graphicFrameLocks noChangeAspect="1"/>
          </p:cNvGraphicFramePr>
          <p:nvPr/>
        </p:nvGraphicFramePr>
        <p:xfrm>
          <a:off x="500042" y="5143512"/>
          <a:ext cx="1214438" cy="477837"/>
        </p:xfrm>
        <a:graphic>
          <a:graphicData uri="http://schemas.openxmlformats.org/presentationml/2006/ole">
            <p:oleObj spid="_x0000_s60431" name="Формула" r:id="rId9" imgW="583947" imgH="228501" progId="Equation.3">
              <p:embed/>
            </p:oleObj>
          </a:graphicData>
        </a:graphic>
      </p:graphicFrame>
      <p:graphicFrame>
        <p:nvGraphicFramePr>
          <p:cNvPr id="60432" name="Object 16"/>
          <p:cNvGraphicFramePr>
            <a:graphicFrameLocks noChangeAspect="1"/>
          </p:cNvGraphicFramePr>
          <p:nvPr/>
        </p:nvGraphicFramePr>
        <p:xfrm>
          <a:off x="1304925" y="5643563"/>
          <a:ext cx="6470650" cy="571500"/>
        </p:xfrm>
        <a:graphic>
          <a:graphicData uri="http://schemas.openxmlformats.org/presentationml/2006/ole">
            <p:oleObj spid="_x0000_s60432" name="Формула" r:id="rId10" imgW="302256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Таким образом, уравнение относительно будет              степени над заданным полем .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Так  как      имеет                значений, то</a:t>
            </a:r>
          </a:p>
          <a:p>
            <a:pPr>
              <a:buNone/>
            </a:pPr>
            <a:r>
              <a:rPr lang="ru-RU" dirty="0" smtClean="0"/>
              <a:t> уравнение относительно      будет иметь вид: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Где коэффициенты определятся </a:t>
            </a:r>
            <a:r>
              <a:rPr lang="en-US" dirty="0" smtClean="0"/>
              <a:t> </a:t>
            </a:r>
            <a:r>
              <a:rPr lang="ru-RU" dirty="0" smtClean="0"/>
              <a:t>«</a:t>
            </a:r>
            <a:r>
              <a:rPr lang="en-US" i="1" dirty="0" smtClean="0"/>
              <a:t>a priori</a:t>
            </a:r>
            <a:r>
              <a:rPr lang="ru-RU" i="1" dirty="0" smtClean="0"/>
              <a:t>»</a:t>
            </a:r>
            <a:r>
              <a:rPr lang="en-US" i="1" dirty="0" smtClean="0"/>
              <a:t> </a:t>
            </a:r>
            <a:r>
              <a:rPr lang="ru-RU" dirty="0" smtClean="0"/>
              <a:t>исходя из корней                        .</a:t>
            </a:r>
          </a:p>
          <a:p>
            <a:r>
              <a:rPr lang="ru-RU" dirty="0" smtClean="0"/>
              <a:t>Отсюда следует, что результаты методов </a:t>
            </a:r>
          </a:p>
          <a:p>
            <a:pPr>
              <a:buNone/>
            </a:pPr>
            <a:r>
              <a:rPr lang="ru-RU" dirty="0" smtClean="0"/>
              <a:t>Безу, Эйлера и </a:t>
            </a:r>
            <a:r>
              <a:rPr lang="ru-RU" dirty="0" err="1" smtClean="0"/>
              <a:t>Чирнгауза</a:t>
            </a:r>
            <a:r>
              <a:rPr lang="ru-RU" dirty="0" smtClean="0"/>
              <a:t> совпадут. </a:t>
            </a:r>
            <a:endParaRPr lang="ru-RU" dirty="0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1" name="Object 1"/>
          <p:cNvGraphicFramePr>
            <a:graphicFrameLocks noChangeAspect="1"/>
          </p:cNvGraphicFramePr>
          <p:nvPr/>
        </p:nvGraphicFramePr>
        <p:xfrm>
          <a:off x="8286776" y="357166"/>
          <a:ext cx="357190" cy="476253"/>
        </p:xfrm>
        <a:graphic>
          <a:graphicData uri="http://schemas.openxmlformats.org/presentationml/2006/ole">
            <p:oleObj spid="_x0000_s61441" name="Формула" r:id="rId3" imgW="139639" imgH="190417" progId="Equation.3">
              <p:embed/>
            </p:oleObj>
          </a:graphicData>
        </a:graphic>
      </p:graphicFrame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785918" y="857232"/>
          <a:ext cx="1143008" cy="481267"/>
        </p:xfrm>
        <a:graphic>
          <a:graphicData uri="http://schemas.openxmlformats.org/presentationml/2006/ole">
            <p:oleObj spid="_x0000_s61443" name="Формула" r:id="rId4" imgW="545863" imgH="228501" progId="Equation.3">
              <p:embed/>
            </p:oleObj>
          </a:graphicData>
        </a:graphic>
      </p:graphicFrame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338374" y="1785926"/>
          <a:ext cx="304800" cy="428628"/>
        </p:xfrm>
        <a:graphic>
          <a:graphicData uri="http://schemas.openxmlformats.org/presentationml/2006/ole">
            <p:oleObj spid="_x0000_s61445" name="Формула" r:id="rId5" imgW="152202" imgH="177569" progId="Equation.3">
              <p:embed/>
            </p:oleObj>
          </a:graphicData>
        </a:graphic>
      </p:graphicFrame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929057" y="1785926"/>
          <a:ext cx="1214447" cy="477815"/>
        </p:xfrm>
        <a:graphic>
          <a:graphicData uri="http://schemas.openxmlformats.org/presentationml/2006/ole">
            <p:oleObj spid="_x0000_s61447" name="Формула" r:id="rId6" imgW="583947" imgH="228501" progId="Equation.3">
              <p:embed/>
            </p:oleObj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5143504" y="2357430"/>
          <a:ext cx="304800" cy="428625"/>
        </p:xfrm>
        <a:graphic>
          <a:graphicData uri="http://schemas.openxmlformats.org/presentationml/2006/ole">
            <p:oleObj spid="_x0000_s61449" name="Формула" r:id="rId7" imgW="152202" imgH="177569" progId="Equation.3">
              <p:embed/>
            </p:oleObj>
          </a:graphicData>
        </a:graphic>
      </p:graphicFrame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1428728" y="2830738"/>
          <a:ext cx="6286545" cy="669700"/>
        </p:xfrm>
        <a:graphic>
          <a:graphicData uri="http://schemas.openxmlformats.org/presentationml/2006/ole">
            <p:oleObj spid="_x0000_s61450" name="Формула" r:id="rId8" imgW="2768600" imgH="292100" progId="Equation.3">
              <p:embed/>
            </p:oleObj>
          </a:graphicData>
        </a:graphic>
      </p:graphicFrame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2" name="Object 12"/>
          <p:cNvGraphicFramePr>
            <a:graphicFrameLocks noChangeAspect="1"/>
          </p:cNvGraphicFramePr>
          <p:nvPr/>
        </p:nvGraphicFramePr>
        <p:xfrm>
          <a:off x="4071934" y="4000504"/>
          <a:ext cx="1937756" cy="500066"/>
        </p:xfrm>
        <a:graphic>
          <a:graphicData uri="http://schemas.openxmlformats.org/presentationml/2006/ole">
            <p:oleObj spid="_x0000_s61452" name="Формула" r:id="rId9" imgW="889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Применение анализа «</a:t>
            </a:r>
            <a:r>
              <a:rPr lang="en-US" sz="3600" i="1" dirty="0" smtClean="0"/>
              <a:t>a priori</a:t>
            </a:r>
            <a:r>
              <a:rPr lang="ru-RU" sz="3600" dirty="0" smtClean="0"/>
              <a:t>» к уравнению </a:t>
            </a:r>
            <a:br>
              <a:rPr lang="ru-RU" sz="3600" dirty="0" smtClean="0"/>
            </a:br>
            <a:r>
              <a:rPr lang="ru-RU" sz="3600" dirty="0" smtClean="0"/>
              <a:t>пятой степени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Эйлер и Безу рассматривая уравнение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,</a:t>
            </a:r>
          </a:p>
          <a:p>
            <a:pPr>
              <a:buNone/>
            </a:pPr>
            <a:r>
              <a:rPr lang="ru-RU" dirty="0" smtClean="0"/>
              <a:t>считали, что в  </a:t>
            </a:r>
          </a:p>
          <a:p>
            <a:pPr>
              <a:buNone/>
            </a:pPr>
            <a:r>
              <a:rPr lang="ru-RU" dirty="0" smtClean="0"/>
              <a:t>коэффициент                , а в подстановке: </a:t>
            </a:r>
          </a:p>
          <a:p>
            <a:pPr>
              <a:buNone/>
            </a:pPr>
            <a:r>
              <a:rPr lang="ru-RU" sz="3500" dirty="0" smtClean="0"/>
              <a:t>                                                          -           .</a:t>
            </a:r>
          </a:p>
          <a:p>
            <a:r>
              <a:rPr lang="ru-RU" dirty="0" smtClean="0"/>
              <a:t>Сравнение коэффициентов дало 4 уравнения 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определ</a:t>
            </a:r>
            <a:r>
              <a:rPr lang="ru-RU" dirty="0" smtClean="0"/>
              <a:t>.                    .    Результат исключения</a:t>
            </a:r>
          </a:p>
          <a:p>
            <a:pPr>
              <a:buNone/>
            </a:pPr>
            <a:r>
              <a:rPr lang="ru-RU" dirty="0" smtClean="0"/>
              <a:t> 3-х из 4-х переменных не представлен. </a:t>
            </a:r>
          </a:p>
          <a:p>
            <a:pPr>
              <a:buNone/>
            </a:pPr>
            <a:r>
              <a:rPr lang="ru-RU" dirty="0" smtClean="0"/>
              <a:t>Лагранж предоставляет этот результат «</a:t>
            </a:r>
            <a:r>
              <a:rPr lang="en-US" i="1" dirty="0" smtClean="0"/>
              <a:t>a priori</a:t>
            </a:r>
            <a:r>
              <a:rPr lang="ru-RU" dirty="0" smtClean="0"/>
              <a:t>» 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6143636" y="3547684"/>
          <a:ext cx="714380" cy="421878"/>
        </p:xfrm>
        <a:graphic>
          <a:graphicData uri="http://schemas.openxmlformats.org/presentationml/2006/ole">
            <p:oleObj spid="_x0000_s62470" name="Формула" r:id="rId4" imgW="393480" imgH="190440" progId="Equation.3">
              <p:embed/>
            </p:oleObj>
          </a:graphicData>
        </a:graphic>
      </p:graphicFrame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2993220" y="2928934"/>
          <a:ext cx="1007276" cy="428628"/>
        </p:xfrm>
        <a:graphic>
          <a:graphicData uri="http://schemas.openxmlformats.org/presentationml/2006/ole">
            <p:oleObj spid="_x0000_s62472" name="Формула" r:id="rId5" imgW="444307" imgH="190417" progId="Equation.3">
              <p:embed/>
            </p:oleObj>
          </a:graphicData>
        </a:graphic>
      </p:graphicFrame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4" name="Object 10"/>
          <p:cNvGraphicFramePr>
            <a:graphicFrameLocks noChangeAspect="1"/>
          </p:cNvGraphicFramePr>
          <p:nvPr/>
        </p:nvGraphicFramePr>
        <p:xfrm>
          <a:off x="2857489" y="4714884"/>
          <a:ext cx="1500197" cy="451880"/>
        </p:xfrm>
        <a:graphic>
          <a:graphicData uri="http://schemas.openxmlformats.org/presentationml/2006/ole">
            <p:oleObj spid="_x0000_s62474" name="Формула" r:id="rId6" imgW="622030" imgH="215806" progId="Equation.3">
              <p:embed/>
            </p:oleObj>
          </a:graphicData>
        </a:graphic>
      </p:graphicFrame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6" name="Object 12"/>
          <p:cNvGraphicFramePr>
            <a:graphicFrameLocks noChangeAspect="1"/>
          </p:cNvGraphicFramePr>
          <p:nvPr/>
        </p:nvGraphicFramePr>
        <p:xfrm>
          <a:off x="571471" y="1714488"/>
          <a:ext cx="5545369" cy="642942"/>
        </p:xfrm>
        <a:graphic>
          <a:graphicData uri="http://schemas.openxmlformats.org/presentationml/2006/ole">
            <p:oleObj spid="_x0000_s62476" name="Формула" r:id="rId7" imgW="2628900" imgH="304800" progId="Equation.3">
              <p:embed/>
            </p:oleObj>
          </a:graphicData>
        </a:graphic>
      </p:graphicFrame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8" name="Object 14"/>
          <p:cNvGraphicFramePr>
            <a:graphicFrameLocks noChangeAspect="1"/>
          </p:cNvGraphicFramePr>
          <p:nvPr/>
        </p:nvGraphicFramePr>
        <p:xfrm>
          <a:off x="6286512" y="1714488"/>
          <a:ext cx="1643074" cy="625933"/>
        </p:xfrm>
        <a:graphic>
          <a:graphicData uri="http://schemas.openxmlformats.org/presentationml/2006/ole">
            <p:oleObj spid="_x0000_s62478" name="Формула" r:id="rId8" imgW="799753" imgH="304668" progId="Equation.3">
              <p:embed/>
            </p:oleObj>
          </a:graphicData>
        </a:graphic>
      </p:graphicFrame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0" name="Object 16"/>
          <p:cNvGraphicFramePr>
            <a:graphicFrameLocks noChangeAspect="1"/>
          </p:cNvGraphicFramePr>
          <p:nvPr/>
        </p:nvGraphicFramePr>
        <p:xfrm>
          <a:off x="2928926" y="2285992"/>
          <a:ext cx="5715040" cy="695366"/>
        </p:xfrm>
        <a:graphic>
          <a:graphicData uri="http://schemas.openxmlformats.org/presentationml/2006/ole">
            <p:oleObj spid="_x0000_s62480" name="Формула" r:id="rId9" imgW="2501900" imgH="304800" progId="Equation.3">
              <p:embed/>
            </p:oleObj>
          </a:graphicData>
        </a:graphic>
      </p:graphicFrame>
      <p:sp>
        <p:nvSpPr>
          <p:cNvPr id="6248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2" name="Object 18"/>
          <p:cNvGraphicFramePr>
            <a:graphicFrameLocks noChangeAspect="1"/>
          </p:cNvGraphicFramePr>
          <p:nvPr/>
        </p:nvGraphicFramePr>
        <p:xfrm>
          <a:off x="928662" y="3357562"/>
          <a:ext cx="4755104" cy="714380"/>
        </p:xfrm>
        <a:graphic>
          <a:graphicData uri="http://schemas.openxmlformats.org/presentationml/2006/ole">
            <p:oleObj spid="_x0000_s62482" name="Формула" r:id="rId10" imgW="2032000" imgH="304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Как было доказано :              </a:t>
            </a:r>
            <a:r>
              <a:rPr lang="ru-RU" dirty="0" smtClean="0"/>
              <a:t>; </a:t>
            </a:r>
            <a:r>
              <a:rPr lang="ru-RU" dirty="0" smtClean="0"/>
              <a:t>4 </a:t>
            </a:r>
            <a:r>
              <a:rPr lang="ru-RU" dirty="0" smtClean="0"/>
              <a:t>корня    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уравнения                                                            дадут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значения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Тогда                                                                         =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                      рациональные функции                  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1553741" y="3786190"/>
          <a:ext cx="5947217" cy="642942"/>
        </p:xfrm>
        <a:graphic>
          <a:graphicData uri="http://schemas.openxmlformats.org/presentationml/2006/ole">
            <p:oleObj spid="_x0000_s64514" name="Формула" r:id="rId3" imgW="2781000" imgH="304560" progId="Equation.3">
              <p:embed/>
            </p:oleObj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3286116" y="4572012"/>
          <a:ext cx="5105400" cy="571500"/>
        </p:xfrm>
        <a:graphic>
          <a:graphicData uri="http://schemas.openxmlformats.org/presentationml/2006/ole">
            <p:oleObj spid="_x0000_s64515" name="Формула" r:id="rId4" imgW="2349360" imgH="266400" progId="Equation.3">
              <p:embed/>
            </p:oleObj>
          </a:graphicData>
        </a:graphic>
      </p:graphicFrame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70328" y="571480"/>
          <a:ext cx="1058862" cy="1012825"/>
        </p:xfrm>
        <a:graphic>
          <a:graphicData uri="http://schemas.openxmlformats.org/presentationml/2006/ole">
            <p:oleObj spid="_x0000_s64518" name="Формула" r:id="rId5" imgW="583920" imgH="457200" progId="Equation.3">
              <p:embed/>
            </p:oleObj>
          </a:graphicData>
        </a:graphic>
      </p:graphicFrame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2357422" y="2558767"/>
          <a:ext cx="2786082" cy="1084547"/>
        </p:xfrm>
        <a:graphic>
          <a:graphicData uri="http://schemas.openxmlformats.org/presentationml/2006/ole">
            <p:oleObj spid="_x0000_s64519" name="Формула" r:id="rId6" imgW="1295280" imgH="507960" progId="Equation.3">
              <p:embed/>
            </p:oleObj>
          </a:graphicData>
        </a:graphic>
      </p:graphicFrame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5072066" y="2500306"/>
          <a:ext cx="3236912" cy="1171575"/>
        </p:xfrm>
        <a:graphic>
          <a:graphicData uri="http://schemas.openxmlformats.org/presentationml/2006/ole">
            <p:oleObj spid="_x0000_s64521" name="Формула" r:id="rId7" imgW="1460160" imgH="533160" progId="Equation.3">
              <p:embed/>
            </p:oleObj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2398244" y="1714488"/>
          <a:ext cx="4816962" cy="571504"/>
        </p:xfrm>
        <a:graphic>
          <a:graphicData uri="http://schemas.openxmlformats.org/presentationml/2006/ole">
            <p:oleObj spid="_x0000_s64523" name="Формула" r:id="rId8" imgW="2209680" imgH="266400" progId="Equation.3">
              <p:embed/>
            </p:oleObj>
          </a:graphicData>
        </a:graphic>
      </p:graphicFrame>
      <p:sp>
        <p:nvSpPr>
          <p:cNvPr id="645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6715140" y="765160"/>
          <a:ext cx="1581150" cy="592138"/>
        </p:xfrm>
        <a:graphic>
          <a:graphicData uri="http://schemas.openxmlformats.org/presentationml/2006/ole">
            <p:oleObj spid="_x0000_s64524" name="Формула" r:id="rId9" imgW="787320" imgH="291960" progId="Equation.3">
              <p:embed/>
            </p:oleObj>
          </a:graphicData>
        </a:graphic>
      </p:graphicFrame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1142976" y="5286388"/>
          <a:ext cx="1742167" cy="642942"/>
        </p:xfrm>
        <a:graphic>
          <a:graphicData uri="http://schemas.openxmlformats.org/presentationml/2006/ole">
            <p:oleObj spid="_x0000_s64526" name="Формула" r:id="rId10" imgW="799753" imgH="291973" progId="Equation.3">
              <p:embed/>
            </p:oleObj>
          </a:graphicData>
        </a:graphic>
      </p:graphicFrame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7000892" y="5286388"/>
          <a:ext cx="1721424" cy="642942"/>
        </p:xfrm>
        <a:graphic>
          <a:graphicData uri="http://schemas.openxmlformats.org/presentationml/2006/ole">
            <p:oleObj spid="_x0000_s64528" name="Формула" r:id="rId11" imgW="787400" imgH="292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488950" y="0"/>
          <a:ext cx="8369330" cy="6429396"/>
        </p:xfrm>
        <a:graphic>
          <a:graphicData uri="http://schemas.openxmlformats.org/presentationml/2006/ole">
            <p:oleObj spid="_x0000_s66562" name="Формула" r:id="rId3" imgW="2984400" imgH="2286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/>
          <a:lstStyle/>
          <a:p>
            <a:r>
              <a:rPr lang="ru-RU" dirty="0" smtClean="0"/>
              <a:t>Рассмотрим  выражение</a:t>
            </a:r>
            <a:endParaRPr lang="ru-RU" dirty="0"/>
          </a:p>
        </p:txBody>
      </p:sp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336550" y="1000125"/>
          <a:ext cx="8412163" cy="5500688"/>
        </p:xfrm>
        <a:graphic>
          <a:graphicData uri="http://schemas.openxmlformats.org/presentationml/2006/ole">
            <p:oleObj spid="_x0000_s63489" name="Формула" r:id="rId3" imgW="2971800" imgH="1942920" progId="Equation.3">
              <p:embed/>
            </p:oleObj>
          </a:graphicData>
        </a:graphic>
      </p:graphicFrame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5357818" y="500042"/>
          <a:ext cx="357190" cy="357190"/>
        </p:xfrm>
        <a:graphic>
          <a:graphicData uri="http://schemas.openxmlformats.org/presentationml/2006/ole">
            <p:oleObj spid="_x0000_s63490" name="Формула" r:id="rId4" imgW="126835" imgH="13951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marL="0" indent="276225"/>
            <a:r>
              <a:rPr lang="ru-RU" dirty="0" smtClean="0"/>
              <a:t>Совершая всевозможные перестановки корней                    получается 6 </a:t>
            </a:r>
            <a:r>
              <a:rPr lang="ru-RU" dirty="0" smtClean="0"/>
              <a:t>значений       ,</a:t>
            </a:r>
          </a:p>
          <a:p>
            <a:pPr marL="0" indent="0">
              <a:buNone/>
            </a:pPr>
            <a:r>
              <a:rPr lang="ru-RU" dirty="0" smtClean="0"/>
              <a:t>            величины    . Эти </a:t>
            </a:r>
            <a:r>
              <a:rPr lang="ru-RU" dirty="0" smtClean="0"/>
              <a:t>полученные </a:t>
            </a:r>
            <a:r>
              <a:rPr lang="ru-RU" dirty="0" smtClean="0"/>
              <a:t>значения будут </a:t>
            </a:r>
            <a:r>
              <a:rPr lang="ru-RU" dirty="0" smtClean="0"/>
              <a:t>соответствовать применению </a:t>
            </a:r>
            <a:r>
              <a:rPr lang="ru-RU" dirty="0" smtClean="0"/>
              <a:t> к следующих </a:t>
            </a:r>
            <a:r>
              <a:rPr lang="ru-RU" dirty="0" smtClean="0"/>
              <a:t>подстановок: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если считать, что     соответствует  </a:t>
            </a:r>
            <a:r>
              <a:rPr lang="ru-RU" dirty="0" err="1" smtClean="0"/>
              <a:t>подстан</a:t>
            </a:r>
            <a:r>
              <a:rPr lang="ru-RU" dirty="0" smtClean="0"/>
              <a:t>. 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Таким образом      удовлетворяет  </a:t>
            </a:r>
            <a:r>
              <a:rPr lang="ru-RU" dirty="0" smtClean="0"/>
              <a:t>уравнению:</a:t>
            </a:r>
            <a:endParaRPr lang="ru-RU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2071670" y="1000108"/>
          <a:ext cx="1571636" cy="543281"/>
        </p:xfrm>
        <a:graphic>
          <a:graphicData uri="http://schemas.openxmlformats.org/presentationml/2006/ole">
            <p:oleObj spid="_x0000_s68611" name="Формула" r:id="rId3" imgW="774364" imgH="266584" progId="Equation.3">
              <p:embed/>
            </p:oleObj>
          </a:graphicData>
        </a:graphic>
      </p:graphicFrame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428995" y="1714490"/>
          <a:ext cx="428625" cy="357188"/>
        </p:xfrm>
        <a:graphic>
          <a:graphicData uri="http://schemas.openxmlformats.org/presentationml/2006/ole">
            <p:oleObj spid="_x0000_s68613" name="Формула" r:id="rId4" imgW="126720" imgH="139680" progId="Equation.3">
              <p:embed/>
            </p:oleObj>
          </a:graphicData>
        </a:graphic>
      </p:graphicFrame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500034" y="3143248"/>
          <a:ext cx="8215370" cy="1099380"/>
        </p:xfrm>
        <a:graphic>
          <a:graphicData uri="http://schemas.openxmlformats.org/presentationml/2006/ole">
            <p:oleObj spid="_x0000_s68615" name="Формула" r:id="rId5" imgW="3911600" imgH="520700" progId="Equation.3">
              <p:embed/>
            </p:oleObj>
          </a:graphicData>
        </a:graphic>
      </p:graphicFrame>
      <p:graphicFrame>
        <p:nvGraphicFramePr>
          <p:cNvPr id="68617" name="Object 9"/>
          <p:cNvGraphicFramePr>
            <a:graphicFrameLocks noChangeAspect="1"/>
          </p:cNvGraphicFramePr>
          <p:nvPr/>
        </p:nvGraphicFramePr>
        <p:xfrm>
          <a:off x="3286119" y="5000639"/>
          <a:ext cx="428625" cy="357187"/>
        </p:xfrm>
        <a:graphic>
          <a:graphicData uri="http://schemas.openxmlformats.org/presentationml/2006/ole">
            <p:oleObj spid="_x0000_s68617" name="Формула" r:id="rId6" imgW="126835" imgH="139518" progId="Equation.3">
              <p:embed/>
            </p:oleObj>
          </a:graphicData>
        </a:graphic>
      </p:graphicFrame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1071538" y="5357826"/>
          <a:ext cx="6429420" cy="571504"/>
        </p:xfrm>
        <a:graphic>
          <a:graphicData uri="http://schemas.openxmlformats.org/presentationml/2006/ole">
            <p:oleObj spid="_x0000_s68618" name="Формула" r:id="rId7" imgW="2997200" imgH="266700" progId="Equation.3">
              <p:embed/>
            </p:oleObj>
          </a:graphicData>
        </a:graphic>
      </p:graphicFrame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3438526" y="4370388"/>
          <a:ext cx="504222" cy="558810"/>
        </p:xfrm>
        <a:graphic>
          <a:graphicData uri="http://schemas.openxmlformats.org/presentationml/2006/ole">
            <p:oleObj spid="_x0000_s68620" name="Формула" r:id="rId8" imgW="164880" imgH="241200" progId="Equation.3">
              <p:embed/>
            </p:oleObj>
          </a:graphicData>
        </a:graphic>
      </p:graphicFrame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8072462" y="4429132"/>
          <a:ext cx="428628" cy="428628"/>
        </p:xfrm>
        <a:graphic>
          <a:graphicData uri="http://schemas.openxmlformats.org/presentationml/2006/ole">
            <p:oleObj spid="_x0000_s68621" name="Формула" r:id="rId9" imgW="126835" imgH="152202" progId="Equation.3">
              <p:embed/>
            </p:oleObj>
          </a:graphicData>
        </a:graphic>
      </p:graphicFrame>
      <p:graphicFrame>
        <p:nvGraphicFramePr>
          <p:cNvPr id="68623" name="Object 15"/>
          <p:cNvGraphicFramePr>
            <a:graphicFrameLocks noChangeAspect="1"/>
          </p:cNvGraphicFramePr>
          <p:nvPr/>
        </p:nvGraphicFramePr>
        <p:xfrm>
          <a:off x="7715272" y="928670"/>
          <a:ext cx="557212" cy="615950"/>
        </p:xfrm>
        <a:graphic>
          <a:graphicData uri="http://schemas.openxmlformats.org/presentationml/2006/ole">
            <p:oleObj spid="_x0000_s68623" name="Формула" r:id="rId10" imgW="164880" imgH="241200" progId="Equation.3">
              <p:embed/>
            </p:oleObj>
          </a:graphicData>
        </a:graphic>
      </p:graphicFrame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24" name="Object 16"/>
          <p:cNvGraphicFramePr>
            <a:graphicFrameLocks noChangeAspect="1"/>
          </p:cNvGraphicFramePr>
          <p:nvPr/>
        </p:nvGraphicFramePr>
        <p:xfrm>
          <a:off x="571472" y="1571612"/>
          <a:ext cx="1037174" cy="571504"/>
        </p:xfrm>
        <a:graphic>
          <a:graphicData uri="http://schemas.openxmlformats.org/presentationml/2006/ole">
            <p:oleObj spid="_x0000_s68624" name="Формула" r:id="rId11" imgW="469696" imgH="253890" progId="Equation.3">
              <p:embed/>
            </p:oleObj>
          </a:graphicData>
        </a:graphic>
      </p:graphicFrame>
      <p:graphicFrame>
        <p:nvGraphicFramePr>
          <p:cNvPr id="68626" name="Object 18"/>
          <p:cNvGraphicFramePr>
            <a:graphicFrameLocks noChangeAspect="1"/>
          </p:cNvGraphicFramePr>
          <p:nvPr/>
        </p:nvGraphicFramePr>
        <p:xfrm>
          <a:off x="7215206" y="2214553"/>
          <a:ext cx="428628" cy="357191"/>
        </p:xfrm>
        <a:graphic>
          <a:graphicData uri="http://schemas.openxmlformats.org/presentationml/2006/ole">
            <p:oleObj spid="_x0000_s68626" name="Формула" r:id="rId12" imgW="12672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sz="3200" i="1" dirty="0" smtClean="0"/>
              <a:t>С другой стороны</a:t>
            </a:r>
            <a:r>
              <a:rPr lang="ru-RU" sz="3200" dirty="0" smtClean="0"/>
              <a:t>:  как корни упрощающего уравнения  зависят от корней заданного.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358246" cy="516890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</a:t>
            </a:r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85720" y="1571612"/>
          <a:ext cx="3714776" cy="759841"/>
        </p:xfrm>
        <a:graphic>
          <a:graphicData uri="http://schemas.openxmlformats.org/presentationml/2006/ole">
            <p:oleObj spid="_x0000_s16385" name="Формула" r:id="rId3" imgW="1587500" imgH="292100" progId="Equation.3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357686" y="1785926"/>
          <a:ext cx="1071570" cy="513461"/>
        </p:xfrm>
        <a:graphic>
          <a:graphicData uri="http://schemas.openxmlformats.org/presentationml/2006/ole">
            <p:oleObj spid="_x0000_s16387" name="Формула" r:id="rId4" imgW="457002" imgH="215806" progId="Equation.3">
              <p:embed/>
            </p:oleObj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643570" y="1571612"/>
          <a:ext cx="1442699" cy="928694"/>
        </p:xfrm>
        <a:graphic>
          <a:graphicData uri="http://schemas.openxmlformats.org/presentationml/2006/ole">
            <p:oleObj spid="_x0000_s16390" r:id="rId5" imgW="660113" imgH="393529" progId="">
              <p:embed/>
            </p:oleObj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85720" y="2350785"/>
          <a:ext cx="3357586" cy="1171251"/>
        </p:xfrm>
        <a:graphic>
          <a:graphicData uri="http://schemas.openxmlformats.org/presentationml/2006/ole">
            <p:oleObj spid="_x0000_s16393" name="Формула" r:id="rId6" imgW="1435100" imgH="469900" progId="Equation.3">
              <p:embed/>
            </p:oleObj>
          </a:graphicData>
        </a:graphic>
      </p:graphicFrame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7215206" y="1643050"/>
          <a:ext cx="1583001" cy="928694"/>
        </p:xfrm>
        <a:graphic>
          <a:graphicData uri="http://schemas.openxmlformats.org/presentationml/2006/ole">
            <p:oleObj spid="_x0000_s16396" r:id="rId7" imgW="710891" imgH="418918" progId="">
              <p:embed/>
            </p:oleObj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071938" y="2487609"/>
          <a:ext cx="4756150" cy="1063625"/>
        </p:xfrm>
        <a:graphic>
          <a:graphicData uri="http://schemas.openxmlformats.org/presentationml/2006/ole">
            <p:oleObj spid="_x0000_s16399" name="Формула" r:id="rId8" imgW="2400120" imgH="533160" progId="Equation.3">
              <p:embed/>
            </p:oleObj>
          </a:graphicData>
        </a:graphic>
      </p:graphicFrame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1219200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7354510" y="3786190"/>
          <a:ext cx="1075142" cy="500066"/>
        </p:xfrm>
        <a:graphic>
          <a:graphicData uri="http://schemas.openxmlformats.org/presentationml/2006/ole">
            <p:oleObj spid="_x0000_s16406" name="Формула" r:id="rId9" imgW="406224" imgH="190417" progId="Equation.3">
              <p:embed/>
            </p:oleObj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7286644" y="4286256"/>
          <a:ext cx="1428760" cy="476342"/>
        </p:xfrm>
        <a:graphic>
          <a:graphicData uri="http://schemas.openxmlformats.org/presentationml/2006/ole">
            <p:oleObj spid="_x0000_s16405" name="Формула" r:id="rId10" imgW="495085" imgH="190417" progId="Equation.3">
              <p:embed/>
            </p:oleObj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7358082" y="4714884"/>
          <a:ext cx="1285884" cy="582287"/>
        </p:xfrm>
        <a:graphic>
          <a:graphicData uri="http://schemas.openxmlformats.org/presentationml/2006/ole">
            <p:oleObj spid="_x0000_s16404" name="Формула" r:id="rId11" imgW="508000" imgH="228600" progId="Equation.3">
              <p:embed/>
            </p:oleObj>
          </a:graphicData>
        </a:graphic>
      </p:graphicFrame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285720" y="3500438"/>
          <a:ext cx="4176985" cy="1357322"/>
        </p:xfrm>
        <a:graphic>
          <a:graphicData uri="http://schemas.openxmlformats.org/presentationml/2006/ole">
            <p:oleObj spid="_x0000_s16411" name="Формула" r:id="rId12" imgW="1739880" imgH="622080" progId="Equation.3">
              <p:embed/>
            </p:oleObj>
          </a:graphicData>
        </a:graphic>
      </p:graphicFrame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0" y="14287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4786314" y="3915586"/>
          <a:ext cx="1073233" cy="870736"/>
        </p:xfrm>
        <a:graphic>
          <a:graphicData uri="http://schemas.openxmlformats.org/presentationml/2006/ole">
            <p:oleObj spid="_x0000_s16415" r:id="rId13" imgW="507780" imgH="406224" progId="">
              <p:embed/>
            </p:oleObj>
          </a:graphicData>
        </a:graphic>
      </p:graphicFrame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0" y="409575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6420" name="Object 36"/>
          <p:cNvGraphicFramePr>
            <a:graphicFrameLocks noChangeAspect="1"/>
          </p:cNvGraphicFramePr>
          <p:nvPr/>
        </p:nvGraphicFramePr>
        <p:xfrm>
          <a:off x="214282" y="5214950"/>
          <a:ext cx="2671752" cy="1093827"/>
        </p:xfrm>
        <a:graphic>
          <a:graphicData uri="http://schemas.openxmlformats.org/presentationml/2006/ole">
            <p:oleObj spid="_x0000_s16420" name="Формула" r:id="rId14" imgW="1117440" imgH="457200" progId="Equation.3">
              <p:embed/>
            </p:oleObj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2714612" y="5286387"/>
          <a:ext cx="3214710" cy="1061889"/>
        </p:xfrm>
        <a:graphic>
          <a:graphicData uri="http://schemas.openxmlformats.org/presentationml/2006/ole">
            <p:oleObj spid="_x0000_s16419" name="Формула" r:id="rId15" imgW="1384200" imgH="457200" progId="Equation.3">
              <p:embed/>
            </p:oleObj>
          </a:graphicData>
        </a:graphic>
      </p:graphicFrame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5962650" y="5286375"/>
          <a:ext cx="3181350" cy="1194033"/>
        </p:xfrm>
        <a:graphic>
          <a:graphicData uri="http://schemas.openxmlformats.org/presentationml/2006/ole">
            <p:oleObj spid="_x0000_s16418" name="Формула" r:id="rId16" imgW="1295280" imgH="482400" progId="Equation.3">
              <p:embed/>
            </p:oleObj>
          </a:graphicData>
        </a:graphic>
      </p:graphicFrame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3" name="Rectangle 3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143668"/>
          </a:xfrm>
        </p:spPr>
        <p:txBody>
          <a:bodyPr>
            <a:norm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Таким образом корень упрощающего уравнения как функция корней заданного будет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иметь следующий вид : 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Такое 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представление корня позволяет получить ответы на следующие вопросы:</a:t>
            </a:r>
            <a:endParaRPr lang="ru-RU" dirty="0" smtClean="0">
              <a:latin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1) Почему степень упрощающего уравнения непременно будет шестой;</a:t>
            </a:r>
            <a:endParaRPr lang="ru-RU" dirty="0" smtClean="0">
              <a:latin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2) Почему упрощающее уравнение решается по принципу квадратного  уравнения. </a:t>
            </a:r>
            <a:endParaRPr lang="ru-RU" dirty="0" smtClean="0"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40957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225675" y="2143116"/>
          <a:ext cx="4152900" cy="571500"/>
        </p:xfrm>
        <a:graphic>
          <a:graphicData uri="http://schemas.openxmlformats.org/presentationml/2006/ole">
            <p:oleObj spid="_x0000_s18436" name="Формула" r:id="rId3" imgW="17143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86808" cy="1143000"/>
          </a:xfrm>
        </p:spPr>
        <p:txBody>
          <a:bodyPr>
            <a:noAutofit/>
          </a:bodyPr>
          <a:lstStyle/>
          <a:p>
            <a:pPr marL="449263" indent="-449263" algn="l">
              <a:buFont typeface="+mj-lt"/>
              <a:buAutoNum type="arabicParenR"/>
            </a:pPr>
            <a:r>
              <a:rPr lang="ru-RU" sz="3600" dirty="0" smtClean="0"/>
              <a:t>: Рассмотрим коэффициенты упрощающего уравнения.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ChangeAspect="1"/>
          </p:cNvGraphicFramePr>
          <p:nvPr>
            <p:ph sz="half" idx="1"/>
          </p:nvPr>
        </p:nvGraphicFramePr>
        <p:xfrm>
          <a:off x="357188" y="4016375"/>
          <a:ext cx="4786312" cy="2254250"/>
        </p:xfrm>
        <a:graphic>
          <a:graphicData uri="http://schemas.openxmlformats.org/presentationml/2006/ole">
            <p:oleObj spid="_x0000_s19458" name="Формула" r:id="rId3" imgW="2184120" imgH="1028520" progId="Equation.3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28596" y="1428736"/>
          <a:ext cx="2187102" cy="1155063"/>
        </p:xfrm>
        <a:graphic>
          <a:graphicData uri="http://schemas.openxmlformats.org/presentationml/2006/ole">
            <p:oleObj spid="_x0000_s19459" name="Формула" r:id="rId4" imgW="1015920" imgH="533160" progId="Equation.3">
              <p:embed/>
            </p:oleObj>
          </a:graphicData>
        </a:graphic>
      </p:graphicFrame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14282" y="2428868"/>
          <a:ext cx="3248948" cy="1163289"/>
        </p:xfrm>
        <a:graphic>
          <a:graphicData uri="http://schemas.openxmlformats.org/presentationml/2006/ole">
            <p:oleObj spid="_x0000_s19462" name="Формула" r:id="rId5" imgW="1498320" imgH="533160" progId="Equation.3">
              <p:embed/>
            </p:oleObj>
          </a:graphicData>
        </a:graphic>
      </p:graphicFrame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429256" y="2928934"/>
          <a:ext cx="3091771" cy="1117194"/>
        </p:xfrm>
        <a:graphic>
          <a:graphicData uri="http://schemas.openxmlformats.org/presentationml/2006/ole">
            <p:oleObj spid="_x0000_s19465" r:id="rId6" imgW="1129810" imgH="406224" progId="">
              <p:embed/>
            </p:oleObj>
          </a:graphicData>
        </a:graphic>
      </p:graphicFrame>
      <p:graphicFrame>
        <p:nvGraphicFramePr>
          <p:cNvPr id="15" name="Содержимое 14"/>
          <p:cNvGraphicFramePr>
            <a:graphicFrameLocks noChangeAspect="1"/>
          </p:cNvGraphicFramePr>
          <p:nvPr>
            <p:ph sz="half" idx="2"/>
          </p:nvPr>
        </p:nvGraphicFramePr>
        <p:xfrm>
          <a:off x="5357817" y="1714488"/>
          <a:ext cx="3071835" cy="1176446"/>
        </p:xfrm>
        <a:graphic>
          <a:graphicData uri="http://schemas.openxmlformats.org/presentationml/2006/ole">
            <p:oleObj spid="_x0000_s19468" name="Формула" r:id="rId7" imgW="1193760" imgH="457200" progId="Equation.3">
              <p:embed/>
            </p:oleObj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8429652" y="3357562"/>
          <a:ext cx="285752" cy="428628"/>
        </p:xfrm>
        <a:graphic>
          <a:graphicData uri="http://schemas.openxmlformats.org/presentationml/2006/ole">
            <p:oleObj spid="_x0000_s19469" name="Формула" r:id="rId8" imgW="88560" imgH="17748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572132" y="4000504"/>
          <a:ext cx="3108325" cy="500063"/>
        </p:xfrm>
        <a:graphic>
          <a:graphicData uri="http://schemas.openxmlformats.org/presentationml/2006/ole">
            <p:oleObj spid="_x0000_s19471" name="Формула" r:id="rId9" imgW="11048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214446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2): Построение упрощающего уравнения по его корням. Доказательство. </a:t>
            </a:r>
            <a:endParaRPr lang="ru-RU" sz="32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428596" y="1214422"/>
          <a:ext cx="7705681" cy="2154241"/>
        </p:xfrm>
        <a:graphic>
          <a:graphicData uri="http://schemas.openxmlformats.org/presentationml/2006/ole">
            <p:oleObj spid="_x0000_s20481" name="Формула" r:id="rId3" imgW="3632040" imgH="1015920" progId="Equation.3">
              <p:embed/>
            </p:oleObj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642910" y="3214686"/>
          <a:ext cx="8042019" cy="642942"/>
        </p:xfrm>
        <a:graphic>
          <a:graphicData uri="http://schemas.openxmlformats.org/presentationml/2006/ole">
            <p:oleObj spid="_x0000_s20484" name="Формула" r:id="rId4" imgW="3809880" imgH="304560" progId="Equation.3">
              <p:embed/>
            </p:oleObj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508500" y="3308350"/>
          <a:ext cx="127000" cy="241300"/>
        </p:xfrm>
        <a:graphic>
          <a:graphicData uri="http://schemas.openxmlformats.org/presentationml/2006/ole">
            <p:oleObj spid="_x0000_s20497" name="Формула" r:id="rId5" imgW="126720" imgH="241200" progId="Equation.3">
              <p:embed/>
            </p:oleObj>
          </a:graphicData>
        </a:graphic>
      </p:graphicFrame>
      <p:graphicFrame>
        <p:nvGraphicFramePr>
          <p:cNvPr id="20505" name="Object 25"/>
          <p:cNvGraphicFramePr>
            <a:graphicFrameLocks noChangeAspect="1"/>
          </p:cNvGraphicFramePr>
          <p:nvPr/>
        </p:nvGraphicFramePr>
        <p:xfrm>
          <a:off x="277813" y="4000504"/>
          <a:ext cx="8493125" cy="2209800"/>
        </p:xfrm>
        <a:graphic>
          <a:graphicData uri="http://schemas.openxmlformats.org/presentationml/2006/ole">
            <p:oleObj spid="_x0000_s20505" name="Формула" r:id="rId6" imgW="341604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2935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искомое уравнение в терминах корней упрощающего уравнения: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уравнение с коэффициентами в терминах корней заданного уравнения:</a:t>
            </a:r>
          </a:p>
          <a:p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857225" y="928670"/>
          <a:ext cx="7429552" cy="598223"/>
        </p:xfrm>
        <a:graphic>
          <a:graphicData uri="http://schemas.openxmlformats.org/presentationml/2006/ole">
            <p:oleObj spid="_x0000_s21509" name="Формула" r:id="rId3" imgW="3670300" imgH="2921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508500" y="3308350"/>
          <a:ext cx="127000" cy="241300"/>
        </p:xfrm>
        <a:graphic>
          <a:graphicData uri="http://schemas.openxmlformats.org/presentationml/2006/ole">
            <p:oleObj spid="_x0000_s21511" name="Формула" r:id="rId4" imgW="126720" imgH="241200" progId="Equation.3">
              <p:embed/>
            </p:oleObj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214415" y="226266"/>
          <a:ext cx="6500858" cy="630966"/>
        </p:xfrm>
        <a:graphic>
          <a:graphicData uri="http://schemas.openxmlformats.org/presentationml/2006/ole">
            <p:oleObj spid="_x0000_s21512" name="Формула" r:id="rId5" imgW="3238500" imgH="317500" progId="Equation.3">
              <p:embed/>
            </p:oleObj>
          </a:graphicData>
        </a:graphic>
      </p:graphicFrame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0" y="3786190"/>
          <a:ext cx="8786842" cy="595126"/>
        </p:xfrm>
        <a:graphic>
          <a:graphicData uri="http://schemas.openxmlformats.org/presentationml/2006/ole">
            <p:oleObj spid="_x0000_s21514" name="Формула" r:id="rId6" imgW="4749800" imgH="292100" progId="Equation.3">
              <p:embed/>
            </p:oleObj>
          </a:graphicData>
        </a:graphic>
      </p:graphicFrame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295275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23" name="Object 19"/>
          <p:cNvGraphicFramePr>
            <a:graphicFrameLocks noChangeAspect="1"/>
          </p:cNvGraphicFramePr>
          <p:nvPr/>
        </p:nvGraphicFramePr>
        <p:xfrm>
          <a:off x="1285852" y="5643578"/>
          <a:ext cx="6286544" cy="581741"/>
        </p:xfrm>
        <a:graphic>
          <a:graphicData uri="http://schemas.openxmlformats.org/presentationml/2006/ole">
            <p:oleObj spid="_x0000_s21523" name="Формула" r:id="rId7" imgW="3187700" imgH="292100" progId="Equation.3">
              <p:embed/>
            </p:oleObj>
          </a:graphicData>
        </a:graphic>
      </p:graphicFrame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Object 20"/>
          <p:cNvGraphicFramePr>
            <a:graphicFrameLocks noChangeAspect="1"/>
          </p:cNvGraphicFramePr>
          <p:nvPr/>
        </p:nvGraphicFramePr>
        <p:xfrm>
          <a:off x="428596" y="2500306"/>
          <a:ext cx="4286280" cy="592395"/>
        </p:xfrm>
        <a:graphic>
          <a:graphicData uri="http://schemas.openxmlformats.org/presentationml/2006/ole">
            <p:oleObj spid="_x0000_s21524" name="Формула" r:id="rId8" imgW="1930320" imgH="266400" progId="Equation.3">
              <p:embed/>
            </p:oleObj>
          </a:graphicData>
        </a:graphic>
      </p:graphicFrame>
      <p:graphicFrame>
        <p:nvGraphicFramePr>
          <p:cNvPr id="21526" name="Object 22"/>
          <p:cNvGraphicFramePr>
            <a:graphicFrameLocks noChangeAspect="1"/>
          </p:cNvGraphicFramePr>
          <p:nvPr/>
        </p:nvGraphicFramePr>
        <p:xfrm>
          <a:off x="1714480" y="3071810"/>
          <a:ext cx="7290730" cy="642940"/>
        </p:xfrm>
        <a:graphic>
          <a:graphicData uri="http://schemas.openxmlformats.org/presentationml/2006/ole">
            <p:oleObj spid="_x0000_s21526" name="Формула" r:id="rId9" imgW="345420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Метод </a:t>
            </a:r>
            <a:r>
              <a:rPr lang="ru-RU" dirty="0" err="1" smtClean="0"/>
              <a:t>Чирнгауза</a:t>
            </a:r>
            <a:r>
              <a:rPr lang="ru-RU" dirty="0" smtClean="0"/>
              <a:t> для уравнения </a:t>
            </a:r>
            <a:br>
              <a:rPr lang="ru-RU" dirty="0" smtClean="0"/>
            </a:br>
            <a:r>
              <a:rPr lang="ru-RU" dirty="0" smtClean="0"/>
              <a:t>произвольной степени.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Пусть задано общее уравнение степени     :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</a:t>
            </a:r>
            <a:r>
              <a:rPr lang="en-US" dirty="0" smtClean="0"/>
              <a:t>  </a:t>
            </a:r>
            <a:r>
              <a:rPr lang="ru-RU" dirty="0" smtClean="0"/>
              <a:t>(1)</a:t>
            </a:r>
          </a:p>
          <a:p>
            <a:r>
              <a:rPr lang="ru-RU" dirty="0" smtClean="0"/>
              <a:t>Подстановкой :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</a:t>
            </a:r>
            <a:r>
              <a:rPr lang="en-US" dirty="0" smtClean="0"/>
              <a:t>  </a:t>
            </a:r>
            <a:r>
              <a:rPr lang="ru-RU" dirty="0" smtClean="0"/>
              <a:t>(2)</a:t>
            </a:r>
          </a:p>
          <a:p>
            <a:pPr>
              <a:buNone/>
            </a:pPr>
            <a:r>
              <a:rPr lang="ru-RU" dirty="0" smtClean="0"/>
              <a:t>   где              неопределённые коэффициенты,     - новая переменная, (1) приводится к виду :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</a:t>
            </a:r>
            <a:r>
              <a:rPr lang="en-US" dirty="0" smtClean="0"/>
              <a:t>  </a:t>
            </a:r>
            <a:r>
              <a:rPr lang="ru-RU" dirty="0" smtClean="0"/>
              <a:t>(3)</a:t>
            </a:r>
          </a:p>
          <a:p>
            <a:r>
              <a:rPr lang="en-US" dirty="0" smtClean="0"/>
              <a:t>                </a:t>
            </a:r>
            <a:r>
              <a:rPr lang="ru-RU" dirty="0" smtClean="0"/>
              <a:t>- целые рациональные функции </a:t>
            </a:r>
          </a:p>
          <a:p>
            <a:pPr>
              <a:buNone/>
            </a:pPr>
            <a:r>
              <a:rPr lang="ru-RU" dirty="0" smtClean="0"/>
              <a:t>   коэффициентов уравнения (2).</a:t>
            </a:r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000100" y="2071678"/>
          <a:ext cx="6096055" cy="642943"/>
        </p:xfrm>
        <a:graphic>
          <a:graphicData uri="http://schemas.openxmlformats.org/presentationml/2006/ole">
            <p:oleObj spid="_x0000_s22529" r:id="rId3" imgW="2438400" imgH="254000" progId="">
              <p:embed/>
            </p:oleObj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7858148" y="1714488"/>
          <a:ext cx="428628" cy="428628"/>
        </p:xfrm>
        <a:graphic>
          <a:graphicData uri="http://schemas.openxmlformats.org/presentationml/2006/ole">
            <p:oleObj spid="_x0000_s22532" r:id="rId4" imgW="164814" imgH="177492" progId="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000100" y="3071810"/>
          <a:ext cx="5462587" cy="723900"/>
        </p:xfrm>
        <a:graphic>
          <a:graphicData uri="http://schemas.openxmlformats.org/presentationml/2006/ole">
            <p:oleObj spid="_x0000_s22537" name="Формула" r:id="rId5" imgW="2298600" imgH="304560" progId="Equation.3">
              <p:embed/>
            </p:oleObj>
          </a:graphicData>
        </a:graphic>
      </p:graphicFrame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1500167" y="3786190"/>
          <a:ext cx="1071570" cy="485240"/>
        </p:xfrm>
        <a:graphic>
          <a:graphicData uri="http://schemas.openxmlformats.org/presentationml/2006/ole">
            <p:oleObj spid="_x0000_s22539" name="Формула" r:id="rId6" imgW="508000" imgH="228600" progId="Equation.3">
              <p:embed/>
            </p:oleObj>
          </a:graphicData>
        </a:graphic>
      </p:graphicFrame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857224" y="4643446"/>
          <a:ext cx="5633397" cy="571504"/>
        </p:xfrm>
        <a:graphic>
          <a:graphicData uri="http://schemas.openxmlformats.org/presentationml/2006/ole">
            <p:oleObj spid="_x0000_s22541" r:id="rId7" imgW="2628900" imgH="266700" progId="">
              <p:embed/>
            </p:oleObj>
          </a:graphicData>
        </a:graphic>
      </p:graphicFrame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571472" y="4286257"/>
          <a:ext cx="321471" cy="428628"/>
        </p:xfrm>
        <a:graphic>
          <a:graphicData uri="http://schemas.openxmlformats.org/presentationml/2006/ole">
            <p:oleObj spid="_x0000_s22543" r:id="rId8" imgW="152334" imgH="190417" progId="">
              <p:embed/>
            </p:oleObj>
          </a:graphicData>
        </a:graphic>
      </p:graphicFrame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857224" y="5286388"/>
          <a:ext cx="1397710" cy="428628"/>
        </p:xfrm>
        <a:graphic>
          <a:graphicData uri="http://schemas.openxmlformats.org/presentationml/2006/ole">
            <p:oleObj spid="_x0000_s22550" name="Формула" r:id="rId9" imgW="723586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8286</TotalTime>
  <Words>1175</Words>
  <Application>Microsoft Office PowerPoint</Application>
  <PresentationFormat>Экран (4:3)</PresentationFormat>
  <Paragraphs>288</Paragraphs>
  <Slides>36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Тема Office</vt:lpstr>
      <vt:lpstr>Формула</vt:lpstr>
      <vt:lpstr>Microsoft Equation 3.0</vt:lpstr>
      <vt:lpstr>Лагранж.  О решении уравнения простой степени.</vt:lpstr>
      <vt:lpstr>Анализ уравнений 3 степени. Метод Гудде</vt:lpstr>
      <vt:lpstr>вывод: </vt:lpstr>
      <vt:lpstr>С другой стороны:  как корни упрощающего уравнения  зависят от корней заданного.</vt:lpstr>
      <vt:lpstr>Слайд 5</vt:lpstr>
      <vt:lpstr>: Рассмотрим коэффициенты упрощающего уравнения.</vt:lpstr>
      <vt:lpstr>2): Построение упрощающего уравнения по его корням. Доказательство. </vt:lpstr>
      <vt:lpstr>Слайд 8</vt:lpstr>
      <vt:lpstr> Метод Чирнгауза для уравнения  произвольной степени. </vt:lpstr>
      <vt:lpstr>Метод Чирнгауза: «a posteriori».</vt:lpstr>
      <vt:lpstr>Метод Чирнгауза: «a priori»</vt:lpstr>
      <vt:lpstr>Нахождение величины u и коэффициентов f, g, …, l. </vt:lpstr>
      <vt:lpstr>Замечания:</vt:lpstr>
      <vt:lpstr>Доказательство.</vt:lpstr>
      <vt:lpstr>Слайд 15</vt:lpstr>
      <vt:lpstr>Пример уравнения 3-ей степени - метод Чирнгауза:</vt:lpstr>
      <vt:lpstr>Варианты перестановки трёх корней </vt:lpstr>
      <vt:lpstr>           Варианты подстановки в u αu; в u α2u       </vt:lpstr>
      <vt:lpstr>Заключение.</vt:lpstr>
      <vt:lpstr>В свете современной теории: </vt:lpstr>
      <vt:lpstr> Нахождение значений  f.</vt:lpstr>
      <vt:lpstr>Слайд 22</vt:lpstr>
      <vt:lpstr>Заключение по методу Чирнгауза: </vt:lpstr>
      <vt:lpstr>Приведение метода Чирнгауза к методу Эйлера и Безу.</vt:lpstr>
      <vt:lpstr>Нахождение коэффициентов a, b, c, </vt:lpstr>
      <vt:lpstr>Анализ коэффициентов подстановки </vt:lpstr>
      <vt:lpstr>Слайд 27</vt:lpstr>
      <vt:lpstr>Вычисление коэффициентов    ,   ,    ,…</vt:lpstr>
      <vt:lpstr>Метод  для упрощения вычислений</vt:lpstr>
      <vt:lpstr>Выражение коэффициентов в терминах корней заданного уравнения</vt:lpstr>
      <vt:lpstr>Таким образом, уравнение относительно будет              степени над заданным полем . </vt:lpstr>
      <vt:lpstr>Применение анализа «a priori» к уравнению  пятой степени</vt:lpstr>
      <vt:lpstr>Слайд 33</vt:lpstr>
      <vt:lpstr>Слайд 34</vt:lpstr>
      <vt:lpstr>Слайд 35</vt:lpstr>
      <vt:lpstr>Слайд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Лагранж</dc:title>
  <dc:creator>Rover</dc:creator>
  <cp:lastModifiedBy>Rover</cp:lastModifiedBy>
  <cp:revision>53</cp:revision>
  <dcterms:created xsi:type="dcterms:W3CDTF">2019-10-05T08:36:09Z</dcterms:created>
  <dcterms:modified xsi:type="dcterms:W3CDTF">2019-01-07T07:48:07Z</dcterms:modified>
</cp:coreProperties>
</file>