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80" r:id="rId2"/>
    <p:sldId id="340" r:id="rId3"/>
    <p:sldId id="341" r:id="rId4"/>
    <p:sldId id="604" r:id="rId5"/>
    <p:sldId id="354" r:id="rId6"/>
    <p:sldId id="591" r:id="rId7"/>
    <p:sldId id="359" r:id="rId8"/>
    <p:sldId id="360" r:id="rId9"/>
    <p:sldId id="593" r:id="rId10"/>
    <p:sldId id="292" r:id="rId11"/>
    <p:sldId id="382" r:id="rId12"/>
    <p:sldId id="405" r:id="rId13"/>
    <p:sldId id="396" r:id="rId14"/>
    <p:sldId id="407" r:id="rId15"/>
    <p:sldId id="410" r:id="rId16"/>
    <p:sldId id="460" r:id="rId17"/>
    <p:sldId id="367" r:id="rId18"/>
    <p:sldId id="414" r:id="rId19"/>
    <p:sldId id="375" r:id="rId20"/>
    <p:sldId id="400" r:id="rId21"/>
    <p:sldId id="607" r:id="rId22"/>
    <p:sldId id="463" r:id="rId23"/>
    <p:sldId id="426" r:id="rId24"/>
    <p:sldId id="429" r:id="rId25"/>
    <p:sldId id="452" r:id="rId26"/>
    <p:sldId id="453" r:id="rId27"/>
    <p:sldId id="454" r:id="rId28"/>
    <p:sldId id="455" r:id="rId29"/>
    <p:sldId id="456" r:id="rId30"/>
    <p:sldId id="467" r:id="rId31"/>
    <p:sldId id="472" r:id="rId32"/>
    <p:sldId id="473" r:id="rId33"/>
    <p:sldId id="300" r:id="rId34"/>
    <p:sldId id="495" r:id="rId35"/>
    <p:sldId id="496" r:id="rId36"/>
    <p:sldId id="489" r:id="rId37"/>
    <p:sldId id="500" r:id="rId38"/>
    <p:sldId id="501" r:id="rId39"/>
    <p:sldId id="329" r:id="rId40"/>
    <p:sldId id="331" r:id="rId41"/>
    <p:sldId id="499" r:id="rId42"/>
    <p:sldId id="508" r:id="rId43"/>
    <p:sldId id="510" r:id="rId44"/>
    <p:sldId id="520" r:id="rId45"/>
    <p:sldId id="521" r:id="rId46"/>
    <p:sldId id="524" r:id="rId47"/>
    <p:sldId id="522" r:id="rId48"/>
    <p:sldId id="536" r:id="rId49"/>
    <p:sldId id="533" r:id="rId50"/>
    <p:sldId id="542" r:id="rId51"/>
    <p:sldId id="556" r:id="rId52"/>
    <p:sldId id="568" r:id="rId53"/>
    <p:sldId id="560" r:id="rId54"/>
    <p:sldId id="562" r:id="rId55"/>
    <p:sldId id="564" r:id="rId56"/>
    <p:sldId id="570" r:id="rId57"/>
    <p:sldId id="596" r:id="rId58"/>
    <p:sldId id="594" r:id="rId59"/>
    <p:sldId id="606" r:id="rId60"/>
    <p:sldId id="576" r:id="rId61"/>
    <p:sldId id="512" r:id="rId62"/>
    <p:sldId id="583" r:id="rId63"/>
    <p:sldId id="516" r:id="rId64"/>
    <p:sldId id="515" r:id="rId65"/>
    <p:sldId id="599" r:id="rId66"/>
    <p:sldId id="597" r:id="rId67"/>
    <p:sldId id="589" r:id="rId68"/>
    <p:sldId id="479" r:id="rId69"/>
    <p:sldId id="602" r:id="rId70"/>
    <p:sldId id="603" r:id="rId71"/>
    <p:sldId id="601" r:id="rId7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4" autoAdjust="0"/>
    <p:restoredTop sz="54617" autoAdjust="0"/>
  </p:normalViewPr>
  <p:slideViewPr>
    <p:cSldViewPr>
      <p:cViewPr varScale="1">
        <p:scale>
          <a:sx n="74" d="100"/>
          <a:sy n="74" d="100"/>
        </p:scale>
        <p:origin x="120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38" d="100"/>
          <a:sy n="38" d="100"/>
        </p:scale>
        <p:origin x="-2262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5A130B-5650-4C12-8B81-A16BBEF86036}" type="datetimeFigureOut">
              <a:rPr lang="ru-RU" smtClean="0"/>
              <a:pPr/>
              <a:t>09.11.2019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EA21B1-1329-4619-B348-222E870FB4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325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rainaz.org/2018-02/359-voronoy" TargetMode="External"/><Relationship Id="rId2" Type="http://schemas.openxmlformats.org/officeDocument/2006/relationships/hyperlink" Target="http://dspace.nbuv.gov.ua/handle/123456789/14033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72.jpeg"/><Relationship Id="rId4" Type="http://schemas.openxmlformats.org/officeDocument/2006/relationships/image" Target="../media/image2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botanique.livejournal.com/139366.html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c.pics.livejournal.com/botanique/6055403/29976/29976_900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tif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tiff"/><Relationship Id="rId4" Type="http://schemas.openxmlformats.org/officeDocument/2006/relationships/image" Target="../media/image103.tif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dspace.nbuv.gov.ua/handle/123456789/140337" TargetMode="External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knigi.net/avtor-kollektiv-avtorov/95626-soslovie-russkih-professorov-sozdateli-statusov-i-smyslov-kollektiv-avtorov/read/page-15.html" TargetMode="External"/><Relationship Id="rId5" Type="http://schemas.openxmlformats.org/officeDocument/2006/relationships/hyperlink" Target="http://poivs.tsput.ru/Downloads/Publication/0912.3269v1.pdf" TargetMode="External"/><Relationship Id="rId4" Type="http://schemas.openxmlformats.org/officeDocument/2006/relationships/hyperlink" Target="https://www.krainaz.org/2018-02/359-voronoy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pyrkov-professor.ru/Portals/0/Nauka/Avtoref/&#1087;&#1099;&#1088;&#1082;&#1086;&#1074;_&#1076;&#1080;&#1089;&#1089;&#1077;&#1088;&#1090;&#1072;&#1094;&#1080;&#1103;_2004.pdf" TargetMode="External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hyperlink" Target="http://www.apmath.spbu.ru/ru/misc/markov.html" TargetMode="External"/><Relationship Id="rId4" Type="http://schemas.openxmlformats.org/officeDocument/2006/relationships/hyperlink" Target="http://ru-architect.livejournal.com/781707.htm" TargetMode="Externa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44208" y="6211669"/>
            <a:ext cx="237626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ru-RU" i="1" dirty="0" smtClean="0"/>
              <a:t>Н.В. Локоть, к. ф.м.н., доцент  МАГУ</a:t>
            </a:r>
            <a:endParaRPr lang="ru-RU" i="1" dirty="0"/>
          </a:p>
        </p:txBody>
      </p:sp>
      <p:sp>
        <p:nvSpPr>
          <p:cNvPr id="9" name="TextBox 8"/>
          <p:cNvSpPr txBox="1"/>
          <p:nvPr/>
        </p:nvSpPr>
        <p:spPr>
          <a:xfrm>
            <a:off x="755576" y="2780928"/>
            <a:ext cx="7632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i="1" dirty="0" smtClean="0"/>
              <a:t>Периоды жизненного пути Г.Ф. Вороного и изучение его научного наследия.</a:t>
            </a:r>
          </a:p>
          <a:p>
            <a:pPr marL="342900" indent="-342900">
              <a:buAutoNum type="arabicPeriod"/>
            </a:pPr>
            <a:r>
              <a:rPr lang="ru-RU" sz="2400" i="1" dirty="0" smtClean="0"/>
              <a:t>Преподавательская деятельность Вороного </a:t>
            </a:r>
          </a:p>
          <a:p>
            <a:pPr marL="342900" indent="-342900"/>
            <a:r>
              <a:rPr lang="ru-RU" sz="2400" i="1" dirty="0" smtClean="0"/>
              <a:t>     в  Императорском Варшавском Университете и  Варшавском Политехническом Институте им. Николая </a:t>
            </a:r>
            <a:r>
              <a:rPr lang="en-US" sz="2400" i="1" dirty="0" smtClean="0"/>
              <a:t>II</a:t>
            </a:r>
            <a:r>
              <a:rPr lang="ru-RU" sz="2400" i="1" dirty="0" smtClean="0"/>
              <a:t> .</a:t>
            </a:r>
          </a:p>
          <a:p>
            <a:pPr marL="342900" indent="-342900"/>
            <a:r>
              <a:rPr lang="ru-RU" sz="2400" i="1" dirty="0" smtClean="0"/>
              <a:t>3. О гражданской позиции Г. Вороного  в связи </a:t>
            </a:r>
          </a:p>
          <a:p>
            <a:pPr marL="342900" indent="-342900"/>
            <a:r>
              <a:rPr lang="ru-RU" sz="2400" i="1" dirty="0" smtClean="0"/>
              <a:t>     с  изоляцией ВУ и ВПИ.</a:t>
            </a:r>
          </a:p>
          <a:p>
            <a:pPr marL="342900" indent="-342900"/>
            <a:r>
              <a:rPr lang="ru-RU" sz="2400" i="1" dirty="0" smtClean="0"/>
              <a:t>4. Анализ курса лекций  Вороного по теории вероятностей, читанного в ВУ и ВПИ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548680"/>
            <a:ext cx="7775270" cy="21544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Георгий Вороной</a:t>
            </a:r>
          </a:p>
          <a:p>
            <a:pPr algn="ctr"/>
            <a:r>
              <a:rPr lang="ru-RU" sz="40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- педагог и  гражданин.</a:t>
            </a:r>
            <a:endParaRPr lang="ru-RU" sz="4000" b="1" i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i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Штрихи к портрету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npi-tu.ru/assets/images/rectors/1_zinin.jpg"/>
          <p:cNvPicPr>
            <a:picLocks noChangeAspect="1" noChangeArrowheads="1"/>
          </p:cNvPicPr>
          <p:nvPr/>
        </p:nvPicPr>
        <p:blipFill>
          <a:blip r:embed="rId2" cstate="print"/>
          <a:srcRect l="23216" t="19029" r="19144" b="30212"/>
          <a:stretch>
            <a:fillRect/>
          </a:stretch>
        </p:blipFill>
        <p:spPr bwMode="auto">
          <a:xfrm>
            <a:off x="4716016" y="476672"/>
            <a:ext cx="1800200" cy="23762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5004050" y="2780928"/>
            <a:ext cx="1255472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 fontAlgn="base"/>
            <a:r>
              <a:rPr lang="ru-RU" b="1" i="1" dirty="0" smtClean="0"/>
              <a:t>Зинин Н.Н.</a:t>
            </a:r>
          </a:p>
          <a:p>
            <a:pPr algn="ctr" fontAlgn="base"/>
            <a:r>
              <a:rPr lang="ru-RU" b="1" i="1" dirty="0" smtClean="0"/>
              <a:t> 1854-1910</a:t>
            </a:r>
          </a:p>
        </p:txBody>
      </p:sp>
      <p:pic>
        <p:nvPicPr>
          <p:cNvPr id="32769" name="Picture 1" descr="C:\Users\user\Desktop\Фото для доклада\IMG_0989.JPG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 l="27617" t="11590" r="37345" b="28869"/>
          <a:stretch>
            <a:fillRect/>
          </a:stretch>
        </p:blipFill>
        <p:spPr bwMode="auto">
          <a:xfrm>
            <a:off x="6876256" y="476672"/>
            <a:ext cx="1872208" cy="23762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pic>
        <p:nvPicPr>
          <p:cNvPr id="32771" name="Picture 3" descr="Ð¡Ð¾Ð¼Ð¾Ð² ÐÐ°Ð²ÐµÐ» ÐÑÐ¸Ð¿Ð¾Ð²Ð¸Ñ (ÐÐ¾ÑÐ¸ÑÐ¾Ð²Ð¸Ñ)"/>
          <p:cNvPicPr>
            <a:picLocks noChangeAspect="1" noChangeArrowheads="1"/>
          </p:cNvPicPr>
          <p:nvPr/>
        </p:nvPicPr>
        <p:blipFill>
          <a:blip r:embed="rId4" cstate="print"/>
          <a:srcRect b="11391"/>
          <a:stretch>
            <a:fillRect/>
          </a:stretch>
        </p:blipFill>
        <p:spPr bwMode="auto">
          <a:xfrm>
            <a:off x="4355976" y="3789040"/>
            <a:ext cx="1656184" cy="241871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4427984" y="6211669"/>
            <a:ext cx="1402372" cy="64633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 fontAlgn="base"/>
            <a:r>
              <a:rPr lang="ru-RU" b="1" i="1" dirty="0" smtClean="0"/>
              <a:t>Сомов  П. О.</a:t>
            </a:r>
          </a:p>
          <a:p>
            <a:pPr algn="ctr" fontAlgn="base"/>
            <a:r>
              <a:rPr lang="ru-RU" b="1" i="1" dirty="0" smtClean="0"/>
              <a:t> 1852-1919</a:t>
            </a:r>
          </a:p>
        </p:txBody>
      </p:sp>
      <p:pic>
        <p:nvPicPr>
          <p:cNvPr id="32773" name="Picture 5" descr="http://andcvet.narod.ru/UR/12/max/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3501008"/>
            <a:ext cx="3384376" cy="2862157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959424" y="0"/>
            <a:ext cx="5184576" cy="400110"/>
          </a:xfrm>
          <a:prstGeom prst="rect">
            <a:avLst/>
          </a:prstGeom>
          <a:solidFill>
            <a:schemeClr val="bg2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00FF"/>
                </a:solidFill>
              </a:rPr>
              <a:t>Императорский Варшавский университет </a:t>
            </a:r>
          </a:p>
        </p:txBody>
      </p:sp>
      <p:pic>
        <p:nvPicPr>
          <p:cNvPr id="12" name="Picture 2" descr="C:\Users\user\Desktop\Фото для доклада\IMG_1167.JPG"/>
          <p:cNvPicPr>
            <a:picLocks noChangeAspect="1" noChangeArrowheads="1"/>
          </p:cNvPicPr>
          <p:nvPr/>
        </p:nvPicPr>
        <p:blipFill>
          <a:blip r:embed="rId6" cstate="print"/>
          <a:srcRect l="25200"/>
          <a:stretch>
            <a:fillRect/>
          </a:stretch>
        </p:blipFill>
        <p:spPr bwMode="auto">
          <a:xfrm>
            <a:off x="-1044624" y="0"/>
            <a:ext cx="5129808" cy="68580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7020272" y="2780928"/>
            <a:ext cx="1633845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 fontAlgn="base"/>
            <a:r>
              <a:rPr lang="ru-RU" b="1" i="1" dirty="0" smtClean="0"/>
              <a:t>Анисимов В.А.</a:t>
            </a:r>
          </a:p>
          <a:p>
            <a:pPr algn="ctr" fontAlgn="base"/>
            <a:r>
              <a:rPr lang="ru-RU" b="1" i="1" dirty="0" smtClean="0"/>
              <a:t> 1860-1907</a:t>
            </a:r>
          </a:p>
        </p:txBody>
      </p:sp>
      <p:pic>
        <p:nvPicPr>
          <p:cNvPr id="11" name="Picture 10" descr="ÐÐ¼Ð¿ÐµÑÐ°ÑÐ¾ÑÑÐºÐ¸Ð¹ ÐÐ°ÑÑÐ°Ð²ÑÐºÐ¸Ð¹ ÑÐ½Ð¸Ð²ÐµÑÑÐ¸ÑÐµÑ - Ð·Ð´Ð°Ð½Ð¸Ðµ.jpg"/>
          <p:cNvPicPr>
            <a:picLocks noChangeAspect="1" noChangeArrowheads="1"/>
          </p:cNvPicPr>
          <p:nvPr/>
        </p:nvPicPr>
        <p:blipFill>
          <a:blip r:embed="rId7" cstate="print"/>
          <a:srcRect b="13885"/>
          <a:stretch>
            <a:fillRect/>
          </a:stretch>
        </p:blipFill>
        <p:spPr bwMode="auto">
          <a:xfrm>
            <a:off x="-1757255" y="3645024"/>
            <a:ext cx="5945854" cy="321297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Фото для доклада\IMG_0927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t="29968" b="46836"/>
          <a:stretch>
            <a:fillRect/>
          </a:stretch>
        </p:blipFill>
        <p:spPr bwMode="auto">
          <a:xfrm>
            <a:off x="0" y="620688"/>
            <a:ext cx="9144000" cy="158417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22040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Вырезки из протоколов заседаний Совета ВУ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" name="Picture 2" descr="ÐÐ°Ð¼ÐºÐ¾Ð²Ð¾Ð¹ Ð¿Ð»Ð¾ÑÐ°Ð´Ð¸ Ð² ÐÐ°ÑÑÐ°Ð²Ðµ Ð¾ÑÐºÑÑÑÐºÐ° â ÐÐµÐºÑÐ¾ÑÐ½Ð°Ñ ÐºÐ°ÑÑÐ¸Ð½ÐºÐ°"/>
          <p:cNvPicPr>
            <a:picLocks noChangeAspect="1" noChangeArrowheads="1"/>
          </p:cNvPicPr>
          <p:nvPr/>
        </p:nvPicPr>
        <p:blipFill>
          <a:blip r:embed="rId3" cstate="print">
            <a:lum bright="20000" contrast="10000"/>
          </a:blip>
          <a:srcRect t="40480" b="12884"/>
          <a:stretch>
            <a:fillRect/>
          </a:stretch>
        </p:blipFill>
        <p:spPr bwMode="auto">
          <a:xfrm>
            <a:off x="0" y="5863580"/>
            <a:ext cx="9144000" cy="19888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588224" y="1772816"/>
            <a:ext cx="100811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1894  г.</a:t>
            </a:r>
            <a:endParaRPr lang="ru-RU" b="1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2771800" y="1268760"/>
            <a:ext cx="1656184" cy="72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user\Desktop\Фото ВУ-т\IMG_1236.JPG"/>
          <p:cNvPicPr>
            <a:picLocks noChangeAspect="1" noChangeArrowheads="1"/>
          </p:cNvPicPr>
          <p:nvPr/>
        </p:nvPicPr>
        <p:blipFill>
          <a:blip r:embed="rId4" cstate="print"/>
          <a:srcRect t="18370" r="10626" b="20479"/>
          <a:stretch>
            <a:fillRect/>
          </a:stretch>
        </p:blipFill>
        <p:spPr bwMode="auto">
          <a:xfrm>
            <a:off x="0" y="2185005"/>
            <a:ext cx="9144000" cy="467299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C:\Users\user\Desktop\Фото для доклада\IMG_1149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 l="12201" t="51054" r="15350" b="18370"/>
          <a:stretch>
            <a:fillRect/>
          </a:stretch>
        </p:blipFill>
        <p:spPr bwMode="auto">
          <a:xfrm>
            <a:off x="0" y="541405"/>
            <a:ext cx="9144000" cy="288234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pic>
        <p:nvPicPr>
          <p:cNvPr id="29697" name="Picture 1" descr="C:\Users\user\Desktop\Фото для доклада\IMG_1076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8452" t="30958" r="9818" b="33269"/>
          <a:stretch>
            <a:fillRect/>
          </a:stretch>
        </p:blipFill>
        <p:spPr bwMode="auto">
          <a:xfrm>
            <a:off x="0" y="3573016"/>
            <a:ext cx="9167147" cy="29969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275856" y="0"/>
            <a:ext cx="5868144" cy="400110"/>
          </a:xfrm>
          <a:prstGeom prst="rect">
            <a:avLst/>
          </a:prstGeom>
          <a:solidFill>
            <a:schemeClr val="bg2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00FF"/>
                </a:solidFill>
              </a:rPr>
              <a:t>Императорский Варшавский университет </a:t>
            </a:r>
          </a:p>
        </p:txBody>
      </p:sp>
      <p:pic>
        <p:nvPicPr>
          <p:cNvPr id="10" name="Picture 7" descr="https://upload.wikimedia.org/wikipedia/commons/5/57/ImperatorskiUniwWars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2780928"/>
            <a:ext cx="1979712" cy="1843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Ð°Ð¼ÐºÐ¾Ð²Ð¾Ð¹ Ð¿Ð»Ð¾ÑÐ°Ð´Ð¸ Ð² ÐÐ°ÑÑÐ°Ð²Ðµ Ð¾ÑÐºÑÑÑÐºÐ° â ÐÐµÐºÑÐ¾ÑÐ½Ð°Ñ ÐºÐ°ÑÑÐ¸Ð½ÐºÐ°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 t="40480" b="12884"/>
          <a:stretch>
            <a:fillRect/>
          </a:stretch>
        </p:blipFill>
        <p:spPr bwMode="auto">
          <a:xfrm>
            <a:off x="0" y="4869160"/>
            <a:ext cx="9144000" cy="19888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22040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Вырезки из протоколов заседаний Совета ВУ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Picture 4" descr="C:\Users\user\Desktop\Фото для доклада\IMG_1154.JPG"/>
          <p:cNvPicPr>
            <a:picLocks noChangeAspect="1" noChangeArrowheads="1"/>
          </p:cNvPicPr>
          <p:nvPr/>
        </p:nvPicPr>
        <p:blipFill>
          <a:blip r:embed="rId3" cstate="print"/>
          <a:srcRect l="9051" t="37348" r="7476" b="50000"/>
          <a:stretch>
            <a:fillRect/>
          </a:stretch>
        </p:blipFill>
        <p:spPr bwMode="auto">
          <a:xfrm>
            <a:off x="0" y="836712"/>
            <a:ext cx="9144000" cy="103517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884368" y="1628800"/>
            <a:ext cx="125963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1895  г.</a:t>
            </a:r>
            <a:endParaRPr lang="ru-RU" sz="2000" b="1" dirty="0"/>
          </a:p>
        </p:txBody>
      </p:sp>
      <p:pic>
        <p:nvPicPr>
          <p:cNvPr id="1026" name="Picture 2" descr="C:\Users\user\Desktop\Фото для доклада\IMG_0926.JPG"/>
          <p:cNvPicPr>
            <a:picLocks noChangeAspect="1" noChangeArrowheads="1"/>
          </p:cNvPicPr>
          <p:nvPr/>
        </p:nvPicPr>
        <p:blipFill>
          <a:blip r:embed="rId4" cstate="print"/>
          <a:srcRect t="47891" r="7476" b="27859"/>
          <a:stretch>
            <a:fillRect/>
          </a:stretch>
        </p:blipFill>
        <p:spPr bwMode="auto">
          <a:xfrm>
            <a:off x="0" y="2060848"/>
            <a:ext cx="9196122" cy="18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pic>
        <p:nvPicPr>
          <p:cNvPr id="2050" name="Picture 2" descr="C:\Users\user\Desktop\Фото ВУ-т\IMG_1143.JPG"/>
          <p:cNvPicPr>
            <a:picLocks noChangeAspect="1" noChangeArrowheads="1"/>
          </p:cNvPicPr>
          <p:nvPr/>
        </p:nvPicPr>
        <p:blipFill>
          <a:blip r:embed="rId5" cstate="print"/>
          <a:srcRect l="6688" t="48946" r="17713" b="37348"/>
          <a:stretch>
            <a:fillRect/>
          </a:stretch>
        </p:blipFill>
        <p:spPr bwMode="auto">
          <a:xfrm>
            <a:off x="0" y="4005064"/>
            <a:ext cx="9144000" cy="123825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1043608" y="1556792"/>
            <a:ext cx="65527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123728" y="3429000"/>
            <a:ext cx="63367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5940152" y="4581128"/>
            <a:ext cx="3203848" cy="1440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0" y="4725144"/>
            <a:ext cx="7596336" cy="360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22040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Вырезки из протоколов заседаний Совета ВУ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" name="Picture 2" descr="ÐÐ°Ð¼ÐºÐ¾Ð²Ð¾Ð¹ Ð¿Ð»Ð¾ÑÐ°Ð´Ð¸ Ð² ÐÐ°ÑÑÐ°Ð²Ðµ Ð¾ÑÐºÑÑÑÐºÐ° â ÐÐµÐºÑÐ¾ÑÐ½Ð°Ñ ÐºÐ°ÑÑÐ¸Ð½ÐºÐ°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 t="40480" b="12884"/>
          <a:stretch>
            <a:fillRect/>
          </a:stretch>
        </p:blipFill>
        <p:spPr bwMode="auto">
          <a:xfrm>
            <a:off x="0" y="4653136"/>
            <a:ext cx="9144000" cy="19888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2" name="Picture 5" descr="C:\Users\user\Desktop\Фото для доклада\IMG_1155.JPG"/>
          <p:cNvPicPr>
            <a:picLocks noChangeAspect="1" noChangeArrowheads="1"/>
          </p:cNvPicPr>
          <p:nvPr/>
        </p:nvPicPr>
        <p:blipFill>
          <a:blip r:embed="rId3" cstate="print"/>
          <a:srcRect l="6688" t="21533" r="13776" b="58877"/>
          <a:stretch>
            <a:fillRect/>
          </a:stretch>
        </p:blipFill>
        <p:spPr bwMode="auto">
          <a:xfrm>
            <a:off x="0" y="764705"/>
            <a:ext cx="9144000" cy="172819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7956376" y="1988840"/>
            <a:ext cx="89959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16 янв. 1894  г.</a:t>
            </a:r>
            <a:endParaRPr lang="ru-RU" b="1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788024" y="1484784"/>
            <a:ext cx="33123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1259632" y="2204864"/>
            <a:ext cx="2232248" cy="1440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C:\Users\user\Desktop\Фото ВУ-т\IMG_1238.JPG"/>
          <p:cNvPicPr>
            <a:picLocks noChangeAspect="1" noChangeArrowheads="1"/>
          </p:cNvPicPr>
          <p:nvPr/>
        </p:nvPicPr>
        <p:blipFill>
          <a:blip r:embed="rId4" cstate="print"/>
          <a:srcRect l="2531" t="33131" r="6688" b="42620"/>
          <a:stretch>
            <a:fillRect/>
          </a:stretch>
        </p:blipFill>
        <p:spPr bwMode="auto">
          <a:xfrm>
            <a:off x="0" y="2852936"/>
            <a:ext cx="9144000" cy="182436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7812360" y="4365104"/>
            <a:ext cx="100811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1898  г.</a:t>
            </a:r>
            <a:endParaRPr lang="ru-RU" b="1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67544" y="4005064"/>
            <a:ext cx="84249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22040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Вырезки из протоколов заседаний Совета ВУ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0660" name="Picture 4" descr="C:\Users\user\Desktop\Фото для доклада\IMG_1154.JPG"/>
          <p:cNvPicPr>
            <a:picLocks noChangeAspect="1" noChangeArrowheads="1"/>
          </p:cNvPicPr>
          <p:nvPr/>
        </p:nvPicPr>
        <p:blipFill>
          <a:blip r:embed="rId2" cstate="print"/>
          <a:srcRect l="9051" t="37348" r="7476" b="50000"/>
          <a:stretch>
            <a:fillRect/>
          </a:stretch>
        </p:blipFill>
        <p:spPr bwMode="auto">
          <a:xfrm>
            <a:off x="467544" y="5445224"/>
            <a:ext cx="7632848" cy="864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7" name="Picture 2" descr="ÐÐ°Ð¼ÐºÐ¾Ð²Ð¾Ð¹ Ð¿Ð»Ð¾ÑÐ°Ð´Ð¸ Ð² ÐÐ°ÑÑÐ°Ð²Ðµ Ð¾ÑÐºÑÑÑÐºÐ° â ÐÐµÐºÑÐ¾ÑÐ½Ð°Ñ ÐºÐ°ÑÑÐ¸Ð½ÐºÐ°"/>
          <p:cNvPicPr>
            <a:picLocks noChangeAspect="1" noChangeArrowheads="1"/>
          </p:cNvPicPr>
          <p:nvPr/>
        </p:nvPicPr>
        <p:blipFill>
          <a:blip r:embed="rId3" cstate="print">
            <a:lum bright="20000" contrast="10000"/>
          </a:blip>
          <a:srcRect t="40480" b="12884"/>
          <a:stretch>
            <a:fillRect/>
          </a:stretch>
        </p:blipFill>
        <p:spPr bwMode="auto">
          <a:xfrm>
            <a:off x="0" y="5517232"/>
            <a:ext cx="9144000" cy="19888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7170" name="Picture 2" descr="C:\Users\user\Desktop\Фото ВУ-т\IMG_1233.JPG"/>
          <p:cNvPicPr>
            <a:picLocks noChangeAspect="1" noChangeArrowheads="1"/>
          </p:cNvPicPr>
          <p:nvPr/>
        </p:nvPicPr>
        <p:blipFill>
          <a:blip r:embed="rId4" cstate="print"/>
          <a:srcRect l="4326" t="19425" r="10626" b="39457"/>
          <a:stretch>
            <a:fillRect/>
          </a:stretch>
        </p:blipFill>
        <p:spPr bwMode="auto">
          <a:xfrm>
            <a:off x="0" y="2636912"/>
            <a:ext cx="9144000" cy="33020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pic>
        <p:nvPicPr>
          <p:cNvPr id="8" name="Picture 3" descr="C:\Users\user\Desktop\Фото ВУ-т\IMG_1144.JPG"/>
          <p:cNvPicPr>
            <a:picLocks noChangeAspect="1" noChangeArrowheads="1"/>
          </p:cNvPicPr>
          <p:nvPr/>
        </p:nvPicPr>
        <p:blipFill>
          <a:blip r:embed="rId5" cstate="print"/>
          <a:srcRect l="3538" t="29968" r="5901" b="44728"/>
          <a:stretch>
            <a:fillRect/>
          </a:stretch>
        </p:blipFill>
        <p:spPr bwMode="auto">
          <a:xfrm>
            <a:off x="0" y="764704"/>
            <a:ext cx="9144001" cy="190831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3923928" y="3861048"/>
            <a:ext cx="2448272" cy="72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6012160" y="5301208"/>
            <a:ext cx="1872208" cy="72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6516216" y="1700808"/>
            <a:ext cx="1008112" cy="72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3491880" y="2132856"/>
            <a:ext cx="1368152" cy="72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076056" y="2132856"/>
            <a:ext cx="9361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22040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Вырезки из протоколов заседаний Совета ВУ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0660" name="Picture 4" descr="C:\Users\user\Desktop\Фото для доклада\IMG_1154.JPG"/>
          <p:cNvPicPr>
            <a:picLocks noChangeAspect="1" noChangeArrowheads="1"/>
          </p:cNvPicPr>
          <p:nvPr/>
        </p:nvPicPr>
        <p:blipFill>
          <a:blip r:embed="rId2" cstate="print"/>
          <a:srcRect l="9051" t="37348" r="7476" b="50000"/>
          <a:stretch>
            <a:fillRect/>
          </a:stretch>
        </p:blipFill>
        <p:spPr bwMode="auto">
          <a:xfrm>
            <a:off x="467544" y="5445224"/>
            <a:ext cx="7632848" cy="864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7" name="Picture 2" descr="ÐÐ°Ð¼ÐºÐ¾Ð²Ð¾Ð¹ Ð¿Ð»Ð¾ÑÐ°Ð´Ð¸ Ð² ÐÐ°ÑÑÐ°Ð²Ðµ Ð¾ÑÐºÑÑÑÐºÐ° â ÐÐµÐºÑÐ¾ÑÐ½Ð°Ñ ÐºÐ°ÑÑÐ¸Ð½ÐºÐ°"/>
          <p:cNvPicPr>
            <a:picLocks noChangeAspect="1" noChangeArrowheads="1"/>
          </p:cNvPicPr>
          <p:nvPr/>
        </p:nvPicPr>
        <p:blipFill>
          <a:blip r:embed="rId3" cstate="print">
            <a:lum bright="20000" contrast="10000"/>
          </a:blip>
          <a:srcRect t="40480" b="12884"/>
          <a:stretch>
            <a:fillRect/>
          </a:stretch>
        </p:blipFill>
        <p:spPr bwMode="auto">
          <a:xfrm>
            <a:off x="0" y="4869160"/>
            <a:ext cx="9144000" cy="19888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6146" name="Picture 2" descr="C:\Users\user\Desktop\Фото ВУ-т\IMG_1232.JPG"/>
          <p:cNvPicPr>
            <a:picLocks noChangeAspect="1" noChangeArrowheads="1"/>
          </p:cNvPicPr>
          <p:nvPr/>
        </p:nvPicPr>
        <p:blipFill>
          <a:blip r:embed="rId4" cstate="print"/>
          <a:srcRect l="4326" t="30225" r="9051" b="35143"/>
          <a:stretch>
            <a:fillRect/>
          </a:stretch>
        </p:blipFill>
        <p:spPr bwMode="auto">
          <a:xfrm>
            <a:off x="-19371" y="2132856"/>
            <a:ext cx="9163371" cy="27363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6" name="Picture 2" descr="C:\Users\user\Desktop\Фото ВУ-т\IMG_1073.JPG"/>
          <p:cNvPicPr>
            <a:picLocks noChangeAspect="1" noChangeArrowheads="1"/>
          </p:cNvPicPr>
          <p:nvPr/>
        </p:nvPicPr>
        <p:blipFill>
          <a:blip r:embed="rId5" cstate="print"/>
          <a:srcRect l="9051" t="24872" r="7476" b="58435"/>
          <a:stretch>
            <a:fillRect/>
          </a:stretch>
        </p:blipFill>
        <p:spPr bwMode="auto">
          <a:xfrm>
            <a:off x="-15418" y="692696"/>
            <a:ext cx="9159418" cy="13681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8" name="Picture 2" descr="C:\Users\user\Desktop\Фото ВУ-т\IMG_1282.JPG"/>
          <p:cNvPicPr>
            <a:picLocks noChangeAspect="1" noChangeArrowheads="1"/>
          </p:cNvPicPr>
          <p:nvPr/>
        </p:nvPicPr>
        <p:blipFill>
          <a:blip r:embed="rId6" cstate="print"/>
          <a:srcRect l="20075" t="46837" r="5901" b="38402"/>
          <a:stretch>
            <a:fillRect/>
          </a:stretch>
        </p:blipFill>
        <p:spPr bwMode="auto">
          <a:xfrm>
            <a:off x="0" y="4941168"/>
            <a:ext cx="9144001" cy="13618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Фото для доклада\IMG_1005.JPG"/>
          <p:cNvPicPr>
            <a:picLocks noChangeAspect="1" noChangeArrowheads="1"/>
          </p:cNvPicPr>
          <p:nvPr/>
        </p:nvPicPr>
        <p:blipFill>
          <a:blip r:embed="rId2" cstate="print">
            <a:lum bright="20000" contrast="30000"/>
          </a:blip>
          <a:srcRect l="8263" t="51054" r="8208" b="11077"/>
          <a:stretch>
            <a:fillRect/>
          </a:stretch>
        </p:blipFill>
        <p:spPr bwMode="auto">
          <a:xfrm>
            <a:off x="0" y="1052736"/>
            <a:ext cx="9144000" cy="309634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22040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Вырезки из протоколов заседаний Совета ВУ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0660" name="Picture 4" descr="C:\Users\user\Desktop\Фото для доклада\IMG_1154.JPG"/>
          <p:cNvPicPr>
            <a:picLocks noChangeAspect="1" noChangeArrowheads="1"/>
          </p:cNvPicPr>
          <p:nvPr/>
        </p:nvPicPr>
        <p:blipFill>
          <a:blip r:embed="rId3" cstate="print"/>
          <a:srcRect l="9051" t="37348" r="7476" b="50000"/>
          <a:stretch>
            <a:fillRect/>
          </a:stretch>
        </p:blipFill>
        <p:spPr bwMode="auto">
          <a:xfrm>
            <a:off x="467544" y="5445224"/>
            <a:ext cx="7632848" cy="864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7" name="Picture 2" descr="ÐÐ°Ð¼ÐºÐ¾Ð²Ð¾Ð¹ Ð¿Ð»Ð¾ÑÐ°Ð´Ð¸ Ð² ÐÐ°ÑÑÐ°Ð²Ðµ Ð¾ÑÐºÑÑÑÐºÐ° â ÐÐµÐºÑÐ¾ÑÐ½Ð°Ñ ÐºÐ°ÑÑÐ¸Ð½ÐºÐ°"/>
          <p:cNvPicPr>
            <a:picLocks noChangeAspect="1" noChangeArrowheads="1"/>
          </p:cNvPicPr>
          <p:nvPr/>
        </p:nvPicPr>
        <p:blipFill>
          <a:blip r:embed="rId4" cstate="print">
            <a:lum bright="20000" contrast="10000"/>
          </a:blip>
          <a:srcRect t="40480" b="12884"/>
          <a:stretch>
            <a:fillRect/>
          </a:stretch>
        </p:blipFill>
        <p:spPr bwMode="auto">
          <a:xfrm>
            <a:off x="0" y="5863580"/>
            <a:ext cx="9144000" cy="19888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879304" y="69269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Из предложения Попечителя Варшавского Учебного Округа  </a:t>
            </a:r>
            <a:endParaRPr lang="ru-RU" i="1" dirty="0"/>
          </a:p>
        </p:txBody>
      </p:sp>
      <p:pic>
        <p:nvPicPr>
          <p:cNvPr id="2052" name="Picture 4" descr="C:\Users\user\Desktop\Фото для доклада\IMG_1006.JPG"/>
          <p:cNvPicPr>
            <a:picLocks noChangeAspect="1" noChangeArrowheads="1"/>
          </p:cNvPicPr>
          <p:nvPr/>
        </p:nvPicPr>
        <p:blipFill>
          <a:blip r:embed="rId5" cstate="print">
            <a:lum bright="10000" contrast="20000"/>
          </a:blip>
          <a:srcRect l="5113" t="28914" r="10626" b="44728"/>
          <a:stretch>
            <a:fillRect/>
          </a:stretch>
        </p:blipFill>
        <p:spPr bwMode="auto">
          <a:xfrm>
            <a:off x="0" y="4221088"/>
            <a:ext cx="9144000" cy="217225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3491880" y="2420888"/>
            <a:ext cx="5400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0" y="3068960"/>
            <a:ext cx="88204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547664" y="5733256"/>
            <a:ext cx="7200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259632" y="2708920"/>
            <a:ext cx="43924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23528" y="6021288"/>
            <a:ext cx="80283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559824" y="4149080"/>
            <a:ext cx="1584176" cy="369332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31 авг. 1896г.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Ð°Ð¼ÐºÐ¾Ð²Ð¾Ð¹ Ð¿Ð»Ð¾ÑÐ°Ð´Ð¸ Ð² ÐÐ°ÑÑÐ°Ð²Ðµ Ð¾ÑÐºÑÑÑÐºÐ° â ÐÐµÐºÑÐ¾ÑÐ½Ð°Ñ ÐºÐ°ÑÑÐ¸Ð½ÐºÐ°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 t="40480" b="12884"/>
          <a:stretch>
            <a:fillRect/>
          </a:stretch>
        </p:blipFill>
        <p:spPr bwMode="auto">
          <a:xfrm>
            <a:off x="0" y="4869160"/>
            <a:ext cx="9144000" cy="19888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22040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Вырезки из протоколов заседаний Совета ВУ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098" name="Picture 2" descr="C:\Users\user\Desktop\Фото ВУ-т\IMG_1209.JPG"/>
          <p:cNvPicPr>
            <a:picLocks noChangeAspect="1" noChangeArrowheads="1"/>
          </p:cNvPicPr>
          <p:nvPr/>
        </p:nvPicPr>
        <p:blipFill>
          <a:blip r:embed="rId3" cstate="print"/>
          <a:srcRect t="18370" r="9838" b="27859"/>
          <a:stretch>
            <a:fillRect/>
          </a:stretch>
        </p:blipFill>
        <p:spPr bwMode="auto">
          <a:xfrm>
            <a:off x="0" y="980728"/>
            <a:ext cx="9144000" cy="407312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52400" y="152400"/>
            <a:ext cx="922040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Вырезки из протоколов заседаний Совета ВУ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44208" y="4509120"/>
            <a:ext cx="1512168" cy="369332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7 мая 1898 г.</a:t>
            </a:r>
            <a:endParaRPr lang="ru-RU" b="1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7092280" y="1556792"/>
            <a:ext cx="1728192" cy="1440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95536" y="1700808"/>
            <a:ext cx="6624736" cy="1440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7308304" y="1916832"/>
            <a:ext cx="1512168" cy="72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95536" y="2060848"/>
            <a:ext cx="6120680" cy="1440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868144" y="2780928"/>
            <a:ext cx="2952328" cy="72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23528" y="3140968"/>
            <a:ext cx="9361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995936" y="3140968"/>
            <a:ext cx="4824536" cy="72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251520" y="3501008"/>
            <a:ext cx="3600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827584" y="3789040"/>
            <a:ext cx="8064896" cy="72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251520" y="4221088"/>
            <a:ext cx="1296144" cy="72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7308304" y="2564904"/>
            <a:ext cx="10801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22040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Вырезки из протоколов заседаний Совета ВУ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04248" y="764704"/>
            <a:ext cx="2123728" cy="17543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b="1" i="1" dirty="0" smtClean="0">
                <a:solidFill>
                  <a:srgbClr val="FF0000"/>
                </a:solidFill>
              </a:rPr>
              <a:t>7 января 1899 г. </a:t>
            </a:r>
          </a:p>
          <a:p>
            <a:r>
              <a:rPr lang="ru-RU" i="1" dirty="0" smtClean="0"/>
              <a:t>- Чрезвычайное заседание Совета</a:t>
            </a:r>
          </a:p>
          <a:p>
            <a:r>
              <a:rPr lang="ru-RU" i="1" dirty="0" smtClean="0"/>
              <a:t>Императорского</a:t>
            </a:r>
          </a:p>
          <a:p>
            <a:r>
              <a:rPr lang="ru-RU" i="1" dirty="0" smtClean="0"/>
              <a:t>Варшавского</a:t>
            </a:r>
          </a:p>
          <a:p>
            <a:r>
              <a:rPr lang="ru-RU" i="1" dirty="0" smtClean="0"/>
              <a:t>университета</a:t>
            </a:r>
          </a:p>
        </p:txBody>
      </p:sp>
      <p:pic>
        <p:nvPicPr>
          <p:cNvPr id="5" name="Picture 2" descr="ÐÐ°Ð¼ÐºÐ¾Ð²Ð¾Ð¹ Ð¿Ð»Ð¾ÑÐ°Ð´Ð¸ Ð² ÐÐ°ÑÑÐ°Ð²Ðµ Ð¾ÑÐºÑÑÑÐºÐ° â ÐÐµÐºÑÐ¾ÑÐ½Ð°Ñ ÐºÐ°ÑÑÐ¸Ð½ÐºÐ°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 t="40480" r="41338" b="12884"/>
          <a:stretch>
            <a:fillRect/>
          </a:stretch>
        </p:blipFill>
        <p:spPr bwMode="auto">
          <a:xfrm>
            <a:off x="3779912" y="4869160"/>
            <a:ext cx="5364088" cy="19888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71684" name="Picture 4" descr="C:\Users\user\Desktop\Фото для доклада\IMG_1204.JPG"/>
          <p:cNvPicPr>
            <a:picLocks noChangeAspect="1" noChangeArrowheads="1"/>
          </p:cNvPicPr>
          <p:nvPr/>
        </p:nvPicPr>
        <p:blipFill>
          <a:blip r:embed="rId3" cstate="print"/>
          <a:srcRect l="9838" t="5718" r="11413"/>
          <a:stretch>
            <a:fillRect/>
          </a:stretch>
        </p:blipFill>
        <p:spPr bwMode="auto">
          <a:xfrm>
            <a:off x="0" y="692696"/>
            <a:ext cx="6588224" cy="58914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4067944" y="1844824"/>
            <a:ext cx="1152128" cy="1440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195736" y="2132856"/>
            <a:ext cx="4176464" cy="4320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539552" y="2348880"/>
            <a:ext cx="3528392" cy="2160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971600" y="2636912"/>
            <a:ext cx="2448272" cy="1440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4788024" y="3789040"/>
            <a:ext cx="1584176" cy="1440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323528" y="3861048"/>
            <a:ext cx="5472608" cy="288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251520" y="5661248"/>
            <a:ext cx="6120680" cy="1440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251520" y="5877272"/>
            <a:ext cx="1008112" cy="72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6858000" y="2780928"/>
            <a:ext cx="2034480" cy="201622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b="1" i="1" dirty="0" smtClean="0">
                <a:solidFill>
                  <a:srgbClr val="FF0000"/>
                </a:solidFill>
              </a:rPr>
              <a:t>26 апреля 1901 г. </a:t>
            </a:r>
            <a:r>
              <a:rPr lang="ru-RU" i="1" dirty="0" smtClean="0"/>
              <a:t>– выборы проф. Вороного в Комиссию  по усовершенствованию Устава  университетов.</a:t>
            </a:r>
            <a:endParaRPr lang="ru-RU" i="1" dirty="0"/>
          </a:p>
        </p:txBody>
      </p:sp>
      <p:sp>
        <p:nvSpPr>
          <p:cNvPr id="16" name="Стрелка вниз 15"/>
          <p:cNvSpPr/>
          <p:nvPr/>
        </p:nvSpPr>
        <p:spPr>
          <a:xfrm>
            <a:off x="8604448" y="2276872"/>
            <a:ext cx="539552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0" y="106760"/>
            <a:ext cx="9144000" cy="255454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000" dirty="0" smtClean="0">
                <a:solidFill>
                  <a:srgbClr val="444444"/>
                </a:solidFill>
                <a:ea typeface="Calibri" pitchFamily="34" charset="0"/>
                <a:cs typeface="Times New Roman" pitchFamily="18" charset="0"/>
              </a:rPr>
              <a:t>Працьовитий М.В.,  Сита Г.М.  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ea typeface="Calibri" pitchFamily="34" charset="0"/>
                <a:cs typeface="Times New Roman" pitchFamily="18" charset="0"/>
              </a:rPr>
              <a:t>Геометричні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ea typeface="Calibri" pitchFamily="34" charset="0"/>
                <a:cs typeface="Times New Roman" pitchFamily="18" charset="0"/>
              </a:rPr>
              <a:t>мозаїки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ea typeface="Calibri" pitchFamily="34" charset="0"/>
                <a:cs typeface="Times New Roman" pitchFamily="18" charset="0"/>
              </a:rPr>
              <a:t>великого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ea typeface="Calibri" pitchFamily="34" charset="0"/>
                <a:cs typeface="Times New Roman" pitchFamily="18" charset="0"/>
              </a:rPr>
              <a:t>українця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ea typeface="Calibri" pitchFamily="34" charset="0"/>
                <a:cs typeface="Times New Roman" pitchFamily="18" charset="0"/>
              </a:rPr>
              <a:t> (до 150-річчя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ea typeface="Calibri" pitchFamily="34" charset="0"/>
                <a:cs typeface="Times New Roman" pitchFamily="18" charset="0"/>
              </a:rPr>
              <a:t> дня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444444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ea typeface="Calibri" pitchFamily="34" charset="0"/>
                <a:cs typeface="Times New Roman" pitchFamily="18" charset="0"/>
              </a:rPr>
              <a:t>народження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ea typeface="Calibri" pitchFamily="34" charset="0"/>
                <a:cs typeface="Times New Roman" pitchFamily="18" charset="0"/>
              </a:rPr>
              <a:t>професора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ea typeface="Calibri" pitchFamily="34" charset="0"/>
                <a:cs typeface="Times New Roman" pitchFamily="18" charset="0"/>
              </a:rPr>
              <a:t>Георгія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ea typeface="Calibri" pitchFamily="34" charset="0"/>
                <a:cs typeface="Times New Roman" pitchFamily="18" charset="0"/>
              </a:rPr>
              <a:t> Вороного) //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ea typeface="Calibri" pitchFamily="34" charset="0"/>
                <a:cs typeface="Times New Roman" pitchFamily="18" charset="0"/>
              </a:rPr>
              <a:t>Вісник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ea typeface="Calibri" pitchFamily="34" charset="0"/>
                <a:cs typeface="Times New Roman" pitchFamily="18" charset="0"/>
              </a:rPr>
              <a:t>Національної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ea typeface="Calibri" pitchFamily="34" charset="0"/>
                <a:cs typeface="Times New Roman" pitchFamily="18" charset="0"/>
              </a:rPr>
              <a:t>академії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ea typeface="Calibri" pitchFamily="34" charset="0"/>
                <a:cs typeface="Times New Roman" pitchFamily="18" charset="0"/>
              </a:rPr>
              <a:t> наук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ea typeface="Calibri" pitchFamily="34" charset="0"/>
                <a:cs typeface="Times New Roman" pitchFamily="18" charset="0"/>
              </a:rPr>
              <a:t>України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ea typeface="Calibri" pitchFamily="34" charset="0"/>
                <a:cs typeface="Times New Roman" pitchFamily="18" charset="0"/>
              </a:rPr>
              <a:t>. 2018. № 4. 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  <a:hlinkClick r:id="rId2"/>
              </a:rPr>
              <a:t>http://dspace.nbuv.gov.ua/handle/123456789/140337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Шишкалова Н.Г.  Георгий Вороной: математика –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для меня вся жизнь // Страна знаний. - 2018. – № 2. 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  <a:hlinkClick r:id="rId3"/>
              </a:rPr>
              <a:t>https://www.krainaz.org/2018-02/359-voronoy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64516" name="Picture 4" descr="http://www.visnyk-nanu.org.ua/sites/default/files/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360000">
            <a:off x="6209399" y="-96804"/>
            <a:ext cx="3011118" cy="39316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64520" name="Picture 8" descr="https://uti-puti.com.ua/colloring/322/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4869160"/>
            <a:ext cx="5004048" cy="1988840"/>
          </a:xfrm>
          <a:prstGeom prst="rect">
            <a:avLst/>
          </a:prstGeom>
          <a:noFill/>
        </p:spPr>
      </p:pic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0" y="2852936"/>
            <a:ext cx="5976664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Працевитый Николай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Викторович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– д. ф.-м. н., профессор, декан  ФМФ</a:t>
            </a:r>
            <a:r>
              <a:rPr kumimoji="0" lang="ru-RU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Национального педагогического университета им. М. П.</a:t>
            </a:r>
            <a:r>
              <a:rPr kumimoji="0" lang="ru-RU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Драгоманова,</a:t>
            </a:r>
            <a:r>
              <a:rPr kumimoji="0" lang="ru-RU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в.о. зав. отделом динамических систем и фрактального анализа Института математики НАН Украины;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Сита Галина Николаевна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– к. ф.-м. н., ФМФ Национального педагогического университета им. </a:t>
            </a:r>
            <a:r>
              <a:rPr lang="ru-RU" i="1" dirty="0" smtClean="0">
                <a:ea typeface="Calibri" pitchFamily="34" charset="0"/>
                <a:cs typeface="Times New Roman" pitchFamily="18" charset="0"/>
              </a:rPr>
              <a:t>       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М. П. Драгоманова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;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i="1" dirty="0" smtClean="0">
                <a:cs typeface="Arial" pitchFamily="34" charset="0"/>
              </a:rPr>
              <a:t>Шишкалова Н.Г. </a:t>
            </a:r>
            <a:r>
              <a:rPr lang="ru-RU" i="1" dirty="0" smtClean="0">
                <a:cs typeface="Arial" pitchFamily="34" charset="0"/>
              </a:rPr>
              <a:t>-  правнучка Г.Ф. Вороного , сотрудник журнала  «Страна знаний».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64518" name="Picture 6" descr="Ð¡ÑÑÐ°Ð½Ð° Ð·Ð½Ð°Ð½Ð¸Ð¹ â1, 20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80000">
            <a:off x="7080191" y="2538800"/>
            <a:ext cx="1884175" cy="27132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 rot="-240000">
            <a:off x="6876256" y="1484784"/>
            <a:ext cx="288032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4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Ð°Ð¼ÐºÐ¾Ð²Ð¾Ð¹ Ð¿Ð»Ð¾ÑÐ°Ð´Ð¸ Ð² ÐÐ°ÑÑÐ°Ð²Ðµ Ð¾ÑÐºÑÑÑÐºÐ° â ÐÐµÐºÑÐ¾ÑÐ½Ð°Ñ ÐºÐ°ÑÑÐ¸Ð½ÐºÐ°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 t="40480" b="12884"/>
          <a:stretch>
            <a:fillRect/>
          </a:stretch>
        </p:blipFill>
        <p:spPr bwMode="auto">
          <a:xfrm>
            <a:off x="0" y="5085184"/>
            <a:ext cx="9144000" cy="19888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22040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Вырезки из протоколов заседаний Совета ВУ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1985" name="Picture 1" descr="C:\Users\user\Desktop\Фото ВУ-т\IMG_1072.JPG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 l="3538" t="25751" r="8263" b="34185"/>
          <a:stretch>
            <a:fillRect/>
          </a:stretch>
        </p:blipFill>
        <p:spPr bwMode="auto">
          <a:xfrm>
            <a:off x="0" y="1124744"/>
            <a:ext cx="9126067" cy="30963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347864" y="692696"/>
            <a:ext cx="5721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Тема для студенческого сочинения,  данная Г. Вороным</a:t>
            </a:r>
            <a:endParaRPr lang="ru-RU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508104" y="3933056"/>
            <a:ext cx="1008112" cy="369332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1898 г.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437112"/>
            <a:ext cx="91440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00FF"/>
                </a:solidFill>
              </a:rPr>
              <a:t>Владислав Слюсарский </a:t>
            </a:r>
            <a:r>
              <a:rPr lang="ru-RU" dirty="0" smtClean="0"/>
              <a:t>- студент 3 курса математического отделения  - </a:t>
            </a:r>
            <a:r>
              <a:rPr lang="ru-RU" b="1" i="1" dirty="0" smtClean="0"/>
              <a:t>золотая медаль</a:t>
            </a:r>
            <a:r>
              <a:rPr lang="ru-RU" dirty="0" smtClean="0"/>
              <a:t>,</a:t>
            </a:r>
          </a:p>
          <a:p>
            <a:r>
              <a:rPr lang="ru-RU" b="1" i="1" dirty="0" smtClean="0">
                <a:solidFill>
                  <a:srgbClr val="0000FF"/>
                </a:solidFill>
              </a:rPr>
              <a:t>Александр Москвин </a:t>
            </a:r>
            <a:r>
              <a:rPr lang="ru-RU" dirty="0" smtClean="0"/>
              <a:t>– студент 4 курса математического отделения  – </a:t>
            </a:r>
            <a:r>
              <a:rPr lang="ru-RU" b="1" i="1" dirty="0" smtClean="0"/>
              <a:t>серебряная  медаль</a:t>
            </a:r>
            <a:endParaRPr lang="ru-RU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7596336" y="5085184"/>
            <a:ext cx="864096" cy="369332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1899 г.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ÐÐ°Ð¼ÐºÐ¾Ð²Ð¾Ð¹ Ð¿Ð»Ð¾ÑÐ°Ð´Ð¸ Ð² ÐÐ°ÑÑÐ°Ð²Ðµ Ð¾ÑÐºÑÑÑÐºÐ° â ÐÐµÐºÑÐ¾ÑÐ½Ð°Ñ ÐºÐ°ÑÑÐ¸Ð½ÐºÐ°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 t="40480" b="12884"/>
          <a:stretch>
            <a:fillRect/>
          </a:stretch>
        </p:blipFill>
        <p:spPr bwMode="auto">
          <a:xfrm>
            <a:off x="0" y="5517232"/>
            <a:ext cx="9144000" cy="19888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87041" name="Rectangle 1"/>
          <p:cNvSpPr>
            <a:spLocks noChangeArrowheads="1"/>
          </p:cNvSpPr>
          <p:nvPr/>
        </p:nvSpPr>
        <p:spPr bwMode="auto">
          <a:xfrm>
            <a:off x="0" y="153888"/>
            <a:ext cx="9144000" cy="5016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Calibri" pitchFamily="34" charset="0"/>
                <a:cs typeface="Arial" pitchFamily="34" charset="0"/>
              </a:rPr>
              <a:t>При анализе  проф. Вороной: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очень тактично отмечает недостатки, перемежая их </a:t>
            </a:r>
            <a:r>
              <a:rPr lang="ru-RU" sz="2000" b="1" i="1" dirty="0" smtClean="0">
                <a:ea typeface="Calibri" pitchFamily="34" charset="0"/>
                <a:cs typeface="Arial" pitchFamily="34" charset="0"/>
              </a:rPr>
              <a:t>с указаниями 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  на достоинства сочинений,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причем похвала всегда мотивированная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  и заслуженная...,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учит доскональному изучению тематики (рассмотрение всех способов,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  уже предложенных другими авторами),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указывает на важность  даже таких, казалось бы, второстепенных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b="1" i="1" dirty="0" smtClean="0">
                <a:ea typeface="Calibri" pitchFamily="34" charset="0"/>
                <a:cs typeface="Arial" pitchFamily="34" charset="0"/>
              </a:rPr>
              <a:t> 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для   изложения материала, моментов, как неудачное заглавие,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 отсутствие   чертежа, неравномерность деления  текста на части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b="1" i="1" dirty="0" smtClean="0">
                <a:ea typeface="Calibri" pitchFamily="34" charset="0"/>
                <a:cs typeface="Arial" pitchFamily="34" charset="0"/>
              </a:rPr>
              <a:t>  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или   возможность упрощения выкладок,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показывает, насколько важно изучение объекта исследования со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b="1" i="1" dirty="0" smtClean="0">
                <a:ea typeface="Calibri" pitchFamily="34" charset="0"/>
                <a:cs typeface="Arial" pitchFamily="34" charset="0"/>
              </a:rPr>
              <a:t>  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всех   точек зрения (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как у Слюсарского - с кристаллографической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),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обращает внимание на то, как важна не только правильная, но и удачная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b="1" i="1" dirty="0" smtClean="0">
                <a:ea typeface="Calibri" pitchFamily="34" charset="0"/>
                <a:cs typeface="Arial" pitchFamily="34" charset="0"/>
              </a:rPr>
              <a:t> 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постановка задачи, от чего порой зависит простота получения решения,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учит замечать при рассмотрении множества аналогичных частных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b="1" i="1" dirty="0" smtClean="0">
                <a:ea typeface="Calibri" pitchFamily="34" charset="0"/>
                <a:cs typeface="Arial" pitchFamily="34" charset="0"/>
              </a:rPr>
              <a:t>  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случаев общие результаты,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4572000" y="4941168"/>
            <a:ext cx="576064" cy="64807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5373216"/>
            <a:ext cx="782387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прививает навыки научного исследования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Users\user\Desktop\Фото ВУ-т\IMG_1293.JPG"/>
          <p:cNvPicPr>
            <a:picLocks noChangeAspect="1" noChangeArrowheads="1"/>
          </p:cNvPicPr>
          <p:nvPr/>
        </p:nvPicPr>
        <p:blipFill>
          <a:blip r:embed="rId2" cstate="print"/>
          <a:srcRect l="2751" t="16262" r="9838" b="38402"/>
          <a:stretch>
            <a:fillRect/>
          </a:stretch>
        </p:blipFill>
        <p:spPr bwMode="auto">
          <a:xfrm>
            <a:off x="0" y="764704"/>
            <a:ext cx="9144000" cy="354227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pic>
        <p:nvPicPr>
          <p:cNvPr id="2" name="Picture 2" descr="ÐÐ°Ð¼ÐºÐ¾Ð²Ð¾Ð¹ Ð¿Ð»Ð¾ÑÐ°Ð´Ð¸ Ð² ÐÐ°ÑÑÐ°Ð²Ðµ Ð¾ÑÐºÑÑÑÐºÐ° â ÐÐµÐºÑÐ¾ÑÐ½Ð°Ñ ÐºÐ°ÑÑÐ¸Ð½ÐºÐ°"/>
          <p:cNvPicPr>
            <a:picLocks noChangeAspect="1" noChangeArrowheads="1"/>
          </p:cNvPicPr>
          <p:nvPr/>
        </p:nvPicPr>
        <p:blipFill>
          <a:blip r:embed="rId3" cstate="print">
            <a:lum bright="20000" contrast="10000"/>
          </a:blip>
          <a:srcRect t="40480" b="12884"/>
          <a:stretch>
            <a:fillRect/>
          </a:stretch>
        </p:blipFill>
        <p:spPr bwMode="auto">
          <a:xfrm>
            <a:off x="0" y="5863580"/>
            <a:ext cx="9144000" cy="19888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22040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Вырезки из протоколов заседаний Совета ВУ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1403648" y="3717032"/>
            <a:ext cx="6624736" cy="1440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395536" y="4077072"/>
            <a:ext cx="7632848" cy="1440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235" name="Picture 3" descr="C:\Users\user\Desktop\Фото ВУ-т\IMG_1303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14563" t="75304" r="23225" b="3610"/>
          <a:stretch>
            <a:fillRect/>
          </a:stretch>
        </p:blipFill>
        <p:spPr bwMode="auto">
          <a:xfrm>
            <a:off x="0" y="4437111"/>
            <a:ext cx="9144000" cy="231493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971600" y="5373216"/>
            <a:ext cx="40324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331640" y="6597352"/>
            <a:ext cx="40324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Ð°Ð¼ÐºÐ¾Ð²Ð¾Ð¹ Ð¿Ð»Ð¾ÑÐ°Ð´Ð¸ Ð² ÐÐ°ÑÑÐ°Ð²Ðµ Ð¾ÑÐºÑÑÑÐºÐ° â ÐÐµÐºÑÐ¾ÑÐ½Ð°Ñ ÐºÐ°ÑÑÐ¸Ð½ÐºÐ°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 t="40480" b="12884"/>
          <a:stretch>
            <a:fillRect/>
          </a:stretch>
        </p:blipFill>
        <p:spPr bwMode="auto">
          <a:xfrm>
            <a:off x="0" y="5445224"/>
            <a:ext cx="9144000" cy="19888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22040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Вырезки из протоколов заседаний Совета ВУ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93186" name="Picture 2" descr="C:\Users\user\Desktop\Фото ВУ-т\IMG_1281.JPG"/>
          <p:cNvPicPr>
            <a:picLocks noChangeAspect="1" noChangeArrowheads="1"/>
          </p:cNvPicPr>
          <p:nvPr/>
        </p:nvPicPr>
        <p:blipFill>
          <a:blip r:embed="rId3" cstate="print"/>
          <a:srcRect l="11413" t="50211" r="19288" b="19425"/>
          <a:stretch>
            <a:fillRect/>
          </a:stretch>
        </p:blipFill>
        <p:spPr bwMode="auto">
          <a:xfrm>
            <a:off x="251520" y="2924944"/>
            <a:ext cx="8580953" cy="280831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pic>
        <p:nvPicPr>
          <p:cNvPr id="7" name="Picture 2" descr="C:\Users\user\Desktop\Фото ВУ-т\IMG_1239.JPG"/>
          <p:cNvPicPr>
            <a:picLocks noChangeAspect="1" noChangeArrowheads="1"/>
          </p:cNvPicPr>
          <p:nvPr/>
        </p:nvPicPr>
        <p:blipFill>
          <a:blip r:embed="rId4" cstate="print"/>
          <a:srcRect l="4326" t="28914" r="5901" b="45782"/>
          <a:stretch>
            <a:fillRect/>
          </a:stretch>
        </p:blipFill>
        <p:spPr bwMode="auto">
          <a:xfrm>
            <a:off x="0" y="908720"/>
            <a:ext cx="9144000" cy="192505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323528" y="692696"/>
            <a:ext cx="5483617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Тема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медального сочинения </a:t>
            </a:r>
            <a:r>
              <a:rPr lang="ru-RU" sz="2400" i="1" dirty="0" smtClean="0"/>
              <a:t>1903/4 г</a:t>
            </a:r>
            <a:r>
              <a:rPr lang="ru-RU" sz="2400" dirty="0" smtClean="0"/>
              <a:t>.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3491880" y="5445224"/>
            <a:ext cx="2304256" cy="1440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1115616" y="3717032"/>
            <a:ext cx="3816424" cy="288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Ð°Ð¼ÐºÐ¾Ð²Ð¾Ð¹ Ð¿Ð»Ð¾ÑÐ°Ð´Ð¸ Ð² ÐÐ°ÑÑÐ°Ð²Ðµ Ð¾ÑÐºÑÑÑÐºÐ° â ÐÐµÐºÑÐ¾ÑÐ½Ð°Ñ ÐºÐ°ÑÑÐ¸Ð½ÐºÐ°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 t="40480" b="12884"/>
          <a:stretch>
            <a:fillRect/>
          </a:stretch>
        </p:blipFill>
        <p:spPr bwMode="auto">
          <a:xfrm>
            <a:off x="0" y="4869160"/>
            <a:ext cx="9144000" cy="19888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22040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Вырезки из протоколов заседаний Совета ВУ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96258" name="Picture 2" descr="C:\Users\user\Desktop\Фото ВУ-т\IMG_1312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3538" t="36294" r="9051" b="25750"/>
          <a:stretch>
            <a:fillRect/>
          </a:stretch>
        </p:blipFill>
        <p:spPr bwMode="auto">
          <a:xfrm>
            <a:off x="0" y="908720"/>
            <a:ext cx="9144000" cy="296562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pic>
        <p:nvPicPr>
          <p:cNvPr id="96260" name="Picture 4" descr="http://www-history.mcs.st-andrews.ac.uk/history/BigPictures/Sierpinski_5.jpe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6645654" y="3140968"/>
            <a:ext cx="2138306" cy="26811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763688" y="4005064"/>
            <a:ext cx="3960440" cy="9233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00FF"/>
                </a:solidFill>
              </a:rPr>
              <a:t>Банахевич </a:t>
            </a:r>
            <a:r>
              <a:rPr lang="ru-RU" b="1" i="1" dirty="0" err="1" smtClean="0">
                <a:solidFill>
                  <a:srgbClr val="0000FF"/>
                </a:solidFill>
              </a:rPr>
              <a:t>Фаддей</a:t>
            </a:r>
            <a:r>
              <a:rPr lang="ru-RU" b="1" i="1" dirty="0" smtClean="0">
                <a:solidFill>
                  <a:srgbClr val="0000FF"/>
                </a:solidFill>
              </a:rPr>
              <a:t> (</a:t>
            </a:r>
            <a:r>
              <a:rPr lang="ru-RU" b="1" i="1" dirty="0" err="1" smtClean="0">
                <a:solidFill>
                  <a:srgbClr val="0000FF"/>
                </a:solidFill>
              </a:rPr>
              <a:t>Тадеуш</a:t>
            </a:r>
            <a:r>
              <a:rPr lang="ru-RU" b="1" i="1" dirty="0" smtClean="0">
                <a:solidFill>
                  <a:srgbClr val="0000FF"/>
                </a:solidFill>
              </a:rPr>
              <a:t>) Юлиан Артурович </a:t>
            </a:r>
            <a:r>
              <a:rPr lang="ru-RU" i="1" dirty="0" smtClean="0"/>
              <a:t> (1882-1954) - польский астроном, геодезист и математик.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979712" y="5934670"/>
            <a:ext cx="7164288" cy="923330"/>
          </a:xfrm>
          <a:prstGeom prst="rect">
            <a:avLst/>
          </a:prstGeom>
          <a:solidFill>
            <a:schemeClr val="bg2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00FF"/>
                </a:solidFill>
              </a:rPr>
              <a:t>Серпинский </a:t>
            </a:r>
            <a:r>
              <a:rPr lang="ru-RU" b="1" i="1" dirty="0" err="1" smtClean="0">
                <a:solidFill>
                  <a:srgbClr val="0000FF"/>
                </a:solidFill>
              </a:rPr>
              <a:t>Вацлав</a:t>
            </a:r>
            <a:r>
              <a:rPr lang="ru-RU" b="1" i="1" dirty="0" smtClean="0">
                <a:solidFill>
                  <a:srgbClr val="0000FF"/>
                </a:solidFill>
              </a:rPr>
              <a:t>  Франциск </a:t>
            </a:r>
            <a:r>
              <a:rPr lang="ru-RU" i="1" dirty="0" smtClean="0"/>
              <a:t>(1882-1969) – польский математик,</a:t>
            </a:r>
            <a:r>
              <a:rPr lang="ru-RU" dirty="0" smtClean="0"/>
              <a:t> </a:t>
            </a:r>
            <a:r>
              <a:rPr lang="ru-RU" i="1" dirty="0" smtClean="0"/>
              <a:t>специалист  по теории множеств, аксиоме выбора, </a:t>
            </a:r>
            <a:r>
              <a:rPr lang="ru-RU" i="1" dirty="0" err="1" smtClean="0"/>
              <a:t>континуум-гипотезе</a:t>
            </a:r>
            <a:r>
              <a:rPr lang="ru-RU" i="1" dirty="0" smtClean="0"/>
              <a:t>, теории чисел, теории функций, топологии.</a:t>
            </a:r>
            <a:endParaRPr lang="ru-RU" i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6948264" y="2276872"/>
            <a:ext cx="2195736" cy="72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1115616" y="3501008"/>
            <a:ext cx="2736304" cy="72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0" y="2780928"/>
            <a:ext cx="6835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082" name="Picture 2" descr="https://im0-tub-ru.yandex.net/i?id=7c2c43f2d82896cccb2e6360c8af56ea-srl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05064"/>
            <a:ext cx="1691680" cy="25212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5076056" cy="28623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/>
              <a:t>Карточка</a:t>
            </a:r>
          </a:p>
          <a:p>
            <a:r>
              <a:rPr lang="ru-RU" b="1" dirty="0" smtClean="0">
                <a:solidFill>
                  <a:srgbClr val="0000FF"/>
                </a:solidFill>
              </a:rPr>
              <a:t>Банахевич, </a:t>
            </a:r>
            <a:r>
              <a:rPr lang="ru-RU" b="1" dirty="0" err="1" smtClean="0">
                <a:solidFill>
                  <a:srgbClr val="0000FF"/>
                </a:solidFill>
              </a:rPr>
              <a:t>Фаддей</a:t>
            </a:r>
            <a:r>
              <a:rPr lang="ru-RU" b="1" dirty="0" smtClean="0">
                <a:solidFill>
                  <a:srgbClr val="0000FF"/>
                </a:solidFill>
              </a:rPr>
              <a:t> (</a:t>
            </a:r>
            <a:r>
              <a:rPr lang="ru-RU" b="1" dirty="0" err="1" smtClean="0">
                <a:solidFill>
                  <a:srgbClr val="0000FF"/>
                </a:solidFill>
              </a:rPr>
              <a:t>Таддеуш</a:t>
            </a:r>
            <a:r>
              <a:rPr lang="ru-RU" b="1" dirty="0" smtClean="0">
                <a:solidFill>
                  <a:srgbClr val="0000FF"/>
                </a:solidFill>
              </a:rPr>
              <a:t>) Артурович</a:t>
            </a:r>
          </a:p>
          <a:p>
            <a:endParaRPr lang="ru-RU" b="1" dirty="0" smtClean="0"/>
          </a:p>
          <a:p>
            <a:r>
              <a:rPr lang="ru-RU" dirty="0" err="1" smtClean="0"/>
              <a:t>Объ</a:t>
            </a:r>
            <a:r>
              <a:rPr lang="ru-RU" dirty="0" smtClean="0"/>
              <a:t> уравнен</a:t>
            </a:r>
            <a:r>
              <a:rPr lang="en-US" dirty="0" err="1" smtClean="0"/>
              <a:t>i</a:t>
            </a:r>
            <a:r>
              <a:rPr lang="ru-RU" dirty="0" smtClean="0"/>
              <a:t>и Гаусса (</a:t>
            </a:r>
            <a:r>
              <a:rPr lang="en-US" dirty="0" smtClean="0"/>
              <a:t>z-q)=m sin4z </a:t>
            </a:r>
            <a:r>
              <a:rPr lang="ru-RU" dirty="0" smtClean="0"/>
              <a:t>при </a:t>
            </a:r>
            <a:r>
              <a:rPr lang="en-US" dirty="0" smtClean="0"/>
              <a:t>z </a:t>
            </a:r>
            <a:endParaRPr lang="ru-RU" dirty="0" smtClean="0"/>
          </a:p>
          <a:p>
            <a:r>
              <a:rPr lang="ru-RU" dirty="0" smtClean="0"/>
              <a:t>близком </a:t>
            </a:r>
            <a:r>
              <a:rPr lang="ru-RU" dirty="0" err="1" smtClean="0"/>
              <a:t>къ</a:t>
            </a:r>
            <a:r>
              <a:rPr lang="ru-RU" dirty="0" smtClean="0"/>
              <a:t> </a:t>
            </a:r>
            <a:r>
              <a:rPr lang="en-US" dirty="0" smtClean="0"/>
              <a:t>q / [</a:t>
            </a:r>
            <a:r>
              <a:rPr lang="ru-RU" dirty="0" smtClean="0"/>
              <a:t>Соч.] </a:t>
            </a:r>
            <a:r>
              <a:rPr lang="ru-RU" dirty="0" err="1" smtClean="0"/>
              <a:t>прив.-доц</a:t>
            </a:r>
            <a:r>
              <a:rPr lang="ru-RU" dirty="0" smtClean="0"/>
              <a:t>. </a:t>
            </a:r>
            <a:r>
              <a:rPr lang="ru-RU" dirty="0" err="1" smtClean="0"/>
              <a:t>Юрьевск</a:t>
            </a:r>
            <a:r>
              <a:rPr lang="ru-RU" dirty="0" smtClean="0"/>
              <a:t>. ун-та </a:t>
            </a:r>
          </a:p>
          <a:p>
            <a:r>
              <a:rPr lang="ru-RU" dirty="0" smtClean="0"/>
              <a:t>Т. </a:t>
            </a:r>
            <a:r>
              <a:rPr lang="ru-RU" dirty="0" err="1" smtClean="0"/>
              <a:t>Банахевича</a:t>
            </a:r>
            <a:r>
              <a:rPr lang="ru-RU" dirty="0" smtClean="0"/>
              <a:t>. </a:t>
            </a:r>
          </a:p>
          <a:p>
            <a:pPr>
              <a:buFontTx/>
              <a:buChar char="-"/>
            </a:pPr>
            <a:r>
              <a:rPr lang="ru-RU" dirty="0" smtClean="0"/>
              <a:t>Юрьев : [б. и.], 1917 (тип. К. </a:t>
            </a:r>
            <a:r>
              <a:rPr lang="ru-RU" dirty="0" err="1" smtClean="0"/>
              <a:t>Маттисена</a:t>
            </a:r>
            <a:r>
              <a:rPr lang="ru-RU" dirty="0" smtClean="0"/>
              <a:t>). </a:t>
            </a:r>
          </a:p>
          <a:p>
            <a:pPr>
              <a:buFontTx/>
              <a:buChar char="-"/>
            </a:pPr>
            <a:r>
              <a:rPr lang="ru-RU" dirty="0" smtClean="0"/>
              <a:t>- </a:t>
            </a:r>
            <a:r>
              <a:rPr lang="en-US" dirty="0" smtClean="0"/>
              <a:t>VIII, 50 </a:t>
            </a:r>
            <a:r>
              <a:rPr lang="ru-RU" dirty="0" smtClean="0"/>
              <a:t>с.; - 33 см. </a:t>
            </a:r>
          </a:p>
          <a:p>
            <a:r>
              <a:rPr lang="ru-RU" dirty="0" smtClean="0"/>
              <a:t>(Этюды по теоретической астрономии; №№ 1, 2).</a:t>
            </a:r>
            <a:br>
              <a:rPr lang="ru-RU" dirty="0" smtClean="0"/>
            </a:br>
            <a:r>
              <a:rPr lang="en-US" dirty="0" smtClean="0"/>
              <a:t>FB V 107/25</a:t>
            </a:r>
            <a:endParaRPr lang="en-US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" y="3068959"/>
          <a:ext cx="9143999" cy="151216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835696"/>
                <a:gridCol w="2808312"/>
                <a:gridCol w="1224136"/>
                <a:gridCol w="3275855"/>
              </a:tblGrid>
              <a:tr h="15121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 err="1"/>
                        <a:t>Банахевич</a:t>
                      </a:r>
                      <a:r>
                        <a:rPr lang="ru-RU" sz="2000" i="1" dirty="0"/>
                        <a:t> </a:t>
                      </a:r>
                      <a:r>
                        <a:rPr lang="ru-RU" sz="2000" i="1" dirty="0" err="1"/>
                        <a:t>Фаддей</a:t>
                      </a:r>
                      <a:r>
                        <a:rPr lang="ru-RU" sz="2000" i="1" dirty="0"/>
                        <a:t>-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Юлиан Артурович</a:t>
                      </a:r>
                      <a:endParaRPr lang="ru-RU" sz="2000" i="1" dirty="0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335" marR="4433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/>
                        <a:t>младший ассистент Энгельгардтовской астрономической обсерватории</a:t>
                      </a:r>
                      <a:endParaRPr lang="ru-RU" sz="2000" i="1" dirty="0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335" marR="4433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/>
                        <a:t>1910</a:t>
                      </a:r>
                      <a:endParaRPr lang="ru-RU" sz="2000" i="1" dirty="0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335" marR="4433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/>
                        <a:t>Ф.977 оп. Совет,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/>
                        <a:t>д.12136, л.5-8</a:t>
                      </a:r>
                      <a:endParaRPr lang="ru-RU" sz="2000" i="1" dirty="0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335" marR="4433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 descr="http://p3.citywalls.ru/photo_313-320747.jpg?mt=151853896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8381" y="0"/>
            <a:ext cx="3765620" cy="27089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0" y="4509120"/>
            <a:ext cx="9144000" cy="72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https://okn-mk.mkrf.ru/maps/show/id/1661647"/>
          <p:cNvPicPr>
            <a:picLocks noChangeAspect="1" noChangeArrowheads="1"/>
          </p:cNvPicPr>
          <p:nvPr/>
        </p:nvPicPr>
        <p:blipFill>
          <a:blip r:embed="rId3" cstate="print"/>
          <a:srcRect t="9114" r="3915" b="51012"/>
          <a:stretch>
            <a:fillRect/>
          </a:stretch>
        </p:blipFill>
        <p:spPr bwMode="auto">
          <a:xfrm>
            <a:off x="683568" y="4704748"/>
            <a:ext cx="7812360" cy="215325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4582674" y="0"/>
            <a:ext cx="1066318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РНБ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35137" y="4149080"/>
            <a:ext cx="4508863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Архив Татарстана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Ð°Ð¼ÐºÐ¾Ð²Ð¾Ð¹ Ð¿Ð»Ð¾ÑÐ°Ð´Ð¸ Ð² ÐÐ°ÑÑÐ°Ð²Ðµ Ð¾ÑÐºÑÑÑÐºÐ° â ÐÐµÐºÑÐ¾ÑÐ½Ð°Ñ ÐºÐ°ÑÑÐ¸Ð½ÐºÐ°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 t="40480" b="12884"/>
          <a:stretch>
            <a:fillRect/>
          </a:stretch>
        </p:blipFill>
        <p:spPr bwMode="auto">
          <a:xfrm>
            <a:off x="0" y="4869160"/>
            <a:ext cx="9144000" cy="19888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11618" name="Picture 2" descr="C:\Users\user\Desktop\Фото ВУ-т\Отзывы Вороного\IMG_1286.JPG"/>
          <p:cNvPicPr>
            <a:picLocks noChangeAspect="1" noChangeArrowheads="1"/>
          </p:cNvPicPr>
          <p:nvPr/>
        </p:nvPicPr>
        <p:blipFill>
          <a:blip r:embed="rId3" cstate="print"/>
          <a:srcRect l="7476" t="9489" r="17713" b="53610"/>
          <a:stretch>
            <a:fillRect/>
          </a:stretch>
        </p:blipFill>
        <p:spPr bwMode="auto">
          <a:xfrm>
            <a:off x="0" y="836712"/>
            <a:ext cx="9144000" cy="372888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22040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Вырезки из протоколов заседаний Совета ВУ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7904" y="4581128"/>
            <a:ext cx="543609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Варшавские  Университетские Известия, 1904, № </a:t>
            </a:r>
            <a:r>
              <a:rPr lang="en-US" dirty="0" smtClean="0"/>
              <a:t>VI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Ð°Ð¼ÐºÐ¾Ð²Ð¾Ð¹ Ð¿Ð»Ð¾ÑÐ°Ð´Ð¸ Ð² ÐÐ°ÑÑÐ°Ð²Ðµ Ð¾ÑÐºÑÑÑÐºÐ° â ÐÐµÐºÑÐ¾ÑÐ½Ð°Ñ ÐºÐ°ÑÑÐ¸Ð½ÐºÐ°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 t="40480" b="12884"/>
          <a:stretch>
            <a:fillRect/>
          </a:stretch>
        </p:blipFill>
        <p:spPr bwMode="auto">
          <a:xfrm>
            <a:off x="0" y="5517232"/>
            <a:ext cx="9144000" cy="19888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22040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Вырезки из протоколов заседаний Совета ВУ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14690" name="Picture 2" descr="C:\Users\user\Desktop\Фото ВУ-т\Отзывы Вороного\IMG_1289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l="5901" t="7827" r="12201" b="26805"/>
          <a:stretch>
            <a:fillRect/>
          </a:stretch>
        </p:blipFill>
        <p:spPr bwMode="auto">
          <a:xfrm>
            <a:off x="0" y="620687"/>
            <a:ext cx="9144000" cy="54512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547664" y="3429000"/>
            <a:ext cx="3600400" cy="72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827584" y="2780928"/>
            <a:ext cx="5688632" cy="1440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Ð°Ð¼ÐºÐ¾Ð²Ð¾Ð¹ Ð¿Ð»Ð¾ÑÐ°Ð´Ð¸ Ð² ÐÐ°ÑÑÐ°Ð²Ðµ Ð¾ÑÐºÑÑÑÐºÐ° â ÐÐµÐºÑÐ¾ÑÐ½Ð°Ñ ÐºÐ°ÑÑÐ¸Ð½ÐºÐ°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 t="40480" b="12884"/>
          <a:stretch>
            <a:fillRect/>
          </a:stretch>
        </p:blipFill>
        <p:spPr bwMode="auto">
          <a:xfrm>
            <a:off x="0" y="4869160"/>
            <a:ext cx="9144000" cy="19888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22040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Вырезки из протоколов заседаний Совета ВУ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13666" name="Picture 2" descr="C:\Users\user\Desktop\Фото ВУ-т\Отзывы Вороного\IMG_1290.JPG"/>
          <p:cNvPicPr>
            <a:picLocks noChangeAspect="1" noChangeArrowheads="1"/>
          </p:cNvPicPr>
          <p:nvPr/>
        </p:nvPicPr>
        <p:blipFill>
          <a:blip r:embed="rId3" cstate="print"/>
          <a:srcRect l="6688" t="24696" r="7476" b="17316"/>
          <a:stretch>
            <a:fillRect/>
          </a:stretch>
        </p:blipFill>
        <p:spPr bwMode="auto">
          <a:xfrm>
            <a:off x="-1" y="620688"/>
            <a:ext cx="9133233" cy="46085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5148064" y="1844824"/>
            <a:ext cx="3384376" cy="288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51520" y="3429000"/>
            <a:ext cx="8496944" cy="1440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0" y="3933056"/>
            <a:ext cx="58681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923928" y="4365104"/>
            <a:ext cx="41764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Ð°Ð¼ÐºÐ¾Ð²Ð¾Ð¹ Ð¿Ð»Ð¾ÑÐ°Ð´Ð¸ Ð² ÐÐ°ÑÑÐ°Ð²Ðµ Ð¾ÑÐºÑÑÑÐºÐ° â ÐÐµÐºÑÐ¾ÑÐ½Ð°Ñ ÐºÐ°ÑÑÐ¸Ð½ÐºÐ°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 t="40480" b="12884"/>
          <a:stretch>
            <a:fillRect/>
          </a:stretch>
        </p:blipFill>
        <p:spPr bwMode="auto">
          <a:xfrm>
            <a:off x="0" y="4869160"/>
            <a:ext cx="9144000" cy="19888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22040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Вырезки из протоколов заседаний Совета ВУ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15715" name="Picture 3" descr="C:\Users\user\Desktop\Фото ВУ-т\Отзывы Вороного\IMG_1292.JPG"/>
          <p:cNvPicPr>
            <a:picLocks noChangeAspect="1" noChangeArrowheads="1"/>
          </p:cNvPicPr>
          <p:nvPr/>
        </p:nvPicPr>
        <p:blipFill>
          <a:blip r:embed="rId3" cstate="print"/>
          <a:srcRect t="27950" r="5901" b="9051"/>
          <a:stretch>
            <a:fillRect/>
          </a:stretch>
        </p:blipFill>
        <p:spPr bwMode="auto">
          <a:xfrm>
            <a:off x="0" y="692696"/>
            <a:ext cx="9144000" cy="61218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187624" y="2348880"/>
            <a:ext cx="7704856" cy="3600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23528" y="2708920"/>
            <a:ext cx="4248472" cy="1440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5148064" y="4293096"/>
            <a:ext cx="2016224" cy="720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572000" y="4653136"/>
            <a:ext cx="4572000" cy="2160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Downloads\IMG_0900.JPG"/>
          <p:cNvPicPr>
            <a:picLocks noChangeAspect="1" noChangeArrowheads="1"/>
          </p:cNvPicPr>
          <p:nvPr/>
        </p:nvPicPr>
        <p:blipFill>
          <a:blip r:embed="rId2" cstate="print"/>
          <a:srcRect l="3086" t="27584" r="6790"/>
          <a:stretch>
            <a:fillRect/>
          </a:stretch>
        </p:blipFill>
        <p:spPr bwMode="auto">
          <a:xfrm>
            <a:off x="70992" y="-387424"/>
            <a:ext cx="9073008" cy="54452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4797152"/>
            <a:ext cx="91440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Центральный ряд, сидящий слева направо: Ольга Митрофановна Вороная-Крицкая (жена);</a:t>
            </a:r>
          </a:p>
          <a:p>
            <a:r>
              <a:rPr lang="ru-RU" sz="1600" dirty="0" smtClean="0"/>
              <a:t>Георгий Вороной с дочерью Татьяной (умерла в детстве); Клеопатра Михайловна Вороная-Лычкова (мать); ); Феодосий Яковлевич Вороной (отец) с внуком Игорем (сын Михаила Вороного, брата Георгия Вороного), Евфросиния Ивановна Вороная (жена Михаила Вороного) с дочерью Галиной; Надежда Феодосьевна Ермакова-Вороная (сестра Георгия Вороного) с сыном Петром (она рано стала вдовой, у нее была большая семья из семи детей, Георгий Вороной помогал ей в содержании и воспитании детей), Вира Петровна Просвирлина-Ермакова (дочь Н.Т.Ермакова), 4 служанки, дети.</a:t>
            </a:r>
            <a:endParaRPr lang="ru-RU" sz="1600" smtClean="0"/>
          </a:p>
          <a:p>
            <a:r>
              <a:rPr lang="ru-RU" sz="1600" smtClean="0"/>
              <a:t> </a:t>
            </a:r>
            <a:r>
              <a:rPr lang="ru-RU" sz="1600" dirty="0" smtClean="0"/>
              <a:t>(</a:t>
            </a:r>
            <a:r>
              <a:rPr lang="ru-RU" sz="1600" dirty="0" err="1" smtClean="0"/>
              <a:t>ок</a:t>
            </a:r>
            <a:r>
              <a:rPr lang="ru-RU" sz="1600" dirty="0" smtClean="0"/>
              <a:t>. 1905-1906, Журавка)</a:t>
            </a:r>
          </a:p>
          <a:p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ÐÐ°Ð¼ÐºÐ¾Ð²Ð¾Ð¹ Ð¿Ð»Ð¾ÑÐ°Ð´Ð¸ Ð² ÐÐ°ÑÑÐ°Ð²Ðµ Ð¾ÑÐºÑÑÑÐºÐ° â ÐÐµÐºÑÐ¾ÑÐ½Ð°Ñ ÐºÐ°ÑÑÐ¸Ð½ÐºÐ°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 t="40480" b="12884"/>
          <a:stretch>
            <a:fillRect/>
          </a:stretch>
        </p:blipFill>
        <p:spPr bwMode="auto">
          <a:xfrm>
            <a:off x="0" y="4869160"/>
            <a:ext cx="9144000" cy="19888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0" y="332656"/>
            <a:ext cx="9144000" cy="46474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i="1" u="none" strike="noStrike" cap="none" normalizeH="0" baseline="0" dirty="0" smtClean="0">
                <a:ln>
                  <a:noFill/>
                </a:ln>
                <a:solidFill>
                  <a:srgbClr val="5A5A5A"/>
                </a:solidFill>
                <a:effectLst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Он 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[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Варшавский университет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]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был русским, императорским, и на него возлагались и «русификаторские» политические задачи.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Это правда, но университет – не полицейский департамент. Это культурное заведение, которое живет своей жизнью, вопреки навязанной, чуждой его природе повестке. Императорский университет … выполнял важную культурную и образовательную миссии.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Но он находился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на польской земле, и </a:t>
            </a:r>
            <a:r>
              <a:rPr lang="ru-RU" sz="2000" b="1" i="1" dirty="0" smtClean="0"/>
              <a:t>поляки не слишком хорошо к нему относились, а к концу XIX – началу ХХ в. … не только бойкотировали его, но даже нападали на профессоров и студентов.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/>
              <a:t>   В 1905 году на волне революции начались массовые протесты. 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Студенты распыляли в учебных аудиториях зловонную жидкость или «захлопывали» профессоров, срывая лекции, были случаи избиения русских студентов. На улице палками избили профессора Владимира Амалицкого, выдающегося палеонтолога …». 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Проф. </a:t>
            </a:r>
            <a:r>
              <a:rPr lang="ru-RU" sz="1600" dirty="0" smtClean="0">
                <a:cs typeface="Arial" pitchFamily="34" charset="0"/>
              </a:rPr>
              <a:t>К. </a:t>
            </a:r>
            <a:r>
              <a:rPr lang="ru-RU" sz="1600" dirty="0" err="1" smtClean="0">
                <a:cs typeface="Arial" pitchFamily="34" charset="0"/>
              </a:rPr>
              <a:t>К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effectLst/>
                <a:cs typeface="Arial" pitchFamily="34" charset="0"/>
              </a:rPr>
              <a:t>раковский</a:t>
            </a:r>
            <a:endParaRPr kumimoji="0" lang="ru-RU" sz="160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619672" y="1628800"/>
            <a:ext cx="54726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0" y="2564904"/>
            <a:ext cx="46440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51520" y="2204864"/>
            <a:ext cx="5400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Ð°Ð¼ÐºÐ¾Ð²Ð¾Ð¹ Ð¿Ð»Ð¾ÑÐ°Ð´Ð¸ Ð² ÐÐ°ÑÑÐ°Ð²Ðµ Ð¾ÑÐºÑÑÑÐºÐ° â ÐÐµÐºÑÐ¾ÑÐ½Ð°Ñ ÐºÐ°ÑÑÐ¸Ð½ÐºÐ°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 t="40480" b="12884"/>
          <a:stretch>
            <a:fillRect/>
          </a:stretch>
        </p:blipFill>
        <p:spPr bwMode="auto">
          <a:xfrm>
            <a:off x="0" y="5157192"/>
            <a:ext cx="9144000" cy="19888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22040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Вырезки из протоколов заседаний Совета ВУ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87044" name="Picture 4" descr="C:\Users\user\Desktop\Фото ВУ-т\IMG_1301.JPG"/>
          <p:cNvPicPr>
            <a:picLocks noChangeAspect="1" noChangeArrowheads="1"/>
          </p:cNvPicPr>
          <p:nvPr/>
        </p:nvPicPr>
        <p:blipFill>
          <a:blip r:embed="rId3" cstate="print"/>
          <a:srcRect l="5113" t="38928" r="12201" b="23642"/>
          <a:stretch>
            <a:fillRect/>
          </a:stretch>
        </p:blipFill>
        <p:spPr bwMode="auto">
          <a:xfrm>
            <a:off x="0" y="2348880"/>
            <a:ext cx="9144000" cy="30916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908720"/>
            <a:ext cx="9144000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О сложной обстановке в Императорском Варшавском  университете: </a:t>
            </a:r>
          </a:p>
          <a:p>
            <a:r>
              <a:rPr lang="ru-RU" dirty="0" smtClean="0"/>
              <a:t>Профессор  Д.М. Петрушевский</a:t>
            </a:r>
            <a:r>
              <a:rPr lang="en-US" dirty="0" smtClean="0"/>
              <a:t> [</a:t>
            </a:r>
            <a:r>
              <a:rPr lang="ru-RU" dirty="0" smtClean="0"/>
              <a:t>историк</a:t>
            </a:r>
            <a:r>
              <a:rPr lang="en-US" dirty="0" smtClean="0"/>
              <a:t>]</a:t>
            </a:r>
            <a:r>
              <a:rPr lang="ru-RU" dirty="0" smtClean="0"/>
              <a:t> в письме к проф. И. В. Лучицкому (Киев) </a:t>
            </a:r>
          </a:p>
          <a:p>
            <a:r>
              <a:rPr lang="ru-RU" b="1" dirty="0" smtClean="0"/>
              <a:t>от 1 марта 1898 г. </a:t>
            </a:r>
            <a:r>
              <a:rPr lang="ru-RU" dirty="0" smtClean="0"/>
              <a:t>писал: </a:t>
            </a:r>
          </a:p>
          <a:p>
            <a:r>
              <a:rPr lang="ru-RU" dirty="0" smtClean="0"/>
              <a:t>«</a:t>
            </a:r>
            <a:r>
              <a:rPr lang="ru-RU" b="1" i="1" dirty="0" smtClean="0"/>
              <a:t>Университетская жизнь очень мало [имеет] дело с принципами… Я поэтому стою вне всей этой грязи и подаю свой голос,  руководствуясь совестью и разумом</a:t>
            </a:r>
            <a:r>
              <a:rPr lang="ru-RU" dirty="0" smtClean="0"/>
              <a:t>»…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812360" y="4797152"/>
            <a:ext cx="108012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cs typeface="Arial" pitchFamily="34" charset="0"/>
              </a:rPr>
              <a:t>1901 г</a:t>
            </a:r>
            <a:r>
              <a:rPr lang="ru-RU" b="1" i="1" dirty="0" smtClean="0">
                <a:cs typeface="Arial" pitchFamily="34" charset="0"/>
              </a:rPr>
              <a:t>.</a:t>
            </a:r>
            <a:endParaRPr lang="ru-RU" b="1" i="1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Ð°Ð¼ÐºÐ¾Ð²Ð¾Ð¹ Ð¿Ð»Ð¾ÑÐ°Ð´Ð¸ Ð² ÐÐ°ÑÑÐ°Ð²Ðµ Ð¾ÑÐºÑÑÑÐºÐ° â ÐÐµÐºÑÐ¾ÑÐ½Ð°Ñ ÐºÐ°ÑÑÐ¸Ð½ÐºÐ°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 t="40480" b="12884"/>
          <a:stretch>
            <a:fillRect/>
          </a:stretch>
        </p:blipFill>
        <p:spPr bwMode="auto">
          <a:xfrm>
            <a:off x="0" y="5301208"/>
            <a:ext cx="9144000" cy="19888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22040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Вырезки из протоколов заседаний Совета ВУ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8195" name="Picture 3" descr="C:\Users\user\Desktop\Фото ВУ-т\IMG_1336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7476" t="25957" r="4326" b="11838"/>
          <a:stretch>
            <a:fillRect/>
          </a:stretch>
        </p:blipFill>
        <p:spPr bwMode="auto">
          <a:xfrm>
            <a:off x="0" y="836712"/>
            <a:ext cx="9144000" cy="48169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804248" y="1844824"/>
            <a:ext cx="169168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1908/9 акад. г.</a:t>
            </a:r>
            <a:endParaRPr lang="ru-RU" b="1" dirty="0"/>
          </a:p>
        </p:txBody>
      </p:sp>
      <p:pic>
        <p:nvPicPr>
          <p:cNvPr id="7" name="Picture 4" descr="http://www.ipuzzle.pl/puzzle/mini_warszawa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00" y="5445224"/>
            <a:ext cx="2857500" cy="183832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img-fotki.yandex.ru/get/6709/97833783.7a6/0_e205f_b743111_XX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62007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00FF"/>
                </a:solidFill>
              </a:rPr>
              <a:t>Варшавский политехнический институт </a:t>
            </a:r>
          </a:p>
          <a:p>
            <a:pPr algn="ctr"/>
            <a:r>
              <a:rPr lang="ru-RU" sz="2400" b="1" i="1" dirty="0" smtClean="0">
                <a:solidFill>
                  <a:srgbClr val="0000FF"/>
                </a:solidFill>
              </a:rPr>
              <a:t>Императора Николая </a:t>
            </a:r>
            <a:r>
              <a:rPr lang="en-US" sz="2400" b="1" i="1" dirty="0" smtClean="0">
                <a:solidFill>
                  <a:srgbClr val="0000FF"/>
                </a:solidFill>
              </a:rPr>
              <a:t> II</a:t>
            </a:r>
            <a:r>
              <a:rPr lang="ru-RU" sz="2400" b="1" i="1" dirty="0" smtClean="0">
                <a:solidFill>
                  <a:srgbClr val="0000FF"/>
                </a:solidFill>
              </a:rPr>
              <a:t>     (1898-1915 </a:t>
            </a:r>
            <a:r>
              <a:rPr lang="ru-RU" sz="2400" b="1" i="1" dirty="0" err="1" smtClean="0">
                <a:solidFill>
                  <a:srgbClr val="0000FF"/>
                </a:solidFill>
              </a:rPr>
              <a:t>гг</a:t>
            </a:r>
            <a:r>
              <a:rPr lang="ru-RU" sz="2400" b="1" i="1" dirty="0" smtClean="0">
                <a:solidFill>
                  <a:srgbClr val="0000FF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user\Desktop\Фото для доклада\IMG_0907.JPG"/>
          <p:cNvPicPr>
            <a:picLocks noChangeAspect="1" noChangeArrowheads="1"/>
          </p:cNvPicPr>
          <p:nvPr/>
        </p:nvPicPr>
        <p:blipFill>
          <a:blip r:embed="rId2" cstate="print"/>
          <a:srcRect b="33131"/>
          <a:stretch>
            <a:fillRect/>
          </a:stretch>
        </p:blipFill>
        <p:spPr bwMode="auto">
          <a:xfrm>
            <a:off x="323528" y="-459432"/>
            <a:ext cx="8316416" cy="415367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0" y="-1"/>
            <a:ext cx="9144000" cy="40010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00FF"/>
                </a:solidFill>
              </a:rPr>
              <a:t>Варшавский политехнический институт императора Николая </a:t>
            </a:r>
            <a:r>
              <a:rPr lang="en-US" sz="2000" b="1" i="1" dirty="0" smtClean="0">
                <a:solidFill>
                  <a:srgbClr val="0000FF"/>
                </a:solidFill>
              </a:rPr>
              <a:t> II</a:t>
            </a:r>
            <a:endParaRPr lang="ru-RU" sz="2000" b="1" i="1" dirty="0" smtClean="0">
              <a:solidFill>
                <a:srgbClr val="0000FF"/>
              </a:solidFill>
            </a:endParaRPr>
          </a:p>
        </p:txBody>
      </p:sp>
      <p:pic>
        <p:nvPicPr>
          <p:cNvPr id="60419" name="Picture 3" descr="C:\Users\user\Desktop\Фото для доклада\IMG_0909.JPG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 l="6688" t="5065" r="12988" b="32076"/>
          <a:stretch>
            <a:fillRect/>
          </a:stretch>
        </p:blipFill>
        <p:spPr bwMode="auto">
          <a:xfrm>
            <a:off x="0" y="3680564"/>
            <a:ext cx="5436096" cy="31774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6" name="Picture 1" descr="C:\Users\user\Desktop\Фото для доклада\IMG_0989.JP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 l="27617" t="11590" r="37345" b="28869"/>
          <a:stretch>
            <a:fillRect/>
          </a:stretch>
        </p:blipFill>
        <p:spPr bwMode="auto">
          <a:xfrm>
            <a:off x="5292080" y="3573016"/>
            <a:ext cx="1800200" cy="228486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9" name="TextBox 8"/>
          <p:cNvSpPr txBox="1"/>
          <p:nvPr/>
        </p:nvSpPr>
        <p:spPr>
          <a:xfrm flipH="1">
            <a:off x="5436096" y="5877272"/>
            <a:ext cx="1728192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/>
              <a:t>В.А. Анисимов </a:t>
            </a:r>
          </a:p>
          <a:p>
            <a:pPr algn="ctr"/>
            <a:r>
              <a:rPr lang="ru-RU" sz="1600" i="1" smtClean="0"/>
              <a:t>(1860-1907</a:t>
            </a:r>
            <a:r>
              <a:rPr lang="ru-RU" sz="1600" i="1" dirty="0" smtClean="0"/>
              <a:t>)</a:t>
            </a:r>
            <a:endParaRPr lang="ru-RU" sz="1600" i="1" dirty="0"/>
          </a:p>
        </p:txBody>
      </p:sp>
      <p:pic>
        <p:nvPicPr>
          <p:cNvPr id="34818" name="Picture 2" descr="https://pbs.twimg.com/media/CFQQFCwWMAAENlo.jpg:lar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498" y="764704"/>
            <a:ext cx="1547502" cy="20882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pic>
        <p:nvPicPr>
          <p:cNvPr id="34822" name="Picture 6" descr="https://www.npi-tu.ru/assets/images/rectors/1_zinin.jpg"/>
          <p:cNvPicPr>
            <a:picLocks noChangeAspect="1" noChangeArrowheads="1"/>
          </p:cNvPicPr>
          <p:nvPr/>
        </p:nvPicPr>
        <p:blipFill>
          <a:blip r:embed="rId6" cstate="print"/>
          <a:srcRect l="9554" t="12778" r="12257" b="14811"/>
          <a:stretch>
            <a:fillRect/>
          </a:stretch>
        </p:blipFill>
        <p:spPr bwMode="auto">
          <a:xfrm>
            <a:off x="7380312" y="3573016"/>
            <a:ext cx="1763688" cy="244827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7" name="TextBox 6"/>
          <p:cNvSpPr txBox="1"/>
          <p:nvPr/>
        </p:nvSpPr>
        <p:spPr>
          <a:xfrm flipH="1">
            <a:off x="7452320" y="5877272"/>
            <a:ext cx="169168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/>
              <a:t> Н.Н. Зинин</a:t>
            </a:r>
          </a:p>
          <a:p>
            <a:pPr algn="ctr"/>
            <a:r>
              <a:rPr lang="ru-RU" sz="1600" i="1" dirty="0" smtClean="0"/>
              <a:t> (1854-1910)</a:t>
            </a:r>
            <a:endParaRPr lang="ru-RU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Nikolai Borisovich Del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1584176" cy="230497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1979712" y="2276872"/>
            <a:ext cx="7164288" cy="2523768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/>
              <a:t>«</a:t>
            </a:r>
            <a:r>
              <a:rPr lang="ru-RU" i="1" dirty="0" smtClean="0"/>
              <a:t>Г. Ф. Вороной … был одним из самых блестящих представителей знаменитой Петербургской школы теории  чисел. Николай Борисович подружился с выдающимся математиком, и Вороной стал частым гостем в доме Делоне. Борис Николаевич вспоминал, что когда беседы между отцом и Вороным затягивались допоздна, то он, мальчик, уже «находясь в кровати в своей комнате, прислушивался к их разговору через полуприкрытую дверь, ведущую в залу». …</a:t>
            </a:r>
          </a:p>
          <a:p>
            <a:pPr algn="r"/>
            <a:r>
              <a:rPr lang="ru-RU" sz="1400" i="1" dirty="0" smtClean="0"/>
              <a:t>Долбилин Н.П.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79712" y="260648"/>
            <a:ext cx="6912768" cy="1754326"/>
          </a:xfrm>
          <a:prstGeom prst="rect">
            <a:avLst/>
          </a:prstGeom>
          <a:solidFill>
            <a:schemeClr val="bg2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00FF"/>
                </a:solidFill>
              </a:rPr>
              <a:t>Николай  Борисович  Делоне  </a:t>
            </a:r>
            <a:r>
              <a:rPr lang="ru-RU" i="1" dirty="0" smtClean="0"/>
              <a:t>(1856-1931) – </a:t>
            </a:r>
            <a:r>
              <a:rPr lang="ru-RU" dirty="0" smtClean="0"/>
              <a:t> русский математик и механик, воспитанник  ФМФ Московского  университета (1878),  профессор Новоалександрийского сельскохозяйственного института под Варшавой(1895-1900),ординарный профессор  кафедры механики Варшавского политехнического института (с 1900), профессор Киевского политехнического института (≈ с 1907).</a:t>
            </a:r>
            <a:endParaRPr lang="ru-RU" dirty="0"/>
          </a:p>
        </p:txBody>
      </p:sp>
      <p:pic>
        <p:nvPicPr>
          <p:cNvPr id="9" name="Picture 2" descr="http://img1.liveinternet.ru/images/attach/c/11/114/403/114403459_1404159533_WarszawaPolitechnika003WEB.jpg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 b="31588"/>
          <a:stretch>
            <a:fillRect/>
          </a:stretch>
        </p:blipFill>
        <p:spPr bwMode="auto">
          <a:xfrm>
            <a:off x="0" y="4913784"/>
            <a:ext cx="9144000" cy="194421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pic>
        <p:nvPicPr>
          <p:cNvPr id="14" name="Picture 2" descr="pic06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 l="42312" t="5972" r="42174" b="66759"/>
          <a:stretch>
            <a:fillRect/>
          </a:stretch>
        </p:blipFill>
        <p:spPr bwMode="auto">
          <a:xfrm>
            <a:off x="251520" y="2636912"/>
            <a:ext cx="1584176" cy="198884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323528" y="4725144"/>
            <a:ext cx="1440160" cy="338554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/>
              <a:t>Борис  Делоне</a:t>
            </a:r>
            <a:endParaRPr lang="ru-RU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://img1.liveinternet.ru/images/attach/c/11/114/403/114403459_1404159533_WarszawaPolitechnika003WEB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 b="31588"/>
          <a:stretch>
            <a:fillRect/>
          </a:stretch>
        </p:blipFill>
        <p:spPr bwMode="auto">
          <a:xfrm>
            <a:off x="0" y="4913784"/>
            <a:ext cx="9144000" cy="19442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35171" name="Picture 3" descr="C:\Users\user\Desktop\Фото ВПИ\IMG_0929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 l="9838" t="35240" r="16138" b="14153"/>
          <a:stretch>
            <a:fillRect/>
          </a:stretch>
        </p:blipFill>
        <p:spPr bwMode="auto">
          <a:xfrm>
            <a:off x="0" y="764704"/>
            <a:ext cx="9144000" cy="466927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-62003" y="0"/>
            <a:ext cx="934441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Извлечения из протоколов заседаний Совета ВПИ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6296" y="1052736"/>
            <a:ext cx="1440160" cy="369332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1901</a:t>
            </a:r>
            <a:r>
              <a:rPr lang="en-US" b="1" i="1" dirty="0" smtClean="0"/>
              <a:t>/</a:t>
            </a:r>
            <a:r>
              <a:rPr lang="ru-RU" b="1" i="1" dirty="0" smtClean="0"/>
              <a:t>2 ак. г.</a:t>
            </a:r>
            <a:endParaRPr lang="ru-RU" b="1" i="1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3131840" y="3501008"/>
            <a:ext cx="2304256" cy="72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://img1.liveinternet.ru/images/attach/c/11/114/403/114403459_1404159533_WarszawaPolitechnika003WEB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 b="31588"/>
          <a:stretch>
            <a:fillRect/>
          </a:stretch>
        </p:blipFill>
        <p:spPr bwMode="auto">
          <a:xfrm>
            <a:off x="0" y="4913784"/>
            <a:ext cx="9144000" cy="19442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-62003" y="0"/>
            <a:ext cx="934441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Извлечения из протоколов заседаний Совета ВПИ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39266" name="Picture 2" descr="C:\Users\user\Desktop\Фото ВПИ\IMG_0930.JPG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 l="3538" t="33131" r="6688" b="24696"/>
          <a:stretch>
            <a:fillRect/>
          </a:stretch>
        </p:blipFill>
        <p:spPr bwMode="auto">
          <a:xfrm>
            <a:off x="0" y="764704"/>
            <a:ext cx="9235026" cy="324036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pic>
        <p:nvPicPr>
          <p:cNvPr id="139267" name="Picture 3" descr="C:\Users\user\Desktop\Фото ВПИ\IMG_0938.JPG"/>
          <p:cNvPicPr>
            <a:picLocks noChangeAspect="1" noChangeArrowheads="1"/>
          </p:cNvPicPr>
          <p:nvPr/>
        </p:nvPicPr>
        <p:blipFill>
          <a:blip r:embed="rId4" cstate="print"/>
          <a:srcRect l="6688" t="41565" r="7476" b="44729"/>
          <a:stretch>
            <a:fillRect/>
          </a:stretch>
        </p:blipFill>
        <p:spPr bwMode="auto">
          <a:xfrm>
            <a:off x="0" y="4149080"/>
            <a:ext cx="9144000" cy="109056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395536" y="4797152"/>
            <a:ext cx="8352928" cy="2160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2987824" y="1628800"/>
            <a:ext cx="2160240" cy="1440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://img1.liveinternet.ru/images/attach/c/11/114/403/114403459_1404159533_WarszawaPolitechnika003WEB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b="31588"/>
          <a:stretch>
            <a:fillRect/>
          </a:stretch>
        </p:blipFill>
        <p:spPr bwMode="auto">
          <a:xfrm>
            <a:off x="0" y="4913784"/>
            <a:ext cx="9144000" cy="19442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-62003" y="0"/>
            <a:ext cx="934441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Извлечения из протоколов заседаний Совета ВПИ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40290" name="Picture 2" descr="C:\Users\user\Desktop\Фото ВПИ\IMG_0931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l="5113" t="16262" r="5901" b="7827"/>
          <a:stretch>
            <a:fillRect/>
          </a:stretch>
        </p:blipFill>
        <p:spPr bwMode="auto">
          <a:xfrm>
            <a:off x="0" y="476672"/>
            <a:ext cx="9144000" cy="58262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pic>
        <p:nvPicPr>
          <p:cNvPr id="5" name="Picture 2" descr="ÐÑÐ°Ð¹ÑÐµÐ² Ð. Ð 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22474" y="620688"/>
            <a:ext cx="1821526" cy="23762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6" name="TextBox 5"/>
          <p:cNvSpPr txBox="1"/>
          <p:nvPr/>
        </p:nvSpPr>
        <p:spPr>
          <a:xfrm flipH="1">
            <a:off x="6948264" y="2852936"/>
            <a:ext cx="2195736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/>
              <a:t>Иван Романович Брайцев (1870-1947)</a:t>
            </a:r>
            <a:endParaRPr lang="ru-RU" sz="1600" i="1" dirty="0"/>
          </a:p>
        </p:txBody>
      </p:sp>
      <p:pic>
        <p:nvPicPr>
          <p:cNvPr id="30722" name="Picture 2" descr="https://im0-tub-ru.yandex.net/i?id=c01c685f7b19eab564b9fa9db153c96e-l&amp;n=13"/>
          <p:cNvPicPr>
            <a:picLocks noChangeAspect="1" noChangeArrowheads="1"/>
          </p:cNvPicPr>
          <p:nvPr/>
        </p:nvPicPr>
        <p:blipFill>
          <a:blip r:embed="rId5" cstate="print"/>
          <a:srcRect t="5745" b="25766"/>
          <a:stretch>
            <a:fillRect/>
          </a:stretch>
        </p:blipFill>
        <p:spPr bwMode="auto">
          <a:xfrm>
            <a:off x="7369517" y="3645024"/>
            <a:ext cx="1774483" cy="216024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732240" y="5805264"/>
            <a:ext cx="2411760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/>
              <a:t>Дмитрий Дмитриевич</a:t>
            </a:r>
          </a:p>
          <a:p>
            <a:pPr algn="ctr"/>
            <a:r>
              <a:rPr lang="ru-RU" sz="1600" i="1" dirty="0" smtClean="0"/>
              <a:t>Мордухай-Болтовской</a:t>
            </a:r>
          </a:p>
          <a:p>
            <a:pPr algn="ctr"/>
            <a:r>
              <a:rPr lang="ru-RU" sz="1600" i="1" dirty="0" smtClean="0"/>
              <a:t>(1876-1952)</a:t>
            </a:r>
            <a:endParaRPr lang="ru-RU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ic.pics.livejournal.com/botanique/6055403/29976/29976_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51065"/>
            <a:ext cx="9684568" cy="790906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6309320"/>
            <a:ext cx="9540552" cy="64633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https://botanique.livejournal.com/139366.html</a:t>
            </a:r>
            <a:endParaRPr lang="ru-RU" dirty="0" smtClean="0"/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Варшавский политехнический институт 1902 год (фото из фонда ИПЦ НГТУ)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32040" y="587727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4"/>
              </a:rPr>
              <a:t>https://ic.pics.livejournal.com/botanique/6055403/29976/29976_900.jpg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"/>
            <a:ext cx="889248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Периоды жизненного пути Г.Ф. Вороного</a:t>
            </a:r>
            <a:endParaRPr lang="ru-RU" sz="36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2" descr="C:\Users\user\Desktop\Документы\Статьи и доклады все\Статьи и доклады 2015-16\Вороные\Документы из дела Вороного в СПбУ (ЦГИА)\002а.jpg"/>
          <p:cNvPicPr>
            <a:picLocks noChangeAspect="1" noChangeArrowheads="1"/>
          </p:cNvPicPr>
          <p:nvPr/>
        </p:nvPicPr>
        <p:blipFill>
          <a:blip r:embed="rId2" cstate="print"/>
          <a:srcRect l="36125"/>
          <a:stretch>
            <a:fillRect/>
          </a:stretch>
        </p:blipFill>
        <p:spPr bwMode="auto">
          <a:xfrm>
            <a:off x="5436096" y="692697"/>
            <a:ext cx="1403648" cy="260440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pic>
        <p:nvPicPr>
          <p:cNvPr id="6" name="Picture 2" descr="ÐÐµÐ¾ÑÐ³Ð¸Ð¹ ÐÐ¾ÑÐ¾Ð½Ð¾Ð¹"/>
          <p:cNvPicPr>
            <a:picLocks noChangeAspect="1" noChangeArrowheads="1"/>
          </p:cNvPicPr>
          <p:nvPr/>
        </p:nvPicPr>
        <p:blipFill>
          <a:blip r:embed="rId3" cstate="print"/>
          <a:srcRect l="5792"/>
          <a:stretch>
            <a:fillRect/>
          </a:stretch>
        </p:blipFill>
        <p:spPr bwMode="auto">
          <a:xfrm>
            <a:off x="323528" y="3429000"/>
            <a:ext cx="1969710" cy="26642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6876256" y="908720"/>
            <a:ext cx="2051720" cy="1754326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latin typeface="Arial" pitchFamily="34" charset="0"/>
                <a:cs typeface="Arial" pitchFamily="34" charset="0"/>
              </a:rPr>
              <a:t>Фото из личного дела </a:t>
            </a:r>
          </a:p>
          <a:p>
            <a:pPr algn="ctr"/>
            <a:r>
              <a:rPr lang="ru-RU" i="1" dirty="0" smtClean="0">
                <a:latin typeface="Arial" pitchFamily="34" charset="0"/>
                <a:cs typeface="Arial" pitchFamily="34" charset="0"/>
              </a:rPr>
              <a:t>студента</a:t>
            </a:r>
          </a:p>
          <a:p>
            <a:pPr algn="ctr"/>
            <a:r>
              <a:rPr lang="ru-RU" i="1" dirty="0" smtClean="0">
                <a:latin typeface="Arial" pitchFamily="34" charset="0"/>
                <a:cs typeface="Arial" pitchFamily="34" charset="0"/>
              </a:rPr>
              <a:t> Г. Вороного.</a:t>
            </a:r>
          </a:p>
          <a:p>
            <a:pPr algn="ctr"/>
            <a:r>
              <a:rPr lang="ru-RU" i="1" dirty="0" smtClean="0">
                <a:latin typeface="Arial" pitchFamily="34" charset="0"/>
                <a:cs typeface="Arial" pitchFamily="34" charset="0"/>
              </a:rPr>
              <a:t>Ф.14, оп.3, </a:t>
            </a:r>
          </a:p>
          <a:p>
            <a:pPr algn="ctr"/>
            <a:r>
              <a:rPr lang="ru-RU" i="1" dirty="0" smtClean="0">
                <a:latin typeface="Arial" pitchFamily="34" charset="0"/>
                <a:cs typeface="Arial" pitchFamily="34" charset="0"/>
              </a:rPr>
              <a:t>д. № 24628</a:t>
            </a:r>
            <a:endParaRPr lang="ru-RU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C:\Users\user\Desktop\Фото ВУ-т\некролог Брайцев\IMG_1343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18500" r="25588"/>
          <a:stretch>
            <a:fillRect/>
          </a:stretch>
        </p:blipFill>
        <p:spPr bwMode="auto">
          <a:xfrm>
            <a:off x="6880072" y="3429000"/>
            <a:ext cx="2263928" cy="302433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pic>
        <p:nvPicPr>
          <p:cNvPr id="13" name="Picture 2" descr="https://ic.pics.livejournal.com/botanique/6055403/29976/29976_900.jpg"/>
          <p:cNvPicPr>
            <a:picLocks noChangeAspect="1" noChangeArrowheads="1"/>
          </p:cNvPicPr>
          <p:nvPr/>
        </p:nvPicPr>
        <p:blipFill>
          <a:blip r:embed="rId5" cstate="print"/>
          <a:srcRect l="59081" t="52967" r="31620" b="29758"/>
          <a:stretch>
            <a:fillRect/>
          </a:stretch>
        </p:blipFill>
        <p:spPr bwMode="auto">
          <a:xfrm>
            <a:off x="2483768" y="3429000"/>
            <a:ext cx="1803473" cy="27363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395536" y="836712"/>
            <a:ext cx="4752528" cy="20005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dirty="0" smtClean="0"/>
              <a:t> </a:t>
            </a: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Черниговский </a:t>
            </a:r>
            <a:r>
              <a:rPr lang="ru-RU" sz="2400" i="1" dirty="0" smtClean="0">
                <a:latin typeface="Arial" pitchFamily="34" charset="0"/>
                <a:cs typeface="Arial" pitchFamily="34" charset="0"/>
              </a:rPr>
              <a:t>(1868-1885)</a:t>
            </a:r>
          </a:p>
          <a:p>
            <a:pPr>
              <a:buFont typeface="Arial" pitchFamily="34" charset="0"/>
              <a:buChar char="•"/>
            </a:pPr>
            <a:r>
              <a:rPr lang="ru-RU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Петербургский</a:t>
            </a:r>
            <a:r>
              <a:rPr lang="ru-RU" sz="2400" i="1" dirty="0" smtClean="0">
                <a:latin typeface="Arial" pitchFamily="34" charset="0"/>
                <a:cs typeface="Arial" pitchFamily="34" charset="0"/>
              </a:rPr>
              <a:t> (1885-1894)</a:t>
            </a:r>
          </a:p>
          <a:p>
            <a:pPr>
              <a:buFont typeface="Arial" pitchFamily="34" charset="0"/>
              <a:buChar char="•"/>
            </a:pPr>
            <a:r>
              <a:rPr lang="ru-RU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Варшавский </a:t>
            </a:r>
            <a:r>
              <a:rPr lang="en-US" sz="2400" b="1" i="1" dirty="0" smtClean="0">
                <a:latin typeface="Arial" pitchFamily="34" charset="0"/>
                <a:cs typeface="Arial" pitchFamily="34" charset="0"/>
              </a:rPr>
              <a:t>I 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(1894-1906)</a:t>
            </a:r>
          </a:p>
          <a:p>
            <a:pPr>
              <a:buFont typeface="Arial" pitchFamily="34" charset="0"/>
              <a:buChar char="•"/>
            </a:pP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Новочеркасский  </a:t>
            </a:r>
            <a:r>
              <a:rPr lang="ru-RU" sz="2400" i="1" dirty="0" smtClean="0">
                <a:latin typeface="Arial" pitchFamily="34" charset="0"/>
                <a:cs typeface="Arial" pitchFamily="34" charset="0"/>
              </a:rPr>
              <a:t>(1907)</a:t>
            </a:r>
          </a:p>
          <a:p>
            <a:pPr>
              <a:buFont typeface="Arial" pitchFamily="34" charset="0"/>
              <a:buChar char="•"/>
            </a:pPr>
            <a:r>
              <a:rPr lang="ru-RU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Варшавский </a:t>
            </a:r>
            <a:r>
              <a:rPr lang="en-US" sz="2400" b="1" i="1" dirty="0" smtClean="0">
                <a:latin typeface="Arial" pitchFamily="34" charset="0"/>
                <a:cs typeface="Arial" pitchFamily="34" charset="0"/>
              </a:rPr>
              <a:t>II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(1908)</a:t>
            </a:r>
            <a:endParaRPr lang="ru-RU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99103" y="3789040"/>
            <a:ext cx="2350708" cy="181588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Георгий </a:t>
            </a:r>
          </a:p>
          <a:p>
            <a:pPr algn="ctr"/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Феодосьевич </a:t>
            </a:r>
          </a:p>
          <a:p>
            <a:pPr algn="ctr"/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Вороной</a:t>
            </a:r>
            <a:endParaRPr lang="en-US" sz="2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1868-1908</a:t>
            </a:r>
            <a:endParaRPr lang="ru-RU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323528" y="6237312"/>
            <a:ext cx="2195736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Arial" pitchFamily="34" charset="0"/>
                <a:cs typeface="Arial" pitchFamily="34" charset="0"/>
              </a:rPr>
              <a:t>С.-П.б. ун-т, 1885</a:t>
            </a:r>
            <a:endParaRPr lang="ru-RU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11760" y="6237312"/>
            <a:ext cx="2016224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Arial" pitchFamily="34" charset="0"/>
                <a:cs typeface="Arial" pitchFamily="34" charset="0"/>
              </a:rPr>
              <a:t>Варшава, 1902</a:t>
            </a:r>
            <a:endParaRPr lang="ru-RU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75648" y="6488668"/>
            <a:ext cx="3168352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Arial" pitchFamily="34" charset="0"/>
                <a:cs typeface="Arial" pitchFamily="34" charset="0"/>
              </a:rPr>
              <a:t>Фото из некролога, 1908</a:t>
            </a:r>
            <a:endParaRPr lang="ru-RU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ic.pics.livejournal.com/botanique/6055403/29976/29976_900.jpg"/>
          <p:cNvPicPr>
            <a:picLocks noChangeAspect="1" noChangeArrowheads="1"/>
          </p:cNvPicPr>
          <p:nvPr/>
        </p:nvPicPr>
        <p:blipFill>
          <a:blip r:embed="rId2" cstate="print"/>
          <a:srcRect l="51065" t="37655" r="27294" b="29758"/>
          <a:stretch>
            <a:fillRect/>
          </a:stretch>
        </p:blipFill>
        <p:spPr bwMode="auto">
          <a:xfrm>
            <a:off x="4283968" y="548680"/>
            <a:ext cx="4860032" cy="5976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5" name="Picture 2" descr="https://ic.pics.livejournal.com/botanique/6055403/29976/29976_900.jpg"/>
          <p:cNvPicPr>
            <a:picLocks noChangeAspect="1" noChangeArrowheads="1"/>
          </p:cNvPicPr>
          <p:nvPr/>
        </p:nvPicPr>
        <p:blipFill>
          <a:blip r:embed="rId2" cstate="print"/>
          <a:srcRect l="7027" t="37525" r="74353" b="34251"/>
          <a:stretch>
            <a:fillRect/>
          </a:stretch>
        </p:blipFill>
        <p:spPr bwMode="auto">
          <a:xfrm>
            <a:off x="-684584" y="548680"/>
            <a:ext cx="4769768" cy="590465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://img1.liveinternet.ru/images/attach/c/11/114/403/114403459_1404159533_WarszawaPolitechnika003WEB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b="31588"/>
          <a:stretch>
            <a:fillRect/>
          </a:stretch>
        </p:blipFill>
        <p:spPr bwMode="auto">
          <a:xfrm>
            <a:off x="0" y="5445224"/>
            <a:ext cx="9144000" cy="19442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-62003" y="0"/>
            <a:ext cx="934441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Извлечения из протоколов заседаний Совета ВПИ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 descr="C:\Users\user\Desktop\Фото ВПИ\IMG_0947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l="7476" t="54217" r="9051" b="16262"/>
          <a:stretch>
            <a:fillRect/>
          </a:stretch>
        </p:blipFill>
        <p:spPr bwMode="auto">
          <a:xfrm>
            <a:off x="0" y="1772816"/>
            <a:ext cx="9268458" cy="244827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868144" y="3212976"/>
            <a:ext cx="327585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Заседание  9 февраля 1902 г .</a:t>
            </a:r>
            <a:endParaRPr lang="ru-RU" b="1" i="1" dirty="0"/>
          </a:p>
        </p:txBody>
      </p:sp>
      <p:pic>
        <p:nvPicPr>
          <p:cNvPr id="1027" name="Picture 3" descr="C:\Users\user\Desktop\Фото ВПИ\IMG_0949.JP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l="3538" t="56326" r="3538" b="23642"/>
          <a:stretch>
            <a:fillRect/>
          </a:stretch>
        </p:blipFill>
        <p:spPr bwMode="auto">
          <a:xfrm>
            <a:off x="0" y="4365104"/>
            <a:ext cx="9391360" cy="151216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084168" y="5805264"/>
            <a:ext cx="327585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Заседание  15 февраля 1902 г .</a:t>
            </a:r>
            <a:endParaRPr lang="ru-RU" b="1" i="1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2915816" y="5373216"/>
            <a:ext cx="4248472" cy="72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3203848" y="2924944"/>
            <a:ext cx="5940152" cy="360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5508104" y="2060848"/>
            <a:ext cx="2376264" cy="72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3779912" y="5013176"/>
            <a:ext cx="5364088" cy="72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3203848" y="2276872"/>
            <a:ext cx="5688632" cy="288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251520" y="2852936"/>
            <a:ext cx="4320480" cy="288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251520" y="3645024"/>
            <a:ext cx="3312368" cy="288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user\Desktop\Фото для доклада\3 том Вороного\IMG_1332.JPG"/>
          <p:cNvPicPr>
            <a:picLocks noChangeAspect="1" noChangeArrowheads="1"/>
          </p:cNvPicPr>
          <p:nvPr/>
        </p:nvPicPr>
        <p:blipFill>
          <a:blip r:embed="rId5" cstate="print"/>
          <a:srcRect l="16138" t="54217" r="5901" b="37348"/>
          <a:stretch>
            <a:fillRect/>
          </a:stretch>
        </p:blipFill>
        <p:spPr bwMode="auto">
          <a:xfrm>
            <a:off x="-1" y="764704"/>
            <a:ext cx="9144001" cy="73890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4067944" y="1412776"/>
            <a:ext cx="507605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Из письма акад. Стеклову от 8 февраля 1902  г.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://img1.liveinternet.ru/images/attach/c/11/114/403/114403459_1404159533_WarszawaPolitechnika003WEB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b="31588"/>
          <a:stretch>
            <a:fillRect/>
          </a:stretch>
        </p:blipFill>
        <p:spPr bwMode="auto">
          <a:xfrm>
            <a:off x="0" y="4913784"/>
            <a:ext cx="9144000" cy="194421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-62003" y="0"/>
            <a:ext cx="934441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Извлечения из протоколов заседаний Совета ВПИ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098" name="Picture 2" descr="C:\Users\user\Desktop\Фото ВПИ\IMG_0955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l="4892" t="29968" r="4326" b="56326"/>
          <a:stretch>
            <a:fillRect/>
          </a:stretch>
        </p:blipFill>
        <p:spPr bwMode="auto">
          <a:xfrm>
            <a:off x="0" y="1124744"/>
            <a:ext cx="9578245" cy="10801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652120" y="692696"/>
            <a:ext cx="349188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Заседание  22 сентября 1903 г.</a:t>
            </a:r>
            <a:endParaRPr lang="ru-RU" b="1" i="1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132856"/>
            <a:ext cx="37079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8028384" y="1628800"/>
            <a:ext cx="1368152" cy="1440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113" name="Picture 1" descr="C:\Users\user\Desktop\Фото ВПИ\IMG_0957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7476" t="31022" r="9838" b="41566"/>
          <a:stretch>
            <a:fillRect/>
          </a:stretch>
        </p:blipFill>
        <p:spPr bwMode="auto">
          <a:xfrm>
            <a:off x="-1" y="2348880"/>
            <a:ext cx="9305649" cy="230425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827584" y="4221088"/>
            <a:ext cx="83164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6156176" y="2780928"/>
            <a:ext cx="24482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331640" y="2996952"/>
            <a:ext cx="6840760" cy="72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652120" y="4365104"/>
            <a:ext cx="324036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Заседание  24 февраля 1905 г.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://img1.liveinternet.ru/images/attach/c/11/114/403/114403459_1404159533_WarszawaPolitechnika003WEB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b="31588"/>
          <a:stretch>
            <a:fillRect/>
          </a:stretch>
        </p:blipFill>
        <p:spPr bwMode="auto">
          <a:xfrm>
            <a:off x="0" y="4913784"/>
            <a:ext cx="9144000" cy="194421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-62003" y="0"/>
            <a:ext cx="934441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Извлечения из протоколов заседаний Совета ВПИ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90872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0" y="600944"/>
            <a:ext cx="9144000" cy="47089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ea typeface="Times New Roman" pitchFamily="18" charset="0"/>
                <a:cs typeface="Arial" pitchFamily="34" charset="0"/>
              </a:rPr>
              <a:t>Существующая организация института неправильна и требует реорганизации. 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ea typeface="Times New Roman" pitchFamily="18" charset="0"/>
                <a:cs typeface="Arial" pitchFamily="34" charset="0"/>
              </a:rPr>
              <a:t>Инспекция студентов не нужна, она вредна, ее нужно упразднить.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ea typeface="Times New Roman" pitchFamily="18" charset="0"/>
                <a:cs typeface="Arial" pitchFamily="34" charset="0"/>
              </a:rPr>
              <a:t>Необходимо устранить из института судебные и карательные функции.</a:t>
            </a:r>
          </a:p>
          <a:p>
            <a:pPr marL="342900" lvl="0" indent="-342900" fontAlgn="base">
              <a:buFont typeface="Arial" pitchFamily="34" charset="0"/>
              <a:buChar char="•"/>
            </a:pPr>
            <a:r>
              <a:rPr lang="ru-RU" sz="2000" i="1" dirty="0" smtClean="0">
                <a:solidFill>
                  <a:srgbClr val="222222"/>
                </a:solidFill>
                <a:cs typeface="Arial" pitchFamily="34" charset="0"/>
              </a:rPr>
              <a:t> </a:t>
            </a:r>
            <a:r>
              <a:rPr lang="ru-RU" sz="2000" i="1" dirty="0" smtClean="0"/>
              <a:t>Необходимо оставить за преподавателями вузов только  учебно-научную </a:t>
            </a:r>
          </a:p>
          <a:p>
            <a:pPr marL="342900" lvl="0" indent="-342900" fontAlgn="base"/>
            <a:r>
              <a:rPr lang="ru-RU" sz="2000" i="1" dirty="0" smtClean="0"/>
              <a:t>       деятельность при самостоятельности в проведении  учебных занятий.</a:t>
            </a:r>
          </a:p>
          <a:p>
            <a:pPr marL="342900" lvl="0" indent="-342900" fontAlgn="base">
              <a:buFont typeface="Arial" pitchFamily="34" charset="0"/>
              <a:buChar char="•"/>
            </a:pPr>
            <a:r>
              <a:rPr lang="ru-RU" sz="2000" i="1" dirty="0" smtClean="0"/>
              <a:t>Сравнять студентов в их правах со всеми гражданами. </a:t>
            </a:r>
          </a:p>
          <a:p>
            <a:pPr marL="342900" lvl="0" indent="-342900" fontAlgn="base">
              <a:buFont typeface="Arial" pitchFamily="34" charset="0"/>
              <a:buChar char="•"/>
            </a:pPr>
            <a:r>
              <a:rPr lang="ru-RU" sz="2000" i="1" dirty="0" smtClean="0"/>
              <a:t> Ходатайствовать о разрешении устройства студенческих организаций, </a:t>
            </a:r>
          </a:p>
          <a:p>
            <a:pPr marL="342900" lvl="0" indent="-342900" fontAlgn="base"/>
            <a:r>
              <a:rPr lang="ru-RU" sz="2000" i="1" dirty="0" smtClean="0"/>
              <a:t>        корпораций и собраний вне стен института. Но при этом, оказывать </a:t>
            </a:r>
          </a:p>
          <a:p>
            <a:pPr marL="342900" lvl="0" indent="-342900" fontAlgn="base"/>
            <a:r>
              <a:rPr lang="ru-RU" sz="2000" i="1" dirty="0" smtClean="0"/>
              <a:t>       содействие научным кружкам и признать, что все помещения института </a:t>
            </a:r>
          </a:p>
          <a:p>
            <a:pPr marL="342900" lvl="0" indent="-342900" fontAlgn="base"/>
            <a:r>
              <a:rPr lang="ru-RU" sz="2000" i="1" dirty="0" smtClean="0"/>
              <a:t>       должны служить единственно и исключительно для учебно-научных целей.</a:t>
            </a:r>
          </a:p>
          <a:p>
            <a:pPr marL="342900" lvl="0" indent="-342900" fontAlgn="base">
              <a:buFont typeface="Arial" pitchFamily="34" charset="0"/>
              <a:buChar char="•"/>
            </a:pPr>
            <a:r>
              <a:rPr lang="ru-RU" sz="2000" i="1" dirty="0" smtClean="0"/>
              <a:t>Ввести в Устав института пункт о равноправности вероисповедания</a:t>
            </a:r>
          </a:p>
          <a:p>
            <a:pPr marL="342900" lvl="0" indent="-342900" fontAlgn="base"/>
            <a:r>
              <a:rPr lang="ru-RU" sz="2000" i="1" dirty="0" smtClean="0"/>
              <a:t>       и национальности при замещении всех должностей (для персонала) </a:t>
            </a:r>
          </a:p>
          <a:p>
            <a:pPr marL="342900" lvl="0" indent="-342900" fontAlgn="base"/>
            <a:r>
              <a:rPr lang="ru-RU" sz="2000" i="1" dirty="0" smtClean="0"/>
              <a:t>       и при допущении к вступительным экзаменам и зачислении  (для студентов).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67544" y="2132856"/>
            <a:ext cx="8280920" cy="72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95536" y="3068960"/>
            <a:ext cx="8280920" cy="72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67544" y="3429000"/>
            <a:ext cx="51125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67544" y="3645024"/>
            <a:ext cx="8280920" cy="72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539552" y="4005064"/>
            <a:ext cx="8280920" cy="72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95536" y="1844824"/>
            <a:ext cx="8280920" cy="72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://img1.liveinternet.ru/images/attach/c/11/114/403/114403459_1404159533_WarszawaPolitechnika003WEB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b="31588"/>
          <a:stretch>
            <a:fillRect/>
          </a:stretch>
        </p:blipFill>
        <p:spPr bwMode="auto">
          <a:xfrm>
            <a:off x="0" y="5301208"/>
            <a:ext cx="9144000" cy="194421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-62003" y="0"/>
            <a:ext cx="934441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Извлечения из протоколов заседаний Совета ВПИ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22881" name="Picture 1" descr="C:\Users\user\Desktop\Фото ВПИ\IMG_0964.JPG"/>
          <p:cNvPicPr>
            <a:picLocks noChangeAspect="1" noChangeArrowheads="1"/>
          </p:cNvPicPr>
          <p:nvPr/>
        </p:nvPicPr>
        <p:blipFill>
          <a:blip r:embed="rId3" cstate="print"/>
          <a:srcRect l="5512" r="9439" b="34185"/>
          <a:stretch>
            <a:fillRect/>
          </a:stretch>
        </p:blipFill>
        <p:spPr bwMode="auto">
          <a:xfrm>
            <a:off x="0" y="620688"/>
            <a:ext cx="9219055" cy="532859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331640" y="2996952"/>
            <a:ext cx="6840760" cy="72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683568" y="3212976"/>
            <a:ext cx="7416824" cy="72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051720" y="3789040"/>
            <a:ext cx="5760640" cy="72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611560" y="4077072"/>
            <a:ext cx="5832648" cy="72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4572000" y="5373216"/>
            <a:ext cx="4572000" cy="72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475656" y="5661248"/>
            <a:ext cx="6840760" cy="72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://img1.liveinternet.ru/images/attach/c/11/114/403/114403459_1404159533_WarszawaPolitechnika003WEB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b="31588"/>
          <a:stretch>
            <a:fillRect/>
          </a:stretch>
        </p:blipFill>
        <p:spPr bwMode="auto">
          <a:xfrm>
            <a:off x="0" y="4913784"/>
            <a:ext cx="9144000" cy="194421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-62003" y="0"/>
            <a:ext cx="934441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Извлечения из протоколов заседаний Совета ВПИ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692696"/>
            <a:ext cx="8640960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ru-RU" i="1" dirty="0" smtClean="0"/>
              <a:t>    «</a:t>
            </a:r>
            <a:r>
              <a:rPr lang="ru-RU" sz="2000" b="1" i="1" dirty="0" smtClean="0"/>
              <a:t>Основываясь на сказанном, я прихожу к заключению, что проект реорганизации высших учебных </a:t>
            </a:r>
            <a:r>
              <a:rPr lang="ru-RU" sz="2000" b="1" i="1" dirty="0" smtClean="0">
                <a:solidFill>
                  <a:srgbClr val="FF0000"/>
                </a:solidFill>
              </a:rPr>
              <a:t>заведений </a:t>
            </a:r>
            <a:r>
              <a:rPr lang="ru-RU" sz="2000" b="1" i="1" u="sng" dirty="0" smtClean="0">
                <a:solidFill>
                  <a:srgbClr val="FF0000"/>
                </a:solidFill>
              </a:rPr>
              <a:t>должен  быть основан на тщательном изучении истории и  современного состояния русских высших  учебных заведений.</a:t>
            </a:r>
          </a:p>
          <a:p>
            <a:r>
              <a:rPr lang="ru-RU" sz="2000" b="1" i="1" dirty="0" smtClean="0"/>
              <a:t>     С этой точки зрения задача устройства высших учебных заведений распадается на две задачи, не сравнимые между собой по своей трудности для решения: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i="1" dirty="0" smtClean="0"/>
              <a:t>устройство </a:t>
            </a:r>
            <a:r>
              <a:rPr lang="ru-RU" sz="2000" b="1" i="1" dirty="0" smtClean="0">
                <a:solidFill>
                  <a:srgbClr val="FF0000"/>
                </a:solidFill>
              </a:rPr>
              <a:t>учащих</a:t>
            </a:r>
            <a:r>
              <a:rPr lang="ru-RU" sz="2000" b="1" i="1" dirty="0" smtClean="0"/>
              <a:t>   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i="1" dirty="0" smtClean="0"/>
              <a:t>устройство </a:t>
            </a:r>
            <a:r>
              <a:rPr lang="ru-RU" sz="2000" b="1" i="1" dirty="0" smtClean="0">
                <a:solidFill>
                  <a:srgbClr val="FF0000"/>
                </a:solidFill>
              </a:rPr>
              <a:t>учащихся</a:t>
            </a:r>
            <a:r>
              <a:rPr lang="ru-RU" sz="2000" b="1" i="1" dirty="0" smtClean="0"/>
              <a:t>.</a:t>
            </a:r>
          </a:p>
          <a:p>
            <a:pPr marL="342900" indent="-342900"/>
            <a:r>
              <a:rPr lang="ru-RU" sz="2000" b="1" i="1" dirty="0" smtClean="0"/>
              <a:t>      Для решения первой задачи имеется  обширный исторический опыт. </a:t>
            </a:r>
          </a:p>
          <a:p>
            <a:pPr marL="342900" indent="-342900"/>
            <a:r>
              <a:rPr lang="ru-RU" sz="2000" b="1" i="1" dirty="0" smtClean="0"/>
              <a:t>В настоящее время все высшие учебные заведения сошлись в единодушном требовании автономии. …не может быть двух мнений: </a:t>
            </a:r>
            <a:r>
              <a:rPr lang="ru-RU" sz="2000" b="1" i="1" u="sng" dirty="0" smtClean="0">
                <a:solidFill>
                  <a:srgbClr val="FF0000"/>
                </a:solidFill>
              </a:rPr>
              <a:t>высшие учебные заведения должны быть автономны в деле управления, </a:t>
            </a:r>
            <a:r>
              <a:rPr lang="ru-RU" sz="2000" b="1" i="1" u="sng" dirty="0" err="1" smtClean="0">
                <a:solidFill>
                  <a:srgbClr val="FF0000"/>
                </a:solidFill>
              </a:rPr>
              <a:t>самопополнения</a:t>
            </a:r>
            <a:r>
              <a:rPr lang="ru-RU" sz="2000" b="1" i="1" u="sng" dirty="0" smtClean="0">
                <a:solidFill>
                  <a:srgbClr val="FF0000"/>
                </a:solidFill>
              </a:rPr>
              <a:t> и ведения учебного дела.</a:t>
            </a:r>
            <a:r>
              <a:rPr lang="ru-RU" b="1" i="1" dirty="0" smtClean="0">
                <a:solidFill>
                  <a:srgbClr val="FF0000"/>
                </a:solidFill>
              </a:rPr>
              <a:t>»</a:t>
            </a:r>
            <a:endParaRPr lang="ru-RU" sz="20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://img1.liveinternet.ru/images/attach/c/11/114/403/114403459_1404159533_WarszawaPolitechnika003WEB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b="31588"/>
          <a:stretch>
            <a:fillRect/>
          </a:stretch>
        </p:blipFill>
        <p:spPr bwMode="auto">
          <a:xfrm>
            <a:off x="0" y="4581128"/>
            <a:ext cx="9144000" cy="227687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-62003" y="0"/>
            <a:ext cx="934441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Извлечения из протоколов заседаний Совета ВПИ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764704"/>
            <a:ext cx="8640960" cy="3785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fontAlgn="base"/>
            <a:r>
              <a:rPr lang="ru-RU" sz="2000" b="1" i="1" dirty="0" smtClean="0"/>
              <a:t>«Иначе представляется </a:t>
            </a:r>
            <a:r>
              <a:rPr lang="ru-RU" sz="2000" b="1" i="1" dirty="0" smtClean="0">
                <a:solidFill>
                  <a:srgbClr val="FF0000"/>
                </a:solidFill>
              </a:rPr>
              <a:t>задача устройства учащихся и установления отношений между учащими и учащимися</a:t>
            </a:r>
            <a:r>
              <a:rPr lang="ru-RU" sz="2000" b="1" i="1" dirty="0" smtClean="0"/>
              <a:t>.</a:t>
            </a:r>
            <a:r>
              <a:rPr lang="ru-RU" sz="2000" i="1" dirty="0" smtClean="0"/>
              <a:t> </a:t>
            </a:r>
            <a:r>
              <a:rPr lang="ru-RU" sz="2000" b="1" i="1" dirty="0" smtClean="0"/>
              <a:t>В этом отношении прошлое высших учебных заведений </a:t>
            </a:r>
            <a:r>
              <a:rPr lang="ru-RU" sz="2000" b="1" i="1" u="sng" dirty="0" smtClean="0"/>
              <a:t>дает лишь отрицательные указания.</a:t>
            </a:r>
            <a:r>
              <a:rPr lang="ru-RU" sz="2000" b="1" i="1" dirty="0" smtClean="0"/>
              <a:t> </a:t>
            </a:r>
          </a:p>
          <a:p>
            <a:pPr fontAlgn="base"/>
            <a:r>
              <a:rPr lang="ru-RU" sz="2000" b="1" i="1" dirty="0" smtClean="0"/>
              <a:t>До настоящего времени студенты официально считаются отдельными посетителями высшего учебного заведения. Такого своего положения в стенах учебного заведения студенты никогда не признавали, не имея возможности  организовываться явно, распались на отдельные тайные корпорации.  …</a:t>
            </a:r>
            <a:endParaRPr lang="ru-RU" sz="2000" b="1" dirty="0" smtClean="0"/>
          </a:p>
          <a:p>
            <a:pPr fontAlgn="base"/>
            <a:r>
              <a:rPr lang="ru-RU" sz="2000" b="1" i="1" dirty="0" smtClean="0"/>
              <a:t>Высшим  учебным заведениям необходимо разрешить дилемму: …</a:t>
            </a:r>
          </a:p>
          <a:p>
            <a:pPr marL="457200" indent="-457200" fontAlgn="base">
              <a:buAutoNum type="arabicParenR"/>
            </a:pPr>
            <a:r>
              <a:rPr lang="ru-RU" sz="2000" b="1" i="1" dirty="0" smtClean="0"/>
              <a:t>узаконить студенческие организации в стенах заведения   или </a:t>
            </a:r>
          </a:p>
          <a:p>
            <a:pPr marL="457200" indent="-457200" fontAlgn="base">
              <a:buAutoNum type="arabicParenR"/>
            </a:pPr>
            <a:r>
              <a:rPr lang="ru-RU" sz="2000" b="1" i="1" dirty="0" smtClean="0"/>
              <a:t>вывести эти организации из стен заведения, доставив им возможность существовать вне».</a:t>
            </a:r>
            <a:endParaRPr lang="ru-RU" sz="2000" b="1" dirty="0" smtClean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27584" y="3861048"/>
            <a:ext cx="64807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755576" y="4149080"/>
            <a:ext cx="51125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://img1.liveinternet.ru/images/attach/c/11/114/403/114403459_1404159533_WarszawaPolitechnika003WEB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b="31588"/>
          <a:stretch>
            <a:fillRect/>
          </a:stretch>
        </p:blipFill>
        <p:spPr bwMode="auto">
          <a:xfrm>
            <a:off x="0" y="4913784"/>
            <a:ext cx="9144000" cy="194421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-62003" y="0"/>
            <a:ext cx="934441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Извлечения из протоколов заседаний Совета ВПИ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25955" name="Picture 3" descr="C:\Users\user\Desktop\Фото ВПИ\IMG_0967.JPG"/>
          <p:cNvPicPr>
            <a:picLocks noChangeAspect="1" noChangeArrowheads="1"/>
          </p:cNvPicPr>
          <p:nvPr/>
        </p:nvPicPr>
        <p:blipFill>
          <a:blip r:embed="rId3" cstate="print"/>
          <a:srcRect l="5901" t="59489" r="11413" b="19425"/>
          <a:stretch>
            <a:fillRect/>
          </a:stretch>
        </p:blipFill>
        <p:spPr bwMode="auto">
          <a:xfrm>
            <a:off x="70992" y="2636912"/>
            <a:ext cx="9073008" cy="172819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827584" y="3284984"/>
            <a:ext cx="7344816" cy="6480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683568" y="2924944"/>
            <a:ext cx="8172400" cy="6480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51520" y="764704"/>
            <a:ext cx="8568952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i="1" dirty="0" smtClean="0"/>
              <a:t>«Совет Варшавского Политехнического института принял второе решение. </a:t>
            </a:r>
          </a:p>
          <a:p>
            <a:r>
              <a:rPr lang="ru-RU" sz="2000" b="1" i="1" dirty="0" smtClean="0"/>
              <a:t>Следствием этого постановления явилось решение об уничтожении </a:t>
            </a:r>
          </a:p>
          <a:p>
            <a:r>
              <a:rPr lang="ru-RU" sz="2000" b="1" i="1" dirty="0" smtClean="0"/>
              <a:t>политическо-полицейского надзора за студентами, отметок за поведение, судебных и карательных функций учащей коллегии». </a:t>
            </a:r>
            <a:endParaRPr lang="ru-RU" sz="2000" b="1" dirty="0" smtClean="0"/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331640" y="4257092"/>
            <a:ext cx="781236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ea typeface="Times New Roman" pitchFamily="18" charset="0"/>
                <a:cs typeface="Arial" pitchFamily="34" charset="0"/>
              </a:rPr>
              <a:t>… идет вразрез с требованиями, поставленными 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ea typeface="Times New Roman" pitchFamily="18" charset="0"/>
                <a:cs typeface="Arial" pitchFamily="34" charset="0"/>
              </a:rPr>
              <a:t>самой жизнью высших учебных заведений….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604448" y="3356992"/>
            <a:ext cx="539552" cy="14401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2051720" y="4653136"/>
            <a:ext cx="64807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835696" y="5013176"/>
            <a:ext cx="59046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691680" y="2348880"/>
            <a:ext cx="58326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://img1.liveinternet.ru/images/attach/c/11/114/403/114403459_1404159533_WarszawaPolitechnika003WEB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b="31588"/>
          <a:stretch>
            <a:fillRect/>
          </a:stretch>
        </p:blipFill>
        <p:spPr bwMode="auto">
          <a:xfrm>
            <a:off x="0" y="4913784"/>
            <a:ext cx="9144000" cy="194421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-62003" y="0"/>
            <a:ext cx="934441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Извлечения из протоколов заседаний Совета ВПИ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4077072"/>
            <a:ext cx="6912768" cy="2880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7164288" y="1196752"/>
            <a:ext cx="1691680" cy="2880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0" y="3140968"/>
            <a:ext cx="9144000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i="1" dirty="0" smtClean="0"/>
              <a:t>«Реформы, намеченные Советом, изменяют  …  существующий тип учебного заведения.   … я прихожу к заключению, что … проектируется </a:t>
            </a:r>
            <a:r>
              <a:rPr lang="ru-RU" sz="2000" b="1" i="1" u="sng" dirty="0" smtClean="0">
                <a:solidFill>
                  <a:srgbClr val="FF0000"/>
                </a:solidFill>
              </a:rPr>
              <a:t>правильная  организация  систематических публичных лекций….</a:t>
            </a:r>
          </a:p>
          <a:p>
            <a:r>
              <a:rPr lang="ru-RU" sz="2000" b="1" i="1" dirty="0" smtClean="0"/>
              <a:t>… переходить от старого испытанного типа высшего учебного заведения </a:t>
            </a:r>
          </a:p>
          <a:p>
            <a:r>
              <a:rPr lang="ru-RU" sz="2000" b="1" i="1" dirty="0" smtClean="0"/>
              <a:t>к совершенно новому  или их смешивать  из-за соображений социальных </a:t>
            </a:r>
          </a:p>
          <a:p>
            <a:r>
              <a:rPr lang="ru-RU" sz="2000" b="1" i="1" dirty="0" smtClean="0"/>
              <a:t>и политических, я считаю опасным для  будущности высших учебных заведений»</a:t>
            </a:r>
            <a:endParaRPr lang="ru-RU" sz="2000" b="1" dirty="0"/>
          </a:p>
        </p:txBody>
      </p:sp>
      <p:pic>
        <p:nvPicPr>
          <p:cNvPr id="1026" name="Picture 2" descr="C:\Users\user\Desktop\Фото ВПИ\IMG_0968.JPG"/>
          <p:cNvPicPr>
            <a:picLocks noChangeAspect="1" noChangeArrowheads="1"/>
          </p:cNvPicPr>
          <p:nvPr/>
        </p:nvPicPr>
        <p:blipFill>
          <a:blip r:embed="rId3" cstate="print"/>
          <a:srcRect l="5901" t="56326" r="6688" b="14153"/>
          <a:stretch>
            <a:fillRect/>
          </a:stretch>
        </p:blipFill>
        <p:spPr bwMode="auto">
          <a:xfrm>
            <a:off x="9271" y="620688"/>
            <a:ext cx="9134729" cy="230425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251520" y="1988840"/>
            <a:ext cx="8640960" cy="288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95536" y="1268760"/>
            <a:ext cx="6696744" cy="288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516216" y="1844824"/>
            <a:ext cx="2376264" cy="2160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51520" y="2348880"/>
            <a:ext cx="8568952" cy="288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251520" y="2708920"/>
            <a:ext cx="7488832" cy="2160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Rectangle 3"/>
          <p:cNvSpPr>
            <a:spLocks noChangeArrowheads="1"/>
          </p:cNvSpPr>
          <p:nvPr/>
        </p:nvSpPr>
        <p:spPr bwMode="auto">
          <a:xfrm>
            <a:off x="-324544" y="210026"/>
            <a:ext cx="9713549" cy="66479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  Варшава 21 марта 1906 г.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  Волчья ул., № 18, кВ. 8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Многоуважаемый Владимир Андреевич!</a:t>
            </a: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       После долгих колебаний я наконец решился ответить на Ваше письмо.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       Положение русских в Варшаве очень тяжелое и ухудшается с каждым днем, поэтому</a:t>
            </a: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каждый из нас, русских, здесь находящихся, я думаю, с радостью уедет в Россию.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       Но вопрос: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Calibri" pitchFamily="34" charset="0"/>
                <a:cs typeface="Times New Roman" pitchFamily="18" charset="0"/>
              </a:rPr>
              <a:t>имеем ли мы право уходить со своих постов в то время, когда наш уход  </a:t>
            </a: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Calibri" pitchFamily="34" charset="0"/>
                <a:cs typeface="Times New Roman" pitchFamily="18" charset="0"/>
              </a:rPr>
              <a:t>отсюда и есть собственно цель борьбы поляков против русских?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После долгих размышлений я решил не уходить из Варшавы, пока русский  Университет</a:t>
            </a: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или Политехнический Институт не будут закрыты или преобразованы в польские.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       Вопрос этот не будет решен правительством в виде ответной меры, а будет </a:t>
            </a: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составлять лишь звено в программе русско-польских отношений, которая будет </a:t>
            </a: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выработана Государственной Думой.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       Как отнесется Государственная Дума к существованию русского Университета и </a:t>
            </a: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Политехнического Института в Варшаве – этого, конечно, никто не знает, и </a:t>
            </a: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предвидеть не может в наше время всяких н….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[неразборчиво].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     Словом: уйти отсюда в Харьков я желал бы,</a:t>
            </a:r>
            <a:r>
              <a:rPr kumimoji="0" lang="ru-RU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Calibri" pitchFamily="34" charset="0"/>
                <a:cs typeface="Times New Roman" pitchFamily="18" charset="0"/>
              </a:rPr>
              <a:t>но не имею права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пока нас Дума не</a:t>
            </a: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отпустит, а это, наверное, решится не скоро.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      Простите за замедление с ответом, но я откладывал его со дня на день, не имея </a:t>
            </a: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возможности ответить иначе ч…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[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неразборчиво]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выше изложено и ясно сознавая, что </a:t>
            </a: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Calibri" pitchFamily="34" charset="0"/>
                <a:cs typeface="Times New Roman" pitchFamily="18" charset="0"/>
              </a:rPr>
              <a:t>этим ответом я отрезаю себе отступление в Россию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      Примите уверения в искреннем уважении и преданности</a:t>
            </a:r>
            <a:endParaRPr lang="ru-RU" dirty="0" smtClean="0"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Г. Вороной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691680" y="2420888"/>
            <a:ext cx="74523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251520" y="2708920"/>
            <a:ext cx="65527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403648" y="5157192"/>
            <a:ext cx="547260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51520" y="6237312"/>
            <a:ext cx="547260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http://bookre.org/loader/img.php?dir=bd359ca3ea10b7ef4862aff722c14871&amp;file=207.png"/>
          <p:cNvPicPr>
            <a:picLocks noChangeAspect="1" noChangeArrowheads="1"/>
          </p:cNvPicPr>
          <p:nvPr/>
        </p:nvPicPr>
        <p:blipFill>
          <a:blip r:embed="rId2" cstate="print"/>
          <a:srcRect l="5977" t="83909" r="4681" b="4501"/>
          <a:stretch>
            <a:fillRect/>
          </a:stretch>
        </p:blipFill>
        <p:spPr bwMode="auto">
          <a:xfrm>
            <a:off x="323528" y="476672"/>
            <a:ext cx="8474540" cy="166464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6876256" y="1484784"/>
            <a:ext cx="18722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323528" y="1844824"/>
            <a:ext cx="23042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Рисунок 31" descr="http://bookre.org/loader/img.php?dir=bd359ca3ea10b7ef4862aff722c14871&amp;file=208.png"/>
          <p:cNvPicPr/>
          <p:nvPr/>
        </p:nvPicPr>
        <p:blipFill>
          <a:blip r:embed="rId3" cstate="print"/>
          <a:srcRect l="5443" t="8611" r="6532" b="74899"/>
          <a:stretch>
            <a:fillRect/>
          </a:stretch>
        </p:blipFill>
        <p:spPr bwMode="auto">
          <a:xfrm>
            <a:off x="323528" y="2204864"/>
            <a:ext cx="8460432" cy="230425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4" name="Picture 2" descr="C:\Users\user\Desktop\Фото для доклада\IMG_11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4149080"/>
            <a:ext cx="3626819" cy="2708920"/>
          </a:xfrm>
          <a:prstGeom prst="rect">
            <a:avLst/>
          </a:prstGeom>
          <a:noFill/>
        </p:spPr>
      </p:pic>
      <p:pic>
        <p:nvPicPr>
          <p:cNvPr id="35" name="Picture 3" descr="C:\Users\user\Desktop\Фото для доклада\IMG_1172.JPG"/>
          <p:cNvPicPr>
            <a:picLocks noChangeAspect="1" noChangeArrowheads="1"/>
          </p:cNvPicPr>
          <p:nvPr/>
        </p:nvPicPr>
        <p:blipFill>
          <a:blip r:embed="rId5" cstate="print"/>
          <a:srcRect l="15350" r="24013"/>
          <a:stretch>
            <a:fillRect/>
          </a:stretch>
        </p:blipFill>
        <p:spPr bwMode="auto">
          <a:xfrm rot="360000">
            <a:off x="6433347" y="4398711"/>
            <a:ext cx="2160240" cy="2660953"/>
          </a:xfrm>
          <a:prstGeom prst="rect">
            <a:avLst/>
          </a:prstGeom>
          <a:noFill/>
        </p:spPr>
      </p:pic>
      <p:sp>
        <p:nvSpPr>
          <p:cNvPr id="36" name="Прямоугольник 35"/>
          <p:cNvSpPr/>
          <p:nvPr/>
        </p:nvSpPr>
        <p:spPr>
          <a:xfrm>
            <a:off x="1259632" y="0"/>
            <a:ext cx="6582122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Изучение наследия Г.Вороного</a:t>
            </a:r>
            <a:endParaRPr lang="ru-RU" sz="28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7" name="Picture 6" descr="https://medal.kpfu.ru/wp-content/uploads/2016/11/Boris-Nikolaevich-Delon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581128"/>
            <a:ext cx="1368152" cy="20344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8" name="TextBox 37"/>
          <p:cNvSpPr txBox="1"/>
          <p:nvPr/>
        </p:nvSpPr>
        <p:spPr>
          <a:xfrm>
            <a:off x="1835696" y="5301208"/>
            <a:ext cx="136815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Б.Н.Делоне</a:t>
            </a:r>
          </a:p>
          <a:p>
            <a:pPr algn="ctr"/>
            <a:r>
              <a:rPr lang="ru-RU" dirty="0" smtClean="0"/>
              <a:t>1890-1980  </a:t>
            </a:r>
            <a:endParaRPr lang="ru-RU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95536" y="3212976"/>
            <a:ext cx="82089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67544" y="3501008"/>
            <a:ext cx="25922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7020272" y="3861048"/>
            <a:ext cx="16843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95536" y="4149080"/>
            <a:ext cx="82809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467544" y="4509120"/>
            <a:ext cx="10081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mg1.liveinternet.ru/images/attach/c/11/114/403/114403459_1404159533_WarszawaPolitechnika003WEB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b="31588"/>
          <a:stretch>
            <a:fillRect/>
          </a:stretch>
        </p:blipFill>
        <p:spPr bwMode="auto">
          <a:xfrm>
            <a:off x="0" y="4913784"/>
            <a:ext cx="9144000" cy="194421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51520" y="1196752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ru-RU" dirty="0"/>
          </a:p>
        </p:txBody>
      </p:sp>
      <p:pic>
        <p:nvPicPr>
          <p:cNvPr id="3075" name="Picture 3" descr="C:\Users\user\Desktop\Фото для доклада\IMG_0999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 l="6688" t="24696" r="7476" b="17316"/>
          <a:stretch>
            <a:fillRect/>
          </a:stretch>
        </p:blipFill>
        <p:spPr bwMode="auto">
          <a:xfrm>
            <a:off x="0" y="548679"/>
            <a:ext cx="9144000" cy="461394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-62003" y="0"/>
            <a:ext cx="934441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Извлечения из протоколов заседаний Совета ВПИ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228184" y="2996952"/>
            <a:ext cx="20162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67544" y="1556792"/>
            <a:ext cx="4968552" cy="1440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7380312" y="1412776"/>
            <a:ext cx="1296144" cy="720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1196752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-62003" y="0"/>
            <a:ext cx="934441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Извлечения из протоколов заседаний Совета ВПИ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39266" name="Picture 2" descr="C:\Users\user\Desktop\Фото ВПИ\IMG_0998.JPG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l="23225" t="23642" r="12201" b="3610"/>
          <a:stretch>
            <a:fillRect/>
          </a:stretch>
        </p:blipFill>
        <p:spPr bwMode="auto">
          <a:xfrm>
            <a:off x="0" y="829514"/>
            <a:ext cx="7164288" cy="602848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308304" y="4365104"/>
            <a:ext cx="1512168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Заседание Совета  ВПИ</a:t>
            </a:r>
          </a:p>
          <a:p>
            <a:pPr algn="ctr"/>
            <a:r>
              <a:rPr lang="ru-RU" b="1" i="1" dirty="0" smtClean="0"/>
              <a:t>4 сентября 1908  г.</a:t>
            </a:r>
            <a:endParaRPr lang="ru-RU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980728"/>
            <a:ext cx="6696744" cy="2554545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i="1" dirty="0" smtClean="0"/>
              <a:t>«После закрытой подачи записок с кандидатурами на должность Директора оказались выбранными:</a:t>
            </a:r>
          </a:p>
          <a:p>
            <a:endParaRPr lang="ru-RU" sz="2000" i="1" dirty="0" smtClean="0"/>
          </a:p>
          <a:p>
            <a:r>
              <a:rPr lang="ru-RU" sz="2000" b="1" i="1" dirty="0" smtClean="0"/>
              <a:t>проф. Вороной – 8 записок,</a:t>
            </a:r>
          </a:p>
          <a:p>
            <a:r>
              <a:rPr lang="ru-RU" sz="2000" b="1" i="1" dirty="0" smtClean="0"/>
              <a:t>проф. </a:t>
            </a:r>
            <a:r>
              <a:rPr lang="ru-RU" sz="2000" b="1" i="1" dirty="0" err="1" smtClean="0"/>
              <a:t>Дейч</a:t>
            </a:r>
            <a:r>
              <a:rPr lang="ru-RU" sz="2000" b="1" i="1" dirty="0" smtClean="0"/>
              <a:t> – 7 записок, </a:t>
            </a:r>
          </a:p>
          <a:p>
            <a:r>
              <a:rPr lang="ru-RU" sz="2000" b="1" i="1" dirty="0" smtClean="0"/>
              <a:t>проф. </a:t>
            </a:r>
            <a:r>
              <a:rPr lang="ru-RU" sz="2000" b="1" i="1" dirty="0" err="1" smtClean="0"/>
              <a:t>Амалицкий</a:t>
            </a:r>
            <a:r>
              <a:rPr lang="ru-RU" sz="2000" b="1" i="1" dirty="0" smtClean="0"/>
              <a:t>  - 6 записок,</a:t>
            </a:r>
          </a:p>
          <a:p>
            <a:r>
              <a:rPr lang="ru-RU" sz="2000" b="1" i="1" dirty="0" smtClean="0"/>
              <a:t>проф. </a:t>
            </a:r>
            <a:r>
              <a:rPr lang="ru-RU" sz="2000" b="1" i="1" dirty="0" err="1" smtClean="0"/>
              <a:t>Бевад</a:t>
            </a:r>
            <a:r>
              <a:rPr lang="ru-RU" sz="2000" b="1" i="1" dirty="0" smtClean="0"/>
              <a:t> – 2 записки,</a:t>
            </a:r>
          </a:p>
          <a:p>
            <a:r>
              <a:rPr lang="ru-RU" sz="2000" b="1" i="1" dirty="0" smtClean="0"/>
              <a:t>проф. Солонина – 1 записка</a:t>
            </a:r>
            <a:r>
              <a:rPr lang="ru-RU" sz="2000" i="1" dirty="0" smtClean="0"/>
              <a:t>.»</a:t>
            </a:r>
            <a:endParaRPr lang="ru-RU" sz="2000" i="1" dirty="0"/>
          </a:p>
        </p:txBody>
      </p:sp>
      <p:pic>
        <p:nvPicPr>
          <p:cNvPr id="6" name="Picture 2" descr="http://img1.liveinternet.ru/images/attach/c/11/114/403/114403459_1404159533_WarszawaPolitechnika003WEB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l="10345" r="16391" b="31588"/>
          <a:stretch>
            <a:fillRect/>
          </a:stretch>
        </p:blipFill>
        <p:spPr bwMode="auto">
          <a:xfrm>
            <a:off x="5508105" y="1628800"/>
            <a:ext cx="3635895" cy="231024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://img1.liveinternet.ru/images/attach/c/11/114/403/114403459_1404159533_WarszawaPolitechnika003WEB.jpg"/>
          <p:cNvPicPr>
            <a:picLocks noChangeAspect="1" noChangeArrowheads="1"/>
          </p:cNvPicPr>
          <p:nvPr/>
        </p:nvPicPr>
        <p:blipFill>
          <a:blip r:embed="rId2" cstate="print">
            <a:lum bright="20000" contrast="-20000"/>
          </a:blip>
          <a:srcRect b="31588"/>
          <a:stretch>
            <a:fillRect/>
          </a:stretch>
        </p:blipFill>
        <p:spPr bwMode="auto">
          <a:xfrm>
            <a:off x="0" y="4725144"/>
            <a:ext cx="9144000" cy="21328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-62003" y="0"/>
            <a:ext cx="934441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Извлечения из протоколов заседаний Совета ВПИ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Picture 2" descr="C:\Users\user\Desktop\Фото для доклада\IMG_1003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 l="4326" t="23642" r="16138" b="12044"/>
          <a:stretch>
            <a:fillRect/>
          </a:stretch>
        </p:blipFill>
        <p:spPr bwMode="auto">
          <a:xfrm>
            <a:off x="0" y="692696"/>
            <a:ext cx="6795903" cy="410445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4" cstate="print"/>
          <a:srcRect l="9533" t="9798" r="12336" b="18750"/>
          <a:stretch>
            <a:fillRect/>
          </a:stretch>
        </p:blipFill>
        <p:spPr bwMode="auto">
          <a:xfrm>
            <a:off x="6804248" y="776074"/>
            <a:ext cx="2339752" cy="2832331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732240" y="3717032"/>
            <a:ext cx="2411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/>
              <a:t>15.04. 1868 –7.11. 1908</a:t>
            </a:r>
          </a:p>
          <a:p>
            <a:pPr algn="ctr"/>
            <a:r>
              <a:rPr lang="ru-RU" sz="1600" b="1" i="1" dirty="0" smtClean="0"/>
              <a:t>(28.04.1868-20.11.1908)</a:t>
            </a:r>
            <a:endParaRPr lang="ru-RU" sz="16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Ð°Ð¼ÐºÐ¾Ð²Ð¾Ð¹ Ð¿Ð»Ð¾ÑÐ°Ð´Ð¸ Ð² ÐÐ°ÑÑÐ°Ð²Ðµ Ð¾ÑÐºÑÑÑÐºÐ° â ÐÐµÐºÑÐ¾ÑÐ½Ð°Ñ ÐºÐ°ÑÑÐ¸Ð½ÐºÐ°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 t="40480" b="12884"/>
          <a:stretch>
            <a:fillRect/>
          </a:stretch>
        </p:blipFill>
        <p:spPr bwMode="auto">
          <a:xfrm>
            <a:off x="0" y="4869160"/>
            <a:ext cx="9144000" cy="19888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Извлечения из протоколов заседаний Совета ВУ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42338" name="Picture 2" descr="C:\Users\user\Desktop\Фото ВУ-т\IMG_1403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11413" t="18370" r="13776" b="23053"/>
          <a:stretch>
            <a:fillRect/>
          </a:stretch>
        </p:blipFill>
        <p:spPr bwMode="auto">
          <a:xfrm>
            <a:off x="0" y="548680"/>
            <a:ext cx="8495784" cy="496855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2339752" y="4149080"/>
            <a:ext cx="29523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627784" y="4437112"/>
            <a:ext cx="52565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331640" y="5445224"/>
            <a:ext cx="233975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2411760" y="4725144"/>
            <a:ext cx="5184576" cy="720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347864" y="5085184"/>
            <a:ext cx="51125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0" y="4797152"/>
            <a:ext cx="219573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4572000" y="5157192"/>
            <a:ext cx="4572000" cy="11387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00FF"/>
            </a:solidFill>
          </a:ln>
        </p:spPr>
        <p:txBody>
          <a:bodyPr>
            <a:spAutoFit/>
          </a:bodyPr>
          <a:lstStyle/>
          <a:p>
            <a:pPr algn="ctr"/>
            <a:r>
              <a:rPr lang="ru-RU" dirty="0" smtClean="0"/>
              <a:t>«</a:t>
            </a:r>
            <a:r>
              <a:rPr lang="ru-RU" b="1" i="1" dirty="0" smtClean="0"/>
              <a:t>Недавно теория чисел потеряла в лице профессора Георгия Вороного одного из своих выдающихся представителей</a:t>
            </a:r>
            <a:r>
              <a:rPr lang="ru-RU" dirty="0" smtClean="0"/>
              <a:t>»</a:t>
            </a:r>
          </a:p>
          <a:p>
            <a:pPr algn="r"/>
            <a:r>
              <a:rPr lang="ru-RU" sz="1400" dirty="0" smtClean="0"/>
              <a:t>В. Серпинский (28.11.1908)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Ð°Ð¼ÐºÐ¾Ð²Ð¾Ð¹ Ð¿Ð»Ð¾ÑÐ°Ð´Ð¸ Ð² ÐÐ°ÑÑÐ°Ð²Ðµ Ð¾ÑÐºÑÑÑÐºÐ° â ÐÐµÐºÑÐ¾ÑÐ½Ð°Ñ ÐºÐ°ÑÑÐ¸Ð½ÐºÐ°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 l="35836" t="40480" b="26392"/>
          <a:stretch>
            <a:fillRect/>
          </a:stretch>
        </p:blipFill>
        <p:spPr bwMode="auto">
          <a:xfrm>
            <a:off x="0" y="5445224"/>
            <a:ext cx="5867128" cy="14127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22040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Вырезки из протоколов заседаний Совета ВУ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" name="Picture 2" descr="C:\Users\user\Desktop\Фото ВУ-т\некролог Брайцев\IMG_1343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18500" r="25588"/>
          <a:stretch>
            <a:fillRect/>
          </a:stretch>
        </p:blipFill>
        <p:spPr bwMode="auto">
          <a:xfrm>
            <a:off x="0" y="836712"/>
            <a:ext cx="3960440" cy="529067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pic>
        <p:nvPicPr>
          <p:cNvPr id="143362" name="Picture 2" descr="C:\Users\user\Desktop\Фото ВУ-т\некролог Брайцев\IMG_1344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15350" t="3610" r="25588" b="3610"/>
          <a:stretch>
            <a:fillRect/>
          </a:stretch>
        </p:blipFill>
        <p:spPr bwMode="auto">
          <a:xfrm>
            <a:off x="3743400" y="521296"/>
            <a:ext cx="5400600" cy="63367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user\Desktop\Фото для доклада\IMG_0935.JPG"/>
          <p:cNvPicPr>
            <a:picLocks noChangeAspect="1" noChangeArrowheads="1"/>
          </p:cNvPicPr>
          <p:nvPr/>
        </p:nvPicPr>
        <p:blipFill>
          <a:blip r:embed="rId2" cstate="print"/>
          <a:srcRect l="5901" r="21650" b="8881"/>
          <a:stretch>
            <a:fillRect/>
          </a:stretch>
        </p:blipFill>
        <p:spPr bwMode="auto">
          <a:xfrm>
            <a:off x="2519264" y="634799"/>
            <a:ext cx="6624736" cy="62232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44388" name="Picture 4" descr="C:\Users\user\Desktop\Фото для доклада\IMG_0933.JPG"/>
          <p:cNvPicPr>
            <a:picLocks noChangeAspect="1" noChangeArrowheads="1"/>
          </p:cNvPicPr>
          <p:nvPr/>
        </p:nvPicPr>
        <p:blipFill>
          <a:blip r:embed="rId3" cstate="print"/>
          <a:srcRect l="12988"/>
          <a:stretch>
            <a:fillRect/>
          </a:stretch>
        </p:blipFill>
        <p:spPr bwMode="auto">
          <a:xfrm rot="-360000">
            <a:off x="140003" y="-221537"/>
            <a:ext cx="3323539" cy="28529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44387" name="Picture 3" descr="C:\Users\user\Desktop\Фото для доклада\IMG_0914.JPG"/>
          <p:cNvPicPr>
            <a:picLocks noChangeAspect="1" noChangeArrowheads="1"/>
          </p:cNvPicPr>
          <p:nvPr/>
        </p:nvPicPr>
        <p:blipFill>
          <a:blip r:embed="rId4" cstate="print"/>
          <a:srcRect l="9838" t="4664" r="26375" b="3610"/>
          <a:stretch>
            <a:fillRect/>
          </a:stretch>
        </p:blipFill>
        <p:spPr bwMode="auto">
          <a:xfrm>
            <a:off x="0" y="2617456"/>
            <a:ext cx="2699792" cy="289977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491880" y="0"/>
            <a:ext cx="5652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Читан  в заседании Физико-Математического Отделения акад. А.А.Марковым  12  ноября 1908 г. </a:t>
            </a:r>
          </a:p>
        </p:txBody>
      </p:sp>
      <p:pic>
        <p:nvPicPr>
          <p:cNvPr id="156674" name="Picture 2" descr="ÐÐ²Ð°ÑÐµÐ½Ð³Ð¸ ÐÐ¶., ÐÐ»Ð°Ð²Ð½ÑÐ¹ ÑÐ°ÑÐ°Ð´ Ð¸ Ð¿Ð»Ð°Ð½ Ð¿ÐµÑÐ²Ð¾Ð³Ð¾ ÑÑÐ°Ð¶Ð° ÐÐºÐ°Ð´ÐµÐ¼Ð¸Ð¸ Ð½Ð°ÑÐº."/>
          <p:cNvPicPr>
            <a:picLocks noChangeAspect="1" noChangeArrowheads="1"/>
          </p:cNvPicPr>
          <p:nvPr/>
        </p:nvPicPr>
        <p:blipFill>
          <a:blip r:embed="rId5" cstate="print"/>
          <a:srcRect l="12600" t="6499" r="11801" b="50178"/>
          <a:stretch>
            <a:fillRect/>
          </a:stretch>
        </p:blipFill>
        <p:spPr bwMode="auto">
          <a:xfrm>
            <a:off x="0" y="5733087"/>
            <a:ext cx="2699792" cy="1124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Ð°Ð¼ÐºÐ¾Ð²Ð¾Ð¹ Ð¿Ð»Ð¾ÑÐ°Ð´Ð¸ Ð² ÐÐ°ÑÑÐ°Ð²Ðµ Ð¾ÑÐºÑÑÑÐºÐ° â ÐÐµÐºÑÐ¾ÑÐ½Ð°Ñ ÐºÐ°ÑÑÐ¸Ð½ÐºÐ°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 t="40480" b="12884"/>
          <a:stretch>
            <a:fillRect/>
          </a:stretch>
        </p:blipFill>
        <p:spPr bwMode="auto">
          <a:xfrm>
            <a:off x="0" y="4869160"/>
            <a:ext cx="9144000" cy="19888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35801" y="0"/>
            <a:ext cx="484882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Учебники проф. Вороного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22881" name="Rectangle 1"/>
          <p:cNvSpPr>
            <a:spLocks noChangeArrowheads="1"/>
          </p:cNvSpPr>
          <p:nvPr/>
        </p:nvSpPr>
        <p:spPr bwMode="auto">
          <a:xfrm>
            <a:off x="0" y="764704"/>
            <a:ext cx="5364088" cy="378565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Аналитическая геометрия. Лекции,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читанные в Императорском Варшавском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университете профессором Г. Вороным,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1899/1900 учеб. год.  838 с.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Г.Ф. Вороной. Дифференциальное и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интегральное исчисление // Варшавские университетские известия. Варшава. Тип. 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Варшавского учебного округа. 1909-1911 гг., 604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c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Курс теории вероятностей, читанный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профессором Вороным на 1902/3 учеб. год. Варшава,  литографированный курс.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4565065"/>
            <a:ext cx="9144000" cy="22775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01010"/>
                </a:solidFill>
                <a:effectLst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101010"/>
                </a:solidFill>
                <a:effectLst/>
                <a:ea typeface="Calibri" pitchFamily="34" charset="0"/>
                <a:cs typeface="Times New Roman" pitchFamily="18" charset="0"/>
              </a:rPr>
              <a:t>В библиотеке Института математики НАНУ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101010"/>
                </a:solidFill>
                <a:effectLst/>
                <a:ea typeface="Calibri" pitchFamily="34" charset="0"/>
                <a:cs typeface="Times New Roman" pitchFamily="18" charset="0"/>
              </a:rPr>
              <a:t> хранится учебник </a:t>
            </a:r>
            <a:r>
              <a:rPr kumimoji="0" lang="ru-RU" b="1" i="1" u="none" strike="noStrike" cap="none" normalizeH="0" dirty="0" smtClean="0">
                <a:ln>
                  <a:noFill/>
                </a:ln>
                <a:solidFill>
                  <a:srgbClr val="10101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101010"/>
                </a:solidFill>
                <a:effectLst/>
                <a:ea typeface="Calibri" pitchFamily="34" charset="0"/>
                <a:cs typeface="Times New Roman" pitchFamily="18" charset="0"/>
              </a:rPr>
              <a:t>аналитической геометрии, он содержит лекции,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101010"/>
                </a:solidFill>
                <a:effectLst/>
                <a:ea typeface="Calibri" pitchFamily="34" charset="0"/>
                <a:cs typeface="Times New Roman" pitchFamily="18" charset="0"/>
              </a:rPr>
              <a:t> которые читал Г. Вороной своим студентам. Поражает чёткое изложение каждой темы, понятные определения, тщательные чертежи, большое количество примеров, на которых поясняются</a:t>
            </a:r>
            <a:r>
              <a:rPr kumimoji="0" lang="ru-RU" b="1" i="1" u="none" strike="noStrike" cap="none" normalizeH="0" dirty="0" smtClean="0">
                <a:ln>
                  <a:noFill/>
                </a:ln>
                <a:solidFill>
                  <a:srgbClr val="10101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101010"/>
                </a:solidFill>
                <a:effectLst/>
                <a:ea typeface="Calibri" pitchFamily="34" charset="0"/>
                <a:cs typeface="Times New Roman" pitchFamily="18" charset="0"/>
              </a:rPr>
              <a:t>новые методы, довольно широко представлены формулы сферической тригонометрии, использование векторов и операций над ними, что для</a:t>
            </a:r>
            <a:r>
              <a:rPr kumimoji="0" lang="ru-RU" b="1" i="1" u="none" strike="noStrike" cap="none" normalizeH="0" dirty="0" smtClean="0">
                <a:ln>
                  <a:noFill/>
                </a:ln>
                <a:solidFill>
                  <a:srgbClr val="10101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101010"/>
                </a:solidFill>
                <a:effectLst/>
                <a:ea typeface="Calibri" pitchFamily="34" charset="0"/>
                <a:cs typeface="Times New Roman" pitchFamily="18" charset="0"/>
              </a:rPr>
              <a:t>учебника конца ХІХ столетия было нововведением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01010"/>
                </a:solidFill>
                <a:effectLst/>
                <a:ea typeface="Calibri" pitchFamily="34" charset="0"/>
                <a:cs typeface="Times New Roman" pitchFamily="18" charset="0"/>
              </a:rPr>
              <a:t>.»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01010"/>
                </a:solidFill>
                <a:effectLst/>
                <a:ea typeface="Calibri" pitchFamily="34" charset="0"/>
                <a:cs typeface="Times New Roman" pitchFamily="18" charset="0"/>
              </a:rPr>
              <a:t>Шишкалова Н.Г.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9218" name="Picture 2" descr="C:\Users\user\Desktop\Фото ВУ-т\Диф. и Инт.исч. Вороного\IMG_1356.JPG"/>
          <p:cNvPicPr>
            <a:picLocks noChangeAspect="1" noChangeArrowheads="1"/>
          </p:cNvPicPr>
          <p:nvPr/>
        </p:nvPicPr>
        <p:blipFill>
          <a:blip r:embed="rId3" cstate="print"/>
          <a:srcRect l="20863" r="23856"/>
          <a:stretch>
            <a:fillRect/>
          </a:stretch>
        </p:blipFill>
        <p:spPr bwMode="auto">
          <a:xfrm rot="240000">
            <a:off x="5499623" y="115796"/>
            <a:ext cx="3484418" cy="47079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user\Desktop\Фото для доклада\IMG_0908.JPG"/>
          <p:cNvPicPr>
            <a:picLocks noChangeAspect="1" noChangeArrowheads="1"/>
          </p:cNvPicPr>
          <p:nvPr/>
        </p:nvPicPr>
        <p:blipFill>
          <a:blip r:embed="rId2" cstate="print"/>
          <a:srcRect l="12201" t="5272" r="18500" b="31344"/>
          <a:stretch>
            <a:fillRect/>
          </a:stretch>
        </p:blipFill>
        <p:spPr bwMode="auto">
          <a:xfrm>
            <a:off x="0" y="548680"/>
            <a:ext cx="9235396" cy="63093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156176" y="4221088"/>
            <a:ext cx="2987824" cy="1200329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Список литографированных курсов лекций профессоров ВПИ</a:t>
            </a:r>
          </a:p>
          <a:p>
            <a:pPr algn="ctr"/>
            <a:r>
              <a:rPr lang="ru-RU" i="1" dirty="0" smtClean="0"/>
              <a:t>(1899-1900  гг.)</a:t>
            </a:r>
            <a:endParaRPr lang="ru-RU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62003" y="0"/>
            <a:ext cx="934441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Извлечения из протоколов заседаний Совета ВПИ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644008" y="1844824"/>
            <a:ext cx="1872208" cy="1440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555776" y="5589240"/>
            <a:ext cx="21602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Ð°Ð¼ÐºÐ¾Ð²Ð¾Ð¹ Ð¿Ð»Ð¾ÑÐ°Ð´Ð¸ Ð² ÐÐ°ÑÑÐ°Ð²Ðµ Ð¾ÑÐºÑÑÑÐºÐ° â ÐÐµÐºÑÐ¾ÑÐ½Ð°Ñ ÐºÐ°ÑÑÐ¸Ð½ÐºÐ°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 t="40480" b="12884"/>
          <a:stretch>
            <a:fillRect/>
          </a:stretch>
        </p:blipFill>
        <p:spPr bwMode="auto">
          <a:xfrm>
            <a:off x="0" y="4869160"/>
            <a:ext cx="9144000" cy="19888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Литографированный курс теории вероятностей</a:t>
            </a:r>
          </a:p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проф. Вороного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 descr="C:\Users\user\Desktop\Вороной Г.Ф. Лекции по т.в. 1902-1903\Woronoj.00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98993"/>
            <a:ext cx="3635896" cy="555900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pic>
        <p:nvPicPr>
          <p:cNvPr id="1028" name="Picture 4" descr="C:\Users\user\Desktop\Вороной Г.Ф. Лекции по т.в. 1902-1903\Woronoj.002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20000">
            <a:off x="3923924" y="1196751"/>
            <a:ext cx="2509044" cy="39240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pic>
        <p:nvPicPr>
          <p:cNvPr id="1029" name="Picture 5" descr="C:\Users\user\Desktop\Вороной Г.Ф. Лекции по т.в. 1902-1903\Woronoj.003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300000">
            <a:off x="6741643" y="1844824"/>
            <a:ext cx="2402357" cy="369732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user\Desktop\Фото для доклада\IMG_0906.JPG"/>
          <p:cNvPicPr>
            <a:picLocks noChangeAspect="1" noChangeArrowheads="1"/>
          </p:cNvPicPr>
          <p:nvPr/>
        </p:nvPicPr>
        <p:blipFill>
          <a:blip r:embed="rId2" cstate="print"/>
          <a:srcRect l="3538" t="11838" r="8263" b="14360"/>
          <a:stretch>
            <a:fillRect/>
          </a:stretch>
        </p:blipFill>
        <p:spPr bwMode="auto">
          <a:xfrm>
            <a:off x="0" y="764704"/>
            <a:ext cx="9217024" cy="57606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340639" y="0"/>
            <a:ext cx="8539132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Вырезки из протоколов заседаний Совета ВПИ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5508104" y="5949280"/>
            <a:ext cx="14401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467544" y="6237312"/>
            <a:ext cx="187220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0" y="0"/>
            <a:ext cx="5868144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i="1" dirty="0" smtClean="0"/>
              <a:t>Б.Н. Делоне  </a:t>
            </a:r>
            <a:r>
              <a:rPr lang="ru-RU" sz="2000" i="1" dirty="0" smtClean="0"/>
              <a:t>о методах исследования Вороного:</a:t>
            </a:r>
            <a:endParaRPr lang="ru-RU" sz="2000" i="1" dirty="0"/>
          </a:p>
        </p:txBody>
      </p:sp>
      <p:pic>
        <p:nvPicPr>
          <p:cNvPr id="15" name="Рисунок 14" descr="http://bookre.org/loader/img.php?dir=bd359ca3ea10b7ef4862aff722c14871&amp;file=212.png"/>
          <p:cNvPicPr/>
          <p:nvPr/>
        </p:nvPicPr>
        <p:blipFill>
          <a:blip r:embed="rId2" cstate="print">
            <a:grayscl/>
          </a:blip>
          <a:srcRect l="5599" t="47849" r="4510" b="11252"/>
          <a:stretch>
            <a:fillRect/>
          </a:stretch>
        </p:blipFill>
        <p:spPr bwMode="auto">
          <a:xfrm>
            <a:off x="395536" y="620688"/>
            <a:ext cx="8424936" cy="62373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00FF"/>
            </a:solidFill>
            <a:miter lim="800000"/>
            <a:headEnd/>
            <a:tailEnd/>
          </a:ln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3635896" y="1340768"/>
            <a:ext cx="51125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39552" y="1700808"/>
            <a:ext cx="19442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771800" y="1700808"/>
            <a:ext cx="59046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39552" y="2060848"/>
            <a:ext cx="73448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611560" y="5661248"/>
            <a:ext cx="7848872" cy="72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611560" y="6021288"/>
            <a:ext cx="6192688" cy="72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llustrators.ru/uploads/illustration/image/688724/main_688724_original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10000" contrast="-30000"/>
          </a:blip>
          <a:srcRect t="15806" b="5163"/>
          <a:stretch>
            <a:fillRect/>
          </a:stretch>
        </p:blipFill>
        <p:spPr bwMode="auto">
          <a:xfrm>
            <a:off x="0" y="5013176"/>
            <a:ext cx="9144000" cy="2232248"/>
          </a:xfrm>
          <a:prstGeom prst="rect">
            <a:avLst/>
          </a:prstGeom>
          <a:noFill/>
        </p:spPr>
      </p:pic>
      <p:pic>
        <p:nvPicPr>
          <p:cNvPr id="141314" name="Picture 2" descr="C:\Users\user\Desktop\Фото ВПИ\IMG_0937.JPG"/>
          <p:cNvPicPr>
            <a:picLocks noChangeAspect="1" noChangeArrowheads="1"/>
          </p:cNvPicPr>
          <p:nvPr/>
        </p:nvPicPr>
        <p:blipFill>
          <a:blip r:embed="rId3" cstate="print">
            <a:lum bright="20000" contrast="10000"/>
          </a:blip>
          <a:srcRect l="5113" t="39457" r="9838" b="13099"/>
          <a:stretch>
            <a:fillRect/>
          </a:stretch>
        </p:blipFill>
        <p:spPr bwMode="auto">
          <a:xfrm>
            <a:off x="0" y="1196752"/>
            <a:ext cx="9159418" cy="381642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23528" y="260648"/>
            <a:ext cx="8496944" cy="707886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Ссылки на литографированные курсы по  ТЕОРИИ  ВЕРОЯТНОСТЙ </a:t>
            </a:r>
          </a:p>
          <a:p>
            <a:pPr algn="ctr"/>
            <a:r>
              <a:rPr lang="ru-RU" sz="2000" b="1" i="1" dirty="0" smtClean="0"/>
              <a:t>проф. А.А. Маркова, читанные в С.-Петербургском университете</a:t>
            </a:r>
            <a:endParaRPr lang="ru-RU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Фото для доклада\Лекции поТВ Маркова\IMG_1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-372960"/>
            <a:ext cx="9681120" cy="72309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Фото для доклада\Лекции поТВ Маркова\IMG_1031.JPG"/>
          <p:cNvPicPr>
            <a:picLocks noChangeAspect="1" noChangeArrowheads="1"/>
          </p:cNvPicPr>
          <p:nvPr/>
        </p:nvPicPr>
        <p:blipFill>
          <a:blip r:embed="rId2" cstate="print"/>
          <a:srcRect r="18500"/>
          <a:stretch>
            <a:fillRect/>
          </a:stretch>
        </p:blipFill>
        <p:spPr bwMode="auto">
          <a:xfrm>
            <a:off x="755576" y="0"/>
            <a:ext cx="7452320" cy="682977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836712"/>
            <a:ext cx="2520280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Лекции, читанные проф.</a:t>
            </a:r>
          </a:p>
          <a:p>
            <a:pPr algn="ctr"/>
            <a:r>
              <a:rPr lang="ru-RU" sz="2000" b="1" i="1" dirty="0" smtClean="0"/>
              <a:t>А.А. Марковым</a:t>
            </a:r>
          </a:p>
          <a:p>
            <a:pPr algn="ctr"/>
            <a:r>
              <a:rPr lang="ru-RU" sz="2000" b="1" i="1" dirty="0" smtClean="0"/>
              <a:t>в  С.-Петербургском</a:t>
            </a:r>
          </a:p>
          <a:p>
            <a:pPr algn="ctr"/>
            <a:r>
              <a:rPr lang="ru-RU" sz="2000" b="1" i="1" dirty="0" smtClean="0"/>
              <a:t>Университете </a:t>
            </a:r>
          </a:p>
          <a:p>
            <a:pPr algn="ctr"/>
            <a:r>
              <a:rPr lang="ru-RU" sz="2000" b="1" i="1" dirty="0" smtClean="0"/>
              <a:t>в  1988 году</a:t>
            </a:r>
            <a:endParaRPr lang="ru-RU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Фото для доклада\Лекции поТВ Маркова\IMG_12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Фото для доклада\Лекции поТВ Маркова\IMG_1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8640960" cy="40934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i="1" dirty="0" smtClean="0"/>
              <a:t>«Лекции, которые определённо не могли быть полезными, я не посещал…. Тех, кто лекции читал так, что нельзя было найти в книге, я подробно записывал. Тех, кто читал, </a:t>
            </a:r>
            <a:r>
              <a:rPr lang="ru-RU" sz="2000" b="1" i="1" dirty="0" smtClean="0">
                <a:solidFill>
                  <a:srgbClr val="0000FF"/>
                </a:solidFill>
              </a:rPr>
              <a:t>как Марков совершенно по книге </a:t>
            </a:r>
            <a:r>
              <a:rPr lang="ru-RU" sz="2000" i="1" dirty="0" smtClean="0"/>
              <a:t>(Введение в анализ), конечно, не записывал; кто, как Поссе несколько отступал, сверял с книгой, которую я раньше читал, и из лекций делал пополнения» </a:t>
            </a:r>
          </a:p>
          <a:p>
            <a:pPr algn="r"/>
            <a:r>
              <a:rPr lang="ru-RU" sz="1600" i="1" dirty="0" smtClean="0"/>
              <a:t>Д.Д. Мордухай-Болтовской</a:t>
            </a:r>
          </a:p>
          <a:p>
            <a:pPr>
              <a:buFont typeface="Arial" pitchFamily="34" charset="0"/>
              <a:buChar char="•"/>
            </a:pPr>
            <a:r>
              <a:rPr lang="ru-RU" i="1" dirty="0" smtClean="0"/>
              <a:t> </a:t>
            </a:r>
            <a:r>
              <a:rPr lang="ru-RU" sz="2000" dirty="0" smtClean="0"/>
              <a:t>«</a:t>
            </a:r>
            <a:r>
              <a:rPr lang="ru-RU" sz="2000" i="1" dirty="0" smtClean="0"/>
              <a:t>Это были лекции по теории вероятностей, соответствовавшие его известной книге…»  </a:t>
            </a:r>
            <a:endParaRPr lang="en-US" sz="2000" i="1" dirty="0" smtClean="0"/>
          </a:p>
          <a:p>
            <a:pPr algn="r"/>
            <a:r>
              <a:rPr lang="ru-RU" sz="1600" i="1" dirty="0" smtClean="0"/>
              <a:t>А.А. Марков-младший</a:t>
            </a:r>
          </a:p>
          <a:p>
            <a:r>
              <a:rPr lang="ru-RU" sz="2000" dirty="0" smtClean="0"/>
              <a:t>«</a:t>
            </a:r>
            <a:r>
              <a:rPr lang="ru-RU" sz="2000" i="1" dirty="0" smtClean="0"/>
              <a:t>Лекции А.А.</a:t>
            </a:r>
            <a:r>
              <a:rPr lang="ru-RU" sz="2000" dirty="0" smtClean="0"/>
              <a:t> [Маркова] </a:t>
            </a:r>
            <a:r>
              <a:rPr lang="ru-RU" sz="2000" i="1" dirty="0" smtClean="0"/>
              <a:t>всегда имели деловой характер; никаких отступлений в сторону, не имеющих отношения к предмету, никаких вводных фраз</a:t>
            </a:r>
            <a:r>
              <a:rPr lang="ru-RU" sz="2000" dirty="0" smtClean="0"/>
              <a:t> …» </a:t>
            </a:r>
          </a:p>
          <a:p>
            <a:pPr algn="r"/>
            <a:r>
              <a:rPr lang="ru-RU" sz="1600" i="1" dirty="0" smtClean="0"/>
              <a:t>Н.М. Гюнтер</a:t>
            </a:r>
          </a:p>
          <a:p>
            <a:pPr algn="r">
              <a:buFont typeface="Arial" pitchFamily="34" charset="0"/>
              <a:buChar char="•"/>
            </a:pPr>
            <a:endParaRPr lang="ru-RU" sz="1200" dirty="0"/>
          </a:p>
        </p:txBody>
      </p:sp>
      <p:pic>
        <p:nvPicPr>
          <p:cNvPr id="135176" name="Picture 8" descr="https://unidoski.ru/_content/img_board3/24/235653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547664" y="3933056"/>
            <a:ext cx="4824536" cy="31682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51520" y="6165304"/>
            <a:ext cx="23757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Издание 1924 г.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04248" y="4941168"/>
            <a:ext cx="206191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 «ничего </a:t>
            </a:r>
          </a:p>
          <a:p>
            <a:pPr algn="ctr"/>
            <a:r>
              <a:rPr lang="ru-RU" sz="28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лишнего»)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23528" y="-159305"/>
            <a:ext cx="8199617" cy="71558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А.А. Марков. Программа по теории вероятностей. 1893 г.</a:t>
            </a:r>
          </a:p>
          <a:p>
            <a:pPr marL="0" marR="0" lvl="0" indent="45085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(Предоставлена Н.С. Ермолаевой)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Основные понятия и теоремы, сложение и умножение вероятностей 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(§§1, 2, 3, 4).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 повторении испытаний: основные формулы и задача о наивероятнейшем 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числе появления события (§§ 5, 6, 7).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Теорема Бернулли и её доказательство по способу Лапласа (§§7, 8, 9, 10, 11).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 сумме независимых величин: обобщённая теорема Бернулли и её 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доказательство по способу Чебышева (§§ 12, 13, 14, 15).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Приближённое выражение вероятностей суммы независимых величин 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заключаться в данных пределах (§ 16).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 выгодных и невыгодных предприятиях и о безобидности игр (§§ 18 и 19).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Примеры приёмов вычисления вероятностей.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Лотереи (§20). Игры, конец которых определяется перевесом в числе 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выигранных партий, или разорением одного из игроков (§23, задача 6).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Второй вывод, на частной задаче, приближённого выражения вероятностей 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суммы независимых величин заключаться в данных пределах (§24).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Пределы, иррациональные числа и непрерывные величины в исчислении 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вероятностей.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Задача Чебышева о несократимости дроби (часть §27). Плотность 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вероятностей и выражение вероятности в виде интеграла; задача Бюффона 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обобщение (§§28, 30 и 31).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Вероятность гипотез и будущих событий (§§34 и 35).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Способ наименьших квадратов: случай одного неизвестного (§§37 и 38).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363272" cy="634082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Содержание литографированных текстов  лекций по ТВ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836712"/>
            <a:ext cx="4248472" cy="5544616"/>
          </a:xfr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25000" lnSpcReduction="20000"/>
          </a:bodyPr>
          <a:lstStyle/>
          <a:p>
            <a:pPr lvl="0">
              <a:buNone/>
            </a:pPr>
            <a:r>
              <a:rPr lang="ru-RU" sz="5000" b="1" dirty="0" smtClean="0">
                <a:latin typeface="Arial" pitchFamily="34" charset="0"/>
                <a:cs typeface="Arial" pitchFamily="34" charset="0"/>
              </a:rPr>
              <a:t>А.А. Марков </a:t>
            </a:r>
          </a:p>
          <a:p>
            <a:pPr lvl="0">
              <a:buNone/>
            </a:pPr>
            <a:r>
              <a:rPr lang="ru-RU" sz="4500" dirty="0" smtClean="0">
                <a:latin typeface="Arial" pitchFamily="34" charset="0"/>
                <a:cs typeface="Arial" pitchFamily="34" charset="0"/>
              </a:rPr>
              <a:t>(С.-Пб университет, 1884,1888 г.)</a:t>
            </a:r>
          </a:p>
          <a:p>
            <a:pPr lvl="0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5600" dirty="0" smtClean="0">
                <a:latin typeface="Arial" pitchFamily="34" charset="0"/>
                <a:cs typeface="Arial" pitchFamily="34" charset="0"/>
              </a:rPr>
              <a:t>Основные понятия теории вероятностей. (С.1-6)</a:t>
            </a:r>
          </a:p>
          <a:p>
            <a:pPr lvl="0"/>
            <a:r>
              <a:rPr lang="ru-RU" sz="5600" dirty="0" smtClean="0">
                <a:latin typeface="Arial" pitchFamily="34" charset="0"/>
                <a:cs typeface="Arial" pitchFamily="34" charset="0"/>
              </a:rPr>
              <a:t>Основные теоремы. Сложение  и умножение вероятностей. (С.6-14)</a:t>
            </a:r>
          </a:p>
          <a:p>
            <a:pPr lvl="0"/>
            <a:r>
              <a:rPr lang="ru-RU" sz="5600" dirty="0" smtClean="0">
                <a:latin typeface="Arial" pitchFamily="34" charset="0"/>
                <a:cs typeface="Arial" pitchFamily="34" charset="0"/>
              </a:rPr>
              <a:t>О повторении испытаний. (С.14-22)</a:t>
            </a:r>
          </a:p>
          <a:p>
            <a:pPr lvl="0"/>
            <a:r>
              <a:rPr lang="ru-RU" sz="5600" dirty="0" smtClean="0">
                <a:latin typeface="Arial" pitchFamily="34" charset="0"/>
                <a:cs typeface="Arial" pitchFamily="34" charset="0"/>
              </a:rPr>
              <a:t>Разыскание наивероятнейшего события. (С.23-26)</a:t>
            </a:r>
          </a:p>
          <a:p>
            <a:pPr lvl="0"/>
            <a:r>
              <a:rPr lang="ru-RU" sz="5600" dirty="0" smtClean="0">
                <a:latin typeface="Arial" pitchFamily="34" charset="0"/>
                <a:cs typeface="Arial" pitchFamily="34" charset="0"/>
              </a:rPr>
              <a:t>Результаты весьма большого числа испытаний. (С.27-28)</a:t>
            </a:r>
          </a:p>
          <a:p>
            <a:pPr lvl="0"/>
            <a:r>
              <a:rPr lang="ru-RU" sz="5600" dirty="0" smtClean="0">
                <a:latin typeface="Arial" pitchFamily="34" charset="0"/>
                <a:cs typeface="Arial" pitchFamily="34" charset="0"/>
              </a:rPr>
              <a:t>Теорема Бернулли (с доказательством). (С.29-35)</a:t>
            </a:r>
          </a:p>
          <a:p>
            <a:pPr lvl="0"/>
            <a:r>
              <a:rPr lang="ru-RU" sz="5600" dirty="0" smtClean="0">
                <a:latin typeface="Arial" pitchFamily="34" charset="0"/>
                <a:cs typeface="Arial" pitchFamily="34" charset="0"/>
              </a:rPr>
              <a:t>Обобщенная теорема Бернулли (доказательство Чебышева). (С.35-49)</a:t>
            </a:r>
          </a:p>
          <a:p>
            <a:pPr lvl="0"/>
            <a:r>
              <a:rPr lang="ru-RU" sz="5600" dirty="0" smtClean="0">
                <a:latin typeface="Arial" pitchFamily="34" charset="0"/>
                <a:cs typeface="Arial" pitchFamily="34" charset="0"/>
              </a:rPr>
              <a:t>Условия безобидности игр. (с.49-58)</a:t>
            </a:r>
          </a:p>
          <a:p>
            <a:pPr lvl="0"/>
            <a:r>
              <a:rPr lang="ru-RU" sz="5600" dirty="0" smtClean="0">
                <a:latin typeface="Arial" pitchFamily="34" charset="0"/>
                <a:cs typeface="Arial" pitchFamily="34" charset="0"/>
              </a:rPr>
              <a:t>Различные задачи. Лотереи подобные французской. (С.59-97)</a:t>
            </a:r>
          </a:p>
          <a:p>
            <a:pPr lvl="0"/>
            <a:r>
              <a:rPr lang="ru-RU" sz="5600" dirty="0" smtClean="0">
                <a:latin typeface="Arial" pitchFamily="34" charset="0"/>
                <a:cs typeface="Arial" pitchFamily="34" charset="0"/>
              </a:rPr>
              <a:t>Пределы и иррациональные числа в теории вероятностей. (С. 98-106)</a:t>
            </a:r>
          </a:p>
          <a:p>
            <a:pPr lvl="0"/>
            <a:r>
              <a:rPr lang="ru-RU" sz="5600" dirty="0" smtClean="0">
                <a:latin typeface="Arial" pitchFamily="34" charset="0"/>
                <a:cs typeface="Arial" pitchFamily="34" charset="0"/>
              </a:rPr>
              <a:t>Приложения к теории вероятностей интегрального исчисления. (С.107-116)</a:t>
            </a:r>
          </a:p>
          <a:p>
            <a:pPr lvl="0"/>
            <a:r>
              <a:rPr lang="ru-RU" sz="5600" dirty="0" smtClean="0">
                <a:latin typeface="Arial" pitchFamily="34" charset="0"/>
                <a:cs typeface="Arial" pitchFamily="34" charset="0"/>
              </a:rPr>
              <a:t>Элементарное изложение способа наименьших квадратов. (С.116-133)</a:t>
            </a:r>
          </a:p>
          <a:p>
            <a:pPr lvl="0"/>
            <a:r>
              <a:rPr lang="ru-RU" sz="5600" dirty="0" smtClean="0">
                <a:latin typeface="Arial" pitchFamily="34" charset="0"/>
                <a:cs typeface="Arial" pitchFamily="34" charset="0"/>
              </a:rPr>
              <a:t>Деление вероятностей. Вероятность гипотез и будущих событий. (С. 134-145)</a:t>
            </a:r>
          </a:p>
          <a:p>
            <a:pPr lvl="0"/>
            <a:r>
              <a:rPr lang="ru-RU" sz="5600" dirty="0" smtClean="0">
                <a:latin typeface="Arial" pitchFamily="34" charset="0"/>
                <a:cs typeface="Arial" pitchFamily="34" charset="0"/>
              </a:rPr>
              <a:t>Приближенные вычисления вероятностей. (С.145-158)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88024" y="836712"/>
            <a:ext cx="4042792" cy="5544616"/>
          </a:xfr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25000" lnSpcReduction="20000"/>
          </a:bodyPr>
          <a:lstStyle/>
          <a:p>
            <a:pPr lvl="0">
              <a:buNone/>
            </a:pPr>
            <a:r>
              <a:rPr lang="ru-RU" sz="4800" b="1" dirty="0" smtClean="0">
                <a:latin typeface="Arial" pitchFamily="34" charset="0"/>
                <a:cs typeface="Arial" pitchFamily="34" charset="0"/>
              </a:rPr>
              <a:t>Г.Ф. Вороной</a:t>
            </a:r>
          </a:p>
          <a:p>
            <a:pPr lvl="0">
              <a:buNone/>
            </a:pPr>
            <a:r>
              <a:rPr lang="ru-RU" sz="4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>Варшавский университет, 1902/3г.)</a:t>
            </a:r>
          </a:p>
          <a:p>
            <a:pPr lvl="0">
              <a:buNone/>
            </a:pPr>
            <a:endParaRPr lang="ru-RU" sz="48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5600" dirty="0" smtClean="0">
                <a:latin typeface="Arial" pitchFamily="34" charset="0"/>
                <a:cs typeface="Arial" pitchFamily="34" charset="0"/>
              </a:rPr>
              <a:t>Введение. Основные понятия теории вероятностей. (</a:t>
            </a:r>
            <a:r>
              <a:rPr lang="ru-RU" sz="5600" i="1" dirty="0" smtClean="0">
                <a:latin typeface="Arial" pitchFamily="34" charset="0"/>
                <a:cs typeface="Arial" pitchFamily="34" charset="0"/>
              </a:rPr>
              <a:t>Множество задач, в т.ч.исторических</a:t>
            </a:r>
            <a:r>
              <a:rPr lang="ru-RU" sz="5600" dirty="0" smtClean="0">
                <a:latin typeface="Arial" pitchFamily="34" charset="0"/>
                <a:cs typeface="Arial" pitchFamily="34" charset="0"/>
              </a:rPr>
              <a:t>) (С. 1-49).  </a:t>
            </a:r>
          </a:p>
          <a:p>
            <a:pPr lvl="0"/>
            <a:r>
              <a:rPr lang="ru-RU" sz="5600" dirty="0" smtClean="0">
                <a:latin typeface="Arial" pitchFamily="34" charset="0"/>
                <a:cs typeface="Arial" pitchFamily="34" charset="0"/>
              </a:rPr>
              <a:t>Сложение вероятностей. 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ru-RU" sz="5600" dirty="0" smtClean="0">
                <a:latin typeface="Arial" pitchFamily="34" charset="0"/>
                <a:cs typeface="Arial" pitchFamily="34" charset="0"/>
              </a:rPr>
              <a:t>-ый основной принцип. (С.50-67).</a:t>
            </a:r>
          </a:p>
          <a:p>
            <a:pPr lvl="0"/>
            <a:r>
              <a:rPr lang="en-US" sz="5600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sz="5600" dirty="0" smtClean="0">
                <a:latin typeface="Arial" pitchFamily="34" charset="0"/>
                <a:cs typeface="Arial" pitchFamily="34" charset="0"/>
              </a:rPr>
              <a:t>-ой основной принцип. Умножение вероятностей. (С. 68-99).</a:t>
            </a:r>
          </a:p>
          <a:p>
            <a:pPr lvl="0"/>
            <a:r>
              <a:rPr lang="ru-RU" sz="5600" dirty="0" smtClean="0">
                <a:latin typeface="Arial" pitchFamily="34" charset="0"/>
                <a:cs typeface="Arial" pitchFamily="34" charset="0"/>
              </a:rPr>
              <a:t>Повторение испытаний. (С.100-128).</a:t>
            </a:r>
          </a:p>
          <a:p>
            <a:pPr lvl="0"/>
            <a:r>
              <a:rPr lang="ru-RU" sz="5600" dirty="0" smtClean="0">
                <a:latin typeface="Arial" pitchFamily="34" charset="0"/>
                <a:cs typeface="Arial" pitchFamily="34" charset="0"/>
              </a:rPr>
              <a:t>Разыскание наивероятнейшего события  при повторении испытаний. (С. 129-137).</a:t>
            </a:r>
          </a:p>
          <a:p>
            <a:pPr lvl="0"/>
            <a:r>
              <a:rPr lang="ru-RU" sz="5600" dirty="0" smtClean="0">
                <a:latin typeface="Arial" pitchFamily="34" charset="0"/>
                <a:cs typeface="Arial" pitchFamily="34" charset="0"/>
              </a:rPr>
              <a:t>О суммировании рядов </a:t>
            </a:r>
            <a:r>
              <a:rPr lang="ru-RU" sz="5600" i="1" dirty="0" smtClean="0">
                <a:latin typeface="Arial" pitchFamily="34" charset="0"/>
                <a:cs typeface="Arial" pitchFamily="34" charset="0"/>
              </a:rPr>
              <a:t>(здесь же: приложение интегрального исчисления к ТВ, вывод суммарной формулы Эйлера, Валлиса, Стирлинга</a:t>
            </a:r>
            <a:r>
              <a:rPr lang="ru-RU" sz="5600" dirty="0" smtClean="0">
                <a:latin typeface="Arial" pitchFamily="34" charset="0"/>
                <a:cs typeface="Arial" pitchFamily="34" charset="0"/>
              </a:rPr>
              <a:t>)  (С. 137-165).</a:t>
            </a:r>
          </a:p>
          <a:p>
            <a:pPr lvl="0"/>
            <a:r>
              <a:rPr lang="ru-RU" sz="5600" dirty="0" smtClean="0">
                <a:latin typeface="Arial" pitchFamily="34" charset="0"/>
                <a:cs typeface="Arial" pitchFamily="34" charset="0"/>
              </a:rPr>
              <a:t>Приближенное вычисление вероятности . (С. 165-178).</a:t>
            </a:r>
          </a:p>
          <a:p>
            <a:pPr lvl="0"/>
            <a:r>
              <a:rPr lang="ru-RU" sz="5600" dirty="0" smtClean="0">
                <a:latin typeface="Arial" pitchFamily="34" charset="0"/>
                <a:cs typeface="Arial" pitchFamily="34" charset="0"/>
              </a:rPr>
              <a:t>Теорема Бернулли (</a:t>
            </a:r>
            <a:r>
              <a:rPr lang="ru-RU" sz="5600" i="1" dirty="0" smtClean="0">
                <a:latin typeface="Arial" pitchFamily="34" charset="0"/>
                <a:cs typeface="Arial" pitchFamily="34" charset="0"/>
              </a:rPr>
              <a:t>с док-м по методу Лапласа</a:t>
            </a:r>
            <a:r>
              <a:rPr lang="ru-RU" sz="5600" dirty="0" smtClean="0">
                <a:latin typeface="Arial" pitchFamily="34" charset="0"/>
                <a:cs typeface="Arial" pitchFamily="34" charset="0"/>
              </a:rPr>
              <a:t>). (С. 178-187).</a:t>
            </a:r>
          </a:p>
          <a:p>
            <a:pPr lvl="0"/>
            <a:r>
              <a:rPr lang="ru-RU" sz="5600" dirty="0" smtClean="0">
                <a:latin typeface="Arial" pitchFamily="34" charset="0"/>
                <a:cs typeface="Arial" pitchFamily="34" charset="0"/>
              </a:rPr>
              <a:t>О математическом ожидании величин (</a:t>
            </a:r>
            <a:r>
              <a:rPr lang="ru-RU" sz="5600" i="1" dirty="0" smtClean="0">
                <a:latin typeface="Arial" pitchFamily="34" charset="0"/>
                <a:cs typeface="Arial" pitchFamily="34" charset="0"/>
              </a:rPr>
              <a:t>его свойства, леммы 1-4 с док-ми</a:t>
            </a:r>
            <a:r>
              <a:rPr lang="ru-RU" sz="5600" dirty="0" smtClean="0">
                <a:latin typeface="Arial" pitchFamily="34" charset="0"/>
                <a:cs typeface="Arial" pitchFamily="34" charset="0"/>
              </a:rPr>
              <a:t>). (С.187-210).</a:t>
            </a:r>
          </a:p>
          <a:p>
            <a:pPr lvl="0"/>
            <a:r>
              <a:rPr lang="ru-RU" sz="5600" dirty="0" smtClean="0">
                <a:latin typeface="Arial" pitchFamily="34" charset="0"/>
                <a:cs typeface="Arial" pitchFamily="34" charset="0"/>
              </a:rPr>
              <a:t>Закон больших чисел (</a:t>
            </a:r>
            <a:r>
              <a:rPr lang="ru-RU" sz="5600" i="1" dirty="0" smtClean="0">
                <a:latin typeface="Arial" pitchFamily="34" charset="0"/>
                <a:cs typeface="Arial" pitchFamily="34" charset="0"/>
              </a:rPr>
              <a:t>обобщенная теорема Бернулли (теорема Пуассона</a:t>
            </a:r>
            <a:r>
              <a:rPr lang="ru-RU" sz="5600" dirty="0" smtClean="0">
                <a:latin typeface="Arial" pitchFamily="34" charset="0"/>
                <a:cs typeface="Arial" pitchFamily="34" charset="0"/>
              </a:rPr>
              <a:t>)). (С. 210-221).</a:t>
            </a:r>
          </a:p>
          <a:p>
            <a:pPr lvl="0"/>
            <a:r>
              <a:rPr lang="ru-RU" sz="5600" dirty="0" smtClean="0">
                <a:latin typeface="Arial" pitchFamily="34" charset="0"/>
                <a:cs typeface="Arial" pitchFamily="34" charset="0"/>
              </a:rPr>
              <a:t>Теория безобидности игр.(</a:t>
            </a:r>
            <a:r>
              <a:rPr lang="ru-RU" sz="5600" i="1" dirty="0" smtClean="0">
                <a:latin typeface="Arial" pitchFamily="34" charset="0"/>
                <a:cs typeface="Arial" pitchFamily="34" charset="0"/>
              </a:rPr>
              <a:t>задачи на ставку, в т.ч. «Петербургская задача</a:t>
            </a:r>
            <a:r>
              <a:rPr lang="ru-RU" sz="5600" dirty="0" smtClean="0">
                <a:latin typeface="Arial" pitchFamily="34" charset="0"/>
                <a:cs typeface="Arial" pitchFamily="34" charset="0"/>
              </a:rPr>
              <a:t>»). (С,210-240).</a:t>
            </a:r>
            <a:r>
              <a:rPr lang="ru-RU" sz="4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11760" y="0"/>
            <a:ext cx="4000839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Замечания и выводы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620688"/>
            <a:ext cx="9144000" cy="56323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источниках отсутствуют ссылки на литературу, рекомендованную студентам.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Сравнение программы по курсу ТВ А.А. Маркова (СПб ун-т) с программой Г.Ф. Вороного (ВУ) указывает на то, что, несмотря на менее подготовленный контингент студентов и особенности преподавания в провинциальном университете, Г.Ф. Вороной держит высоко марку петербургской научной школы, той школы, которая его взрастила.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Сравнение программы по курсу ТВ А.А. Маркова (СПб ун-т) с программой Г.Ф. Вороного в ВПИ дает возможность, выявить основное отличие: у Вороного курс предполагается в несколько облегченном изложении с ярко выраженной практической направленностью, что вполне приемлемо для будущих инженеров.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Четко выявляется отношение авторов к историческим сведениям при чтении лекций:          у Маркова они минимальны и сводятся к упоминанию авторов исследований, Вороной же убежден в необходимости использования историко-математического материала и успешно его применяет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видна разница отношения к воспитывающей роли обучения). </a:t>
            </a: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Вороной, по своей сути, - талантливейший педагог, и с его ранней кончиной Россия лишилась не только математика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(«</a:t>
            </a:r>
            <a:r>
              <a:rPr lang="ru-RU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носившего печать гениальности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», по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словам сдержанного на похвалы Д. Граве), но и замечательного педагога, усилиями которого могли быть взращены еще многие талантливые ученики.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Некоторое несоответствие содержания лекций может объясняться тем, что силами преподавателей факультета в Варшавском университете проводились практические занятия.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s://st3.depositphotos.com/3549169/16338/v/950/depositphotos_163384286-stock-illustration-set-of-the-landmarks-of.jpg"/>
          <p:cNvPicPr>
            <a:picLocks noChangeAspect="1" noChangeArrowheads="1"/>
          </p:cNvPicPr>
          <p:nvPr/>
        </p:nvPicPr>
        <p:blipFill>
          <a:blip r:embed="rId2" cstate="print"/>
          <a:srcRect t="14563" r="2828" b="53358"/>
          <a:stretch>
            <a:fillRect/>
          </a:stretch>
        </p:blipFill>
        <p:spPr bwMode="auto">
          <a:xfrm>
            <a:off x="1403648" y="5999076"/>
            <a:ext cx="7452320" cy="8589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467544" y="2060848"/>
            <a:ext cx="51845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611560" y="3429000"/>
            <a:ext cx="63367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843808" y="4221088"/>
            <a:ext cx="58326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203848" y="4509120"/>
            <a:ext cx="24482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st3.depositphotos.com/3549169/16338/v/950/depositphotos_163384286-stock-illustration-set-of-the-landmarks-of.jpg"/>
          <p:cNvPicPr>
            <a:picLocks noChangeAspect="1" noChangeArrowheads="1"/>
          </p:cNvPicPr>
          <p:nvPr/>
        </p:nvPicPr>
        <p:blipFill>
          <a:blip r:embed="rId2" cstate="print"/>
          <a:srcRect t="14563" r="2828" b="53358"/>
          <a:stretch>
            <a:fillRect/>
          </a:stretch>
        </p:blipFill>
        <p:spPr bwMode="auto">
          <a:xfrm>
            <a:off x="323528" y="5517232"/>
            <a:ext cx="8388424" cy="11247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0" y="107721"/>
            <a:ext cx="9144000" cy="54784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Литература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Геометричні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мозаїки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великого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українця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(до 150-річчя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дня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народження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професора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Георгія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Вороного)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/ М.В. Працьовитий, Г.М. Сита //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Вісник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Національної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академії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наук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України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- 2018. - № 4.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http://dspace.nbuv.gov.ua/handle/123456789/140337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    Шишкалова Н.Г.  Георгий Вороной: математика – для меня вся жизнь // Страна знаний. - 2018. – № 2.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/>
              </a:rPr>
              <a:t>https://www.krainaz.org/2018-02/359-voronoy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Серпінський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Георгій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Вороний: конспект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лекції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прочитаної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Львівському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університеті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дня 28 листопада 1908 р.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//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Wiadomości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matеmatyczne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1909.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Или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укр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перекл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Г.Ф. Вороний.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Щоденник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1885–1890. К.: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Укр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наук.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асоціація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Ін-т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фундамент. досл., 1994.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Или: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Георгій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Вороний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родинне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оточення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(за ред. Г.М.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Ситої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Чернігів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Десна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Поліграф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2012. С. 34–38.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 startAt="4"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Циок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Збигнев. История Варшавского политехнического института (Выступление перед Ученым советом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СПбГТУ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//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Науч.-техн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вед.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СПбГТУ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 1997.  № 4.  С. 97-101.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 startAt="4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Вороной Г.Ф. Собрание сочинений в 3-х томах. Киев: Институт математики АН УССР, 1952-1953.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6.   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Делоне Б.Н.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Петербургская школа теории чисел. М.-Л.: Изд-во АН СССР, 1947. 420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[4]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7.     Долбилин Н.П. Многогранный Делоне // Квант.2010. № 1, 2.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8.     Варшавские Университетские Известия. Варшава: Типография Варшавского Учебного Округа. 1894-1911 гг.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9.    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Halyna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Syta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Rien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van de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Weygaert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Life and Times of Georgy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Vorono¨ı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(1868-1908). 2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009. 30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http://poivs.tsput.ru/Downloads/Publication/0912.3269v1.pdf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10.   Баженова А.Ю.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Историки императорского Варшавского университета: условия формирования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ограничной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идентичности //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Сословие русских профессоров. Создатели статусов и смыслов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[Текст]: коллективная монография / пер. с нем. К. Левинсона; пер. с польск. Д. Добровольского;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 ред. Е. А.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Вишленковой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И. М. Савельевой.  М.: Изд. дом Высшей школы экономики, 2013, 392 с.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http://iknigi.net/avtor-kollektiv-avtorov/95626-soslovie-russkih-professorov-sozdateli-statusov-i-smyslov-kollektiv-avtorov/read/page-15.html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ото для доклада\IMG_1157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21262" t="61425" r="22826"/>
          <a:stretch>
            <a:fillRect/>
          </a:stretch>
        </p:blipFill>
        <p:spPr bwMode="auto">
          <a:xfrm>
            <a:off x="323528" y="0"/>
            <a:ext cx="8820472" cy="454533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pic>
        <p:nvPicPr>
          <p:cNvPr id="1029" name="Picture 5" descr="http://www.pdmi.ras.ru/EIMI/2005/Linnik90/linnik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4005064"/>
            <a:ext cx="1656184" cy="216051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915816" y="6211669"/>
            <a:ext cx="1547664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Ю.В. </a:t>
            </a:r>
            <a:r>
              <a:rPr lang="ru-RU" i="1" dirty="0" err="1" smtClean="0"/>
              <a:t>Линник</a:t>
            </a:r>
            <a:endParaRPr lang="ru-RU" i="1" dirty="0" smtClean="0"/>
          </a:p>
          <a:p>
            <a:pPr algn="ctr"/>
            <a:r>
              <a:rPr lang="ru-RU" i="1" dirty="0" smtClean="0"/>
              <a:t>1915-1972</a:t>
            </a:r>
            <a:endParaRPr lang="ru-RU" i="1" dirty="0"/>
          </a:p>
        </p:txBody>
      </p:sp>
      <p:pic>
        <p:nvPicPr>
          <p:cNvPr id="1031" name="Picture 7" descr="https://www.sgu.ru/sites/default/files/dep-main-hist/chudakov.pn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21378" t="5985" r="16553" b="35279"/>
          <a:stretch>
            <a:fillRect/>
          </a:stretch>
        </p:blipFill>
        <p:spPr bwMode="auto">
          <a:xfrm>
            <a:off x="7236296" y="3908573"/>
            <a:ext cx="1512168" cy="218760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092280" y="6211669"/>
            <a:ext cx="1547664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Н.Г. Чудаков </a:t>
            </a:r>
          </a:p>
          <a:p>
            <a:pPr algn="ctr"/>
            <a:r>
              <a:rPr lang="ru-RU" i="1" dirty="0" smtClean="0"/>
              <a:t>1904-1986</a:t>
            </a:r>
            <a:endParaRPr lang="ru-RU" i="1" dirty="0"/>
          </a:p>
        </p:txBody>
      </p:sp>
      <p:pic>
        <p:nvPicPr>
          <p:cNvPr id="1033" name="Picture 9" descr="Igor Shafarevich.jpeg"/>
          <p:cNvPicPr>
            <a:picLocks noChangeAspect="1" noChangeArrowheads="1"/>
          </p:cNvPicPr>
          <p:nvPr/>
        </p:nvPicPr>
        <p:blipFill>
          <a:blip r:embed="rId5" cstate="print">
            <a:lum/>
          </a:blip>
          <a:srcRect l="15120" t="12382" r="21377" b="6820"/>
          <a:stretch>
            <a:fillRect/>
          </a:stretch>
        </p:blipFill>
        <p:spPr bwMode="auto">
          <a:xfrm>
            <a:off x="539552" y="4077072"/>
            <a:ext cx="1768254" cy="198884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67544" y="6211669"/>
            <a:ext cx="1800200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И.Р. Шафаревич</a:t>
            </a:r>
          </a:p>
          <a:p>
            <a:pPr algn="ctr"/>
            <a:r>
              <a:rPr lang="ru-RU" i="1" dirty="0" smtClean="0"/>
              <a:t>1923-2017</a:t>
            </a:r>
            <a:endParaRPr lang="ru-RU" i="1" dirty="0"/>
          </a:p>
        </p:txBody>
      </p:sp>
      <p:pic>
        <p:nvPicPr>
          <p:cNvPr id="1035" name="Picture 11" descr="https://upload.wikimedia.org/wikipedia/ru/d/d1/%D0%91%D0%BE%D1%80%D0%B8%D1%81_%D0%90%D0%BB%D0%B5%D0%BA%D1%81%D0%B5%D0%B5%D0%B2%D0%B8%D1%87_%D0%92%D0%B5%D0%BD%D0%BA%D0%BE%D0%B2_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 b="5864"/>
          <a:stretch>
            <a:fillRect/>
          </a:stretch>
        </p:blipFill>
        <p:spPr bwMode="auto">
          <a:xfrm>
            <a:off x="5076056" y="3933056"/>
            <a:ext cx="1584176" cy="218155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076056" y="6211669"/>
            <a:ext cx="1547664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Б.А. Венков</a:t>
            </a:r>
          </a:p>
          <a:p>
            <a:pPr algn="ctr"/>
            <a:r>
              <a:rPr lang="ru-RU" i="1" dirty="0" smtClean="0"/>
              <a:t>1900-1962</a:t>
            </a:r>
            <a:endParaRPr lang="ru-RU" i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4191147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Вороной Г.Ф. Собрание сочинений. 3 том</a:t>
            </a:r>
            <a:endParaRPr lang="ru-RU" sz="1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st3.depositphotos.com/3549169/16338/v/950/depositphotos_163384286-stock-illustration-set-of-the-landmarks-of.jpg"/>
          <p:cNvPicPr>
            <a:picLocks noChangeAspect="1" noChangeArrowheads="1"/>
          </p:cNvPicPr>
          <p:nvPr/>
        </p:nvPicPr>
        <p:blipFill>
          <a:blip r:embed="rId2" cstate="print"/>
          <a:srcRect t="14563" r="2828" b="53358"/>
          <a:stretch>
            <a:fillRect/>
          </a:stretch>
        </p:blipFill>
        <p:spPr bwMode="auto">
          <a:xfrm>
            <a:off x="323528" y="5517232"/>
            <a:ext cx="8388424" cy="11247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0" y="476672"/>
            <a:ext cx="9144000" cy="47705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11.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Пырков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В.Е. Методическое наследие Д.Д. Мордухай-Болтовского и опыт его использования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в современном математическом образовании.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Дисс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соис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учен.ст. к.п.н.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Ростов-на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Дону,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2014. 230 с.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http://pyrkov-professor.ru/Portals/0/Nauka/Avtoref/пырков_диссертация_2004.pdf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12. Известия Варшавского Политехнического Института. Варшава.1900-1910.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13. Куприянов М.С.Функция воспитания в системе высшего образования //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Ученые записки: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электронный науч. журнал Курского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университета. 2013. № 3 (27). Том 1. С. 1-6.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14. Сита Г. 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Деяк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сторинк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стор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ï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роду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Вороних-Крицьких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http://ru-architect.livejournal.com/781707.htm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15. Биография А.А. Маркова. Проф.А.А. Марков  // Марков А.А. Избранные труды. Теория чисел.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Теория вероятностей. М.: Изд-во АН СССР, 1951.  С.599-613.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http://www.apmath.spbu.ru/ru/misc/markov.html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16. Гродзенский С.Я. Андрей Андреевич Марков. 1856-192 М.: Наука, 1987.  256 с.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17. Программы курсов Варшавского Политехнического Института Имп. Николая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Варшава: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Типография акционер. общества С. Оргельбранда Сыновей. 1904.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eriod" startAt="18"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Марков А.А. Теория вероятностей. Лекции читанные в С.-Петербургском университете  приват-доцентом А.А. Марковым. 188    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кад. год. Издание Петрова.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Литогр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Яздовского, Казанская, 18. 1884 г., декабрь. 158 с.</a:t>
            </a: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18"/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Марков А.А. Теория вероятностей.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Литография Яздовского, Казанская, 18. [1888 г.], 221 с.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8305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35896" y="3933056"/>
            <a:ext cx="228600" cy="266700"/>
          </a:xfrm>
          <a:prstGeom prst="rect">
            <a:avLst/>
          </a:prstGeom>
          <a:noFill/>
        </p:spPr>
      </p:pic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0" y="-719310"/>
            <a:ext cx="91440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3.depositphotos.com/3549169/16338/v/950/depositphotos_163384286-stock-illustration-set-of-the-landmarks-of.jpg"/>
          <p:cNvPicPr>
            <a:picLocks noChangeAspect="1" noChangeArrowheads="1"/>
          </p:cNvPicPr>
          <p:nvPr/>
        </p:nvPicPr>
        <p:blipFill>
          <a:blip r:embed="rId2" cstate="print"/>
          <a:srcRect t="14563" r="2828" b="53358"/>
          <a:stretch>
            <a:fillRect/>
          </a:stretch>
        </p:blipFill>
        <p:spPr bwMode="auto">
          <a:xfrm>
            <a:off x="1" y="3884166"/>
            <a:ext cx="9144000" cy="26137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231187" y="2967335"/>
            <a:ext cx="66816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Спасибо за внимание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Фото для доклада\IMG_1158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9173" t="19880" r="15236" b="42771"/>
          <a:stretch>
            <a:fillRect/>
          </a:stretch>
        </p:blipFill>
        <p:spPr bwMode="auto">
          <a:xfrm>
            <a:off x="0" y="0"/>
            <a:ext cx="9170569" cy="338437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pic>
        <p:nvPicPr>
          <p:cNvPr id="4098" name="Picture 2" descr="ÐÐ¾Ð³ÑÐµÐ±ÑÑÑÐºÐ¸Ð¹ Ð. Ð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717032"/>
            <a:ext cx="1584176" cy="219530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83568" y="5949280"/>
            <a:ext cx="2088232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И.Б. Погребысский</a:t>
            </a:r>
          </a:p>
          <a:p>
            <a:pPr algn="ctr"/>
            <a:r>
              <a:rPr lang="ru-RU" i="1" dirty="0" smtClean="0"/>
              <a:t> 1906-1971</a:t>
            </a:r>
            <a:endParaRPr lang="ru-RU" i="1" dirty="0"/>
          </a:p>
        </p:txBody>
      </p:sp>
      <p:pic>
        <p:nvPicPr>
          <p:cNvPr id="4100" name="Picture 4" descr="Ð¨ÑÐ¾ÐºÐ°Ð»Ð¾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3851920" y="3645024"/>
            <a:ext cx="1666875" cy="221932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635896" y="5949280"/>
            <a:ext cx="2088232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И.З. </a:t>
            </a:r>
            <a:r>
              <a:rPr lang="ru-RU" i="1" dirty="0" err="1" smtClean="0"/>
              <a:t>Штокало</a:t>
            </a:r>
            <a:endParaRPr lang="ru-RU" i="1" dirty="0" smtClean="0"/>
          </a:p>
          <a:p>
            <a:pPr algn="ctr"/>
            <a:r>
              <a:rPr lang="ru-RU" i="1" dirty="0" smtClean="0"/>
              <a:t> 1897-1987</a:t>
            </a:r>
            <a:endParaRPr lang="ru-RU" i="1" dirty="0"/>
          </a:p>
        </p:txBody>
      </p:sp>
      <p:pic>
        <p:nvPicPr>
          <p:cNvPr id="4101" name="Picture 5" descr="C:\Users\user\Desktop\Downloads\IMG_1263.JPG"/>
          <p:cNvPicPr>
            <a:picLocks noChangeAspect="1" noChangeArrowheads="1"/>
          </p:cNvPicPr>
          <p:nvPr/>
        </p:nvPicPr>
        <p:blipFill>
          <a:blip r:embed="rId5" cstate="print"/>
          <a:srcRect l="24800" t="9729" r="31888" b="15370"/>
          <a:stretch>
            <a:fillRect/>
          </a:stretch>
        </p:blipFill>
        <p:spPr bwMode="auto">
          <a:xfrm>
            <a:off x="6516216" y="3645024"/>
            <a:ext cx="1728192" cy="223224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300192" y="5949280"/>
            <a:ext cx="2088232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А.А. Киселев</a:t>
            </a:r>
          </a:p>
          <a:p>
            <a:pPr algn="ctr"/>
            <a:r>
              <a:rPr lang="ru-RU" i="1" dirty="0" smtClean="0"/>
              <a:t> 1916-1996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ÐÐ°Ð¼ÐºÐ¾Ð²Ð¾Ð¹ Ð¿Ð»Ð¾ÑÐ°Ð´Ð¸ Ð² ÐÐ°ÑÑÐ°Ð²Ðµ Ð¾ÑÐºÑÑÑÐºÐ° â ÐÐµÐºÑÐ¾ÑÐ½Ð°Ñ ÐºÐ°ÑÑÐ¸Ð½ÐºÐ°"/>
          <p:cNvPicPr>
            <a:picLocks noChangeAspect="1" noChangeArrowheads="1"/>
          </p:cNvPicPr>
          <p:nvPr/>
        </p:nvPicPr>
        <p:blipFill>
          <a:blip r:embed="rId2" cstate="print"/>
          <a:srcRect t="37371"/>
          <a:stretch>
            <a:fillRect/>
          </a:stretch>
        </p:blipFill>
        <p:spPr bwMode="auto">
          <a:xfrm>
            <a:off x="251520" y="404664"/>
            <a:ext cx="7315200" cy="610857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pic>
        <p:nvPicPr>
          <p:cNvPr id="22532" name="Picture 4" descr="Ð¡Ð¸Ð»ÑÑÑ ÐÐ°ÑÑÐ°Ð²Ñ Ð² ÐÐ¾Ð»ÑÑÐµ â ÑÑÐ¾ÐºÐ¾Ð²ÑÐ¹ Ð²ÐµÐºÑÐ¾Ñ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67252" b="27761"/>
          <a:stretch>
            <a:fillRect/>
          </a:stretch>
        </p:blipFill>
        <p:spPr bwMode="auto">
          <a:xfrm>
            <a:off x="7393692" y="2996952"/>
            <a:ext cx="1750307" cy="38610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Педагогическая деятельность Г.Ф. Вороного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38150" y="620688"/>
            <a:ext cx="347242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1894-</a:t>
            </a:r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нач.</a:t>
            </a:r>
            <a:r>
              <a:rPr lang="ru-RU" sz="40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190</a:t>
            </a:r>
            <a:r>
              <a:rPr lang="en-US" sz="40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7,</a:t>
            </a:r>
          </a:p>
          <a:p>
            <a:pPr algn="ctr"/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1908</a:t>
            </a:r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sz="40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Варшава</a:t>
            </a:r>
          </a:p>
        </p:txBody>
      </p:sp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323528" y="5445224"/>
            <a:ext cx="6820578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Простите за отрывочное письмо, пишу в промежутке</a:t>
            </a: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между лекциями в университете и политехникуме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…»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  </a:t>
            </a:r>
          </a:p>
          <a:p>
            <a:pPr marL="0" marR="0" lvl="0" indent="45085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 письма В.А. Стеклову.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8953</TotalTime>
  <Words>3925</Words>
  <Application>Microsoft Office PowerPoint</Application>
  <PresentationFormat>Экран (4:3)</PresentationFormat>
  <Paragraphs>439</Paragraphs>
  <Slides>71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5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Содержание литографированных текстов  лекций по ТВ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1</cp:lastModifiedBy>
  <cp:revision>829</cp:revision>
  <dcterms:created xsi:type="dcterms:W3CDTF">2018-12-11T06:10:06Z</dcterms:created>
  <dcterms:modified xsi:type="dcterms:W3CDTF">2019-11-09T14:30:10Z</dcterms:modified>
</cp:coreProperties>
</file>