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96" r:id="rId1"/>
  </p:sldMasterIdLst>
  <p:notesMasterIdLst>
    <p:notesMasterId r:id="rId68"/>
  </p:notesMasterIdLst>
  <p:handoutMasterIdLst>
    <p:handoutMasterId r:id="rId69"/>
  </p:handoutMasterIdLst>
  <p:sldIdLst>
    <p:sldId id="257" r:id="rId2"/>
    <p:sldId id="305" r:id="rId3"/>
    <p:sldId id="355" r:id="rId4"/>
    <p:sldId id="306" r:id="rId5"/>
    <p:sldId id="284" r:id="rId6"/>
    <p:sldId id="309" r:id="rId7"/>
    <p:sldId id="352" r:id="rId8"/>
    <p:sldId id="312" r:id="rId9"/>
    <p:sldId id="294" r:id="rId10"/>
    <p:sldId id="338" r:id="rId11"/>
    <p:sldId id="353" r:id="rId12"/>
    <p:sldId id="337" r:id="rId13"/>
    <p:sldId id="336" r:id="rId14"/>
    <p:sldId id="344" r:id="rId15"/>
    <p:sldId id="293" r:id="rId16"/>
    <p:sldId id="339" r:id="rId17"/>
    <p:sldId id="340" r:id="rId18"/>
    <p:sldId id="298" r:id="rId19"/>
    <p:sldId id="299" r:id="rId20"/>
    <p:sldId id="290" r:id="rId21"/>
    <p:sldId id="291" r:id="rId22"/>
    <p:sldId id="300" r:id="rId23"/>
    <p:sldId id="354" r:id="rId24"/>
    <p:sldId id="301" r:id="rId25"/>
    <p:sldId id="359" r:id="rId26"/>
    <p:sldId id="303" r:id="rId27"/>
    <p:sldId id="360" r:id="rId28"/>
    <p:sldId id="350" r:id="rId29"/>
    <p:sldId id="361" r:id="rId30"/>
    <p:sldId id="321" r:id="rId31"/>
    <p:sldId id="323" r:id="rId32"/>
    <p:sldId id="324" r:id="rId33"/>
    <p:sldId id="325" r:id="rId34"/>
    <p:sldId id="326" r:id="rId35"/>
    <p:sldId id="363" r:id="rId36"/>
    <p:sldId id="327" r:id="rId37"/>
    <p:sldId id="348" r:id="rId38"/>
    <p:sldId id="349" r:id="rId39"/>
    <p:sldId id="328" r:id="rId40"/>
    <p:sldId id="329" r:id="rId41"/>
    <p:sldId id="330" r:id="rId42"/>
    <p:sldId id="331" r:id="rId43"/>
    <p:sldId id="332" r:id="rId44"/>
    <p:sldId id="364" r:id="rId45"/>
    <p:sldId id="365" r:id="rId46"/>
    <p:sldId id="366" r:id="rId47"/>
    <p:sldId id="367" r:id="rId48"/>
    <p:sldId id="368" r:id="rId49"/>
    <p:sldId id="369" r:id="rId50"/>
    <p:sldId id="374" r:id="rId51"/>
    <p:sldId id="375" r:id="rId52"/>
    <p:sldId id="376" r:id="rId53"/>
    <p:sldId id="370" r:id="rId54"/>
    <p:sldId id="371" r:id="rId55"/>
    <p:sldId id="372" r:id="rId56"/>
    <p:sldId id="342" r:id="rId57"/>
    <p:sldId id="343" r:id="rId58"/>
    <p:sldId id="377" r:id="rId59"/>
    <p:sldId id="378" r:id="rId60"/>
    <p:sldId id="287" r:id="rId61"/>
    <p:sldId id="356" r:id="rId62"/>
    <p:sldId id="357" r:id="rId63"/>
    <p:sldId id="358" r:id="rId64"/>
    <p:sldId id="302" r:id="rId65"/>
    <p:sldId id="341" r:id="rId66"/>
    <p:sldId id="362" r:id="rId6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87" autoAdjust="0"/>
    <p:restoredTop sz="91209" autoAdjust="0"/>
  </p:normalViewPr>
  <p:slideViewPr>
    <p:cSldViewPr>
      <p:cViewPr>
        <p:scale>
          <a:sx n="80" d="100"/>
          <a:sy n="80" d="100"/>
        </p:scale>
        <p:origin x="-1560" y="-91"/>
      </p:cViewPr>
      <p:guideLst>
        <p:guide orient="horz" pos="2160"/>
        <p:guide pos="2880"/>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5BFD5BD-F83A-4CC2-87A4-DDD6161BA470}" type="datetimeFigureOut">
              <a:rPr lang="ru-RU" smtClean="0"/>
              <a:t>23.01.2020</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6F90AC9-CACD-4D59-ACFB-49D80BF87440}" type="slidenum">
              <a:rPr lang="ru-RU" smtClean="0"/>
              <a:t>‹#›</a:t>
            </a:fld>
            <a:endParaRPr lang="ru-RU"/>
          </a:p>
        </p:txBody>
      </p:sp>
    </p:spTree>
    <p:extLst>
      <p:ext uri="{BB962C8B-B14F-4D97-AF65-F5344CB8AC3E}">
        <p14:creationId xmlns:p14="http://schemas.microsoft.com/office/powerpoint/2010/main" val="368310094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D350B-84D2-41CA-8717-F04CB05BD0FE}" type="datetimeFigureOut">
              <a:rPr lang="ru-RU" smtClean="0"/>
              <a:t>23.01.2020</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4F74D-01F3-4431-9370-FC49CF4467FD}" type="slidenum">
              <a:rPr lang="ru-RU" smtClean="0"/>
              <a:t>‹#›</a:t>
            </a:fld>
            <a:endParaRPr lang="ru-RU"/>
          </a:p>
        </p:txBody>
      </p:sp>
    </p:spTree>
    <p:extLst>
      <p:ext uri="{BB962C8B-B14F-4D97-AF65-F5344CB8AC3E}">
        <p14:creationId xmlns:p14="http://schemas.microsoft.com/office/powerpoint/2010/main" val="543634627"/>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1</a:t>
            </a:fld>
            <a:endParaRPr lang="ru-RU"/>
          </a:p>
        </p:txBody>
      </p:sp>
    </p:spTree>
    <p:extLst>
      <p:ext uri="{BB962C8B-B14F-4D97-AF65-F5344CB8AC3E}">
        <p14:creationId xmlns:p14="http://schemas.microsoft.com/office/powerpoint/2010/main" val="1733564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Далее,</a:t>
            </a:r>
            <a:r>
              <a:rPr lang="ru-RU" baseline="0" dirty="0" smtClean="0"/>
              <a:t> определяют точки либрации модели следующим образом. …. Решают обратную задачу: по заданным точкам либрации определяют физические параметры: отношение масс и длину гантели. </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21</a:t>
            </a:fld>
            <a:endParaRPr lang="ru-RU"/>
          </a:p>
        </p:txBody>
      </p:sp>
    </p:spTree>
    <p:extLst>
      <p:ext uri="{BB962C8B-B14F-4D97-AF65-F5344CB8AC3E}">
        <p14:creationId xmlns:p14="http://schemas.microsoft.com/office/powerpoint/2010/main" val="3543657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изучении литературы, обнаружилась статья польского математика </a:t>
            </a:r>
            <a:r>
              <a:rPr lang="ru-RU" dirty="0" err="1" smtClean="0"/>
              <a:t>Штейнгауза</a:t>
            </a:r>
            <a:r>
              <a:rPr lang="ru-RU" dirty="0" smtClean="0"/>
              <a:t>,</a:t>
            </a:r>
            <a:r>
              <a:rPr lang="ru-RU" baseline="0" dirty="0" smtClean="0"/>
              <a:t> в которой предлагается метод разбиения множества точек на конечное наперед заданное число К подмножеств. Алгоритм этот известен также как метод К-средних.</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23</a:t>
            </a:fld>
            <a:endParaRPr lang="ru-RU"/>
          </a:p>
        </p:txBody>
      </p:sp>
    </p:spTree>
    <p:extLst>
      <p:ext uri="{BB962C8B-B14F-4D97-AF65-F5344CB8AC3E}">
        <p14:creationId xmlns:p14="http://schemas.microsoft.com/office/powerpoint/2010/main" val="35251174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28</a:t>
            </a:fld>
            <a:endParaRPr lang="ru-RU"/>
          </a:p>
        </p:txBody>
      </p:sp>
    </p:spTree>
    <p:extLst>
      <p:ext uri="{BB962C8B-B14F-4D97-AF65-F5344CB8AC3E}">
        <p14:creationId xmlns:p14="http://schemas.microsoft.com/office/powerpoint/2010/main" val="309604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65</a:t>
            </a:fld>
            <a:endParaRPr lang="ru-RU"/>
          </a:p>
        </p:txBody>
      </p:sp>
    </p:spTree>
    <p:extLst>
      <p:ext uri="{BB962C8B-B14F-4D97-AF65-F5344CB8AC3E}">
        <p14:creationId xmlns:p14="http://schemas.microsoft.com/office/powerpoint/2010/main" val="1286424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 правило, формы астероидов и кометы далеки от шарообразных, что в </a:t>
            </a:r>
            <a:r>
              <a:rPr lang="ru-RU" sz="1200" kern="1200" dirty="0" smtClean="0">
                <a:solidFill>
                  <a:schemeClr val="tx1"/>
                </a:solidFill>
                <a:effectLst/>
                <a:latin typeface="+mn-lt"/>
                <a:ea typeface="+mn-ea"/>
                <a:cs typeface="+mn-cs"/>
              </a:rPr>
              <a:t>сочетании со слабостью сил гравитации требует создания моделей гравитационного поля учитывающих указанные особенности.</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9</a:t>
            </a:fld>
            <a:endParaRPr lang="ru-RU"/>
          </a:p>
        </p:txBody>
      </p:sp>
    </p:spTree>
    <p:extLst>
      <p:ext uri="{BB962C8B-B14F-4D97-AF65-F5344CB8AC3E}">
        <p14:creationId xmlns:p14="http://schemas.microsoft.com/office/powerpoint/2010/main" val="8060987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Модель однородного</a:t>
            </a:r>
            <a:r>
              <a:rPr lang="ru-RU" baseline="0" dirty="0" smtClean="0"/>
              <a:t> многогранника сложна для аналитических рассуждений, а ее применение на бортовых вычислителях космических аппаратов </a:t>
            </a:r>
            <a:r>
              <a:rPr lang="ru-RU" baseline="0" dirty="0" err="1" smtClean="0"/>
              <a:t>ресурсозатратно</a:t>
            </a:r>
            <a:r>
              <a:rPr lang="ru-RU" baseline="0" dirty="0" smtClean="0"/>
              <a:t>. Поэтому требуется создание более простых моделей малых небесных тел. Так, проф. Белецким предлагалось представлять астероиды </a:t>
            </a:r>
            <a:r>
              <a:rPr lang="ru-RU" baseline="0" dirty="0" err="1" smtClean="0"/>
              <a:t>гравитирующими</a:t>
            </a:r>
            <a:r>
              <a:rPr lang="ru-RU" baseline="0" dirty="0" smtClean="0"/>
              <a:t> гантелями --- двумя материальными точками, разнесенными на фиксированное расстояние.</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10</a:t>
            </a:fld>
            <a:endParaRPr lang="ru-RU"/>
          </a:p>
        </p:txBody>
      </p:sp>
    </p:spTree>
    <p:extLst>
      <p:ext uri="{BB962C8B-B14F-4D97-AF65-F5344CB8AC3E}">
        <p14:creationId xmlns:p14="http://schemas.microsoft.com/office/powerpoint/2010/main" val="37546142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Краеугольными работами в таком подходе являются работы Вернера и </a:t>
            </a:r>
            <a:r>
              <a:rPr lang="ru-RU" dirty="0" err="1" smtClean="0"/>
              <a:t>Ширса</a:t>
            </a:r>
            <a:r>
              <a:rPr lang="ru-RU" dirty="0" smtClean="0"/>
              <a:t> 94го и 96 годов. В текстах приводится</a:t>
            </a:r>
            <a:r>
              <a:rPr lang="ru-RU" baseline="0" dirty="0" smtClean="0"/>
              <a:t> вывод формул для силовой функции однородного многогранника.</a:t>
            </a:r>
            <a:r>
              <a:rPr lang="ru-RU" dirty="0" smtClean="0"/>
              <a:t> Ключевым моментом является указание связи между расстоянием </a:t>
            </a:r>
            <a:r>
              <a:rPr lang="en-US" dirty="0" smtClean="0"/>
              <a:t>r</a:t>
            </a:r>
            <a:r>
              <a:rPr lang="ru-RU" dirty="0" smtClean="0"/>
              <a:t> и дивергенции вектора </a:t>
            </a:r>
            <a:r>
              <a:rPr lang="en-US" dirty="0" smtClean="0"/>
              <a:t>r. </a:t>
            </a:r>
            <a:r>
              <a:rPr lang="ru-RU" dirty="0" smtClean="0"/>
              <a:t>Далее,</a:t>
            </a:r>
            <a:r>
              <a:rPr lang="ru-RU" baseline="0" dirty="0" smtClean="0"/>
              <a:t> применяя теорему </a:t>
            </a:r>
            <a:r>
              <a:rPr lang="ru-RU" baseline="0" dirty="0" err="1" smtClean="0"/>
              <a:t>Гауса</a:t>
            </a:r>
            <a:r>
              <a:rPr lang="ru-RU" baseline="0" dirty="0" smtClean="0"/>
              <a:t>-Остроградского, делается переход от объемного интеграла к интегралу по поверхности.</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12</a:t>
            </a:fld>
            <a:endParaRPr lang="ru-RU"/>
          </a:p>
        </p:txBody>
      </p:sp>
    </p:spTree>
    <p:extLst>
      <p:ext uri="{BB962C8B-B14F-4D97-AF65-F5344CB8AC3E}">
        <p14:creationId xmlns:p14="http://schemas.microsoft.com/office/powerpoint/2010/main" val="83061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При изучении литературы, обнаружилась статья польского математика </a:t>
            </a:r>
            <a:r>
              <a:rPr lang="ru-RU" dirty="0" err="1" smtClean="0"/>
              <a:t>Штейнгауза</a:t>
            </a:r>
            <a:r>
              <a:rPr lang="ru-RU" dirty="0" smtClean="0"/>
              <a:t>,</a:t>
            </a:r>
            <a:r>
              <a:rPr lang="ru-RU" baseline="0" dirty="0" smtClean="0"/>
              <a:t> в которой предлагается метод разбиения множества точек на конечное наперед заданное число К подмножеств. Алгоритм этот известен также как метод К-средних.</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15</a:t>
            </a:fld>
            <a:endParaRPr lang="ru-RU"/>
          </a:p>
        </p:txBody>
      </p:sp>
    </p:spTree>
    <p:extLst>
      <p:ext uri="{BB962C8B-B14F-4D97-AF65-F5344CB8AC3E}">
        <p14:creationId xmlns:p14="http://schemas.microsoft.com/office/powerpoint/2010/main" val="3525117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dirty="0" smtClean="0"/>
              <a:t>Рассмотрим метод</a:t>
            </a:r>
            <a:r>
              <a:rPr lang="ru-RU" baseline="0" dirty="0" smtClean="0"/>
              <a:t> в случае, когда К=3.  В качестве шага 0 зададим три произвольные точки $</a:t>
            </a:r>
            <a:r>
              <a:rPr lang="ru-RU" baseline="0" dirty="0" err="1" smtClean="0"/>
              <a:t>P_i</a:t>
            </a:r>
            <a:r>
              <a:rPr lang="ru-RU" baseline="0" dirty="0" smtClean="0"/>
              <a:t>$, $i=1,2:$. Далее, разобьем множество P на два непересекающихся подмножества следующим образом: пробную точку из P отнесём к </a:t>
            </a:r>
            <a:r>
              <a:rPr lang="ru-RU" baseline="0" dirty="0" err="1" smtClean="0"/>
              <a:t>итому</a:t>
            </a:r>
            <a:r>
              <a:rPr lang="ru-RU" baseline="0" dirty="0" smtClean="0"/>
              <a:t> подмножеству, если эта точка располагается ближе всего к точке $</a:t>
            </a:r>
            <a:r>
              <a:rPr lang="ru-RU" baseline="0" dirty="0" err="1" smtClean="0"/>
              <a:t>P_i</a:t>
            </a:r>
            <a:r>
              <a:rPr lang="ru-RU" baseline="0" dirty="0" smtClean="0"/>
              <a:t>$, $i=1,2,3$ Чтобы подмножества </a:t>
            </a:r>
            <a:r>
              <a:rPr lang="en-US" baseline="0" dirty="0" smtClean="0"/>
              <a:t>P_1, P_2 </a:t>
            </a:r>
            <a:r>
              <a:rPr lang="ru-RU" baseline="0" dirty="0" smtClean="0"/>
              <a:t>и </a:t>
            </a:r>
            <a:r>
              <a:rPr lang="en-US" baseline="0" dirty="0" smtClean="0"/>
              <a:t>P_3 </a:t>
            </a:r>
            <a:r>
              <a:rPr lang="ru-RU" baseline="0" dirty="0" smtClean="0"/>
              <a:t>были непересекающимися для разрешения спорных ситуаций заранее следует определить правила их разрешения, например,… . Далее, вычислим центры масс построенных подмножеств. Если расстояния от центров масс до заданных точек $</a:t>
            </a:r>
            <a:r>
              <a:rPr lang="ru-RU" baseline="0" dirty="0" err="1" smtClean="0"/>
              <a:t>P_i</a:t>
            </a:r>
            <a:r>
              <a:rPr lang="ru-RU" baseline="0" dirty="0" smtClean="0"/>
              <a:t>$, $i=1,2,3:$.  достаточно малы для всех $i=1,2,3$, то приходим к искомому разбиению. В противном случае, в качестве точек $P_1$, $P_2$ и $P_3$ принимаем вычисленные центры масс и повторяем процесс разбиения множества P на подмножества. Можно показать Lloyd1982, что никакое разбиение дважды не повторяется в течении работы алгоритма, и, что сам алгоритм гарантированно завершается. На слайде представлены иллюстрации шагов 1,2,3,5 и последнего. </a:t>
            </a:r>
            <a:endParaRPr lang="ru-RU" dirty="0" smtClean="0"/>
          </a:p>
          <a:p>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16</a:t>
            </a:fld>
            <a:endParaRPr lang="ru-RU"/>
          </a:p>
        </p:txBody>
      </p:sp>
    </p:spTree>
    <p:extLst>
      <p:ext uri="{BB962C8B-B14F-4D97-AF65-F5344CB8AC3E}">
        <p14:creationId xmlns:p14="http://schemas.microsoft.com/office/powerpoint/2010/main" val="6101720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Рассмотрим метод</a:t>
            </a:r>
            <a:r>
              <a:rPr lang="ru-RU" baseline="0" dirty="0" smtClean="0"/>
              <a:t> в случае, когда К=3.  В качестве шага 0 зададим три произвольные точки $</a:t>
            </a:r>
            <a:r>
              <a:rPr lang="ru-RU" baseline="0" dirty="0" err="1" smtClean="0"/>
              <a:t>P_i</a:t>
            </a:r>
            <a:r>
              <a:rPr lang="ru-RU" baseline="0" dirty="0" smtClean="0"/>
              <a:t>$, $i=1,2,3:$. Далее, разобьем множество P на три непересекающихся подмножества следующим образом: пробную точку из P отнесём к </a:t>
            </a:r>
            <a:r>
              <a:rPr lang="ru-RU" baseline="0" dirty="0" err="1" smtClean="0"/>
              <a:t>итому</a:t>
            </a:r>
            <a:r>
              <a:rPr lang="ru-RU" baseline="0" dirty="0" smtClean="0"/>
              <a:t> подмножеству, если эта точка располагается ближе всего к точке $</a:t>
            </a:r>
            <a:r>
              <a:rPr lang="ru-RU" baseline="0" dirty="0" err="1" smtClean="0"/>
              <a:t>P_i</a:t>
            </a:r>
            <a:r>
              <a:rPr lang="ru-RU" baseline="0" dirty="0" smtClean="0"/>
              <a:t>$, $i=1,2,3$ Чтобы подмножества </a:t>
            </a:r>
            <a:r>
              <a:rPr lang="en-US" baseline="0" dirty="0" smtClean="0"/>
              <a:t>P_1, P_2 </a:t>
            </a:r>
            <a:r>
              <a:rPr lang="ru-RU" baseline="0" dirty="0" smtClean="0"/>
              <a:t>и </a:t>
            </a:r>
            <a:r>
              <a:rPr lang="en-US" baseline="0" dirty="0" smtClean="0"/>
              <a:t>P_3 </a:t>
            </a:r>
            <a:r>
              <a:rPr lang="ru-RU" baseline="0" dirty="0" smtClean="0"/>
              <a:t>были непересекающимися для разрешения спорных ситуаций заранее следует определить правила их разрешения, например,… . Далее, вычислим центры масс построенных подмножеств. Если расстояния от центров масс до заданных точек $</a:t>
            </a:r>
            <a:r>
              <a:rPr lang="ru-RU" baseline="0" dirty="0" err="1" smtClean="0"/>
              <a:t>P_i</a:t>
            </a:r>
            <a:r>
              <a:rPr lang="ru-RU" baseline="0" dirty="0" smtClean="0"/>
              <a:t>$, $i=1,2,3:$.  достаточно малы для всех $i=1,2,3$, то приходим к искомому разбиению. В противном случае, в качестве точек $P_1$, $P_2$ и $P_3$ принимаем вычисленные центры масс и повторяем процесс разбиения множества P на подмножества. Можно показать Lloyd1982, что никакое разбиение дважды не повторяется в течении работы алгоритма, и, что сам алгоритм гарантированно завершается. На слайде представлены иллюстрации шагов 1,2,3,5 и последнего. </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17</a:t>
            </a:fld>
            <a:endParaRPr lang="ru-RU"/>
          </a:p>
        </p:txBody>
      </p:sp>
    </p:spTree>
    <p:extLst>
      <p:ext uri="{BB962C8B-B14F-4D97-AF65-F5344CB8AC3E}">
        <p14:creationId xmlns:p14="http://schemas.microsoft.com/office/powerpoint/2010/main" val="322311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Указанный подход для представления малых небесных тел предлагается применить следующим образом. </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18</a:t>
            </a:fld>
            <a:endParaRPr lang="ru-RU"/>
          </a:p>
        </p:txBody>
      </p:sp>
    </p:spTree>
    <p:extLst>
      <p:ext uri="{BB962C8B-B14F-4D97-AF65-F5344CB8AC3E}">
        <p14:creationId xmlns:p14="http://schemas.microsoft.com/office/powerpoint/2010/main" val="11743065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литературе найдены работы китайских коллег по представлению астероидов в виде </a:t>
            </a:r>
            <a:r>
              <a:rPr lang="ru-RU" dirty="0" err="1" smtClean="0"/>
              <a:t>гравитирующих</a:t>
            </a:r>
            <a:r>
              <a:rPr lang="ru-RU" dirty="0" smtClean="0"/>
              <a:t> гантелей. В работе</a:t>
            </a:r>
            <a:r>
              <a:rPr lang="ru-RU" baseline="0" dirty="0" smtClean="0"/>
              <a:t> рассматриваются тела, имеющие ровно 4 внешних точки либрации, которые, в свою очередь, определяются по</a:t>
            </a:r>
            <a:r>
              <a:rPr lang="ru-RU" dirty="0" smtClean="0"/>
              <a:t> модели однородного</a:t>
            </a:r>
            <a:r>
              <a:rPr lang="ru-RU" baseline="0" dirty="0" smtClean="0"/>
              <a:t> </a:t>
            </a:r>
            <a:r>
              <a:rPr lang="ru-RU" dirty="0" smtClean="0"/>
              <a:t>многогранника</a:t>
            </a:r>
            <a:r>
              <a:rPr lang="ru-RU" baseline="0" dirty="0" smtClean="0"/>
              <a:t>, при этом, величина угловой скорости берется из специализированных таблиц. </a:t>
            </a:r>
            <a:endParaRPr lang="ru-RU" dirty="0"/>
          </a:p>
        </p:txBody>
      </p:sp>
      <p:sp>
        <p:nvSpPr>
          <p:cNvPr id="4" name="Номер слайда 3"/>
          <p:cNvSpPr>
            <a:spLocks noGrp="1"/>
          </p:cNvSpPr>
          <p:nvPr>
            <p:ph type="sldNum" sz="quarter" idx="10"/>
          </p:nvPr>
        </p:nvSpPr>
        <p:spPr/>
        <p:txBody>
          <a:bodyPr/>
          <a:lstStyle/>
          <a:p>
            <a:fld id="{6074F74D-01F3-4431-9370-FC49CF4467FD}" type="slidenum">
              <a:rPr lang="ru-RU" smtClean="0"/>
              <a:t>20</a:t>
            </a:fld>
            <a:endParaRPr lang="ru-RU"/>
          </a:p>
        </p:txBody>
      </p:sp>
    </p:spTree>
    <p:extLst>
      <p:ext uri="{BB962C8B-B14F-4D97-AF65-F5344CB8AC3E}">
        <p14:creationId xmlns:p14="http://schemas.microsoft.com/office/powerpoint/2010/main" val="1055952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98B807E5-1960-4D74-9A4E-211F9BD99A71}" type="datetime1">
              <a:rPr lang="ru-RU" smtClean="0"/>
              <a:t>23.01.2020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7011170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89003DF-8C9F-443F-9736-110D0C97E179}" type="datetime1">
              <a:rPr lang="ru-RU" smtClean="0"/>
              <a:t>23.01.2020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31957887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F745A3F-DA27-4B03-AB55-B051F509915E}" type="datetime1">
              <a:rPr lang="ru-RU" smtClean="0"/>
              <a:t>23.01.2020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3719034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1993668-4B43-47B6-9175-AFB09E883320}" type="datetime1">
              <a:rPr lang="ru-RU" smtClean="0"/>
              <a:t>23.01.2020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1211695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85589D00-8627-49DB-B299-A39B82CD605F}" type="datetime1">
              <a:rPr lang="ru-RU" smtClean="0"/>
              <a:t>23.01.2020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3566971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C7D33F8-9937-4AD8-B07D-9F061F0186B6}" type="datetime1">
              <a:rPr lang="ru-RU" smtClean="0"/>
              <a:t>23.01.2020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31929555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0F41CD7-78B6-4C24-AB83-BA61F6695276}" type="datetime1">
              <a:rPr lang="ru-RU" smtClean="0"/>
              <a:t>23.01.2020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280088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B4F983E-70D8-4B0E-9BDA-2A31080EF2A9}" type="datetime1">
              <a:rPr lang="ru-RU" smtClean="0"/>
              <a:t>23.01.2020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36026062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307876E0-42AB-4B06-85A0-86929E4DC288}" type="datetime1">
              <a:rPr lang="ru-RU" smtClean="0"/>
              <a:t>23.01.2020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23212815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944E83C8-B537-46FE-A40B-FBFBCA22909E}" type="datetime1">
              <a:rPr lang="ru-RU" smtClean="0"/>
              <a:t>23.01.2020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2176681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C7EA23D0-A8FB-44F8-A8CB-C328C602DA34}" type="datetime1">
              <a:rPr lang="ru-RU" smtClean="0"/>
              <a:t>23.01.2020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2EB5454-2006-4BB5-B20E-8C7B37842A03}" type="slidenum">
              <a:rPr lang="ru-RU" smtClean="0"/>
              <a:t>‹#›</a:t>
            </a:fld>
            <a:endParaRPr lang="ru-RU"/>
          </a:p>
        </p:txBody>
      </p:sp>
    </p:spTree>
    <p:extLst>
      <p:ext uri="{BB962C8B-B14F-4D97-AF65-F5344CB8AC3E}">
        <p14:creationId xmlns:p14="http://schemas.microsoft.com/office/powerpoint/2010/main" val="15303178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D75EE9A-50CE-4C46-8CD8-8F4339563180}" type="datetime1">
              <a:rPr lang="ru-RU" smtClean="0"/>
              <a:t>23.01.2020</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B5454-2006-4BB5-B20E-8C7B37842A03}" type="slidenum">
              <a:rPr lang="ru-RU" smtClean="0"/>
              <a:t>‹#›</a:t>
            </a:fld>
            <a:endParaRPr lang="ru-RU"/>
          </a:p>
        </p:txBody>
      </p:sp>
    </p:spTree>
    <p:extLst>
      <p:ext uri="{BB962C8B-B14F-4D97-AF65-F5344CB8AC3E}">
        <p14:creationId xmlns:p14="http://schemas.microsoft.com/office/powerpoint/2010/main" val="393962523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30.pn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22.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27.png"/><Relationship Id="rId5" Type="http://schemas.openxmlformats.org/officeDocument/2006/relationships/image" Target="../media/image361.png"/><Relationship Id="rId10" Type="http://schemas.openxmlformats.org/officeDocument/2006/relationships/image" Target="../media/image41.png"/><Relationship Id="rId4" Type="http://schemas.openxmlformats.org/officeDocument/2006/relationships/image" Target="../media/image23.png"/><Relationship Id="rId9" Type="http://schemas.openxmlformats.org/officeDocument/2006/relationships/image" Target="../media/image40.png"/></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360.png"/><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531.png"/><Relationship Id="rId3" Type="http://schemas.openxmlformats.org/officeDocument/2006/relationships/image" Target="../media/image19.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xml"/><Relationship Id="rId11" Type="http://schemas.openxmlformats.org/officeDocument/2006/relationships/image" Target="../media/image561.png"/><Relationship Id="rId10" Type="http://schemas.openxmlformats.org/officeDocument/2006/relationships/image" Target="../media/image551.png"/><Relationship Id="rId4" Type="http://schemas.openxmlformats.org/officeDocument/2006/relationships/image" Target="../media/image42.png"/><Relationship Id="rId9" Type="http://schemas.openxmlformats.org/officeDocument/2006/relationships/image" Target="../media/image542.png"/></Relationships>
</file>

<file path=ppt/slides/_rels/slide21.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51.png"/><Relationship Id="rId7" Type="http://schemas.openxmlformats.org/officeDocument/2006/relationships/image" Target="../media/image8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53.png"/><Relationship Id="rId9" Type="http://schemas.openxmlformats.org/officeDocument/2006/relationships/image" Target="../media/image88.png"/></Relationships>
</file>

<file path=ppt/slides/_rels/slide22.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4.png"/><Relationship Id="rId7" Type="http://schemas.openxmlformats.org/officeDocument/2006/relationships/image" Target="../media/image59.png"/><Relationship Id="rId2" Type="http://schemas.openxmlformats.org/officeDocument/2006/relationships/image" Target="../media/image51.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2.png"/><Relationship Id="rId7" Type="http://schemas.openxmlformats.org/officeDocument/2006/relationships/image" Target="../media/image67.pn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91.png"/><Relationship Id="rId18" Type="http://schemas.openxmlformats.org/officeDocument/2006/relationships/image" Target="../media/image68.png"/><Relationship Id="rId3" Type="http://schemas.openxmlformats.org/officeDocument/2006/relationships/image" Target="../media/image69.png"/><Relationship Id="rId7" Type="http://schemas.openxmlformats.org/officeDocument/2006/relationships/image" Target="../media/image79.png"/><Relationship Id="rId12" Type="http://schemas.openxmlformats.org/officeDocument/2006/relationships/image" Target="../media/image90.png"/><Relationship Id="rId17" Type="http://schemas.openxmlformats.org/officeDocument/2006/relationships/image" Target="../media/image95.png"/><Relationship Id="rId2" Type="http://schemas.openxmlformats.org/officeDocument/2006/relationships/image" Target="../media/image74.png"/><Relationship Id="rId16"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6.png"/><Relationship Id="rId15" Type="http://schemas.openxmlformats.org/officeDocument/2006/relationships/image" Target="../media/image93.png"/><Relationship Id="rId10" Type="http://schemas.openxmlformats.org/officeDocument/2006/relationships/image" Target="../media/image82.png"/><Relationship Id="rId4" Type="http://schemas.openxmlformats.org/officeDocument/2006/relationships/image" Target="../media/image75.png"/><Relationship Id="rId9" Type="http://schemas.openxmlformats.org/officeDocument/2006/relationships/image" Target="../media/image81.png"/><Relationship Id="rId14" Type="http://schemas.openxmlformats.org/officeDocument/2006/relationships/image" Target="../media/image92.png"/></Relationships>
</file>

<file path=ppt/slides/_rels/slide2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8.gi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9.gi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hyperlink" Target="https://cneos.jpl.nasa.gov/sentry/"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31.xml.rels><?xml version="1.0" encoding="UTF-8" standalone="yes"?>
<Relationships xmlns="http://schemas.openxmlformats.org/package/2006/relationships"><Relationship Id="rId8" Type="http://schemas.openxmlformats.org/officeDocument/2006/relationships/image" Target="../media/image105.png"/><Relationship Id="rId13" Type="http://schemas.openxmlformats.org/officeDocument/2006/relationships/image" Target="../media/image110.png"/><Relationship Id="rId3" Type="http://schemas.openxmlformats.org/officeDocument/2006/relationships/image" Target="../media/image99.png"/><Relationship Id="rId7" Type="http://schemas.openxmlformats.org/officeDocument/2006/relationships/image" Target="../media/image104.png"/><Relationship Id="rId12" Type="http://schemas.openxmlformats.org/officeDocument/2006/relationships/image" Target="../media/image109.png"/><Relationship Id="rId2" Type="http://schemas.openxmlformats.org/officeDocument/2006/relationships/image" Target="../media/image98.png"/><Relationship Id="rId1" Type="http://schemas.openxmlformats.org/officeDocument/2006/relationships/slideLayout" Target="../slideLayouts/slideLayout2.xml"/><Relationship Id="rId6" Type="http://schemas.openxmlformats.org/officeDocument/2006/relationships/image" Target="../media/image103.png"/><Relationship Id="rId11" Type="http://schemas.openxmlformats.org/officeDocument/2006/relationships/image" Target="../media/image108.pn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100.png"/><Relationship Id="rId9" Type="http://schemas.openxmlformats.org/officeDocument/2006/relationships/image" Target="../media/image106.png"/><Relationship Id="rId14" Type="http://schemas.openxmlformats.org/officeDocument/2006/relationships/image" Target="../media/image111.png"/></Relationships>
</file>

<file path=ppt/slides/_rels/slide3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80.png"/><Relationship Id="rId2" Type="http://schemas.openxmlformats.org/officeDocument/2006/relationships/image" Target="../media/image107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46.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6.png"/><Relationship Id="rId7" Type="http://schemas.openxmlformats.org/officeDocument/2006/relationships/image" Target="../media/image1230.png"/><Relationship Id="rId2" Type="http://schemas.openxmlformats.org/officeDocument/2006/relationships/image" Target="../media/image125.png"/><Relationship Id="rId1" Type="http://schemas.openxmlformats.org/officeDocument/2006/relationships/slideLayout" Target="../slideLayouts/slideLayout2.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s>
</file>

<file path=ppt/slides/_rels/slide4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4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4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2.xml"/><Relationship Id="rId5" Type="http://schemas.openxmlformats.org/officeDocument/2006/relationships/image" Target="../media/image144.png"/><Relationship Id="rId4" Type="http://schemas.openxmlformats.org/officeDocument/2006/relationships/image" Target="../media/image143.png"/></Relationships>
</file>

<file path=ppt/slides/_rels/slide51.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3.png"/><Relationship Id="rId2" Type="http://schemas.openxmlformats.org/officeDocument/2006/relationships/image" Target="../media/image147.png"/><Relationship Id="rId1" Type="http://schemas.openxmlformats.org/officeDocument/2006/relationships/slideLayout" Target="../slideLayouts/slideLayout2.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49.png"/></Relationships>
</file>

<file path=ppt/slides/_rels/slide5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1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64.xml.rels><?xml version="1.0" encoding="UTF-8" standalone="yes"?>
<Relationships xmlns="http://schemas.openxmlformats.org/package/2006/relationships"><Relationship Id="rId8" Type="http://schemas.openxmlformats.org/officeDocument/2006/relationships/image" Target="../media/image570.png"/><Relationship Id="rId13" Type="http://schemas.openxmlformats.org/officeDocument/2006/relationships/image" Target="../media/image460.png"/><Relationship Id="rId3" Type="http://schemas.openxmlformats.org/officeDocument/2006/relationships/image" Target="../media/image165.png"/><Relationship Id="rId7" Type="http://schemas.openxmlformats.org/officeDocument/2006/relationships/image" Target="../media/image560.png"/><Relationship Id="rId12" Type="http://schemas.openxmlformats.org/officeDocument/2006/relationships/image" Target="../media/image450.png"/><Relationship Id="rId2" Type="http://schemas.openxmlformats.org/officeDocument/2006/relationships/image" Target="../media/image164.png"/><Relationship Id="rId1" Type="http://schemas.openxmlformats.org/officeDocument/2006/relationships/slideLayout" Target="../slideLayouts/slideLayout2.xml"/><Relationship Id="rId6" Type="http://schemas.openxmlformats.org/officeDocument/2006/relationships/image" Target="../media/image550.png"/><Relationship Id="rId11" Type="http://schemas.openxmlformats.org/officeDocument/2006/relationships/image" Target="../media/image440.png"/><Relationship Id="rId5" Type="http://schemas.openxmlformats.org/officeDocument/2006/relationships/image" Target="../media/image540.png"/><Relationship Id="rId10" Type="http://schemas.openxmlformats.org/officeDocument/2006/relationships/image" Target="../media/image430.png"/><Relationship Id="rId4" Type="http://schemas.openxmlformats.org/officeDocument/2006/relationships/image" Target="../media/image370.png"/><Relationship Id="rId9" Type="http://schemas.openxmlformats.org/officeDocument/2006/relationships/image" Target="../media/image580.png"/></Relationships>
</file>

<file path=ppt/slides/_rels/slide65.xml.rels><?xml version="1.0" encoding="UTF-8" standalone="yes"?>
<Relationships xmlns="http://schemas.openxmlformats.org/package/2006/relationships"><Relationship Id="rId8" Type="http://schemas.openxmlformats.org/officeDocument/2006/relationships/image" Target="../media/image690.png"/><Relationship Id="rId3" Type="http://schemas.openxmlformats.org/officeDocument/2006/relationships/image" Target="../media/image166.png"/><Relationship Id="rId7" Type="http://schemas.openxmlformats.org/officeDocument/2006/relationships/image" Target="../media/image68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10" Type="http://schemas.openxmlformats.org/officeDocument/2006/relationships/image" Target="../media/image710.png"/><Relationship Id="rId4" Type="http://schemas.openxmlformats.org/officeDocument/2006/relationships/image" Target="../media/image167.png"/><Relationship Id="rId9" Type="http://schemas.openxmlformats.org/officeDocument/2006/relationships/image" Target="../media/image700.png"/></Relationships>
</file>

<file path=ppt/slides/_rels/slide6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0" y="188640"/>
            <a:ext cx="9144000" cy="3168352"/>
          </a:xfrm>
        </p:spPr>
        <p:txBody>
          <a:bodyPr>
            <a:noAutofit/>
          </a:bodyPr>
          <a:lstStyle/>
          <a:p>
            <a:r>
              <a:rPr lang="en-US" sz="4500" dirty="0">
                <a:latin typeface="Times New Roman" pitchFamily="18" charset="0"/>
                <a:cs typeface="Times New Roman" pitchFamily="18" charset="0"/>
              </a:rPr>
              <a:t>Approximations of the attraction fields for small celestial bodies with </a:t>
            </a:r>
            <a:r>
              <a:rPr lang="en-US" sz="4500" dirty="0" smtClean="0">
                <a:latin typeface="Times New Roman" pitchFamily="18" charset="0"/>
                <a:cs typeface="Times New Roman" pitchFamily="18" charset="0"/>
              </a:rPr>
              <a:t/>
            </a:r>
            <a:br>
              <a:rPr lang="en-US" sz="4500" dirty="0" smtClean="0">
                <a:latin typeface="Times New Roman" pitchFamily="18" charset="0"/>
                <a:cs typeface="Times New Roman" pitchFamily="18" charset="0"/>
              </a:rPr>
            </a:br>
            <a:r>
              <a:rPr lang="en-US" sz="4500" dirty="0" smtClean="0">
                <a:latin typeface="Times New Roman" pitchFamily="18" charset="0"/>
                <a:cs typeface="Times New Roman" pitchFamily="18" charset="0"/>
              </a:rPr>
              <a:t>irregular </a:t>
            </a:r>
            <a:r>
              <a:rPr lang="en-US" sz="4500" dirty="0">
                <a:latin typeface="Times New Roman" pitchFamily="18" charset="0"/>
                <a:cs typeface="Times New Roman" pitchFamily="18" charset="0"/>
              </a:rPr>
              <a:t>mass distribution</a:t>
            </a:r>
            <a:endParaRPr lang="ru-RU" sz="4500" dirty="0">
              <a:latin typeface="Times New Roman" pitchFamily="18" charset="0"/>
              <a:cs typeface="Times New Roman" pitchFamily="18" charset="0"/>
            </a:endParaRPr>
          </a:p>
        </p:txBody>
      </p:sp>
      <p:sp>
        <p:nvSpPr>
          <p:cNvPr id="12" name="Заголовок 7"/>
          <p:cNvSpPr txBox="1">
            <a:spLocks/>
          </p:cNvSpPr>
          <p:nvPr/>
        </p:nvSpPr>
        <p:spPr>
          <a:xfrm>
            <a:off x="0" y="3284984"/>
            <a:ext cx="9144000" cy="1368152"/>
          </a:xfrm>
          <a:prstGeom prst="rect">
            <a:avLst/>
          </a:prstGeom>
        </p:spPr>
        <p:txBody>
          <a:bodyPr vert="horz" anchor="ctr">
            <a:normAutofit fontScale="97500"/>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2800" dirty="0" smtClean="0">
                <a:solidFill>
                  <a:schemeClr val="tx1"/>
                </a:solidFill>
                <a:latin typeface="Times New Roman" pitchFamily="18" charset="0"/>
                <a:ea typeface="Microsoft YaHei" pitchFamily="2"/>
                <a:cs typeface="Times New Roman" pitchFamily="18" charset="0"/>
              </a:rPr>
              <a:t>A.A. </a:t>
            </a:r>
            <a:r>
              <a:rPr lang="en-US" sz="2800" dirty="0" err="1" smtClean="0">
                <a:solidFill>
                  <a:schemeClr val="tx1"/>
                </a:solidFill>
                <a:latin typeface="Times New Roman" pitchFamily="18" charset="0"/>
                <a:ea typeface="Microsoft YaHei" pitchFamily="2"/>
                <a:cs typeface="Times New Roman" pitchFamily="18" charset="0"/>
              </a:rPr>
              <a:t>Burov</a:t>
            </a:r>
            <a:r>
              <a:rPr lang="en-US" sz="2800" dirty="0" smtClean="0">
                <a:solidFill>
                  <a:schemeClr val="tx1"/>
                </a:solidFill>
                <a:latin typeface="Times New Roman" pitchFamily="18" charset="0"/>
                <a:ea typeface="Microsoft YaHei" pitchFamily="2"/>
                <a:cs typeface="Times New Roman" pitchFamily="18" charset="0"/>
              </a:rPr>
              <a:t>, V.I. </a:t>
            </a:r>
            <a:r>
              <a:rPr lang="en-US" sz="2800" dirty="0" err="1" smtClean="0">
                <a:solidFill>
                  <a:schemeClr val="tx1"/>
                </a:solidFill>
                <a:latin typeface="Times New Roman" pitchFamily="18" charset="0"/>
                <a:ea typeface="Microsoft YaHei" pitchFamily="2"/>
                <a:cs typeface="Times New Roman" pitchFamily="18" charset="0"/>
              </a:rPr>
              <a:t>Nikonov</a:t>
            </a:r>
            <a:endParaRPr lang="en-US" sz="2800" dirty="0" smtClean="0">
              <a:solidFill>
                <a:schemeClr val="tx1"/>
              </a:solidFill>
              <a:latin typeface="Times New Roman" pitchFamily="18" charset="0"/>
              <a:ea typeface="Microsoft YaHei" pitchFamily="2"/>
              <a:cs typeface="Times New Roman" pitchFamily="18" charset="0"/>
            </a:endParaRPr>
          </a:p>
          <a:p>
            <a:pPr algn="ctr"/>
            <a:r>
              <a:rPr lang="en-US" sz="2800" dirty="0" err="1">
                <a:solidFill>
                  <a:schemeClr val="tx1"/>
                </a:solidFill>
                <a:latin typeface="Times New Roman" pitchFamily="18" charset="0"/>
                <a:cs typeface="Times New Roman" pitchFamily="18" charset="0"/>
              </a:rPr>
              <a:t>Dorodnicyn</a:t>
            </a:r>
            <a:r>
              <a:rPr lang="en-US" sz="2800" dirty="0">
                <a:solidFill>
                  <a:schemeClr val="tx1"/>
                </a:solidFill>
                <a:latin typeface="Times New Roman" pitchFamily="18" charset="0"/>
                <a:cs typeface="Times New Roman" pitchFamily="18" charset="0"/>
              </a:rPr>
              <a:t> Computing Centre, </a:t>
            </a:r>
            <a:endParaRPr lang="en-US" sz="2800" dirty="0" smtClean="0">
              <a:solidFill>
                <a:schemeClr val="tx1"/>
              </a:solidFill>
              <a:latin typeface="Times New Roman" pitchFamily="18" charset="0"/>
              <a:cs typeface="Times New Roman" pitchFamily="18" charset="0"/>
            </a:endParaRPr>
          </a:p>
          <a:p>
            <a:pPr algn="ctr"/>
            <a:r>
              <a:rPr lang="en-US" sz="2800" dirty="0" smtClean="0">
                <a:solidFill>
                  <a:schemeClr val="tx1"/>
                </a:solidFill>
                <a:latin typeface="Times New Roman" pitchFamily="18" charset="0"/>
                <a:cs typeface="Times New Roman" pitchFamily="18" charset="0"/>
              </a:rPr>
              <a:t>FRC “Computer Science and Control” of </a:t>
            </a:r>
            <a:r>
              <a:rPr lang="en-US" sz="2800" dirty="0">
                <a:solidFill>
                  <a:schemeClr val="tx1"/>
                </a:solidFill>
                <a:latin typeface="Times New Roman" pitchFamily="18" charset="0"/>
                <a:cs typeface="Times New Roman" pitchFamily="18" charset="0"/>
              </a:rPr>
              <a:t>RAS</a:t>
            </a:r>
          </a:p>
        </p:txBody>
      </p:sp>
      <p:sp>
        <p:nvSpPr>
          <p:cNvPr id="13" name="Заголовок 7"/>
          <p:cNvSpPr txBox="1">
            <a:spLocks/>
          </p:cNvSpPr>
          <p:nvPr/>
        </p:nvSpPr>
        <p:spPr>
          <a:xfrm>
            <a:off x="0" y="4725144"/>
            <a:ext cx="9144000" cy="2088232"/>
          </a:xfrm>
          <a:prstGeom prst="rect">
            <a:avLst/>
          </a:prstGeom>
        </p:spPr>
        <p:txBody>
          <a:bodyPr vert="horz" anchor="ctr">
            <a:noAutofit/>
          </a:bodyPr>
          <a:lstStyle>
            <a:lvl1pPr algn="l" rtl="0" eaLnBrk="1" latinLnBrk="0" hangingPunct="1">
              <a:spcBef>
                <a:spcPct val="0"/>
              </a:spcBef>
              <a:buNone/>
              <a:defRPr kumimoji="0" sz="4000" kern="1200">
                <a:solidFill>
                  <a:schemeClr val="tx2"/>
                </a:solidFill>
                <a:latin typeface="+mj-lt"/>
                <a:ea typeface="+mj-ea"/>
                <a:cs typeface="+mj-cs"/>
              </a:defRPr>
            </a:lvl1pPr>
          </a:lstStyle>
          <a:p>
            <a:pPr algn="ctr"/>
            <a:r>
              <a:rPr lang="en-US" sz="2400" b="1" dirty="0">
                <a:solidFill>
                  <a:schemeClr val="tx1"/>
                </a:solidFill>
                <a:latin typeface="Times New Roman" pitchFamily="18" charset="0"/>
                <a:cs typeface="Times New Roman" pitchFamily="18" charset="0"/>
              </a:rPr>
              <a:t>Classical mechanics, dynamical</a:t>
            </a:r>
            <a:br>
              <a:rPr lang="en-US" sz="2400" b="1" dirty="0">
                <a:solidFill>
                  <a:schemeClr val="tx1"/>
                </a:solidFill>
                <a:latin typeface="Times New Roman" pitchFamily="18" charset="0"/>
                <a:cs typeface="Times New Roman" pitchFamily="18" charset="0"/>
              </a:rPr>
            </a:br>
            <a:r>
              <a:rPr lang="en-US" sz="2400" b="1" dirty="0">
                <a:solidFill>
                  <a:schemeClr val="tx1"/>
                </a:solidFill>
                <a:latin typeface="Times New Roman" pitchFamily="18" charset="0"/>
                <a:cs typeface="Times New Roman" pitchFamily="18" charset="0"/>
              </a:rPr>
              <a:t>systems and mathematical physics</a:t>
            </a:r>
            <a:br>
              <a:rPr lang="en-US" sz="2400" b="1" dirty="0">
                <a:solidFill>
                  <a:schemeClr val="tx1"/>
                </a:solidFill>
                <a:latin typeface="Times New Roman" pitchFamily="18" charset="0"/>
                <a:cs typeface="Times New Roman" pitchFamily="18" charset="0"/>
              </a:rPr>
            </a:br>
            <a:r>
              <a:rPr lang="en-US" sz="2000" dirty="0" smtClean="0">
                <a:solidFill>
                  <a:schemeClr val="tx1"/>
                </a:solidFill>
                <a:latin typeface="Times New Roman" pitchFamily="18" charset="0"/>
                <a:cs typeface="Times New Roman" pitchFamily="18" charset="0"/>
              </a:rPr>
              <a:t>on </a:t>
            </a:r>
            <a:r>
              <a:rPr lang="en-US" sz="2000" dirty="0">
                <a:solidFill>
                  <a:schemeClr val="tx1"/>
                </a:solidFill>
                <a:latin typeface="Times New Roman" pitchFamily="18" charset="0"/>
                <a:cs typeface="Times New Roman" pitchFamily="18" charset="0"/>
              </a:rPr>
              <a:t>the occasion of Academician Valery V. </a:t>
            </a:r>
            <a:r>
              <a:rPr lang="en-US" sz="2000" dirty="0" err="1">
                <a:solidFill>
                  <a:schemeClr val="tx1"/>
                </a:solidFill>
                <a:latin typeface="Times New Roman" pitchFamily="18" charset="0"/>
                <a:cs typeface="Times New Roman" pitchFamily="18" charset="0"/>
              </a:rPr>
              <a:t>Kozlov's</a:t>
            </a:r>
            <a:r>
              <a:rPr lang="en-US" sz="2000" dirty="0">
                <a:solidFill>
                  <a:schemeClr val="tx1"/>
                </a:solidFill>
                <a:latin typeface="Times New Roman" pitchFamily="18" charset="0"/>
                <a:cs typeface="Times New Roman" pitchFamily="18" charset="0"/>
              </a:rPr>
              <a:t> 70th birthday</a:t>
            </a:r>
            <a:endParaRPr lang="en-US" sz="2400" dirty="0">
              <a:solidFill>
                <a:schemeClr val="tx1"/>
              </a:solidFill>
              <a:latin typeface="Times New Roman" pitchFamily="18" charset="0"/>
              <a:cs typeface="Times New Roman" pitchFamily="18" charset="0"/>
            </a:endParaRPr>
          </a:p>
          <a:p>
            <a:pPr algn="ctr"/>
            <a:endParaRPr lang="en-US" sz="2400" dirty="0">
              <a:solidFill>
                <a:schemeClr val="tx1"/>
              </a:solidFill>
              <a:latin typeface="Times New Roman" pitchFamily="18" charset="0"/>
              <a:cs typeface="Times New Roman" pitchFamily="18" charset="0"/>
            </a:endParaRPr>
          </a:p>
          <a:p>
            <a:pPr algn="ctr"/>
            <a:r>
              <a:rPr lang="en-US" sz="1600" b="1" cap="all" dirty="0">
                <a:solidFill>
                  <a:schemeClr val="tx1"/>
                </a:solidFill>
                <a:latin typeface="Times New Roman" pitchFamily="18" charset="0"/>
                <a:cs typeface="Times New Roman" pitchFamily="18" charset="0"/>
              </a:rPr>
              <a:t>JANUARY 20-24, 2020, </a:t>
            </a:r>
            <a:endParaRPr lang="en-US" sz="1600" b="1" cap="all" dirty="0" smtClean="0">
              <a:solidFill>
                <a:schemeClr val="tx1"/>
              </a:solidFill>
              <a:latin typeface="Times New Roman" pitchFamily="18" charset="0"/>
              <a:cs typeface="Times New Roman" pitchFamily="18" charset="0"/>
            </a:endParaRPr>
          </a:p>
          <a:p>
            <a:pPr algn="ctr"/>
            <a:r>
              <a:rPr lang="en-US" sz="1600" b="1" cap="all" dirty="0" smtClean="0">
                <a:solidFill>
                  <a:schemeClr val="tx1"/>
                </a:solidFill>
                <a:latin typeface="Times New Roman" pitchFamily="18" charset="0"/>
                <a:cs typeface="Times New Roman" pitchFamily="18" charset="0"/>
              </a:rPr>
              <a:t>MOSCOW</a:t>
            </a:r>
            <a:r>
              <a:rPr lang="en-US" sz="1600" b="1" cap="all" dirty="0">
                <a:solidFill>
                  <a:schemeClr val="tx1"/>
                </a:solidFill>
                <a:latin typeface="Times New Roman" pitchFamily="18" charset="0"/>
                <a:cs typeface="Times New Roman" pitchFamily="18" charset="0"/>
              </a:rPr>
              <a:t>, STEKLOV MATHEMATICAL INSTITUTE</a:t>
            </a:r>
            <a:endParaRPr lang="en-US" sz="1600" dirty="0" smtClean="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370093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vnik\Desktop\k-means\PicsOfAst\Ero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8" y="1341120"/>
            <a:ext cx="3168000" cy="3168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vnik\Desktop\k-means\PicsOfAst\Kl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000" y="1147265"/>
            <a:ext cx="3132000" cy="313200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0" y="5373216"/>
            <a:ext cx="9144000" cy="1477328"/>
          </a:xfrm>
          <a:prstGeom prst="rect">
            <a:avLst/>
          </a:prstGeom>
        </p:spPr>
        <p:txBody>
          <a:bodyPr wrap="square">
            <a:spAutoFit/>
          </a:bodyPr>
          <a:lstStyle/>
          <a:p>
            <a:r>
              <a:rPr lang="en-US" dirty="0" smtClean="0">
                <a:latin typeface="Times New Roman" pitchFamily="18" charset="0"/>
                <a:cs typeface="Times New Roman" pitchFamily="18" charset="0"/>
              </a:rPr>
              <a:t>[4] V.V. </a:t>
            </a:r>
            <a:r>
              <a:rPr lang="en-US" dirty="0" err="1" smtClean="0">
                <a:latin typeface="Times New Roman" pitchFamily="18" charset="0"/>
                <a:cs typeface="Times New Roman" pitchFamily="18" charset="0"/>
              </a:rPr>
              <a:t>Beletsky</a:t>
            </a:r>
            <a:r>
              <a:rPr lang="en-US" dirty="0" smtClean="0">
                <a:latin typeface="Times New Roman" pitchFamily="18" charset="0"/>
                <a:cs typeface="Times New Roman" pitchFamily="18" charset="0"/>
              </a:rPr>
              <a:t>, O.N. </a:t>
            </a:r>
            <a:r>
              <a:rPr lang="en-US" dirty="0" err="1" smtClean="0">
                <a:latin typeface="Times New Roman" pitchFamily="18" charset="0"/>
                <a:cs typeface="Times New Roman" pitchFamily="18" charset="0"/>
              </a:rPr>
              <a:t>Ponomareva</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A parametric analysis of relative equilibrium stability in the gravitational field </a:t>
            </a:r>
            <a:r>
              <a:rPr lang="en-US" dirty="0" smtClean="0">
                <a:latin typeface="Times New Roman" pitchFamily="18" charset="0"/>
                <a:cs typeface="Times New Roman" pitchFamily="18" charset="0"/>
              </a:rPr>
              <a:t>// Space Researches. </a:t>
            </a:r>
            <a:r>
              <a:rPr lang="ru-RU" dirty="0" smtClean="0">
                <a:latin typeface="Times New Roman" pitchFamily="18" charset="0"/>
                <a:cs typeface="Times New Roman" pitchFamily="18" charset="0"/>
              </a:rPr>
              <a:t>1990</a:t>
            </a:r>
            <a:r>
              <a:rPr lang="en-US" dirty="0" smtClean="0">
                <a:latin typeface="Times New Roman" pitchFamily="18" charset="0"/>
                <a:cs typeface="Times New Roman" pitchFamily="18" charset="0"/>
              </a:rPr>
              <a:t>. Vol. 28. N. 5.</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Pp. </a:t>
            </a:r>
            <a:r>
              <a:rPr lang="ru-RU" dirty="0" smtClean="0">
                <a:latin typeface="Times New Roman" pitchFamily="18" charset="0"/>
                <a:cs typeface="Times New Roman" pitchFamily="18" charset="0"/>
              </a:rPr>
              <a:t>664–675</a:t>
            </a:r>
            <a:r>
              <a:rPr lang="ru-RU" dirty="0">
                <a:latin typeface="Times New Roman" pitchFamily="18" charset="0"/>
                <a:cs typeface="Times New Roman" pitchFamily="18" charset="0"/>
              </a:rPr>
              <a:t>.</a:t>
            </a:r>
            <a:r>
              <a:rPr lang="ru-RU" dirty="0" smtClean="0">
                <a:latin typeface="Times New Roman" pitchFamily="18" charset="0"/>
                <a:cs typeface="Times New Roman" pitchFamily="18" charset="0"/>
              </a:rPr>
              <a:t> </a:t>
            </a:r>
            <a:endParaRPr lang="en-US" dirty="0" smtClean="0">
              <a:latin typeface="Times New Roman" pitchFamily="18" charset="0"/>
              <a:cs typeface="Times New Roman" pitchFamily="18" charset="0"/>
            </a:endParaRPr>
          </a:p>
          <a:p>
            <a:r>
              <a:rPr lang="en-US" dirty="0">
                <a:latin typeface="Times New Roman" pitchFamily="18" charset="0"/>
                <a:cs typeface="Times New Roman" pitchFamily="18" charset="0"/>
              </a:rPr>
              <a:t> </a:t>
            </a:r>
            <a:endParaRPr lang="ru-RU"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[5] V.V. </a:t>
            </a:r>
            <a:r>
              <a:rPr lang="en-US" dirty="0" err="1" smtClean="0">
                <a:latin typeface="Times New Roman" pitchFamily="18" charset="0"/>
                <a:cs typeface="Times New Roman" pitchFamily="18" charset="0"/>
              </a:rPr>
              <a:t>Beletsky</a:t>
            </a:r>
            <a:r>
              <a:rPr lang="en-US" dirty="0" smtClean="0">
                <a:latin typeface="Times New Roman" pitchFamily="18" charset="0"/>
                <a:cs typeface="Times New Roman" pitchFamily="18" charset="0"/>
              </a:rPr>
              <a:t>,  A.V. </a:t>
            </a:r>
            <a:r>
              <a:rPr lang="en-US" dirty="0" err="1" smtClean="0">
                <a:latin typeface="Times New Roman" pitchFamily="18" charset="0"/>
                <a:cs typeface="Times New Roman" pitchFamily="18" charset="0"/>
              </a:rPr>
              <a:t>Rodnikov</a:t>
            </a:r>
            <a:r>
              <a:rPr lang="en-US" dirty="0" smtClean="0">
                <a:latin typeface="Times New Roman" pitchFamily="18" charset="0"/>
                <a:cs typeface="Times New Roman" pitchFamily="18" charset="0"/>
              </a:rPr>
              <a:t> </a:t>
            </a:r>
            <a:r>
              <a:rPr lang="en-US" dirty="0">
                <a:latin typeface="Times New Roman" pitchFamily="18" charset="0"/>
                <a:cs typeface="Times New Roman" pitchFamily="18" charset="0"/>
              </a:rPr>
              <a:t>Stability of triangle </a:t>
            </a:r>
            <a:r>
              <a:rPr lang="en-US" dirty="0" err="1">
                <a:latin typeface="Times New Roman" pitchFamily="18" charset="0"/>
                <a:cs typeface="Times New Roman" pitchFamily="18" charset="0"/>
              </a:rPr>
              <a:t>libration</a:t>
            </a:r>
            <a:r>
              <a:rPr lang="en-US" dirty="0">
                <a:latin typeface="Times New Roman" pitchFamily="18" charset="0"/>
                <a:cs typeface="Times New Roman" pitchFamily="18" charset="0"/>
              </a:rPr>
              <a:t> points in generalized restricted</a:t>
            </a:r>
          </a:p>
          <a:p>
            <a:r>
              <a:rPr lang="en-US" dirty="0">
                <a:latin typeface="Times New Roman" pitchFamily="18" charset="0"/>
                <a:cs typeface="Times New Roman" pitchFamily="18" charset="0"/>
              </a:rPr>
              <a:t>circular three-body </a:t>
            </a:r>
            <a:r>
              <a:rPr lang="en-US" dirty="0" smtClean="0">
                <a:latin typeface="Times New Roman" pitchFamily="18" charset="0"/>
                <a:cs typeface="Times New Roman" pitchFamily="18" charset="0"/>
              </a:rPr>
              <a:t>problem // Cosmic Research. 2008. Vol. 46. N. 1.</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Pp. </a:t>
            </a:r>
            <a:r>
              <a:rPr lang="ru-RU" dirty="0" smtClean="0">
                <a:latin typeface="Times New Roman" pitchFamily="18" charset="0"/>
                <a:cs typeface="Times New Roman" pitchFamily="18" charset="0"/>
              </a:rPr>
              <a:t>40 </a:t>
            </a:r>
            <a:r>
              <a:rPr lang="ru-RU" dirty="0">
                <a:latin typeface="Times New Roman" pitchFamily="18" charset="0"/>
                <a:cs typeface="Times New Roman" pitchFamily="18" charset="0"/>
              </a:rPr>
              <a:t>– </a:t>
            </a:r>
            <a:r>
              <a:rPr lang="ru-RU" dirty="0" smtClean="0">
                <a:latin typeface="Times New Roman" pitchFamily="18" charset="0"/>
                <a:cs typeface="Times New Roman" pitchFamily="18" charset="0"/>
              </a:rPr>
              <a:t>48</a:t>
            </a:r>
            <a:r>
              <a:rPr lang="en-US" dirty="0" smtClean="0">
                <a:latin typeface="Times New Roman" pitchFamily="18" charset="0"/>
                <a:cs typeface="Times New Roman" pitchFamily="18" charset="0"/>
              </a:rPr>
              <a:t>.</a:t>
            </a:r>
            <a:endParaRPr lang="ru-RU" dirty="0" smtClean="0">
              <a:latin typeface="Times New Roman" pitchFamily="18" charset="0"/>
              <a:cs typeface="Times New Roman" pitchFamily="18" charset="0"/>
            </a:endParaRPr>
          </a:p>
        </p:txBody>
      </p:sp>
      <p:sp>
        <p:nvSpPr>
          <p:cNvPr id="5" name="Прямоугольник 4"/>
          <p:cNvSpPr/>
          <p:nvPr/>
        </p:nvSpPr>
        <p:spPr>
          <a:xfrm>
            <a:off x="7314588" y="3769681"/>
            <a:ext cx="1710725" cy="369332"/>
          </a:xfrm>
          <a:prstGeom prst="rect">
            <a:avLst/>
          </a:prstGeom>
        </p:spPr>
        <p:txBody>
          <a:bodyPr wrap="none">
            <a:spAutoFit/>
          </a:bodyPr>
          <a:lstStyle/>
          <a:p>
            <a:r>
              <a:rPr lang="ru-RU" dirty="0" smtClean="0">
                <a:solidFill>
                  <a:srgbClr val="000000"/>
                </a:solidFill>
                <a:latin typeface="Times New Roman" pitchFamily="18" charset="0"/>
                <a:cs typeface="Times New Roman" pitchFamily="18" charset="0"/>
              </a:rPr>
              <a:t> </a:t>
            </a:r>
            <a:r>
              <a:rPr lang="ru-RU" dirty="0">
                <a:solidFill>
                  <a:srgbClr val="000000"/>
                </a:solidFill>
                <a:latin typeface="Times New Roman" pitchFamily="18" charset="0"/>
                <a:cs typeface="Times New Roman" pitchFamily="18" charset="0"/>
              </a:rPr>
              <a:t>(216) </a:t>
            </a:r>
            <a:r>
              <a:rPr lang="en-US" dirty="0" err="1" smtClean="0">
                <a:solidFill>
                  <a:srgbClr val="000000"/>
                </a:solidFill>
                <a:latin typeface="Times New Roman" pitchFamily="18" charset="0"/>
                <a:cs typeface="Times New Roman" pitchFamily="18" charset="0"/>
              </a:rPr>
              <a:t>Kleopatra</a:t>
            </a:r>
            <a:endParaRPr lang="ru-RU" dirty="0"/>
          </a:p>
        </p:txBody>
      </p:sp>
      <p:sp>
        <p:nvSpPr>
          <p:cNvPr id="9" name="Прямоугольник 8"/>
          <p:cNvSpPr/>
          <p:nvPr/>
        </p:nvSpPr>
        <p:spPr>
          <a:xfrm>
            <a:off x="43116" y="3801573"/>
            <a:ext cx="1165704" cy="369332"/>
          </a:xfrm>
          <a:prstGeom prst="rect">
            <a:avLst/>
          </a:prstGeom>
        </p:spPr>
        <p:txBody>
          <a:bodyPr wrap="none">
            <a:spAutoFit/>
          </a:bodyPr>
          <a:lstStyle/>
          <a:p>
            <a:r>
              <a:rPr lang="ru-RU" dirty="0">
                <a:latin typeface="Times New Roman" pitchFamily="18" charset="0"/>
                <a:cs typeface="Times New Roman" pitchFamily="18" charset="0"/>
              </a:rPr>
              <a:t>(433) </a:t>
            </a:r>
            <a:r>
              <a:rPr lang="en-US" dirty="0" smtClean="0">
                <a:latin typeface="Times New Roman" pitchFamily="18" charset="0"/>
                <a:cs typeface="Times New Roman" pitchFamily="18" charset="0"/>
              </a:rPr>
              <a:t>Eros</a:t>
            </a:r>
            <a:endParaRPr lang="ru-RU" dirty="0"/>
          </a:p>
        </p:txBody>
      </p:sp>
      <p:grpSp>
        <p:nvGrpSpPr>
          <p:cNvPr id="16" name="Группа 15"/>
          <p:cNvGrpSpPr/>
          <p:nvPr/>
        </p:nvGrpSpPr>
        <p:grpSpPr>
          <a:xfrm>
            <a:off x="3950624" y="1450049"/>
            <a:ext cx="1120726" cy="2253152"/>
            <a:chOff x="3950624" y="1396486"/>
            <a:chExt cx="1120726" cy="2253152"/>
          </a:xfrm>
        </p:grpSpPr>
        <p:sp>
          <p:nvSpPr>
            <p:cNvPr id="3" name="Овал 2"/>
            <p:cNvSpPr/>
            <p:nvPr/>
          </p:nvSpPr>
          <p:spPr>
            <a:xfrm rot="20520094">
              <a:off x="3950624" y="3073574"/>
              <a:ext cx="576064" cy="5760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rot="19911260">
              <a:off x="4495286" y="1396486"/>
              <a:ext cx="576064" cy="576064"/>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6" name="Прямая соединительная линия 5"/>
            <p:cNvCxnSpPr>
              <a:stCxn id="3" idx="3"/>
              <a:endCxn id="11" idx="7"/>
            </p:cNvCxnSpPr>
            <p:nvPr/>
          </p:nvCxnSpPr>
          <p:spPr>
            <a:xfrm flipV="1">
              <a:off x="4107885" y="1408859"/>
              <a:ext cx="758945" cy="2209381"/>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4" name="Стрелка вправо 13"/>
          <p:cNvSpPr/>
          <p:nvPr/>
        </p:nvSpPr>
        <p:spPr>
          <a:xfrm rot="20888140">
            <a:off x="2534322" y="2141798"/>
            <a:ext cx="682537" cy="288032"/>
          </a:xfrm>
          <a:prstGeom prst="right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Стрелка вправо 18"/>
          <p:cNvSpPr/>
          <p:nvPr/>
        </p:nvSpPr>
        <p:spPr>
          <a:xfrm rot="10256770">
            <a:off x="5670730" y="2260264"/>
            <a:ext cx="682537" cy="288032"/>
          </a:xfrm>
          <a:prstGeom prst="rightArrow">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15" name="TextBox 14"/>
              <p:cNvSpPr txBox="1"/>
              <p:nvPr/>
            </p:nvSpPr>
            <p:spPr>
              <a:xfrm>
                <a:off x="2512003" y="1488687"/>
                <a:ext cx="516487"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4000" i="0" smtClean="0">
                          <a:latin typeface="Cambria Math"/>
                        </a:rPr>
                        <m:t>?</m:t>
                      </m:r>
                    </m:oMath>
                  </m:oMathPara>
                </a14:m>
                <a:endParaRPr lang="ru-RU" sz="4000" dirty="0"/>
              </a:p>
            </p:txBody>
          </p:sp>
        </mc:Choice>
        <mc:Fallback xmlns="">
          <p:sp>
            <p:nvSpPr>
              <p:cNvPr id="15" name="TextBox 14"/>
              <p:cNvSpPr txBox="1">
                <a:spLocks noRot="1" noChangeAspect="1" noMove="1" noResize="1" noEditPoints="1" noAdjustHandles="1" noChangeArrowheads="1" noChangeShapeType="1" noTextEdit="1"/>
              </p:cNvSpPr>
              <p:nvPr/>
            </p:nvSpPr>
            <p:spPr>
              <a:xfrm>
                <a:off x="2512003" y="1488687"/>
                <a:ext cx="516487" cy="707886"/>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5753756" y="1621668"/>
                <a:ext cx="516487" cy="70788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4000" i="0" smtClean="0">
                          <a:latin typeface="Cambria Math"/>
                        </a:rPr>
                        <m:t>?</m:t>
                      </m:r>
                    </m:oMath>
                  </m:oMathPara>
                </a14:m>
                <a:endParaRPr lang="ru-RU" sz="4000" dirty="0"/>
              </a:p>
            </p:txBody>
          </p:sp>
        </mc:Choice>
        <mc:Fallback xmlns="">
          <p:sp>
            <p:nvSpPr>
              <p:cNvPr id="21" name="TextBox 20"/>
              <p:cNvSpPr txBox="1">
                <a:spLocks noRot="1" noChangeAspect="1" noMove="1" noResize="1" noEditPoints="1" noAdjustHandles="1" noChangeArrowheads="1" noChangeShapeType="1" noTextEdit="1"/>
              </p:cNvSpPr>
              <p:nvPr/>
            </p:nvSpPr>
            <p:spPr>
              <a:xfrm>
                <a:off x="5753756" y="1621668"/>
                <a:ext cx="516487" cy="707886"/>
              </a:xfrm>
              <a:prstGeom prst="rect">
                <a:avLst/>
              </a:prstGeom>
              <a:blipFill rotWithShape="1">
                <a:blip r:embed="rId6"/>
                <a:stretch>
                  <a:fillRect/>
                </a:stretch>
              </a:blipFill>
            </p:spPr>
            <p:txBody>
              <a:bodyPr/>
              <a:lstStyle/>
              <a:p>
                <a:r>
                  <a:rPr lang="ru-RU">
                    <a:noFill/>
                  </a:rPr>
                  <a:t> </a:t>
                </a:r>
              </a:p>
            </p:txBody>
          </p:sp>
        </mc:Fallback>
      </mc:AlternateContent>
      <p:sp>
        <p:nvSpPr>
          <p:cNvPr id="4" name="Номер слайда 3"/>
          <p:cNvSpPr>
            <a:spLocks noGrp="1"/>
          </p:cNvSpPr>
          <p:nvPr>
            <p:ph type="sldNum" sz="quarter" idx="12"/>
          </p:nvPr>
        </p:nvSpPr>
        <p:spPr/>
        <p:txBody>
          <a:bodyPr/>
          <a:lstStyle/>
          <a:p>
            <a:fld id="{B2EB5454-2006-4BB5-B20E-8C7B37842A03}" type="slidenum">
              <a:rPr lang="ru-RU" smtClean="0"/>
              <a:t>10</a:t>
            </a:fld>
            <a:endParaRPr lang="ru-RU"/>
          </a:p>
        </p:txBody>
      </p:sp>
      <p:sp>
        <p:nvSpPr>
          <p:cNvPr id="17" name="TextBox 16"/>
          <p:cNvSpPr txBox="1"/>
          <p:nvPr/>
        </p:nvSpPr>
        <p:spPr>
          <a:xfrm>
            <a:off x="0" y="23412"/>
            <a:ext cx="9144000" cy="523220"/>
          </a:xfrm>
          <a:prstGeom prst="rect">
            <a:avLst/>
          </a:prstGeom>
          <a:noFill/>
        </p:spPr>
        <p:txBody>
          <a:bodyPr wrap="square" rtlCol="0">
            <a:spAutoFit/>
          </a:bodyPr>
          <a:lstStyle/>
          <a:p>
            <a:pPr algn="ctr"/>
            <a:r>
              <a:rPr lang="en-US" sz="2800" b="1" i="1" smtClean="0">
                <a:latin typeface="Times New Roman" pitchFamily="18" charset="0"/>
                <a:cs typeface="Times New Roman" pitchFamily="18" charset="0"/>
              </a:rPr>
              <a:t>Approximation </a:t>
            </a:r>
            <a:r>
              <a:rPr lang="en-US" sz="2800" b="1" i="1" dirty="0">
                <a:latin typeface="Times New Roman" pitchFamily="18" charset="0"/>
                <a:cs typeface="Times New Roman" pitchFamily="18" charset="0"/>
              </a:rPr>
              <a:t>by a dumb-bell</a:t>
            </a:r>
          </a:p>
        </p:txBody>
      </p:sp>
    </p:spTree>
    <p:extLst>
      <p:ext uri="{BB962C8B-B14F-4D97-AF65-F5344CB8AC3E}">
        <p14:creationId xmlns:p14="http://schemas.microsoft.com/office/powerpoint/2010/main" val="1382884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11</a:t>
            </a:fld>
            <a:endParaRPr lang="ru-RU"/>
          </a:p>
        </p:txBody>
      </p:sp>
      <p:pic>
        <p:nvPicPr>
          <p:cNvPr id="6" name="Picture 3" descr="C:\Users\vnik\Desktop\k-means\PicsOfAst\Kl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3086380">
            <a:off x="2559395" y="914804"/>
            <a:ext cx="4229285" cy="42292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23412"/>
            <a:ext cx="9144000" cy="646331"/>
          </a:xfrm>
          <a:prstGeom prst="rect">
            <a:avLst/>
          </a:prstGeom>
          <a:noFill/>
        </p:spPr>
        <p:txBody>
          <a:bodyPr wrap="square" rtlCol="0">
            <a:spAutoFit/>
          </a:bodyPr>
          <a:lstStyle/>
          <a:p>
            <a:pPr algn="ctr"/>
            <a:r>
              <a:rPr lang="en-US" sz="3600" b="1" i="1" dirty="0">
                <a:solidFill>
                  <a:schemeClr val="tx1">
                    <a:lumMod val="95000"/>
                    <a:lumOff val="5000"/>
                  </a:schemeClr>
                </a:solidFill>
                <a:latin typeface="Times New Roman" pitchFamily="18" charset="0"/>
                <a:cs typeface="Times New Roman" pitchFamily="18" charset="0"/>
              </a:rPr>
              <a:t> Triangulated mesh</a:t>
            </a:r>
          </a:p>
        </p:txBody>
      </p:sp>
      <p:sp>
        <p:nvSpPr>
          <p:cNvPr id="8" name="Прямоугольник 7"/>
          <p:cNvSpPr/>
          <p:nvPr/>
        </p:nvSpPr>
        <p:spPr>
          <a:xfrm>
            <a:off x="3395483" y="5589240"/>
            <a:ext cx="2557110" cy="523220"/>
          </a:xfrm>
          <a:prstGeom prst="rect">
            <a:avLst/>
          </a:prstGeom>
        </p:spPr>
        <p:txBody>
          <a:bodyPr wrap="none">
            <a:spAutoFit/>
          </a:bodyPr>
          <a:lstStyle/>
          <a:p>
            <a:r>
              <a:rPr lang="ru-RU" sz="2800" dirty="0" smtClean="0">
                <a:solidFill>
                  <a:srgbClr val="000000"/>
                </a:solidFill>
                <a:latin typeface="Times New Roman" pitchFamily="18" charset="0"/>
                <a:cs typeface="Times New Roman" pitchFamily="18" charset="0"/>
              </a:rPr>
              <a:t> </a:t>
            </a:r>
            <a:r>
              <a:rPr lang="ru-RU" sz="2800" dirty="0">
                <a:solidFill>
                  <a:srgbClr val="000000"/>
                </a:solidFill>
                <a:latin typeface="Times New Roman" pitchFamily="18" charset="0"/>
                <a:cs typeface="Times New Roman" pitchFamily="18" charset="0"/>
              </a:rPr>
              <a:t>(216) </a:t>
            </a:r>
            <a:r>
              <a:rPr lang="en-US" sz="2800" dirty="0" err="1" smtClean="0">
                <a:solidFill>
                  <a:srgbClr val="000000"/>
                </a:solidFill>
                <a:latin typeface="Times New Roman" pitchFamily="18" charset="0"/>
                <a:cs typeface="Times New Roman" pitchFamily="18" charset="0"/>
              </a:rPr>
              <a:t>Kleopatra</a:t>
            </a:r>
            <a:endParaRPr lang="ru-RU" sz="2800" dirty="0"/>
          </a:p>
        </p:txBody>
      </p:sp>
    </p:spTree>
    <p:extLst>
      <p:ext uri="{BB962C8B-B14F-4D97-AF65-F5344CB8AC3E}">
        <p14:creationId xmlns:p14="http://schemas.microsoft.com/office/powerpoint/2010/main" val="20885283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12</a:t>
            </a:fld>
            <a:endParaRPr lang="ru-RU"/>
          </a:p>
        </p:txBody>
      </p:sp>
      <p:sp>
        <p:nvSpPr>
          <p:cNvPr id="5" name="TextBox 4"/>
          <p:cNvSpPr txBox="1"/>
          <p:nvPr/>
        </p:nvSpPr>
        <p:spPr>
          <a:xfrm>
            <a:off x="0" y="23412"/>
            <a:ext cx="9144000"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Attraction </a:t>
            </a:r>
            <a:r>
              <a:rPr lang="en-US" sz="3200" b="1" i="1" dirty="0">
                <a:latin typeface="Times New Roman" pitchFamily="18" charset="0"/>
                <a:cs typeface="Times New Roman" pitchFamily="18" charset="0"/>
              </a:rPr>
              <a:t>of a homogeneous body</a:t>
            </a:r>
            <a:endParaRPr lang="ru-RU" sz="3200" b="1" i="1" dirty="0" smtClean="0">
              <a:latin typeface="Times New Roman" pitchFamily="18" charset="0"/>
              <a:cs typeface="Times New Roman" pitchFamily="18" charset="0"/>
            </a:endParaRPr>
          </a:p>
        </p:txBody>
      </p:sp>
      <p:sp>
        <p:nvSpPr>
          <p:cNvPr id="2" name="Прямоугольник 1"/>
          <p:cNvSpPr/>
          <p:nvPr/>
        </p:nvSpPr>
        <p:spPr>
          <a:xfrm>
            <a:off x="0" y="5085184"/>
            <a:ext cx="9144000" cy="1815882"/>
          </a:xfrm>
          <a:prstGeom prst="rect">
            <a:avLst/>
          </a:prstGeom>
        </p:spPr>
        <p:txBody>
          <a:bodyPr wrap="square">
            <a:spAutoFit/>
          </a:bodyPr>
          <a:lstStyle/>
          <a:p>
            <a:r>
              <a:rPr lang="de-DE" sz="1600" dirty="0" smtClean="0">
                <a:latin typeface="Times New Roman" pitchFamily="18" charset="0"/>
                <a:cs typeface="Times New Roman" pitchFamily="18" charset="0"/>
              </a:rPr>
              <a:t>[7] R. Werner T</a:t>
            </a:r>
            <a:r>
              <a:rPr lang="en-US" sz="1600" dirty="0" smtClean="0">
                <a:latin typeface="Times New Roman" pitchFamily="18" charset="0"/>
                <a:cs typeface="Times New Roman" pitchFamily="18" charset="0"/>
              </a:rPr>
              <a:t>he </a:t>
            </a:r>
            <a:r>
              <a:rPr lang="en-US" sz="1600" dirty="0">
                <a:latin typeface="Times New Roman" pitchFamily="18" charset="0"/>
                <a:cs typeface="Times New Roman" pitchFamily="18" charset="0"/>
              </a:rPr>
              <a:t>gravitational potential </a:t>
            </a:r>
            <a:r>
              <a:rPr lang="en-US" sz="1600" dirty="0" smtClean="0">
                <a:latin typeface="Times New Roman" pitchFamily="18" charset="0"/>
                <a:cs typeface="Times New Roman" pitchFamily="18" charset="0"/>
              </a:rPr>
              <a:t>of </a:t>
            </a:r>
            <a:r>
              <a:rPr lang="en-US" sz="1600" dirty="0">
                <a:latin typeface="Times New Roman" pitchFamily="18" charset="0"/>
                <a:cs typeface="Times New Roman" pitchFamily="18" charset="0"/>
              </a:rPr>
              <a:t>a homogeneous polyhedron </a:t>
            </a:r>
            <a:r>
              <a:rPr lang="en-US" sz="1600" dirty="0" smtClean="0">
                <a:latin typeface="Times New Roman" pitchFamily="18" charset="0"/>
                <a:cs typeface="Times New Roman" pitchFamily="18" charset="0"/>
              </a:rPr>
              <a:t>or </a:t>
            </a:r>
            <a:r>
              <a:rPr lang="en-US" sz="1600" dirty="0">
                <a:latin typeface="Times New Roman" pitchFamily="18" charset="0"/>
                <a:cs typeface="Times New Roman" pitchFamily="18" charset="0"/>
              </a:rPr>
              <a:t>don't cut corners </a:t>
            </a:r>
            <a:r>
              <a:rPr lang="en-US"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Celestial</a:t>
            </a:r>
            <a:r>
              <a:rPr lang="de-DE" sz="1600" dirty="0" smtClean="0">
                <a:latin typeface="Times New Roman" pitchFamily="18" charset="0"/>
                <a:cs typeface="Times New Roman" pitchFamily="18" charset="0"/>
              </a:rPr>
              <a:t> </a:t>
            </a:r>
            <a:r>
              <a:rPr lang="de-DE" sz="1600" dirty="0" err="1">
                <a:latin typeface="Times New Roman" pitchFamily="18" charset="0"/>
                <a:cs typeface="Times New Roman" pitchFamily="18" charset="0"/>
              </a:rPr>
              <a:t>Mechanics</a:t>
            </a:r>
            <a:r>
              <a:rPr lang="de-DE" sz="1600" dirty="0">
                <a:latin typeface="Times New Roman" pitchFamily="18" charset="0"/>
                <a:cs typeface="Times New Roman" pitchFamily="18" charset="0"/>
              </a:rPr>
              <a:t> </a:t>
            </a:r>
            <a:r>
              <a:rPr lang="de-DE" sz="1600" dirty="0" err="1">
                <a:latin typeface="Times New Roman" pitchFamily="18" charset="0"/>
                <a:cs typeface="Times New Roman" pitchFamily="18" charset="0"/>
              </a:rPr>
              <a:t>and</a:t>
            </a:r>
            <a:r>
              <a:rPr lang="de-DE" sz="1600" dirty="0">
                <a:latin typeface="Times New Roman" pitchFamily="18" charset="0"/>
                <a:cs typeface="Times New Roman" pitchFamily="18" charset="0"/>
              </a:rPr>
              <a:t> </a:t>
            </a:r>
            <a:r>
              <a:rPr lang="de-DE" sz="1600" dirty="0" err="1">
                <a:latin typeface="Times New Roman" pitchFamily="18" charset="0"/>
                <a:cs typeface="Times New Roman" pitchFamily="18" charset="0"/>
              </a:rPr>
              <a:t>Dynamical</a:t>
            </a:r>
            <a:r>
              <a:rPr lang="de-DE" sz="1600" dirty="0">
                <a:latin typeface="Times New Roman" pitchFamily="18" charset="0"/>
                <a:cs typeface="Times New Roman" pitchFamily="18" charset="0"/>
              </a:rPr>
              <a:t> </a:t>
            </a:r>
            <a:r>
              <a:rPr lang="de-DE" sz="1600" dirty="0" err="1" smtClean="0">
                <a:latin typeface="Times New Roman" pitchFamily="18" charset="0"/>
                <a:cs typeface="Times New Roman" pitchFamily="18" charset="0"/>
              </a:rPr>
              <a:t>Astronomy</a:t>
            </a:r>
            <a:r>
              <a:rPr lang="de-DE" sz="1600" dirty="0" smtClean="0">
                <a:latin typeface="Times New Roman" pitchFamily="18" charset="0"/>
                <a:cs typeface="Times New Roman" pitchFamily="18" charset="0"/>
              </a:rPr>
              <a:t>. 1994</a:t>
            </a:r>
            <a:r>
              <a:rPr lang="de-DE" sz="1600" dirty="0">
                <a:latin typeface="Times New Roman" pitchFamily="18" charset="0"/>
                <a:cs typeface="Times New Roman" pitchFamily="18" charset="0"/>
              </a:rPr>
              <a:t>. Vol.59. No.3. P.253 </a:t>
            </a:r>
            <a:r>
              <a:rPr lang="de-DE" sz="1600" dirty="0" smtClean="0">
                <a:latin typeface="Times New Roman" pitchFamily="18" charset="0"/>
                <a:cs typeface="Times New Roman" pitchFamily="18" charset="0"/>
              </a:rPr>
              <a:t>– 278</a:t>
            </a:r>
          </a:p>
          <a:p>
            <a:r>
              <a:rPr lang="de-DE" sz="1600" dirty="0" smtClean="0">
                <a:latin typeface="Times New Roman" pitchFamily="18" charset="0"/>
                <a:cs typeface="Times New Roman" pitchFamily="18" charset="0"/>
              </a:rPr>
              <a:t>[8] R. Werner, D. </a:t>
            </a:r>
            <a:r>
              <a:rPr lang="de-DE" sz="1600" dirty="0" err="1" smtClean="0">
                <a:latin typeface="Times New Roman" pitchFamily="18" charset="0"/>
                <a:cs typeface="Times New Roman" pitchFamily="18" charset="0"/>
              </a:rPr>
              <a:t>Scheeres</a:t>
            </a:r>
            <a:r>
              <a:rPr lang="de-DE" sz="1600" dirty="0" smtClean="0">
                <a:latin typeface="Times New Roman" pitchFamily="18" charset="0"/>
                <a:cs typeface="Times New Roman" pitchFamily="18" charset="0"/>
              </a:rPr>
              <a:t> E</a:t>
            </a:r>
            <a:r>
              <a:rPr lang="en-US" sz="1600" dirty="0" err="1" smtClean="0">
                <a:latin typeface="Times New Roman" pitchFamily="18" charset="0"/>
                <a:cs typeface="Times New Roman" pitchFamily="18" charset="0"/>
              </a:rPr>
              <a:t>xterior</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gravitation of a polyhedron derived and compared with harmonic and mascon gravitation representations of asteroid 4769 </a:t>
            </a:r>
            <a:r>
              <a:rPr lang="en-US" sz="1600" dirty="0" smtClean="0">
                <a:latin typeface="Times New Roman" pitchFamily="18" charset="0"/>
                <a:cs typeface="Times New Roman" pitchFamily="18" charset="0"/>
              </a:rPr>
              <a:t>Castalia // </a:t>
            </a:r>
            <a:r>
              <a:rPr lang="de-DE" sz="1600" dirty="0" err="1" smtClean="0">
                <a:latin typeface="Times New Roman" pitchFamily="18" charset="0"/>
                <a:cs typeface="Times New Roman" pitchFamily="18" charset="0"/>
              </a:rPr>
              <a:t>Celestial</a:t>
            </a:r>
            <a:r>
              <a:rPr lang="de-DE" sz="1600" dirty="0" smtClean="0">
                <a:latin typeface="Times New Roman" pitchFamily="18" charset="0"/>
                <a:cs typeface="Times New Roman" pitchFamily="18" charset="0"/>
              </a:rPr>
              <a:t> </a:t>
            </a:r>
            <a:r>
              <a:rPr lang="de-DE" sz="1600" dirty="0" err="1">
                <a:latin typeface="Times New Roman" pitchFamily="18" charset="0"/>
                <a:cs typeface="Times New Roman" pitchFamily="18" charset="0"/>
              </a:rPr>
              <a:t>Mechanics</a:t>
            </a:r>
            <a:r>
              <a:rPr lang="de-DE" sz="1600" dirty="0">
                <a:latin typeface="Times New Roman" pitchFamily="18" charset="0"/>
                <a:cs typeface="Times New Roman" pitchFamily="18" charset="0"/>
              </a:rPr>
              <a:t> </a:t>
            </a:r>
            <a:r>
              <a:rPr lang="de-DE" sz="1600" dirty="0" err="1">
                <a:latin typeface="Times New Roman" pitchFamily="18" charset="0"/>
                <a:cs typeface="Times New Roman" pitchFamily="18" charset="0"/>
              </a:rPr>
              <a:t>and</a:t>
            </a:r>
            <a:r>
              <a:rPr lang="de-DE" sz="1600" dirty="0">
                <a:latin typeface="Times New Roman" pitchFamily="18" charset="0"/>
                <a:cs typeface="Times New Roman" pitchFamily="18" charset="0"/>
              </a:rPr>
              <a:t> </a:t>
            </a:r>
            <a:r>
              <a:rPr lang="de-DE" sz="1600" dirty="0" err="1">
                <a:latin typeface="Times New Roman" pitchFamily="18" charset="0"/>
                <a:cs typeface="Times New Roman" pitchFamily="18" charset="0"/>
              </a:rPr>
              <a:t>Dynamical</a:t>
            </a:r>
            <a:r>
              <a:rPr lang="de-DE" sz="1600" dirty="0">
                <a:latin typeface="Times New Roman" pitchFamily="18" charset="0"/>
                <a:cs typeface="Times New Roman" pitchFamily="18" charset="0"/>
              </a:rPr>
              <a:t> </a:t>
            </a:r>
            <a:r>
              <a:rPr lang="de-DE" sz="1600" dirty="0" err="1">
                <a:latin typeface="Times New Roman" pitchFamily="18" charset="0"/>
                <a:cs typeface="Times New Roman" pitchFamily="18" charset="0"/>
              </a:rPr>
              <a:t>Astronomy</a:t>
            </a:r>
            <a:r>
              <a:rPr lang="de-DE" sz="1600" dirty="0">
                <a:latin typeface="Times New Roman" pitchFamily="18" charset="0"/>
                <a:cs typeface="Times New Roman" pitchFamily="18" charset="0"/>
              </a:rPr>
              <a:t>. </a:t>
            </a:r>
            <a:r>
              <a:rPr lang="de-DE" sz="1600" dirty="0" smtClean="0">
                <a:latin typeface="Times New Roman" pitchFamily="18" charset="0"/>
                <a:cs typeface="Times New Roman" pitchFamily="18" charset="0"/>
              </a:rPr>
              <a:t> 1996</a:t>
            </a:r>
            <a:r>
              <a:rPr lang="de-DE" sz="1600" dirty="0">
                <a:latin typeface="Times New Roman" pitchFamily="18" charset="0"/>
                <a:cs typeface="Times New Roman" pitchFamily="18" charset="0"/>
              </a:rPr>
              <a:t>. Vol.65. No.3. P. 313-344</a:t>
            </a:r>
            <a:r>
              <a:rPr lang="de-DE" sz="1600" dirty="0" smtClean="0">
                <a:latin typeface="Times New Roman" pitchFamily="18" charset="0"/>
                <a:cs typeface="Times New Roman" pitchFamily="18" charset="0"/>
              </a:rPr>
              <a:t>.</a:t>
            </a:r>
          </a:p>
          <a:p>
            <a:r>
              <a:rPr lang="de-DE" sz="1600" dirty="0" smtClean="0">
                <a:latin typeface="Times New Roman" pitchFamily="18" charset="0"/>
                <a:cs typeface="Times New Roman" pitchFamily="18" charset="0"/>
              </a:rPr>
              <a:t>These </a:t>
            </a:r>
            <a:r>
              <a:rPr lang="de-DE" sz="1600" dirty="0" err="1" smtClean="0">
                <a:latin typeface="Times New Roman" pitchFamily="18" charset="0"/>
                <a:cs typeface="Times New Roman" pitchFamily="18" charset="0"/>
              </a:rPr>
              <a:t>investigations</a:t>
            </a:r>
            <a:r>
              <a:rPr lang="de-DE" sz="1600" dirty="0">
                <a:latin typeface="Times New Roman" pitchFamily="18" charset="0"/>
                <a:cs typeface="Times New Roman" pitchFamily="18" charset="0"/>
              </a:rPr>
              <a:t> </a:t>
            </a:r>
            <a:r>
              <a:rPr lang="de-DE" sz="1600" dirty="0" err="1" smtClean="0">
                <a:latin typeface="Times New Roman" pitchFamily="18" charset="0"/>
                <a:cs typeface="Times New Roman" pitchFamily="18" charset="0"/>
              </a:rPr>
              <a:t>arise</a:t>
            </a:r>
            <a:r>
              <a:rPr lang="de-DE" sz="1600" dirty="0" smtClean="0">
                <a:latin typeface="Times New Roman" pitchFamily="18" charset="0"/>
                <a:cs typeface="Times New Roman" pitchFamily="18" charset="0"/>
              </a:rPr>
              <a:t> </a:t>
            </a:r>
            <a:r>
              <a:rPr lang="de-DE" sz="1600" dirty="0" err="1" smtClean="0">
                <a:latin typeface="Times New Roman" pitchFamily="18" charset="0"/>
                <a:cs typeface="Times New Roman" pitchFamily="18" charset="0"/>
              </a:rPr>
              <a:t>to</a:t>
            </a:r>
            <a:r>
              <a:rPr lang="de-DE" sz="1600" dirty="0" smtClean="0">
                <a:latin typeface="Times New Roman" pitchFamily="18" charset="0"/>
                <a:cs typeface="Times New Roman" pitchFamily="18" charset="0"/>
              </a:rPr>
              <a:t> [9] </a:t>
            </a:r>
            <a:r>
              <a:rPr lang="en-US" sz="1600" dirty="0" err="1">
                <a:latin typeface="Times New Roman" panose="02020603050405020304" pitchFamily="18" charset="0"/>
                <a:cs typeface="Times New Roman" panose="02020603050405020304" pitchFamily="18" charset="0"/>
              </a:rPr>
              <a:t>Sludskii</a:t>
            </a:r>
            <a:r>
              <a:rPr lang="en-US" sz="1600" dirty="0">
                <a:latin typeface="Times New Roman" panose="02020603050405020304" pitchFamily="18" charset="0"/>
                <a:cs typeface="Times New Roman" panose="02020603050405020304" pitchFamily="18" charset="0"/>
              </a:rPr>
              <a:t> FA (1863) </a:t>
            </a:r>
            <a:r>
              <a:rPr lang="en-US" sz="1600" dirty="0" smtClean="0">
                <a:latin typeface="Times New Roman" panose="02020603050405020304" pitchFamily="18" charset="0"/>
                <a:cs typeface="Times New Roman" panose="02020603050405020304" pitchFamily="18" charset="0"/>
              </a:rPr>
              <a:t>On </a:t>
            </a:r>
            <a:r>
              <a:rPr lang="en-US" sz="1600" dirty="0">
                <a:latin typeface="Times New Roman" panose="02020603050405020304" pitchFamily="18" charset="0"/>
                <a:cs typeface="Times New Roman" panose="02020603050405020304" pitchFamily="18" charset="0"/>
              </a:rPr>
              <a:t>the deflection of plumb </a:t>
            </a:r>
            <a:r>
              <a:rPr lang="en-US" sz="1600" dirty="0" smtClean="0">
                <a:latin typeface="Times New Roman" panose="02020603050405020304" pitchFamily="18" charset="0"/>
                <a:cs typeface="Times New Roman" panose="02020603050405020304" pitchFamily="18" charset="0"/>
              </a:rPr>
              <a:t>lines. </a:t>
            </a:r>
            <a:r>
              <a:rPr lang="en-US" sz="1600" dirty="0">
                <a:latin typeface="Times New Roman" panose="02020603050405020304" pitchFamily="18" charset="0"/>
                <a:cs typeface="Times New Roman" panose="02020603050405020304" pitchFamily="18" charset="0"/>
              </a:rPr>
              <a:t>Master’s thesis, Moscow, Univ. </a:t>
            </a:r>
            <a:r>
              <a:rPr lang="en-US" sz="1600" dirty="0" err="1" smtClean="0">
                <a:latin typeface="Times New Roman" panose="02020603050405020304" pitchFamily="18" charset="0"/>
                <a:cs typeface="Times New Roman" panose="02020603050405020304" pitchFamily="18" charset="0"/>
              </a:rPr>
              <a:t>Tipografiya</a:t>
            </a:r>
            <a:r>
              <a:rPr lang="en-US" sz="1600" dirty="0" smtClean="0">
                <a:latin typeface="Times New Roman" panose="02020603050405020304" pitchFamily="18" charset="0"/>
                <a:cs typeface="Times New Roman" panose="02020603050405020304" pitchFamily="18" charset="0"/>
              </a:rPr>
              <a:t> (in Russian)</a:t>
            </a:r>
            <a:endParaRPr lang="ru-RU" sz="16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3" name="TextBox 12"/>
              <p:cNvSpPr txBox="1"/>
              <p:nvPr/>
            </p:nvSpPr>
            <p:spPr>
              <a:xfrm>
                <a:off x="2815810" y="1700808"/>
                <a:ext cx="6205014" cy="1182183"/>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2700" b="0" i="1" smtClean="0">
                          <a:latin typeface="Cambria Math"/>
                          <a:ea typeface="Cambria Math"/>
                        </a:rPr>
                        <m:t>⟹</m:t>
                      </m:r>
                      <m:r>
                        <a:rPr lang="en-US" sz="2700" b="0" i="1" smtClean="0">
                          <a:latin typeface="Cambria Math"/>
                        </a:rPr>
                        <m:t> </m:t>
                      </m:r>
                      <m:r>
                        <a:rPr lang="en-US" sz="2700" b="0" i="1" smtClean="0">
                          <a:latin typeface="Cambria Math"/>
                        </a:rPr>
                        <m:t>𝑈</m:t>
                      </m:r>
                      <m:r>
                        <a:rPr lang="en-US" sz="2700" b="0" i="1" smtClean="0">
                          <a:latin typeface="Cambria Math"/>
                        </a:rPr>
                        <m:t>=−</m:t>
                      </m:r>
                      <m:r>
                        <a:rPr lang="en-US" sz="2700" b="0" i="1" smtClean="0">
                          <a:latin typeface="Cambria Math"/>
                        </a:rPr>
                        <m:t>𝐺</m:t>
                      </m:r>
                      <m:r>
                        <a:rPr lang="ru-RU" sz="2700" i="1">
                          <a:latin typeface="Cambria Math"/>
                          <a:ea typeface="Cambria Math"/>
                        </a:rPr>
                        <m:t>𝜎</m:t>
                      </m:r>
                      <m:nary>
                        <m:naryPr>
                          <m:chr m:val="∭"/>
                          <m:limLoc m:val="undOvr"/>
                          <m:subHide m:val="on"/>
                          <m:supHide m:val="on"/>
                          <m:ctrlPr>
                            <a:rPr lang="en-US" sz="2700" b="0" i="1" smtClean="0">
                              <a:latin typeface="Cambria Math"/>
                            </a:rPr>
                          </m:ctrlPr>
                        </m:naryPr>
                        <m:sub/>
                        <m:sup/>
                        <m:e>
                          <m:f>
                            <m:fPr>
                              <m:ctrlPr>
                                <a:rPr lang="en-US" sz="2700" b="0" i="1" smtClean="0">
                                  <a:latin typeface="Cambria Math"/>
                                </a:rPr>
                              </m:ctrlPr>
                            </m:fPr>
                            <m:num>
                              <m:r>
                                <a:rPr lang="en-US" sz="2700" b="0" i="1" smtClean="0">
                                  <a:latin typeface="Cambria Math"/>
                                </a:rPr>
                                <m:t>𝑑𝑉</m:t>
                              </m:r>
                            </m:num>
                            <m:den>
                              <m:d>
                                <m:dPr>
                                  <m:begChr m:val="|"/>
                                  <m:endChr m:val="|"/>
                                  <m:ctrlPr>
                                    <a:rPr lang="en-US" sz="2700" i="1">
                                      <a:latin typeface="Cambria Math"/>
                                    </a:rPr>
                                  </m:ctrlPr>
                                </m:dPr>
                                <m:e>
                                  <m:acc>
                                    <m:accPr>
                                      <m:chr m:val="⃗"/>
                                      <m:ctrlPr>
                                        <a:rPr lang="en-US" sz="2700" i="1">
                                          <a:latin typeface="Cambria Math"/>
                                        </a:rPr>
                                      </m:ctrlPr>
                                    </m:accPr>
                                    <m:e>
                                      <m:r>
                                        <a:rPr lang="en-US" sz="2700" i="1">
                                          <a:latin typeface="Cambria Math"/>
                                        </a:rPr>
                                        <m:t>𝑟</m:t>
                                      </m:r>
                                    </m:e>
                                  </m:acc>
                                </m:e>
                              </m:d>
                            </m:den>
                          </m:f>
                        </m:e>
                      </m:nary>
                      <m:r>
                        <a:rPr lang="ru-RU" sz="2700" b="0" i="1" smtClean="0">
                          <a:latin typeface="Cambria Math"/>
                        </a:rPr>
                        <m:t>=</m:t>
                      </m:r>
                      <m:f>
                        <m:fPr>
                          <m:ctrlPr>
                            <a:rPr lang="ru-RU" sz="2700" b="0" i="1" smtClean="0">
                              <a:latin typeface="Cambria Math"/>
                            </a:rPr>
                          </m:ctrlPr>
                        </m:fPr>
                        <m:num>
                          <m:r>
                            <a:rPr lang="en-US" sz="2700" b="0" i="1" smtClean="0">
                              <a:latin typeface="Cambria Math"/>
                            </a:rPr>
                            <m:t>𝐺</m:t>
                          </m:r>
                          <m:r>
                            <a:rPr lang="ru-RU" sz="2700" i="1">
                              <a:latin typeface="Cambria Math"/>
                              <a:ea typeface="Cambria Math"/>
                            </a:rPr>
                            <m:t>𝜎</m:t>
                          </m:r>
                        </m:num>
                        <m:den>
                          <m:r>
                            <a:rPr lang="ru-RU" sz="2700" b="0" i="1" smtClean="0">
                              <a:latin typeface="Cambria Math"/>
                            </a:rPr>
                            <m:t>2</m:t>
                          </m:r>
                        </m:den>
                      </m:f>
                      <m:nary>
                        <m:naryPr>
                          <m:chr m:val="∬"/>
                          <m:limLoc m:val="undOvr"/>
                          <m:subHide m:val="on"/>
                          <m:supHide m:val="on"/>
                          <m:ctrlPr>
                            <a:rPr lang="ru-RU" sz="2700" b="0" i="1" smtClean="0">
                              <a:latin typeface="Cambria Math"/>
                            </a:rPr>
                          </m:ctrlPr>
                        </m:naryPr>
                        <m:sub/>
                        <m:sup/>
                        <m:e>
                          <m:d>
                            <m:dPr>
                              <m:ctrlPr>
                                <a:rPr lang="ru-RU" sz="2700" b="0" i="1" smtClean="0">
                                  <a:latin typeface="Cambria Math"/>
                                </a:rPr>
                              </m:ctrlPr>
                            </m:dPr>
                            <m:e>
                              <m:acc>
                                <m:accPr>
                                  <m:chr m:val="⃗"/>
                                  <m:ctrlPr>
                                    <a:rPr lang="ru-RU" sz="2700" i="1">
                                      <a:latin typeface="Cambria Math"/>
                                    </a:rPr>
                                  </m:ctrlPr>
                                </m:accPr>
                                <m:e>
                                  <m:r>
                                    <a:rPr lang="en-US" sz="2700" i="1">
                                      <a:latin typeface="Cambria Math"/>
                                    </a:rPr>
                                    <m:t>𝑛</m:t>
                                  </m:r>
                                </m:e>
                              </m:acc>
                              <m:r>
                                <a:rPr lang="en-US" sz="2700" b="0" i="1" smtClean="0">
                                  <a:latin typeface="Cambria Math"/>
                                </a:rPr>
                                <m:t>,</m:t>
                              </m:r>
                              <m:f>
                                <m:fPr>
                                  <m:ctrlPr>
                                    <a:rPr lang="en-US" sz="2700" i="1">
                                      <a:latin typeface="Cambria Math"/>
                                    </a:rPr>
                                  </m:ctrlPr>
                                </m:fPr>
                                <m:num>
                                  <m:acc>
                                    <m:accPr>
                                      <m:chr m:val="⃗"/>
                                      <m:ctrlPr>
                                        <a:rPr lang="en-US" sz="2700" i="1">
                                          <a:latin typeface="Cambria Math"/>
                                        </a:rPr>
                                      </m:ctrlPr>
                                    </m:accPr>
                                    <m:e>
                                      <m:r>
                                        <a:rPr lang="en-US" sz="2700" i="1">
                                          <a:latin typeface="Cambria Math"/>
                                        </a:rPr>
                                        <m:t>𝑟</m:t>
                                      </m:r>
                                    </m:e>
                                  </m:acc>
                                </m:num>
                                <m:den>
                                  <m:d>
                                    <m:dPr>
                                      <m:begChr m:val="|"/>
                                      <m:endChr m:val="|"/>
                                      <m:ctrlPr>
                                        <a:rPr lang="en-US" sz="2700" i="1">
                                          <a:latin typeface="Cambria Math"/>
                                        </a:rPr>
                                      </m:ctrlPr>
                                    </m:dPr>
                                    <m:e>
                                      <m:acc>
                                        <m:accPr>
                                          <m:chr m:val="⃗"/>
                                          <m:ctrlPr>
                                            <a:rPr lang="en-US" sz="2700" i="1">
                                              <a:latin typeface="Cambria Math"/>
                                            </a:rPr>
                                          </m:ctrlPr>
                                        </m:accPr>
                                        <m:e>
                                          <m:r>
                                            <a:rPr lang="en-US" sz="2700" i="1">
                                              <a:latin typeface="Cambria Math"/>
                                            </a:rPr>
                                            <m:t>𝑟</m:t>
                                          </m:r>
                                        </m:e>
                                      </m:acc>
                                    </m:e>
                                  </m:d>
                                </m:den>
                              </m:f>
                            </m:e>
                          </m:d>
                          <m:r>
                            <a:rPr lang="en-US" sz="2700" b="0" i="1" smtClean="0">
                              <a:latin typeface="Cambria Math"/>
                            </a:rPr>
                            <m:t>𝑑𝑆</m:t>
                          </m:r>
                        </m:e>
                      </m:nary>
                    </m:oMath>
                  </m:oMathPara>
                </a14:m>
                <a:endParaRPr lang="ru-RU" sz="2700" dirty="0"/>
              </a:p>
            </p:txBody>
          </p:sp>
        </mc:Choice>
        <mc:Fallback xmlns="">
          <p:sp>
            <p:nvSpPr>
              <p:cNvPr id="13" name="TextBox 12"/>
              <p:cNvSpPr txBox="1">
                <a:spLocks noRot="1" noChangeAspect="1" noMove="1" noResize="1" noEditPoints="1" noAdjustHandles="1" noChangeArrowheads="1" noChangeShapeType="1" noTextEdit="1"/>
              </p:cNvSpPr>
              <p:nvPr/>
            </p:nvSpPr>
            <p:spPr>
              <a:xfrm>
                <a:off x="2815810" y="1700808"/>
                <a:ext cx="6205014" cy="1182183"/>
              </a:xfrm>
              <a:prstGeom prst="rect">
                <a:avLst/>
              </a:prstGeom>
              <a:blipFill rotWithShape="1">
                <a:blip r:embed="rId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Прямоугольник 6"/>
              <p:cNvSpPr/>
              <p:nvPr/>
            </p:nvSpPr>
            <p:spPr>
              <a:xfrm>
                <a:off x="290161" y="1703029"/>
                <a:ext cx="2625655" cy="106048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2800" i="1">
                              <a:latin typeface="Cambria Math"/>
                            </a:rPr>
                          </m:ctrlPr>
                        </m:fPr>
                        <m:num>
                          <m:r>
                            <a:rPr lang="en-US" sz="2800" i="1">
                              <a:latin typeface="Cambria Math"/>
                            </a:rPr>
                            <m:t>2</m:t>
                          </m:r>
                        </m:num>
                        <m:den>
                          <m:d>
                            <m:dPr>
                              <m:begChr m:val="|"/>
                              <m:endChr m:val="|"/>
                              <m:ctrlPr>
                                <a:rPr lang="en-US" sz="2800" i="1">
                                  <a:latin typeface="Cambria Math"/>
                                </a:rPr>
                              </m:ctrlPr>
                            </m:dPr>
                            <m:e>
                              <m:acc>
                                <m:accPr>
                                  <m:chr m:val="⃗"/>
                                  <m:ctrlPr>
                                    <a:rPr lang="en-US" sz="2800" i="1">
                                      <a:latin typeface="Cambria Math"/>
                                    </a:rPr>
                                  </m:ctrlPr>
                                </m:accPr>
                                <m:e>
                                  <m:r>
                                    <a:rPr lang="en-US" sz="2800" i="1">
                                      <a:latin typeface="Cambria Math"/>
                                    </a:rPr>
                                    <m:t>𝑟</m:t>
                                  </m:r>
                                </m:e>
                              </m:acc>
                            </m:e>
                          </m:d>
                        </m:den>
                      </m:f>
                      <m:r>
                        <a:rPr lang="en-US" sz="2800" i="1">
                          <a:latin typeface="Cambria Math"/>
                        </a:rPr>
                        <m:t>=</m:t>
                      </m:r>
                      <m:r>
                        <a:rPr lang="en-US" sz="2800" i="1">
                          <a:latin typeface="Cambria Math"/>
                        </a:rPr>
                        <m:t>𝑑𝑖𝑣</m:t>
                      </m:r>
                      <m:d>
                        <m:dPr>
                          <m:ctrlPr>
                            <a:rPr lang="en-US" sz="2800" i="1">
                              <a:latin typeface="Cambria Math"/>
                            </a:rPr>
                          </m:ctrlPr>
                        </m:dPr>
                        <m:e>
                          <m:f>
                            <m:fPr>
                              <m:ctrlPr>
                                <a:rPr lang="en-US" sz="2800" i="1">
                                  <a:latin typeface="Cambria Math"/>
                                </a:rPr>
                              </m:ctrlPr>
                            </m:fPr>
                            <m:num>
                              <m:acc>
                                <m:accPr>
                                  <m:chr m:val="⃗"/>
                                  <m:ctrlPr>
                                    <a:rPr lang="en-US" sz="2800" i="1">
                                      <a:latin typeface="Cambria Math"/>
                                    </a:rPr>
                                  </m:ctrlPr>
                                </m:accPr>
                                <m:e>
                                  <m:r>
                                    <a:rPr lang="en-US" sz="2800" i="1">
                                      <a:latin typeface="Cambria Math"/>
                                    </a:rPr>
                                    <m:t>𝑟</m:t>
                                  </m:r>
                                </m:e>
                              </m:acc>
                            </m:num>
                            <m:den>
                              <m:d>
                                <m:dPr>
                                  <m:begChr m:val="|"/>
                                  <m:endChr m:val="|"/>
                                  <m:ctrlPr>
                                    <a:rPr lang="en-US" sz="2800" i="1">
                                      <a:latin typeface="Cambria Math"/>
                                    </a:rPr>
                                  </m:ctrlPr>
                                </m:dPr>
                                <m:e>
                                  <m:acc>
                                    <m:accPr>
                                      <m:chr m:val="⃗"/>
                                      <m:ctrlPr>
                                        <a:rPr lang="en-US" sz="2800" i="1">
                                          <a:latin typeface="Cambria Math"/>
                                        </a:rPr>
                                      </m:ctrlPr>
                                    </m:accPr>
                                    <m:e>
                                      <m:r>
                                        <a:rPr lang="en-US" sz="2800" i="1">
                                          <a:latin typeface="Cambria Math"/>
                                        </a:rPr>
                                        <m:t>𝑟</m:t>
                                      </m:r>
                                    </m:e>
                                  </m:acc>
                                </m:e>
                              </m:d>
                            </m:den>
                          </m:f>
                        </m:e>
                      </m:d>
                      <m:r>
                        <a:rPr lang="en-US" sz="2800" i="1">
                          <a:latin typeface="Cambria Math"/>
                        </a:rPr>
                        <m:t> </m:t>
                      </m:r>
                    </m:oMath>
                  </m:oMathPara>
                </a14:m>
                <a:endParaRPr lang="ru-RU" sz="2800" dirty="0"/>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290161" y="1703029"/>
                <a:ext cx="2625655" cy="1060483"/>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157412" y="2882991"/>
                <a:ext cx="2076018"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d>
                        <m:dPr>
                          <m:ctrlPr>
                            <a:rPr lang="ru-RU" sz="2800" i="1" smtClean="0">
                              <a:latin typeface="Cambria Math"/>
                              <a:ea typeface="Cambria Math"/>
                            </a:rPr>
                          </m:ctrlPr>
                        </m:dPr>
                        <m:e>
                          <m:r>
                            <a:rPr lang="ru-RU" sz="2800" i="1">
                              <a:latin typeface="Cambria Math"/>
                              <a:ea typeface="Cambria Math"/>
                            </a:rPr>
                            <m:t>𝜎</m:t>
                          </m:r>
                          <m:r>
                            <a:rPr lang="ru-RU" sz="2800" i="1">
                              <a:latin typeface="Cambria Math"/>
                              <a:ea typeface="Cambria Math"/>
                            </a:rPr>
                            <m:t>=</m:t>
                          </m:r>
                          <m:r>
                            <m:rPr>
                              <m:sty m:val="p"/>
                            </m:rPr>
                            <a:rPr lang="en-US" sz="2800">
                              <a:latin typeface="Cambria Math"/>
                              <a:ea typeface="Cambria Math"/>
                            </a:rPr>
                            <m:t>const</m:t>
                          </m:r>
                        </m:e>
                      </m:d>
                    </m:oMath>
                  </m:oMathPara>
                </a14:m>
                <a:endParaRPr lang="ru-RU" sz="2800" dirty="0"/>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157412" y="2882991"/>
                <a:ext cx="2076018" cy="523220"/>
              </a:xfrm>
              <a:prstGeom prst="rect">
                <a:avLst/>
              </a:prstGeom>
              <a:blipFill rotWithShape="1">
                <a:blip r:embed="rId5"/>
                <a:stretch>
                  <a:fillRect/>
                </a:stretch>
              </a:blipFill>
            </p:spPr>
            <p:txBody>
              <a:bodyPr/>
              <a:lstStyle/>
              <a:p>
                <a:r>
                  <a:rPr lang="ru-RU">
                    <a:noFill/>
                  </a:rPr>
                  <a:t> </a:t>
                </a:r>
              </a:p>
            </p:txBody>
          </p:sp>
        </mc:Fallback>
      </mc:AlternateContent>
      <p:sp>
        <p:nvSpPr>
          <p:cNvPr id="14" name="TextBox 13"/>
          <p:cNvSpPr txBox="1"/>
          <p:nvPr/>
        </p:nvSpPr>
        <p:spPr>
          <a:xfrm>
            <a:off x="1" y="4089846"/>
            <a:ext cx="9144000" cy="923330"/>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However, the small celestial bodies under consideration are approximated by </a:t>
            </a:r>
            <a:r>
              <a:rPr lang="en-US" dirty="0">
                <a:latin typeface="Times New Roman" panose="02020603050405020304" pitchFamily="18" charset="0"/>
                <a:cs typeface="Times New Roman" panose="02020603050405020304" pitchFamily="18" charset="0"/>
              </a:rPr>
              <a:t>homogeneous </a:t>
            </a:r>
            <a:r>
              <a:rPr lang="en-US" dirty="0" err="1" smtClean="0">
                <a:latin typeface="Times New Roman" panose="02020603050405020304" pitchFamily="18" charset="0"/>
                <a:cs typeface="Times New Roman" panose="02020603050405020304" pitchFamily="18" charset="0"/>
              </a:rPr>
              <a:t>polyhedra</a:t>
            </a:r>
            <a:r>
              <a:rPr lang="en-US" dirty="0" smtClean="0">
                <a:latin typeface="Times New Roman" panose="02020603050405020304" pitchFamily="18" charset="0"/>
                <a:cs typeface="Times New Roman" panose="02020603050405020304" pitchFamily="18" charset="0"/>
              </a:rPr>
              <a:t> with triangular facets. According to </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7</a:t>
            </a:r>
            <a:r>
              <a:rPr lang="en-US" dirty="0" smtClean="0">
                <a:latin typeface="Times New Roman" panose="02020603050405020304" pitchFamily="18" charset="0"/>
                <a:cs typeface="Times New Roman" panose="02020603050405020304" pitchFamily="18" charset="0"/>
              </a:rPr>
              <a:t>,</a:t>
            </a:r>
            <a:r>
              <a:rPr lang="ru-RU" dirty="0" smtClean="0">
                <a:latin typeface="Times New Roman" panose="02020603050405020304" pitchFamily="18" charset="0"/>
                <a:cs typeface="Times New Roman" panose="02020603050405020304" pitchFamily="18" charset="0"/>
              </a:rPr>
              <a:t>8</a:t>
            </a:r>
            <a:r>
              <a:rPr lang="en-US"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for homogeneous polyhedron the potential of attraction reads (see the next slide).</a:t>
            </a:r>
            <a:endParaRPr lang="ru-RU" dirty="0" smtClean="0">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 y="3429000"/>
            <a:ext cx="9144001" cy="646331"/>
          </a:xfrm>
          <a:prstGeom prst="rect">
            <a:avLst/>
          </a:prstGeom>
        </p:spPr>
        <p:txBody>
          <a:bodyPr wrap="square">
            <a:spAutoFit/>
          </a:bodyPr>
          <a:lstStyle/>
          <a:p>
            <a:r>
              <a:rPr lang="de-DE" dirty="0" smtClean="0">
                <a:latin typeface="Times New Roman" panose="02020603050405020304" pitchFamily="18" charset="0"/>
                <a:cs typeface="Times New Roman" panose="02020603050405020304" pitchFamily="18" charset="0"/>
              </a:rPr>
              <a:t>[6] </a:t>
            </a:r>
            <a:r>
              <a:rPr lang="de-DE" b="1" dirty="0" smtClean="0">
                <a:latin typeface="Times New Roman" panose="02020603050405020304" pitchFamily="18" charset="0"/>
                <a:cs typeface="Times New Roman" panose="02020603050405020304" pitchFamily="18" charset="0"/>
              </a:rPr>
              <a:t>B</a:t>
            </a:r>
            <a:r>
              <a:rPr lang="de-DE" b="1" dirty="0">
                <a:latin typeface="Times New Roman" panose="02020603050405020304" pitchFamily="18" charset="0"/>
                <a:cs typeface="Times New Roman" panose="02020603050405020304" pitchFamily="18" charset="0"/>
              </a:rPr>
              <a:t>. Riemann </a:t>
            </a:r>
            <a:r>
              <a:rPr lang="de-DE" dirty="0">
                <a:latin typeface="Times New Roman" panose="02020603050405020304" pitchFamily="18" charset="0"/>
                <a:cs typeface="Times New Roman" panose="02020603050405020304" pitchFamily="18" charset="0"/>
              </a:rPr>
              <a:t>Schwere, </a:t>
            </a:r>
            <a:r>
              <a:rPr lang="de-DE" dirty="0" err="1">
                <a:latin typeface="Times New Roman" panose="02020603050405020304" pitchFamily="18" charset="0"/>
                <a:cs typeface="Times New Roman" panose="02020603050405020304" pitchFamily="18" charset="0"/>
              </a:rPr>
              <a:t>Elektricität</a:t>
            </a:r>
            <a:r>
              <a:rPr lang="de-DE" dirty="0">
                <a:latin typeface="Times New Roman" panose="02020603050405020304" pitchFamily="18" charset="0"/>
                <a:cs typeface="Times New Roman" panose="02020603050405020304" pitchFamily="18" charset="0"/>
              </a:rPr>
              <a:t> und Magnetismus, </a:t>
            </a:r>
            <a:r>
              <a:rPr lang="de-DE" dirty="0" err="1">
                <a:latin typeface="Times New Roman" panose="02020603050405020304" pitchFamily="18" charset="0"/>
                <a:cs typeface="Times New Roman" panose="02020603050405020304" pitchFamily="18" charset="0"/>
              </a:rPr>
              <a:t>ed</a:t>
            </a:r>
            <a:r>
              <a:rPr lang="de-DE" dirty="0">
                <a:latin typeface="Times New Roman" panose="02020603050405020304" pitchFamily="18" charset="0"/>
                <a:cs typeface="Times New Roman" panose="02020603050405020304" pitchFamily="18" charset="0"/>
              </a:rPr>
              <a:t>. K. </a:t>
            </a:r>
            <a:r>
              <a:rPr lang="de-DE" dirty="0" err="1">
                <a:latin typeface="Times New Roman" panose="02020603050405020304" pitchFamily="18" charset="0"/>
                <a:cs typeface="Times New Roman" panose="02020603050405020304" pitchFamily="18" charset="0"/>
              </a:rPr>
              <a:t>Hattendorff</a:t>
            </a:r>
            <a:r>
              <a:rPr lang="de-DE" dirty="0">
                <a:latin typeface="Times New Roman" panose="02020603050405020304" pitchFamily="18" charset="0"/>
                <a:cs typeface="Times New Roman" panose="02020603050405020304" pitchFamily="18" charset="0"/>
              </a:rPr>
              <a:t> (Hannover, 1875), pp. 313-337. </a:t>
            </a:r>
          </a:p>
        </p:txBody>
      </p:sp>
    </p:spTree>
    <p:extLst>
      <p:ext uri="{BB962C8B-B14F-4D97-AF65-F5344CB8AC3E}">
        <p14:creationId xmlns:p14="http://schemas.microsoft.com/office/powerpoint/2010/main" val="287353872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13</a:t>
            </a:fld>
            <a:endParaRPr lang="ru-RU"/>
          </a:p>
        </p:txBody>
      </p:sp>
      <mc:AlternateContent xmlns:mc="http://schemas.openxmlformats.org/markup-compatibility/2006" xmlns:a14="http://schemas.microsoft.com/office/drawing/2010/main">
        <mc:Choice Requires="a14">
          <p:sp>
            <p:nvSpPr>
              <p:cNvPr id="8" name="TextBox 7"/>
              <p:cNvSpPr txBox="1"/>
              <p:nvPr/>
            </p:nvSpPr>
            <p:spPr>
              <a:xfrm>
                <a:off x="22343" y="836712"/>
                <a:ext cx="9120830" cy="1046890"/>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sz="2400" b="0" i="1" smtClean="0">
                          <a:latin typeface="Cambria Math"/>
                        </a:rPr>
                        <m:t>𝑈</m:t>
                      </m:r>
                      <m:r>
                        <a:rPr lang="en-US" sz="2400" b="0" i="1" smtClean="0">
                          <a:latin typeface="Cambria Math"/>
                        </a:rPr>
                        <m:t>=−</m:t>
                      </m:r>
                      <m:f>
                        <m:fPr>
                          <m:ctrlPr>
                            <a:rPr lang="ru-RU" sz="2400" b="0" i="1" smtClean="0">
                              <a:latin typeface="Cambria Math"/>
                            </a:rPr>
                          </m:ctrlPr>
                        </m:fPr>
                        <m:num>
                          <m:r>
                            <a:rPr lang="en-US" sz="2400" b="0" i="1" smtClean="0">
                              <a:latin typeface="Cambria Math"/>
                            </a:rPr>
                            <m:t>𝐺</m:t>
                          </m:r>
                          <m:r>
                            <a:rPr lang="ru-RU" sz="2400" b="0" i="1" smtClean="0">
                              <a:latin typeface="Cambria Math"/>
                              <a:ea typeface="Cambria Math"/>
                            </a:rPr>
                            <m:t>𝜎</m:t>
                          </m:r>
                        </m:num>
                        <m:den>
                          <m:r>
                            <a:rPr lang="ru-RU" sz="2400" b="0" i="1" smtClean="0">
                              <a:latin typeface="Cambria Math"/>
                            </a:rPr>
                            <m:t>2</m:t>
                          </m:r>
                        </m:den>
                      </m:f>
                      <m:d>
                        <m:dPr>
                          <m:ctrlPr>
                            <a:rPr lang="ru-RU" sz="2400" b="0" i="1" smtClean="0">
                              <a:latin typeface="Cambria Math"/>
                            </a:rPr>
                          </m:ctrlPr>
                        </m:dPr>
                        <m:e>
                          <m:nary>
                            <m:naryPr>
                              <m:chr m:val="∑"/>
                              <m:supHide m:val="on"/>
                              <m:ctrlPr>
                                <a:rPr lang="ru-RU" sz="2400" b="0" i="1" smtClean="0">
                                  <a:latin typeface="Cambria Math"/>
                                </a:rPr>
                              </m:ctrlPr>
                            </m:naryPr>
                            <m:sub>
                              <m:r>
                                <m:rPr>
                                  <m:brk m:alnAt="7"/>
                                </m:rPr>
                                <a:rPr lang="en-US" sz="2400" b="0" i="1" smtClean="0">
                                  <a:latin typeface="Cambria Math"/>
                                </a:rPr>
                                <m:t>𝑒</m:t>
                              </m:r>
                              <m:r>
                                <a:rPr lang="en-US" sz="2400" b="0" i="1" smtClean="0">
                                  <a:latin typeface="Cambria Math"/>
                                  <a:ea typeface="Cambria Math"/>
                                </a:rPr>
                                <m:t>∈</m:t>
                              </m:r>
                              <m:r>
                                <m:rPr>
                                  <m:sty m:val="p"/>
                                </m:rPr>
                                <a:rPr lang="en-US" sz="2400" b="0" i="0" smtClean="0">
                                  <a:latin typeface="Cambria Math"/>
                                  <a:ea typeface="Cambria Math"/>
                                </a:rPr>
                                <m:t>edges</m:t>
                              </m:r>
                            </m:sub>
                            <m:sup/>
                            <m:e>
                              <m:d>
                                <m:dPr>
                                  <m:ctrlPr>
                                    <a:rPr lang="en-US" sz="2400" b="0" i="1" smtClean="0">
                                      <a:latin typeface="Cambria Math"/>
                                      <a:ea typeface="Cambria Math"/>
                                    </a:rPr>
                                  </m:ctrlPr>
                                </m:dPr>
                                <m:e>
                                  <m:sSub>
                                    <m:sSubPr>
                                      <m:ctrlPr>
                                        <a:rPr lang="ru-RU" sz="2400" i="1">
                                          <a:latin typeface="Cambria Math"/>
                                        </a:rPr>
                                      </m:ctrlPr>
                                    </m:sSubPr>
                                    <m:e>
                                      <m:r>
                                        <a:rPr lang="en-US" sz="2400" b="1" i="1">
                                          <a:latin typeface="Cambria Math"/>
                                        </a:rPr>
                                        <m:t>𝑬</m:t>
                                      </m:r>
                                    </m:e>
                                    <m:sub>
                                      <m:r>
                                        <a:rPr lang="en-US" sz="2400" i="1">
                                          <a:latin typeface="Cambria Math"/>
                                        </a:rPr>
                                        <m:t>𝑒</m:t>
                                      </m:r>
                                    </m:sub>
                                  </m:sSub>
                                  <m:sSub>
                                    <m:sSubPr>
                                      <m:ctrlPr>
                                        <a:rPr lang="ru-RU" sz="2400" b="1" i="1">
                                          <a:latin typeface="Cambria Math"/>
                                        </a:rPr>
                                      </m:ctrlPr>
                                    </m:sSubPr>
                                    <m:e>
                                      <m:r>
                                        <a:rPr lang="en-US" sz="2400" b="1" i="1">
                                          <a:latin typeface="Cambria Math"/>
                                        </a:rPr>
                                        <m:t>𝒓</m:t>
                                      </m:r>
                                    </m:e>
                                    <m:sub>
                                      <m:r>
                                        <a:rPr lang="en-US" sz="2400" i="1">
                                          <a:latin typeface="Cambria Math"/>
                                        </a:rPr>
                                        <m:t>𝑒</m:t>
                                      </m:r>
                                    </m:sub>
                                  </m:sSub>
                                  <m:r>
                                    <a:rPr lang="en-US" sz="2400" b="0" i="1" smtClean="0">
                                      <a:latin typeface="Cambria Math"/>
                                    </a:rPr>
                                    <m:t>,</m:t>
                                  </m:r>
                                  <m:sSub>
                                    <m:sSubPr>
                                      <m:ctrlPr>
                                        <a:rPr lang="ru-RU" sz="2400" b="1" i="1">
                                          <a:latin typeface="Cambria Math"/>
                                        </a:rPr>
                                      </m:ctrlPr>
                                    </m:sSubPr>
                                    <m:e>
                                      <m:r>
                                        <a:rPr lang="en-US" sz="2400" b="1" i="1">
                                          <a:latin typeface="Cambria Math"/>
                                        </a:rPr>
                                        <m:t>𝒓</m:t>
                                      </m:r>
                                    </m:e>
                                    <m:sub>
                                      <m:r>
                                        <a:rPr lang="en-US" sz="2400" i="1">
                                          <a:latin typeface="Cambria Math"/>
                                        </a:rPr>
                                        <m:t>𝑒</m:t>
                                      </m:r>
                                    </m:sub>
                                  </m:sSub>
                                </m:e>
                              </m:d>
                              <m:sSub>
                                <m:sSubPr>
                                  <m:ctrlPr>
                                    <a:rPr lang="ru-RU" sz="2400" b="0" i="1" smtClean="0">
                                      <a:latin typeface="Cambria Math"/>
                                    </a:rPr>
                                  </m:ctrlPr>
                                </m:sSubPr>
                                <m:e>
                                  <m:r>
                                    <a:rPr lang="en-US" sz="2400" b="0" i="1" smtClean="0">
                                      <a:latin typeface="Cambria Math"/>
                                    </a:rPr>
                                    <m:t>𝐿</m:t>
                                  </m:r>
                                </m:e>
                                <m:sub>
                                  <m:r>
                                    <a:rPr lang="en-US" sz="2400" b="0" i="1" smtClean="0">
                                      <a:latin typeface="Cambria Math"/>
                                    </a:rPr>
                                    <m:t>𝑒</m:t>
                                  </m:r>
                                </m:sub>
                              </m:sSub>
                            </m:e>
                          </m:nary>
                          <m:r>
                            <a:rPr lang="ru-RU" sz="2400" b="0" i="1" smtClean="0">
                              <a:latin typeface="Cambria Math"/>
                            </a:rPr>
                            <m:t>−</m:t>
                          </m:r>
                          <m:nary>
                            <m:naryPr>
                              <m:chr m:val="∑"/>
                              <m:supHide m:val="on"/>
                              <m:ctrlPr>
                                <a:rPr lang="ru-RU" sz="2400" i="1">
                                  <a:latin typeface="Cambria Math"/>
                                </a:rPr>
                              </m:ctrlPr>
                            </m:naryPr>
                            <m:sub>
                              <m:r>
                                <a:rPr lang="en-US" sz="2400" b="0" i="1" smtClean="0">
                                  <a:latin typeface="Cambria Math"/>
                                </a:rPr>
                                <m:t>𝑓</m:t>
                              </m:r>
                              <m:r>
                                <a:rPr lang="en-US" sz="2400" i="1">
                                  <a:latin typeface="Cambria Math"/>
                                  <a:ea typeface="Cambria Math"/>
                                </a:rPr>
                                <m:t>∈</m:t>
                              </m:r>
                              <m:r>
                                <m:rPr>
                                  <m:sty m:val="p"/>
                                </m:rPr>
                                <a:rPr lang="en-US" sz="2400" b="0" i="0" smtClean="0">
                                  <a:latin typeface="Cambria Math"/>
                                  <a:ea typeface="Cambria Math"/>
                                </a:rPr>
                                <m:t>facets</m:t>
                              </m:r>
                            </m:sub>
                            <m:sup/>
                            <m:e>
                              <m:d>
                                <m:dPr>
                                  <m:ctrlPr>
                                    <a:rPr lang="en-US" sz="2400" i="1">
                                      <a:latin typeface="Cambria Math"/>
                                      <a:ea typeface="Cambria Math"/>
                                    </a:rPr>
                                  </m:ctrlPr>
                                </m:dPr>
                                <m:e>
                                  <m:sSub>
                                    <m:sSubPr>
                                      <m:ctrlPr>
                                        <a:rPr lang="ru-RU" sz="2400" i="1">
                                          <a:latin typeface="Cambria Math"/>
                                        </a:rPr>
                                      </m:ctrlPr>
                                    </m:sSubPr>
                                    <m:e>
                                      <m:r>
                                        <a:rPr lang="en-US" sz="2400" b="1" i="1" smtClean="0">
                                          <a:latin typeface="Cambria Math"/>
                                        </a:rPr>
                                        <m:t>𝑭</m:t>
                                      </m:r>
                                    </m:e>
                                    <m:sub>
                                      <m:r>
                                        <a:rPr lang="en-US" sz="2400" b="0" i="1" smtClean="0">
                                          <a:latin typeface="Cambria Math"/>
                                        </a:rPr>
                                        <m:t>𝑓</m:t>
                                      </m:r>
                                    </m:sub>
                                  </m:sSub>
                                  <m:sSub>
                                    <m:sSubPr>
                                      <m:ctrlPr>
                                        <a:rPr lang="ru-RU" sz="2400" b="1" i="1">
                                          <a:latin typeface="Cambria Math"/>
                                        </a:rPr>
                                      </m:ctrlPr>
                                    </m:sSubPr>
                                    <m:e>
                                      <m:r>
                                        <a:rPr lang="en-US" sz="2400" b="1" i="1">
                                          <a:latin typeface="Cambria Math"/>
                                        </a:rPr>
                                        <m:t>𝒓</m:t>
                                      </m:r>
                                    </m:e>
                                    <m:sub>
                                      <m:r>
                                        <a:rPr lang="en-US" sz="2400" b="0" i="1" smtClean="0">
                                          <a:latin typeface="Cambria Math"/>
                                        </a:rPr>
                                        <m:t>𝑓</m:t>
                                      </m:r>
                                    </m:sub>
                                  </m:sSub>
                                  <m:r>
                                    <a:rPr lang="en-US" sz="2400" i="1">
                                      <a:latin typeface="Cambria Math"/>
                                    </a:rPr>
                                    <m:t>,</m:t>
                                  </m:r>
                                  <m:sSub>
                                    <m:sSubPr>
                                      <m:ctrlPr>
                                        <a:rPr lang="ru-RU" sz="2400" b="1" i="1">
                                          <a:latin typeface="Cambria Math"/>
                                        </a:rPr>
                                      </m:ctrlPr>
                                    </m:sSubPr>
                                    <m:e>
                                      <m:r>
                                        <a:rPr lang="en-US" sz="2400" b="1" i="1">
                                          <a:latin typeface="Cambria Math"/>
                                        </a:rPr>
                                        <m:t>𝒓</m:t>
                                      </m:r>
                                    </m:e>
                                    <m:sub>
                                      <m:r>
                                        <a:rPr lang="en-US" sz="2400" b="0" i="1" smtClean="0">
                                          <a:latin typeface="Cambria Math"/>
                                        </a:rPr>
                                        <m:t>𝑓</m:t>
                                      </m:r>
                                    </m:sub>
                                  </m:sSub>
                                </m:e>
                              </m:d>
                              <m:sSub>
                                <m:sSubPr>
                                  <m:ctrlPr>
                                    <a:rPr lang="ru-RU" sz="2400" i="1">
                                      <a:latin typeface="Cambria Math"/>
                                    </a:rPr>
                                  </m:ctrlPr>
                                </m:sSubPr>
                                <m:e>
                                  <m:r>
                                    <a:rPr lang="ru-RU" sz="2400" i="1" smtClean="0">
                                      <a:latin typeface="Cambria Math"/>
                                      <a:ea typeface="Cambria Math"/>
                                    </a:rPr>
                                    <m:t>𝜔</m:t>
                                  </m:r>
                                </m:e>
                                <m:sub>
                                  <m:r>
                                    <a:rPr lang="en-US" sz="2400" b="0" i="1" smtClean="0">
                                      <a:latin typeface="Cambria Math"/>
                                      <a:ea typeface="Cambria Math"/>
                                    </a:rPr>
                                    <m:t>𝑓</m:t>
                                  </m:r>
                                </m:sub>
                              </m:sSub>
                            </m:e>
                          </m:nary>
                        </m:e>
                      </m:d>
                    </m:oMath>
                  </m:oMathPara>
                </a14:m>
                <a:endParaRPr lang="ru-RU"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22343" y="836712"/>
                <a:ext cx="9120830" cy="1046890"/>
              </a:xfrm>
              <a:prstGeom prst="rect">
                <a:avLst/>
              </a:prstGeom>
              <a:blipFill rotWithShape="1">
                <a:blip r:embed="rId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 name="Прямоугольник 1"/>
              <p:cNvSpPr/>
              <p:nvPr/>
            </p:nvSpPr>
            <p:spPr>
              <a:xfrm>
                <a:off x="-12538" y="2049953"/>
                <a:ext cx="9169075" cy="4809586"/>
              </a:xfrm>
              <a:prstGeom prst="rect">
                <a:avLst/>
              </a:prstGeom>
            </p:spPr>
            <p:txBody>
              <a:bodyPr wrap="square">
                <a:spAutoFit/>
              </a:bodyPr>
              <a:lstStyle/>
              <a:p>
                <a:r>
                  <a:rPr lang="en-US" sz="1900" dirty="0" smtClean="0">
                    <a:latin typeface="Times New Roman" panose="02020603050405020304" pitchFamily="18" charset="0"/>
                    <a:cs typeface="Times New Roman" panose="02020603050405020304" pitchFamily="18" charset="0"/>
                  </a:rPr>
                  <a:t>If </a:t>
                </a:r>
                <a14:m>
                  <m:oMath xmlns:m="http://schemas.openxmlformats.org/officeDocument/2006/math">
                    <m:r>
                      <a:rPr lang="en-US" sz="1900" b="0" i="1">
                        <a:latin typeface="Cambria Math"/>
                      </a:rPr>
                      <m:t>𝑃</m:t>
                    </m:r>
                  </m:oMath>
                </a14:m>
                <a:r>
                  <a:rPr lang="en-US" sz="1900" dirty="0" smtClean="0">
                    <a:latin typeface="Times New Roman" pitchFamily="18" charset="0"/>
                    <a:cs typeface="Times New Roman" pitchFamily="18" charset="0"/>
                  </a:rPr>
                  <a:t> is a test point, then     </a:t>
                </a:r>
                <a14:m>
                  <m:oMath xmlns:m="http://schemas.openxmlformats.org/officeDocument/2006/math">
                    <m:sSub>
                      <m:sSubPr>
                        <m:ctrlPr>
                          <a:rPr lang="ru-RU" sz="1900" i="1">
                            <a:latin typeface="Cambria Math"/>
                          </a:rPr>
                        </m:ctrlPr>
                      </m:sSubPr>
                      <m:e>
                        <m:r>
                          <a:rPr lang="en-US" sz="1900" b="1" i="1">
                            <a:latin typeface="Cambria Math"/>
                          </a:rPr>
                          <m:t>𝒓</m:t>
                        </m:r>
                      </m:e>
                      <m:sub>
                        <m:r>
                          <a:rPr lang="en-US" sz="1900" b="0" i="1">
                            <a:latin typeface="Cambria Math"/>
                          </a:rPr>
                          <m:t>𝑒</m:t>
                        </m:r>
                      </m:sub>
                    </m:sSub>
                    <m:r>
                      <a:rPr lang="en-US" sz="1900" b="0" i="1" smtClean="0">
                        <a:latin typeface="Cambria Math"/>
                      </a:rPr>
                      <m:t>=</m:t>
                    </m:r>
                    <m:r>
                      <a:rPr lang="en-US" sz="1900" b="1" i="1" smtClean="0">
                        <a:latin typeface="Cambria Math"/>
                      </a:rPr>
                      <m:t>𝑷𝑸</m:t>
                    </m:r>
                  </m:oMath>
                </a14:m>
                <a:r>
                  <a:rPr lang="en-US" sz="1900" dirty="0" smtClean="0">
                    <a:latin typeface="Times New Roman" pitchFamily="18" charset="0"/>
                    <a:cs typeface="Times New Roman" pitchFamily="18" charset="0"/>
                  </a:rPr>
                  <a:t>, for </a:t>
                </a:r>
                <a14:m>
                  <m:oMath xmlns:m="http://schemas.openxmlformats.org/officeDocument/2006/math">
                    <m:r>
                      <a:rPr lang="en-US" sz="1900" b="0" i="1">
                        <a:latin typeface="Cambria Math"/>
                      </a:rPr>
                      <m:t>𝑄</m:t>
                    </m:r>
                    <m:r>
                      <a:rPr lang="en-US" sz="1900" b="0" i="1" smtClean="0">
                        <a:latin typeface="Cambria Math"/>
                        <a:ea typeface="Cambria Math"/>
                      </a:rPr>
                      <m:t>∈</m:t>
                    </m:r>
                    <m:r>
                      <a:rPr lang="en-US" sz="1900" b="0" i="1" smtClean="0">
                        <a:latin typeface="Cambria Math"/>
                        <a:ea typeface="Cambria Math"/>
                      </a:rPr>
                      <m:t>𝑒</m:t>
                    </m:r>
                  </m:oMath>
                </a14:m>
                <a:r>
                  <a:rPr lang="ru-RU" sz="1900" dirty="0" smtClean="0">
                    <a:latin typeface="Times New Roman" pitchFamily="18" charset="0"/>
                    <a:cs typeface="Times New Roman" pitchFamily="18" charset="0"/>
                  </a:rPr>
                  <a:t> </a:t>
                </a:r>
                <a:r>
                  <a:rPr lang="en-US" sz="1900" dirty="0" smtClean="0">
                    <a:latin typeface="Times New Roman" panose="02020603050405020304" pitchFamily="18" charset="0"/>
                    <a:cs typeface="Times New Roman" panose="02020603050405020304" pitchFamily="18" charset="0"/>
                  </a:rPr>
                  <a:t> and </a:t>
                </a:r>
                <a14:m>
                  <m:oMath xmlns:m="http://schemas.openxmlformats.org/officeDocument/2006/math">
                    <m:sSub>
                      <m:sSubPr>
                        <m:ctrlPr>
                          <a:rPr lang="ru-RU" sz="1900" i="1">
                            <a:latin typeface="Cambria Math"/>
                          </a:rPr>
                        </m:ctrlPr>
                      </m:sSubPr>
                      <m:e>
                        <m:r>
                          <a:rPr lang="en-US" sz="1900" b="1" i="1">
                            <a:latin typeface="Cambria Math"/>
                          </a:rPr>
                          <m:t>𝒓</m:t>
                        </m:r>
                      </m:e>
                      <m:sub>
                        <m:r>
                          <a:rPr lang="en-US" sz="1900" b="0" i="1" smtClean="0">
                            <a:latin typeface="Cambria Math"/>
                          </a:rPr>
                          <m:t>𝑓</m:t>
                        </m:r>
                      </m:sub>
                    </m:sSub>
                    <m:r>
                      <a:rPr lang="en-US" sz="1900" b="0" i="1" smtClean="0">
                        <a:latin typeface="Cambria Math"/>
                      </a:rPr>
                      <m:t>=</m:t>
                    </m:r>
                    <m:r>
                      <a:rPr lang="en-US" sz="1900" b="1" i="1" smtClean="0">
                        <a:latin typeface="Cambria Math"/>
                      </a:rPr>
                      <m:t>𝑷𝑸</m:t>
                    </m:r>
                  </m:oMath>
                </a14:m>
                <a:r>
                  <a:rPr lang="ru-RU" sz="1900" dirty="0">
                    <a:latin typeface="Times New Roman" pitchFamily="18" charset="0"/>
                    <a:cs typeface="Times New Roman" pitchFamily="18" charset="0"/>
                  </a:rPr>
                  <a:t> </a:t>
                </a:r>
                <a:r>
                  <a:rPr lang="en-US" sz="1900" dirty="0">
                    <a:latin typeface="Times New Roman" pitchFamily="18" charset="0"/>
                    <a:cs typeface="Times New Roman" pitchFamily="18" charset="0"/>
                  </a:rPr>
                  <a:t>, for </a:t>
                </a:r>
                <a14:m>
                  <m:oMath xmlns:m="http://schemas.openxmlformats.org/officeDocument/2006/math">
                    <m:r>
                      <a:rPr lang="en-US" sz="1900" b="0" i="1">
                        <a:latin typeface="Cambria Math"/>
                      </a:rPr>
                      <m:t>𝑄</m:t>
                    </m:r>
                    <m:r>
                      <a:rPr lang="en-US" sz="1900" b="0" i="1">
                        <a:latin typeface="Cambria Math"/>
                        <a:ea typeface="Cambria Math"/>
                      </a:rPr>
                      <m:t>∈</m:t>
                    </m:r>
                    <m:r>
                      <a:rPr lang="en-US" sz="1900" b="0" i="1" smtClean="0">
                        <a:latin typeface="Cambria Math"/>
                        <a:ea typeface="Cambria Math"/>
                      </a:rPr>
                      <m:t>𝑓</m:t>
                    </m:r>
                  </m:oMath>
                </a14:m>
                <a:r>
                  <a:rPr lang="ru-RU" sz="1900" dirty="0">
                    <a:latin typeface="Times New Roman" pitchFamily="18" charset="0"/>
                    <a:cs typeface="Times New Roman" pitchFamily="18" charset="0"/>
                  </a:rPr>
                  <a:t> </a:t>
                </a:r>
                <a:endParaRPr lang="en-US" sz="1900" dirty="0" smtClean="0">
                  <a:latin typeface="Times New Roman" pitchFamily="18" charset="0"/>
                  <a:cs typeface="Times New Roman" pitchFamily="18" charset="0"/>
                </a:endParaRPr>
              </a:p>
              <a:p>
                <a:endParaRPr lang="en-US" sz="200" i="1" dirty="0" smtClean="0">
                  <a:latin typeface="Cambria Math"/>
                </a:endParaRPr>
              </a:p>
              <a:p>
                <a14:m>
                  <m:oMath xmlns:m="http://schemas.openxmlformats.org/officeDocument/2006/math">
                    <m:sSub>
                      <m:sSubPr>
                        <m:ctrlPr>
                          <a:rPr lang="ru-RU" sz="1900" i="1">
                            <a:latin typeface="Cambria Math"/>
                          </a:rPr>
                        </m:ctrlPr>
                      </m:sSubPr>
                      <m:e>
                        <m:r>
                          <a:rPr lang="en-US" sz="1900" b="1" i="1">
                            <a:latin typeface="Cambria Math"/>
                          </a:rPr>
                          <m:t>𝑬</m:t>
                        </m:r>
                      </m:e>
                      <m:sub>
                        <m:r>
                          <a:rPr lang="en-US" sz="1900" b="0" i="1">
                            <a:latin typeface="Cambria Math"/>
                          </a:rPr>
                          <m:t>𝑒</m:t>
                        </m:r>
                      </m:sub>
                    </m:sSub>
                    <m:r>
                      <a:rPr lang="en-US" sz="1900" b="0" i="1" smtClean="0">
                        <a:latin typeface="Cambria Math"/>
                      </a:rPr>
                      <m:t>=</m:t>
                    </m:r>
                    <m:d>
                      <m:dPr>
                        <m:ctrlPr>
                          <a:rPr lang="en-US" sz="1900" i="1" smtClean="0">
                            <a:latin typeface="Cambria Math"/>
                          </a:rPr>
                        </m:ctrlPr>
                      </m:dPr>
                      <m:e>
                        <m:sSub>
                          <m:sSubPr>
                            <m:ctrlPr>
                              <a:rPr lang="en-US" sz="1900" i="1" smtClean="0">
                                <a:latin typeface="Cambria Math"/>
                              </a:rPr>
                            </m:ctrlPr>
                          </m:sSubPr>
                          <m:e>
                            <m:r>
                              <a:rPr lang="en-US" sz="1900" b="1" i="1" smtClean="0">
                                <a:latin typeface="Cambria Math"/>
                              </a:rPr>
                              <m:t>𝒏</m:t>
                            </m:r>
                          </m:e>
                          <m:sub>
                            <m:r>
                              <a:rPr lang="en-US" sz="1900" b="0" i="1" smtClean="0">
                                <a:latin typeface="Cambria Math"/>
                              </a:rPr>
                              <m:t>𝐴</m:t>
                            </m:r>
                          </m:sub>
                        </m:sSub>
                        <m:r>
                          <a:rPr lang="en-US" sz="1900" b="0" i="1">
                            <a:latin typeface="Cambria Math"/>
                            <a:ea typeface="Cambria Math"/>
                          </a:rPr>
                          <m:t>⨂</m:t>
                        </m:r>
                        <m:sSubSup>
                          <m:sSubSupPr>
                            <m:ctrlPr>
                              <a:rPr lang="en-US" sz="1900" i="1" smtClean="0">
                                <a:latin typeface="Cambria Math"/>
                              </a:rPr>
                            </m:ctrlPr>
                          </m:sSubSupPr>
                          <m:e>
                            <m:r>
                              <a:rPr lang="en-US" sz="1900" b="1" i="1" smtClean="0">
                                <a:latin typeface="Cambria Math"/>
                              </a:rPr>
                              <m:t>𝒏</m:t>
                            </m:r>
                          </m:e>
                          <m:sub>
                            <m:r>
                              <a:rPr lang="en-US" sz="1900" b="0" i="1" smtClean="0">
                                <a:latin typeface="Cambria Math"/>
                              </a:rPr>
                              <m:t>𝑒</m:t>
                            </m:r>
                          </m:sub>
                          <m:sup>
                            <m:r>
                              <a:rPr lang="en-US" sz="1900" b="0" i="1" smtClean="0">
                                <a:latin typeface="Cambria Math"/>
                              </a:rPr>
                              <m:t>𝐴</m:t>
                            </m:r>
                          </m:sup>
                        </m:sSubSup>
                      </m:e>
                    </m:d>
                    <m:r>
                      <a:rPr lang="en-US" sz="1900" b="0" i="1" smtClean="0">
                        <a:latin typeface="Cambria Math"/>
                      </a:rPr>
                      <m:t>+</m:t>
                    </m:r>
                    <m:d>
                      <m:dPr>
                        <m:ctrlPr>
                          <a:rPr lang="en-US" sz="1900" i="1">
                            <a:latin typeface="Cambria Math"/>
                          </a:rPr>
                        </m:ctrlPr>
                      </m:dPr>
                      <m:e>
                        <m:sSub>
                          <m:sSubPr>
                            <m:ctrlPr>
                              <a:rPr lang="en-US" sz="1900" i="1">
                                <a:latin typeface="Cambria Math"/>
                              </a:rPr>
                            </m:ctrlPr>
                          </m:sSubPr>
                          <m:e>
                            <m:r>
                              <a:rPr lang="en-US" sz="1900" b="1" i="1">
                                <a:latin typeface="Cambria Math"/>
                              </a:rPr>
                              <m:t>𝒏</m:t>
                            </m:r>
                          </m:e>
                          <m:sub>
                            <m:r>
                              <a:rPr lang="en-US" sz="1900" b="0" i="1" smtClean="0">
                                <a:latin typeface="Cambria Math"/>
                              </a:rPr>
                              <m:t>𝐵</m:t>
                            </m:r>
                          </m:sub>
                        </m:sSub>
                        <m:r>
                          <a:rPr lang="en-US" sz="1900" b="0" i="1">
                            <a:latin typeface="Cambria Math"/>
                            <a:ea typeface="Cambria Math"/>
                          </a:rPr>
                          <m:t>⨂</m:t>
                        </m:r>
                        <m:sSubSup>
                          <m:sSubSupPr>
                            <m:ctrlPr>
                              <a:rPr lang="en-US" sz="1900" i="1">
                                <a:latin typeface="Cambria Math"/>
                              </a:rPr>
                            </m:ctrlPr>
                          </m:sSubSupPr>
                          <m:e>
                            <m:r>
                              <a:rPr lang="en-US" sz="1900" b="1" i="1">
                                <a:latin typeface="Cambria Math"/>
                              </a:rPr>
                              <m:t>𝒏</m:t>
                            </m:r>
                          </m:e>
                          <m:sub>
                            <m:r>
                              <a:rPr lang="en-US" sz="1900" b="0" i="1">
                                <a:latin typeface="Cambria Math"/>
                              </a:rPr>
                              <m:t>𝑒</m:t>
                            </m:r>
                          </m:sub>
                          <m:sup>
                            <m:r>
                              <a:rPr lang="en-US" sz="1900" b="0" i="1" smtClean="0">
                                <a:latin typeface="Cambria Math"/>
                              </a:rPr>
                              <m:t>𝐵</m:t>
                            </m:r>
                          </m:sup>
                        </m:sSubSup>
                      </m:e>
                    </m:d>
                  </m:oMath>
                </a14:m>
                <a:r>
                  <a:rPr lang="en-US" sz="1900" dirty="0" smtClean="0">
                    <a:latin typeface="Times New Roman" pitchFamily="18" charset="0"/>
                    <a:cs typeface="Times New Roman" pitchFamily="18" charset="0"/>
                  </a:rPr>
                  <a:t> is </a:t>
                </a:r>
                <a:r>
                  <a:rPr lang="en-US" sz="1900" dirty="0">
                    <a:latin typeface="Times New Roman" panose="02020603050405020304" pitchFamily="18" charset="0"/>
                    <a:cs typeface="Times New Roman" panose="02020603050405020304" pitchFamily="18" charset="0"/>
                  </a:rPr>
                  <a:t>3x3 </a:t>
                </a:r>
                <a:r>
                  <a:rPr lang="en-US" sz="1900" dirty="0" smtClean="0">
                    <a:latin typeface="Times New Roman" panose="02020603050405020304" pitchFamily="18" charset="0"/>
                    <a:cs typeface="Times New Roman" panose="02020603050405020304" pitchFamily="18" charset="0"/>
                  </a:rPr>
                  <a:t>matrix</a:t>
                </a:r>
              </a:p>
              <a:p>
                <a14:m>
                  <m:oMath xmlns:m="http://schemas.openxmlformats.org/officeDocument/2006/math">
                    <m:d>
                      <m:dPr>
                        <m:ctrlPr>
                          <a:rPr lang="en-US" sz="1900" i="1">
                            <a:latin typeface="Cambria Math"/>
                          </a:rPr>
                        </m:ctrlPr>
                      </m:dPr>
                      <m:e>
                        <m:sSub>
                          <m:sSubPr>
                            <m:ctrlPr>
                              <a:rPr lang="en-US" sz="1900" i="1">
                                <a:latin typeface="Cambria Math"/>
                              </a:rPr>
                            </m:ctrlPr>
                          </m:sSubPr>
                          <m:e>
                            <m:r>
                              <a:rPr lang="en-US" sz="1900" b="1" i="1">
                                <a:latin typeface="Cambria Math"/>
                              </a:rPr>
                              <m:t>𝒏</m:t>
                            </m:r>
                          </m:e>
                          <m:sub>
                            <m:r>
                              <a:rPr lang="en-US" sz="1900" b="0" i="1">
                                <a:latin typeface="Cambria Math"/>
                              </a:rPr>
                              <m:t>𝑋</m:t>
                            </m:r>
                          </m:sub>
                        </m:sSub>
                        <m:r>
                          <a:rPr lang="en-US" sz="1900" b="0" i="1">
                            <a:latin typeface="Cambria Math"/>
                            <a:ea typeface="Cambria Math"/>
                          </a:rPr>
                          <m:t>⨂</m:t>
                        </m:r>
                        <m:sSubSup>
                          <m:sSubSupPr>
                            <m:ctrlPr>
                              <a:rPr lang="en-US" sz="1900" i="1">
                                <a:latin typeface="Cambria Math"/>
                              </a:rPr>
                            </m:ctrlPr>
                          </m:sSubSupPr>
                          <m:e>
                            <m:r>
                              <a:rPr lang="en-US" sz="1900" b="1" i="1">
                                <a:latin typeface="Cambria Math"/>
                              </a:rPr>
                              <m:t>𝒏</m:t>
                            </m:r>
                          </m:e>
                          <m:sub>
                            <m:r>
                              <a:rPr lang="en-US" sz="1900" b="0" i="1">
                                <a:latin typeface="Cambria Math"/>
                              </a:rPr>
                              <m:t>𝑒</m:t>
                            </m:r>
                          </m:sub>
                          <m:sup>
                            <m:r>
                              <a:rPr lang="en-US" sz="1900" b="0" i="1">
                                <a:latin typeface="Cambria Math"/>
                              </a:rPr>
                              <m:t>𝑋</m:t>
                            </m:r>
                          </m:sup>
                        </m:sSubSup>
                      </m:e>
                    </m:d>
                  </m:oMath>
                </a14:m>
                <a:r>
                  <a:rPr lang="en-US" sz="1900" dirty="0">
                    <a:latin typeface="Times New Roman" panose="02020603050405020304" pitchFamily="18" charset="0"/>
                    <a:cs typeface="Times New Roman" panose="02020603050405020304" pitchFamily="18" charset="0"/>
                  </a:rPr>
                  <a:t> is a diadic product of vectors </a:t>
                </a:r>
                <a14:m>
                  <m:oMath xmlns:m="http://schemas.openxmlformats.org/officeDocument/2006/math">
                    <m:sSub>
                      <m:sSubPr>
                        <m:ctrlPr>
                          <a:rPr lang="en-US" sz="1900" i="1">
                            <a:latin typeface="Cambria Math"/>
                          </a:rPr>
                        </m:ctrlPr>
                      </m:sSubPr>
                      <m:e>
                        <m:r>
                          <a:rPr lang="en-US" sz="1900" b="1" i="1">
                            <a:latin typeface="Cambria Math"/>
                          </a:rPr>
                          <m:t>𝒏</m:t>
                        </m:r>
                      </m:e>
                      <m:sub>
                        <m:r>
                          <a:rPr lang="en-US" sz="1900" b="0" i="1">
                            <a:latin typeface="Cambria Math"/>
                          </a:rPr>
                          <m:t>𝑋</m:t>
                        </m:r>
                      </m:sub>
                    </m:sSub>
                  </m:oMath>
                </a14:m>
                <a:r>
                  <a:rPr lang="en-US" sz="1900" dirty="0">
                    <a:latin typeface="Times New Roman" panose="02020603050405020304" pitchFamily="18" charset="0"/>
                    <a:cs typeface="Times New Roman" panose="02020603050405020304" pitchFamily="18" charset="0"/>
                  </a:rPr>
                  <a:t>,</a:t>
                </a:r>
                <a14:m>
                  <m:oMath xmlns:m="http://schemas.openxmlformats.org/officeDocument/2006/math">
                    <m:sSubSup>
                      <m:sSubSupPr>
                        <m:ctrlPr>
                          <a:rPr lang="en-US" sz="1900" i="1">
                            <a:latin typeface="Cambria Math"/>
                          </a:rPr>
                        </m:ctrlPr>
                      </m:sSubSupPr>
                      <m:e>
                        <m:r>
                          <a:rPr lang="en-US" sz="1900" b="1" i="1">
                            <a:latin typeface="Cambria Math"/>
                          </a:rPr>
                          <m:t>𝒏</m:t>
                        </m:r>
                      </m:e>
                      <m:sub>
                        <m:r>
                          <a:rPr lang="en-US" sz="1900" b="0" i="1">
                            <a:latin typeface="Cambria Math"/>
                          </a:rPr>
                          <m:t>𝑒</m:t>
                        </m:r>
                      </m:sub>
                      <m:sup>
                        <m:r>
                          <a:rPr lang="en-US" sz="1900" b="0" i="1">
                            <a:latin typeface="Cambria Math"/>
                          </a:rPr>
                          <m:t>𝑋</m:t>
                        </m:r>
                      </m:sup>
                    </m:sSubSup>
                  </m:oMath>
                </a14:m>
                <a:r>
                  <a:rPr lang="en-US" sz="1900" dirty="0" smtClean="0">
                    <a:latin typeface="Times New Roman" pitchFamily="18" charset="0"/>
                    <a:cs typeface="Times New Roman" pitchFamily="18" charset="0"/>
                  </a:rPr>
                  <a:t>:</a:t>
                </a:r>
              </a:p>
              <a:p>
                <a14:m>
                  <m:oMath xmlns:m="http://schemas.openxmlformats.org/officeDocument/2006/math">
                    <m:sSub>
                      <m:sSubPr>
                        <m:ctrlPr>
                          <a:rPr lang="en-US" sz="1900" i="1">
                            <a:latin typeface="Cambria Math"/>
                          </a:rPr>
                        </m:ctrlPr>
                      </m:sSubPr>
                      <m:e>
                        <m:r>
                          <a:rPr lang="en-US" sz="1900" b="1" i="1">
                            <a:latin typeface="Cambria Math"/>
                          </a:rPr>
                          <m:t>𝒏</m:t>
                        </m:r>
                      </m:e>
                      <m:sub>
                        <m:r>
                          <a:rPr lang="en-US" sz="1900" b="0" i="1" smtClean="0">
                            <a:latin typeface="Cambria Math"/>
                          </a:rPr>
                          <m:t>𝑋</m:t>
                        </m:r>
                      </m:sub>
                    </m:sSub>
                  </m:oMath>
                </a14:m>
                <a:r>
                  <a:rPr lang="en-US" sz="1900" dirty="0" smtClean="0">
                    <a:latin typeface="Times New Roman" pitchFamily="18" charset="0"/>
                    <a:cs typeface="Times New Roman" pitchFamily="18" charset="0"/>
                  </a:rPr>
                  <a:t> is unit vector of external normal to the facet </a:t>
                </a:r>
                <a14:m>
                  <m:oMath xmlns:m="http://schemas.openxmlformats.org/officeDocument/2006/math">
                    <m:r>
                      <a:rPr lang="en-US" sz="1900" b="0" i="1">
                        <a:latin typeface="Cambria Math"/>
                      </a:rPr>
                      <m:t>𝑋</m:t>
                    </m:r>
                  </m:oMath>
                </a14:m>
                <a:endParaRPr lang="ru-RU" sz="1900" i="1" dirty="0" smtClean="0">
                  <a:latin typeface="Times New Roman" pitchFamily="18" charset="0"/>
                  <a:cs typeface="Times New Roman" pitchFamily="18" charset="0"/>
                </a:endParaRPr>
              </a:p>
              <a:p>
                <a14:m>
                  <m:oMath xmlns:m="http://schemas.openxmlformats.org/officeDocument/2006/math">
                    <m:sSubSup>
                      <m:sSubSupPr>
                        <m:ctrlPr>
                          <a:rPr lang="en-US" sz="1900" i="1">
                            <a:latin typeface="Cambria Math"/>
                          </a:rPr>
                        </m:ctrlPr>
                      </m:sSubSupPr>
                      <m:e>
                        <m:r>
                          <a:rPr lang="en-US" sz="1900" b="1" i="1">
                            <a:latin typeface="Cambria Math"/>
                          </a:rPr>
                          <m:t>𝒏</m:t>
                        </m:r>
                      </m:e>
                      <m:sub>
                        <m:r>
                          <a:rPr lang="en-US" sz="1900" b="0" i="1">
                            <a:latin typeface="Cambria Math"/>
                          </a:rPr>
                          <m:t>𝑒</m:t>
                        </m:r>
                      </m:sub>
                      <m:sup>
                        <m:r>
                          <a:rPr lang="en-US" sz="1900" b="0" i="1" smtClean="0">
                            <a:latin typeface="Cambria Math"/>
                          </a:rPr>
                          <m:t>𝑋</m:t>
                        </m:r>
                      </m:sup>
                    </m:sSubSup>
                  </m:oMath>
                </a14:m>
                <a:r>
                  <a:rPr lang="en-US" sz="1900" dirty="0" smtClean="0">
                    <a:latin typeface="Times New Roman" pitchFamily="18" charset="0"/>
                    <a:cs typeface="Times New Roman" pitchFamily="18" charset="0"/>
                  </a:rPr>
                  <a:t> is unit vector, normal to the edge </a:t>
                </a:r>
                <a14:m>
                  <m:oMath xmlns:m="http://schemas.openxmlformats.org/officeDocument/2006/math">
                    <m:r>
                      <a:rPr lang="en-US" sz="1900" b="0" i="1">
                        <a:latin typeface="Cambria Math"/>
                      </a:rPr>
                      <m:t>𝑒</m:t>
                    </m:r>
                    <m:r>
                      <a:rPr lang="en-US" sz="1900" b="0" i="1">
                        <a:latin typeface="Cambria Math"/>
                        <a:ea typeface="Cambria Math"/>
                      </a:rPr>
                      <m:t>∈</m:t>
                    </m:r>
                    <m:r>
                      <a:rPr lang="en-US" sz="1900" b="0" i="1">
                        <a:latin typeface="Cambria Math"/>
                        <a:ea typeface="Cambria Math"/>
                      </a:rPr>
                      <m:t>𝜕</m:t>
                    </m:r>
                    <m:r>
                      <a:rPr lang="en-US" sz="1900" b="0" i="1">
                        <a:latin typeface="Cambria Math"/>
                        <a:ea typeface="Cambria Math"/>
                      </a:rPr>
                      <m:t>𝑋</m:t>
                    </m:r>
                  </m:oMath>
                </a14:m>
                <a:r>
                  <a:rPr lang="en-US" sz="1900" dirty="0" smtClean="0">
                    <a:latin typeface="Times New Roman" pitchFamily="18" charset="0"/>
                    <a:cs typeface="Times New Roman" pitchFamily="18" charset="0"/>
                  </a:rPr>
                  <a:t>, </a:t>
                </a:r>
                <a14:m>
                  <m:oMath xmlns:m="http://schemas.openxmlformats.org/officeDocument/2006/math">
                    <m:sSubSup>
                      <m:sSubSupPr>
                        <m:ctrlPr>
                          <a:rPr lang="en-US" sz="1900" i="1">
                            <a:latin typeface="Cambria Math"/>
                          </a:rPr>
                        </m:ctrlPr>
                      </m:sSubSupPr>
                      <m:e>
                        <m:r>
                          <a:rPr lang="en-US" sz="1900" b="0" i="1">
                            <a:latin typeface="Cambria Math"/>
                          </a:rPr>
                          <m:t>𝑛</m:t>
                        </m:r>
                      </m:e>
                      <m:sub>
                        <m:r>
                          <a:rPr lang="en-US" sz="1900" b="0" i="1">
                            <a:latin typeface="Cambria Math"/>
                          </a:rPr>
                          <m:t>𝑒</m:t>
                        </m:r>
                      </m:sub>
                      <m:sup>
                        <m:r>
                          <a:rPr lang="en-US" sz="1900" b="0" i="1">
                            <a:latin typeface="Cambria Math"/>
                          </a:rPr>
                          <m:t>𝑋</m:t>
                        </m:r>
                      </m:sup>
                    </m:sSubSup>
                    <m:r>
                      <a:rPr lang="en-US" sz="1900" b="0" i="1">
                        <a:latin typeface="Cambria Math"/>
                        <a:ea typeface="Cambria Math"/>
                      </a:rPr>
                      <m:t>∈</m:t>
                    </m:r>
                    <m:r>
                      <a:rPr lang="en-US" sz="1900" b="0" i="1">
                        <a:latin typeface="Cambria Math"/>
                        <a:ea typeface="Cambria Math"/>
                      </a:rPr>
                      <m:t>𝑋</m:t>
                    </m:r>
                  </m:oMath>
                </a14:m>
                <a:endParaRPr lang="en-US" sz="1900" dirty="0" smtClean="0">
                  <a:latin typeface="Times New Roman" pitchFamily="18" charset="0"/>
                  <a:cs typeface="Times New Roman" pitchFamily="18" charset="0"/>
                </a:endParaRPr>
              </a:p>
              <a:p>
                <a:endParaRPr lang="en-US" sz="200" i="1" dirty="0" smtClean="0">
                  <a:latin typeface="Cambria Math"/>
                </a:endParaRPr>
              </a:p>
              <a:p>
                <a14:m>
                  <m:oMath xmlns:m="http://schemas.openxmlformats.org/officeDocument/2006/math">
                    <m:sSub>
                      <m:sSubPr>
                        <m:ctrlPr>
                          <a:rPr lang="ru-RU" sz="1900" i="1">
                            <a:latin typeface="Cambria Math"/>
                          </a:rPr>
                        </m:ctrlPr>
                      </m:sSubPr>
                      <m:e>
                        <m:r>
                          <a:rPr lang="en-US" sz="1900" b="1" i="1" smtClean="0">
                            <a:latin typeface="Cambria Math"/>
                          </a:rPr>
                          <m:t>𝑭</m:t>
                        </m:r>
                      </m:e>
                      <m:sub>
                        <m:r>
                          <a:rPr lang="en-US" sz="1900" b="0" i="1" smtClean="0">
                            <a:latin typeface="Cambria Math"/>
                          </a:rPr>
                          <m:t>𝑓</m:t>
                        </m:r>
                      </m:sub>
                    </m:sSub>
                    <m:r>
                      <a:rPr lang="en-US" sz="1900" b="0" i="1">
                        <a:latin typeface="Cambria Math"/>
                      </a:rPr>
                      <m:t>=</m:t>
                    </m:r>
                    <m:d>
                      <m:dPr>
                        <m:ctrlPr>
                          <a:rPr lang="en-US" sz="1900" i="1">
                            <a:latin typeface="Cambria Math"/>
                          </a:rPr>
                        </m:ctrlPr>
                      </m:dPr>
                      <m:e>
                        <m:sSub>
                          <m:sSubPr>
                            <m:ctrlPr>
                              <a:rPr lang="en-US" sz="1900" i="1">
                                <a:latin typeface="Cambria Math"/>
                              </a:rPr>
                            </m:ctrlPr>
                          </m:sSubPr>
                          <m:e>
                            <m:r>
                              <a:rPr lang="en-US" sz="1900" b="0" i="1">
                                <a:latin typeface="Cambria Math"/>
                              </a:rPr>
                              <m:t>𝑛</m:t>
                            </m:r>
                          </m:e>
                          <m:sub>
                            <m:r>
                              <a:rPr lang="en-US" sz="1900" b="0" i="1" smtClean="0">
                                <a:latin typeface="Cambria Math"/>
                              </a:rPr>
                              <m:t>𝑓</m:t>
                            </m:r>
                          </m:sub>
                        </m:sSub>
                        <m:r>
                          <a:rPr lang="en-US" sz="1900" b="0" i="1">
                            <a:latin typeface="Cambria Math"/>
                            <a:ea typeface="Cambria Math"/>
                          </a:rPr>
                          <m:t>⨂</m:t>
                        </m:r>
                        <m:sSub>
                          <m:sSubPr>
                            <m:ctrlPr>
                              <a:rPr lang="en-US" sz="1900" i="1">
                                <a:latin typeface="Cambria Math"/>
                              </a:rPr>
                            </m:ctrlPr>
                          </m:sSubPr>
                          <m:e>
                            <m:r>
                              <a:rPr lang="en-US" sz="1900" b="0" i="1">
                                <a:latin typeface="Cambria Math"/>
                              </a:rPr>
                              <m:t>𝑛</m:t>
                            </m:r>
                          </m:e>
                          <m:sub>
                            <m:r>
                              <a:rPr lang="en-US" sz="1900" b="0" i="1">
                                <a:latin typeface="Cambria Math"/>
                              </a:rPr>
                              <m:t>𝑓</m:t>
                            </m:r>
                          </m:sub>
                        </m:sSub>
                      </m:e>
                    </m:d>
                  </m:oMath>
                </a14:m>
                <a:r>
                  <a:rPr lang="en-US" sz="1900" dirty="0">
                    <a:latin typeface="Times New Roman" pitchFamily="18" charset="0"/>
                    <a:cs typeface="Times New Roman" pitchFamily="18" charset="0"/>
                  </a:rPr>
                  <a:t> is 3x3 </a:t>
                </a:r>
                <a:r>
                  <a:rPr lang="en-US" sz="1900" dirty="0" smtClean="0">
                    <a:latin typeface="Times New Roman" panose="02020603050405020304" pitchFamily="18" charset="0"/>
                    <a:cs typeface="Times New Roman" panose="02020603050405020304" pitchFamily="18" charset="0"/>
                  </a:rPr>
                  <a:t>matrix</a:t>
                </a:r>
              </a:p>
              <a:p>
                <a:r>
                  <a:rPr lang="en-US" sz="1900" dirty="0" smtClean="0">
                    <a:latin typeface="Times New Roman" panose="02020603050405020304" pitchFamily="18" charset="0"/>
                    <a:cs typeface="Times New Roman" panose="02020603050405020304" pitchFamily="18" charset="0"/>
                  </a:rPr>
                  <a:t>If </a:t>
                </a:r>
                <a14:m>
                  <m:oMath xmlns:m="http://schemas.openxmlformats.org/officeDocument/2006/math">
                    <m:sSub>
                      <m:sSubPr>
                        <m:ctrlPr>
                          <a:rPr lang="ru-RU" sz="1900" i="1">
                            <a:latin typeface="Cambria Math"/>
                          </a:rPr>
                        </m:ctrlPr>
                      </m:sSubPr>
                      <m:e>
                        <m:r>
                          <a:rPr lang="en-US" sz="1900" b="1" i="1" smtClean="0">
                            <a:latin typeface="Cambria Math"/>
                          </a:rPr>
                          <m:t>𝑷</m:t>
                        </m:r>
                      </m:e>
                      <m:sub>
                        <m:r>
                          <a:rPr lang="en-US" sz="1900" i="1">
                            <a:latin typeface="Cambria Math"/>
                          </a:rPr>
                          <m:t>1</m:t>
                        </m:r>
                      </m:sub>
                    </m:sSub>
                    <m:r>
                      <a:rPr lang="en-US" sz="1900" i="1" dirty="0" smtClean="0">
                        <a:latin typeface="Cambria Math"/>
                        <a:cs typeface="Times New Roman" panose="02020603050405020304" pitchFamily="18" charset="0"/>
                      </a:rPr>
                      <m:t>,</m:t>
                    </m:r>
                    <m:sSub>
                      <m:sSubPr>
                        <m:ctrlPr>
                          <a:rPr lang="ru-RU" sz="1900" i="1">
                            <a:latin typeface="Cambria Math"/>
                          </a:rPr>
                        </m:ctrlPr>
                      </m:sSubPr>
                      <m:e>
                        <m:r>
                          <a:rPr lang="en-US" sz="1900" b="1" i="1">
                            <a:latin typeface="Cambria Math"/>
                          </a:rPr>
                          <m:t>𝑷</m:t>
                        </m:r>
                      </m:e>
                      <m:sub>
                        <m:r>
                          <a:rPr lang="en-US" sz="1900" b="0" i="1" smtClean="0">
                            <a:latin typeface="Cambria Math"/>
                          </a:rPr>
                          <m:t>2</m:t>
                        </m:r>
                      </m:sub>
                    </m:sSub>
                    <m:r>
                      <a:rPr lang="en-US" sz="1900" i="1" dirty="0" smtClean="0">
                        <a:latin typeface="Cambria Math"/>
                        <a:cs typeface="Times New Roman" panose="02020603050405020304" pitchFamily="18" charset="0"/>
                      </a:rPr>
                      <m:t>, </m:t>
                    </m:r>
                    <m:sSub>
                      <m:sSubPr>
                        <m:ctrlPr>
                          <a:rPr lang="ru-RU" sz="1900" i="1">
                            <a:latin typeface="Cambria Math"/>
                          </a:rPr>
                        </m:ctrlPr>
                      </m:sSubPr>
                      <m:e>
                        <m:r>
                          <a:rPr lang="en-US" sz="1900" b="1" i="1">
                            <a:latin typeface="Cambria Math"/>
                          </a:rPr>
                          <m:t>𝑷</m:t>
                        </m:r>
                      </m:e>
                      <m:sub>
                        <m:r>
                          <a:rPr lang="en-US" sz="1900" b="0" i="1" smtClean="0">
                            <a:latin typeface="Cambria Math"/>
                          </a:rPr>
                          <m:t>3</m:t>
                        </m:r>
                      </m:sub>
                    </m:sSub>
                  </m:oMath>
                </a14:m>
                <a:r>
                  <a:rPr lang="en-US" sz="1900" dirty="0" smtClean="0">
                    <a:latin typeface="Times New Roman" panose="02020603050405020304" pitchFamily="18" charset="0"/>
                    <a:cs typeface="Times New Roman" panose="02020603050405020304" pitchFamily="18" charset="0"/>
                  </a:rPr>
                  <a:t> </a:t>
                </a:r>
                <a:r>
                  <a:rPr lang="en-US" sz="1900" dirty="0">
                    <a:latin typeface="Times New Roman" panose="02020603050405020304" pitchFamily="18" charset="0"/>
                    <a:cs typeface="Times New Roman" panose="02020603050405020304" pitchFamily="18" charset="0"/>
                  </a:rPr>
                  <a:t>are </a:t>
                </a:r>
                <a:r>
                  <a:rPr lang="en-US" sz="1900" dirty="0" smtClean="0">
                    <a:latin typeface="Times New Roman" panose="02020603050405020304" pitchFamily="18" charset="0"/>
                    <a:cs typeface="Times New Roman" panose="02020603050405020304" pitchFamily="18" charset="0"/>
                  </a:rPr>
                  <a:t>vertices of the facet </a:t>
                </a:r>
                <a14:m>
                  <m:oMath xmlns:m="http://schemas.openxmlformats.org/officeDocument/2006/math">
                    <m:r>
                      <a:rPr lang="en-US" sz="1900" i="1">
                        <a:latin typeface="Cambria Math"/>
                        <a:ea typeface="Cambria Math"/>
                      </a:rPr>
                      <m:t>𝑓</m:t>
                    </m:r>
                  </m:oMath>
                </a14:m>
                <a:r>
                  <a:rPr lang="en-US" sz="1900" dirty="0" smtClean="0">
                    <a:latin typeface="Times New Roman" panose="02020603050405020304" pitchFamily="18" charset="0"/>
                    <a:cs typeface="Times New Roman" panose="02020603050405020304" pitchFamily="18" charset="0"/>
                  </a:rPr>
                  <a:t>, and </a:t>
                </a:r>
                <a14:m>
                  <m:oMath xmlns:m="http://schemas.openxmlformats.org/officeDocument/2006/math">
                    <m:sSub>
                      <m:sSubPr>
                        <m:ctrlPr>
                          <a:rPr lang="ru-RU" sz="1900" i="1">
                            <a:latin typeface="Cambria Math"/>
                          </a:rPr>
                        </m:ctrlPr>
                      </m:sSubPr>
                      <m:e>
                        <m:r>
                          <a:rPr lang="en-US" sz="1900" b="1" i="1">
                            <a:latin typeface="Cambria Math"/>
                          </a:rPr>
                          <m:t>𝒓</m:t>
                        </m:r>
                      </m:e>
                      <m:sub>
                        <m:r>
                          <a:rPr lang="en-US" sz="1900" i="1">
                            <a:latin typeface="Cambria Math"/>
                          </a:rPr>
                          <m:t>1</m:t>
                        </m:r>
                      </m:sub>
                    </m:sSub>
                    <m:r>
                      <a:rPr lang="en-US" sz="1900" b="0" i="1" smtClean="0">
                        <a:latin typeface="Cambria Math"/>
                      </a:rPr>
                      <m:t>=</m:t>
                    </m:r>
                    <m:r>
                      <a:rPr lang="en-US" sz="1900" b="1" i="1" smtClean="0">
                        <a:latin typeface="Cambria Math"/>
                      </a:rPr>
                      <m:t>𝑷</m:t>
                    </m:r>
                    <m:sSub>
                      <m:sSubPr>
                        <m:ctrlPr>
                          <a:rPr lang="ru-RU" sz="1900" i="1">
                            <a:latin typeface="Cambria Math"/>
                          </a:rPr>
                        </m:ctrlPr>
                      </m:sSubPr>
                      <m:e>
                        <m:r>
                          <a:rPr lang="en-US" sz="1900" b="1" i="1">
                            <a:latin typeface="Cambria Math"/>
                          </a:rPr>
                          <m:t>𝑷</m:t>
                        </m:r>
                      </m:e>
                      <m:sub>
                        <m:r>
                          <a:rPr lang="en-US" sz="1900" i="1">
                            <a:latin typeface="Cambria Math"/>
                          </a:rPr>
                          <m:t>1</m:t>
                        </m:r>
                      </m:sub>
                    </m:sSub>
                    <m:r>
                      <a:rPr lang="ru-RU" sz="1900" i="1">
                        <a:latin typeface="Cambria Math"/>
                      </a:rPr>
                      <m:t>,</m:t>
                    </m:r>
                    <m:sSub>
                      <m:sSubPr>
                        <m:ctrlPr>
                          <a:rPr lang="ru-RU" sz="1900" i="1">
                            <a:latin typeface="Cambria Math"/>
                          </a:rPr>
                        </m:ctrlPr>
                      </m:sSubPr>
                      <m:e>
                        <m:r>
                          <a:rPr lang="en-US" sz="1900" b="1" i="1">
                            <a:latin typeface="Cambria Math"/>
                          </a:rPr>
                          <m:t>𝒓</m:t>
                        </m:r>
                      </m:e>
                      <m:sub>
                        <m:r>
                          <a:rPr lang="en-US" sz="1900" i="1">
                            <a:latin typeface="Cambria Math"/>
                          </a:rPr>
                          <m:t>2</m:t>
                        </m:r>
                      </m:sub>
                    </m:sSub>
                    <m:r>
                      <a:rPr lang="en-US" sz="1900" i="1">
                        <a:latin typeface="Cambria Math"/>
                      </a:rPr>
                      <m:t>=</m:t>
                    </m:r>
                    <m:r>
                      <a:rPr lang="en-US" sz="1900" b="1" i="1">
                        <a:latin typeface="Cambria Math"/>
                      </a:rPr>
                      <m:t>𝑷</m:t>
                    </m:r>
                    <m:sSub>
                      <m:sSubPr>
                        <m:ctrlPr>
                          <a:rPr lang="ru-RU" sz="1900" i="1">
                            <a:latin typeface="Cambria Math"/>
                          </a:rPr>
                        </m:ctrlPr>
                      </m:sSubPr>
                      <m:e>
                        <m:r>
                          <a:rPr lang="en-US" sz="1900" b="1" i="1">
                            <a:latin typeface="Cambria Math"/>
                          </a:rPr>
                          <m:t>𝑷</m:t>
                        </m:r>
                      </m:e>
                      <m:sub>
                        <m:r>
                          <a:rPr lang="en-US" sz="1900" b="0" i="1" smtClean="0">
                            <a:latin typeface="Cambria Math"/>
                          </a:rPr>
                          <m:t>2</m:t>
                        </m:r>
                      </m:sub>
                    </m:sSub>
                    <m:r>
                      <a:rPr lang="ru-RU" sz="1900" i="1">
                        <a:latin typeface="Cambria Math"/>
                      </a:rPr>
                      <m:t>,</m:t>
                    </m:r>
                    <m:sSub>
                      <m:sSubPr>
                        <m:ctrlPr>
                          <a:rPr lang="ru-RU" sz="1900" i="1">
                            <a:latin typeface="Cambria Math"/>
                          </a:rPr>
                        </m:ctrlPr>
                      </m:sSubPr>
                      <m:e>
                        <m:r>
                          <a:rPr lang="en-US" sz="1900" b="1" i="1">
                            <a:latin typeface="Cambria Math"/>
                          </a:rPr>
                          <m:t>𝒓</m:t>
                        </m:r>
                      </m:e>
                      <m:sub>
                        <m:r>
                          <a:rPr lang="ru-RU" sz="1900" i="1">
                            <a:latin typeface="Cambria Math"/>
                          </a:rPr>
                          <m:t>3</m:t>
                        </m:r>
                      </m:sub>
                    </m:sSub>
                    <m:r>
                      <a:rPr lang="en-US" sz="1900" i="1">
                        <a:latin typeface="Cambria Math"/>
                      </a:rPr>
                      <m:t>=</m:t>
                    </m:r>
                    <m:r>
                      <a:rPr lang="en-US" sz="1900" b="1" i="1" smtClean="0">
                        <a:latin typeface="Cambria Math"/>
                      </a:rPr>
                      <m:t>𝑷</m:t>
                    </m:r>
                    <m:sSub>
                      <m:sSubPr>
                        <m:ctrlPr>
                          <a:rPr lang="ru-RU" sz="1900" i="1">
                            <a:latin typeface="Cambria Math"/>
                          </a:rPr>
                        </m:ctrlPr>
                      </m:sSubPr>
                      <m:e>
                        <m:r>
                          <a:rPr lang="en-US" sz="1900" b="1" i="1">
                            <a:latin typeface="Cambria Math"/>
                          </a:rPr>
                          <m:t>𝑷</m:t>
                        </m:r>
                      </m:e>
                      <m:sub>
                        <m:r>
                          <a:rPr lang="en-US" sz="1900" b="0" i="1" smtClean="0">
                            <a:latin typeface="Cambria Math"/>
                          </a:rPr>
                          <m:t>3</m:t>
                        </m:r>
                      </m:sub>
                    </m:sSub>
                  </m:oMath>
                </a14:m>
                <a:r>
                  <a:rPr lang="en-US" sz="1900" dirty="0" smtClean="0">
                    <a:latin typeface="Times New Roman" panose="02020603050405020304" pitchFamily="18" charset="0"/>
                    <a:cs typeface="Times New Roman" panose="02020603050405020304" pitchFamily="18" charset="0"/>
                  </a:rPr>
                  <a:t>, then</a:t>
                </a:r>
              </a:p>
              <a:p>
                <a:pPr algn="ctr"/>
                <a:r>
                  <a:rPr lang="en-US" sz="2800" dirty="0" smtClean="0">
                    <a:latin typeface="Times New Roman" panose="02020603050405020304" pitchFamily="18" charset="0"/>
                    <a:cs typeface="Times New Roman" panose="02020603050405020304" pitchFamily="18" charset="0"/>
                  </a:rPr>
                  <a:t> </a:t>
                </a:r>
                <a14:m>
                  <m:oMath xmlns:m="http://schemas.openxmlformats.org/officeDocument/2006/math">
                    <m:sSub>
                      <m:sSubPr>
                        <m:ctrlPr>
                          <a:rPr lang="ru-RU" sz="2800" i="1">
                            <a:latin typeface="Cambria Math"/>
                          </a:rPr>
                        </m:ctrlPr>
                      </m:sSubPr>
                      <m:e>
                        <m:r>
                          <a:rPr lang="ru-RU" sz="2800" b="0" i="1">
                            <a:latin typeface="Cambria Math"/>
                            <a:ea typeface="Cambria Math"/>
                          </a:rPr>
                          <m:t>𝜔</m:t>
                        </m:r>
                      </m:e>
                      <m:sub>
                        <m:r>
                          <a:rPr lang="en-US" sz="2800" b="0" i="1">
                            <a:latin typeface="Cambria Math"/>
                            <a:ea typeface="Cambria Math"/>
                          </a:rPr>
                          <m:t>𝑓</m:t>
                        </m:r>
                      </m:sub>
                    </m:sSub>
                    <m:r>
                      <a:rPr lang="en-US" sz="2800" b="0" i="1" smtClean="0">
                        <a:latin typeface="Cambria Math"/>
                        <a:ea typeface="Cambria Math"/>
                      </a:rPr>
                      <m:t>=2</m:t>
                    </m:r>
                    <m:r>
                      <m:rPr>
                        <m:sty m:val="p"/>
                      </m:rPr>
                      <a:rPr lang="en-US" sz="2800" b="0" i="0" smtClean="0">
                        <a:latin typeface="Cambria Math"/>
                        <a:ea typeface="Cambria Math"/>
                      </a:rPr>
                      <m:t>arctg</m:t>
                    </m:r>
                    <m:d>
                      <m:dPr>
                        <m:ctrlPr>
                          <a:rPr lang="en-US" sz="2800" i="1" smtClean="0">
                            <a:latin typeface="Cambria Math"/>
                            <a:ea typeface="Cambria Math"/>
                          </a:rPr>
                        </m:ctrlPr>
                      </m:dPr>
                      <m:e>
                        <m:f>
                          <m:fPr>
                            <m:ctrlPr>
                              <a:rPr lang="en-US" sz="2800" i="1" smtClean="0">
                                <a:latin typeface="Cambria Math"/>
                                <a:ea typeface="Cambria Math"/>
                              </a:rPr>
                            </m:ctrlPr>
                          </m:fPr>
                          <m:num>
                            <m:sSub>
                              <m:sSubPr>
                                <m:ctrlPr>
                                  <a:rPr lang="ru-RU" sz="2800" i="1">
                                    <a:latin typeface="Cambria Math"/>
                                  </a:rPr>
                                </m:ctrlPr>
                              </m:sSubPr>
                              <m:e>
                                <m:r>
                                  <a:rPr lang="en-US" sz="2800" b="1" i="1">
                                    <a:latin typeface="Cambria Math"/>
                                  </a:rPr>
                                  <m:t>𝒓</m:t>
                                </m:r>
                              </m:e>
                              <m:sub>
                                <m:r>
                                  <a:rPr lang="en-US" sz="2800" b="0" i="1" smtClean="0">
                                    <a:latin typeface="Cambria Math"/>
                                  </a:rPr>
                                  <m:t>1</m:t>
                                </m:r>
                              </m:sub>
                            </m:sSub>
                            <m:r>
                              <a:rPr lang="en-US" sz="2800" b="0" i="1" smtClean="0">
                                <a:latin typeface="Cambria Math"/>
                                <a:ea typeface="Cambria Math"/>
                              </a:rPr>
                              <m:t>∙</m:t>
                            </m:r>
                            <m:d>
                              <m:dPr>
                                <m:ctrlPr>
                                  <a:rPr lang="en-US" sz="2800" i="1" smtClean="0">
                                    <a:latin typeface="Cambria Math"/>
                                    <a:ea typeface="Cambria Math"/>
                                  </a:rPr>
                                </m:ctrlPr>
                              </m:dPr>
                              <m:e>
                                <m:sSub>
                                  <m:sSubPr>
                                    <m:ctrlPr>
                                      <a:rPr lang="ru-RU" sz="2800" i="1">
                                        <a:latin typeface="Cambria Math"/>
                                      </a:rPr>
                                    </m:ctrlPr>
                                  </m:sSubPr>
                                  <m:e>
                                    <m:r>
                                      <a:rPr lang="en-US" sz="2800" b="1" i="1">
                                        <a:latin typeface="Cambria Math"/>
                                      </a:rPr>
                                      <m:t>𝒓</m:t>
                                    </m:r>
                                  </m:e>
                                  <m:sub>
                                    <m:r>
                                      <a:rPr lang="en-US" sz="2800" b="0" i="1" smtClean="0">
                                        <a:latin typeface="Cambria Math"/>
                                      </a:rPr>
                                      <m:t>2</m:t>
                                    </m:r>
                                  </m:sub>
                                </m:sSub>
                                <m:r>
                                  <a:rPr lang="en-US" sz="2800" b="0" i="1" smtClean="0">
                                    <a:latin typeface="Cambria Math"/>
                                    <a:ea typeface="Cambria Math"/>
                                  </a:rPr>
                                  <m:t>×</m:t>
                                </m:r>
                                <m:sSub>
                                  <m:sSubPr>
                                    <m:ctrlPr>
                                      <a:rPr lang="ru-RU" sz="2800" i="1">
                                        <a:latin typeface="Cambria Math"/>
                                      </a:rPr>
                                    </m:ctrlPr>
                                  </m:sSubPr>
                                  <m:e>
                                    <m:r>
                                      <a:rPr lang="en-US" sz="2800" b="1" i="1">
                                        <a:latin typeface="Cambria Math"/>
                                      </a:rPr>
                                      <m:t>𝒓</m:t>
                                    </m:r>
                                  </m:e>
                                  <m:sub>
                                    <m:r>
                                      <a:rPr lang="en-US" sz="2800" b="0" i="1" smtClean="0">
                                        <a:latin typeface="Cambria Math"/>
                                      </a:rPr>
                                      <m:t>3</m:t>
                                    </m:r>
                                  </m:sub>
                                </m:sSub>
                              </m:e>
                            </m:d>
                          </m:num>
                          <m:den>
                            <m:d>
                              <m:dPr>
                                <m:begChr m:val="|"/>
                                <m:endChr m:val="|"/>
                                <m:ctrlPr>
                                  <a:rPr lang="en-US" sz="2800" i="1" smtClean="0">
                                    <a:latin typeface="Cambria Math"/>
                                    <a:ea typeface="Cambria Math"/>
                                  </a:rPr>
                                </m:ctrlPr>
                              </m:dPr>
                              <m:e>
                                <m:sSub>
                                  <m:sSubPr>
                                    <m:ctrlPr>
                                      <a:rPr lang="ru-RU" sz="2800" i="1">
                                        <a:latin typeface="Cambria Math"/>
                                      </a:rPr>
                                    </m:ctrlPr>
                                  </m:sSubPr>
                                  <m:e>
                                    <m:r>
                                      <a:rPr lang="en-US" sz="2800" b="1" i="1">
                                        <a:latin typeface="Cambria Math"/>
                                      </a:rPr>
                                      <m:t>𝒓</m:t>
                                    </m:r>
                                  </m:e>
                                  <m:sub>
                                    <m:r>
                                      <a:rPr lang="en-US" sz="2800" b="0" i="1">
                                        <a:latin typeface="Cambria Math"/>
                                      </a:rPr>
                                      <m:t>1</m:t>
                                    </m:r>
                                  </m:sub>
                                </m:sSub>
                              </m:e>
                            </m:d>
                            <m:r>
                              <a:rPr lang="en-US" sz="2800" b="0" i="1" smtClean="0">
                                <a:latin typeface="Cambria Math"/>
                                <a:ea typeface="Cambria Math"/>
                              </a:rPr>
                              <m:t>∙</m:t>
                            </m:r>
                            <m:d>
                              <m:dPr>
                                <m:begChr m:val="|"/>
                                <m:endChr m:val="|"/>
                                <m:ctrlPr>
                                  <a:rPr lang="en-US" sz="2800" i="1">
                                    <a:latin typeface="Cambria Math"/>
                                    <a:ea typeface="Cambria Math"/>
                                  </a:rPr>
                                </m:ctrlPr>
                              </m:dPr>
                              <m:e>
                                <m:sSub>
                                  <m:sSubPr>
                                    <m:ctrlPr>
                                      <a:rPr lang="ru-RU" sz="2800" i="1">
                                        <a:latin typeface="Cambria Math"/>
                                      </a:rPr>
                                    </m:ctrlPr>
                                  </m:sSubPr>
                                  <m:e>
                                    <m:r>
                                      <a:rPr lang="en-US" sz="2800" b="1" i="1">
                                        <a:latin typeface="Cambria Math"/>
                                      </a:rPr>
                                      <m:t>𝒓</m:t>
                                    </m:r>
                                  </m:e>
                                  <m:sub>
                                    <m:r>
                                      <a:rPr lang="en-US" sz="2800" b="0" i="1" smtClean="0">
                                        <a:latin typeface="Cambria Math"/>
                                      </a:rPr>
                                      <m:t>2</m:t>
                                    </m:r>
                                  </m:sub>
                                </m:sSub>
                              </m:e>
                            </m:d>
                            <m:r>
                              <a:rPr lang="en-US" sz="2800" b="0" i="1" smtClean="0">
                                <a:latin typeface="Cambria Math"/>
                                <a:ea typeface="Cambria Math"/>
                              </a:rPr>
                              <m:t>∙</m:t>
                            </m:r>
                            <m:d>
                              <m:dPr>
                                <m:begChr m:val="|"/>
                                <m:endChr m:val="|"/>
                                <m:ctrlPr>
                                  <a:rPr lang="en-US" sz="2800" i="1">
                                    <a:latin typeface="Cambria Math"/>
                                    <a:ea typeface="Cambria Math"/>
                                  </a:rPr>
                                </m:ctrlPr>
                              </m:dPr>
                              <m:e>
                                <m:sSub>
                                  <m:sSubPr>
                                    <m:ctrlPr>
                                      <a:rPr lang="ru-RU" sz="2800" i="1">
                                        <a:latin typeface="Cambria Math"/>
                                      </a:rPr>
                                    </m:ctrlPr>
                                  </m:sSubPr>
                                  <m:e>
                                    <m:r>
                                      <a:rPr lang="en-US" sz="2800" b="1" i="1">
                                        <a:latin typeface="Cambria Math"/>
                                      </a:rPr>
                                      <m:t>𝒓</m:t>
                                    </m:r>
                                  </m:e>
                                  <m:sub>
                                    <m:r>
                                      <a:rPr lang="en-US" sz="2800" b="0" i="1" smtClean="0">
                                        <a:latin typeface="Cambria Math"/>
                                      </a:rPr>
                                      <m:t>3</m:t>
                                    </m:r>
                                  </m:sub>
                                </m:sSub>
                              </m:e>
                            </m:d>
                            <m:r>
                              <a:rPr lang="en-US" sz="2800" b="0" i="1" smtClean="0">
                                <a:latin typeface="Cambria Math"/>
                              </a:rPr>
                              <m:t>+</m:t>
                            </m:r>
                            <m:d>
                              <m:dPr>
                                <m:begChr m:val="|"/>
                                <m:endChr m:val="|"/>
                                <m:ctrlPr>
                                  <a:rPr lang="en-US" sz="2800" i="1">
                                    <a:latin typeface="Cambria Math"/>
                                    <a:ea typeface="Cambria Math"/>
                                  </a:rPr>
                                </m:ctrlPr>
                              </m:dPr>
                              <m:e>
                                <m:sSub>
                                  <m:sSubPr>
                                    <m:ctrlPr>
                                      <a:rPr lang="ru-RU" sz="2800" i="1">
                                        <a:latin typeface="Cambria Math"/>
                                      </a:rPr>
                                    </m:ctrlPr>
                                  </m:sSubPr>
                                  <m:e>
                                    <m:r>
                                      <a:rPr lang="en-US" sz="2800" b="1" i="1">
                                        <a:latin typeface="Cambria Math"/>
                                      </a:rPr>
                                      <m:t>𝒓</m:t>
                                    </m:r>
                                  </m:e>
                                  <m:sub>
                                    <m:r>
                                      <a:rPr lang="en-US" sz="2800" b="0" i="1">
                                        <a:latin typeface="Cambria Math"/>
                                      </a:rPr>
                                      <m:t>1</m:t>
                                    </m:r>
                                  </m:sub>
                                </m:sSub>
                              </m:e>
                            </m:d>
                            <m:r>
                              <a:rPr lang="en-US" sz="2800" b="0" i="1">
                                <a:latin typeface="Cambria Math"/>
                                <a:ea typeface="Cambria Math"/>
                              </a:rPr>
                              <m:t>∙</m:t>
                            </m:r>
                            <m:sSub>
                              <m:sSubPr>
                                <m:ctrlPr>
                                  <a:rPr lang="ru-RU" sz="2800" i="1">
                                    <a:latin typeface="Cambria Math"/>
                                  </a:rPr>
                                </m:ctrlPr>
                              </m:sSubPr>
                              <m:e>
                                <m:r>
                                  <a:rPr lang="en-US" sz="2800" b="1" i="1">
                                    <a:latin typeface="Cambria Math"/>
                                  </a:rPr>
                                  <m:t>𝒓</m:t>
                                </m:r>
                              </m:e>
                              <m:sub>
                                <m:r>
                                  <a:rPr lang="en-US" sz="2800" b="0" i="1">
                                    <a:latin typeface="Cambria Math"/>
                                  </a:rPr>
                                  <m:t>2</m:t>
                                </m:r>
                              </m:sub>
                            </m:sSub>
                            <m:r>
                              <a:rPr lang="en-US" sz="2800" b="0" i="1">
                                <a:latin typeface="Cambria Math"/>
                                <a:ea typeface="Cambria Math"/>
                              </a:rPr>
                              <m:t>∙</m:t>
                            </m:r>
                            <m:sSub>
                              <m:sSubPr>
                                <m:ctrlPr>
                                  <a:rPr lang="ru-RU" sz="2800" i="1">
                                    <a:latin typeface="Cambria Math"/>
                                  </a:rPr>
                                </m:ctrlPr>
                              </m:sSubPr>
                              <m:e>
                                <m:r>
                                  <a:rPr lang="en-US" sz="2800" b="1" i="1">
                                    <a:latin typeface="Cambria Math"/>
                                  </a:rPr>
                                  <m:t>𝒓</m:t>
                                </m:r>
                              </m:e>
                              <m:sub>
                                <m:r>
                                  <a:rPr lang="en-US" sz="2800" b="0" i="1">
                                    <a:latin typeface="Cambria Math"/>
                                  </a:rPr>
                                  <m:t>3</m:t>
                                </m:r>
                              </m:sub>
                            </m:sSub>
                            <m:r>
                              <a:rPr lang="en-US" sz="2800" b="0" i="1" smtClean="0">
                                <a:latin typeface="Cambria Math"/>
                              </a:rPr>
                              <m:t>+</m:t>
                            </m:r>
                            <m:d>
                              <m:dPr>
                                <m:begChr m:val="|"/>
                                <m:endChr m:val="|"/>
                                <m:ctrlPr>
                                  <a:rPr lang="en-US" sz="2800" i="1">
                                    <a:latin typeface="Cambria Math"/>
                                    <a:ea typeface="Cambria Math"/>
                                  </a:rPr>
                                </m:ctrlPr>
                              </m:dPr>
                              <m:e>
                                <m:sSub>
                                  <m:sSubPr>
                                    <m:ctrlPr>
                                      <a:rPr lang="ru-RU" sz="2800" i="1">
                                        <a:latin typeface="Cambria Math"/>
                                      </a:rPr>
                                    </m:ctrlPr>
                                  </m:sSubPr>
                                  <m:e>
                                    <m:r>
                                      <a:rPr lang="en-US" sz="2800" b="1" i="1">
                                        <a:latin typeface="Cambria Math"/>
                                      </a:rPr>
                                      <m:t>𝒓</m:t>
                                    </m:r>
                                  </m:e>
                                  <m:sub>
                                    <m:r>
                                      <a:rPr lang="en-US" sz="2800" b="0" i="1" smtClean="0">
                                        <a:latin typeface="Cambria Math"/>
                                      </a:rPr>
                                      <m:t>2</m:t>
                                    </m:r>
                                  </m:sub>
                                </m:sSub>
                              </m:e>
                            </m:d>
                            <m:r>
                              <a:rPr lang="en-US" sz="2800" b="0" i="1">
                                <a:latin typeface="Cambria Math"/>
                                <a:ea typeface="Cambria Math"/>
                              </a:rPr>
                              <m:t>∙</m:t>
                            </m:r>
                            <m:sSub>
                              <m:sSubPr>
                                <m:ctrlPr>
                                  <a:rPr lang="ru-RU" sz="2800" i="1">
                                    <a:latin typeface="Cambria Math"/>
                                  </a:rPr>
                                </m:ctrlPr>
                              </m:sSubPr>
                              <m:e>
                                <m:r>
                                  <a:rPr lang="en-US" sz="2800" b="1" i="1">
                                    <a:latin typeface="Cambria Math"/>
                                  </a:rPr>
                                  <m:t>𝒓</m:t>
                                </m:r>
                              </m:e>
                              <m:sub>
                                <m:r>
                                  <a:rPr lang="en-US" sz="2800" b="0" i="1" smtClean="0">
                                    <a:latin typeface="Cambria Math"/>
                                  </a:rPr>
                                  <m:t>3</m:t>
                                </m:r>
                              </m:sub>
                            </m:sSub>
                            <m:r>
                              <a:rPr lang="en-US" sz="2800" b="0" i="1">
                                <a:latin typeface="Cambria Math"/>
                                <a:ea typeface="Cambria Math"/>
                              </a:rPr>
                              <m:t>∙</m:t>
                            </m:r>
                            <m:sSub>
                              <m:sSubPr>
                                <m:ctrlPr>
                                  <a:rPr lang="ru-RU" sz="2800" i="1">
                                    <a:latin typeface="Cambria Math"/>
                                  </a:rPr>
                                </m:ctrlPr>
                              </m:sSubPr>
                              <m:e>
                                <m:r>
                                  <a:rPr lang="en-US" sz="2800" b="1" i="1">
                                    <a:latin typeface="Cambria Math"/>
                                  </a:rPr>
                                  <m:t>𝒓</m:t>
                                </m:r>
                              </m:e>
                              <m:sub>
                                <m:r>
                                  <a:rPr lang="en-US" sz="2800" b="0" i="1" smtClean="0">
                                    <a:latin typeface="Cambria Math"/>
                                  </a:rPr>
                                  <m:t>1</m:t>
                                </m:r>
                              </m:sub>
                            </m:sSub>
                            <m:r>
                              <a:rPr lang="en-US" sz="2800" b="0" i="1">
                                <a:latin typeface="Cambria Math"/>
                              </a:rPr>
                              <m:t>+</m:t>
                            </m:r>
                            <m:d>
                              <m:dPr>
                                <m:begChr m:val="|"/>
                                <m:endChr m:val="|"/>
                                <m:ctrlPr>
                                  <a:rPr lang="en-US" sz="2800" i="1">
                                    <a:latin typeface="Cambria Math"/>
                                    <a:ea typeface="Cambria Math"/>
                                  </a:rPr>
                                </m:ctrlPr>
                              </m:dPr>
                              <m:e>
                                <m:sSub>
                                  <m:sSubPr>
                                    <m:ctrlPr>
                                      <a:rPr lang="ru-RU" sz="2800" i="1" smtClean="0">
                                        <a:latin typeface="Cambria Math"/>
                                      </a:rPr>
                                    </m:ctrlPr>
                                  </m:sSubPr>
                                  <m:e>
                                    <m:r>
                                      <a:rPr lang="en-US" sz="2800" b="1" i="1">
                                        <a:latin typeface="Cambria Math"/>
                                      </a:rPr>
                                      <m:t>𝒓</m:t>
                                    </m:r>
                                  </m:e>
                                  <m:sub>
                                    <m:r>
                                      <a:rPr lang="en-US" sz="2800" b="0" i="1" smtClean="0">
                                        <a:latin typeface="Cambria Math"/>
                                      </a:rPr>
                                      <m:t>3</m:t>
                                    </m:r>
                                  </m:sub>
                                </m:sSub>
                              </m:e>
                            </m:d>
                            <m:r>
                              <a:rPr lang="en-US" sz="2800" b="0" i="1">
                                <a:latin typeface="Cambria Math"/>
                                <a:ea typeface="Cambria Math"/>
                              </a:rPr>
                              <m:t>∙</m:t>
                            </m:r>
                            <m:sSub>
                              <m:sSubPr>
                                <m:ctrlPr>
                                  <a:rPr lang="ru-RU" sz="2800" i="1">
                                    <a:latin typeface="Cambria Math"/>
                                  </a:rPr>
                                </m:ctrlPr>
                              </m:sSubPr>
                              <m:e>
                                <m:r>
                                  <a:rPr lang="en-US" sz="2800" b="1" i="1">
                                    <a:latin typeface="Cambria Math"/>
                                  </a:rPr>
                                  <m:t>𝒓</m:t>
                                </m:r>
                              </m:e>
                              <m:sub>
                                <m:r>
                                  <a:rPr lang="en-US" sz="2800" b="0" i="1" smtClean="0">
                                    <a:latin typeface="Cambria Math"/>
                                  </a:rPr>
                                  <m:t>1</m:t>
                                </m:r>
                              </m:sub>
                            </m:sSub>
                            <m:r>
                              <a:rPr lang="en-US" sz="2800" b="0" i="1">
                                <a:latin typeface="Cambria Math"/>
                                <a:ea typeface="Cambria Math"/>
                              </a:rPr>
                              <m:t>∙</m:t>
                            </m:r>
                            <m:sSub>
                              <m:sSubPr>
                                <m:ctrlPr>
                                  <a:rPr lang="ru-RU" sz="2800" i="1">
                                    <a:latin typeface="Cambria Math"/>
                                  </a:rPr>
                                </m:ctrlPr>
                              </m:sSubPr>
                              <m:e>
                                <m:r>
                                  <a:rPr lang="en-US" sz="2800" b="1" i="1">
                                    <a:latin typeface="Cambria Math"/>
                                  </a:rPr>
                                  <m:t>𝒓</m:t>
                                </m:r>
                              </m:e>
                              <m:sub>
                                <m:r>
                                  <a:rPr lang="en-US" sz="2800" b="0" i="1" smtClean="0">
                                    <a:latin typeface="Cambria Math"/>
                                  </a:rPr>
                                  <m:t>2</m:t>
                                </m:r>
                              </m:sub>
                            </m:sSub>
                          </m:den>
                        </m:f>
                      </m:e>
                    </m:d>
                  </m:oMath>
                </a14:m>
                <a:endParaRPr lang="ru-RU" sz="2800" dirty="0" smtClean="0">
                  <a:latin typeface="Times New Roman" pitchFamily="18" charset="0"/>
                  <a:cs typeface="Times New Roman" pitchFamily="18" charset="0"/>
                </a:endParaRPr>
              </a:p>
              <a:p>
                <a:endParaRPr lang="en-US" sz="1900" i="1" dirty="0" smtClean="0">
                  <a:latin typeface="Cambria Math"/>
                  <a:cs typeface="Times New Roman" pitchFamily="18" charset="0"/>
                </a:endParaRPr>
              </a:p>
              <a:p>
                <a:r>
                  <a:rPr lang="en-US" sz="1900" dirty="0">
                    <a:latin typeface="Times New Roman" panose="02020603050405020304" pitchFamily="18" charset="0"/>
                    <a:cs typeface="Times New Roman" panose="02020603050405020304" pitchFamily="18" charset="0"/>
                  </a:rPr>
                  <a:t>If </a:t>
                </a:r>
                <a14:m>
                  <m:oMath xmlns:m="http://schemas.openxmlformats.org/officeDocument/2006/math">
                    <m:sSub>
                      <m:sSubPr>
                        <m:ctrlPr>
                          <a:rPr lang="ru-RU" sz="1900" i="1">
                            <a:latin typeface="Cambria Math"/>
                          </a:rPr>
                        </m:ctrlPr>
                      </m:sSubPr>
                      <m:e>
                        <m:r>
                          <a:rPr lang="en-US" sz="1900" b="1" i="1">
                            <a:latin typeface="Cambria Math"/>
                          </a:rPr>
                          <m:t>𝑷</m:t>
                        </m:r>
                      </m:e>
                      <m:sub>
                        <m:r>
                          <a:rPr lang="en-US" sz="1900" i="1">
                            <a:latin typeface="Cambria Math"/>
                          </a:rPr>
                          <m:t>1</m:t>
                        </m:r>
                      </m:sub>
                    </m:sSub>
                    <m:r>
                      <a:rPr lang="en-US" sz="1900" i="1" dirty="0">
                        <a:latin typeface="Cambria Math"/>
                        <a:cs typeface="Times New Roman" panose="02020603050405020304" pitchFamily="18" charset="0"/>
                      </a:rPr>
                      <m:t>,</m:t>
                    </m:r>
                    <m:sSub>
                      <m:sSubPr>
                        <m:ctrlPr>
                          <a:rPr lang="ru-RU" sz="1900" i="1">
                            <a:latin typeface="Cambria Math"/>
                          </a:rPr>
                        </m:ctrlPr>
                      </m:sSubPr>
                      <m:e>
                        <m:r>
                          <a:rPr lang="en-US" sz="1900" b="1" i="1">
                            <a:latin typeface="Cambria Math"/>
                          </a:rPr>
                          <m:t>𝑷</m:t>
                        </m:r>
                      </m:e>
                      <m:sub>
                        <m:r>
                          <a:rPr lang="en-US" sz="1900" i="1">
                            <a:latin typeface="Cambria Math"/>
                          </a:rPr>
                          <m:t>2</m:t>
                        </m:r>
                      </m:sub>
                    </m:sSub>
                    <m:r>
                      <a:rPr lang="en-US" sz="1900" i="1" dirty="0">
                        <a:latin typeface="Cambria Math"/>
                        <a:cs typeface="Times New Roman" panose="02020603050405020304" pitchFamily="18" charset="0"/>
                      </a:rPr>
                      <m:t>,</m:t>
                    </m:r>
                  </m:oMath>
                </a14:m>
                <a:r>
                  <a:rPr lang="en-US" sz="1900" dirty="0" smtClean="0">
                    <a:latin typeface="Times New Roman" panose="02020603050405020304" pitchFamily="18" charset="0"/>
                    <a:cs typeface="Times New Roman" panose="02020603050405020304" pitchFamily="18" charset="0"/>
                  </a:rPr>
                  <a:t> are </a:t>
                </a:r>
                <a:r>
                  <a:rPr lang="en-US" sz="1900" dirty="0">
                    <a:latin typeface="Times New Roman" panose="02020603050405020304" pitchFamily="18" charset="0"/>
                    <a:cs typeface="Times New Roman" panose="02020603050405020304" pitchFamily="18" charset="0"/>
                  </a:rPr>
                  <a:t>vertices </a:t>
                </a:r>
                <a:r>
                  <a:rPr lang="en-US" sz="1900" dirty="0" smtClean="0">
                    <a:latin typeface="Times New Roman" panose="02020603050405020304" pitchFamily="18" charset="0"/>
                    <a:cs typeface="Times New Roman" panose="02020603050405020304" pitchFamily="18" charset="0"/>
                  </a:rPr>
                  <a:t>of </a:t>
                </a:r>
                <a:r>
                  <a:rPr lang="en-US" sz="1900" dirty="0">
                    <a:latin typeface="Times New Roman" panose="02020603050405020304" pitchFamily="18" charset="0"/>
                    <a:cs typeface="Times New Roman" panose="02020603050405020304" pitchFamily="18" charset="0"/>
                  </a:rPr>
                  <a:t>the </a:t>
                </a:r>
                <a:r>
                  <a:rPr lang="en-US" sz="1900" dirty="0" smtClean="0">
                    <a:latin typeface="Times New Roman" panose="02020603050405020304" pitchFamily="18" charset="0"/>
                    <a:cs typeface="Times New Roman" panose="02020603050405020304" pitchFamily="18" charset="0"/>
                  </a:rPr>
                  <a:t>edge </a:t>
                </a:r>
                <a14:m>
                  <m:oMath xmlns:m="http://schemas.openxmlformats.org/officeDocument/2006/math">
                    <m:r>
                      <a:rPr lang="en-US" sz="1900" b="0" i="1" smtClean="0">
                        <a:latin typeface="Cambria Math"/>
                        <a:ea typeface="Cambria Math"/>
                      </a:rPr>
                      <m:t>𝑒</m:t>
                    </m:r>
                  </m:oMath>
                </a14:m>
                <a:r>
                  <a:rPr lang="en-US" sz="1900" dirty="0" smtClean="0">
                    <a:latin typeface="Times New Roman" panose="02020603050405020304" pitchFamily="18" charset="0"/>
                    <a:cs typeface="Times New Roman" panose="02020603050405020304" pitchFamily="18" charset="0"/>
                  </a:rPr>
                  <a:t>, </a:t>
                </a:r>
                <a:r>
                  <a:rPr lang="en-US" sz="1900" dirty="0">
                    <a:latin typeface="Times New Roman" panose="02020603050405020304" pitchFamily="18" charset="0"/>
                    <a:cs typeface="Times New Roman" panose="02020603050405020304" pitchFamily="18" charset="0"/>
                  </a:rPr>
                  <a:t>and </a:t>
                </a:r>
                <a14:m>
                  <m:oMath xmlns:m="http://schemas.openxmlformats.org/officeDocument/2006/math">
                    <m:sSub>
                      <m:sSubPr>
                        <m:ctrlPr>
                          <a:rPr lang="ru-RU" sz="1900" i="1">
                            <a:latin typeface="Cambria Math"/>
                          </a:rPr>
                        </m:ctrlPr>
                      </m:sSubPr>
                      <m:e>
                        <m:r>
                          <a:rPr lang="en-US" sz="1900" b="1" i="1">
                            <a:latin typeface="Cambria Math"/>
                          </a:rPr>
                          <m:t>𝒓</m:t>
                        </m:r>
                      </m:e>
                      <m:sub>
                        <m:r>
                          <a:rPr lang="en-US" sz="1900" i="1">
                            <a:latin typeface="Cambria Math"/>
                          </a:rPr>
                          <m:t>1</m:t>
                        </m:r>
                      </m:sub>
                    </m:sSub>
                    <m:r>
                      <a:rPr lang="en-US" sz="1900" i="1">
                        <a:latin typeface="Cambria Math"/>
                      </a:rPr>
                      <m:t>=</m:t>
                    </m:r>
                    <m:r>
                      <a:rPr lang="en-US" sz="1900" b="1" i="1">
                        <a:latin typeface="Cambria Math"/>
                      </a:rPr>
                      <m:t>𝑷</m:t>
                    </m:r>
                    <m:sSub>
                      <m:sSubPr>
                        <m:ctrlPr>
                          <a:rPr lang="ru-RU" sz="1900" i="1">
                            <a:latin typeface="Cambria Math"/>
                          </a:rPr>
                        </m:ctrlPr>
                      </m:sSubPr>
                      <m:e>
                        <m:r>
                          <a:rPr lang="en-US" sz="1900" b="1" i="1">
                            <a:latin typeface="Cambria Math"/>
                          </a:rPr>
                          <m:t>𝑷</m:t>
                        </m:r>
                      </m:e>
                      <m:sub>
                        <m:r>
                          <a:rPr lang="en-US" sz="1900" i="1">
                            <a:latin typeface="Cambria Math"/>
                          </a:rPr>
                          <m:t>1</m:t>
                        </m:r>
                      </m:sub>
                    </m:sSub>
                    <m:r>
                      <a:rPr lang="ru-RU" sz="1900" i="1">
                        <a:latin typeface="Cambria Math"/>
                      </a:rPr>
                      <m:t>,</m:t>
                    </m:r>
                    <m:sSub>
                      <m:sSubPr>
                        <m:ctrlPr>
                          <a:rPr lang="ru-RU" sz="1900" i="1">
                            <a:latin typeface="Cambria Math"/>
                          </a:rPr>
                        </m:ctrlPr>
                      </m:sSubPr>
                      <m:e>
                        <m:r>
                          <a:rPr lang="en-US" sz="1900" b="1" i="1">
                            <a:latin typeface="Cambria Math"/>
                          </a:rPr>
                          <m:t>𝒓</m:t>
                        </m:r>
                      </m:e>
                      <m:sub>
                        <m:r>
                          <a:rPr lang="en-US" sz="1900" i="1">
                            <a:latin typeface="Cambria Math"/>
                          </a:rPr>
                          <m:t>2</m:t>
                        </m:r>
                      </m:sub>
                    </m:sSub>
                    <m:r>
                      <a:rPr lang="en-US" sz="1900" i="1">
                        <a:latin typeface="Cambria Math"/>
                      </a:rPr>
                      <m:t>=</m:t>
                    </m:r>
                    <m:r>
                      <a:rPr lang="en-US" sz="1900" b="1" i="1">
                        <a:latin typeface="Cambria Math"/>
                      </a:rPr>
                      <m:t>𝑷</m:t>
                    </m:r>
                    <m:sSub>
                      <m:sSubPr>
                        <m:ctrlPr>
                          <a:rPr lang="ru-RU" sz="1900" i="1">
                            <a:latin typeface="Cambria Math"/>
                          </a:rPr>
                        </m:ctrlPr>
                      </m:sSubPr>
                      <m:e>
                        <m:r>
                          <a:rPr lang="en-US" sz="1900" b="1" i="1">
                            <a:latin typeface="Cambria Math"/>
                          </a:rPr>
                          <m:t>𝑷</m:t>
                        </m:r>
                      </m:e>
                      <m:sub>
                        <m:r>
                          <a:rPr lang="en-US" sz="1900" i="1">
                            <a:latin typeface="Cambria Math"/>
                          </a:rPr>
                          <m:t>2</m:t>
                        </m:r>
                      </m:sub>
                    </m:sSub>
                  </m:oMath>
                </a14:m>
                <a:r>
                  <a:rPr lang="en-US" sz="1900" dirty="0">
                    <a:latin typeface="Times New Roman" panose="02020603050405020304" pitchFamily="18" charset="0"/>
                    <a:cs typeface="Times New Roman" panose="02020603050405020304" pitchFamily="18" charset="0"/>
                  </a:rPr>
                  <a:t>, </a:t>
                </a:r>
                <a:r>
                  <a:rPr lang="en-US" sz="1900" dirty="0" smtClean="0">
                    <a:latin typeface="Times New Roman" panose="02020603050405020304" pitchFamily="18" charset="0"/>
                    <a:cs typeface="Times New Roman" panose="02020603050405020304" pitchFamily="18" charset="0"/>
                  </a:rPr>
                  <a:t>then</a:t>
                </a:r>
                <a:endParaRPr lang="en-US" sz="1900" i="1" dirty="0">
                  <a:latin typeface="Cambria Math"/>
                  <a:cs typeface="Times New Roman" pitchFamily="18" charset="0"/>
                </a:endParaRPr>
              </a:p>
              <a:p>
                <a:pPr/>
                <a14:m>
                  <m:oMathPara xmlns:m="http://schemas.openxmlformats.org/officeDocument/2006/math">
                    <m:oMathParaPr>
                      <m:jc m:val="centerGroup"/>
                    </m:oMathParaPr>
                    <m:oMath xmlns:m="http://schemas.openxmlformats.org/officeDocument/2006/math">
                      <m:sSub>
                        <m:sSubPr>
                          <m:ctrlPr>
                            <a:rPr lang="ru-RU" sz="2400" i="1" smtClean="0">
                              <a:latin typeface="Cambria Math"/>
                              <a:cs typeface="Times New Roman" pitchFamily="18" charset="0"/>
                            </a:rPr>
                          </m:ctrlPr>
                        </m:sSubPr>
                        <m:e>
                          <m:r>
                            <a:rPr lang="en-US" sz="2400" b="0" i="1" smtClean="0">
                              <a:latin typeface="Cambria Math"/>
                              <a:cs typeface="Times New Roman" pitchFamily="18" charset="0"/>
                            </a:rPr>
                            <m:t>𝐿</m:t>
                          </m:r>
                        </m:e>
                        <m:sub>
                          <m:r>
                            <a:rPr lang="en-US" sz="2400" b="0" i="1" smtClean="0">
                              <a:latin typeface="Cambria Math"/>
                              <a:cs typeface="Times New Roman" pitchFamily="18" charset="0"/>
                            </a:rPr>
                            <m:t>𝑒</m:t>
                          </m:r>
                        </m:sub>
                      </m:sSub>
                      <m:r>
                        <a:rPr lang="en-US" sz="2400" b="0" i="1" smtClean="0">
                          <a:latin typeface="Cambria Math"/>
                          <a:cs typeface="Times New Roman" pitchFamily="18" charset="0"/>
                        </a:rPr>
                        <m:t>=</m:t>
                      </m:r>
                      <m:r>
                        <m:rPr>
                          <m:sty m:val="p"/>
                        </m:rPr>
                        <a:rPr lang="en-US" sz="2400" b="0" i="0" smtClean="0">
                          <a:latin typeface="Cambria Math"/>
                          <a:cs typeface="Times New Roman" pitchFamily="18" charset="0"/>
                        </a:rPr>
                        <m:t>ln</m:t>
                      </m:r>
                      <m:r>
                        <a:rPr lang="en-US" sz="2400" b="0" i="1" smtClean="0">
                          <a:latin typeface="Cambria Math"/>
                          <a:cs typeface="Times New Roman" pitchFamily="18" charset="0"/>
                        </a:rPr>
                        <m:t>⁡</m:t>
                      </m:r>
                      <m:d>
                        <m:dPr>
                          <m:ctrlPr>
                            <a:rPr lang="en-US" sz="2400" i="1" smtClean="0">
                              <a:latin typeface="Cambria Math"/>
                              <a:cs typeface="Times New Roman" pitchFamily="18" charset="0"/>
                            </a:rPr>
                          </m:ctrlPr>
                        </m:dPr>
                        <m:e>
                          <m:f>
                            <m:fPr>
                              <m:ctrlPr>
                                <a:rPr lang="en-US" sz="2400" i="1" smtClean="0">
                                  <a:latin typeface="Cambria Math"/>
                                  <a:cs typeface="Times New Roman" pitchFamily="18" charset="0"/>
                                </a:rPr>
                              </m:ctrlPr>
                            </m:fPr>
                            <m:num>
                              <m:d>
                                <m:dPr>
                                  <m:begChr m:val="|"/>
                                  <m:endChr m:val="|"/>
                                  <m:ctrlPr>
                                    <a:rPr lang="en-US" sz="2400" i="1">
                                      <a:latin typeface="Cambria Math"/>
                                      <a:ea typeface="Cambria Math"/>
                                    </a:rPr>
                                  </m:ctrlPr>
                                </m:dPr>
                                <m:e>
                                  <m:sSub>
                                    <m:sSubPr>
                                      <m:ctrlPr>
                                        <a:rPr lang="ru-RU" sz="2400" i="1">
                                          <a:latin typeface="Cambria Math"/>
                                        </a:rPr>
                                      </m:ctrlPr>
                                    </m:sSubPr>
                                    <m:e>
                                      <m:r>
                                        <a:rPr lang="en-US" sz="2400" b="1" i="1" smtClean="0">
                                          <a:latin typeface="Cambria Math"/>
                                        </a:rPr>
                                        <m:t>𝒓</m:t>
                                      </m:r>
                                    </m:e>
                                    <m:sub>
                                      <m:r>
                                        <a:rPr lang="en-US" sz="2400" b="0" i="1">
                                          <a:latin typeface="Cambria Math"/>
                                        </a:rPr>
                                        <m:t>1</m:t>
                                      </m:r>
                                    </m:sub>
                                  </m:sSub>
                                </m:e>
                              </m:d>
                              <m:r>
                                <a:rPr lang="en-US" sz="2400" b="0" i="1" smtClean="0">
                                  <a:latin typeface="Cambria Math"/>
                                </a:rPr>
                                <m:t>+</m:t>
                              </m:r>
                              <m:d>
                                <m:dPr>
                                  <m:begChr m:val="|"/>
                                  <m:endChr m:val="|"/>
                                  <m:ctrlPr>
                                    <a:rPr lang="en-US" sz="2400" i="1">
                                      <a:latin typeface="Cambria Math"/>
                                      <a:ea typeface="Cambria Math"/>
                                    </a:rPr>
                                  </m:ctrlPr>
                                </m:dPr>
                                <m:e>
                                  <m:sSub>
                                    <m:sSubPr>
                                      <m:ctrlPr>
                                        <a:rPr lang="ru-RU" sz="2400" i="1">
                                          <a:latin typeface="Cambria Math"/>
                                        </a:rPr>
                                      </m:ctrlPr>
                                    </m:sSubPr>
                                    <m:e>
                                      <m:r>
                                        <a:rPr lang="en-US" sz="2400" b="1" i="1">
                                          <a:latin typeface="Cambria Math"/>
                                        </a:rPr>
                                        <m:t>𝒓</m:t>
                                      </m:r>
                                    </m:e>
                                    <m:sub>
                                      <m:r>
                                        <a:rPr lang="en-US" sz="2400" b="0" i="1">
                                          <a:latin typeface="Cambria Math"/>
                                        </a:rPr>
                                        <m:t>2</m:t>
                                      </m:r>
                                    </m:sub>
                                  </m:sSub>
                                </m:e>
                              </m:d>
                              <m:r>
                                <a:rPr lang="en-US" sz="2400" b="0" i="1" smtClean="0">
                                  <a:latin typeface="Cambria Math"/>
                                </a:rPr>
                                <m:t>+</m:t>
                              </m:r>
                              <m:d>
                                <m:dPr>
                                  <m:begChr m:val="|"/>
                                  <m:endChr m:val="|"/>
                                  <m:ctrlPr>
                                    <a:rPr lang="en-US" sz="2400" i="1">
                                      <a:latin typeface="Cambria Math"/>
                                      <a:ea typeface="Cambria Math"/>
                                    </a:rPr>
                                  </m:ctrlPr>
                                </m:dPr>
                                <m:e>
                                  <m:sSub>
                                    <m:sSubPr>
                                      <m:ctrlPr>
                                        <a:rPr lang="ru-RU" sz="2400" i="1">
                                          <a:latin typeface="Cambria Math"/>
                                        </a:rPr>
                                      </m:ctrlPr>
                                    </m:sSubPr>
                                    <m:e>
                                      <m:r>
                                        <a:rPr lang="en-US" sz="2400" b="1" i="1">
                                          <a:latin typeface="Cambria Math"/>
                                        </a:rPr>
                                        <m:t>𝒓</m:t>
                                      </m:r>
                                    </m:e>
                                    <m:sub>
                                      <m:r>
                                        <a:rPr lang="en-US" sz="2400" b="0" i="1">
                                          <a:latin typeface="Cambria Math"/>
                                        </a:rPr>
                                        <m:t>1</m:t>
                                      </m:r>
                                    </m:sub>
                                  </m:sSub>
                                  <m:r>
                                    <a:rPr lang="en-US" sz="2400" b="0" i="1" smtClean="0">
                                      <a:latin typeface="Cambria Math"/>
                                    </a:rPr>
                                    <m:t>−</m:t>
                                  </m:r>
                                  <m:sSub>
                                    <m:sSubPr>
                                      <m:ctrlPr>
                                        <a:rPr lang="ru-RU" sz="2400" i="1">
                                          <a:latin typeface="Cambria Math"/>
                                        </a:rPr>
                                      </m:ctrlPr>
                                    </m:sSubPr>
                                    <m:e>
                                      <m:r>
                                        <a:rPr lang="en-US" sz="2400" b="1" i="1">
                                          <a:latin typeface="Cambria Math"/>
                                        </a:rPr>
                                        <m:t>𝒓</m:t>
                                      </m:r>
                                    </m:e>
                                    <m:sub>
                                      <m:r>
                                        <a:rPr lang="en-US" sz="2400" b="0" i="1">
                                          <a:latin typeface="Cambria Math"/>
                                        </a:rPr>
                                        <m:t>2</m:t>
                                      </m:r>
                                    </m:sub>
                                  </m:sSub>
                                </m:e>
                              </m:d>
                            </m:num>
                            <m:den>
                              <m:d>
                                <m:dPr>
                                  <m:begChr m:val="|"/>
                                  <m:endChr m:val="|"/>
                                  <m:ctrlPr>
                                    <a:rPr lang="en-US" sz="2400" i="1">
                                      <a:latin typeface="Cambria Math"/>
                                      <a:ea typeface="Cambria Math"/>
                                    </a:rPr>
                                  </m:ctrlPr>
                                </m:dPr>
                                <m:e>
                                  <m:sSub>
                                    <m:sSubPr>
                                      <m:ctrlPr>
                                        <a:rPr lang="ru-RU" sz="2400" i="1">
                                          <a:latin typeface="Cambria Math"/>
                                        </a:rPr>
                                      </m:ctrlPr>
                                    </m:sSubPr>
                                    <m:e>
                                      <m:r>
                                        <a:rPr lang="en-US" sz="2400" b="1" i="1">
                                          <a:latin typeface="Cambria Math"/>
                                        </a:rPr>
                                        <m:t>𝒓</m:t>
                                      </m:r>
                                    </m:e>
                                    <m:sub>
                                      <m:r>
                                        <a:rPr lang="en-US" sz="2400" b="0" i="1">
                                          <a:latin typeface="Cambria Math"/>
                                        </a:rPr>
                                        <m:t>1</m:t>
                                      </m:r>
                                    </m:sub>
                                  </m:sSub>
                                </m:e>
                              </m:d>
                              <m:r>
                                <a:rPr lang="en-US" sz="2400" b="0" i="1">
                                  <a:latin typeface="Cambria Math"/>
                                </a:rPr>
                                <m:t>+</m:t>
                              </m:r>
                              <m:d>
                                <m:dPr>
                                  <m:begChr m:val="|"/>
                                  <m:endChr m:val="|"/>
                                  <m:ctrlPr>
                                    <a:rPr lang="en-US" sz="2400" i="1">
                                      <a:latin typeface="Cambria Math"/>
                                      <a:ea typeface="Cambria Math"/>
                                    </a:rPr>
                                  </m:ctrlPr>
                                </m:dPr>
                                <m:e>
                                  <m:sSub>
                                    <m:sSubPr>
                                      <m:ctrlPr>
                                        <a:rPr lang="ru-RU" sz="2400" i="1">
                                          <a:latin typeface="Cambria Math"/>
                                        </a:rPr>
                                      </m:ctrlPr>
                                    </m:sSubPr>
                                    <m:e>
                                      <m:r>
                                        <a:rPr lang="en-US" sz="2400" b="1" i="1">
                                          <a:latin typeface="Cambria Math"/>
                                        </a:rPr>
                                        <m:t>𝒓</m:t>
                                      </m:r>
                                    </m:e>
                                    <m:sub>
                                      <m:r>
                                        <a:rPr lang="en-US" sz="2400" b="0" i="1">
                                          <a:latin typeface="Cambria Math"/>
                                        </a:rPr>
                                        <m:t>2</m:t>
                                      </m:r>
                                    </m:sub>
                                  </m:sSub>
                                </m:e>
                              </m:d>
                              <m:r>
                                <a:rPr lang="en-US" sz="2400" b="0" i="1" smtClean="0">
                                  <a:latin typeface="Cambria Math"/>
                                </a:rPr>
                                <m:t>−</m:t>
                              </m:r>
                              <m:d>
                                <m:dPr>
                                  <m:begChr m:val="|"/>
                                  <m:endChr m:val="|"/>
                                  <m:ctrlPr>
                                    <a:rPr lang="en-US" sz="2400" i="1">
                                      <a:latin typeface="Cambria Math"/>
                                      <a:ea typeface="Cambria Math"/>
                                    </a:rPr>
                                  </m:ctrlPr>
                                </m:dPr>
                                <m:e>
                                  <m:sSub>
                                    <m:sSubPr>
                                      <m:ctrlPr>
                                        <a:rPr lang="ru-RU" sz="2400" i="1">
                                          <a:latin typeface="Cambria Math"/>
                                        </a:rPr>
                                      </m:ctrlPr>
                                    </m:sSubPr>
                                    <m:e>
                                      <m:r>
                                        <a:rPr lang="en-US" sz="2400" b="1" i="1">
                                          <a:latin typeface="Cambria Math"/>
                                        </a:rPr>
                                        <m:t>𝒓</m:t>
                                      </m:r>
                                    </m:e>
                                    <m:sub>
                                      <m:r>
                                        <a:rPr lang="en-US" sz="2400" b="0" i="1">
                                          <a:latin typeface="Cambria Math"/>
                                        </a:rPr>
                                        <m:t>1</m:t>
                                      </m:r>
                                    </m:sub>
                                  </m:sSub>
                                  <m:r>
                                    <a:rPr lang="en-US" sz="2400" b="0" i="1">
                                      <a:latin typeface="Cambria Math"/>
                                    </a:rPr>
                                    <m:t>−</m:t>
                                  </m:r>
                                  <m:sSub>
                                    <m:sSubPr>
                                      <m:ctrlPr>
                                        <a:rPr lang="ru-RU" sz="2400" i="1">
                                          <a:latin typeface="Cambria Math"/>
                                        </a:rPr>
                                      </m:ctrlPr>
                                    </m:sSubPr>
                                    <m:e>
                                      <m:r>
                                        <a:rPr lang="en-US" sz="2400" b="1" i="1">
                                          <a:latin typeface="Cambria Math"/>
                                        </a:rPr>
                                        <m:t>𝒓</m:t>
                                      </m:r>
                                    </m:e>
                                    <m:sub>
                                      <m:r>
                                        <a:rPr lang="en-US" sz="2400" b="0" i="1">
                                          <a:latin typeface="Cambria Math"/>
                                        </a:rPr>
                                        <m:t>2</m:t>
                                      </m:r>
                                    </m:sub>
                                  </m:sSub>
                                </m:e>
                              </m:d>
                            </m:den>
                          </m:f>
                        </m:e>
                      </m:d>
                    </m:oMath>
                  </m:oMathPara>
                </a14:m>
                <a:endParaRPr lang="en-US" sz="1900" dirty="0" smtClean="0">
                  <a:latin typeface="Times New Roman" pitchFamily="18" charset="0"/>
                  <a:cs typeface="Times New Roman" pitchFamily="18" charset="0"/>
                </a:endParaRPr>
              </a:p>
              <a:p>
                <a14:m>
                  <m:oMath xmlns:m="http://schemas.openxmlformats.org/officeDocument/2006/math">
                    <m:r>
                      <a:rPr lang="en-US" sz="1900" i="1">
                        <a:latin typeface="Cambria Math"/>
                      </a:rPr>
                      <m:t>𝐺</m:t>
                    </m:r>
                  </m:oMath>
                </a14:m>
                <a:r>
                  <a:rPr lang="ru-RU" sz="1900" dirty="0">
                    <a:latin typeface="Times New Roman" pitchFamily="18" charset="0"/>
                    <a:cs typeface="Times New Roman" pitchFamily="18" charset="0"/>
                  </a:rPr>
                  <a:t> </a:t>
                </a:r>
                <a:r>
                  <a:rPr lang="en-US" sz="1900" dirty="0">
                    <a:latin typeface="Times New Roman" pitchFamily="18" charset="0"/>
                    <a:cs typeface="Times New Roman" pitchFamily="18" charset="0"/>
                  </a:rPr>
                  <a:t>is a</a:t>
                </a:r>
                <a:r>
                  <a:rPr lang="ru-RU" sz="1900" dirty="0">
                    <a:latin typeface="Times New Roman" pitchFamily="18" charset="0"/>
                    <a:cs typeface="Times New Roman" pitchFamily="18" charset="0"/>
                  </a:rPr>
                  <a:t> </a:t>
                </a:r>
                <a:r>
                  <a:rPr lang="en-US" sz="1900" dirty="0">
                    <a:latin typeface="Times New Roman" panose="02020603050405020304" pitchFamily="18" charset="0"/>
                    <a:cs typeface="Times New Roman" panose="02020603050405020304" pitchFamily="18" charset="0"/>
                  </a:rPr>
                  <a:t>Gaussian gravitational constant;  </a:t>
                </a:r>
                <a14:m>
                  <m:oMath xmlns:m="http://schemas.openxmlformats.org/officeDocument/2006/math">
                    <m:r>
                      <a:rPr lang="ru-RU" sz="1900" i="1">
                        <a:latin typeface="Cambria Math"/>
                        <a:ea typeface="Cambria Math"/>
                      </a:rPr>
                      <m:t>𝜎</m:t>
                    </m:r>
                  </m:oMath>
                </a14:m>
                <a:r>
                  <a:rPr lang="ru-RU" sz="1900" dirty="0">
                    <a:latin typeface="Times New Roman" pitchFamily="18" charset="0"/>
                    <a:cs typeface="Times New Roman" pitchFamily="18" charset="0"/>
                  </a:rPr>
                  <a:t> </a:t>
                </a:r>
                <a:r>
                  <a:rPr lang="en-US" sz="1900" dirty="0">
                    <a:latin typeface="Times New Roman" pitchFamily="18" charset="0"/>
                    <a:cs typeface="Times New Roman" pitchFamily="18" charset="0"/>
                  </a:rPr>
                  <a:t>is a</a:t>
                </a:r>
                <a:r>
                  <a:rPr lang="ru-RU" sz="1900" dirty="0">
                    <a:latin typeface="Times New Roman" pitchFamily="18" charset="0"/>
                    <a:cs typeface="Times New Roman" pitchFamily="18" charset="0"/>
                  </a:rPr>
                  <a:t> </a:t>
                </a:r>
                <a:r>
                  <a:rPr lang="en-US" sz="1900" dirty="0">
                    <a:latin typeface="Times New Roman" pitchFamily="18" charset="0"/>
                    <a:cs typeface="Times New Roman" pitchFamily="18" charset="0"/>
                  </a:rPr>
                  <a:t>volume density </a:t>
                </a: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12538" y="2049953"/>
                <a:ext cx="9169075" cy="4809586"/>
              </a:xfrm>
              <a:prstGeom prst="rect">
                <a:avLst/>
              </a:prstGeom>
              <a:blipFill rotWithShape="1">
                <a:blip r:embed="rId3"/>
                <a:stretch>
                  <a:fillRect l="-665" t="-634"/>
                </a:stretch>
              </a:blipFill>
            </p:spPr>
            <p:txBody>
              <a:bodyPr/>
              <a:lstStyle/>
              <a:p>
                <a:r>
                  <a:rPr lang="ru-RU">
                    <a:noFill/>
                  </a:rPr>
                  <a:t> </a:t>
                </a:r>
              </a:p>
            </p:txBody>
          </p:sp>
        </mc:Fallback>
      </mc:AlternateContent>
      <p:sp>
        <p:nvSpPr>
          <p:cNvPr id="6" name="TextBox 5"/>
          <p:cNvSpPr txBox="1"/>
          <p:nvPr/>
        </p:nvSpPr>
        <p:spPr>
          <a:xfrm>
            <a:off x="0" y="23412"/>
            <a:ext cx="9144000"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Gravitational </a:t>
            </a:r>
            <a:r>
              <a:rPr lang="en-US" sz="3200" b="1" i="1" dirty="0">
                <a:latin typeface="Times New Roman" pitchFamily="18" charset="0"/>
                <a:cs typeface="Times New Roman" pitchFamily="18" charset="0"/>
              </a:rPr>
              <a:t>potential of homogeneous polyhedron</a:t>
            </a:r>
          </a:p>
        </p:txBody>
      </p:sp>
    </p:spTree>
    <p:extLst>
      <p:ext uri="{BB962C8B-B14F-4D97-AF65-F5344CB8AC3E}">
        <p14:creationId xmlns:p14="http://schemas.microsoft.com/office/powerpoint/2010/main" val="952987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3412"/>
            <a:ext cx="9144000" cy="646331"/>
          </a:xfrm>
          <a:prstGeom prst="rect">
            <a:avLst/>
          </a:prstGeom>
          <a:noFill/>
        </p:spPr>
        <p:txBody>
          <a:bodyPr wrap="square" rtlCol="0">
            <a:spAutoFit/>
          </a:bodyPr>
          <a:lstStyle/>
          <a:p>
            <a:pPr algn="ctr"/>
            <a:r>
              <a:rPr lang="en-US" sz="3600" b="1" i="1" dirty="0" smtClean="0">
                <a:latin typeface="Times New Roman" pitchFamily="18" charset="0"/>
                <a:cs typeface="Times New Roman" pitchFamily="18" charset="0"/>
              </a:rPr>
              <a:t>Center </a:t>
            </a:r>
            <a:r>
              <a:rPr lang="en-US" sz="3600" b="1" i="1" dirty="0">
                <a:latin typeface="Times New Roman" pitchFamily="18" charset="0"/>
                <a:cs typeface="Times New Roman" pitchFamily="18" charset="0"/>
              </a:rPr>
              <a:t>of mass of a system</a:t>
            </a:r>
          </a:p>
        </p:txBody>
      </p:sp>
      <p:sp>
        <p:nvSpPr>
          <p:cNvPr id="2" name="TextBox 1"/>
          <p:cNvSpPr txBox="1"/>
          <p:nvPr/>
        </p:nvSpPr>
        <p:spPr>
          <a:xfrm>
            <a:off x="0" y="2014969"/>
            <a:ext cx="9144000" cy="2062103"/>
          </a:xfrm>
          <a:prstGeom prst="rect">
            <a:avLst/>
          </a:prstGeom>
          <a:noFill/>
        </p:spPr>
        <p:txBody>
          <a:bodyPr wrap="square" rtlCol="0">
            <a:spAutoFit/>
          </a:bodyPr>
          <a:lstStyle/>
          <a:p>
            <a:r>
              <a:rPr lang="en-US" sz="3200" dirty="0" smtClean="0">
                <a:latin typeface="Times New Roman" panose="02020603050405020304" pitchFamily="18" charset="0"/>
                <a:cs typeface="Times New Roman" panose="02020603050405020304" pitchFamily="18" charset="0"/>
              </a:rPr>
              <a:t>According to the classical mechanics, for a system of massive points the center of mass can be determined  as a point in space, for which the polar moment of </a:t>
            </a:r>
            <a:r>
              <a:rPr lang="en-US" sz="3200" dirty="0">
                <a:latin typeface="Times New Roman" panose="02020603050405020304" pitchFamily="18" charset="0"/>
                <a:cs typeface="Times New Roman" panose="02020603050405020304" pitchFamily="18" charset="0"/>
              </a:rPr>
              <a:t>inertia </a:t>
            </a:r>
            <a:r>
              <a:rPr lang="en-US" sz="3200" dirty="0" smtClean="0">
                <a:latin typeface="Times New Roman" panose="02020603050405020304" pitchFamily="18" charset="0"/>
                <a:cs typeface="Times New Roman" panose="02020603050405020304" pitchFamily="18" charset="0"/>
              </a:rPr>
              <a:t>attains </a:t>
            </a:r>
            <a:r>
              <a:rPr lang="en-US" sz="3200" dirty="0">
                <a:latin typeface="Times New Roman" panose="02020603050405020304" pitchFamily="18" charset="0"/>
                <a:cs typeface="Times New Roman" panose="02020603050405020304" pitchFamily="18" charset="0"/>
              </a:rPr>
              <a:t>its </a:t>
            </a:r>
            <a:r>
              <a:rPr lang="en-US" sz="3200" dirty="0" smtClean="0">
                <a:latin typeface="Times New Roman" panose="02020603050405020304" pitchFamily="18" charset="0"/>
                <a:cs typeface="Times New Roman" panose="02020603050405020304" pitchFamily="18" charset="0"/>
              </a:rPr>
              <a:t>minimum.</a:t>
            </a:r>
            <a:endParaRPr lang="ru-RU" sz="3200" dirty="0">
              <a:latin typeface="Times New Roman" panose="02020603050405020304" pitchFamily="18" charset="0"/>
              <a:cs typeface="Times New Roman" panose="02020603050405020304" pitchFamily="18" charset="0"/>
            </a:endParaRPr>
          </a:p>
        </p:txBody>
      </p:sp>
      <p:sp>
        <p:nvSpPr>
          <p:cNvPr id="3" name="Номер слайда 2"/>
          <p:cNvSpPr>
            <a:spLocks noGrp="1"/>
          </p:cNvSpPr>
          <p:nvPr>
            <p:ph type="sldNum" sz="quarter" idx="12"/>
          </p:nvPr>
        </p:nvSpPr>
        <p:spPr/>
        <p:txBody>
          <a:bodyPr/>
          <a:lstStyle/>
          <a:p>
            <a:fld id="{B2EB5454-2006-4BB5-B20E-8C7B37842A03}" type="slidenum">
              <a:rPr lang="ru-RU" smtClean="0"/>
              <a:t>14</a:t>
            </a:fld>
            <a:endParaRPr lang="ru-RU"/>
          </a:p>
        </p:txBody>
      </p:sp>
    </p:spTree>
    <p:extLst>
      <p:ext uri="{BB962C8B-B14F-4D97-AF65-F5344CB8AC3E}">
        <p14:creationId xmlns:p14="http://schemas.microsoft.com/office/powerpoint/2010/main" val="196071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15</a:t>
            </a:fld>
            <a:endParaRPr lang="ru-RU"/>
          </a:p>
        </p:txBody>
      </p:sp>
      <p:pic>
        <p:nvPicPr>
          <p:cNvPr id="5122" name="Picture 2" descr="Hugo Steinha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1970" y="1448779"/>
            <a:ext cx="2808312" cy="4212469"/>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5971923" y="5695389"/>
            <a:ext cx="2608406" cy="369332"/>
          </a:xfrm>
          <a:prstGeom prst="rect">
            <a:avLst/>
          </a:prstGeom>
        </p:spPr>
        <p:txBody>
          <a:bodyPr wrap="none">
            <a:spAutoFit/>
          </a:bodyPr>
          <a:lstStyle/>
          <a:p>
            <a:r>
              <a:rPr lang="en-US" dirty="0" smtClean="0">
                <a:latin typeface="Times New Roman" pitchFamily="18" charset="0"/>
                <a:cs typeface="Times New Roman" pitchFamily="18" charset="0"/>
              </a:rPr>
              <a:t>14</a:t>
            </a:r>
            <a:r>
              <a:rPr lang="ru-RU" dirty="0" smtClean="0">
                <a:latin typeface="Times New Roman" pitchFamily="18" charset="0"/>
                <a:cs typeface="Times New Roman" pitchFamily="18" charset="0"/>
              </a:rPr>
              <a:t>.01.</a:t>
            </a:r>
            <a:r>
              <a:rPr lang="en-US" dirty="0" smtClean="0">
                <a:latin typeface="Times New Roman" pitchFamily="18" charset="0"/>
                <a:cs typeface="Times New Roman" pitchFamily="18" charset="0"/>
              </a:rPr>
              <a:t>1887 </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25</a:t>
            </a:r>
            <a:r>
              <a:rPr lang="ru-RU" dirty="0" smtClean="0">
                <a:latin typeface="Times New Roman" pitchFamily="18" charset="0"/>
                <a:cs typeface="Times New Roman" pitchFamily="18" charset="0"/>
              </a:rPr>
              <a:t>.02.</a:t>
            </a:r>
            <a:r>
              <a:rPr lang="en-US" dirty="0" smtClean="0">
                <a:latin typeface="Times New Roman" pitchFamily="18" charset="0"/>
                <a:cs typeface="Times New Roman" pitchFamily="18" charset="0"/>
              </a:rPr>
              <a:t>1972</a:t>
            </a:r>
            <a:endParaRPr lang="ru-RU" dirty="0">
              <a:latin typeface="Times New Roman" pitchFamily="18" charset="0"/>
              <a:cs typeface="Times New Roman" pitchFamily="18" charset="0"/>
            </a:endParaRPr>
          </a:p>
        </p:txBody>
      </p:sp>
      <p:sp>
        <p:nvSpPr>
          <p:cNvPr id="7" name="Прямоугольник 6"/>
          <p:cNvSpPr/>
          <p:nvPr/>
        </p:nvSpPr>
        <p:spPr>
          <a:xfrm>
            <a:off x="5443748" y="846004"/>
            <a:ext cx="3664756" cy="461665"/>
          </a:xfrm>
          <a:prstGeom prst="rect">
            <a:avLst/>
          </a:prstGeom>
        </p:spPr>
        <p:txBody>
          <a:bodyPr wrap="square">
            <a:spAutoFit/>
          </a:bodyPr>
          <a:lstStyle/>
          <a:p>
            <a:pPr algn="ctr"/>
            <a:r>
              <a:rPr lang="en-US" sz="2400" dirty="0">
                <a:latin typeface="Times New Roman" pitchFamily="18" charset="0"/>
                <a:cs typeface="Times New Roman" pitchFamily="18" charset="0"/>
              </a:rPr>
              <a:t>Hugo </a:t>
            </a:r>
            <a:r>
              <a:rPr lang="en-US" sz="2400" dirty="0" err="1">
                <a:latin typeface="Times New Roman" pitchFamily="18" charset="0"/>
                <a:cs typeface="Times New Roman" pitchFamily="18" charset="0"/>
              </a:rPr>
              <a:t>Dyonizy</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Steinhaus</a:t>
            </a:r>
            <a:endParaRPr lang="ru-RU"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2" name="Прямоугольник 1"/>
              <p:cNvSpPr/>
              <p:nvPr/>
            </p:nvSpPr>
            <p:spPr>
              <a:xfrm>
                <a:off x="-3636912" y="2132856"/>
                <a:ext cx="3312368" cy="3226011"/>
              </a:xfrm>
              <a:prstGeom prst="rect">
                <a:avLst/>
              </a:prstGeom>
            </p:spPr>
            <p:txBody>
              <a:bodyPr wrap="square">
                <a:spAutoFit/>
              </a:bodyPr>
              <a:lstStyle/>
              <a:p>
                <a:r>
                  <a:rPr lang="en-US" dirty="0" smtClean="0"/>
                  <a:t>Given a set of </a:t>
                </a:r>
                <a:r>
                  <a:rPr lang="en-US" dirty="0" err="1" smtClean="0"/>
                  <a:t>obser</a:t>
                </a:r>
                <a:r>
                  <a:rPr lang="en-US" dirty="0" smtClean="0"/>
                  <a:t>vations </a:t>
                </a:r>
                <a14:m>
                  <m:oMath xmlns:m="http://schemas.openxmlformats.org/officeDocument/2006/math">
                    <m:r>
                      <a:rPr lang="en-US" b="0" i="1" smtClean="0">
                        <a:latin typeface="Cambria Math"/>
                      </a:rPr>
                      <m:t>𝐴</m:t>
                    </m:r>
                    <m:r>
                      <a:rPr lang="en-US" b="0" i="1" smtClean="0">
                        <a:latin typeface="Cambria Math"/>
                      </a:rPr>
                      <m:t>=(</m:t>
                    </m:r>
                    <m:sSub>
                      <m:sSubPr>
                        <m:ctrlPr>
                          <a:rPr lang="en-US" b="0" i="1" smtClean="0">
                            <a:latin typeface="Cambria Math"/>
                          </a:rPr>
                        </m:ctrlPr>
                      </m:sSubPr>
                      <m:e>
                        <m:r>
                          <a:rPr lang="en-US" b="0" i="1" smtClean="0">
                            <a:latin typeface="Cambria Math"/>
                          </a:rPr>
                          <m:t>𝑥</m:t>
                        </m:r>
                      </m:e>
                      <m:sub>
                        <m:r>
                          <a:rPr lang="en-US" b="0" i="1" smtClean="0">
                            <a:latin typeface="Cambria Math"/>
                          </a:rPr>
                          <m:t>1</m:t>
                        </m:r>
                      </m:sub>
                    </m:sSub>
                    <m:r>
                      <a:rPr lang="en-US" b="0" i="1" smtClean="0">
                        <a:latin typeface="Cambria Math"/>
                      </a:rPr>
                      <m:t>,</m:t>
                    </m:r>
                    <m:sSub>
                      <m:sSubPr>
                        <m:ctrlPr>
                          <a:rPr lang="en-US" i="1">
                            <a:latin typeface="Cambria Math"/>
                          </a:rPr>
                        </m:ctrlPr>
                      </m:sSubPr>
                      <m:e>
                        <m:r>
                          <a:rPr lang="en-US" b="0" i="1" smtClean="0">
                            <a:latin typeface="Cambria Math"/>
                          </a:rPr>
                          <m:t>𝑥</m:t>
                        </m:r>
                      </m:e>
                      <m:sub>
                        <m:r>
                          <a:rPr lang="en-US" b="0" i="1" smtClean="0">
                            <a:latin typeface="Cambria Math"/>
                          </a:rPr>
                          <m:t>2</m:t>
                        </m:r>
                      </m:sub>
                    </m:sSub>
                    <m:r>
                      <a:rPr lang="en-US" b="0" i="1" smtClean="0">
                        <a:latin typeface="Cambria Math"/>
                      </a:rPr>
                      <m:t>,…,</m:t>
                    </m:r>
                    <m:sSub>
                      <m:sSubPr>
                        <m:ctrlPr>
                          <a:rPr lang="en-US" i="1">
                            <a:latin typeface="Cambria Math"/>
                          </a:rPr>
                        </m:ctrlPr>
                      </m:sSubPr>
                      <m:e>
                        <m:r>
                          <a:rPr lang="en-US" b="0" i="1" smtClean="0">
                            <a:latin typeface="Cambria Math"/>
                          </a:rPr>
                          <m:t>𝑥</m:t>
                        </m:r>
                      </m:e>
                      <m:sub>
                        <m:r>
                          <a:rPr lang="en-US" b="0" i="1" smtClean="0">
                            <a:latin typeface="Cambria Math"/>
                          </a:rPr>
                          <m:t>𝑁</m:t>
                        </m:r>
                      </m:sub>
                    </m:sSub>
                    <m:r>
                      <a:rPr lang="en-US" b="0" i="1" smtClean="0">
                        <a:latin typeface="Cambria Math"/>
                      </a:rPr>
                      <m:t>)</m:t>
                    </m:r>
                  </m:oMath>
                </a14:m>
                <a:r>
                  <a:rPr lang="en-US" dirty="0" smtClean="0"/>
                  <a:t>, </a:t>
                </a:r>
                <a:r>
                  <a:rPr lang="en-US" dirty="0"/>
                  <a:t>where each observation is a </a:t>
                </a:r>
                <a14:m>
                  <m:oMath xmlns:m="http://schemas.openxmlformats.org/officeDocument/2006/math">
                    <m:r>
                      <a:rPr lang="en-US" b="0" i="1" smtClean="0">
                        <a:latin typeface="Cambria Math"/>
                      </a:rPr>
                      <m:t>𝑑</m:t>
                    </m:r>
                  </m:oMath>
                </a14:m>
                <a:r>
                  <a:rPr lang="en-US" dirty="0" smtClean="0"/>
                  <a:t>-</a:t>
                </a:r>
                <a:r>
                  <a:rPr lang="en-US" dirty="0"/>
                  <a:t>dimensional real vector, </a:t>
                </a:r>
                <a:r>
                  <a:rPr lang="en-US" dirty="0" smtClean="0"/>
                  <a:t>one </a:t>
                </a:r>
                <a:r>
                  <a:rPr lang="en-US" dirty="0"/>
                  <a:t>aims to partition the </a:t>
                </a:r>
                <a14:m>
                  <m:oMath xmlns:m="http://schemas.openxmlformats.org/officeDocument/2006/math">
                    <m:r>
                      <a:rPr lang="en-US" b="0" i="1" smtClean="0">
                        <a:latin typeface="Cambria Math"/>
                      </a:rPr>
                      <m:t>𝑁</m:t>
                    </m:r>
                  </m:oMath>
                </a14:m>
                <a:r>
                  <a:rPr lang="en-US" dirty="0" smtClean="0"/>
                  <a:t> </a:t>
                </a:r>
                <a:r>
                  <a:rPr lang="en-US" dirty="0"/>
                  <a:t>observations into </a:t>
                </a:r>
                <a14:m>
                  <m:oMath xmlns:m="http://schemas.openxmlformats.org/officeDocument/2006/math">
                    <m:r>
                      <a:rPr lang="en-US" b="0" i="1" smtClean="0">
                        <a:latin typeface="Cambria Math"/>
                      </a:rPr>
                      <m:t>𝑘</m:t>
                    </m:r>
                    <m:r>
                      <a:rPr lang="en-US" b="0" i="1" smtClean="0">
                        <a:latin typeface="Cambria Math"/>
                      </a:rPr>
                      <m:t> (≤</m:t>
                    </m:r>
                    <m:r>
                      <a:rPr lang="en-US" b="0" i="1" smtClean="0">
                        <a:latin typeface="Cambria Math"/>
                        <a:ea typeface="Cambria Math"/>
                      </a:rPr>
                      <m:t>𝑁</m:t>
                    </m:r>
                    <m:r>
                      <a:rPr lang="en-US" b="0" i="1" smtClean="0">
                        <a:latin typeface="Cambria Math"/>
                      </a:rPr>
                      <m:t>)</m:t>
                    </m:r>
                  </m:oMath>
                </a14:m>
                <a:r>
                  <a:rPr lang="en-US" dirty="0" smtClean="0"/>
                  <a:t> </a:t>
                </a:r>
                <a:r>
                  <a:rPr lang="en-US" dirty="0"/>
                  <a:t>sets </a:t>
                </a:r>
                <a14:m>
                  <m:oMath xmlns:m="http://schemas.openxmlformats.org/officeDocument/2006/math">
                    <m:r>
                      <a:rPr lang="en-US" i="1" smtClean="0">
                        <a:latin typeface="Cambria Math"/>
                      </a:rPr>
                      <m:t>𝓐</m:t>
                    </m:r>
                    <m:r>
                      <a:rPr lang="en-US" b="0" i="1" smtClean="0">
                        <a:latin typeface="Cambria Math"/>
                      </a:rPr>
                      <m:t>=</m:t>
                    </m:r>
                    <m:d>
                      <m:dPr>
                        <m:ctrlPr>
                          <a:rPr lang="en-US" b="0" i="1" smtClean="0">
                            <a:latin typeface="Cambria Math"/>
                          </a:rPr>
                        </m:ctrlPr>
                      </m:dPr>
                      <m:e>
                        <m:sSub>
                          <m:sSubPr>
                            <m:ctrlPr>
                              <a:rPr lang="en-US" b="0" i="1" smtClean="0">
                                <a:latin typeface="Cambria Math"/>
                              </a:rPr>
                            </m:ctrlPr>
                          </m:sSubPr>
                          <m:e>
                            <m:r>
                              <a:rPr lang="en-US" b="0" i="1" smtClean="0">
                                <a:latin typeface="Cambria Math"/>
                              </a:rPr>
                              <m:t>𝐴</m:t>
                            </m:r>
                          </m:e>
                          <m:sub>
                            <m:r>
                              <a:rPr lang="en-US" b="0" i="1" smtClean="0">
                                <a:latin typeface="Cambria Math"/>
                              </a:rPr>
                              <m:t>1</m:t>
                            </m:r>
                          </m:sub>
                        </m:sSub>
                        <m:r>
                          <a:rPr lang="en-US" b="0" i="1" smtClean="0">
                            <a:latin typeface="Cambria Math"/>
                          </a:rPr>
                          <m:t>,</m:t>
                        </m:r>
                        <m:sSub>
                          <m:sSubPr>
                            <m:ctrlPr>
                              <a:rPr lang="en-US" i="1">
                                <a:latin typeface="Cambria Math"/>
                              </a:rPr>
                            </m:ctrlPr>
                          </m:sSubPr>
                          <m:e>
                            <m:r>
                              <a:rPr lang="en-US" i="1">
                                <a:latin typeface="Cambria Math"/>
                              </a:rPr>
                              <m:t>𝐴</m:t>
                            </m:r>
                          </m:e>
                          <m:sub>
                            <m:r>
                              <a:rPr lang="en-US" b="0" i="1" smtClean="0">
                                <a:latin typeface="Cambria Math"/>
                              </a:rPr>
                              <m:t>2</m:t>
                            </m:r>
                          </m:sub>
                        </m:sSub>
                        <m:r>
                          <a:rPr lang="en-US" b="0" i="1" smtClean="0">
                            <a:latin typeface="Cambria Math"/>
                          </a:rPr>
                          <m:t>,…,</m:t>
                        </m:r>
                        <m:sSub>
                          <m:sSubPr>
                            <m:ctrlPr>
                              <a:rPr lang="en-US" i="1">
                                <a:latin typeface="Cambria Math"/>
                              </a:rPr>
                            </m:ctrlPr>
                          </m:sSubPr>
                          <m:e>
                            <m:r>
                              <a:rPr lang="en-US" i="1">
                                <a:latin typeface="Cambria Math"/>
                              </a:rPr>
                              <m:t>𝐴</m:t>
                            </m:r>
                          </m:e>
                          <m:sub>
                            <m:r>
                              <a:rPr lang="en-US" b="0" i="1" smtClean="0">
                                <a:latin typeface="Cambria Math"/>
                              </a:rPr>
                              <m:t>𝑘</m:t>
                            </m:r>
                          </m:sub>
                        </m:sSub>
                      </m:e>
                    </m:d>
                  </m:oMath>
                </a14:m>
                <a:r>
                  <a:rPr lang="en-US" dirty="0"/>
                  <a:t> so as </a:t>
                </a:r>
                <a14:m>
                  <m:oMath xmlns:m="http://schemas.openxmlformats.org/officeDocument/2006/math">
                    <m:r>
                      <a:rPr lang="en-US" b="0" i="1" smtClean="0">
                        <a:latin typeface="Cambria Math"/>
                      </a:rPr>
                      <m:t>𝐴</m:t>
                    </m:r>
                    <m:r>
                      <a:rPr lang="en-US" b="0" i="0" smtClean="0">
                        <a:latin typeface="Cambria Math"/>
                      </a:rPr>
                      <m:t>=</m:t>
                    </m:r>
                    <m:sSub>
                      <m:sSubPr>
                        <m:ctrlPr>
                          <a:rPr lang="en-US" i="1">
                            <a:latin typeface="Cambria Math"/>
                          </a:rPr>
                        </m:ctrlPr>
                      </m:sSubPr>
                      <m:e>
                        <m:r>
                          <a:rPr lang="en-US" i="1">
                            <a:latin typeface="Cambria Math"/>
                          </a:rPr>
                          <m:t>𝐴</m:t>
                        </m:r>
                      </m:e>
                      <m:sub>
                        <m:r>
                          <a:rPr lang="en-US" i="1">
                            <a:latin typeface="Cambria Math"/>
                          </a:rPr>
                          <m:t>1</m:t>
                        </m:r>
                      </m:sub>
                    </m:sSub>
                    <m:r>
                      <a:rPr lang="en-US" i="1" smtClean="0">
                        <a:latin typeface="Cambria Math"/>
                        <a:ea typeface="Cambria Math"/>
                      </a:rPr>
                      <m:t>∪</m:t>
                    </m:r>
                    <m:sSub>
                      <m:sSubPr>
                        <m:ctrlPr>
                          <a:rPr lang="en-US" i="1">
                            <a:latin typeface="Cambria Math"/>
                          </a:rPr>
                        </m:ctrlPr>
                      </m:sSubPr>
                      <m:e>
                        <m:r>
                          <a:rPr lang="en-US" i="1">
                            <a:latin typeface="Cambria Math"/>
                          </a:rPr>
                          <m:t>𝐴</m:t>
                        </m:r>
                      </m:e>
                      <m:sub>
                        <m:r>
                          <a:rPr lang="en-US" i="1">
                            <a:latin typeface="Cambria Math"/>
                          </a:rPr>
                          <m:t>2</m:t>
                        </m:r>
                      </m:sub>
                    </m:sSub>
                    <m:r>
                      <a:rPr lang="en-US" i="1" smtClean="0">
                        <a:latin typeface="Cambria Math"/>
                        <a:ea typeface="Cambria Math"/>
                      </a:rPr>
                      <m:t>∪</m:t>
                    </m:r>
                    <m:r>
                      <a:rPr lang="en-US" b="0" i="1" smtClean="0">
                        <a:latin typeface="Cambria Math"/>
                        <a:ea typeface="Cambria Math"/>
                      </a:rPr>
                      <m:t>…∪</m:t>
                    </m:r>
                    <m:sSub>
                      <m:sSubPr>
                        <m:ctrlPr>
                          <a:rPr lang="en-US" i="1">
                            <a:latin typeface="Cambria Math"/>
                          </a:rPr>
                        </m:ctrlPr>
                      </m:sSubPr>
                      <m:e>
                        <m:r>
                          <a:rPr lang="en-US" i="1">
                            <a:latin typeface="Cambria Math"/>
                          </a:rPr>
                          <m:t>𝐴</m:t>
                        </m:r>
                      </m:e>
                      <m:sub>
                        <m:r>
                          <a:rPr lang="en-US" i="1">
                            <a:latin typeface="Cambria Math"/>
                          </a:rPr>
                          <m:t>𝑘</m:t>
                        </m:r>
                      </m:sub>
                    </m:sSub>
                  </m:oMath>
                </a14:m>
                <a:r>
                  <a:rPr lang="en-US" dirty="0" smtClean="0"/>
                  <a:t>; </a:t>
                </a:r>
                <a14:m>
                  <m:oMath xmlns:m="http://schemas.openxmlformats.org/officeDocument/2006/math">
                    <m:sSub>
                      <m:sSubPr>
                        <m:ctrlPr>
                          <a:rPr lang="en-US" i="1">
                            <a:latin typeface="Cambria Math"/>
                          </a:rPr>
                        </m:ctrlPr>
                      </m:sSubPr>
                      <m:e>
                        <m:r>
                          <a:rPr lang="en-US" i="1">
                            <a:latin typeface="Cambria Math"/>
                          </a:rPr>
                          <m:t>𝐴</m:t>
                        </m:r>
                      </m:e>
                      <m:sub>
                        <m:r>
                          <a:rPr lang="en-US" b="0" i="1" smtClean="0">
                            <a:latin typeface="Cambria Math"/>
                          </a:rPr>
                          <m:t>𝑖</m:t>
                        </m:r>
                      </m:sub>
                    </m:sSub>
                    <m:r>
                      <a:rPr lang="en-US" i="1">
                        <a:latin typeface="Cambria Math"/>
                        <a:ea typeface="Cambria Math"/>
                      </a:rPr>
                      <m:t>∪</m:t>
                    </m:r>
                    <m:sSub>
                      <m:sSubPr>
                        <m:ctrlPr>
                          <a:rPr lang="en-US" i="1">
                            <a:latin typeface="Cambria Math"/>
                          </a:rPr>
                        </m:ctrlPr>
                      </m:sSubPr>
                      <m:e>
                        <m:r>
                          <a:rPr lang="en-US" i="1">
                            <a:latin typeface="Cambria Math"/>
                          </a:rPr>
                          <m:t>𝐴</m:t>
                        </m:r>
                      </m:e>
                      <m:sub>
                        <m:r>
                          <a:rPr lang="en-US" b="0" i="1" smtClean="0">
                            <a:latin typeface="Cambria Math"/>
                          </a:rPr>
                          <m:t>𝑗</m:t>
                        </m:r>
                      </m:sub>
                    </m:sSub>
                    <m:r>
                      <a:rPr lang="en-US" b="0" i="1" smtClean="0">
                        <a:latin typeface="Cambria Math"/>
                      </a:rPr>
                      <m:t>=0, </m:t>
                    </m:r>
                    <m:r>
                      <a:rPr lang="en-US" b="0" i="1" smtClean="0">
                        <a:latin typeface="Cambria Math"/>
                      </a:rPr>
                      <m:t>𝑖</m:t>
                    </m:r>
                    <m:r>
                      <a:rPr lang="en-US" b="0" i="1" smtClean="0">
                        <a:latin typeface="Cambria Math"/>
                        <a:ea typeface="Cambria Math"/>
                      </a:rPr>
                      <m:t>≠</m:t>
                    </m:r>
                    <m:r>
                      <a:rPr lang="en-US" b="0" i="1" smtClean="0">
                        <a:latin typeface="Cambria Math"/>
                        <a:ea typeface="Cambria Math"/>
                      </a:rPr>
                      <m:t>𝑗</m:t>
                    </m:r>
                  </m:oMath>
                </a14:m>
                <a:r>
                  <a:rPr lang="en-US" dirty="0" smtClean="0"/>
                  <a:t> and </a:t>
                </a:r>
                <a14:m>
                  <m:oMath xmlns:m="http://schemas.openxmlformats.org/officeDocument/2006/math">
                    <m:func>
                      <m:funcPr>
                        <m:ctrlPr>
                          <a:rPr lang="en-US" i="1" smtClean="0">
                            <a:latin typeface="Cambria Math"/>
                          </a:rPr>
                        </m:ctrlPr>
                      </m:funcPr>
                      <m:fName>
                        <m:limLow>
                          <m:limLowPr>
                            <m:ctrlPr>
                              <a:rPr lang="en-US" i="1" smtClean="0">
                                <a:latin typeface="Cambria Math"/>
                              </a:rPr>
                            </m:ctrlPr>
                          </m:limLowPr>
                          <m:e>
                            <m:r>
                              <m:rPr>
                                <m:sty m:val="p"/>
                              </m:rPr>
                              <a:rPr lang="en-US" i="0" smtClean="0">
                                <a:latin typeface="Cambria Math"/>
                              </a:rPr>
                              <m:t>max</m:t>
                            </m:r>
                          </m:e>
                          <m:lim>
                            <m:r>
                              <a:rPr lang="en-US" i="1">
                                <a:latin typeface="Cambria Math"/>
                              </a:rPr>
                              <m:t>𝓐</m:t>
                            </m:r>
                          </m:lim>
                        </m:limLow>
                      </m:fName>
                      <m:e>
                        <m:func>
                          <m:funcPr>
                            <m:ctrlPr>
                              <a:rPr lang="en-US" i="1" smtClean="0">
                                <a:latin typeface="Cambria Math"/>
                              </a:rPr>
                            </m:ctrlPr>
                          </m:funcPr>
                          <m:fName>
                            <m:limLow>
                              <m:limLowPr>
                                <m:ctrlPr>
                                  <a:rPr lang="en-US" i="1" smtClean="0">
                                    <a:latin typeface="Cambria Math"/>
                                  </a:rPr>
                                </m:ctrlPr>
                              </m:limLowPr>
                              <m:e>
                                <m:r>
                                  <m:rPr>
                                    <m:sty m:val="p"/>
                                  </m:rPr>
                                  <a:rPr lang="en-US" i="0" smtClean="0">
                                    <a:latin typeface="Cambria Math"/>
                                  </a:rPr>
                                  <m:t>min</m:t>
                                </m:r>
                              </m:e>
                              <m:lim>
                                <m:r>
                                  <a:rPr lang="en-US" b="0" i="1" smtClean="0">
                                    <a:latin typeface="Cambria Math"/>
                                  </a:rPr>
                                  <m:t>𝑖𝑗</m:t>
                                </m:r>
                              </m:lim>
                            </m:limLow>
                          </m:fName>
                          <m:e>
                            <m:sSub>
                              <m:sSubPr>
                                <m:ctrlPr>
                                  <a:rPr lang="en-US" i="1" smtClean="0">
                                    <a:latin typeface="Cambria Math"/>
                                  </a:rPr>
                                </m:ctrlPr>
                              </m:sSubPr>
                              <m:e>
                                <m:r>
                                  <a:rPr lang="en-US" i="1" smtClean="0">
                                    <a:latin typeface="Cambria Math"/>
                                    <a:ea typeface="Cambria Math"/>
                                  </a:rPr>
                                  <m:t>𝜌</m:t>
                                </m:r>
                              </m:e>
                              <m:sub>
                                <m:r>
                                  <a:rPr lang="en-US" b="0" i="1" smtClean="0">
                                    <a:latin typeface="Cambria Math"/>
                                  </a:rPr>
                                  <m:t>𝑖𝑗</m:t>
                                </m:r>
                              </m:sub>
                            </m:sSub>
                          </m:e>
                        </m:func>
                      </m:e>
                    </m:func>
                  </m:oMath>
                </a14:m>
                <a:r>
                  <a:rPr lang="en-US" dirty="0" smtClean="0"/>
                  <a:t>, where </a:t>
                </a:r>
                <a14:m>
                  <m:oMath xmlns:m="http://schemas.openxmlformats.org/officeDocument/2006/math">
                    <m:sSub>
                      <m:sSubPr>
                        <m:ctrlPr>
                          <a:rPr lang="en-US" i="1" smtClean="0">
                            <a:latin typeface="Cambria Math"/>
                            <a:ea typeface="Cambria Math"/>
                          </a:rPr>
                        </m:ctrlPr>
                      </m:sSubPr>
                      <m:e>
                        <m:r>
                          <a:rPr lang="en-US" i="1">
                            <a:latin typeface="Cambria Math"/>
                            <a:ea typeface="Cambria Math"/>
                          </a:rPr>
                          <m:t>𝜌</m:t>
                        </m:r>
                      </m:e>
                      <m:sub>
                        <m:r>
                          <a:rPr lang="en-US" b="0" i="1" smtClean="0">
                            <a:latin typeface="Cambria Math"/>
                            <a:ea typeface="Cambria Math"/>
                          </a:rPr>
                          <m:t>𝑖𝑗</m:t>
                        </m:r>
                      </m:sub>
                    </m:sSub>
                    <m:r>
                      <a:rPr lang="en-US" b="0" i="1" smtClean="0">
                        <a:latin typeface="Cambria Math"/>
                        <a:ea typeface="Cambria Math"/>
                      </a:rPr>
                      <m:t>=</m:t>
                    </m:r>
                    <m:r>
                      <a:rPr lang="en-US" b="0" i="1" smtClean="0">
                        <a:latin typeface="Cambria Math"/>
                        <a:ea typeface="Cambria Math"/>
                      </a:rPr>
                      <m:t>𝑑𝑖𝑠𝑡</m:t>
                    </m:r>
                    <m:d>
                      <m:dPr>
                        <m:ctrlPr>
                          <a:rPr lang="en-US" b="0" i="1" smtClean="0">
                            <a:latin typeface="Cambria Math"/>
                            <a:ea typeface="Cambria Math"/>
                          </a:rPr>
                        </m:ctrlPr>
                      </m:dPr>
                      <m:e>
                        <m:sSub>
                          <m:sSubPr>
                            <m:ctrlPr>
                              <a:rPr lang="en-US" b="0" i="1" smtClean="0">
                                <a:latin typeface="Cambria Math"/>
                                <a:ea typeface="Cambria Math"/>
                              </a:rPr>
                            </m:ctrlPr>
                          </m:sSubPr>
                          <m:e>
                            <m:r>
                              <a:rPr lang="en-US" b="0" i="1" smtClean="0">
                                <a:latin typeface="Cambria Math"/>
                                <a:ea typeface="Cambria Math"/>
                              </a:rPr>
                              <m:t>𝐶</m:t>
                            </m:r>
                          </m:e>
                          <m:sub>
                            <m:r>
                              <a:rPr lang="en-US" b="0" i="1" smtClean="0">
                                <a:latin typeface="Cambria Math"/>
                                <a:ea typeface="Cambria Math"/>
                              </a:rPr>
                              <m:t>𝑖</m:t>
                            </m:r>
                          </m:sub>
                        </m:sSub>
                        <m:r>
                          <a:rPr lang="en-US" b="0" i="1" smtClean="0">
                            <a:latin typeface="Cambria Math"/>
                            <a:ea typeface="Cambria Math"/>
                          </a:rPr>
                          <m:t>,</m:t>
                        </m:r>
                        <m:sSub>
                          <m:sSubPr>
                            <m:ctrlPr>
                              <a:rPr lang="en-US" b="0" i="1" smtClean="0">
                                <a:latin typeface="Cambria Math"/>
                                <a:ea typeface="Cambria Math"/>
                              </a:rPr>
                            </m:ctrlPr>
                          </m:sSubPr>
                          <m:e>
                            <m:r>
                              <a:rPr lang="en-US" b="0" i="1" smtClean="0">
                                <a:latin typeface="Cambria Math"/>
                                <a:ea typeface="Cambria Math"/>
                              </a:rPr>
                              <m:t>𝐶</m:t>
                            </m:r>
                          </m:e>
                          <m:sub>
                            <m:r>
                              <a:rPr lang="en-US" b="0" i="1" smtClean="0">
                                <a:latin typeface="Cambria Math"/>
                                <a:ea typeface="Cambria Math"/>
                              </a:rPr>
                              <m:t>𝑗</m:t>
                            </m:r>
                          </m:sub>
                        </m:sSub>
                      </m:e>
                    </m:d>
                  </m:oMath>
                </a14:m>
                <a:r>
                  <a:rPr lang="en-US" dirty="0" smtClean="0"/>
                  <a:t>; </a:t>
                </a:r>
                <a14:m>
                  <m:oMath xmlns:m="http://schemas.openxmlformats.org/officeDocument/2006/math">
                    <m:sSub>
                      <m:sSubPr>
                        <m:ctrlPr>
                          <a:rPr lang="en-US" i="1" dirty="0" smtClean="0">
                            <a:latin typeface="Cambria Math"/>
                          </a:rPr>
                        </m:ctrlPr>
                      </m:sSubPr>
                      <m:e>
                        <m:r>
                          <a:rPr lang="en-US" b="0" i="1" dirty="0" smtClean="0">
                            <a:latin typeface="Cambria Math"/>
                          </a:rPr>
                          <m:t>𝐶</m:t>
                        </m:r>
                      </m:e>
                      <m:sub>
                        <m:r>
                          <a:rPr lang="en-US" b="0" i="1" dirty="0" smtClean="0">
                            <a:latin typeface="Cambria Math"/>
                          </a:rPr>
                          <m:t>𝑖</m:t>
                        </m:r>
                      </m:sub>
                    </m:sSub>
                  </m:oMath>
                </a14:m>
                <a:r>
                  <a:rPr lang="en-US" dirty="0" smtClean="0"/>
                  <a:t> – centroid of </a:t>
                </a:r>
                <a14:m>
                  <m:oMath xmlns:m="http://schemas.openxmlformats.org/officeDocument/2006/math">
                    <m:sSub>
                      <m:sSubPr>
                        <m:ctrlPr>
                          <a:rPr lang="en-US" i="1" smtClean="0">
                            <a:latin typeface="Cambria Math"/>
                          </a:rPr>
                        </m:ctrlPr>
                      </m:sSubPr>
                      <m:e>
                        <m:r>
                          <a:rPr lang="en-US" b="0" i="1" smtClean="0">
                            <a:latin typeface="Cambria Math"/>
                          </a:rPr>
                          <m:t>𝐴</m:t>
                        </m:r>
                      </m:e>
                      <m:sub>
                        <m:r>
                          <a:rPr lang="en-US" b="0" i="1" smtClean="0">
                            <a:latin typeface="Cambria Math"/>
                          </a:rPr>
                          <m:t>𝑖</m:t>
                        </m:r>
                      </m:sub>
                    </m:sSub>
                  </m:oMath>
                </a14:m>
                <a:endParaRPr lang="ru-RU" dirty="0"/>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3636912" y="2132856"/>
                <a:ext cx="3312368" cy="3226011"/>
              </a:xfrm>
              <a:prstGeom prst="rect">
                <a:avLst/>
              </a:prstGeom>
              <a:blipFill rotWithShape="1">
                <a:blip r:embed="rId4"/>
                <a:stretch>
                  <a:fillRect l="-1471" t="-945" r="-184"/>
                </a:stretch>
              </a:blipFill>
            </p:spPr>
            <p:txBody>
              <a:bodyPr/>
              <a:lstStyle/>
              <a:p>
                <a:r>
                  <a:rPr lang="ru-RU">
                    <a:noFill/>
                  </a:rPr>
                  <a:t> </a:t>
                </a:r>
              </a:p>
            </p:txBody>
          </p:sp>
        </mc:Fallback>
      </mc:AlternateContent>
      <p:sp>
        <p:nvSpPr>
          <p:cNvPr id="9" name="TextBox 8"/>
          <p:cNvSpPr txBox="1"/>
          <p:nvPr/>
        </p:nvSpPr>
        <p:spPr>
          <a:xfrm>
            <a:off x="0" y="23412"/>
            <a:ext cx="9144000" cy="646331"/>
          </a:xfrm>
          <a:prstGeom prst="rect">
            <a:avLst/>
          </a:prstGeom>
          <a:noFill/>
        </p:spPr>
        <p:txBody>
          <a:bodyPr wrap="square" rtlCol="0">
            <a:spAutoFit/>
          </a:bodyPr>
          <a:lstStyle/>
          <a:p>
            <a:pPr algn="ctr"/>
            <a:r>
              <a:rPr lang="en-US" sz="3600" b="1" i="1" dirty="0">
                <a:latin typeface="Times New Roman" pitchFamily="18" charset="0"/>
                <a:cs typeface="Times New Roman" pitchFamily="18" charset="0"/>
              </a:rPr>
              <a:t>Clustering: </a:t>
            </a:r>
            <a:r>
              <a:rPr lang="en-US" sz="3600" b="1" i="1" dirty="0" smtClean="0">
                <a:latin typeface="Times New Roman" pitchFamily="18" charset="0"/>
                <a:cs typeface="Times New Roman" pitchFamily="18" charset="0"/>
              </a:rPr>
              <a:t>H. </a:t>
            </a:r>
            <a:r>
              <a:rPr lang="en-US" sz="3600" b="1" i="1" dirty="0" err="1" smtClean="0">
                <a:latin typeface="Times New Roman" pitchFamily="18" charset="0"/>
                <a:cs typeface="Times New Roman" pitchFamily="18" charset="0"/>
              </a:rPr>
              <a:t>Steinhaus</a:t>
            </a:r>
            <a:r>
              <a:rPr lang="en-US" sz="3600" b="1" i="1" dirty="0" smtClean="0">
                <a:latin typeface="Times New Roman" pitchFamily="18" charset="0"/>
                <a:cs typeface="Times New Roman" pitchFamily="18" charset="0"/>
              </a:rPr>
              <a:t>’ idea</a:t>
            </a:r>
            <a:endParaRPr lang="ru-RU" sz="3600" b="1"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1" name="Прямоугольник 10"/>
              <p:cNvSpPr/>
              <p:nvPr/>
            </p:nvSpPr>
            <p:spPr>
              <a:xfrm>
                <a:off x="0" y="1473746"/>
                <a:ext cx="5724128" cy="3108543"/>
              </a:xfrm>
              <a:prstGeom prst="rect">
                <a:avLst/>
              </a:prstGeom>
            </p:spPr>
            <p:txBody>
              <a:bodyPr wrap="square">
                <a:spAutoFit/>
              </a:bodyPr>
              <a:lstStyle/>
              <a:p>
                <a:pPr algn="ctr"/>
                <a:r>
                  <a:rPr lang="en-US" sz="2800" dirty="0" smtClean="0">
                    <a:latin typeface="Times New Roman" pitchFamily="18" charset="0"/>
                    <a:cs typeface="Times New Roman" pitchFamily="18" charset="0"/>
                  </a:rPr>
                  <a:t>Let </a:t>
                </a:r>
                <a14:m>
                  <m:oMath xmlns:m="http://schemas.openxmlformats.org/officeDocument/2006/math">
                    <m:r>
                      <a:rPr lang="en-US" sz="2800" b="0" i="1" smtClean="0">
                        <a:latin typeface="Cambria Math"/>
                        <a:cs typeface="Times New Roman" pitchFamily="18" charset="0"/>
                      </a:rPr>
                      <m:t>𝐴</m:t>
                    </m:r>
                  </m:oMath>
                </a14:m>
                <a:r>
                  <a:rPr lang="en-US" sz="2800" dirty="0" smtClean="0">
                    <a:latin typeface="Times New Roman" pitchFamily="18" charset="0"/>
                    <a:cs typeface="Times New Roman" pitchFamily="18" charset="0"/>
                  </a:rPr>
                  <a:t> be a set of points:</a:t>
                </a:r>
              </a:p>
              <a:p>
                <a:pPr algn="ctr"/>
                <a:r>
                  <a:rPr lang="en-US" sz="2800" dirty="0" smtClean="0">
                    <a:latin typeface="Times New Roman" pitchFamily="18" charset="0"/>
                    <a:cs typeface="Times New Roman" pitchFamily="18" charset="0"/>
                  </a:rPr>
                  <a:t> </a:t>
                </a:r>
                <a14:m>
                  <m:oMath xmlns:m="http://schemas.openxmlformats.org/officeDocument/2006/math">
                    <m:r>
                      <a:rPr lang="en-US" sz="2800" b="0" i="1" smtClean="0">
                        <a:latin typeface="Cambria Math"/>
                      </a:rPr>
                      <m:t>𝐴</m:t>
                    </m:r>
                    <m:r>
                      <a:rPr lang="en-US" sz="2800" b="0" i="1" smtClean="0">
                        <a:latin typeface="Cambria Math"/>
                      </a:rPr>
                      <m:t>=</m:t>
                    </m:r>
                    <m:d>
                      <m:dPr>
                        <m:ctrlPr>
                          <a:rPr lang="en-US" sz="2800" b="0" i="1" smtClean="0">
                            <a:latin typeface="Cambria Math"/>
                          </a:rPr>
                        </m:ctrlPr>
                      </m:dPr>
                      <m:e>
                        <m:sSub>
                          <m:sSubPr>
                            <m:ctrlPr>
                              <a:rPr lang="en-US" sz="2800" b="0" i="1" smtClean="0">
                                <a:latin typeface="Cambria Math"/>
                              </a:rPr>
                            </m:ctrlPr>
                          </m:sSubPr>
                          <m:e>
                            <m:r>
                              <a:rPr lang="en-US" sz="2800" b="0" i="1" smtClean="0">
                                <a:latin typeface="Cambria Math"/>
                              </a:rPr>
                              <m:t>𝑥</m:t>
                            </m:r>
                          </m:e>
                          <m:sub>
                            <m:r>
                              <a:rPr lang="en-US" sz="2800" b="0" i="1" smtClean="0">
                                <a:latin typeface="Cambria Math"/>
                              </a:rPr>
                              <m:t>1</m:t>
                            </m:r>
                          </m:sub>
                        </m:sSub>
                        <m:r>
                          <a:rPr lang="en-US" sz="2800" b="0" i="1" smtClean="0">
                            <a:latin typeface="Cambria Math"/>
                          </a:rPr>
                          <m:t>,</m:t>
                        </m:r>
                        <m:sSub>
                          <m:sSubPr>
                            <m:ctrlPr>
                              <a:rPr lang="en-US" sz="2800" i="1">
                                <a:latin typeface="Cambria Math"/>
                              </a:rPr>
                            </m:ctrlPr>
                          </m:sSubPr>
                          <m:e>
                            <m:r>
                              <a:rPr lang="en-US" sz="2800" b="0" i="1" smtClean="0">
                                <a:latin typeface="Cambria Math"/>
                              </a:rPr>
                              <m:t>𝑥</m:t>
                            </m:r>
                          </m:e>
                          <m:sub>
                            <m:r>
                              <a:rPr lang="en-US" sz="2800" b="0" i="1" smtClean="0">
                                <a:latin typeface="Cambria Math"/>
                              </a:rPr>
                              <m:t>2</m:t>
                            </m:r>
                          </m:sub>
                        </m:sSub>
                        <m:r>
                          <a:rPr lang="en-US" sz="2800" b="0" i="1" smtClean="0">
                            <a:latin typeface="Cambria Math"/>
                          </a:rPr>
                          <m:t>,…,</m:t>
                        </m:r>
                        <m:sSub>
                          <m:sSubPr>
                            <m:ctrlPr>
                              <a:rPr lang="en-US" sz="2800" i="1">
                                <a:latin typeface="Cambria Math"/>
                              </a:rPr>
                            </m:ctrlPr>
                          </m:sSubPr>
                          <m:e>
                            <m:r>
                              <a:rPr lang="en-US" sz="2800" b="0" i="1" smtClean="0">
                                <a:latin typeface="Cambria Math"/>
                              </a:rPr>
                              <m:t>𝑥</m:t>
                            </m:r>
                          </m:e>
                          <m:sub>
                            <m:r>
                              <a:rPr lang="en-US" sz="2800" b="0" i="1" smtClean="0">
                                <a:latin typeface="Cambria Math"/>
                              </a:rPr>
                              <m:t>𝑁</m:t>
                            </m:r>
                          </m:sub>
                        </m:sSub>
                      </m:e>
                    </m:d>
                    <m:r>
                      <a:rPr lang="en-US" sz="2800" b="0" i="0" smtClean="0">
                        <a:latin typeface="Cambria Math"/>
                      </a:rPr>
                      <m:t>.</m:t>
                    </m:r>
                  </m:oMath>
                </a14:m>
                <a:r>
                  <a:rPr lang="en-US" sz="2800" dirty="0" smtClean="0">
                    <a:latin typeface="Times New Roman" pitchFamily="18" charset="0"/>
                    <a:cs typeface="Times New Roman" pitchFamily="18" charset="0"/>
                  </a:rPr>
                  <a:t> </a:t>
                </a:r>
              </a:p>
              <a:p>
                <a:r>
                  <a:rPr lang="en-US" sz="2800" dirty="0" smtClean="0">
                    <a:latin typeface="Times New Roman" pitchFamily="18" charset="0"/>
                    <a:cs typeface="Times New Roman" pitchFamily="18" charset="0"/>
                  </a:rPr>
                  <a:t>The goal is to divide </a:t>
                </a:r>
                <a14:m>
                  <m:oMath xmlns:m="http://schemas.openxmlformats.org/officeDocument/2006/math">
                    <m:r>
                      <a:rPr lang="en-US" sz="2800" b="0" i="1" smtClean="0">
                        <a:latin typeface="Cambria Math"/>
                      </a:rPr>
                      <m:t>𝑁</m:t>
                    </m:r>
                  </m:oMath>
                </a14:m>
                <a:r>
                  <a:rPr lang="en-US" sz="2800" dirty="0" smtClean="0">
                    <a:latin typeface="Times New Roman" pitchFamily="18" charset="0"/>
                    <a:cs typeface="Times New Roman" pitchFamily="18" charset="0"/>
                  </a:rPr>
                  <a:t> points </a:t>
                </a:r>
              </a:p>
              <a:p>
                <a:r>
                  <a:rPr lang="en-US" sz="2800" dirty="0" smtClean="0">
                    <a:latin typeface="Times New Roman" pitchFamily="18" charset="0"/>
                    <a:cs typeface="Times New Roman" pitchFamily="18" charset="0"/>
                  </a:rPr>
                  <a:t>in </a:t>
                </a:r>
                <a14:m>
                  <m:oMath xmlns:m="http://schemas.openxmlformats.org/officeDocument/2006/math">
                    <m:r>
                      <a:rPr lang="en-US" sz="2800" b="0" i="0" smtClean="0">
                        <a:latin typeface="Cambria Math"/>
                      </a:rPr>
                      <m:t>2</m:t>
                    </m:r>
                  </m:oMath>
                </a14:m>
                <a:r>
                  <a:rPr lang="en-US" sz="2800" dirty="0" smtClean="0">
                    <a:latin typeface="Times New Roman" pitchFamily="18" charset="0"/>
                    <a:cs typeface="Times New Roman" pitchFamily="18" charset="0"/>
                  </a:rPr>
                  <a:t> subsets </a:t>
                </a:r>
                <a14:m>
                  <m:oMath xmlns:m="http://schemas.openxmlformats.org/officeDocument/2006/math">
                    <m:sSub>
                      <m:sSubPr>
                        <m:ctrlPr>
                          <a:rPr lang="en-US" sz="2800" i="1">
                            <a:latin typeface="Cambria Math"/>
                          </a:rPr>
                        </m:ctrlPr>
                      </m:sSubPr>
                      <m:e>
                        <m:r>
                          <a:rPr lang="en-US" sz="2800" i="1">
                            <a:latin typeface="Cambria Math"/>
                          </a:rPr>
                          <m:t>𝐴</m:t>
                        </m:r>
                      </m:e>
                      <m:sub>
                        <m:r>
                          <a:rPr lang="en-US" sz="2800" i="1">
                            <a:latin typeface="Cambria Math"/>
                          </a:rPr>
                          <m:t>1</m:t>
                        </m:r>
                      </m:sub>
                    </m:sSub>
                  </m:oMath>
                </a14:m>
                <a:r>
                  <a:rPr lang="en-US" sz="2800" dirty="0" smtClean="0">
                    <a:latin typeface="Times New Roman" pitchFamily="18" charset="0"/>
                    <a:cs typeface="Times New Roman" pitchFamily="18" charset="0"/>
                  </a:rPr>
                  <a:t> and </a:t>
                </a:r>
                <a14:m>
                  <m:oMath xmlns:m="http://schemas.openxmlformats.org/officeDocument/2006/math">
                    <m:sSub>
                      <m:sSubPr>
                        <m:ctrlPr>
                          <a:rPr lang="en-US" sz="2800" i="1">
                            <a:latin typeface="Cambria Math"/>
                          </a:rPr>
                        </m:ctrlPr>
                      </m:sSubPr>
                      <m:e>
                        <m:r>
                          <a:rPr lang="en-US" sz="2800" i="1">
                            <a:latin typeface="Cambria Math"/>
                          </a:rPr>
                          <m:t>𝐴</m:t>
                        </m:r>
                      </m:e>
                      <m:sub>
                        <m:r>
                          <a:rPr lang="en-US" sz="2800" i="1">
                            <a:latin typeface="Cambria Math"/>
                          </a:rPr>
                          <m:t>2</m:t>
                        </m:r>
                      </m:sub>
                    </m:sSub>
                    <m:r>
                      <a:rPr lang="en-US" sz="2800" b="0" i="0" smtClean="0">
                        <a:latin typeface="Cambria Math"/>
                      </a:rPr>
                      <m:t>:</m:t>
                    </m:r>
                  </m:oMath>
                </a14:m>
                <a:endParaRPr lang="en-US" sz="2800" dirty="0" smtClean="0">
                  <a:latin typeface="Times New Roman" pitchFamily="18" charset="0"/>
                  <a:cs typeface="Times New Roman" pitchFamily="18" charset="0"/>
                </a:endParaRPr>
              </a:p>
              <a:p>
                <a:pPr algn="ctr"/>
                <a14:m>
                  <m:oMath xmlns:m="http://schemas.openxmlformats.org/officeDocument/2006/math">
                    <m:r>
                      <a:rPr lang="en-US" sz="2800" i="1">
                        <a:latin typeface="Cambria Math"/>
                      </a:rPr>
                      <m:t>𝐴</m:t>
                    </m:r>
                    <m:r>
                      <a:rPr lang="en-US" sz="2800">
                        <a:latin typeface="Cambria Math"/>
                      </a:rPr>
                      <m:t>=</m:t>
                    </m:r>
                    <m:sSub>
                      <m:sSubPr>
                        <m:ctrlPr>
                          <a:rPr lang="en-US" sz="2800" i="1">
                            <a:latin typeface="Cambria Math"/>
                          </a:rPr>
                        </m:ctrlPr>
                      </m:sSubPr>
                      <m:e>
                        <m:r>
                          <a:rPr lang="en-US" sz="2800" i="1">
                            <a:latin typeface="Cambria Math"/>
                          </a:rPr>
                          <m:t>𝐴</m:t>
                        </m:r>
                      </m:e>
                      <m:sub>
                        <m:r>
                          <a:rPr lang="en-US" sz="2800" i="1">
                            <a:latin typeface="Cambria Math"/>
                          </a:rPr>
                          <m:t>1</m:t>
                        </m:r>
                      </m:sub>
                    </m:sSub>
                    <m:r>
                      <a:rPr lang="en-US" sz="2800" i="1">
                        <a:latin typeface="Cambria Math"/>
                        <a:ea typeface="Cambria Math"/>
                      </a:rPr>
                      <m:t>∪</m:t>
                    </m:r>
                    <m:sSub>
                      <m:sSubPr>
                        <m:ctrlPr>
                          <a:rPr lang="en-US" sz="2800" i="1">
                            <a:latin typeface="Cambria Math"/>
                          </a:rPr>
                        </m:ctrlPr>
                      </m:sSubPr>
                      <m:e>
                        <m:r>
                          <a:rPr lang="en-US" sz="2800" i="1">
                            <a:latin typeface="Cambria Math"/>
                          </a:rPr>
                          <m:t>𝐴</m:t>
                        </m:r>
                      </m:e>
                      <m:sub>
                        <m:r>
                          <a:rPr lang="en-US" sz="2800" i="1">
                            <a:latin typeface="Cambria Math"/>
                          </a:rPr>
                          <m:t>2</m:t>
                        </m:r>
                      </m:sub>
                    </m:sSub>
                    <m:r>
                      <a:rPr lang="en-US" sz="2800">
                        <a:latin typeface="Cambria Math"/>
                      </a:rPr>
                      <m:t>,</m:t>
                    </m:r>
                  </m:oMath>
                </a14:m>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 </a:t>
                </a:r>
                <a14:m>
                  <m:oMath xmlns:m="http://schemas.openxmlformats.org/officeDocument/2006/math">
                    <m:sSub>
                      <m:sSubPr>
                        <m:ctrlPr>
                          <a:rPr lang="en-US" sz="2800" i="1">
                            <a:latin typeface="Cambria Math"/>
                          </a:rPr>
                        </m:ctrlPr>
                      </m:sSubPr>
                      <m:e>
                        <m:r>
                          <a:rPr lang="en-US" sz="2800" i="1">
                            <a:latin typeface="Cambria Math"/>
                          </a:rPr>
                          <m:t>𝐴</m:t>
                        </m:r>
                      </m:e>
                      <m:sub>
                        <m:r>
                          <a:rPr lang="en-US" sz="2800" i="1">
                            <a:latin typeface="Cambria Math"/>
                          </a:rPr>
                          <m:t>1</m:t>
                        </m:r>
                      </m:sub>
                    </m:sSub>
                    <m:r>
                      <a:rPr lang="en-US" sz="2800" i="1">
                        <a:latin typeface="Cambria Math"/>
                        <a:ea typeface="Cambria Math"/>
                      </a:rPr>
                      <m:t>∩</m:t>
                    </m:r>
                    <m:sSub>
                      <m:sSubPr>
                        <m:ctrlPr>
                          <a:rPr lang="en-US" sz="2800" i="1">
                            <a:latin typeface="Cambria Math"/>
                          </a:rPr>
                        </m:ctrlPr>
                      </m:sSubPr>
                      <m:e>
                        <m:r>
                          <a:rPr lang="en-US" sz="2800" i="1">
                            <a:latin typeface="Cambria Math"/>
                          </a:rPr>
                          <m:t>𝐴</m:t>
                        </m:r>
                      </m:e>
                      <m:sub>
                        <m:r>
                          <a:rPr lang="en-US" sz="2800" i="1">
                            <a:latin typeface="Cambria Math"/>
                          </a:rPr>
                          <m:t>2</m:t>
                        </m:r>
                      </m:sub>
                    </m:sSub>
                    <m:r>
                      <a:rPr lang="en-US" sz="2800" i="1">
                        <a:latin typeface="Cambria Math"/>
                      </a:rPr>
                      <m:t>=0</m:t>
                    </m:r>
                  </m:oMath>
                </a14:m>
                <a:endParaRPr lang="en-US" sz="2800" dirty="0" smtClean="0">
                  <a:latin typeface="Times New Roman" pitchFamily="18" charset="0"/>
                  <a:cs typeface="Times New Roman" pitchFamily="18" charset="0"/>
                </a:endParaRPr>
              </a:p>
              <a:p>
                <a:pPr algn="ctr"/>
                <a:r>
                  <a:rPr lang="en-US" sz="2800" dirty="0" smtClean="0">
                    <a:latin typeface="Times New Roman" pitchFamily="18" charset="0"/>
                    <a:cs typeface="Times New Roman" pitchFamily="18" charset="0"/>
                  </a:rPr>
                  <a:t>such that </a:t>
                </a:r>
                <a14:m>
                  <m:oMath xmlns:m="http://schemas.openxmlformats.org/officeDocument/2006/math">
                    <m:r>
                      <a:rPr lang="en-US" sz="2800" i="1">
                        <a:latin typeface="Cambria Math"/>
                        <a:ea typeface="Cambria Math"/>
                      </a:rPr>
                      <m:t>𝜌</m:t>
                    </m:r>
                    <m:r>
                      <a:rPr lang="en-US" sz="2800" i="1">
                        <a:latin typeface="Cambria Math"/>
                        <a:ea typeface="Cambria Math"/>
                      </a:rPr>
                      <m:t>=</m:t>
                    </m:r>
                    <m:r>
                      <a:rPr lang="en-US" sz="2800" i="1">
                        <a:latin typeface="Cambria Math"/>
                        <a:ea typeface="Cambria Math"/>
                      </a:rPr>
                      <m:t>𝑑𝑖𝑠𝑡</m:t>
                    </m:r>
                    <m:d>
                      <m:dPr>
                        <m:ctrlPr>
                          <a:rPr lang="en-US" sz="2800" i="1">
                            <a:latin typeface="Cambria Math"/>
                            <a:ea typeface="Cambria Math"/>
                          </a:rPr>
                        </m:ctrlPr>
                      </m:dPr>
                      <m:e>
                        <m:sSub>
                          <m:sSubPr>
                            <m:ctrlPr>
                              <a:rPr lang="en-US" sz="2800" i="1">
                                <a:latin typeface="Cambria Math"/>
                                <a:ea typeface="Cambria Math"/>
                              </a:rPr>
                            </m:ctrlPr>
                          </m:sSubPr>
                          <m:e>
                            <m:r>
                              <a:rPr lang="en-US" sz="2800" i="1">
                                <a:latin typeface="Cambria Math"/>
                                <a:ea typeface="Cambria Math"/>
                              </a:rPr>
                              <m:t>𝐶</m:t>
                            </m:r>
                          </m:e>
                          <m:sub>
                            <m:r>
                              <a:rPr lang="ru-RU" sz="2800" i="1">
                                <a:latin typeface="Cambria Math"/>
                                <a:ea typeface="Cambria Math"/>
                              </a:rPr>
                              <m:t>1</m:t>
                            </m:r>
                          </m:sub>
                        </m:sSub>
                        <m:r>
                          <a:rPr lang="en-US" sz="2800" i="1">
                            <a:latin typeface="Cambria Math"/>
                            <a:ea typeface="Cambria Math"/>
                          </a:rPr>
                          <m:t>,</m:t>
                        </m:r>
                        <m:sSub>
                          <m:sSubPr>
                            <m:ctrlPr>
                              <a:rPr lang="en-US" sz="2800" i="1">
                                <a:latin typeface="Cambria Math"/>
                                <a:ea typeface="Cambria Math"/>
                              </a:rPr>
                            </m:ctrlPr>
                          </m:sSubPr>
                          <m:e>
                            <m:r>
                              <a:rPr lang="en-US" sz="2800" i="1">
                                <a:latin typeface="Cambria Math"/>
                                <a:ea typeface="Cambria Math"/>
                              </a:rPr>
                              <m:t>𝐶</m:t>
                            </m:r>
                          </m:e>
                          <m:sub>
                            <m:r>
                              <a:rPr lang="ru-RU" sz="2800" i="1">
                                <a:latin typeface="Cambria Math"/>
                                <a:ea typeface="Cambria Math"/>
                              </a:rPr>
                              <m:t>2</m:t>
                            </m:r>
                          </m:sub>
                        </m:sSub>
                      </m:e>
                    </m:d>
                  </m:oMath>
                </a14:m>
                <a:r>
                  <a:rPr lang="en-US" sz="2800" dirty="0">
                    <a:latin typeface="Times New Roman" pitchFamily="18" charset="0"/>
                    <a:cs typeface="Times New Roman" pitchFamily="18" charset="0"/>
                  </a:rPr>
                  <a:t> attains its </a:t>
                </a:r>
                <a:r>
                  <a:rPr lang="en-US" sz="2800" dirty="0" smtClean="0">
                    <a:latin typeface="Times New Roman" pitchFamily="18" charset="0"/>
                    <a:cs typeface="Times New Roman" pitchFamily="18" charset="0"/>
                  </a:rPr>
                  <a:t>maximum, where </a:t>
                </a:r>
                <a14:m>
                  <m:oMath xmlns:m="http://schemas.openxmlformats.org/officeDocument/2006/math">
                    <m:sSub>
                      <m:sSubPr>
                        <m:ctrlPr>
                          <a:rPr lang="en-US" sz="2800" i="1" dirty="0">
                            <a:latin typeface="Cambria Math"/>
                          </a:rPr>
                        </m:ctrlPr>
                      </m:sSubPr>
                      <m:e>
                        <m:r>
                          <a:rPr lang="en-US" sz="2800" i="1" dirty="0">
                            <a:latin typeface="Cambria Math"/>
                          </a:rPr>
                          <m:t>𝐶</m:t>
                        </m:r>
                      </m:e>
                      <m:sub>
                        <m:r>
                          <a:rPr lang="en-US" sz="2800" i="1" dirty="0">
                            <a:latin typeface="Cambria Math"/>
                          </a:rPr>
                          <m:t>𝑖</m:t>
                        </m:r>
                      </m:sub>
                    </m:sSub>
                  </m:oMath>
                </a14:m>
                <a:r>
                  <a:rPr lang="en-US" sz="2800" dirty="0">
                    <a:latin typeface="Times New Roman" pitchFamily="18" charset="0"/>
                    <a:cs typeface="Times New Roman" pitchFamily="18" charset="0"/>
                  </a:rPr>
                  <a:t> is a centroid of </a:t>
                </a:r>
                <a14:m>
                  <m:oMath xmlns:m="http://schemas.openxmlformats.org/officeDocument/2006/math">
                    <m:sSub>
                      <m:sSubPr>
                        <m:ctrlPr>
                          <a:rPr lang="en-US" sz="2800" i="1">
                            <a:latin typeface="Cambria Math"/>
                          </a:rPr>
                        </m:ctrlPr>
                      </m:sSubPr>
                      <m:e>
                        <m:r>
                          <a:rPr lang="en-US" sz="2800" i="1">
                            <a:latin typeface="Cambria Math"/>
                          </a:rPr>
                          <m:t>𝐴</m:t>
                        </m:r>
                      </m:e>
                      <m:sub>
                        <m:r>
                          <a:rPr lang="en-US" sz="2800" i="1">
                            <a:latin typeface="Cambria Math"/>
                          </a:rPr>
                          <m:t>𝑖</m:t>
                        </m:r>
                      </m:sub>
                    </m:sSub>
                  </m:oMath>
                </a14:m>
                <a:endParaRPr lang="en-US" sz="2800" dirty="0" smtClean="0">
                  <a:latin typeface="Times New Roman" pitchFamily="18" charset="0"/>
                  <a:cs typeface="Times New Roman" pitchFamily="18" charset="0"/>
                </a:endParaRPr>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0" y="1473746"/>
                <a:ext cx="5724128" cy="3108543"/>
              </a:xfrm>
              <a:prstGeom prst="rect">
                <a:avLst/>
              </a:prstGeom>
              <a:blipFill rotWithShape="1">
                <a:blip r:embed="rId5"/>
                <a:stretch>
                  <a:fillRect l="-2130" t="-1961" r="-1065" b="-4510"/>
                </a:stretch>
              </a:blipFill>
            </p:spPr>
            <p:txBody>
              <a:bodyPr/>
              <a:lstStyle/>
              <a:p>
                <a:r>
                  <a:rPr lang="ru-RU">
                    <a:noFill/>
                  </a:rPr>
                  <a:t> </a:t>
                </a:r>
              </a:p>
            </p:txBody>
          </p:sp>
        </mc:Fallback>
      </mc:AlternateContent>
      <p:sp>
        <p:nvSpPr>
          <p:cNvPr id="3" name="Прямоугольник 2"/>
          <p:cNvSpPr/>
          <p:nvPr/>
        </p:nvSpPr>
        <p:spPr>
          <a:xfrm>
            <a:off x="14832" y="6167045"/>
            <a:ext cx="9129167" cy="646331"/>
          </a:xfrm>
          <a:prstGeom prst="rect">
            <a:avLst/>
          </a:prstGeom>
        </p:spPr>
        <p:txBody>
          <a:bodyPr wrap="square">
            <a:spAutoFit/>
          </a:bodyPr>
          <a:lstStyle/>
          <a:p>
            <a:r>
              <a:rPr lang="fr-FR" dirty="0" smtClean="0">
                <a:latin typeface="Times New Roman" pitchFamily="18" charset="0"/>
                <a:cs typeface="Times New Roman" pitchFamily="18" charset="0"/>
              </a:rPr>
              <a:t>[10] H</a:t>
            </a:r>
            <a:r>
              <a:rPr lang="fr-FR" dirty="0">
                <a:latin typeface="Times New Roman" pitchFamily="18" charset="0"/>
                <a:cs typeface="Times New Roman" pitchFamily="18" charset="0"/>
              </a:rPr>
              <a:t>. </a:t>
            </a:r>
            <a:r>
              <a:rPr lang="fr-FR" dirty="0" smtClean="0">
                <a:latin typeface="Times New Roman" pitchFamily="18" charset="0"/>
                <a:cs typeface="Times New Roman" pitchFamily="18" charset="0"/>
              </a:rPr>
              <a:t>Steinhaus, Sur </a:t>
            </a:r>
            <a:r>
              <a:rPr lang="fr-FR" dirty="0">
                <a:latin typeface="Times New Roman" pitchFamily="18" charset="0"/>
                <a:cs typeface="Times New Roman" pitchFamily="18" charset="0"/>
              </a:rPr>
              <a:t>la </a:t>
            </a:r>
            <a:r>
              <a:rPr lang="fr-FR" dirty="0" smtClean="0">
                <a:latin typeface="Times New Roman" pitchFamily="18" charset="0"/>
                <a:cs typeface="Times New Roman" pitchFamily="18" charset="0"/>
              </a:rPr>
              <a:t>division des </a:t>
            </a:r>
            <a:r>
              <a:rPr lang="fr-FR" dirty="0">
                <a:latin typeface="Times New Roman" pitchFamily="18" charset="0"/>
                <a:cs typeface="Times New Roman" pitchFamily="18" charset="0"/>
              </a:rPr>
              <a:t>corp materiels en parties. </a:t>
            </a:r>
            <a:r>
              <a:rPr lang="fr-FR" dirty="0" smtClean="0">
                <a:latin typeface="Times New Roman" pitchFamily="18" charset="0"/>
                <a:cs typeface="Times New Roman" pitchFamily="18" charset="0"/>
              </a:rPr>
              <a:t>Bull</a:t>
            </a:r>
            <a:r>
              <a:rPr lang="fr-FR" dirty="0">
                <a:latin typeface="Times New Roman" pitchFamily="18" charset="0"/>
                <a:cs typeface="Times New Roman" pitchFamily="18" charset="0"/>
              </a:rPr>
              <a:t>. Acad</a:t>
            </a:r>
            <a:r>
              <a:rPr lang="fr-FR" dirty="0" smtClean="0">
                <a:latin typeface="Times New Roman" pitchFamily="18" charset="0"/>
                <a:cs typeface="Times New Roman" pitchFamily="18" charset="0"/>
              </a:rPr>
              <a:t>. Polon</a:t>
            </a:r>
            <a:r>
              <a:rPr lang="fr-FR" dirty="0">
                <a:latin typeface="Times New Roman" pitchFamily="18" charset="0"/>
                <a:cs typeface="Times New Roman" pitchFamily="18" charset="0"/>
              </a:rPr>
              <a:t>. Sci. IV (Cl.III) (1956) 801–804.</a:t>
            </a:r>
            <a:endParaRPr lang="ru-RU" dirty="0">
              <a:latin typeface="Times New Roman" pitchFamily="18" charset="0"/>
              <a:cs typeface="Times New Roman" pitchFamily="18" charset="0"/>
            </a:endParaRPr>
          </a:p>
        </p:txBody>
      </p:sp>
      <p:sp>
        <p:nvSpPr>
          <p:cNvPr id="5" name="TextBox 4"/>
          <p:cNvSpPr txBox="1"/>
          <p:nvPr/>
        </p:nvSpPr>
        <p:spPr>
          <a:xfrm>
            <a:off x="1907704" y="1307669"/>
            <a:ext cx="184731" cy="369332"/>
          </a:xfrm>
          <a:prstGeom prst="rect">
            <a:avLst/>
          </a:prstGeom>
          <a:noFill/>
        </p:spPr>
        <p:txBody>
          <a:bodyPr wrap="none" rtlCol="0">
            <a:spAutoFit/>
          </a:bodyPr>
          <a:lstStyle/>
          <a:p>
            <a:endParaRPr lang="ru-RU" dirty="0"/>
          </a:p>
        </p:txBody>
      </p:sp>
    </p:spTree>
    <p:extLst>
      <p:ext uri="{BB962C8B-B14F-4D97-AF65-F5344CB8AC3E}">
        <p14:creationId xmlns:p14="http://schemas.microsoft.com/office/powerpoint/2010/main" val="24423841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3412"/>
            <a:ext cx="9144000"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K</a:t>
            </a:r>
            <a:r>
              <a:rPr lang="en-US" sz="3200" b="1" i="1" dirty="0">
                <a:latin typeface="Times New Roman" pitchFamily="18" charset="0"/>
                <a:cs typeface="Times New Roman" pitchFamily="18" charset="0"/>
              </a:rPr>
              <a:t>-means algorithm</a:t>
            </a:r>
          </a:p>
        </p:txBody>
      </p:sp>
      <mc:AlternateContent xmlns:mc="http://schemas.openxmlformats.org/markup-compatibility/2006" xmlns:a14="http://schemas.microsoft.com/office/drawing/2010/main">
        <mc:Choice Requires="a14">
          <p:sp>
            <p:nvSpPr>
              <p:cNvPr id="7" name="Прямоугольник 6"/>
              <p:cNvSpPr/>
              <p:nvPr/>
            </p:nvSpPr>
            <p:spPr>
              <a:xfrm>
                <a:off x="6102" y="2276872"/>
                <a:ext cx="9137898" cy="3508525"/>
              </a:xfrm>
              <a:prstGeom prst="rect">
                <a:avLst/>
              </a:prstGeom>
            </p:spPr>
            <p:txBody>
              <a:bodyPr wrap="square">
                <a:spAutoFit/>
              </a:bodyPr>
              <a:lstStyle/>
              <a:p>
                <a:pPr>
                  <a:spcBef>
                    <a:spcPts val="600"/>
                  </a:spcBef>
                </a:pPr>
                <a:r>
                  <a:rPr lang="ru-RU" sz="2400" dirty="0" smtClean="0">
                    <a:latin typeface="Times New Roman" pitchFamily="18" charset="0"/>
                    <a:cs typeface="Times New Roman" pitchFamily="18" charset="0"/>
                  </a:rPr>
                  <a:t>1. </a:t>
                </a:r>
                <a:r>
                  <a:rPr lang="en-US" sz="2400" b="1" dirty="0" smtClean="0">
                    <a:latin typeface="Times New Roman" pitchFamily="18" charset="0"/>
                    <a:cs typeface="Times New Roman" pitchFamily="18" charset="0"/>
                  </a:rPr>
                  <a:t>Assignment step:</a:t>
                </a:r>
                <a:r>
                  <a:rPr lang="en-US" sz="2400" dirty="0" smtClean="0">
                    <a:latin typeface="Times New Roman" pitchFamily="18" charset="0"/>
                    <a:cs typeface="Times New Roman" pitchFamily="18" charset="0"/>
                  </a:rPr>
                  <a:t> </a:t>
                </a:r>
              </a:p>
              <a:p>
                <a:pPr marL="895350" indent="-895350">
                  <a:spcBef>
                    <a:spcPts val="600"/>
                  </a:spcBef>
                </a:pP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 point from </a:t>
                </a:r>
                <a14:m>
                  <m:oMath xmlns:m="http://schemas.openxmlformats.org/officeDocument/2006/math">
                    <m:r>
                      <a:rPr lang="en-US" sz="2400" b="0" i="1" smtClean="0">
                        <a:latin typeface="Cambria Math"/>
                        <a:cs typeface="Times New Roman" pitchFamily="18" charset="0"/>
                      </a:rPr>
                      <m:t>𝐴</m:t>
                    </m:r>
                    <m:r>
                      <a:rPr lang="en-US" sz="2400" b="1" i="1">
                        <a:latin typeface="Cambria Math"/>
                        <a:cs typeface="Times New Roman" pitchFamily="18" charset="0"/>
                      </a:rPr>
                      <m:t> </m:t>
                    </m:r>
                  </m:oMath>
                </a14:m>
                <a:r>
                  <a:rPr lang="en-US" sz="2400" dirty="0">
                    <a:latin typeface="Times New Roman" pitchFamily="18" charset="0"/>
                    <a:cs typeface="Times New Roman" pitchFamily="18" charset="0"/>
                  </a:rPr>
                  <a:t>is </a:t>
                </a:r>
                <a:r>
                  <a:rPr lang="en-US" sz="2400" dirty="0" smtClean="0">
                    <a:latin typeface="Times New Roman" pitchFamily="18" charset="0"/>
                    <a:cs typeface="Times New Roman" pitchFamily="18" charset="0"/>
                  </a:rPr>
                  <a:t>assigned to</a:t>
                </a:r>
                <a:r>
                  <a:rPr lang="ru-RU" sz="2400" dirty="0" smtClean="0">
                    <a:latin typeface="Times New Roman" pitchFamily="18" charset="0"/>
                    <a:cs typeface="Times New Roman" pitchFamily="18" charset="0"/>
                  </a:rPr>
                  <a:t> </a:t>
                </a:r>
                <a14:m>
                  <m:oMath xmlns:m="http://schemas.openxmlformats.org/officeDocument/2006/math">
                    <m:sSub>
                      <m:sSubPr>
                        <m:ctrlPr>
                          <a:rPr lang="en-US" sz="2400" i="1">
                            <a:latin typeface="Cambria Math"/>
                          </a:rPr>
                        </m:ctrlPr>
                      </m:sSubPr>
                      <m:e>
                        <m:r>
                          <a:rPr lang="en-US" sz="2400" b="0" i="1" smtClean="0">
                            <a:latin typeface="Cambria Math"/>
                          </a:rPr>
                          <m:t>𝐴</m:t>
                        </m:r>
                      </m:e>
                      <m:sub>
                        <m:r>
                          <a:rPr lang="en-US" sz="2400" b="0" i="1" smtClean="0">
                            <a:latin typeface="Cambria Math"/>
                          </a:rPr>
                          <m:t>𝑖</m:t>
                        </m:r>
                      </m:sub>
                    </m:sSub>
                  </m:oMath>
                </a14:m>
                <a:r>
                  <a:rPr lang="ru-RU" sz="2400" dirty="0" smtClean="0">
                    <a:latin typeface="Times New Roman" pitchFamily="18" charset="0"/>
                    <a:cs typeface="Times New Roman" pitchFamily="18" charset="0"/>
                  </a:rPr>
                  <a:t>, </a:t>
                </a:r>
                <a:r>
                  <a:rPr lang="en-US" sz="2400" dirty="0">
                    <a:latin typeface="Times New Roman" pitchFamily="18" charset="0"/>
                    <a:cs typeface="Times New Roman" pitchFamily="18" charset="0"/>
                  </a:rPr>
                  <a:t>if </a:t>
                </a:r>
                <a:r>
                  <a:rPr lang="en-US" sz="2400" dirty="0" smtClean="0">
                    <a:latin typeface="Times New Roman" pitchFamily="18" charset="0"/>
                    <a:cs typeface="Times New Roman" pitchFamily="18" charset="0"/>
                  </a:rPr>
                  <a:t>this point </a:t>
                </a:r>
                <a:r>
                  <a:rPr lang="en-US" sz="2400" dirty="0">
                    <a:latin typeface="Times New Roman" pitchFamily="18" charset="0"/>
                    <a:cs typeface="Times New Roman" pitchFamily="18" charset="0"/>
                  </a:rPr>
                  <a:t>is closest to the point</a:t>
                </a:r>
                <a:r>
                  <a:rPr lang="ru-RU" sz="2400" dirty="0" smtClean="0">
                    <a:latin typeface="Times New Roman" pitchFamily="18" charset="0"/>
                    <a:cs typeface="Times New Roman" pitchFamily="18" charset="0"/>
                  </a:rPr>
                  <a:t> </a:t>
                </a:r>
                <a14:m>
                  <m:oMath xmlns:m="http://schemas.openxmlformats.org/officeDocument/2006/math">
                    <m:sSub>
                      <m:sSubPr>
                        <m:ctrlPr>
                          <a:rPr lang="en-US" sz="2400" i="1">
                            <a:latin typeface="Cambria Math"/>
                          </a:rPr>
                        </m:ctrlPr>
                      </m:sSubPr>
                      <m:e>
                        <m:r>
                          <a:rPr lang="en-US" sz="2400" b="0" i="1">
                            <a:latin typeface="Cambria Math"/>
                          </a:rPr>
                          <m:t>𝑃</m:t>
                        </m:r>
                      </m:e>
                      <m:sub>
                        <m:r>
                          <a:rPr lang="en-US" sz="2400" b="0" i="1" smtClean="0">
                            <a:latin typeface="Cambria Math"/>
                          </a:rPr>
                          <m:t>𝑖</m:t>
                        </m:r>
                      </m:sub>
                    </m:sSub>
                  </m:oMath>
                </a14:m>
                <a:r>
                  <a:rPr lang="en-US" sz="2400" dirty="0" smtClean="0">
                    <a:latin typeface="Times New Roman" pitchFamily="18" charset="0"/>
                    <a:cs typeface="Times New Roman" pitchFamily="18" charset="0"/>
                  </a:rPr>
                  <a:t>, </a:t>
                </a:r>
                <a14:m>
                  <m:oMath xmlns:m="http://schemas.openxmlformats.org/officeDocument/2006/math">
                    <m:r>
                      <a:rPr lang="en-US" sz="2400" b="0" i="1" smtClean="0">
                        <a:latin typeface="Cambria Math"/>
                        <a:cs typeface="Times New Roman" pitchFamily="18" charset="0"/>
                      </a:rPr>
                      <m:t>𝑖</m:t>
                    </m:r>
                    <m:r>
                      <a:rPr lang="en-US" sz="2400" b="0" i="1" smtClean="0">
                        <a:latin typeface="Cambria Math"/>
                        <a:cs typeface="Times New Roman" pitchFamily="18" charset="0"/>
                      </a:rPr>
                      <m:t>=1,2</m:t>
                    </m:r>
                  </m:oMath>
                </a14:m>
                <a:endParaRPr lang="en-US" sz="2400" dirty="0" smtClean="0">
                  <a:latin typeface="Times New Roman" pitchFamily="18" charset="0"/>
                  <a:cs typeface="Times New Roman" pitchFamily="18" charset="0"/>
                </a:endParaRPr>
              </a:p>
              <a:p>
                <a:pPr>
                  <a:spcBef>
                    <a:spcPts val="600"/>
                  </a:spcBef>
                </a:pPr>
                <a:r>
                  <a:rPr lang="en-US" sz="2400" dirty="0" smtClean="0">
                    <a:latin typeface="Times New Roman" pitchFamily="18" charset="0"/>
                    <a:cs typeface="Times New Roman" pitchFamily="18" charset="0"/>
                  </a:rPr>
                  <a:t>2. </a:t>
                </a:r>
                <a:r>
                  <a:rPr lang="en-US" sz="2400" b="1" dirty="0" smtClean="0">
                    <a:latin typeface="Times New Roman" pitchFamily="18" charset="0"/>
                    <a:cs typeface="Times New Roman" pitchFamily="18" charset="0"/>
                  </a:rPr>
                  <a:t>Update step:</a:t>
                </a:r>
              </a:p>
              <a:p>
                <a:pPr marL="895350">
                  <a:spcBef>
                    <a:spcPts val="600"/>
                  </a:spcBef>
                </a:pPr>
                <a:r>
                  <a:rPr lang="en-US" sz="2400" dirty="0" smtClean="0">
                    <a:latin typeface="Times New Roman" pitchFamily="18" charset="0"/>
                    <a:cs typeface="Times New Roman" pitchFamily="18" charset="0"/>
                  </a:rPr>
                  <a:t>Calculate centroids</a:t>
                </a:r>
                <a:r>
                  <a:rPr lang="ru-RU" sz="2400" dirty="0" smtClean="0">
                    <a:latin typeface="Times New Roman" pitchFamily="18" charset="0"/>
                    <a:cs typeface="Times New Roman" pitchFamily="18" charset="0"/>
                  </a:rPr>
                  <a:t> </a:t>
                </a:r>
                <a14:m>
                  <m:oMath xmlns:m="http://schemas.openxmlformats.org/officeDocument/2006/math">
                    <m:sSub>
                      <m:sSubPr>
                        <m:ctrlPr>
                          <a:rPr lang="en-US" sz="2400" i="1">
                            <a:latin typeface="Cambria Math"/>
                          </a:rPr>
                        </m:ctrlPr>
                      </m:sSubPr>
                      <m:e>
                        <m:r>
                          <a:rPr lang="en-US" sz="2400" b="0" i="1" smtClean="0">
                            <a:latin typeface="Cambria Math"/>
                          </a:rPr>
                          <m:t>𝐶</m:t>
                        </m:r>
                      </m:e>
                      <m:sub>
                        <m:r>
                          <a:rPr lang="ru-RU" sz="2400" i="1">
                            <a:latin typeface="Cambria Math"/>
                          </a:rPr>
                          <m:t>1</m:t>
                        </m:r>
                      </m:sub>
                    </m:sSub>
                    <m:r>
                      <a:rPr lang="en-US" sz="2400" b="0" i="0" smtClean="0">
                        <a:latin typeface="Cambria Math"/>
                      </a:rPr>
                      <m:t>,</m:t>
                    </m:r>
                    <m:sSub>
                      <m:sSubPr>
                        <m:ctrlPr>
                          <a:rPr lang="en-US" sz="2400" i="1">
                            <a:latin typeface="Cambria Math"/>
                          </a:rPr>
                        </m:ctrlPr>
                      </m:sSubPr>
                      <m:e>
                        <m:r>
                          <a:rPr lang="en-US" sz="2400" b="0" i="1" smtClean="0">
                            <a:latin typeface="Cambria Math"/>
                          </a:rPr>
                          <m:t>𝐶</m:t>
                        </m:r>
                      </m:e>
                      <m:sub>
                        <m:r>
                          <a:rPr lang="en-US" sz="2400" i="1">
                            <a:latin typeface="Cambria Math"/>
                          </a:rPr>
                          <m:t>2</m:t>
                        </m:r>
                      </m:sub>
                    </m:sSub>
                    <m:r>
                      <a:rPr lang="en-US" sz="2400" i="1">
                        <a:latin typeface="Cambria Math"/>
                      </a:rPr>
                      <m:t> </m:t>
                    </m:r>
                  </m:oMath>
                </a14:m>
                <a:r>
                  <a:rPr lang="en-US" sz="2400" dirty="0" smtClean="0">
                    <a:latin typeface="Times New Roman" pitchFamily="18" charset="0"/>
                    <a:cs typeface="Times New Roman" pitchFamily="18" charset="0"/>
                  </a:rPr>
                  <a:t>of sets</a:t>
                </a:r>
                <a:r>
                  <a:rPr lang="ru-RU" sz="2400" dirty="0" smtClean="0">
                    <a:latin typeface="Times New Roman" pitchFamily="18" charset="0"/>
                    <a:cs typeface="Times New Roman" pitchFamily="18" charset="0"/>
                  </a:rPr>
                  <a:t> </a:t>
                </a:r>
                <a14:m>
                  <m:oMath xmlns:m="http://schemas.openxmlformats.org/officeDocument/2006/math">
                    <m:sSub>
                      <m:sSubPr>
                        <m:ctrlPr>
                          <a:rPr lang="en-US" sz="2400" i="1">
                            <a:latin typeface="Cambria Math"/>
                          </a:rPr>
                        </m:ctrlPr>
                      </m:sSubPr>
                      <m:e>
                        <m:r>
                          <a:rPr lang="en-US" sz="2400" b="0" i="1" smtClean="0">
                            <a:latin typeface="Cambria Math"/>
                          </a:rPr>
                          <m:t>𝐴</m:t>
                        </m:r>
                      </m:e>
                      <m:sub>
                        <m:r>
                          <a:rPr lang="ru-RU" sz="2400" i="1">
                            <a:latin typeface="Cambria Math"/>
                          </a:rPr>
                          <m:t>1</m:t>
                        </m:r>
                      </m:sub>
                    </m:sSub>
                    <m:r>
                      <a:rPr lang="en-US" sz="2400" b="0" i="0" smtClean="0">
                        <a:latin typeface="Cambria Math"/>
                      </a:rPr>
                      <m:t>,</m:t>
                    </m:r>
                    <m:sSub>
                      <m:sSubPr>
                        <m:ctrlPr>
                          <a:rPr lang="en-US" sz="2400" i="1">
                            <a:latin typeface="Cambria Math"/>
                          </a:rPr>
                        </m:ctrlPr>
                      </m:sSubPr>
                      <m:e>
                        <m:r>
                          <a:rPr lang="en-US" sz="2400" b="0" i="1" smtClean="0">
                            <a:latin typeface="Cambria Math"/>
                          </a:rPr>
                          <m:t>𝐴</m:t>
                        </m:r>
                      </m:e>
                      <m:sub>
                        <m:r>
                          <a:rPr lang="en-US" sz="2400" i="1">
                            <a:latin typeface="Cambria Math"/>
                          </a:rPr>
                          <m:t>2</m:t>
                        </m:r>
                      </m:sub>
                    </m:sSub>
                  </m:oMath>
                </a14:m>
                <a:r>
                  <a:rPr lang="ru-RU" sz="2400" dirty="0" smtClean="0">
                    <a:latin typeface="Times New Roman" pitchFamily="18" charset="0"/>
                    <a:cs typeface="Times New Roman" pitchFamily="18" charset="0"/>
                  </a:rPr>
                  <a:t>. </a:t>
                </a:r>
                <a:endParaRPr lang="en-US" sz="2400" dirty="0" smtClean="0">
                  <a:latin typeface="Times New Roman" pitchFamily="18" charset="0"/>
                  <a:cs typeface="Times New Roman" pitchFamily="18" charset="0"/>
                </a:endParaRPr>
              </a:p>
              <a:p>
                <a:pPr marL="895350" indent="-533400">
                  <a:spcBef>
                    <a:spcPts val="600"/>
                  </a:spcBef>
                  <a:buFont typeface="Wingdings" pitchFamily="2" charset="2"/>
                  <a:buChar char="Ø"/>
                </a:pPr>
                <a:r>
                  <a:rPr lang="en-US" sz="2400" dirty="0" smtClean="0">
                    <a:latin typeface="Times New Roman" pitchFamily="18" charset="0"/>
                    <a:cs typeface="Times New Roman" pitchFamily="18" charset="0"/>
                  </a:rPr>
                  <a:t>If</a:t>
                </a:r>
                <a:r>
                  <a:rPr lang="ru-RU" sz="2400" dirty="0" smtClean="0">
                    <a:latin typeface="Times New Roman" pitchFamily="18" charset="0"/>
                    <a:cs typeface="Times New Roman" pitchFamily="18" charset="0"/>
                  </a:rPr>
                  <a:t> </a:t>
                </a:r>
                <a14:m>
                  <m:oMath xmlns:m="http://schemas.openxmlformats.org/officeDocument/2006/math">
                    <m:d>
                      <m:dPr>
                        <m:begChr m:val="|"/>
                        <m:endChr m:val="|"/>
                        <m:ctrlPr>
                          <a:rPr lang="ru-RU" sz="2400" i="1" smtClean="0">
                            <a:latin typeface="Cambria Math"/>
                            <a:cs typeface="Times New Roman" pitchFamily="18" charset="0"/>
                          </a:rPr>
                        </m:ctrlPr>
                      </m:dPr>
                      <m:e>
                        <m:acc>
                          <m:accPr>
                            <m:chr m:val="⃗"/>
                            <m:ctrlPr>
                              <a:rPr lang="ru-RU" sz="2400" i="1" smtClean="0">
                                <a:latin typeface="Cambria Math"/>
                                <a:cs typeface="Times New Roman" pitchFamily="18" charset="0"/>
                              </a:rPr>
                            </m:ctrlPr>
                          </m:accPr>
                          <m:e>
                            <m:sSub>
                              <m:sSubPr>
                                <m:ctrlPr>
                                  <a:rPr lang="ru-RU" sz="2400" i="1" smtClean="0">
                                    <a:latin typeface="Cambria Math"/>
                                    <a:cs typeface="Times New Roman" pitchFamily="18" charset="0"/>
                                  </a:rPr>
                                </m:ctrlPr>
                              </m:sSubPr>
                              <m:e>
                                <m:r>
                                  <a:rPr lang="en-US" sz="2400" b="0" i="1" smtClean="0">
                                    <a:latin typeface="Cambria Math"/>
                                    <a:cs typeface="Times New Roman" pitchFamily="18" charset="0"/>
                                  </a:rPr>
                                  <m:t>𝐶</m:t>
                                </m:r>
                              </m:e>
                              <m:sub>
                                <m:r>
                                  <a:rPr lang="en-US" sz="2400" b="0" i="1" smtClean="0">
                                    <a:latin typeface="Cambria Math"/>
                                    <a:cs typeface="Times New Roman" pitchFamily="18" charset="0"/>
                                  </a:rPr>
                                  <m:t>𝑖</m:t>
                                </m:r>
                              </m:sub>
                            </m:sSub>
                            <m:sSub>
                              <m:sSubPr>
                                <m:ctrlPr>
                                  <a:rPr lang="ru-RU" sz="2400" i="1" smtClean="0">
                                    <a:latin typeface="Cambria Math"/>
                                    <a:cs typeface="Times New Roman" pitchFamily="18" charset="0"/>
                                  </a:rPr>
                                </m:ctrlPr>
                              </m:sSubPr>
                              <m:e>
                                <m:r>
                                  <a:rPr lang="en-US" sz="2400" b="0" i="1" smtClean="0">
                                    <a:latin typeface="Cambria Math"/>
                                    <a:cs typeface="Times New Roman" pitchFamily="18" charset="0"/>
                                  </a:rPr>
                                  <m:t>𝑃</m:t>
                                </m:r>
                              </m:e>
                              <m:sub>
                                <m:r>
                                  <a:rPr lang="en-US" sz="2400" b="0" i="1" smtClean="0">
                                    <a:latin typeface="Cambria Math"/>
                                    <a:cs typeface="Times New Roman" pitchFamily="18" charset="0"/>
                                  </a:rPr>
                                  <m:t>𝑖</m:t>
                                </m:r>
                              </m:sub>
                            </m:sSub>
                          </m:e>
                        </m:acc>
                      </m:e>
                    </m:d>
                    <m:r>
                      <a:rPr lang="en-US" sz="2400" b="0" i="1" smtClean="0">
                        <a:latin typeface="Cambria Math"/>
                        <a:ea typeface="Cambria Math"/>
                        <a:cs typeface="Times New Roman" pitchFamily="18" charset="0"/>
                      </a:rPr>
                      <m:t>&lt;</m:t>
                    </m:r>
                    <m:r>
                      <a:rPr lang="en-US" sz="2400" b="0" i="1" smtClean="0">
                        <a:latin typeface="Cambria Math"/>
                        <a:ea typeface="Cambria Math"/>
                        <a:cs typeface="Times New Roman" pitchFamily="18" charset="0"/>
                      </a:rPr>
                      <m:t>𝜀</m:t>
                    </m:r>
                    <m:r>
                      <a:rPr lang="en-US" sz="2400" b="0" i="1" smtClean="0">
                        <a:latin typeface="Cambria Math"/>
                        <a:ea typeface="Cambria Math"/>
                        <a:cs typeface="Times New Roman" pitchFamily="18" charset="0"/>
                      </a:rPr>
                      <m:t>,</m:t>
                    </m:r>
                  </m:oMath>
                </a14:m>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for all </a:t>
                </a:r>
                <a14:m>
                  <m:oMath xmlns:m="http://schemas.openxmlformats.org/officeDocument/2006/math">
                    <m:r>
                      <a:rPr lang="en-US" sz="2400" i="1">
                        <a:latin typeface="Cambria Math"/>
                        <a:cs typeface="Times New Roman" pitchFamily="18" charset="0"/>
                      </a:rPr>
                      <m:t>𝑖</m:t>
                    </m:r>
                    <m:r>
                      <a:rPr lang="en-US" sz="2400" i="1">
                        <a:latin typeface="Cambria Math"/>
                        <a:cs typeface="Times New Roman" pitchFamily="18" charset="0"/>
                      </a:rPr>
                      <m:t>=1,2</m:t>
                    </m:r>
                  </m:oMath>
                </a14:m>
                <a:r>
                  <a:rPr lang="en-US" sz="2400" dirty="0" smtClean="0">
                    <a:latin typeface="Times New Roman" pitchFamily="18" charset="0"/>
                    <a:cs typeface="Times New Roman" pitchFamily="18" charset="0"/>
                  </a:rPr>
                  <a:t>,</a:t>
                </a:r>
                <a:r>
                  <a:rPr lang="ru-RU" sz="24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then the clustering </a:t>
                </a:r>
                <a:r>
                  <a:rPr lang="en-US" sz="2400" u="sng" dirty="0" smtClean="0">
                    <a:latin typeface="Times New Roman" pitchFamily="18" charset="0"/>
                    <a:cs typeface="Times New Roman" pitchFamily="18" charset="0"/>
                  </a:rPr>
                  <a:t>is </a:t>
                </a:r>
                <a:r>
                  <a:rPr lang="en-US" sz="2400" u="sng" dirty="0">
                    <a:latin typeface="Times New Roman" pitchFamily="18" charset="0"/>
                    <a:cs typeface="Times New Roman" pitchFamily="18" charset="0"/>
                  </a:rPr>
                  <a:t>completed</a:t>
                </a:r>
                <a:r>
                  <a:rPr lang="en-US" sz="2400" dirty="0">
                    <a:latin typeface="Times New Roman" pitchFamily="18" charset="0"/>
                    <a:cs typeface="Times New Roman" pitchFamily="18" charset="0"/>
                  </a:rPr>
                  <a:t>!</a:t>
                </a:r>
                <a:endParaRPr lang="en-US" sz="2400" dirty="0" smtClean="0">
                  <a:latin typeface="Times New Roman" pitchFamily="18" charset="0"/>
                  <a:cs typeface="Times New Roman" pitchFamily="18" charset="0"/>
                </a:endParaRPr>
              </a:p>
              <a:p>
                <a:pPr marL="895350" indent="-533400">
                  <a:spcBef>
                    <a:spcPts val="600"/>
                  </a:spcBef>
                  <a:buFont typeface="Wingdings" pitchFamily="2" charset="2"/>
                  <a:buChar char="Ø"/>
                </a:pPr>
                <a:r>
                  <a:rPr lang="en-US" sz="2400" dirty="0">
                    <a:latin typeface="Times New Roman" pitchFamily="18" charset="0"/>
                    <a:cs typeface="Times New Roman" pitchFamily="18" charset="0"/>
                  </a:rPr>
                  <a:t>Otherwise, do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reassignment </a:t>
                </a:r>
                <a14:m>
                  <m:oMath xmlns:m="http://schemas.openxmlformats.org/officeDocument/2006/math">
                    <m:sSub>
                      <m:sSubPr>
                        <m:ctrlPr>
                          <a:rPr lang="en-US" sz="2400" i="1">
                            <a:latin typeface="Cambria Math"/>
                          </a:rPr>
                        </m:ctrlPr>
                      </m:sSubPr>
                      <m:e>
                        <m:r>
                          <a:rPr lang="en-US" sz="2400" i="1">
                            <a:latin typeface="Cambria Math"/>
                          </a:rPr>
                          <m:t>𝑃</m:t>
                        </m:r>
                      </m:e>
                      <m:sub>
                        <m:r>
                          <a:rPr lang="ru-RU" sz="2400" i="1">
                            <a:latin typeface="Cambria Math"/>
                          </a:rPr>
                          <m:t>1</m:t>
                        </m:r>
                      </m:sub>
                    </m:sSub>
                    <m:r>
                      <a:rPr lang="en-US" sz="2400" b="0" i="1" smtClean="0">
                        <a:latin typeface="Cambria Math"/>
                      </a:rPr>
                      <m:t>=</m:t>
                    </m:r>
                    <m:sSub>
                      <m:sSubPr>
                        <m:ctrlPr>
                          <a:rPr lang="en-US" sz="2400" i="1">
                            <a:latin typeface="Cambria Math"/>
                          </a:rPr>
                        </m:ctrlPr>
                      </m:sSubPr>
                      <m:e>
                        <m:r>
                          <a:rPr lang="en-US" sz="2400" b="0" i="1" smtClean="0">
                            <a:latin typeface="Cambria Math"/>
                          </a:rPr>
                          <m:t>𝐶</m:t>
                        </m:r>
                      </m:e>
                      <m:sub>
                        <m:r>
                          <a:rPr lang="en-US" sz="2400" b="0" i="1" smtClean="0">
                            <a:latin typeface="Cambria Math"/>
                          </a:rPr>
                          <m:t>1</m:t>
                        </m:r>
                      </m:sub>
                    </m:sSub>
                    <m:r>
                      <a:rPr lang="en-US" sz="2400" b="0" i="0" smtClean="0">
                        <a:latin typeface="Cambria Math"/>
                      </a:rPr>
                      <m:t>, </m:t>
                    </m:r>
                    <m:sSub>
                      <m:sSubPr>
                        <m:ctrlPr>
                          <a:rPr lang="en-US" sz="2400" i="1">
                            <a:latin typeface="Cambria Math"/>
                          </a:rPr>
                        </m:ctrlPr>
                      </m:sSubPr>
                      <m:e>
                        <m:r>
                          <a:rPr lang="en-US" sz="2400" i="1">
                            <a:latin typeface="Cambria Math"/>
                          </a:rPr>
                          <m:t>𝑃</m:t>
                        </m:r>
                      </m:e>
                      <m:sub>
                        <m:r>
                          <a:rPr lang="en-US" sz="2400" b="0" i="1" smtClean="0">
                            <a:latin typeface="Cambria Math"/>
                          </a:rPr>
                          <m:t>2</m:t>
                        </m:r>
                      </m:sub>
                    </m:sSub>
                    <m:r>
                      <a:rPr lang="en-US" sz="2400" b="0" i="1" smtClean="0">
                        <a:latin typeface="Cambria Math"/>
                      </a:rPr>
                      <m:t>=</m:t>
                    </m:r>
                    <m:sSub>
                      <m:sSubPr>
                        <m:ctrlPr>
                          <a:rPr lang="en-US" sz="2400" i="1">
                            <a:latin typeface="Cambria Math"/>
                          </a:rPr>
                        </m:ctrlPr>
                      </m:sSubPr>
                      <m:e>
                        <m:r>
                          <a:rPr lang="en-US" sz="2400" b="0" i="1" smtClean="0">
                            <a:latin typeface="Cambria Math"/>
                          </a:rPr>
                          <m:t>𝐶</m:t>
                        </m:r>
                      </m:e>
                      <m:sub>
                        <m:r>
                          <a:rPr lang="en-US" sz="2400" b="0" i="1" smtClean="0">
                            <a:latin typeface="Cambria Math"/>
                          </a:rPr>
                          <m:t>2</m:t>
                        </m:r>
                      </m:sub>
                    </m:sSub>
                  </m:oMath>
                </a14:m>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and </a:t>
                </a:r>
                <a:r>
                  <a:rPr lang="en-US" sz="2400" u="sng" dirty="0">
                    <a:latin typeface="Times New Roman" pitchFamily="18" charset="0"/>
                    <a:cs typeface="Times New Roman" pitchFamily="18" charset="0"/>
                  </a:rPr>
                  <a:t>repeat</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
                </a:r>
                <a:br>
                  <a:rPr lang="en-US" sz="2400" dirty="0" smtClean="0">
                    <a:latin typeface="Times New Roman" pitchFamily="18" charset="0"/>
                    <a:cs typeface="Times New Roman" pitchFamily="18" charset="0"/>
                  </a:rPr>
                </a:br>
                <a:r>
                  <a:rPr lang="en-US" sz="2400" dirty="0" smtClean="0">
                    <a:latin typeface="Times New Roman" pitchFamily="18" charset="0"/>
                    <a:cs typeface="Times New Roman" pitchFamily="18" charset="0"/>
                  </a:rPr>
                  <a:t>the calculation from the first step.</a:t>
                </a:r>
                <a:endParaRPr lang="ru-RU" sz="2400" dirty="0">
                  <a:latin typeface="Times New Roman" pitchFamily="18" charset="0"/>
                  <a:cs typeface="Times New Roman" pitchFamily="18" charset="0"/>
                </a:endParaRPr>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6102" y="2276872"/>
                <a:ext cx="9137898" cy="3508525"/>
              </a:xfrm>
              <a:prstGeom prst="rect">
                <a:avLst/>
              </a:prstGeom>
              <a:blipFill rotWithShape="1">
                <a:blip r:embed="rId3"/>
                <a:stretch>
                  <a:fillRect l="-1001" t="-1391" b="-313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 name="Прямоугольник 1"/>
              <p:cNvSpPr/>
              <p:nvPr/>
            </p:nvSpPr>
            <p:spPr>
              <a:xfrm>
                <a:off x="21754" y="1340768"/>
                <a:ext cx="9150102" cy="830997"/>
              </a:xfrm>
              <a:prstGeom prst="rect">
                <a:avLst/>
              </a:prstGeom>
            </p:spPr>
            <p:txBody>
              <a:bodyPr wrap="square">
                <a:spAutoFit/>
              </a:bodyPr>
              <a:lstStyle/>
              <a:p>
                <a:r>
                  <a:rPr lang="en-US" sz="2400" dirty="0" smtClean="0">
                    <a:latin typeface="Times New Roman" pitchFamily="18" charset="0"/>
                    <a:cs typeface="Times New Roman" pitchFamily="18" charset="0"/>
                  </a:rPr>
                  <a:t>Given an initial set of  two points </a:t>
                </a:r>
                <a:r>
                  <a:rPr lang="ru-RU" sz="2400" dirty="0" smtClean="0">
                    <a:latin typeface="Times New Roman" pitchFamily="18" charset="0"/>
                    <a:cs typeface="Times New Roman" pitchFamily="18" charset="0"/>
                  </a:rPr>
                  <a:t> </a:t>
                </a:r>
                <a14:m>
                  <m:oMath xmlns:m="http://schemas.openxmlformats.org/officeDocument/2006/math">
                    <m:sSub>
                      <m:sSubPr>
                        <m:ctrlPr>
                          <a:rPr lang="en-US" sz="2400" i="1">
                            <a:latin typeface="Cambria Math"/>
                          </a:rPr>
                        </m:ctrlPr>
                      </m:sSubPr>
                      <m:e>
                        <m:r>
                          <a:rPr lang="en-US" sz="2400" i="1">
                            <a:latin typeface="Cambria Math"/>
                          </a:rPr>
                          <m:t>𝑃</m:t>
                        </m:r>
                      </m:e>
                      <m:sub>
                        <m:r>
                          <a:rPr lang="ru-RU" sz="2400" i="1">
                            <a:latin typeface="Cambria Math"/>
                          </a:rPr>
                          <m:t>1</m:t>
                        </m:r>
                      </m:sub>
                    </m:sSub>
                  </m:oMath>
                </a14:m>
                <a:r>
                  <a:rPr lang="en-US" sz="2400" dirty="0">
                    <a:latin typeface="Times New Roman" pitchFamily="18" charset="0"/>
                    <a:cs typeface="Times New Roman" pitchFamily="18" charset="0"/>
                  </a:rPr>
                  <a:t>, </a:t>
                </a:r>
                <a14:m>
                  <m:oMath xmlns:m="http://schemas.openxmlformats.org/officeDocument/2006/math">
                    <m:sSub>
                      <m:sSubPr>
                        <m:ctrlPr>
                          <a:rPr lang="en-US" sz="2400" i="1">
                            <a:latin typeface="Cambria Math"/>
                          </a:rPr>
                        </m:ctrlPr>
                      </m:sSubPr>
                      <m:e>
                        <m:r>
                          <a:rPr lang="en-US" sz="2400" i="1">
                            <a:latin typeface="Cambria Math"/>
                          </a:rPr>
                          <m:t>𝑃</m:t>
                        </m:r>
                      </m:e>
                      <m:sub>
                        <m:r>
                          <a:rPr lang="en-US" sz="2400" i="1">
                            <a:latin typeface="Cambria Math"/>
                          </a:rPr>
                          <m:t>2</m:t>
                        </m:r>
                      </m:sub>
                    </m:sSub>
                  </m:oMath>
                </a14:m>
                <a:r>
                  <a:rPr lang="en-US" sz="2400" dirty="0">
                    <a:latin typeface="Times New Roman" pitchFamily="18" charset="0"/>
                    <a:cs typeface="Times New Roman" pitchFamily="18" charset="0"/>
                  </a:rPr>
                  <a:t> </a:t>
                </a:r>
                <a14:m>
                  <m:oMath xmlns:m="http://schemas.openxmlformats.org/officeDocument/2006/math">
                    <m:r>
                      <a:rPr lang="en-US" sz="2400" i="1" dirty="0">
                        <a:latin typeface="Cambria Math"/>
                        <a:ea typeface="Cambria Math"/>
                      </a:rPr>
                      <m:t>∈</m:t>
                    </m:r>
                    <m:r>
                      <a:rPr lang="en-US" sz="2400" b="0" i="1" dirty="0" smtClean="0">
                        <a:latin typeface="Cambria Math"/>
                        <a:ea typeface="Cambria Math"/>
                      </a:rPr>
                      <m:t>𝐴</m:t>
                    </m:r>
                  </m:oMath>
                </a14:m>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the </a:t>
                </a:r>
                <a:r>
                  <a:rPr lang="en-US" sz="2400" dirty="0">
                    <a:latin typeface="Times New Roman" pitchFamily="18" charset="0"/>
                    <a:cs typeface="Times New Roman" pitchFamily="18" charset="0"/>
                  </a:rPr>
                  <a:t>algorithm proceeds by alternating between two </a:t>
                </a:r>
                <a:r>
                  <a:rPr lang="en-US" sz="2400" dirty="0" smtClean="0">
                    <a:latin typeface="Times New Roman" pitchFamily="18" charset="0"/>
                    <a:cs typeface="Times New Roman" pitchFamily="18" charset="0"/>
                  </a:rPr>
                  <a:t>steps.</a:t>
                </a:r>
                <a:endParaRPr lang="ru-RU" sz="2400" dirty="0">
                  <a:latin typeface="Times New Roman" pitchFamily="18" charset="0"/>
                  <a:cs typeface="Times New Roman" pitchFamily="18" charset="0"/>
                </a:endParaRP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21754" y="1340768"/>
                <a:ext cx="9150102" cy="830997"/>
              </a:xfrm>
              <a:prstGeom prst="rect">
                <a:avLst/>
              </a:prstGeom>
              <a:blipFill rotWithShape="1">
                <a:blip r:embed="rId4"/>
                <a:stretch>
                  <a:fillRect l="-1066" t="-5882" r="-333" b="-16176"/>
                </a:stretch>
              </a:blipFill>
            </p:spPr>
            <p:txBody>
              <a:bodyPr/>
              <a:lstStyle/>
              <a:p>
                <a:r>
                  <a:rPr lang="ru-RU">
                    <a:noFill/>
                  </a:rPr>
                  <a:t> </a:t>
                </a:r>
              </a:p>
            </p:txBody>
          </p:sp>
        </mc:Fallback>
      </mc:AlternateContent>
      <p:sp>
        <p:nvSpPr>
          <p:cNvPr id="3" name="Прямоугольник 2"/>
          <p:cNvSpPr/>
          <p:nvPr/>
        </p:nvSpPr>
        <p:spPr>
          <a:xfrm>
            <a:off x="0" y="6165304"/>
            <a:ext cx="9171856" cy="646331"/>
          </a:xfrm>
          <a:prstGeom prst="rect">
            <a:avLst/>
          </a:prstGeom>
        </p:spPr>
        <p:txBody>
          <a:bodyPr wrap="square">
            <a:spAutoFit/>
          </a:bodyPr>
          <a:lstStyle/>
          <a:p>
            <a:r>
              <a:rPr lang="en-US" dirty="0" smtClean="0">
                <a:latin typeface="Times New Roman" pitchFamily="18" charset="0"/>
                <a:cs typeface="Times New Roman" pitchFamily="18" charset="0"/>
              </a:rPr>
              <a:t>[11] S.P. Lloyd </a:t>
            </a:r>
            <a:r>
              <a:rPr lang="en-US" dirty="0">
                <a:latin typeface="Times New Roman" pitchFamily="18" charset="0"/>
                <a:cs typeface="Times New Roman" pitchFamily="18" charset="0"/>
              </a:rPr>
              <a:t>Least squares quantization in PCM, </a:t>
            </a:r>
            <a:r>
              <a:rPr lang="en-US" dirty="0" smtClean="0">
                <a:latin typeface="Times New Roman" pitchFamily="18" charset="0"/>
                <a:cs typeface="Times New Roman" pitchFamily="18" charset="0"/>
              </a:rPr>
              <a:t>IEEE </a:t>
            </a:r>
            <a:r>
              <a:rPr lang="en-US" dirty="0">
                <a:latin typeface="Times New Roman" pitchFamily="18" charset="0"/>
                <a:cs typeface="Times New Roman" pitchFamily="18" charset="0"/>
              </a:rPr>
              <a:t>Transactions </a:t>
            </a:r>
            <a:r>
              <a:rPr lang="en-US" dirty="0" smtClean="0">
                <a:latin typeface="Times New Roman" pitchFamily="18" charset="0"/>
                <a:cs typeface="Times New Roman" pitchFamily="18" charset="0"/>
              </a:rPr>
              <a:t>on Information Theory. 1982. Vol. 28. N. 2. Pp. 129–136</a:t>
            </a:r>
            <a:r>
              <a:rPr lang="en-US" dirty="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B2EB5454-2006-4BB5-B20E-8C7B37842A03}" type="slidenum">
              <a:rPr lang="ru-RU" smtClean="0"/>
              <a:t>16</a:t>
            </a:fld>
            <a:endParaRPr lang="ru-RU"/>
          </a:p>
        </p:txBody>
      </p:sp>
    </p:spTree>
    <p:extLst>
      <p:ext uri="{BB962C8B-B14F-4D97-AF65-F5344CB8AC3E}">
        <p14:creationId xmlns:p14="http://schemas.microsoft.com/office/powerpoint/2010/main" val="169723130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Clustering. </a:t>
            </a:r>
            <a:r>
              <a:rPr lang="en-US" sz="3200" b="1" i="1" dirty="0" err="1">
                <a:latin typeface="Times New Roman" pitchFamily="18" charset="0"/>
                <a:cs typeface="Times New Roman" pitchFamily="18" charset="0"/>
              </a:rPr>
              <a:t>N</a:t>
            </a:r>
            <a:r>
              <a:rPr lang="en-US" sz="3200" b="1" i="1" dirty="0" err="1" smtClean="0">
                <a:latin typeface="Times New Roman" pitchFamily="18" charset="0"/>
                <a:cs typeface="Times New Roman" pitchFamily="18" charset="0"/>
              </a:rPr>
              <a:t>onuniqueness</a:t>
            </a:r>
            <a:endParaRPr lang="en-US" sz="3200" b="1" i="1" dirty="0">
              <a:latin typeface="Times New Roman" pitchFamily="18" charset="0"/>
              <a:cs typeface="Times New Roman" pitchFamily="18" charset="0"/>
            </a:endParaRPr>
          </a:p>
        </p:txBody>
      </p:sp>
      <p:sp>
        <p:nvSpPr>
          <p:cNvPr id="6" name="Прямоугольник 5"/>
          <p:cNvSpPr/>
          <p:nvPr/>
        </p:nvSpPr>
        <p:spPr>
          <a:xfrm>
            <a:off x="0" y="980728"/>
            <a:ext cx="9144000" cy="1938992"/>
          </a:xfrm>
          <a:prstGeom prst="rect">
            <a:avLst/>
          </a:prstGeom>
        </p:spPr>
        <p:txBody>
          <a:bodyPr wrap="square">
            <a:spAutoFit/>
          </a:bodyPr>
          <a:lstStyle/>
          <a:p>
            <a:pPr algn="just"/>
            <a:r>
              <a:rPr lang="en-US" sz="2400" dirty="0" smtClean="0">
                <a:latin typeface="Times New Roman" pitchFamily="18" charset="0"/>
                <a:cs typeface="Times New Roman" pitchFamily="18" charset="0"/>
              </a:rPr>
              <a:t>There is no unicity for subsets, for which the distance attains its maximal value.</a:t>
            </a:r>
          </a:p>
          <a:p>
            <a:pPr algn="just"/>
            <a:r>
              <a:rPr lang="en-US" sz="2400" u="sng" dirty="0" smtClean="0">
                <a:latin typeface="Times New Roman" pitchFamily="18" charset="0"/>
                <a:cs typeface="Times New Roman" pitchFamily="18" charset="0"/>
              </a:rPr>
              <a:t>Example</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for any </a:t>
            </a:r>
            <a:r>
              <a:rPr lang="en-US" sz="2400" dirty="0">
                <a:latin typeface="Times New Roman" pitchFamily="18" charset="0"/>
                <a:cs typeface="Times New Roman" pitchFamily="18" charset="0"/>
              </a:rPr>
              <a:t>partition of a thin homogeneous rod into two connected subsets, the distance between </a:t>
            </a:r>
            <a:r>
              <a:rPr lang="en-US" sz="2400" dirty="0" smtClean="0">
                <a:latin typeface="Times New Roman" pitchFamily="18" charset="0"/>
                <a:cs typeface="Times New Roman" pitchFamily="18" charset="0"/>
              </a:rPr>
              <a:t>their </a:t>
            </a:r>
            <a:r>
              <a:rPr lang="en-US" sz="2400" dirty="0">
                <a:latin typeface="Times New Roman" pitchFamily="18" charset="0"/>
                <a:cs typeface="Times New Roman" pitchFamily="18" charset="0"/>
              </a:rPr>
              <a:t>centers of mass </a:t>
            </a:r>
            <a:r>
              <a:rPr lang="en-US" sz="2400" dirty="0" smtClean="0">
                <a:latin typeface="Times New Roman" pitchFamily="18" charset="0"/>
                <a:cs typeface="Times New Roman" pitchFamily="18" charset="0"/>
              </a:rPr>
              <a:t>is equal to a half </a:t>
            </a:r>
            <a:r>
              <a:rPr lang="en-US" sz="2400" dirty="0">
                <a:latin typeface="Times New Roman" pitchFamily="18" charset="0"/>
                <a:cs typeface="Times New Roman" pitchFamily="18" charset="0"/>
              </a:rPr>
              <a:t>of </a:t>
            </a:r>
            <a:r>
              <a:rPr lang="en-US" sz="2400" dirty="0" smtClean="0">
                <a:latin typeface="Times New Roman" pitchFamily="18" charset="0"/>
                <a:cs typeface="Times New Roman" pitchFamily="18" charset="0"/>
              </a:rPr>
              <a:t>rod’s length.</a:t>
            </a:r>
            <a:endParaRPr lang="ru-RU" sz="2400" dirty="0">
              <a:latin typeface="Times New Roman" pitchFamily="18" charset="0"/>
              <a:cs typeface="Times New Roman" pitchFamily="18" charset="0"/>
            </a:endParaRPr>
          </a:p>
        </p:txBody>
      </p:sp>
      <p:cxnSp>
        <p:nvCxnSpPr>
          <p:cNvPr id="19" name="Прямая соединительная линия 18"/>
          <p:cNvCxnSpPr/>
          <p:nvPr/>
        </p:nvCxnSpPr>
        <p:spPr>
          <a:xfrm>
            <a:off x="1763688" y="4204301"/>
            <a:ext cx="4104456" cy="0"/>
          </a:xfrm>
          <a:prstGeom prst="line">
            <a:avLst/>
          </a:prstGeom>
          <a:ln w="57150" cap="rnd"/>
        </p:spPr>
        <p:style>
          <a:lnRef idx="1">
            <a:schemeClr val="accent1"/>
          </a:lnRef>
          <a:fillRef idx="0">
            <a:schemeClr val="accent1"/>
          </a:fillRef>
          <a:effectRef idx="0">
            <a:schemeClr val="accent1"/>
          </a:effectRef>
          <a:fontRef idx="minor">
            <a:schemeClr val="tx1"/>
          </a:fontRef>
        </p:style>
      </p:cxnSp>
      <p:cxnSp>
        <p:nvCxnSpPr>
          <p:cNvPr id="22" name="Прямая соединительная линия 21"/>
          <p:cNvCxnSpPr/>
          <p:nvPr/>
        </p:nvCxnSpPr>
        <p:spPr>
          <a:xfrm>
            <a:off x="1763688" y="3429000"/>
            <a:ext cx="5616624" cy="0"/>
          </a:xfrm>
          <a:prstGeom prst="line">
            <a:avLst/>
          </a:prstGeom>
          <a:ln w="57150" cap="rnd"/>
        </p:spPr>
        <p:style>
          <a:lnRef idx="1">
            <a:schemeClr val="accent1"/>
          </a:lnRef>
          <a:fillRef idx="0">
            <a:schemeClr val="accent1"/>
          </a:fillRef>
          <a:effectRef idx="0">
            <a:schemeClr val="accent1"/>
          </a:effectRef>
          <a:fontRef idx="minor">
            <a:schemeClr val="tx1"/>
          </a:fontRef>
        </p:style>
      </p:cxnSp>
      <p:cxnSp>
        <p:nvCxnSpPr>
          <p:cNvPr id="23" name="Прямая соединительная линия 22"/>
          <p:cNvCxnSpPr/>
          <p:nvPr/>
        </p:nvCxnSpPr>
        <p:spPr>
          <a:xfrm>
            <a:off x="5868144" y="4204301"/>
            <a:ext cx="1512168"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Прямая соединительная линия 25"/>
          <p:cNvCxnSpPr/>
          <p:nvPr/>
        </p:nvCxnSpPr>
        <p:spPr>
          <a:xfrm>
            <a:off x="3852232" y="4348317"/>
            <a:ext cx="2808000" cy="0"/>
          </a:xfrm>
          <a:prstGeom prst="line">
            <a:avLst/>
          </a:prstGeom>
          <a:ln w="3175" cap="rnd">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p:cNvCxnSpPr/>
          <p:nvPr/>
        </p:nvCxnSpPr>
        <p:spPr>
          <a:xfrm>
            <a:off x="1763688" y="4852373"/>
            <a:ext cx="3384376" cy="0"/>
          </a:xfrm>
          <a:prstGeom prst="line">
            <a:avLst/>
          </a:prstGeom>
          <a:ln w="57150" cap="rnd"/>
        </p:spPr>
        <p:style>
          <a:lnRef idx="1">
            <a:schemeClr val="accent1"/>
          </a:lnRef>
          <a:fillRef idx="0">
            <a:schemeClr val="accent1"/>
          </a:fillRef>
          <a:effectRef idx="0">
            <a:schemeClr val="accent1"/>
          </a:effectRef>
          <a:fontRef idx="minor">
            <a:schemeClr val="tx1"/>
          </a:fontRef>
        </p:style>
      </p:cxnSp>
      <p:cxnSp>
        <p:nvCxnSpPr>
          <p:cNvPr id="30" name="Прямая соединительная линия 29"/>
          <p:cNvCxnSpPr/>
          <p:nvPr/>
        </p:nvCxnSpPr>
        <p:spPr>
          <a:xfrm>
            <a:off x="5148064" y="4852373"/>
            <a:ext cx="2232248"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Прямая соединительная линия 30"/>
          <p:cNvCxnSpPr/>
          <p:nvPr/>
        </p:nvCxnSpPr>
        <p:spPr>
          <a:xfrm>
            <a:off x="3551500" y="4996389"/>
            <a:ext cx="2808000" cy="0"/>
          </a:xfrm>
          <a:prstGeom prst="line">
            <a:avLst/>
          </a:prstGeom>
          <a:ln w="3175" cap="rnd">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4" name="Прямая соединительная линия 33"/>
          <p:cNvCxnSpPr/>
          <p:nvPr/>
        </p:nvCxnSpPr>
        <p:spPr>
          <a:xfrm>
            <a:off x="1763688" y="5500445"/>
            <a:ext cx="2448272" cy="0"/>
          </a:xfrm>
          <a:prstGeom prst="line">
            <a:avLst/>
          </a:prstGeom>
          <a:ln w="57150" cap="rnd"/>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p:cNvCxnSpPr/>
          <p:nvPr/>
        </p:nvCxnSpPr>
        <p:spPr>
          <a:xfrm>
            <a:off x="4211960" y="5500445"/>
            <a:ext cx="3168352" cy="0"/>
          </a:xfrm>
          <a:prstGeom prst="line">
            <a:avLst/>
          </a:prstGeom>
          <a:ln w="57150" cap="rnd">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Прямая соединительная линия 35"/>
          <p:cNvCxnSpPr/>
          <p:nvPr/>
        </p:nvCxnSpPr>
        <p:spPr>
          <a:xfrm>
            <a:off x="3047444" y="5644461"/>
            <a:ext cx="2808000" cy="0"/>
          </a:xfrm>
          <a:prstGeom prst="line">
            <a:avLst/>
          </a:prstGeom>
          <a:ln w="3175" cap="rnd">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a:off x="1763688" y="3573016"/>
            <a:ext cx="5616000" cy="0"/>
          </a:xfrm>
          <a:prstGeom prst="line">
            <a:avLst/>
          </a:prstGeom>
          <a:ln w="3175" cap="rnd">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8" name="TextBox 27"/>
              <p:cNvSpPr txBox="1"/>
              <p:nvPr/>
            </p:nvSpPr>
            <p:spPr>
              <a:xfrm>
                <a:off x="4976700" y="4348317"/>
                <a:ext cx="5590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𝑙</m:t>
                      </m:r>
                      <m:r>
                        <a:rPr lang="en-US" b="0" i="1" smtClean="0">
                          <a:latin typeface="Cambria Math"/>
                        </a:rPr>
                        <m:t>/2</m:t>
                      </m:r>
                    </m:oMath>
                  </m:oMathPara>
                </a14:m>
                <a:endParaRPr lang="ru-RU" dirty="0"/>
              </a:p>
            </p:txBody>
          </p:sp>
        </mc:Choice>
        <mc:Fallback xmlns="">
          <p:sp>
            <p:nvSpPr>
              <p:cNvPr id="28" name="TextBox 27"/>
              <p:cNvSpPr txBox="1">
                <a:spLocks noRot="1" noChangeAspect="1" noMove="1" noResize="1" noEditPoints="1" noAdjustHandles="1" noChangeArrowheads="1" noChangeShapeType="1" noTextEdit="1"/>
              </p:cNvSpPr>
              <p:nvPr/>
            </p:nvSpPr>
            <p:spPr>
              <a:xfrm>
                <a:off x="4976700" y="4348317"/>
                <a:ext cx="559064" cy="369332"/>
              </a:xfrm>
              <a:prstGeom prst="rect">
                <a:avLst/>
              </a:prstGeom>
              <a:blipFill rotWithShape="1">
                <a:blip r:embed="rId3"/>
                <a:stretch>
                  <a:fillRect b="-1147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1" name="TextBox 40"/>
              <p:cNvSpPr txBox="1"/>
              <p:nvPr/>
            </p:nvSpPr>
            <p:spPr>
              <a:xfrm>
                <a:off x="4675968" y="5010616"/>
                <a:ext cx="5590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𝑙</m:t>
                      </m:r>
                      <m:r>
                        <a:rPr lang="en-US" b="0" i="1" smtClean="0">
                          <a:latin typeface="Cambria Math"/>
                        </a:rPr>
                        <m:t>/2</m:t>
                      </m:r>
                    </m:oMath>
                  </m:oMathPara>
                </a14:m>
                <a:endParaRPr lang="ru-RU" dirty="0"/>
              </a:p>
            </p:txBody>
          </p:sp>
        </mc:Choice>
        <mc:Fallback xmlns="">
          <p:sp>
            <p:nvSpPr>
              <p:cNvPr id="41" name="TextBox 40"/>
              <p:cNvSpPr txBox="1">
                <a:spLocks noRot="1" noChangeAspect="1" noMove="1" noResize="1" noEditPoints="1" noAdjustHandles="1" noChangeArrowheads="1" noChangeShapeType="1" noTextEdit="1"/>
              </p:cNvSpPr>
              <p:nvPr/>
            </p:nvSpPr>
            <p:spPr>
              <a:xfrm>
                <a:off x="4675968" y="5010616"/>
                <a:ext cx="559064" cy="369332"/>
              </a:xfrm>
              <a:prstGeom prst="rect">
                <a:avLst/>
              </a:prstGeom>
              <a:blipFill rotWithShape="1">
                <a:blip r:embed="rId4"/>
                <a:stretch>
                  <a:fillRect b="-1147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4171912" y="5651956"/>
                <a:ext cx="55906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𝑙</m:t>
                      </m:r>
                      <m:r>
                        <a:rPr lang="en-US" b="0" i="1" smtClean="0">
                          <a:latin typeface="Cambria Math"/>
                        </a:rPr>
                        <m:t>/2</m:t>
                      </m:r>
                    </m:oMath>
                  </m:oMathPara>
                </a14:m>
                <a:endParaRPr lang="ru-RU" dirty="0"/>
              </a:p>
            </p:txBody>
          </p:sp>
        </mc:Choice>
        <mc:Fallback xmlns="">
          <p:sp>
            <p:nvSpPr>
              <p:cNvPr id="42" name="TextBox 41"/>
              <p:cNvSpPr txBox="1">
                <a:spLocks noRot="1" noChangeAspect="1" noMove="1" noResize="1" noEditPoints="1" noAdjustHandles="1" noChangeArrowheads="1" noChangeShapeType="1" noTextEdit="1"/>
              </p:cNvSpPr>
              <p:nvPr/>
            </p:nvSpPr>
            <p:spPr>
              <a:xfrm>
                <a:off x="4171912" y="5651956"/>
                <a:ext cx="559064" cy="369332"/>
              </a:xfrm>
              <a:prstGeom prst="rect">
                <a:avLst/>
              </a:prstGeom>
              <a:blipFill rotWithShape="1">
                <a:blip r:embed="rId5"/>
                <a:stretch>
                  <a:fillRect b="-11475"/>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48" name="Прямоугольник 2047"/>
              <p:cNvSpPr/>
              <p:nvPr/>
            </p:nvSpPr>
            <p:spPr>
              <a:xfrm>
                <a:off x="4413495" y="3573016"/>
                <a:ext cx="3170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rPr>
                        <m:t>𝑙</m:t>
                      </m:r>
                    </m:oMath>
                  </m:oMathPara>
                </a14:m>
                <a:endParaRPr lang="ru-RU" dirty="0"/>
              </a:p>
            </p:txBody>
          </p:sp>
        </mc:Choice>
        <mc:Fallback xmlns="">
          <p:sp>
            <p:nvSpPr>
              <p:cNvPr id="2048" name="Прямоугольник 2047"/>
              <p:cNvSpPr>
                <a:spLocks noRot="1" noChangeAspect="1" noMove="1" noResize="1" noEditPoints="1" noAdjustHandles="1" noChangeArrowheads="1" noChangeShapeType="1" noTextEdit="1"/>
              </p:cNvSpPr>
              <p:nvPr/>
            </p:nvSpPr>
            <p:spPr>
              <a:xfrm>
                <a:off x="4413495" y="3573016"/>
                <a:ext cx="317010" cy="369332"/>
              </a:xfrm>
              <a:prstGeom prst="rect">
                <a:avLst/>
              </a:prstGeom>
              <a:blipFill rotWithShape="1">
                <a:blip r:embed="rId6"/>
                <a:stretch>
                  <a:fillRect/>
                </a:stretch>
              </a:blipFill>
            </p:spPr>
            <p:txBody>
              <a:bodyPr/>
              <a:lstStyle/>
              <a:p>
                <a:r>
                  <a:rPr lang="ru-RU">
                    <a:noFill/>
                  </a:rPr>
                  <a:t> </a:t>
                </a:r>
              </a:p>
            </p:txBody>
          </p:sp>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17</a:t>
            </a:fld>
            <a:endParaRPr lang="ru-RU"/>
          </a:p>
        </p:txBody>
      </p:sp>
    </p:spTree>
    <p:extLst>
      <p:ext uri="{BB962C8B-B14F-4D97-AF65-F5344CB8AC3E}">
        <p14:creationId xmlns:p14="http://schemas.microsoft.com/office/powerpoint/2010/main" val="13069302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vnik\Desktop\k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1186403"/>
            <a:ext cx="5292080" cy="4402837"/>
          </a:xfrm>
          <a:prstGeom prst="rect">
            <a:avLst/>
          </a:prstGeom>
          <a:noFill/>
          <a:extLst>
            <a:ext uri="{909E8E84-426E-40DD-AFC4-6F175D3DCCD1}">
              <a14:hiddenFill xmlns:a14="http://schemas.microsoft.com/office/drawing/2010/main">
                <a:solidFill>
                  <a:srgbClr val="FFFFFF"/>
                </a:solidFill>
              </a14:hiddenFill>
            </a:ext>
          </a:extLst>
        </p:spPr>
      </p:pic>
      <p:sp>
        <p:nvSpPr>
          <p:cNvPr id="4" name="Прямоугольник 3"/>
          <p:cNvSpPr/>
          <p:nvPr/>
        </p:nvSpPr>
        <p:spPr>
          <a:xfrm>
            <a:off x="-36512" y="6300609"/>
            <a:ext cx="9102080" cy="584775"/>
          </a:xfrm>
          <a:prstGeom prst="rect">
            <a:avLst/>
          </a:prstGeom>
        </p:spPr>
        <p:txBody>
          <a:bodyPr wrap="square">
            <a:spAutoFit/>
          </a:bodyPr>
          <a:lstStyle/>
          <a:p>
            <a:r>
              <a:rPr lang="en-US" sz="1600" dirty="0" smtClean="0">
                <a:latin typeface="Times New Roman" pitchFamily="18" charset="0"/>
                <a:cs typeface="Times New Roman" pitchFamily="18" charset="0"/>
              </a:rPr>
              <a:t>[12] </a:t>
            </a:r>
            <a:r>
              <a:rPr lang="en-US" sz="1600" dirty="0" err="1" smtClean="0">
                <a:latin typeface="Times New Roman" pitchFamily="18" charset="0"/>
                <a:cs typeface="Times New Roman" pitchFamily="18" charset="0"/>
              </a:rPr>
              <a:t>Hitt</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D.L., Pearl J.M. Asteroid gravitational models using </a:t>
            </a:r>
            <a:r>
              <a:rPr lang="en-US" sz="1600" dirty="0" err="1" smtClean="0">
                <a:latin typeface="Times New Roman" pitchFamily="18" charset="0"/>
                <a:cs typeface="Times New Roman" pitchFamily="18" charset="0"/>
              </a:rPr>
              <a:t>mascons</a:t>
            </a:r>
            <a:r>
              <a:rPr lang="en-US" sz="1600" dirty="0" smtClean="0">
                <a:latin typeface="Times New Roman" pitchFamily="18" charset="0"/>
                <a:cs typeface="Times New Roman" pitchFamily="18" charset="0"/>
              </a:rPr>
              <a:t> derived </a:t>
            </a:r>
            <a:r>
              <a:rPr lang="en-US" sz="1600" dirty="0">
                <a:latin typeface="Times New Roman" pitchFamily="18" charset="0"/>
                <a:cs typeface="Times New Roman" pitchFamily="18" charset="0"/>
              </a:rPr>
              <a:t>from polyhedral sources </a:t>
            </a:r>
            <a:r>
              <a:rPr lang="en-US" sz="1600" dirty="0" smtClean="0">
                <a:latin typeface="Times New Roman" pitchFamily="18" charset="0"/>
                <a:cs typeface="Times New Roman" pitchFamily="18" charset="0"/>
              </a:rPr>
              <a:t>// SPACE Conferences and Exposition, 13 - 16 September 2016, Long Beach, California</a:t>
            </a:r>
            <a:endParaRPr lang="ru-RU" sz="1600" dirty="0">
              <a:latin typeface="Times New Roman" pitchFamily="18" charset="0"/>
              <a:cs typeface="Times New Roman" pitchFamily="18" charset="0"/>
            </a:endParaRPr>
          </a:p>
        </p:txBody>
      </p:sp>
      <p:grpSp>
        <p:nvGrpSpPr>
          <p:cNvPr id="6" name="Группа 5"/>
          <p:cNvGrpSpPr/>
          <p:nvPr/>
        </p:nvGrpSpPr>
        <p:grpSpPr>
          <a:xfrm>
            <a:off x="41920" y="1042387"/>
            <a:ext cx="3810000" cy="3810000"/>
            <a:chOff x="41920" y="1042387"/>
            <a:chExt cx="3810000" cy="3810000"/>
          </a:xfrm>
        </p:grpSpPr>
        <p:pic>
          <p:nvPicPr>
            <p:cNvPr id="3074" name="Picture 2" descr="C:\Users\vnik\Desktop\te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20" y="1042387"/>
              <a:ext cx="3810000" cy="381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TextBox 4"/>
                <p:cNvSpPr txBox="1"/>
                <p:nvPr/>
              </p:nvSpPr>
              <p:spPr>
                <a:xfrm>
                  <a:off x="971600" y="3717032"/>
                  <a:ext cx="4796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𝑂</m:t>
                        </m:r>
                      </m:oMath>
                    </m:oMathPara>
                  </a14:m>
                  <a:endParaRPr lang="ru-RU"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971600" y="3717032"/>
                  <a:ext cx="479618" cy="461665"/>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934161" y="1412776"/>
                  <a:ext cx="546753"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a:rPr>
                            </m:ctrlPr>
                          </m:sSubPr>
                          <m:e>
                            <m:r>
                              <a:rPr lang="en-US" sz="2400" i="1">
                                <a:latin typeface="Cambria Math"/>
                              </a:rPr>
                              <m:t>𝑃</m:t>
                            </m:r>
                          </m:e>
                          <m:sub>
                            <m:r>
                              <a:rPr lang="ru-RU" sz="2400" i="1">
                                <a:latin typeface="Cambria Math"/>
                              </a:rPr>
                              <m:t>1</m:t>
                            </m:r>
                          </m:sub>
                        </m:sSub>
                      </m:oMath>
                    </m:oMathPara>
                  </a14:m>
                  <a:endParaRPr lang="ru-RU" sz="2400" b="1" dirty="0"/>
                </a:p>
              </p:txBody>
            </p:sp>
          </mc:Choice>
          <mc:Fallback xmlns="">
            <p:sp>
              <p:nvSpPr>
                <p:cNvPr id="9" name="TextBox 8"/>
                <p:cNvSpPr txBox="1">
                  <a:spLocks noRot="1" noChangeAspect="1" noMove="1" noResize="1" noEditPoints="1" noAdjustHandles="1" noChangeArrowheads="1" noChangeShapeType="1" noTextEdit="1"/>
                </p:cNvSpPr>
                <p:nvPr/>
              </p:nvSpPr>
              <p:spPr>
                <a:xfrm>
                  <a:off x="934161" y="1412776"/>
                  <a:ext cx="546753" cy="461665"/>
                </a:xfrm>
                <a:prstGeom prst="rect">
                  <a:avLst/>
                </a:prstGeom>
                <a:blipFill rotWithShape="1">
                  <a:blip r:embed="rId6"/>
                  <a:stretch>
                    <a:fillRect b="-1333"/>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428086" y="1916832"/>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a:latin typeface="Cambria Math"/>
                              </a:rPr>
                              <m:t>𝑃</m:t>
                            </m:r>
                          </m:e>
                          <m:sub>
                            <m:r>
                              <a:rPr lang="en-US" sz="2400" b="0" i="1" smtClean="0">
                                <a:latin typeface="Cambria Math"/>
                              </a:rPr>
                              <m:t>2</m:t>
                            </m:r>
                          </m:sub>
                        </m:sSub>
                      </m:oMath>
                    </m:oMathPara>
                  </a14:m>
                  <a:endParaRPr lang="ru-RU" sz="2400" b="1" dirty="0"/>
                </a:p>
              </p:txBody>
            </p:sp>
          </mc:Choice>
          <mc:Fallback xmlns="">
            <p:sp>
              <p:nvSpPr>
                <p:cNvPr id="10" name="TextBox 9"/>
                <p:cNvSpPr txBox="1">
                  <a:spLocks noRot="1" noChangeAspect="1" noMove="1" noResize="1" noEditPoints="1" noAdjustHandles="1" noChangeArrowheads="1" noChangeShapeType="1" noTextEdit="1"/>
                </p:cNvSpPr>
                <p:nvPr/>
              </p:nvSpPr>
              <p:spPr>
                <a:xfrm>
                  <a:off x="1428086" y="1916832"/>
                  <a:ext cx="553870" cy="461665"/>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166409" y="1556792"/>
                  <a:ext cx="5538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a:latin typeface="Cambria Math"/>
                              </a:rPr>
                              <m:t>𝑃</m:t>
                            </m:r>
                          </m:e>
                          <m:sub>
                            <m:r>
                              <a:rPr lang="en-US" sz="2400" b="0" i="1" smtClean="0">
                                <a:latin typeface="Cambria Math"/>
                              </a:rPr>
                              <m:t>3</m:t>
                            </m:r>
                          </m:sub>
                        </m:sSub>
                      </m:oMath>
                    </m:oMathPara>
                  </a14:m>
                  <a:endParaRPr lang="ru-RU" sz="2400" b="1" dirty="0"/>
                </a:p>
              </p:txBody>
            </p:sp>
          </mc:Choice>
          <mc:Fallback xmlns="">
            <p:sp>
              <p:nvSpPr>
                <p:cNvPr id="11" name="TextBox 10"/>
                <p:cNvSpPr txBox="1">
                  <a:spLocks noRot="1" noChangeAspect="1" noMove="1" noResize="1" noEditPoints="1" noAdjustHandles="1" noChangeArrowheads="1" noChangeShapeType="1" noTextEdit="1"/>
                </p:cNvSpPr>
                <p:nvPr/>
              </p:nvSpPr>
              <p:spPr>
                <a:xfrm>
                  <a:off x="3166409" y="1556792"/>
                  <a:ext cx="553870" cy="461665"/>
                </a:xfrm>
                <a:prstGeom prst="rect">
                  <a:avLst/>
                </a:prstGeom>
                <a:blipFill rotWithShape="1">
                  <a:blip r:embed="rId8"/>
                  <a:stretch>
                    <a:fillRect/>
                  </a:stretch>
                </a:blipFill>
              </p:spPr>
              <p:txBody>
                <a:bodyPr/>
                <a:lstStyle/>
                <a:p>
                  <a:r>
                    <a:rPr lang="ru-RU">
                      <a:noFill/>
                    </a:rPr>
                    <a:t> </a:t>
                  </a:r>
                </a:p>
              </p:txBody>
            </p:sp>
          </mc:Fallback>
        </mc:AlternateContent>
      </p:grpSp>
      <mc:AlternateContent xmlns:mc="http://schemas.openxmlformats.org/markup-compatibility/2006" xmlns:a14="http://schemas.microsoft.com/office/drawing/2010/main">
        <mc:Choice Requires="a14">
          <p:sp>
            <p:nvSpPr>
              <p:cNvPr id="13" name="TextBox 12"/>
              <p:cNvSpPr txBox="1"/>
              <p:nvPr/>
            </p:nvSpPr>
            <p:spPr>
              <a:xfrm>
                <a:off x="1763688" y="2535287"/>
                <a:ext cx="45146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a:rPr>
                        <m:t>𝐶</m:t>
                      </m:r>
                    </m:oMath>
                  </m:oMathPara>
                </a14:m>
                <a:endParaRPr lang="ru-RU" sz="2400" dirty="0"/>
              </a:p>
            </p:txBody>
          </p:sp>
        </mc:Choice>
        <mc:Fallback xmlns="">
          <p:sp>
            <p:nvSpPr>
              <p:cNvPr id="13" name="TextBox 12"/>
              <p:cNvSpPr txBox="1">
                <a:spLocks noRot="1" noChangeAspect="1" noMove="1" noResize="1" noEditPoints="1" noAdjustHandles="1" noChangeArrowheads="1" noChangeShapeType="1" noTextEdit="1"/>
              </p:cNvSpPr>
              <p:nvPr/>
            </p:nvSpPr>
            <p:spPr>
              <a:xfrm>
                <a:off x="1763688" y="2535287"/>
                <a:ext cx="451469" cy="461665"/>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317107" y="4077072"/>
                <a:ext cx="3843360" cy="783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400" b="1" i="1" smtClean="0">
                              <a:latin typeface="Cambria Math"/>
                            </a:rPr>
                          </m:ctrlPr>
                        </m:accPr>
                        <m:e>
                          <m:r>
                            <a:rPr lang="en-US" sz="2400" b="0" i="1">
                              <a:latin typeface="Cambria Math"/>
                            </a:rPr>
                            <m:t>𝑂𝐶</m:t>
                          </m:r>
                        </m:e>
                      </m:acc>
                      <m:r>
                        <a:rPr lang="en-US" sz="2400" b="1" i="1" smtClean="0">
                          <a:latin typeface="Cambria Math"/>
                        </a:rPr>
                        <m:t>=</m:t>
                      </m:r>
                      <m:f>
                        <m:fPr>
                          <m:ctrlPr>
                            <a:rPr lang="en-US" sz="2400" i="1" smtClean="0">
                              <a:latin typeface="Cambria Math"/>
                            </a:rPr>
                          </m:ctrlPr>
                        </m:fPr>
                        <m:num>
                          <m:r>
                            <a:rPr lang="en-US" sz="2400" b="0" i="1" smtClean="0">
                              <a:latin typeface="Cambria Math"/>
                            </a:rPr>
                            <m:t>1</m:t>
                          </m:r>
                        </m:num>
                        <m:den>
                          <m:r>
                            <a:rPr lang="en-US" sz="2400" b="0" i="1" smtClean="0">
                              <a:latin typeface="Cambria Math"/>
                            </a:rPr>
                            <m:t>4</m:t>
                          </m:r>
                        </m:den>
                      </m:f>
                      <m:d>
                        <m:dPr>
                          <m:ctrlPr>
                            <a:rPr lang="en-US" sz="2400" b="1" i="1" smtClean="0">
                              <a:latin typeface="Cambria Math"/>
                            </a:rPr>
                          </m:ctrlPr>
                        </m:dPr>
                        <m:e>
                          <m:acc>
                            <m:accPr>
                              <m:chr m:val="⃗"/>
                              <m:ctrlPr>
                                <a:rPr lang="en-US" sz="2400" b="1" i="1">
                                  <a:latin typeface="Cambria Math"/>
                                </a:rPr>
                              </m:ctrlPr>
                            </m:accPr>
                            <m:e>
                              <m:r>
                                <a:rPr lang="en-US" sz="2400" b="0" i="1">
                                  <a:latin typeface="Cambria Math"/>
                                </a:rPr>
                                <m:t>𝑂</m:t>
                              </m:r>
                              <m:sSub>
                                <m:sSubPr>
                                  <m:ctrlPr>
                                    <a:rPr lang="en-US" sz="2400" i="1">
                                      <a:latin typeface="Cambria Math"/>
                                    </a:rPr>
                                  </m:ctrlPr>
                                </m:sSubPr>
                                <m:e>
                                  <m:r>
                                    <a:rPr lang="en-US" sz="2400" b="0" i="1">
                                      <a:latin typeface="Cambria Math"/>
                                    </a:rPr>
                                    <m:t>𝑃</m:t>
                                  </m:r>
                                </m:e>
                                <m:sub>
                                  <m:r>
                                    <a:rPr lang="ru-RU" sz="2400" b="0" i="1">
                                      <a:latin typeface="Cambria Math"/>
                                    </a:rPr>
                                    <m:t>1</m:t>
                                  </m:r>
                                </m:sub>
                              </m:sSub>
                            </m:e>
                          </m:acc>
                          <m:r>
                            <a:rPr lang="en-US" sz="2400" b="1" i="1" smtClean="0">
                              <a:latin typeface="Cambria Math"/>
                            </a:rPr>
                            <m:t>+</m:t>
                          </m:r>
                          <m:acc>
                            <m:accPr>
                              <m:chr m:val="⃗"/>
                              <m:ctrlPr>
                                <a:rPr lang="en-US" sz="2400" b="1" i="1">
                                  <a:latin typeface="Cambria Math"/>
                                </a:rPr>
                              </m:ctrlPr>
                            </m:accPr>
                            <m:e>
                              <m:r>
                                <a:rPr lang="en-US" sz="2400" i="1">
                                  <a:latin typeface="Cambria Math"/>
                                </a:rPr>
                                <m:t>𝑂</m:t>
                              </m:r>
                              <m:sSub>
                                <m:sSubPr>
                                  <m:ctrlPr>
                                    <a:rPr lang="en-US" sz="2400" i="1">
                                      <a:latin typeface="Cambria Math"/>
                                    </a:rPr>
                                  </m:ctrlPr>
                                </m:sSubPr>
                                <m:e>
                                  <m:r>
                                    <a:rPr lang="en-US" sz="2400" i="1">
                                      <a:latin typeface="Cambria Math"/>
                                    </a:rPr>
                                    <m:t>𝑃</m:t>
                                  </m:r>
                                </m:e>
                                <m:sub>
                                  <m:r>
                                    <a:rPr lang="en-US" sz="2400" b="0" i="1" smtClean="0">
                                      <a:latin typeface="Cambria Math"/>
                                    </a:rPr>
                                    <m:t>2</m:t>
                                  </m:r>
                                </m:sub>
                              </m:sSub>
                            </m:e>
                          </m:acc>
                          <m:r>
                            <a:rPr lang="en-US" sz="2400" b="1" i="1" smtClean="0">
                              <a:latin typeface="Cambria Math"/>
                            </a:rPr>
                            <m:t>+</m:t>
                          </m:r>
                          <m:acc>
                            <m:accPr>
                              <m:chr m:val="⃗"/>
                              <m:ctrlPr>
                                <a:rPr lang="en-US" sz="2400" b="1" i="1">
                                  <a:latin typeface="Cambria Math"/>
                                </a:rPr>
                              </m:ctrlPr>
                            </m:accPr>
                            <m:e>
                              <m:r>
                                <a:rPr lang="en-US" sz="2400" i="1">
                                  <a:latin typeface="Cambria Math"/>
                                </a:rPr>
                                <m:t>𝑂</m:t>
                              </m:r>
                              <m:sSub>
                                <m:sSubPr>
                                  <m:ctrlPr>
                                    <a:rPr lang="en-US" sz="2400" i="1">
                                      <a:latin typeface="Cambria Math"/>
                                    </a:rPr>
                                  </m:ctrlPr>
                                </m:sSubPr>
                                <m:e>
                                  <m:r>
                                    <a:rPr lang="en-US" sz="2400" i="1">
                                      <a:latin typeface="Cambria Math"/>
                                    </a:rPr>
                                    <m:t>𝑃</m:t>
                                  </m:r>
                                </m:e>
                                <m:sub>
                                  <m:r>
                                    <a:rPr lang="en-US" sz="2400" b="0" i="1" smtClean="0">
                                      <a:latin typeface="Cambria Math"/>
                                    </a:rPr>
                                    <m:t>3</m:t>
                                  </m:r>
                                </m:sub>
                              </m:sSub>
                            </m:e>
                          </m:acc>
                        </m:e>
                      </m:d>
                    </m:oMath>
                  </m:oMathPara>
                </a14:m>
                <a:endParaRPr lang="ru-RU" sz="2400" b="1" dirty="0"/>
              </a:p>
            </p:txBody>
          </p:sp>
        </mc:Choice>
        <mc:Fallback xmlns="">
          <p:sp>
            <p:nvSpPr>
              <p:cNvPr id="14" name="TextBox 13"/>
              <p:cNvSpPr txBox="1">
                <a:spLocks noRot="1" noChangeAspect="1" noMove="1" noResize="1" noEditPoints="1" noAdjustHandles="1" noChangeArrowheads="1" noChangeShapeType="1" noTextEdit="1"/>
              </p:cNvSpPr>
              <p:nvPr/>
            </p:nvSpPr>
            <p:spPr>
              <a:xfrm>
                <a:off x="317107" y="4077072"/>
                <a:ext cx="3843360" cy="783804"/>
              </a:xfrm>
              <a:prstGeom prst="rect">
                <a:avLst/>
              </a:prstGeom>
              <a:blipFill rotWithShape="1">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179512" y="4875071"/>
                <a:ext cx="3998210" cy="7861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1" i="1" smtClean="0">
                              <a:latin typeface="Cambria Math"/>
                            </a:rPr>
                          </m:ctrlPr>
                        </m:sSubPr>
                        <m:e>
                          <m:r>
                            <m:rPr>
                              <m:sty m:val="p"/>
                            </m:rPr>
                            <a:rPr lang="en-US" sz="2400" b="0" i="0" smtClean="0">
                              <a:latin typeface="Cambria Math"/>
                            </a:rPr>
                            <m:t>Vol</m:t>
                          </m:r>
                        </m:e>
                        <m:sub>
                          <m:r>
                            <a:rPr lang="ru-RU" sz="2400" b="1" i="1" smtClean="0">
                              <a:latin typeface="Cambria Math"/>
                            </a:rPr>
                            <m:t>С</m:t>
                          </m:r>
                        </m:sub>
                      </m:sSub>
                      <m:r>
                        <a:rPr lang="en-US" sz="2400" b="1" i="1" smtClean="0">
                          <a:latin typeface="Cambria Math"/>
                        </a:rPr>
                        <m:t>=</m:t>
                      </m:r>
                      <m:f>
                        <m:fPr>
                          <m:ctrlPr>
                            <a:rPr lang="en-US" sz="2400" i="1" smtClean="0">
                              <a:latin typeface="Cambria Math"/>
                            </a:rPr>
                          </m:ctrlPr>
                        </m:fPr>
                        <m:num>
                          <m:r>
                            <a:rPr lang="en-US" sz="2400" b="0" i="1" smtClean="0">
                              <a:latin typeface="Cambria Math"/>
                            </a:rPr>
                            <m:t>1</m:t>
                          </m:r>
                        </m:num>
                        <m:den>
                          <m:r>
                            <a:rPr lang="en-US" sz="2400" b="0" i="1" smtClean="0">
                              <a:latin typeface="Cambria Math"/>
                            </a:rPr>
                            <m:t>6</m:t>
                          </m:r>
                        </m:den>
                      </m:f>
                      <m:acc>
                        <m:accPr>
                          <m:chr m:val="⃗"/>
                          <m:ctrlPr>
                            <a:rPr lang="en-US" sz="2400" b="1" i="1">
                              <a:latin typeface="Cambria Math"/>
                            </a:rPr>
                          </m:ctrlPr>
                        </m:accPr>
                        <m:e>
                          <m:r>
                            <a:rPr lang="en-US" sz="2400" i="1">
                              <a:latin typeface="Cambria Math"/>
                            </a:rPr>
                            <m:t>𝑂</m:t>
                          </m:r>
                          <m:sSub>
                            <m:sSubPr>
                              <m:ctrlPr>
                                <a:rPr lang="en-US" sz="2400" i="1">
                                  <a:latin typeface="Cambria Math"/>
                                </a:rPr>
                              </m:ctrlPr>
                            </m:sSubPr>
                            <m:e>
                              <m:r>
                                <a:rPr lang="en-US" sz="2400" i="1">
                                  <a:latin typeface="Cambria Math"/>
                                </a:rPr>
                                <m:t>𝑃</m:t>
                              </m:r>
                            </m:e>
                            <m:sub>
                              <m:r>
                                <a:rPr lang="ru-RU" sz="2400" i="1">
                                  <a:latin typeface="Cambria Math"/>
                                </a:rPr>
                                <m:t>1</m:t>
                              </m:r>
                            </m:sub>
                          </m:sSub>
                        </m:e>
                      </m:acc>
                      <m:r>
                        <a:rPr lang="en-US" sz="2400" b="1" i="1" smtClean="0">
                          <a:latin typeface="Cambria Math"/>
                          <a:ea typeface="Cambria Math"/>
                        </a:rPr>
                        <m:t>∙</m:t>
                      </m:r>
                      <m:d>
                        <m:dPr>
                          <m:ctrlPr>
                            <a:rPr lang="en-US" sz="2400" b="1" i="1" smtClean="0">
                              <a:latin typeface="Cambria Math"/>
                              <a:ea typeface="Cambria Math"/>
                            </a:rPr>
                          </m:ctrlPr>
                        </m:dPr>
                        <m:e>
                          <m:acc>
                            <m:accPr>
                              <m:chr m:val="⃗"/>
                              <m:ctrlPr>
                                <a:rPr lang="en-US" sz="2400" b="1" i="1">
                                  <a:latin typeface="Cambria Math"/>
                                </a:rPr>
                              </m:ctrlPr>
                            </m:accPr>
                            <m:e>
                              <m:r>
                                <a:rPr lang="en-US" sz="2400" i="1">
                                  <a:latin typeface="Cambria Math"/>
                                </a:rPr>
                                <m:t>𝑂</m:t>
                              </m:r>
                              <m:sSub>
                                <m:sSubPr>
                                  <m:ctrlPr>
                                    <a:rPr lang="en-US" sz="2400" i="1">
                                      <a:latin typeface="Cambria Math"/>
                                    </a:rPr>
                                  </m:ctrlPr>
                                </m:sSubPr>
                                <m:e>
                                  <m:r>
                                    <a:rPr lang="en-US" sz="2400" i="1">
                                      <a:latin typeface="Cambria Math"/>
                                    </a:rPr>
                                    <m:t>𝑃</m:t>
                                  </m:r>
                                </m:e>
                                <m:sub>
                                  <m:r>
                                    <a:rPr lang="en-US" sz="2400" b="0" i="1" smtClean="0">
                                      <a:latin typeface="Cambria Math"/>
                                    </a:rPr>
                                    <m:t>2</m:t>
                                  </m:r>
                                </m:sub>
                              </m:sSub>
                            </m:e>
                          </m:acc>
                          <m:r>
                            <a:rPr lang="en-US" sz="2400" b="1" i="1">
                              <a:latin typeface="Cambria Math"/>
                              <a:ea typeface="Cambria Math"/>
                            </a:rPr>
                            <m:t>×</m:t>
                          </m:r>
                          <m:acc>
                            <m:accPr>
                              <m:chr m:val="⃗"/>
                              <m:ctrlPr>
                                <a:rPr lang="en-US" sz="2400" b="1" i="1">
                                  <a:latin typeface="Cambria Math"/>
                                </a:rPr>
                              </m:ctrlPr>
                            </m:accPr>
                            <m:e>
                              <m:r>
                                <a:rPr lang="en-US" sz="2400" i="1">
                                  <a:latin typeface="Cambria Math"/>
                                </a:rPr>
                                <m:t>𝑂</m:t>
                              </m:r>
                              <m:sSub>
                                <m:sSubPr>
                                  <m:ctrlPr>
                                    <a:rPr lang="en-US" sz="2400" i="1">
                                      <a:latin typeface="Cambria Math"/>
                                    </a:rPr>
                                  </m:ctrlPr>
                                </m:sSubPr>
                                <m:e>
                                  <m:r>
                                    <a:rPr lang="en-US" sz="2400" i="1">
                                      <a:latin typeface="Cambria Math"/>
                                    </a:rPr>
                                    <m:t>𝑃</m:t>
                                  </m:r>
                                </m:e>
                                <m:sub>
                                  <m:r>
                                    <a:rPr lang="en-US" sz="2400" b="0" i="1" smtClean="0">
                                      <a:latin typeface="Cambria Math"/>
                                    </a:rPr>
                                    <m:t>3</m:t>
                                  </m:r>
                                </m:sub>
                              </m:sSub>
                            </m:e>
                          </m:acc>
                          <m:r>
                            <m:rPr>
                              <m:nor/>
                            </m:rPr>
                            <a:rPr lang="ru-RU" sz="2400" b="1" dirty="0"/>
                            <m:t> </m:t>
                          </m:r>
                        </m:e>
                      </m:d>
                    </m:oMath>
                  </m:oMathPara>
                </a14:m>
                <a:endParaRPr lang="ru-RU" sz="2400" b="1" dirty="0"/>
              </a:p>
            </p:txBody>
          </p:sp>
        </mc:Choice>
        <mc:Fallback xmlns="">
          <p:sp>
            <p:nvSpPr>
              <p:cNvPr id="15" name="TextBox 14"/>
              <p:cNvSpPr txBox="1">
                <a:spLocks noRot="1" noChangeAspect="1" noMove="1" noResize="1" noEditPoints="1" noAdjustHandles="1" noChangeArrowheads="1" noChangeShapeType="1" noTextEdit="1"/>
              </p:cNvSpPr>
              <p:nvPr/>
            </p:nvSpPr>
            <p:spPr>
              <a:xfrm>
                <a:off x="179512" y="4875071"/>
                <a:ext cx="3998210" cy="786177"/>
              </a:xfrm>
              <a:prstGeom prst="rect">
                <a:avLst/>
              </a:prstGeom>
              <a:blipFill rotWithShape="1">
                <a:blip r:embed="rId11"/>
                <a:stretch>
                  <a:fillRect/>
                </a:stretch>
              </a:blipFill>
            </p:spPr>
            <p:txBody>
              <a:bodyPr/>
              <a:lstStyle/>
              <a:p>
                <a:r>
                  <a:rPr lang="ru-RU">
                    <a:noFill/>
                  </a:rPr>
                  <a:t> </a:t>
                </a:r>
              </a:p>
            </p:txBody>
          </p:sp>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18</a:t>
            </a:fld>
            <a:endParaRPr lang="ru-RU"/>
          </a:p>
        </p:txBody>
      </p:sp>
      <p:sp>
        <p:nvSpPr>
          <p:cNvPr id="17" name="Прямоугольник 16"/>
          <p:cNvSpPr/>
          <p:nvPr/>
        </p:nvSpPr>
        <p:spPr>
          <a:xfrm>
            <a:off x="6732240" y="4149080"/>
            <a:ext cx="1710725" cy="369332"/>
          </a:xfrm>
          <a:prstGeom prst="rect">
            <a:avLst/>
          </a:prstGeom>
        </p:spPr>
        <p:txBody>
          <a:bodyPr wrap="none">
            <a:spAutoFit/>
          </a:bodyPr>
          <a:lstStyle/>
          <a:p>
            <a:r>
              <a:rPr lang="ru-RU" dirty="0" smtClean="0">
                <a:solidFill>
                  <a:srgbClr val="000000"/>
                </a:solidFill>
                <a:latin typeface="Times New Roman" pitchFamily="18" charset="0"/>
                <a:cs typeface="Times New Roman" pitchFamily="18" charset="0"/>
              </a:rPr>
              <a:t> </a:t>
            </a:r>
            <a:r>
              <a:rPr lang="ru-RU" dirty="0">
                <a:solidFill>
                  <a:srgbClr val="000000"/>
                </a:solidFill>
                <a:latin typeface="Times New Roman" pitchFamily="18" charset="0"/>
                <a:cs typeface="Times New Roman" pitchFamily="18" charset="0"/>
              </a:rPr>
              <a:t>(216) </a:t>
            </a:r>
            <a:r>
              <a:rPr lang="en-US" dirty="0" err="1" smtClean="0">
                <a:solidFill>
                  <a:srgbClr val="000000"/>
                </a:solidFill>
                <a:latin typeface="Times New Roman" pitchFamily="18" charset="0"/>
                <a:cs typeface="Times New Roman" pitchFamily="18" charset="0"/>
              </a:rPr>
              <a:t>Kleopatra</a:t>
            </a:r>
            <a:endParaRPr lang="ru-RU" dirty="0"/>
          </a:p>
        </p:txBody>
      </p:sp>
      <p:sp>
        <p:nvSpPr>
          <p:cNvPr id="18" name="TextBox 17"/>
          <p:cNvSpPr txBox="1"/>
          <p:nvPr/>
        </p:nvSpPr>
        <p:spPr>
          <a:xfrm>
            <a:off x="0" y="23412"/>
            <a:ext cx="9144000" cy="1077218"/>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Tetrahedral </a:t>
            </a:r>
            <a:r>
              <a:rPr lang="en-US" sz="3200" b="1" i="1" dirty="0" smtClean="0">
                <a:latin typeface="Times New Roman" pitchFamily="18" charset="0"/>
                <a:cs typeface="Times New Roman" pitchFamily="18" charset="0"/>
              </a:rPr>
              <a:t>elements generated by the triangular mesh and their centroids</a:t>
            </a:r>
            <a:endParaRPr lang="en-US"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9595335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descr="C:\Users\vnik\Desktop\k-means\PicsOfAst\Kleopatra\2BKleopatraColoredAndSphe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40480" y="1124744"/>
            <a:ext cx="3852000" cy="3852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vnik\Desktop\k-means\PicsOfAst\Eros\2BErosColoredAndSphe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768" y="1124744"/>
            <a:ext cx="3852000" cy="3852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91680" y="4653136"/>
            <a:ext cx="1584176" cy="461665"/>
          </a:xfrm>
          <a:prstGeom prst="rect">
            <a:avLst/>
          </a:prstGeom>
          <a:noFill/>
        </p:spPr>
        <p:txBody>
          <a:bodyPr wrap="square" rtlCol="0">
            <a:spAutoFit/>
          </a:bodyPr>
          <a:lstStyle/>
          <a:p>
            <a:r>
              <a:rPr lang="ru-RU" sz="2400" dirty="0" smtClean="0">
                <a:latin typeface="Times New Roman" pitchFamily="18" charset="0"/>
                <a:cs typeface="Times New Roman" pitchFamily="18" charset="0"/>
              </a:rPr>
              <a:t>(433) </a:t>
            </a:r>
            <a:r>
              <a:rPr lang="en-US" sz="2400" dirty="0" smtClean="0">
                <a:latin typeface="Times New Roman" pitchFamily="18" charset="0"/>
                <a:cs typeface="Times New Roman" pitchFamily="18" charset="0"/>
              </a:rPr>
              <a:t>Eros</a:t>
            </a:r>
            <a:endParaRPr lang="ru-RU" sz="2400" dirty="0">
              <a:latin typeface="Times New Roman" pitchFamily="18" charset="0"/>
              <a:cs typeface="Times New Roman" pitchFamily="18" charset="0"/>
            </a:endParaRPr>
          </a:p>
        </p:txBody>
      </p:sp>
      <p:sp>
        <p:nvSpPr>
          <p:cNvPr id="10" name="Прямоугольник 9"/>
          <p:cNvSpPr/>
          <p:nvPr/>
        </p:nvSpPr>
        <p:spPr>
          <a:xfrm>
            <a:off x="6075805" y="4653136"/>
            <a:ext cx="2140330" cy="461665"/>
          </a:xfrm>
          <a:prstGeom prst="rect">
            <a:avLst/>
          </a:prstGeom>
          <a:noFill/>
        </p:spPr>
        <p:txBody>
          <a:bodyPr wrap="none">
            <a:spAutoFit/>
          </a:bodyPr>
          <a:lstStyle/>
          <a:p>
            <a:r>
              <a:rPr lang="ru-RU" sz="2400" dirty="0">
                <a:solidFill>
                  <a:srgbClr val="000000"/>
                </a:solidFill>
                <a:latin typeface="Times New Roman" pitchFamily="18" charset="0"/>
                <a:cs typeface="Times New Roman" pitchFamily="18" charset="0"/>
              </a:rPr>
              <a:t>(216) </a:t>
            </a:r>
            <a:r>
              <a:rPr lang="en-US" sz="2400" dirty="0" err="1" smtClean="0">
                <a:solidFill>
                  <a:srgbClr val="000000"/>
                </a:solidFill>
                <a:latin typeface="Times New Roman" pitchFamily="18" charset="0"/>
                <a:cs typeface="Times New Roman" pitchFamily="18" charset="0"/>
              </a:rPr>
              <a:t>Kleopatra</a:t>
            </a:r>
            <a:endParaRPr lang="ru-RU"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2" name="Прямоугольник 11"/>
              <p:cNvSpPr/>
              <p:nvPr/>
            </p:nvSpPr>
            <p:spPr>
              <a:xfrm>
                <a:off x="4572000" y="5198869"/>
                <a:ext cx="4572000" cy="830997"/>
              </a:xfrm>
              <a:prstGeom prst="rect">
                <a:avLst/>
              </a:prstGeom>
            </p:spPr>
            <p:txBody>
              <a:bodyPr wrap="square">
                <a:spAutoFit/>
              </a:bodyPr>
              <a:lstStyle/>
              <a:p>
                <a:pPr algn="ctr"/>
                <a14:m>
                  <m:oMath xmlns:m="http://schemas.openxmlformats.org/officeDocument/2006/math">
                    <m:sSub>
                      <m:sSubPr>
                        <m:ctrlPr>
                          <a:rPr lang="en-US" sz="2400" i="1" smtClean="0">
                            <a:latin typeface="Cambria Math"/>
                          </a:rPr>
                        </m:ctrlPr>
                      </m:sSubPr>
                      <m:e>
                        <m:r>
                          <a:rPr lang="en-US" sz="2400" b="0" i="1" smtClean="0">
                            <a:latin typeface="Cambria Math"/>
                          </a:rPr>
                          <m:t>𝑅</m:t>
                        </m:r>
                      </m:e>
                      <m:sub>
                        <m:r>
                          <a:rPr lang="en-US" sz="2400" b="0" i="1" smtClean="0">
                            <a:latin typeface="Cambria Math"/>
                          </a:rPr>
                          <m:t>1</m:t>
                        </m:r>
                      </m:sub>
                    </m:sSub>
                  </m:oMath>
                </a14:m>
                <a:r>
                  <a:rPr lang="pt-BR" sz="2400" dirty="0">
                    <a:latin typeface="Times New Roman" pitchFamily="18" charset="0"/>
                    <a:cs typeface="Times New Roman" pitchFamily="18" charset="0"/>
                  </a:rPr>
                  <a:t>= </a:t>
                </a:r>
                <a:r>
                  <a:rPr lang="pt-BR" sz="2400" dirty="0" smtClean="0">
                    <a:latin typeface="Times New Roman" pitchFamily="18" charset="0"/>
                    <a:cs typeface="Times New Roman" pitchFamily="18" charset="0"/>
                  </a:rPr>
                  <a:t>43548.84 m, </a:t>
                </a:r>
                <a14:m>
                  <m:oMath xmlns:m="http://schemas.openxmlformats.org/officeDocument/2006/math">
                    <m:sSub>
                      <m:sSubPr>
                        <m:ctrlPr>
                          <a:rPr lang="en-US" sz="2400" i="1">
                            <a:latin typeface="Cambria Math"/>
                          </a:rPr>
                        </m:ctrlPr>
                      </m:sSubPr>
                      <m:e>
                        <m:r>
                          <a:rPr lang="en-US" sz="2400" i="1">
                            <a:latin typeface="Cambria Math"/>
                          </a:rPr>
                          <m:t>𝑅</m:t>
                        </m:r>
                      </m:e>
                      <m:sub>
                        <m:r>
                          <a:rPr lang="en-US" sz="2400" b="0" i="1" smtClean="0">
                            <a:latin typeface="Cambria Math"/>
                          </a:rPr>
                          <m:t>2</m:t>
                        </m:r>
                      </m:sub>
                    </m:sSub>
                    <m:r>
                      <a:rPr lang="en-US" sz="2400" i="1">
                        <a:latin typeface="Cambria Math"/>
                      </a:rPr>
                      <m:t> </m:t>
                    </m:r>
                  </m:oMath>
                </a14:m>
                <a:r>
                  <a:rPr lang="pt-BR" sz="2400" dirty="0" smtClean="0">
                    <a:latin typeface="Times New Roman" pitchFamily="18" charset="0"/>
                    <a:cs typeface="Times New Roman" pitchFamily="18" charset="0"/>
                  </a:rPr>
                  <a:t>=</a:t>
                </a:r>
                <a:r>
                  <a:rPr lang="ru-RU" sz="2400" dirty="0">
                    <a:latin typeface="Times New Roman" pitchFamily="18" charset="0"/>
                    <a:cs typeface="Times New Roman" pitchFamily="18" charset="0"/>
                  </a:rPr>
                  <a:t> </a:t>
                </a:r>
                <a:r>
                  <a:rPr lang="pt-BR" sz="2400" dirty="0" smtClean="0">
                    <a:latin typeface="Times New Roman" pitchFamily="18" charset="0"/>
                    <a:cs typeface="Times New Roman" pitchFamily="18" charset="0"/>
                  </a:rPr>
                  <a:t>44249.1</a:t>
                </a:r>
                <a:r>
                  <a:rPr lang="ru-RU" sz="2400" dirty="0" smtClean="0">
                    <a:latin typeface="Times New Roman" pitchFamily="18" charset="0"/>
                    <a:cs typeface="Times New Roman" pitchFamily="18" charset="0"/>
                  </a:rPr>
                  <a:t>6</a:t>
                </a:r>
                <a:r>
                  <a:rPr lang="pt-BR" sz="2400" dirty="0">
                    <a:latin typeface="Times New Roman" pitchFamily="18" charset="0"/>
                    <a:cs typeface="Times New Roman" pitchFamily="18" charset="0"/>
                  </a:rPr>
                  <a:t> </a:t>
                </a:r>
                <a:r>
                  <a:rPr lang="pt-BR" sz="2400" dirty="0" smtClean="0">
                    <a:latin typeface="Times New Roman" pitchFamily="18" charset="0"/>
                    <a:cs typeface="Times New Roman" pitchFamily="18" charset="0"/>
                  </a:rPr>
                  <a:t>m,</a:t>
                </a:r>
                <a:endParaRPr lang="ru-RU" sz="2400" dirty="0" smtClean="0">
                  <a:latin typeface="Times New Roman" pitchFamily="18" charset="0"/>
                  <a:cs typeface="Times New Roman" pitchFamily="18" charset="0"/>
                </a:endParaRPr>
              </a:p>
              <a:p>
                <a:pPr algn="ctr"/>
                <a14:m>
                  <m:oMath xmlns:m="http://schemas.openxmlformats.org/officeDocument/2006/math">
                    <m:r>
                      <a:rPr lang="en-US" sz="2400" b="0" i="1" smtClean="0">
                        <a:latin typeface="Cambria Math"/>
                        <a:cs typeface="Times New Roman" pitchFamily="18" charset="0"/>
                      </a:rPr>
                      <m:t>𝑙</m:t>
                    </m:r>
                  </m:oMath>
                </a14:m>
                <a:r>
                  <a:rPr lang="pt-BR" sz="2400" dirty="0" smtClean="0">
                    <a:latin typeface="Times New Roman" pitchFamily="18" charset="0"/>
                    <a:cs typeface="Times New Roman" pitchFamily="18" charset="0"/>
                  </a:rPr>
                  <a:t> = 1178</a:t>
                </a:r>
                <a:r>
                  <a:rPr lang="ru-RU" sz="2400" dirty="0" smtClean="0">
                    <a:latin typeface="Times New Roman" pitchFamily="18" charset="0"/>
                    <a:cs typeface="Times New Roman" pitchFamily="18" charset="0"/>
                  </a:rPr>
                  <a:t>00</a:t>
                </a:r>
                <a:r>
                  <a:rPr lang="en-US" sz="2400" dirty="0" smtClean="0">
                    <a:latin typeface="Times New Roman" pitchFamily="18" charset="0"/>
                    <a:cs typeface="Times New Roman" pitchFamily="18" charset="0"/>
                  </a:rPr>
                  <a:t> m</a:t>
                </a:r>
                <a:endParaRPr lang="pt-BR" sz="2400" dirty="0" smtClean="0">
                  <a:latin typeface="Times New Roman" pitchFamily="18" charset="0"/>
                  <a:cs typeface="Times New Roman" pitchFamily="18" charset="0"/>
                </a:endParaRP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4572000" y="5198869"/>
                <a:ext cx="4572000" cy="830997"/>
              </a:xfrm>
              <a:prstGeom prst="rect">
                <a:avLst/>
              </a:prstGeom>
              <a:blipFill rotWithShape="1">
                <a:blip r:embed="rId4"/>
                <a:stretch>
                  <a:fillRect t="-5882" r="-1600" b="-1617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Прямоугольник 13"/>
              <p:cNvSpPr/>
              <p:nvPr/>
            </p:nvSpPr>
            <p:spPr>
              <a:xfrm>
                <a:off x="251520" y="5198869"/>
                <a:ext cx="4284392" cy="830997"/>
              </a:xfrm>
              <a:prstGeom prst="rect">
                <a:avLst/>
              </a:prstGeom>
            </p:spPr>
            <p:txBody>
              <a:bodyPr wrap="square">
                <a:spAutoFit/>
              </a:bodyPr>
              <a:lstStyle/>
              <a:p>
                <a:pPr algn="ctr"/>
                <a14:m>
                  <m:oMath xmlns:m="http://schemas.openxmlformats.org/officeDocument/2006/math">
                    <m:sSub>
                      <m:sSubPr>
                        <m:ctrlPr>
                          <a:rPr lang="en-US" sz="2400" i="1" smtClean="0">
                            <a:solidFill>
                              <a:schemeClr val="tx1"/>
                            </a:solidFill>
                            <a:latin typeface="Cambria Math"/>
                          </a:rPr>
                        </m:ctrlPr>
                      </m:sSubPr>
                      <m:e>
                        <m:r>
                          <a:rPr lang="en-US" sz="2400" i="1">
                            <a:solidFill>
                              <a:schemeClr val="tx1"/>
                            </a:solidFill>
                            <a:latin typeface="Cambria Math"/>
                          </a:rPr>
                          <m:t>𝑅</m:t>
                        </m:r>
                      </m:e>
                      <m:sub>
                        <m:r>
                          <a:rPr lang="en-US" sz="2400" i="1">
                            <a:solidFill>
                              <a:schemeClr val="tx1"/>
                            </a:solidFill>
                            <a:latin typeface="Cambria Math"/>
                          </a:rPr>
                          <m:t>1</m:t>
                        </m:r>
                      </m:sub>
                    </m:sSub>
                    <m:r>
                      <a:rPr lang="en-US" sz="2400" i="1">
                        <a:solidFill>
                          <a:schemeClr val="tx1"/>
                        </a:solidFill>
                        <a:latin typeface="Cambria Math"/>
                      </a:rPr>
                      <m:t> </m:t>
                    </m:r>
                  </m:oMath>
                </a14:m>
                <a:r>
                  <a:rPr lang="pt-BR" sz="2400" dirty="0" smtClean="0">
                    <a:solidFill>
                      <a:schemeClr val="tx1"/>
                    </a:solidFill>
                    <a:latin typeface="Times New Roman" pitchFamily="18" charset="0"/>
                    <a:cs typeface="Times New Roman" pitchFamily="18" charset="0"/>
                  </a:rPr>
                  <a:t>=6675.88 m, </a:t>
                </a:r>
                <a14:m>
                  <m:oMath xmlns:m="http://schemas.openxmlformats.org/officeDocument/2006/math">
                    <m:sSub>
                      <m:sSubPr>
                        <m:ctrlPr>
                          <a:rPr lang="en-US" sz="2400" i="1">
                            <a:solidFill>
                              <a:schemeClr val="tx1"/>
                            </a:solidFill>
                            <a:latin typeface="Cambria Math"/>
                          </a:rPr>
                        </m:ctrlPr>
                      </m:sSubPr>
                      <m:e>
                        <m:r>
                          <a:rPr lang="en-US" sz="2400" i="1">
                            <a:solidFill>
                              <a:schemeClr val="tx1"/>
                            </a:solidFill>
                            <a:latin typeface="Cambria Math"/>
                          </a:rPr>
                          <m:t>𝑅</m:t>
                        </m:r>
                      </m:e>
                      <m:sub>
                        <m:r>
                          <a:rPr lang="en-US" sz="2400" b="0" i="1" smtClean="0">
                            <a:solidFill>
                              <a:schemeClr val="tx1"/>
                            </a:solidFill>
                            <a:latin typeface="Cambria Math"/>
                          </a:rPr>
                          <m:t>2</m:t>
                        </m:r>
                      </m:sub>
                    </m:sSub>
                    <m:r>
                      <a:rPr lang="en-US" sz="2400" i="1">
                        <a:solidFill>
                          <a:schemeClr val="tx1"/>
                        </a:solidFill>
                        <a:latin typeface="Cambria Math"/>
                      </a:rPr>
                      <m:t> </m:t>
                    </m:r>
                  </m:oMath>
                </a14:m>
                <a:r>
                  <a:rPr lang="pt-BR" sz="2400" dirty="0" smtClean="0">
                    <a:solidFill>
                      <a:schemeClr val="tx1"/>
                    </a:solidFill>
                    <a:latin typeface="Times New Roman" pitchFamily="18" charset="0"/>
                    <a:cs typeface="Times New Roman" pitchFamily="18" charset="0"/>
                  </a:rPr>
                  <a:t>=</a:t>
                </a:r>
                <a:r>
                  <a:rPr lang="ru-RU" sz="2400" dirty="0">
                    <a:solidFill>
                      <a:schemeClr val="tx1"/>
                    </a:solidFill>
                    <a:latin typeface="Times New Roman" pitchFamily="18" charset="0"/>
                    <a:cs typeface="Times New Roman" pitchFamily="18" charset="0"/>
                  </a:rPr>
                  <a:t> </a:t>
                </a:r>
                <a:r>
                  <a:rPr lang="pt-BR" sz="2400" dirty="0" smtClean="0">
                    <a:solidFill>
                      <a:schemeClr val="tx1"/>
                    </a:solidFill>
                    <a:latin typeface="Times New Roman" pitchFamily="18" charset="0"/>
                    <a:cs typeface="Times New Roman" pitchFamily="18" charset="0"/>
                  </a:rPr>
                  <a:t>6674.2 m,</a:t>
                </a:r>
                <a:endParaRPr lang="ru-RU" sz="2400" dirty="0" smtClean="0">
                  <a:solidFill>
                    <a:schemeClr val="tx1"/>
                  </a:solidFill>
                  <a:latin typeface="Times New Roman" pitchFamily="18" charset="0"/>
                  <a:cs typeface="Times New Roman" pitchFamily="18" charset="0"/>
                </a:endParaRPr>
              </a:p>
              <a:p>
                <a:pPr algn="ctr"/>
                <a14:m>
                  <m:oMath xmlns:m="http://schemas.openxmlformats.org/officeDocument/2006/math">
                    <m:r>
                      <a:rPr lang="en-US" sz="2400" i="1">
                        <a:solidFill>
                          <a:schemeClr val="tx1"/>
                        </a:solidFill>
                        <a:latin typeface="Cambria Math"/>
                        <a:cs typeface="Times New Roman" pitchFamily="18" charset="0"/>
                      </a:rPr>
                      <m:t>𝑙</m:t>
                    </m:r>
                  </m:oMath>
                </a14:m>
                <a:r>
                  <a:rPr lang="pt-BR" sz="2400" dirty="0">
                    <a:solidFill>
                      <a:schemeClr val="tx1"/>
                    </a:solidFill>
                    <a:latin typeface="Times New Roman" pitchFamily="18" charset="0"/>
                    <a:cs typeface="Times New Roman" pitchFamily="18" charset="0"/>
                  </a:rPr>
                  <a:t> </a:t>
                </a:r>
                <a:r>
                  <a:rPr lang="pt-BR" sz="2400" dirty="0" smtClean="0">
                    <a:solidFill>
                      <a:schemeClr val="tx1"/>
                    </a:solidFill>
                    <a:latin typeface="Times New Roman" pitchFamily="18" charset="0"/>
                    <a:cs typeface="Times New Roman" pitchFamily="18" charset="0"/>
                  </a:rPr>
                  <a:t>=</a:t>
                </a:r>
                <a:r>
                  <a:rPr lang="ru-RU" sz="2400" dirty="0" smtClean="0">
                    <a:solidFill>
                      <a:schemeClr val="tx1"/>
                    </a:solidFill>
                    <a:latin typeface="Times New Roman" pitchFamily="18" charset="0"/>
                    <a:cs typeface="Times New Roman" pitchFamily="18" charset="0"/>
                  </a:rPr>
                  <a:t> 13936</a:t>
                </a:r>
                <a:r>
                  <a:rPr lang="en-US" sz="2400" dirty="0" smtClean="0">
                    <a:solidFill>
                      <a:schemeClr val="tx1"/>
                    </a:solidFill>
                    <a:latin typeface="Times New Roman" pitchFamily="18" charset="0"/>
                    <a:cs typeface="Times New Roman" pitchFamily="18" charset="0"/>
                  </a:rPr>
                  <a:t> m</a:t>
                </a:r>
                <a:endParaRPr lang="pt-BR" sz="2400" dirty="0">
                  <a:solidFill>
                    <a:schemeClr val="tx1"/>
                  </a:solidFill>
                  <a:latin typeface="Times New Roman" pitchFamily="18" charset="0"/>
                  <a:cs typeface="Times New Roman" pitchFamily="18" charset="0"/>
                </a:endParaRPr>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251520" y="5198869"/>
                <a:ext cx="4284392" cy="830997"/>
              </a:xfrm>
              <a:prstGeom prst="rect">
                <a:avLst/>
              </a:prstGeom>
              <a:blipFill rotWithShape="1">
                <a:blip r:embed="rId5"/>
                <a:stretch>
                  <a:fillRect t="-5882" b="-16176"/>
                </a:stretch>
              </a:blipFill>
            </p:spPr>
            <p:txBody>
              <a:bodyPr/>
              <a:lstStyle/>
              <a:p>
                <a:r>
                  <a:rPr lang="ru-RU">
                    <a:noFill/>
                  </a:rPr>
                  <a:t> </a:t>
                </a:r>
              </a:p>
            </p:txBody>
          </p:sp>
        </mc:Fallback>
      </mc:AlternateContent>
      <p:sp>
        <p:nvSpPr>
          <p:cNvPr id="11" name="TextBox 10"/>
          <p:cNvSpPr txBox="1"/>
          <p:nvPr/>
        </p:nvSpPr>
        <p:spPr>
          <a:xfrm>
            <a:off x="0" y="23412"/>
            <a:ext cx="91440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K-means clustering </a:t>
            </a:r>
            <a:r>
              <a:rPr lang="en-US" sz="3200" b="1" i="1" dirty="0" smtClean="0">
                <a:latin typeface="Times New Roman" pitchFamily="18" charset="0"/>
                <a:cs typeface="Times New Roman" pitchFamily="18" charset="0"/>
              </a:rPr>
              <a:t>for some small celestial bodies</a:t>
            </a:r>
            <a:endParaRPr lang="en-US" sz="3200" b="1"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Прямоугольник 2"/>
              <p:cNvSpPr/>
              <p:nvPr/>
            </p:nvSpPr>
            <p:spPr>
              <a:xfrm>
                <a:off x="0" y="692696"/>
                <a:ext cx="9144001" cy="800219"/>
              </a:xfrm>
              <a:prstGeom prst="rect">
                <a:avLst/>
              </a:prstGeom>
            </p:spPr>
            <p:txBody>
              <a:bodyPr wrap="square">
                <a:spAutoFit/>
              </a:bodyPr>
              <a:lstStyle/>
              <a:p>
                <a:pPr algn="ctr"/>
                <a14:m>
                  <m:oMath xmlns:m="http://schemas.openxmlformats.org/officeDocument/2006/math">
                    <m:sSub>
                      <m:sSubPr>
                        <m:ctrlPr>
                          <a:rPr lang="en-US" sz="2300" i="1" smtClean="0">
                            <a:latin typeface="Cambria Math"/>
                          </a:rPr>
                        </m:ctrlPr>
                      </m:sSubPr>
                      <m:e>
                        <m:r>
                          <a:rPr lang="en-US" sz="2300" i="1">
                            <a:latin typeface="Cambria Math"/>
                          </a:rPr>
                          <m:t>𝑅</m:t>
                        </m:r>
                      </m:e>
                      <m:sub>
                        <m:r>
                          <a:rPr lang="en-US" sz="2300" i="1">
                            <a:latin typeface="Cambria Math"/>
                          </a:rPr>
                          <m:t>1</m:t>
                        </m:r>
                      </m:sub>
                    </m:sSub>
                  </m:oMath>
                </a14:m>
                <a:r>
                  <a:rPr lang="en-US" sz="2300" dirty="0" smtClean="0">
                    <a:latin typeface="Times New Roman" panose="02020603050405020304" pitchFamily="18" charset="0"/>
                    <a:cs typeface="Times New Roman" panose="02020603050405020304" pitchFamily="18" charset="0"/>
                  </a:rPr>
                  <a:t> and </a:t>
                </a:r>
                <a14:m>
                  <m:oMath xmlns:m="http://schemas.openxmlformats.org/officeDocument/2006/math">
                    <m:sSub>
                      <m:sSubPr>
                        <m:ctrlPr>
                          <a:rPr lang="en-US" sz="2300" i="1">
                            <a:latin typeface="Cambria Math"/>
                          </a:rPr>
                        </m:ctrlPr>
                      </m:sSubPr>
                      <m:e>
                        <m:r>
                          <a:rPr lang="en-US" sz="2300" i="1">
                            <a:latin typeface="Cambria Math"/>
                          </a:rPr>
                          <m:t>𝑅</m:t>
                        </m:r>
                      </m:e>
                      <m:sub>
                        <m:r>
                          <a:rPr lang="en-US" sz="2300" b="0" i="1" smtClean="0">
                            <a:latin typeface="Cambria Math"/>
                          </a:rPr>
                          <m:t>2</m:t>
                        </m:r>
                      </m:sub>
                    </m:sSub>
                  </m:oMath>
                </a14:m>
                <a:r>
                  <a:rPr lang="en-US" sz="2300" dirty="0" smtClean="0">
                    <a:latin typeface="Times New Roman" panose="02020603050405020304" pitchFamily="18" charset="0"/>
                    <a:cs typeface="Times New Roman" panose="02020603050405020304" pitchFamily="18" charset="0"/>
                  </a:rPr>
                  <a:t> are radii of balls corresponding to calculated volumes of subsets </a:t>
                </a:r>
              </a:p>
              <a:p>
                <a:pPr algn="ctr"/>
                <a14:m>
                  <m:oMath xmlns:m="http://schemas.openxmlformats.org/officeDocument/2006/math">
                    <m:r>
                      <a:rPr lang="en-US" sz="2300" i="1">
                        <a:latin typeface="Cambria Math"/>
                        <a:cs typeface="Times New Roman" pitchFamily="18" charset="0"/>
                      </a:rPr>
                      <m:t>𝑙</m:t>
                    </m:r>
                  </m:oMath>
                </a14:m>
                <a:r>
                  <a:rPr lang="pt-BR" sz="2300" dirty="0">
                    <a:latin typeface="Times New Roman" pitchFamily="18" charset="0"/>
                    <a:cs typeface="Times New Roman" pitchFamily="18" charset="0"/>
                  </a:rPr>
                  <a:t> </a:t>
                </a:r>
                <a:r>
                  <a:rPr lang="pt-BR" sz="2300" dirty="0" smtClean="0">
                    <a:latin typeface="Times New Roman" pitchFamily="18" charset="0"/>
                    <a:cs typeface="Times New Roman" pitchFamily="18" charset="0"/>
                  </a:rPr>
                  <a:t>is a distanse between their centers </a:t>
                </a:r>
                <a:endParaRPr lang="en-US" sz="2300" dirty="0" smtClean="0">
                  <a:latin typeface="Times New Roman" panose="02020603050405020304" pitchFamily="18" charset="0"/>
                  <a:cs typeface="Times New Roman" panose="02020603050405020304" pitchFamily="18" charset="0"/>
                </a:endParaRPr>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0" y="692696"/>
                <a:ext cx="9144001" cy="800219"/>
              </a:xfrm>
              <a:prstGeom prst="rect">
                <a:avLst/>
              </a:prstGeom>
              <a:blipFill rotWithShape="1">
                <a:blip r:embed="rId6"/>
                <a:stretch>
                  <a:fillRect t="-6107" r="-800" b="-16031"/>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 name="Прямоугольник 3"/>
              <p:cNvSpPr/>
              <p:nvPr/>
            </p:nvSpPr>
            <p:spPr>
              <a:xfrm>
                <a:off x="2242227" y="1637378"/>
                <a:ext cx="4830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𝑅</m:t>
                          </m:r>
                        </m:e>
                        <m:sub>
                          <m:r>
                            <a:rPr lang="en-US" i="1">
                              <a:latin typeface="Cambria Math"/>
                            </a:rPr>
                            <m:t>1</m:t>
                          </m:r>
                        </m:sub>
                      </m:sSub>
                    </m:oMath>
                  </m:oMathPara>
                </a14:m>
                <a:endParaRPr lang="ru-RU" dirty="0"/>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2242227" y="1637378"/>
                <a:ext cx="483081" cy="369332"/>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3419872" y="2451532"/>
                <a:ext cx="48840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2</m:t>
                          </m:r>
                        </m:sub>
                      </m:sSub>
                    </m:oMath>
                  </m:oMathPara>
                </a14:m>
                <a:endParaRPr lang="ru-RU"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3419872" y="2451532"/>
                <a:ext cx="488402" cy="369332"/>
              </a:xfrm>
              <a:prstGeom prst="rect">
                <a:avLst/>
              </a:prstGeom>
              <a:blipFill rotWithShape="1">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Прямоугольник 5"/>
              <p:cNvSpPr/>
              <p:nvPr/>
            </p:nvSpPr>
            <p:spPr>
              <a:xfrm>
                <a:off x="5436096" y="2624866"/>
                <a:ext cx="4830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𝑅</m:t>
                          </m:r>
                        </m:e>
                        <m:sub>
                          <m:r>
                            <a:rPr lang="en-US" i="1">
                              <a:latin typeface="Cambria Math"/>
                            </a:rPr>
                            <m:t>1</m:t>
                          </m:r>
                        </m:sub>
                      </m:sSub>
                    </m:oMath>
                  </m:oMathPara>
                </a14:m>
                <a:endParaRPr lang="ru-RU"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5436096" y="2624866"/>
                <a:ext cx="483081" cy="369332"/>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Прямоугольник 6"/>
              <p:cNvSpPr/>
              <p:nvPr/>
            </p:nvSpPr>
            <p:spPr>
              <a:xfrm>
                <a:off x="6686325" y="1452712"/>
                <a:ext cx="4830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𝑅</m:t>
                          </m:r>
                        </m:e>
                        <m:sub>
                          <m:r>
                            <a:rPr lang="en-US" i="1">
                              <a:latin typeface="Cambria Math"/>
                            </a:rPr>
                            <m:t>1</m:t>
                          </m:r>
                        </m:sub>
                      </m:sSub>
                    </m:oMath>
                  </m:oMathPara>
                </a14:m>
                <a:endParaRPr lang="ru-RU" dirty="0"/>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6686325" y="1452712"/>
                <a:ext cx="483081" cy="369332"/>
              </a:xfrm>
              <a:prstGeom prst="rect">
                <a:avLst/>
              </a:prstGeom>
              <a:blipFill rotWithShape="1">
                <a:blip r:embed="rId10"/>
                <a:stretch>
                  <a:fillRect/>
                </a:stretch>
              </a:blipFill>
            </p:spPr>
            <p:txBody>
              <a:bodyPr/>
              <a:lstStyle/>
              <a:p>
                <a:r>
                  <a:rPr lang="ru-RU">
                    <a:noFill/>
                  </a:rPr>
                  <a:t> </a:t>
                </a:r>
              </a:p>
            </p:txBody>
          </p:sp>
        </mc:Fallback>
      </mc:AlternateContent>
      <p:sp>
        <p:nvSpPr>
          <p:cNvPr id="13" name="TextBox 12"/>
          <p:cNvSpPr txBox="1"/>
          <p:nvPr/>
        </p:nvSpPr>
        <p:spPr>
          <a:xfrm>
            <a:off x="0" y="6054387"/>
            <a:ext cx="9144000" cy="830997"/>
          </a:xfrm>
          <a:prstGeom prst="rect">
            <a:avLst/>
          </a:prstGeom>
          <a:noFill/>
        </p:spPr>
        <p:txBody>
          <a:bodyPr wrap="square" rtlCol="0">
            <a:spAutoFit/>
          </a:bodyPr>
          <a:lstStyle/>
          <a:p>
            <a:r>
              <a:rPr lang="en-US" sz="1600" dirty="0" smtClean="0">
                <a:latin typeface="Times New Roman" panose="02020603050405020304" pitchFamily="18" charset="0"/>
                <a:cs typeface="Times New Roman" panose="02020603050405020304" pitchFamily="18" charset="0"/>
              </a:rPr>
              <a:t>[13] A.A. </a:t>
            </a:r>
            <a:r>
              <a:rPr lang="en-US" sz="1600" dirty="0" err="1" smtClean="0">
                <a:latin typeface="Times New Roman" panose="02020603050405020304" pitchFamily="18" charset="0"/>
                <a:cs typeface="Times New Roman" panose="02020603050405020304" pitchFamily="18" charset="0"/>
              </a:rPr>
              <a:t>Burov</a:t>
            </a:r>
            <a:r>
              <a:rPr lang="en-US" sz="1600" dirty="0" smtClean="0">
                <a:latin typeface="Times New Roman" panose="02020603050405020304" pitchFamily="18" charset="0"/>
                <a:cs typeface="Times New Roman" panose="02020603050405020304" pitchFamily="18" charset="0"/>
              </a:rPr>
              <a:t>, A.D. </a:t>
            </a:r>
            <a:r>
              <a:rPr lang="en-US" sz="1600" dirty="0" err="1" smtClean="0">
                <a:latin typeface="Times New Roman" panose="02020603050405020304" pitchFamily="18" charset="0"/>
                <a:cs typeface="Times New Roman" panose="02020603050405020304" pitchFamily="18" charset="0"/>
              </a:rPr>
              <a:t>Guerman</a:t>
            </a:r>
            <a:r>
              <a:rPr lang="en-US" sz="1600" dirty="0" smtClean="0">
                <a:latin typeface="Times New Roman" panose="02020603050405020304" pitchFamily="18" charset="0"/>
                <a:cs typeface="Times New Roman" panose="02020603050405020304" pitchFamily="18" charset="0"/>
              </a:rPr>
              <a:t>, E.A. </a:t>
            </a:r>
            <a:r>
              <a:rPr lang="en-US" sz="1600" dirty="0" err="1" smtClean="0">
                <a:latin typeface="Times New Roman" panose="02020603050405020304" pitchFamily="18" charset="0"/>
                <a:cs typeface="Times New Roman" panose="02020603050405020304" pitchFamily="18" charset="0"/>
              </a:rPr>
              <a:t>Raspopova</a:t>
            </a:r>
            <a:r>
              <a:rPr lang="en-US" sz="1600" dirty="0" smtClean="0">
                <a:latin typeface="Times New Roman" panose="02020603050405020304" pitchFamily="18" charset="0"/>
                <a:cs typeface="Times New Roman" panose="02020603050405020304" pitchFamily="18" charset="0"/>
              </a:rPr>
              <a:t>, V.I. </a:t>
            </a:r>
            <a:r>
              <a:rPr lang="en-US" sz="1600" dirty="0" err="1">
                <a:latin typeface="Times New Roman" panose="02020603050405020304" pitchFamily="18" charset="0"/>
                <a:cs typeface="Times New Roman" panose="02020603050405020304" pitchFamily="18" charset="0"/>
              </a:rPr>
              <a:t>Nikonov</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On the use of the K-means algorithm for determination of mass distributions in dumbbell-like celestial </a:t>
            </a:r>
            <a:r>
              <a:rPr lang="en-US" sz="1600" dirty="0" smtClean="0">
                <a:latin typeface="Times New Roman" panose="02020603050405020304" pitchFamily="18" charset="0"/>
                <a:cs typeface="Times New Roman" panose="02020603050405020304" pitchFamily="18" charset="0"/>
              </a:rPr>
              <a:t>bodies // </a:t>
            </a:r>
            <a:r>
              <a:rPr lang="en-US" sz="1600" dirty="0">
                <a:latin typeface="Times New Roman" panose="02020603050405020304" pitchFamily="18" charset="0"/>
                <a:cs typeface="Times New Roman" panose="02020603050405020304" pitchFamily="18" charset="0"/>
              </a:rPr>
              <a:t>Rus. J. </a:t>
            </a:r>
            <a:r>
              <a:rPr lang="en-US" sz="1600" dirty="0" err="1">
                <a:latin typeface="Times New Roman" panose="02020603050405020304" pitchFamily="18" charset="0"/>
                <a:cs typeface="Times New Roman" panose="02020603050405020304" pitchFamily="18" charset="0"/>
              </a:rPr>
              <a:t>Nonlin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Dyn</a:t>
            </a:r>
            <a:r>
              <a:rPr lang="en-US" sz="1600" dirty="0">
                <a:latin typeface="Times New Roman" panose="02020603050405020304" pitchFamily="18" charset="0"/>
                <a:cs typeface="Times New Roman" panose="02020603050405020304" pitchFamily="18" charset="0"/>
              </a:rPr>
              <a:t>., 2018, Vol. 14, no. 1, pp.  45-52</a:t>
            </a:r>
            <a:endParaRPr lang="ru-RU" sz="1600" dirty="0">
              <a:latin typeface="Times New Roman" panose="02020603050405020304" pitchFamily="18" charset="0"/>
              <a:cs typeface="Times New Roman" panose="02020603050405020304" pitchFamily="18" charset="0"/>
            </a:endParaRPr>
          </a:p>
        </p:txBody>
      </p:sp>
      <p:cxnSp>
        <p:nvCxnSpPr>
          <p:cNvPr id="16" name="Прямая соединительная линия 15"/>
          <p:cNvCxnSpPr/>
          <p:nvPr/>
        </p:nvCxnSpPr>
        <p:spPr>
          <a:xfrm flipH="1">
            <a:off x="899592" y="2573482"/>
            <a:ext cx="792088" cy="936104"/>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p:cNvCxnSpPr/>
          <p:nvPr/>
        </p:nvCxnSpPr>
        <p:spPr>
          <a:xfrm flipH="1">
            <a:off x="2149128" y="3403110"/>
            <a:ext cx="884192" cy="1029880"/>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a:off x="1069074" y="3317356"/>
            <a:ext cx="1244232" cy="93610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a:off x="6318693" y="3702366"/>
            <a:ext cx="989611" cy="931718"/>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p:cNvCxnSpPr/>
          <p:nvPr/>
        </p:nvCxnSpPr>
        <p:spPr>
          <a:xfrm>
            <a:off x="7738986" y="2305178"/>
            <a:ext cx="990426" cy="878272"/>
          </a:xfrm>
          <a:prstGeom prst="line">
            <a:avLst/>
          </a:prstGeom>
          <a:ln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p:nvPr/>
        </p:nvCxnSpPr>
        <p:spPr>
          <a:xfrm flipV="1">
            <a:off x="7145970" y="3005530"/>
            <a:ext cx="1386470" cy="146695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76" name="Прямоугольник 3075"/>
              <p:cNvSpPr/>
              <p:nvPr/>
            </p:nvSpPr>
            <p:spPr>
              <a:xfrm>
                <a:off x="7899125" y="3600742"/>
                <a:ext cx="3170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cs typeface="Times New Roman" pitchFamily="18" charset="0"/>
                        </a:rPr>
                        <m:t>𝑙</m:t>
                      </m:r>
                    </m:oMath>
                  </m:oMathPara>
                </a14:m>
                <a:endParaRPr lang="ru-RU" dirty="0"/>
              </a:p>
            </p:txBody>
          </p:sp>
        </mc:Choice>
        <mc:Fallback xmlns="">
          <p:sp>
            <p:nvSpPr>
              <p:cNvPr id="3076" name="Прямоугольник 3075"/>
              <p:cNvSpPr>
                <a:spLocks noRot="1" noChangeAspect="1" noMove="1" noResize="1" noEditPoints="1" noAdjustHandles="1" noChangeArrowheads="1" noChangeShapeType="1" noTextEdit="1"/>
              </p:cNvSpPr>
              <p:nvPr/>
            </p:nvSpPr>
            <p:spPr>
              <a:xfrm>
                <a:off x="7899125" y="3600742"/>
                <a:ext cx="317010" cy="369332"/>
              </a:xfrm>
              <a:prstGeom prst="rect">
                <a:avLst/>
              </a:prstGeom>
              <a:blipFill rotWithShape="1">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7" name="Прямоугольник 36"/>
              <p:cNvSpPr/>
              <p:nvPr/>
            </p:nvSpPr>
            <p:spPr>
              <a:xfrm>
                <a:off x="1331640" y="3725610"/>
                <a:ext cx="31701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a:cs typeface="Times New Roman" pitchFamily="18" charset="0"/>
                        </a:rPr>
                        <m:t>𝑙</m:t>
                      </m:r>
                    </m:oMath>
                  </m:oMathPara>
                </a14:m>
                <a:endParaRPr lang="ru-RU" dirty="0"/>
              </a:p>
            </p:txBody>
          </p:sp>
        </mc:Choice>
        <mc:Fallback xmlns="">
          <p:sp>
            <p:nvSpPr>
              <p:cNvPr id="37" name="Прямоугольник 36"/>
              <p:cNvSpPr>
                <a:spLocks noRot="1" noChangeAspect="1" noMove="1" noResize="1" noEditPoints="1" noAdjustHandles="1" noChangeArrowheads="1" noChangeShapeType="1" noTextEdit="1"/>
              </p:cNvSpPr>
              <p:nvPr/>
            </p:nvSpPr>
            <p:spPr>
              <a:xfrm>
                <a:off x="1331640" y="3725610"/>
                <a:ext cx="317010" cy="369332"/>
              </a:xfrm>
              <a:prstGeom prst="rect">
                <a:avLst/>
              </a:prstGeom>
              <a:blipFill rotWithShape="1">
                <a:blip r:embed="rId12"/>
                <a:stretch>
                  <a:fillRect/>
                </a:stretch>
              </a:blipFill>
            </p:spPr>
            <p:txBody>
              <a:bodyPr/>
              <a:lstStyle/>
              <a:p>
                <a:r>
                  <a:rPr lang="ru-RU">
                    <a:noFill/>
                  </a:rPr>
                  <a:t> </a:t>
                </a:r>
              </a:p>
            </p:txBody>
          </p:sp>
        </mc:Fallback>
      </mc:AlternateContent>
      <p:sp>
        <p:nvSpPr>
          <p:cNvPr id="3077" name="Номер слайда 3076"/>
          <p:cNvSpPr>
            <a:spLocks noGrp="1"/>
          </p:cNvSpPr>
          <p:nvPr>
            <p:ph type="sldNum" sz="quarter" idx="12"/>
          </p:nvPr>
        </p:nvSpPr>
        <p:spPr/>
        <p:txBody>
          <a:bodyPr/>
          <a:lstStyle/>
          <a:p>
            <a:fld id="{B2EB5454-2006-4BB5-B20E-8C7B37842A03}" type="slidenum">
              <a:rPr lang="ru-RU" smtClean="0"/>
              <a:t>19</a:t>
            </a:fld>
            <a:endParaRPr lang="ru-RU"/>
          </a:p>
        </p:txBody>
      </p:sp>
    </p:spTree>
    <p:extLst>
      <p:ext uri="{BB962C8B-B14F-4D97-AF65-F5344CB8AC3E}">
        <p14:creationId xmlns:p14="http://schemas.microsoft.com/office/powerpoint/2010/main" val="39440101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Группа 2"/>
          <p:cNvGrpSpPr/>
          <p:nvPr/>
        </p:nvGrpSpPr>
        <p:grpSpPr>
          <a:xfrm>
            <a:off x="0" y="764704"/>
            <a:ext cx="9144000" cy="6093298"/>
            <a:chOff x="0" y="836712"/>
            <a:chExt cx="9116704" cy="6093298"/>
          </a:xfrm>
        </p:grpSpPr>
        <p:pic>
          <p:nvPicPr>
            <p:cNvPr id="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731644" y="3079010"/>
              <a:ext cx="1680713" cy="6021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https://upload.wikimedia.org/wikipedia/commons/f/f3/InnerSolarSystem-e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836712"/>
              <a:ext cx="5715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171450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4704" y="836712"/>
              <a:ext cx="1712000" cy="609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Прямоугольник 12"/>
          <p:cNvSpPr/>
          <p:nvPr/>
        </p:nvSpPr>
        <p:spPr>
          <a:xfrm>
            <a:off x="0" y="4996"/>
            <a:ext cx="9144000" cy="584775"/>
          </a:xfrm>
          <a:prstGeom prst="rect">
            <a:avLst/>
          </a:prstGeom>
        </p:spPr>
        <p:txBody>
          <a:bodyPr wrap="square">
            <a:spAutoFit/>
          </a:bodyPr>
          <a:lstStyle/>
          <a:p>
            <a:pPr algn="ctr"/>
            <a:r>
              <a:rPr lang="en-US" sz="3200" b="1" i="1" dirty="0">
                <a:latin typeface="Times New Roman" pitchFamily="18" charset="0"/>
                <a:cs typeface="Times New Roman" pitchFamily="18" charset="0"/>
              </a:rPr>
              <a:t>The inner solar system from the </a:t>
            </a:r>
            <a:r>
              <a:rPr lang="en-US" sz="3200" b="1" i="1" dirty="0" smtClean="0">
                <a:latin typeface="Times New Roman" pitchFamily="18" charset="0"/>
                <a:cs typeface="Times New Roman" pitchFamily="18" charset="0"/>
              </a:rPr>
              <a:t>Sun </a:t>
            </a:r>
            <a:r>
              <a:rPr lang="en-US" sz="3200" b="1" i="1" dirty="0">
                <a:latin typeface="Times New Roman" pitchFamily="18" charset="0"/>
                <a:cs typeface="Times New Roman" pitchFamily="18" charset="0"/>
              </a:rPr>
              <a:t>to </a:t>
            </a:r>
            <a:r>
              <a:rPr lang="en-US" sz="3200" b="1" i="1" dirty="0" smtClean="0">
                <a:latin typeface="Times New Roman" pitchFamily="18" charset="0"/>
                <a:cs typeface="Times New Roman" pitchFamily="18" charset="0"/>
              </a:rPr>
              <a:t>Jupiter</a:t>
            </a:r>
            <a:endParaRPr lang="en-US" sz="3200" b="1" i="1" dirty="0">
              <a:latin typeface="Times New Roman" pitchFamily="18" charset="0"/>
              <a:cs typeface="Times New Roman" pitchFamily="18" charset="0"/>
            </a:endParaRPr>
          </a:p>
        </p:txBody>
      </p:sp>
      <p:sp>
        <p:nvSpPr>
          <p:cNvPr id="2" name="Прямоугольник 1"/>
          <p:cNvSpPr/>
          <p:nvPr/>
        </p:nvSpPr>
        <p:spPr>
          <a:xfrm>
            <a:off x="13688" y="6516052"/>
            <a:ext cx="6358511" cy="307777"/>
          </a:xfrm>
          <a:prstGeom prst="rect">
            <a:avLst/>
          </a:prstGeom>
        </p:spPr>
        <p:txBody>
          <a:bodyPr wrap="square">
            <a:spAutoFit/>
          </a:bodyPr>
          <a:lstStyle/>
          <a:p>
            <a:r>
              <a:rPr lang="en-US" sz="1400" dirty="0">
                <a:solidFill>
                  <a:schemeClr val="bg1">
                    <a:lumMod val="50000"/>
                  </a:schemeClr>
                </a:solidFill>
              </a:rPr>
              <a:t>https://commons.wikimedia.org/wiki/File:InnerSolarSystem.png</a:t>
            </a:r>
            <a:endParaRPr lang="ru-RU" sz="1400" dirty="0">
              <a:solidFill>
                <a:schemeClr val="bg1">
                  <a:lumMod val="50000"/>
                </a:schemeClr>
              </a:solidFill>
            </a:endParaRPr>
          </a:p>
        </p:txBody>
      </p:sp>
      <p:sp>
        <p:nvSpPr>
          <p:cNvPr id="4" name="Номер слайда 3"/>
          <p:cNvSpPr>
            <a:spLocks noGrp="1"/>
          </p:cNvSpPr>
          <p:nvPr>
            <p:ph type="sldNum" sz="quarter" idx="12"/>
          </p:nvPr>
        </p:nvSpPr>
        <p:spPr/>
        <p:txBody>
          <a:bodyPr/>
          <a:lstStyle/>
          <a:p>
            <a:fld id="{B2EB5454-2006-4BB5-B20E-8C7B37842A03}" type="slidenum">
              <a:rPr lang="ru-RU" smtClean="0"/>
              <a:t>2</a:t>
            </a:fld>
            <a:endParaRPr lang="ru-RU"/>
          </a:p>
        </p:txBody>
      </p:sp>
    </p:spTree>
    <p:extLst>
      <p:ext uri="{BB962C8B-B14F-4D97-AF65-F5344CB8AC3E}">
        <p14:creationId xmlns:p14="http://schemas.microsoft.com/office/powerpoint/2010/main" val="4374942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20</a:t>
            </a:fld>
            <a:endParaRPr lang="ru-RU"/>
          </a:p>
        </p:txBody>
      </p:sp>
      <p:sp>
        <p:nvSpPr>
          <p:cNvPr id="5" name="Прямоугольник 4"/>
          <p:cNvSpPr/>
          <p:nvPr/>
        </p:nvSpPr>
        <p:spPr>
          <a:xfrm>
            <a:off x="0" y="6228601"/>
            <a:ext cx="9144000" cy="584775"/>
          </a:xfrm>
          <a:prstGeom prst="rect">
            <a:avLst/>
          </a:prstGeom>
        </p:spPr>
        <p:txBody>
          <a:bodyPr wrap="square">
            <a:spAutoFit/>
          </a:bodyPr>
          <a:lstStyle/>
          <a:p>
            <a:r>
              <a:rPr lang="en-US" sz="1600" dirty="0"/>
              <a:t>[</a:t>
            </a:r>
            <a:r>
              <a:rPr lang="en-US" sz="1600" dirty="0" smtClean="0"/>
              <a:t>14]  </a:t>
            </a:r>
            <a:r>
              <a:rPr lang="en-US" sz="1600" dirty="0" smtClean="0">
                <a:latin typeface="Times New Roman" pitchFamily="18" charset="0"/>
                <a:cs typeface="Times New Roman" pitchFamily="18" charset="0"/>
              </a:rPr>
              <a:t>Wang</a:t>
            </a:r>
            <a:r>
              <a:rPr lang="en-US" sz="1600" dirty="0">
                <a:latin typeface="Times New Roman" pitchFamily="18" charset="0"/>
                <a:cs typeface="Times New Roman" pitchFamily="18" charset="0"/>
              </a:rPr>
              <a:t>, X.Y., Jiang, Y., Gong, </a:t>
            </a:r>
            <a:r>
              <a:rPr lang="en-US" sz="1600" dirty="0" smtClean="0">
                <a:latin typeface="Times New Roman" pitchFamily="18" charset="0"/>
                <a:cs typeface="Times New Roman" pitchFamily="18" charset="0"/>
              </a:rPr>
              <a:t>S.P.  Analysis </a:t>
            </a:r>
            <a:r>
              <a:rPr lang="en-US" sz="1600" dirty="0">
                <a:latin typeface="Times New Roman" pitchFamily="18" charset="0"/>
                <a:cs typeface="Times New Roman" pitchFamily="18" charset="0"/>
              </a:rPr>
              <a:t>of the potential field and equilibrium points of irregular-shaped minor celestial </a:t>
            </a:r>
            <a:r>
              <a:rPr lang="en-US" sz="1600" dirty="0" smtClean="0">
                <a:latin typeface="Times New Roman" pitchFamily="18" charset="0"/>
                <a:cs typeface="Times New Roman" pitchFamily="18" charset="0"/>
              </a:rPr>
              <a:t>bodies // </a:t>
            </a:r>
            <a:r>
              <a:rPr lang="en-US" sz="1600" dirty="0" err="1" smtClean="0">
                <a:latin typeface="Times New Roman" pitchFamily="18" charset="0"/>
                <a:cs typeface="Times New Roman" pitchFamily="18" charset="0"/>
              </a:rPr>
              <a:t>Astrophys</a:t>
            </a:r>
            <a:r>
              <a:rPr lang="en-US" sz="1600" dirty="0">
                <a:latin typeface="Times New Roman" pitchFamily="18" charset="0"/>
                <a:cs typeface="Times New Roman" pitchFamily="18" charset="0"/>
              </a:rPr>
              <a:t>. Space Sci. </a:t>
            </a:r>
            <a:r>
              <a:rPr lang="en-US" sz="1600" dirty="0" smtClean="0">
                <a:latin typeface="Times New Roman" pitchFamily="18" charset="0"/>
                <a:cs typeface="Times New Roman" pitchFamily="18" charset="0"/>
              </a:rPr>
              <a:t>2014.</a:t>
            </a:r>
            <a:r>
              <a:rPr lang="nl-NL" sz="1600" dirty="0" smtClean="0">
                <a:latin typeface="Times New Roman" pitchFamily="18" charset="0"/>
                <a:cs typeface="Times New Roman" pitchFamily="18" charset="0"/>
              </a:rPr>
              <a:t> </a:t>
            </a:r>
            <a:r>
              <a:rPr lang="nl-NL" sz="1600" dirty="0">
                <a:latin typeface="Times New Roman" pitchFamily="18" charset="0"/>
                <a:cs typeface="Times New Roman" pitchFamily="18" charset="0"/>
              </a:rPr>
              <a:t>Vol. 353. N. 1. </a:t>
            </a:r>
            <a:r>
              <a:rPr lang="nl-NL" sz="1600" dirty="0" smtClean="0">
                <a:latin typeface="Times New Roman" pitchFamily="18" charset="0"/>
                <a:cs typeface="Times New Roman" pitchFamily="18" charset="0"/>
              </a:rPr>
              <a:t>P. </a:t>
            </a:r>
            <a:r>
              <a:rPr lang="nl-NL" sz="1600" dirty="0">
                <a:latin typeface="Times New Roman" pitchFamily="18" charset="0"/>
                <a:cs typeface="Times New Roman" pitchFamily="18" charset="0"/>
              </a:rPr>
              <a:t>105–121.</a:t>
            </a:r>
            <a:endParaRPr lang="ru-RU" sz="1600" dirty="0">
              <a:latin typeface="Times New Roman" pitchFamily="18" charset="0"/>
              <a:cs typeface="Times New Roman" pitchFamily="18" charset="0"/>
            </a:endParaRPr>
          </a:p>
        </p:txBody>
      </p:sp>
      <p:pic>
        <p:nvPicPr>
          <p:cNvPr id="13" name="Picture 3" descr="C:\Users\vnik\Desktop\k-means\PicsOfAst\Kl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8080647" flipH="1">
            <a:off x="61440" y="847076"/>
            <a:ext cx="2483972" cy="2483972"/>
          </a:xfrm>
          <a:prstGeom prst="rect">
            <a:avLst/>
          </a:prstGeom>
          <a:noFill/>
          <a:extLst>
            <a:ext uri="{909E8E84-426E-40DD-AFC4-6F175D3DCCD1}">
              <a14:hiddenFill xmlns:a14="http://schemas.microsoft.com/office/drawing/2010/main">
                <a:solidFill>
                  <a:srgbClr val="FFFFFF"/>
                </a:solidFill>
              </a14:hiddenFill>
            </a:ext>
          </a:extLst>
        </p:spPr>
      </p:pic>
      <p:grpSp>
        <p:nvGrpSpPr>
          <p:cNvPr id="8" name="Группа 7"/>
          <p:cNvGrpSpPr/>
          <p:nvPr/>
        </p:nvGrpSpPr>
        <p:grpSpPr>
          <a:xfrm>
            <a:off x="2612711" y="776300"/>
            <a:ext cx="6557753" cy="2796716"/>
            <a:chOff x="3099556" y="4077073"/>
            <a:chExt cx="6557753" cy="2796716"/>
          </a:xfrm>
        </p:grpSpPr>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9556" y="4077073"/>
              <a:ext cx="6488722" cy="27967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3" name="Прямоугольник 2"/>
                <p:cNvSpPr/>
                <p:nvPr/>
              </p:nvSpPr>
              <p:spPr>
                <a:xfrm>
                  <a:off x="6948264" y="4859868"/>
                  <a:ext cx="4714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i="1">
                                <a:latin typeface="Cambria Math"/>
                              </a:rPr>
                              <m:t>𝐸</m:t>
                            </m:r>
                          </m:e>
                          <m:sub>
                            <m:r>
                              <a:rPr lang="en-US" b="0" i="1" smtClean="0">
                                <a:latin typeface="Cambria Math"/>
                              </a:rPr>
                              <m:t>1</m:t>
                            </m:r>
                          </m:sub>
                        </m:sSub>
                      </m:oMath>
                    </m:oMathPara>
                  </a14:m>
                  <a:endParaRPr lang="ru-RU"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6948264" y="4859868"/>
                  <a:ext cx="471476" cy="369332"/>
                </a:xfrm>
                <a:prstGeom prst="rect">
                  <a:avLst/>
                </a:prstGeom>
                <a:blipFill rotWithShape="1">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Прямоугольник 9"/>
                <p:cNvSpPr/>
                <p:nvPr/>
              </p:nvSpPr>
              <p:spPr>
                <a:xfrm>
                  <a:off x="9180512" y="4920281"/>
                  <a:ext cx="4767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i="1">
                                <a:latin typeface="Cambria Math"/>
                              </a:rPr>
                              <m:t>𝐸</m:t>
                            </m:r>
                          </m:e>
                          <m:sub>
                            <m:r>
                              <a:rPr lang="en-US" b="0" i="1" smtClean="0">
                                <a:latin typeface="Cambria Math"/>
                              </a:rPr>
                              <m:t>2</m:t>
                            </m:r>
                          </m:sub>
                        </m:sSub>
                      </m:oMath>
                    </m:oMathPara>
                  </a14:m>
                  <a:endParaRPr lang="ru-RU" dirty="0"/>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9180512" y="4920281"/>
                  <a:ext cx="476797" cy="369332"/>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7956376" y="4137485"/>
                  <a:ext cx="4767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i="1">
                                <a:latin typeface="Cambria Math"/>
                              </a:rPr>
                              <m:t>𝐸</m:t>
                            </m:r>
                          </m:e>
                          <m:sub>
                            <m:r>
                              <a:rPr lang="en-US" b="0" i="1" smtClean="0">
                                <a:latin typeface="Cambria Math"/>
                              </a:rPr>
                              <m:t>3</m:t>
                            </m:r>
                          </m:sub>
                        </m:sSub>
                      </m:oMath>
                    </m:oMathPara>
                  </a14:m>
                  <a:endParaRPr lang="ru-RU" dirty="0"/>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7956376" y="4137485"/>
                  <a:ext cx="476797" cy="369332"/>
                </a:xfrm>
                <a:prstGeom prst="rect">
                  <a:avLst/>
                </a:prstGeom>
                <a:blipFill rotWithShape="1">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8199659" y="6081701"/>
                  <a:ext cx="4767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i="1">
                                <a:latin typeface="Cambria Math"/>
                              </a:rPr>
                              <m:t>𝐸</m:t>
                            </m:r>
                          </m:e>
                          <m:sub>
                            <m:r>
                              <a:rPr lang="en-US" b="0" i="1" smtClean="0">
                                <a:latin typeface="Cambria Math"/>
                              </a:rPr>
                              <m:t>4</m:t>
                            </m:r>
                          </m:sub>
                        </m:sSub>
                      </m:oMath>
                    </m:oMathPara>
                  </a14:m>
                  <a:endParaRPr lang="ru-RU" dirty="0"/>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8199659" y="6081701"/>
                  <a:ext cx="476797" cy="369332"/>
                </a:xfrm>
                <a:prstGeom prst="rect">
                  <a:avLst/>
                </a:prstGeom>
                <a:blipFill rotWithShape="1">
                  <a:blip r:embed="rId11"/>
                  <a:stretch>
                    <a:fillRect/>
                  </a:stretch>
                </a:blipFill>
              </p:spPr>
              <p:txBody>
                <a:bodyPr/>
                <a:lstStyle/>
                <a:p>
                  <a:r>
                    <a:rPr lang="ru-RU">
                      <a:noFill/>
                    </a:rPr>
                    <a:t> </a:t>
                  </a:r>
                </a:p>
              </p:txBody>
            </p:sp>
          </mc:Fallback>
        </mc:AlternateContent>
      </p:grpSp>
      <p:sp>
        <p:nvSpPr>
          <p:cNvPr id="6" name="Прямоугольник 5"/>
          <p:cNvSpPr/>
          <p:nvPr/>
        </p:nvSpPr>
        <p:spPr>
          <a:xfrm>
            <a:off x="476917" y="3100898"/>
            <a:ext cx="1813317" cy="400110"/>
          </a:xfrm>
          <a:prstGeom prst="rect">
            <a:avLst/>
          </a:prstGeom>
        </p:spPr>
        <p:txBody>
          <a:bodyPr wrap="none">
            <a:spAutoFit/>
          </a:bodyPr>
          <a:lstStyle/>
          <a:p>
            <a:r>
              <a:rPr lang="en-US" sz="2000" dirty="0" smtClean="0">
                <a:latin typeface="Times New Roman" pitchFamily="18" charset="0"/>
                <a:cs typeface="Times New Roman" pitchFamily="18" charset="0"/>
              </a:rPr>
              <a:t>(216) </a:t>
            </a:r>
            <a:r>
              <a:rPr lang="en-US" sz="2000" dirty="0" err="1" smtClean="0">
                <a:latin typeface="Times New Roman" pitchFamily="18" charset="0"/>
                <a:cs typeface="Times New Roman" pitchFamily="18" charset="0"/>
              </a:rPr>
              <a:t>Kleopatra</a:t>
            </a:r>
            <a:endParaRPr lang="ru-RU" sz="2000" dirty="0">
              <a:latin typeface="Times New Roman" pitchFamily="18" charset="0"/>
              <a:cs typeface="Times New Roman" pitchFamily="18" charset="0"/>
            </a:endParaRPr>
          </a:p>
        </p:txBody>
      </p:sp>
      <p:sp>
        <p:nvSpPr>
          <p:cNvPr id="16" name="TextBox 15"/>
          <p:cNvSpPr txBox="1"/>
          <p:nvPr/>
        </p:nvSpPr>
        <p:spPr>
          <a:xfrm>
            <a:off x="0" y="23412"/>
            <a:ext cx="9144000"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Calculation of </a:t>
            </a:r>
            <a:r>
              <a:rPr lang="en-US" sz="3200" b="1" i="1" dirty="0" err="1" smtClean="0">
                <a:latin typeface="Times New Roman" pitchFamily="18" charset="0"/>
                <a:cs typeface="Times New Roman" pitchFamily="18" charset="0"/>
              </a:rPr>
              <a:t>libration</a:t>
            </a:r>
            <a:r>
              <a:rPr lang="en-US" sz="3200" b="1" i="1" dirty="0" smtClean="0">
                <a:latin typeface="Times New Roman" pitchFamily="18" charset="0"/>
                <a:cs typeface="Times New Roman" pitchFamily="18" charset="0"/>
              </a:rPr>
              <a:t> points [1]</a:t>
            </a:r>
            <a:endParaRPr lang="en-US" sz="3200" b="1" i="1" dirty="0">
              <a:latin typeface="Times New Roman" pitchFamily="18" charset="0"/>
              <a:cs typeface="Times New Roman" pitchFamily="18" charset="0"/>
            </a:endParaRPr>
          </a:p>
        </p:txBody>
      </p:sp>
      <p:graphicFrame>
        <p:nvGraphicFramePr>
          <p:cNvPr id="15" name="Таблица 14"/>
          <p:cNvGraphicFramePr>
            <a:graphicFrameLocks noGrp="1"/>
          </p:cNvGraphicFramePr>
          <p:nvPr>
            <p:extLst>
              <p:ext uri="{D42A27DB-BD31-4B8C-83A1-F6EECF244321}">
                <p14:modId xmlns:p14="http://schemas.microsoft.com/office/powerpoint/2010/main" val="3859652107"/>
              </p:ext>
            </p:extLst>
          </p:nvPr>
        </p:nvGraphicFramePr>
        <p:xfrm>
          <a:off x="2441733" y="4527262"/>
          <a:ext cx="4260534" cy="1592696"/>
        </p:xfrm>
        <a:graphic>
          <a:graphicData uri="http://schemas.openxmlformats.org/drawingml/2006/table">
            <a:tbl>
              <a:tblPr firstRow="1" bandRow="1">
                <a:tableStyleId>{5C22544A-7EE6-4342-B048-85BDC9FD1C3A}</a:tableStyleId>
              </a:tblPr>
              <a:tblGrid>
                <a:gridCol w="1367155"/>
                <a:gridCol w="949643"/>
                <a:gridCol w="949643"/>
                <a:gridCol w="994093"/>
              </a:tblGrid>
              <a:tr h="278140">
                <a:tc>
                  <a:txBody>
                    <a:bodyPr/>
                    <a:lstStyle/>
                    <a:p>
                      <a:pPr algn="ctr"/>
                      <a:r>
                        <a:rPr lang="en-US" sz="1400" b="0" dirty="0" err="1" smtClean="0">
                          <a:latin typeface="Times New Roman" panose="02020603050405020304" pitchFamily="18" charset="0"/>
                          <a:cs typeface="Times New Roman" panose="02020603050405020304" pitchFamily="18" charset="0"/>
                        </a:rPr>
                        <a:t>Libration</a:t>
                      </a:r>
                      <a:r>
                        <a:rPr lang="en-US" sz="1400" b="0" dirty="0" smtClean="0">
                          <a:latin typeface="Times New Roman" panose="02020603050405020304" pitchFamily="18" charset="0"/>
                          <a:cs typeface="Times New Roman" panose="02020603050405020304" pitchFamily="18" charset="0"/>
                        </a:rPr>
                        <a:t> </a:t>
                      </a:r>
                      <a:r>
                        <a:rPr lang="fr-FR" sz="1400" b="0" i="0"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points</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0" i="1"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x </a:t>
                      </a:r>
                      <a:r>
                        <a:rPr lang="fr-FR" sz="1400" b="0" i="0"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(km)</a:t>
                      </a:r>
                      <a:endParaRPr lang="ru-RU" sz="1400" dirty="0">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fr-FR" sz="1400" b="0" i="1"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y </a:t>
                      </a:r>
                      <a:r>
                        <a:rPr lang="fr-FR" sz="1400" b="0" i="0"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(km)</a:t>
                      </a:r>
                      <a:endParaRPr lang="ru-RU" sz="1400" dirty="0" smtClean="0">
                        <a:latin typeface="Times New Roman" panose="02020603050405020304" pitchFamily="18" charset="0"/>
                        <a:cs typeface="Times New Roman" panose="02020603050405020304" pitchFamily="18" charset="0"/>
                      </a:endParaRPr>
                    </a:p>
                  </a:txBody>
                  <a:tcPr anchor="ctr"/>
                </a:tc>
                <a:tc>
                  <a:txBody>
                    <a:bodyPr/>
                    <a:lstStyle/>
                    <a:p>
                      <a:pPr algn="ctr"/>
                      <a:r>
                        <a:rPr lang="fr-FR" sz="1400" b="0" i="1"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z </a:t>
                      </a:r>
                      <a:r>
                        <a:rPr lang="fr-FR" sz="1400" b="0" i="0" u="none" strike="noStrike" kern="1200" baseline="0" dirty="0" smtClean="0">
                          <a:solidFill>
                            <a:schemeClr val="lt1"/>
                          </a:solidFill>
                          <a:latin typeface="Times New Roman" panose="02020603050405020304" pitchFamily="18" charset="0"/>
                          <a:ea typeface="+mn-ea"/>
                          <a:cs typeface="Times New Roman" panose="02020603050405020304" pitchFamily="18" charset="0"/>
                        </a:rPr>
                        <a:t>(km)</a:t>
                      </a:r>
                      <a:endParaRPr lang="ru-RU" sz="1400" dirty="0">
                        <a:latin typeface="Times New Roman" panose="02020603050405020304" pitchFamily="18" charset="0"/>
                        <a:cs typeface="Times New Roman" panose="02020603050405020304" pitchFamily="18" charset="0"/>
                      </a:endParaRPr>
                    </a:p>
                  </a:txBody>
                  <a:tcPr anchor="ctr"/>
                </a:tc>
              </a:tr>
              <a:tr h="321974">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E1</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142.852</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2.44129</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1.18154</a:t>
                      </a:r>
                    </a:p>
                  </a:txBody>
                  <a:tcPr anchor="ctr"/>
                </a:tc>
              </a:tr>
              <a:tr h="321974">
                <a:tc>
                  <a:txBody>
                    <a:bodyPr/>
                    <a:lstStyle/>
                    <a:p>
                      <a:pPr algn="ctr"/>
                      <a:r>
                        <a:rPr lang="en-US" sz="1400" dirty="0" smtClean="0">
                          <a:solidFill>
                            <a:schemeClr val="tx1"/>
                          </a:solidFill>
                          <a:latin typeface="Times New Roman" panose="02020603050405020304" pitchFamily="18" charset="0"/>
                          <a:cs typeface="Times New Roman" panose="02020603050405020304" pitchFamily="18" charset="0"/>
                        </a:rPr>
                        <a:t>E2</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−1.16383</a:t>
                      </a: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100.740 </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−0.545312</a:t>
                      </a:r>
                    </a:p>
                  </a:txBody>
                  <a:tcPr anchor="ctr"/>
                </a:tc>
              </a:tr>
              <a:tr h="321974">
                <a:tc>
                  <a:txBody>
                    <a:bodyPr/>
                    <a:lstStyle/>
                    <a:p>
                      <a:pPr algn="ctr"/>
                      <a:r>
                        <a:rPr lang="en-US" sz="1400" dirty="0" smtClean="0">
                          <a:solidFill>
                            <a:schemeClr val="tx1"/>
                          </a:solidFill>
                          <a:latin typeface="Times New Roman" panose="02020603050405020304" pitchFamily="18" charset="0"/>
                          <a:cs typeface="Times New Roman" panose="02020603050405020304" pitchFamily="18" charset="0"/>
                        </a:rPr>
                        <a:t>E3</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−144.684 </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5.18829 </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−0.272463</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r>
              <a:tr h="321974">
                <a:tc>
                  <a:txBody>
                    <a:bodyPr/>
                    <a:lstStyle/>
                    <a:p>
                      <a:pPr algn="ctr"/>
                      <a:r>
                        <a:rPr lang="en-US" sz="1400" dirty="0" smtClean="0">
                          <a:solidFill>
                            <a:schemeClr val="tx1"/>
                          </a:solidFill>
                          <a:latin typeface="Times New Roman" panose="02020603050405020304" pitchFamily="18" charset="0"/>
                          <a:cs typeface="Times New Roman" panose="02020603050405020304" pitchFamily="18" charset="0"/>
                        </a:rPr>
                        <a:t>E4</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2.22985</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algn="ct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−102.102 </a:t>
                      </a:r>
                      <a:endParaRPr lang="ru-RU" sz="1400" dirty="0">
                        <a:solidFill>
                          <a:schemeClr val="tx1"/>
                        </a:solidFill>
                        <a:latin typeface="Times New Roman" panose="02020603050405020304" pitchFamily="18" charset="0"/>
                        <a:cs typeface="Times New Roman" panose="02020603050405020304" pitchFamily="18" charset="0"/>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400" b="0" i="0" u="none" strike="noStrike" kern="1200" baseline="0" dirty="0" smtClean="0">
                          <a:solidFill>
                            <a:schemeClr val="tx1"/>
                          </a:solidFill>
                          <a:latin typeface="Times New Roman" panose="02020603050405020304" pitchFamily="18" charset="0"/>
                          <a:ea typeface="+mn-ea"/>
                          <a:cs typeface="Times New Roman" panose="02020603050405020304" pitchFamily="18" charset="0"/>
                        </a:rPr>
                        <a:t>0.271694</a:t>
                      </a:r>
                      <a:endParaRPr lang="ru-RU" sz="1400" dirty="0" smtClean="0">
                        <a:solidFill>
                          <a:schemeClr val="tx1"/>
                        </a:solidFill>
                        <a:latin typeface="Times New Roman" panose="02020603050405020304" pitchFamily="18" charset="0"/>
                        <a:cs typeface="Times New Roman" panose="02020603050405020304" pitchFamily="18" charset="0"/>
                      </a:endParaRPr>
                    </a:p>
                  </a:txBody>
                  <a:tcPr anchor="ctr"/>
                </a:tc>
              </a:tr>
            </a:tbl>
          </a:graphicData>
        </a:graphic>
      </p:graphicFrame>
      <mc:AlternateContent xmlns:mc="http://schemas.openxmlformats.org/markup-compatibility/2006" xmlns:a14="http://schemas.microsoft.com/office/drawing/2010/main">
        <mc:Choice Requires="a14">
          <p:sp>
            <p:nvSpPr>
              <p:cNvPr id="2" name="TextBox 1"/>
              <p:cNvSpPr txBox="1"/>
              <p:nvPr/>
            </p:nvSpPr>
            <p:spPr>
              <a:xfrm>
                <a:off x="107504" y="3657218"/>
                <a:ext cx="9036496" cy="707886"/>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Four </a:t>
                </a:r>
                <a:r>
                  <a:rPr lang="en-US" sz="2000" dirty="0" err="1" smtClean="0">
                    <a:latin typeface="Times New Roman" panose="02020603050405020304" pitchFamily="18" charset="0"/>
                    <a:cs typeface="Times New Roman" panose="02020603050405020304" pitchFamily="18" charset="0"/>
                  </a:rPr>
                  <a:t>libration</a:t>
                </a:r>
                <a:r>
                  <a:rPr lang="en-US" sz="2000" dirty="0" smtClean="0">
                    <a:latin typeface="Times New Roman" panose="02020603050405020304" pitchFamily="18" charset="0"/>
                    <a:cs typeface="Times New Roman" panose="02020603050405020304" pitchFamily="18" charset="0"/>
                  </a:rPr>
                  <a:t> points, calculated with Werner-</a:t>
                </a:r>
                <a:r>
                  <a:rPr lang="en-US" sz="2000" dirty="0" err="1" smtClean="0">
                    <a:latin typeface="Times New Roman" panose="02020603050405020304" pitchFamily="18" charset="0"/>
                    <a:cs typeface="Times New Roman" panose="02020603050405020304" pitchFamily="18" charset="0"/>
                  </a:rPr>
                  <a:t>Scheeres</a:t>
                </a:r>
                <a:r>
                  <a:rPr lang="en-US" sz="2000" dirty="0" smtClean="0">
                    <a:latin typeface="Times New Roman" panose="02020603050405020304" pitchFamily="18" charset="0"/>
                    <a:cs typeface="Times New Roman" panose="02020603050405020304" pitchFamily="18" charset="0"/>
                  </a:rPr>
                  <a:t> potential, according to [14]</a:t>
                </a:r>
              </a:p>
              <a:p>
                <a:pPr algn="ctr"/>
                <a14:m>
                  <m:oMathPara xmlns:m="http://schemas.openxmlformats.org/officeDocument/2006/math">
                    <m:oMathParaPr>
                      <m:jc m:val="centerGroup"/>
                    </m:oMathParaPr>
                    <m:oMath xmlns:m="http://schemas.openxmlformats.org/officeDocument/2006/math">
                      <m:sSup>
                        <m:sSupPr>
                          <m:ctrlPr>
                            <a:rPr lang="ru-RU" sz="2000" i="1" smtClean="0">
                              <a:latin typeface="Cambria Math"/>
                            </a:rPr>
                          </m:ctrlPr>
                        </m:sSupPr>
                        <m:e>
                          <m:d>
                            <m:dPr>
                              <m:begChr m:val="["/>
                              <m:endChr m:val="]"/>
                              <m:ctrlPr>
                                <a:rPr lang="ru-RU" sz="2000" i="1" smtClean="0">
                                  <a:latin typeface="Cambria Math"/>
                                </a:rPr>
                              </m:ctrlPr>
                            </m:dPr>
                            <m:e>
                              <m:sSub>
                                <m:sSubPr>
                                  <m:ctrlPr>
                                    <a:rPr lang="ru-RU" sz="2000" i="1">
                                      <a:latin typeface="Cambria Math"/>
                                    </a:rPr>
                                  </m:ctrlPr>
                                </m:sSubPr>
                                <m:e>
                                  <m:r>
                                    <a:rPr lang="en-US" sz="2000" i="1">
                                      <a:latin typeface="Cambria Math"/>
                                    </a:rPr>
                                    <m:t>𝑥</m:t>
                                  </m:r>
                                </m:e>
                                <m:sub>
                                  <m:r>
                                    <a:rPr lang="en-US" sz="2000" i="1">
                                      <a:latin typeface="Cambria Math"/>
                                    </a:rPr>
                                    <m:t>𝑎𝑠𝑡</m:t>
                                  </m:r>
                                </m:sub>
                              </m:sSub>
                              <m:d>
                                <m:dPr>
                                  <m:ctrlPr>
                                    <a:rPr lang="ru-RU" sz="2000" i="1">
                                      <a:latin typeface="Cambria Math"/>
                                    </a:rPr>
                                  </m:ctrlPr>
                                </m:dPr>
                                <m:e>
                                  <m:sSub>
                                    <m:sSubPr>
                                      <m:ctrlPr>
                                        <a:rPr lang="ru-RU" sz="2000" i="1">
                                          <a:latin typeface="Cambria Math"/>
                                        </a:rPr>
                                      </m:ctrlPr>
                                    </m:sSubPr>
                                    <m:e>
                                      <m:r>
                                        <a:rPr lang="en-US" sz="2000" i="1">
                                          <a:latin typeface="Cambria Math"/>
                                        </a:rPr>
                                        <m:t>𝐸</m:t>
                                      </m:r>
                                    </m:e>
                                    <m:sub>
                                      <m:r>
                                        <a:rPr lang="en-US" sz="2000" i="1">
                                          <a:latin typeface="Cambria Math"/>
                                        </a:rPr>
                                        <m:t>𝑖</m:t>
                                      </m:r>
                                    </m:sub>
                                  </m:sSub>
                                </m:e>
                              </m:d>
                              <m:r>
                                <a:rPr lang="en-US" sz="2000" b="0" i="1" smtClean="0">
                                  <a:latin typeface="Cambria Math"/>
                                </a:rPr>
                                <m:t>,</m:t>
                              </m:r>
                              <m:sSub>
                                <m:sSubPr>
                                  <m:ctrlPr>
                                    <a:rPr lang="ru-RU" sz="2000" i="1">
                                      <a:latin typeface="Cambria Math"/>
                                    </a:rPr>
                                  </m:ctrlPr>
                                </m:sSubPr>
                                <m:e>
                                  <m:r>
                                    <a:rPr lang="en-US" sz="2000" b="0" i="1" smtClean="0">
                                      <a:latin typeface="Cambria Math"/>
                                    </a:rPr>
                                    <m:t>𝑦</m:t>
                                  </m:r>
                                </m:e>
                                <m:sub>
                                  <m:r>
                                    <a:rPr lang="en-US" sz="2000" i="1">
                                      <a:latin typeface="Cambria Math"/>
                                    </a:rPr>
                                    <m:t>𝑎𝑠𝑡</m:t>
                                  </m:r>
                                </m:sub>
                              </m:sSub>
                              <m:d>
                                <m:dPr>
                                  <m:ctrlPr>
                                    <a:rPr lang="ru-RU" sz="2000" i="1">
                                      <a:latin typeface="Cambria Math"/>
                                    </a:rPr>
                                  </m:ctrlPr>
                                </m:dPr>
                                <m:e>
                                  <m:sSub>
                                    <m:sSubPr>
                                      <m:ctrlPr>
                                        <a:rPr lang="ru-RU" sz="2000" i="1">
                                          <a:latin typeface="Cambria Math"/>
                                        </a:rPr>
                                      </m:ctrlPr>
                                    </m:sSubPr>
                                    <m:e>
                                      <m:r>
                                        <a:rPr lang="en-US" sz="2000" i="1">
                                          <a:latin typeface="Cambria Math"/>
                                        </a:rPr>
                                        <m:t>𝐸</m:t>
                                      </m:r>
                                    </m:e>
                                    <m:sub>
                                      <m:r>
                                        <a:rPr lang="en-US" sz="2000" i="1">
                                          <a:latin typeface="Cambria Math"/>
                                        </a:rPr>
                                        <m:t>𝑖</m:t>
                                      </m:r>
                                    </m:sub>
                                  </m:sSub>
                                </m:e>
                              </m:d>
                              <m:r>
                                <a:rPr lang="en-US" sz="2000" b="0" i="1" smtClean="0">
                                  <a:latin typeface="Cambria Math"/>
                                </a:rPr>
                                <m:t>,</m:t>
                              </m:r>
                              <m:sSub>
                                <m:sSubPr>
                                  <m:ctrlPr>
                                    <a:rPr lang="ru-RU" sz="2000" i="1">
                                      <a:latin typeface="Cambria Math"/>
                                    </a:rPr>
                                  </m:ctrlPr>
                                </m:sSubPr>
                                <m:e>
                                  <m:r>
                                    <a:rPr lang="en-US" sz="2000" b="0" i="1" smtClean="0">
                                      <a:latin typeface="Cambria Math"/>
                                    </a:rPr>
                                    <m:t>𝑧</m:t>
                                  </m:r>
                                </m:e>
                                <m:sub>
                                  <m:r>
                                    <a:rPr lang="en-US" sz="2000" i="1">
                                      <a:latin typeface="Cambria Math"/>
                                    </a:rPr>
                                    <m:t>𝑎𝑠𝑡</m:t>
                                  </m:r>
                                </m:sub>
                              </m:sSub>
                              <m:d>
                                <m:dPr>
                                  <m:ctrlPr>
                                    <a:rPr lang="ru-RU" sz="2000" i="1">
                                      <a:latin typeface="Cambria Math"/>
                                    </a:rPr>
                                  </m:ctrlPr>
                                </m:dPr>
                                <m:e>
                                  <m:sSub>
                                    <m:sSubPr>
                                      <m:ctrlPr>
                                        <a:rPr lang="ru-RU" sz="2000" i="1">
                                          <a:latin typeface="Cambria Math"/>
                                        </a:rPr>
                                      </m:ctrlPr>
                                    </m:sSubPr>
                                    <m:e>
                                      <m:r>
                                        <a:rPr lang="en-US" sz="2000" i="1">
                                          <a:latin typeface="Cambria Math"/>
                                        </a:rPr>
                                        <m:t>𝐸</m:t>
                                      </m:r>
                                    </m:e>
                                    <m:sub>
                                      <m:r>
                                        <a:rPr lang="en-US" sz="2000" i="1">
                                          <a:latin typeface="Cambria Math"/>
                                        </a:rPr>
                                        <m:t>𝑖</m:t>
                                      </m:r>
                                    </m:sub>
                                  </m:sSub>
                                </m:e>
                              </m:d>
                            </m:e>
                          </m:d>
                        </m:e>
                        <m:sup>
                          <m:r>
                            <a:rPr lang="en-US" sz="2000" b="0" i="1" smtClean="0">
                              <a:latin typeface="Cambria Math"/>
                            </a:rPr>
                            <m:t>𝑇</m:t>
                          </m:r>
                        </m:sup>
                      </m:sSup>
                      <m:r>
                        <a:rPr lang="en-US" sz="2000" b="0" i="1" smtClean="0">
                          <a:latin typeface="Cambria Math"/>
                        </a:rPr>
                        <m:t>, </m:t>
                      </m:r>
                      <m:r>
                        <a:rPr lang="en-US" sz="2000" b="0" i="1" smtClean="0">
                          <a:latin typeface="Cambria Math"/>
                        </a:rPr>
                        <m:t>𝑖</m:t>
                      </m:r>
                      <m:r>
                        <a:rPr lang="en-US" sz="2000" b="0" i="1" smtClean="0">
                          <a:latin typeface="Cambria Math"/>
                        </a:rPr>
                        <m:t>=1,2,3,4</m:t>
                      </m:r>
                    </m:oMath>
                  </m:oMathPara>
                </a14:m>
                <a:endParaRPr lang="ru-RU" sz="2000" dirty="0">
                  <a:latin typeface="Times New Roman" panose="02020603050405020304" pitchFamily="18" charset="0"/>
                  <a:cs typeface="Times New Roman" panose="02020603050405020304"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07504" y="3657218"/>
                <a:ext cx="9036496" cy="707886"/>
              </a:xfrm>
              <a:prstGeom prst="rect">
                <a:avLst/>
              </a:prstGeom>
              <a:blipFill rotWithShape="1">
                <a:blip r:embed="rId12"/>
                <a:stretch>
                  <a:fillRect l="-742" t="-4310" b="-4310"/>
                </a:stretch>
              </a:blipFill>
            </p:spPr>
            <p:txBody>
              <a:bodyPr/>
              <a:lstStyle/>
              <a:p>
                <a:r>
                  <a:rPr lang="ru-RU">
                    <a:noFill/>
                  </a:rPr>
                  <a:t> </a:t>
                </a:r>
              </a:p>
            </p:txBody>
          </p:sp>
        </mc:Fallback>
      </mc:AlternateContent>
    </p:spTree>
    <p:extLst>
      <p:ext uri="{BB962C8B-B14F-4D97-AF65-F5344CB8AC3E}">
        <p14:creationId xmlns:p14="http://schemas.microsoft.com/office/powerpoint/2010/main" val="20514502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4714" y="2492896"/>
            <a:ext cx="333375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2635771"/>
            <a:ext cx="3381375" cy="3219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B2EB5454-2006-4BB5-B20E-8C7B37842A03}" type="slidenum">
              <a:rPr lang="ru-RU" smtClean="0"/>
              <a:t>21</a:t>
            </a:fld>
            <a:endParaRPr lang="ru-RU"/>
          </a:p>
        </p:txBody>
      </p:sp>
      <p:sp>
        <p:nvSpPr>
          <p:cNvPr id="5" name="Прямоугольник 4"/>
          <p:cNvSpPr/>
          <p:nvPr/>
        </p:nvSpPr>
        <p:spPr>
          <a:xfrm>
            <a:off x="0" y="6146140"/>
            <a:ext cx="9144000" cy="584775"/>
          </a:xfrm>
          <a:prstGeom prst="rect">
            <a:avLst/>
          </a:prstGeom>
        </p:spPr>
        <p:txBody>
          <a:bodyPr wrap="square">
            <a:spAutoFit/>
          </a:bodyPr>
          <a:lstStyle/>
          <a:p>
            <a:r>
              <a:rPr lang="de-DE" sz="1600" dirty="0" smtClean="0">
                <a:latin typeface="Times New Roman" pitchFamily="18" charset="0"/>
                <a:cs typeface="Times New Roman" pitchFamily="18" charset="0"/>
              </a:rPr>
              <a:t>[15] X. Zeng, F. Jiang, J. </a:t>
            </a:r>
            <a:r>
              <a:rPr lang="de-DE" sz="1600" dirty="0">
                <a:latin typeface="Times New Roman" pitchFamily="18" charset="0"/>
                <a:cs typeface="Times New Roman" pitchFamily="18" charset="0"/>
              </a:rPr>
              <a:t>Li </a:t>
            </a:r>
            <a:r>
              <a:rPr lang="de-DE" sz="1600" dirty="0" smtClean="0">
                <a:latin typeface="Times New Roman" pitchFamily="18" charset="0"/>
                <a:cs typeface="Times New Roman" pitchFamily="18" charset="0"/>
              </a:rPr>
              <a:t>, H. </a:t>
            </a:r>
            <a:r>
              <a:rPr lang="de-DE" sz="1600" dirty="0" err="1" smtClean="0">
                <a:latin typeface="Times New Roman" pitchFamily="18" charset="0"/>
                <a:cs typeface="Times New Roman" pitchFamily="18" charset="0"/>
              </a:rPr>
              <a:t>Baoyin</a:t>
            </a:r>
            <a:r>
              <a:rPr lang="de-DE" sz="1600" dirty="0" smtClean="0">
                <a:latin typeface="Times New Roman" pitchFamily="18" charset="0"/>
                <a:cs typeface="Times New Roman" pitchFamily="18" charset="0"/>
              </a:rPr>
              <a:t> S</a:t>
            </a:r>
            <a:r>
              <a:rPr lang="en-US" sz="1600" dirty="0" err="1" smtClean="0">
                <a:latin typeface="Times New Roman" pitchFamily="18" charset="0"/>
                <a:cs typeface="Times New Roman" pitchFamily="18" charset="0"/>
              </a:rPr>
              <a:t>tudy</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on the connection between the rotating mass dipole and natural elongated bodies // </a:t>
            </a:r>
            <a:r>
              <a:rPr lang="fr-FR" sz="1600" dirty="0" smtClean="0">
                <a:latin typeface="Times New Roman" pitchFamily="18" charset="0"/>
                <a:cs typeface="Times New Roman" pitchFamily="18" charset="0"/>
              </a:rPr>
              <a:t>Astrophysics </a:t>
            </a:r>
            <a:r>
              <a:rPr lang="fr-FR" sz="1600" dirty="0">
                <a:latin typeface="Times New Roman" pitchFamily="18" charset="0"/>
                <a:cs typeface="Times New Roman" pitchFamily="18" charset="0"/>
              </a:rPr>
              <a:t>and Space Science. 2015. Vol. 356. N. 1. Pp. 29–42.</a:t>
            </a:r>
            <a:endParaRPr lang="ru-RU" sz="1600" dirty="0">
              <a:latin typeface="Times New Roman" pitchFamily="18" charset="0"/>
              <a:cs typeface="Times New Roman" pitchFamily="18" charset="0"/>
            </a:endParaRPr>
          </a:p>
        </p:txBody>
      </p:sp>
      <p:sp>
        <p:nvSpPr>
          <p:cNvPr id="7" name="Стрелка вправо 6"/>
          <p:cNvSpPr/>
          <p:nvPr/>
        </p:nvSpPr>
        <p:spPr>
          <a:xfrm>
            <a:off x="4280023" y="3919603"/>
            <a:ext cx="648072" cy="24876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TextBox 7"/>
          <p:cNvSpPr txBox="1"/>
          <p:nvPr/>
        </p:nvSpPr>
        <p:spPr>
          <a:xfrm flipH="1">
            <a:off x="3905300" y="4245496"/>
            <a:ext cx="1397518" cy="369332"/>
          </a:xfrm>
          <a:prstGeom prst="rect">
            <a:avLst/>
          </a:prstGeom>
          <a:noFill/>
        </p:spPr>
        <p:txBody>
          <a:bodyPr wrap="square" rtlCol="0">
            <a:spAutoFit/>
          </a:bodyPr>
          <a:lstStyle/>
          <a:p>
            <a:r>
              <a:rPr lang="en-US" dirty="0" smtClean="0">
                <a:latin typeface="Times New Roman" pitchFamily="18" charset="0"/>
                <a:cs typeface="Times New Roman" pitchFamily="18" charset="0"/>
              </a:rPr>
              <a:t>dumb-bell</a:t>
            </a:r>
            <a:endParaRPr lang="ru-RU"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0" name="TextBox 9"/>
              <p:cNvSpPr txBox="1"/>
              <p:nvPr/>
            </p:nvSpPr>
            <p:spPr>
              <a:xfrm>
                <a:off x="107504" y="1029103"/>
                <a:ext cx="3247620" cy="976614"/>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d>
                        <m:dPr>
                          <m:begChr m:val="{"/>
                          <m:endChr m:val=""/>
                          <m:ctrlPr>
                            <a:rPr lang="ru-RU" i="1" smtClean="0">
                              <a:latin typeface="Cambria Math"/>
                            </a:rPr>
                          </m:ctrlPr>
                        </m:dPr>
                        <m:e>
                          <m:eqArr>
                            <m:eqArrPr>
                              <m:ctrlPr>
                                <a:rPr lang="ru-RU" i="1" smtClean="0">
                                  <a:latin typeface="Cambria Math"/>
                                </a:rPr>
                              </m:ctrlPr>
                            </m:eqArrPr>
                            <m:e>
                              <m:sSub>
                                <m:sSubPr>
                                  <m:ctrlPr>
                                    <a:rPr lang="ru-RU" i="1">
                                      <a:latin typeface="Cambria Math"/>
                                    </a:rPr>
                                  </m:ctrlPr>
                                </m:sSubPr>
                                <m:e>
                                  <m:r>
                                    <a:rPr lang="en-US" i="1">
                                      <a:latin typeface="Cambria Math"/>
                                    </a:rPr>
                                    <m:t>𝑥</m:t>
                                  </m:r>
                                </m:e>
                                <m:sub>
                                  <m:r>
                                    <a:rPr lang="en-US" i="1">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i="1">
                                          <a:latin typeface="Cambria Math"/>
                                        </a:rPr>
                                        <m:t>𝑖</m:t>
                                      </m:r>
                                    </m:sub>
                                  </m:sSub>
                                </m:e>
                              </m:d>
                              <m:r>
                                <a:rPr lang="en-US" i="1">
                                  <a:latin typeface="Cambria Math"/>
                                </a:rPr>
                                <m:t>=</m:t>
                              </m:r>
                              <m:sSub>
                                <m:sSubPr>
                                  <m:ctrlPr>
                                    <a:rPr lang="ru-RU" i="1">
                                      <a:latin typeface="Cambria Math"/>
                                    </a:rPr>
                                  </m:ctrlPr>
                                </m:sSubPr>
                                <m:e>
                                  <m:r>
                                    <a:rPr lang="en-US" i="1">
                                      <a:latin typeface="Cambria Math"/>
                                    </a:rPr>
                                    <m:t>𝑥</m:t>
                                  </m:r>
                                </m:e>
                                <m:sub>
                                  <m:r>
                                    <a:rPr lang="en-US" i="1">
                                      <a:latin typeface="Cambria Math"/>
                                    </a:rPr>
                                    <m:t>𝑎𝑠𝑡</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i="1">
                                          <a:latin typeface="Cambria Math"/>
                                        </a:rPr>
                                        <m:t>𝑖</m:t>
                                      </m:r>
                                    </m:sub>
                                  </m:sSub>
                                </m:e>
                              </m:d>
                            </m:e>
                            <m:e>
                              <m:sSub>
                                <m:sSubPr>
                                  <m:ctrlPr>
                                    <a:rPr lang="ru-RU" i="1">
                                      <a:latin typeface="Cambria Math"/>
                                    </a:rPr>
                                  </m:ctrlPr>
                                </m:sSubPr>
                                <m:e>
                                  <m:r>
                                    <a:rPr lang="en-US" b="0" i="1" smtClean="0">
                                      <a:latin typeface="Cambria Math"/>
                                    </a:rPr>
                                    <m:t>𝑦</m:t>
                                  </m:r>
                                </m:e>
                                <m:sub>
                                  <m:r>
                                    <a:rPr lang="en-US" b="0" i="1" smtClean="0">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i="1">
                                          <a:latin typeface="Cambria Math"/>
                                        </a:rPr>
                                        <m:t>𝑖</m:t>
                                      </m:r>
                                    </m:sub>
                                  </m:sSub>
                                </m:e>
                              </m:d>
                              <m:r>
                                <a:rPr lang="en-US" b="0" i="1" smtClean="0">
                                  <a:latin typeface="Cambria Math"/>
                                </a:rPr>
                                <m:t>=0             </m:t>
                              </m:r>
                            </m:e>
                            <m:e>
                              <m:sSub>
                                <m:sSubPr>
                                  <m:ctrlPr>
                                    <a:rPr lang="ru-RU" i="1" smtClean="0">
                                      <a:latin typeface="Cambria Math"/>
                                    </a:rPr>
                                  </m:ctrlPr>
                                </m:sSubPr>
                                <m:e>
                                  <m:r>
                                    <a:rPr lang="en-US" b="0" i="1" smtClean="0">
                                      <a:latin typeface="Cambria Math"/>
                                    </a:rPr>
                                    <m:t>𝑧</m:t>
                                  </m:r>
                                </m:e>
                                <m:sub>
                                  <m:r>
                                    <a:rPr lang="en-US" b="0" i="1" smtClean="0">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i="1">
                                          <a:latin typeface="Cambria Math"/>
                                        </a:rPr>
                                        <m:t>𝑖</m:t>
                                      </m:r>
                                    </m:sub>
                                  </m:sSub>
                                </m:e>
                              </m:d>
                              <m:r>
                                <a:rPr lang="en-US" b="0" i="1" smtClean="0">
                                  <a:latin typeface="Cambria Math"/>
                                </a:rPr>
                                <m:t>=0             </m:t>
                              </m:r>
                            </m:e>
                          </m:eqArr>
                        </m:e>
                      </m:d>
                      <m:r>
                        <a:rPr lang="en-US" b="0" i="1" smtClean="0">
                          <a:latin typeface="Cambria Math"/>
                        </a:rPr>
                        <m:t>𝑖</m:t>
                      </m:r>
                      <m:r>
                        <a:rPr lang="en-US" b="0" i="1" smtClean="0">
                          <a:latin typeface="Cambria Math"/>
                        </a:rPr>
                        <m:t>=1,2</m:t>
                      </m:r>
                    </m:oMath>
                  </m:oMathPara>
                </a14:m>
                <a:endParaRPr lang="ru-RU" dirty="0"/>
              </a:p>
            </p:txBody>
          </p:sp>
        </mc:Choice>
        <mc:Fallback xmlns="">
          <p:sp>
            <p:nvSpPr>
              <p:cNvPr id="10" name="TextBox 9"/>
              <p:cNvSpPr txBox="1">
                <a:spLocks noRot="1" noChangeAspect="1" noMove="1" noResize="1" noEditPoints="1" noAdjustHandles="1" noChangeArrowheads="1" noChangeShapeType="1" noTextEdit="1"/>
              </p:cNvSpPr>
              <p:nvPr/>
            </p:nvSpPr>
            <p:spPr>
              <a:xfrm>
                <a:off x="107504" y="1029103"/>
                <a:ext cx="3247620" cy="976614"/>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Прямоугольник 14"/>
              <p:cNvSpPr/>
              <p:nvPr/>
            </p:nvSpPr>
            <p:spPr>
              <a:xfrm>
                <a:off x="1056308" y="3679553"/>
                <a:ext cx="47147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i="1">
                              <a:latin typeface="Cambria Math"/>
                            </a:rPr>
                            <m:t>𝐸</m:t>
                          </m:r>
                        </m:e>
                        <m:sub>
                          <m:r>
                            <a:rPr lang="en-US" b="0" i="1" smtClean="0">
                              <a:latin typeface="Cambria Math"/>
                            </a:rPr>
                            <m:t>1</m:t>
                          </m:r>
                        </m:sub>
                      </m:sSub>
                    </m:oMath>
                  </m:oMathPara>
                </a14:m>
                <a:endParaRPr lang="ru-RU" dirty="0"/>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1056308" y="3679553"/>
                <a:ext cx="471476" cy="369332"/>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Прямоугольник 15"/>
              <p:cNvSpPr/>
              <p:nvPr/>
            </p:nvSpPr>
            <p:spPr>
              <a:xfrm>
                <a:off x="3447131" y="3679553"/>
                <a:ext cx="4767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i="1">
                              <a:latin typeface="Cambria Math"/>
                            </a:rPr>
                            <m:t>𝐸</m:t>
                          </m:r>
                        </m:e>
                        <m:sub>
                          <m:r>
                            <a:rPr lang="en-US" b="0" i="1" smtClean="0">
                              <a:latin typeface="Cambria Math"/>
                            </a:rPr>
                            <m:t>2</m:t>
                          </m:r>
                        </m:sub>
                      </m:sSub>
                    </m:oMath>
                  </m:oMathPara>
                </a14:m>
                <a:endParaRPr lang="ru-RU" dirty="0"/>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3447131" y="3679553"/>
                <a:ext cx="476797" cy="369332"/>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Прямоугольник 16"/>
              <p:cNvSpPr/>
              <p:nvPr/>
            </p:nvSpPr>
            <p:spPr>
              <a:xfrm>
                <a:off x="2150987" y="2815457"/>
                <a:ext cx="4767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i="1">
                              <a:latin typeface="Cambria Math"/>
                            </a:rPr>
                            <m:t>𝐸</m:t>
                          </m:r>
                        </m:e>
                        <m:sub>
                          <m:r>
                            <a:rPr lang="en-US" b="0" i="1" smtClean="0">
                              <a:latin typeface="Cambria Math"/>
                            </a:rPr>
                            <m:t>3</m:t>
                          </m:r>
                        </m:sub>
                      </m:sSub>
                    </m:oMath>
                  </m:oMathPara>
                </a14:m>
                <a:endParaRPr lang="ru-RU" dirty="0"/>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2150987" y="2815457"/>
                <a:ext cx="476797" cy="369332"/>
              </a:xfrm>
              <a:prstGeom prst="rect">
                <a:avLst/>
              </a:prstGeom>
              <a:blipFill rotWithShape="1">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Прямоугольник 17"/>
              <p:cNvSpPr/>
              <p:nvPr/>
            </p:nvSpPr>
            <p:spPr>
              <a:xfrm>
                <a:off x="2367011" y="4894397"/>
                <a:ext cx="4767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i="1">
                              <a:latin typeface="Cambria Math"/>
                            </a:rPr>
                            <m:t>𝐸</m:t>
                          </m:r>
                        </m:e>
                        <m:sub>
                          <m:r>
                            <a:rPr lang="en-US" b="0" i="1" smtClean="0">
                              <a:latin typeface="Cambria Math"/>
                            </a:rPr>
                            <m:t>4</m:t>
                          </m:r>
                        </m:sub>
                      </m:sSub>
                    </m:oMath>
                  </m:oMathPara>
                </a14:m>
                <a:endParaRPr lang="ru-RU" dirty="0"/>
              </a:p>
            </p:txBody>
          </p:sp>
        </mc:Choice>
        <mc:Fallback xmlns="">
          <p:sp>
            <p:nvSpPr>
              <p:cNvPr id="18" name="Прямоугольник 17"/>
              <p:cNvSpPr>
                <a:spLocks noRot="1" noChangeAspect="1" noMove="1" noResize="1" noEditPoints="1" noAdjustHandles="1" noChangeArrowheads="1" noChangeShapeType="1" noTextEdit="1"/>
              </p:cNvSpPr>
              <p:nvPr/>
            </p:nvSpPr>
            <p:spPr>
              <a:xfrm>
                <a:off x="2367011" y="4894397"/>
                <a:ext cx="476797" cy="369332"/>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3491880" y="764704"/>
                <a:ext cx="5652894" cy="1505412"/>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d>
                        <m:dPr>
                          <m:begChr m:val="{"/>
                          <m:endChr m:val=""/>
                          <m:ctrlPr>
                            <a:rPr lang="ru-RU" i="1" smtClean="0">
                              <a:latin typeface="Cambria Math"/>
                            </a:rPr>
                          </m:ctrlPr>
                        </m:dPr>
                        <m:e>
                          <m:eqArr>
                            <m:eqArrPr>
                              <m:ctrlPr>
                                <a:rPr lang="ru-RU" i="1" smtClean="0">
                                  <a:latin typeface="Cambria Math"/>
                                </a:rPr>
                              </m:ctrlPr>
                            </m:eqArrPr>
                            <m:e>
                              <m:sSub>
                                <m:sSubPr>
                                  <m:ctrlPr>
                                    <a:rPr lang="ru-RU" i="1">
                                      <a:latin typeface="Cambria Math"/>
                                    </a:rPr>
                                  </m:ctrlPr>
                                </m:sSubPr>
                                <m:e>
                                  <m:r>
                                    <a:rPr lang="en-US" i="1">
                                      <a:latin typeface="Cambria Math"/>
                                    </a:rPr>
                                    <m:t>𝑥</m:t>
                                  </m:r>
                                </m:e>
                                <m:sub>
                                  <m:r>
                                    <a:rPr lang="en-US" i="1">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i="1">
                                          <a:latin typeface="Cambria Math"/>
                                        </a:rPr>
                                        <m:t>3</m:t>
                                      </m:r>
                                    </m:sub>
                                  </m:sSub>
                                </m:e>
                              </m:d>
                              <m:r>
                                <a:rPr lang="en-US" i="1">
                                  <a:latin typeface="Cambria Math"/>
                                </a:rPr>
                                <m:t>=</m:t>
                              </m:r>
                              <m:sSub>
                                <m:sSubPr>
                                  <m:ctrlPr>
                                    <a:rPr lang="ru-RU" i="1">
                                      <a:latin typeface="Cambria Math"/>
                                    </a:rPr>
                                  </m:ctrlPr>
                                </m:sSubPr>
                                <m:e>
                                  <m:r>
                                    <a:rPr lang="en-US" i="1">
                                      <a:latin typeface="Cambria Math"/>
                                    </a:rPr>
                                    <m:t>𝑥</m:t>
                                  </m:r>
                                </m:e>
                                <m:sub>
                                  <m:r>
                                    <a:rPr lang="en-US" i="1">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i="1">
                                          <a:latin typeface="Cambria Math"/>
                                        </a:rPr>
                                        <m:t>4</m:t>
                                      </m:r>
                                    </m:sub>
                                  </m:sSub>
                                </m:e>
                              </m:d>
                              <m:r>
                                <a:rPr lang="en-US" b="0" i="1" smtClean="0">
                                  <a:latin typeface="Cambria Math"/>
                                </a:rPr>
                                <m:t>=</m:t>
                              </m:r>
                              <m:f>
                                <m:fPr>
                                  <m:ctrlPr>
                                    <a:rPr lang="en-US" b="0" i="1" smtClean="0">
                                      <a:latin typeface="Cambria Math"/>
                                    </a:rPr>
                                  </m:ctrlPr>
                                </m:fPr>
                                <m:num>
                                  <m:d>
                                    <m:dPr>
                                      <m:begChr m:val="|"/>
                                      <m:endChr m:val="|"/>
                                      <m:ctrlPr>
                                        <a:rPr lang="en-US" b="0" i="1" smtClean="0">
                                          <a:latin typeface="Cambria Math"/>
                                        </a:rPr>
                                      </m:ctrlPr>
                                    </m:dPr>
                                    <m:e>
                                      <m:sSub>
                                        <m:sSubPr>
                                          <m:ctrlPr>
                                            <a:rPr lang="ru-RU" i="1">
                                              <a:latin typeface="Cambria Math"/>
                                            </a:rPr>
                                          </m:ctrlPr>
                                        </m:sSubPr>
                                        <m:e>
                                          <m:r>
                                            <a:rPr lang="en-US" i="1">
                                              <a:latin typeface="Cambria Math"/>
                                            </a:rPr>
                                            <m:t>𝑥</m:t>
                                          </m:r>
                                        </m:e>
                                        <m:sub>
                                          <m:r>
                                            <a:rPr lang="en-US" i="1">
                                              <a:latin typeface="Cambria Math"/>
                                            </a:rPr>
                                            <m:t>𝑎𝑠𝑡</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i="1">
                                                  <a:latin typeface="Cambria Math"/>
                                                </a:rPr>
                                                <m:t>3</m:t>
                                              </m:r>
                                            </m:sub>
                                          </m:sSub>
                                        </m:e>
                                      </m:d>
                                    </m:e>
                                  </m:d>
                                  <m:r>
                                    <a:rPr lang="en-US" b="0" i="1" smtClean="0">
                                      <a:latin typeface="Cambria Math"/>
                                    </a:rPr>
                                    <m:t>+|</m:t>
                                  </m:r>
                                  <m:sSub>
                                    <m:sSubPr>
                                      <m:ctrlPr>
                                        <a:rPr lang="ru-RU" i="1">
                                          <a:latin typeface="Cambria Math"/>
                                        </a:rPr>
                                      </m:ctrlPr>
                                    </m:sSubPr>
                                    <m:e>
                                      <m:r>
                                        <a:rPr lang="en-US" i="1">
                                          <a:latin typeface="Cambria Math"/>
                                        </a:rPr>
                                        <m:t>𝑥</m:t>
                                      </m:r>
                                    </m:e>
                                    <m:sub>
                                      <m:r>
                                        <a:rPr lang="en-US" i="1">
                                          <a:latin typeface="Cambria Math"/>
                                        </a:rPr>
                                        <m:t>𝑎𝑠𝑡</m:t>
                                      </m:r>
                                    </m:sub>
                                  </m:sSub>
                                  <m:d>
                                    <m:dPr>
                                      <m:ctrlPr>
                                        <a:rPr lang="ru-RU" i="1">
                                          <a:latin typeface="Cambria Math"/>
                                        </a:rPr>
                                      </m:ctrlPr>
                                    </m:dPr>
                                    <m:e>
                                      <m:sSub>
                                        <m:sSubPr>
                                          <m:ctrlPr>
                                            <a:rPr lang="ru-RU" i="1">
                                              <a:latin typeface="Cambria Math"/>
                                            </a:rPr>
                                          </m:ctrlPr>
                                        </m:sSubPr>
                                        <m:e>
                                          <m:r>
                                            <a:rPr lang="en-US" i="1">
                                              <a:latin typeface="Cambria Math"/>
                                            </a:rPr>
                                            <m:t>𝐸</m:t>
                                          </m:r>
                                        </m:e>
                                        <m:sub>
                                          <m:r>
                                            <a:rPr lang="ru-RU" b="0" i="1" smtClean="0">
                                              <a:latin typeface="Cambria Math"/>
                                            </a:rPr>
                                            <m:t>4</m:t>
                                          </m:r>
                                        </m:sub>
                                      </m:sSub>
                                    </m:e>
                                  </m:d>
                                  <m:r>
                                    <a:rPr lang="en-US" b="0" i="1" smtClean="0">
                                      <a:latin typeface="Cambria Math"/>
                                    </a:rPr>
                                    <m:t>|</m:t>
                                  </m:r>
                                </m:num>
                                <m:den>
                                  <m:r>
                                    <a:rPr lang="en-US" b="0" i="1" smtClean="0">
                                      <a:latin typeface="Cambria Math"/>
                                    </a:rPr>
                                    <m:t>2</m:t>
                                  </m:r>
                                </m:den>
                              </m:f>
                              <m:r>
                                <a:rPr lang="ru-RU" b="0" i="1" smtClean="0">
                                  <a:latin typeface="Cambria Math"/>
                                </a:rPr>
                                <m:t>   </m:t>
                              </m:r>
                            </m:e>
                            <m:e>
                              <m:sSub>
                                <m:sSubPr>
                                  <m:ctrlPr>
                                    <a:rPr lang="ru-RU" i="1">
                                      <a:latin typeface="Cambria Math"/>
                                    </a:rPr>
                                  </m:ctrlPr>
                                </m:sSubPr>
                                <m:e>
                                  <m:r>
                                    <a:rPr lang="en-US" b="0" i="1" smtClean="0">
                                      <a:latin typeface="Cambria Math"/>
                                    </a:rPr>
                                    <m:t>𝑦</m:t>
                                  </m:r>
                                </m:e>
                                <m:sub>
                                  <m:r>
                                    <a:rPr lang="en-US" b="0" i="1" smtClean="0">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b="0" i="1" smtClean="0">
                                          <a:latin typeface="Cambria Math"/>
                                        </a:rPr>
                                        <m:t>3</m:t>
                                      </m:r>
                                    </m:sub>
                                  </m:sSub>
                                </m:e>
                              </m:d>
                              <m:r>
                                <a:rPr lang="en-US" b="0" i="1" smtClean="0">
                                  <a:latin typeface="Cambria Math"/>
                                </a:rPr>
                                <m:t>=−</m:t>
                              </m:r>
                              <m:sSub>
                                <m:sSubPr>
                                  <m:ctrlPr>
                                    <a:rPr lang="ru-RU" i="1">
                                      <a:latin typeface="Cambria Math"/>
                                    </a:rPr>
                                  </m:ctrlPr>
                                </m:sSubPr>
                                <m:e>
                                  <m:r>
                                    <a:rPr lang="en-US" i="1">
                                      <a:latin typeface="Cambria Math"/>
                                    </a:rPr>
                                    <m:t>𝑦</m:t>
                                  </m:r>
                                </m:e>
                                <m:sub>
                                  <m:r>
                                    <a:rPr lang="en-US" i="1">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b="0" i="1" smtClean="0">
                                          <a:latin typeface="Cambria Math"/>
                                        </a:rPr>
                                        <m:t>4</m:t>
                                      </m:r>
                                    </m:sub>
                                  </m:sSub>
                                </m:e>
                              </m:d>
                              <m:r>
                                <a:rPr lang="en-US" b="0" i="1" smtClean="0">
                                  <a:latin typeface="Cambria Math"/>
                                </a:rPr>
                                <m:t>=</m:t>
                              </m:r>
                              <m:f>
                                <m:fPr>
                                  <m:ctrlPr>
                                    <a:rPr lang="en-US" i="1">
                                      <a:latin typeface="Cambria Math"/>
                                    </a:rPr>
                                  </m:ctrlPr>
                                </m:fPr>
                                <m:num>
                                  <m:d>
                                    <m:dPr>
                                      <m:begChr m:val="|"/>
                                      <m:endChr m:val="|"/>
                                      <m:ctrlPr>
                                        <a:rPr lang="en-US" i="1">
                                          <a:latin typeface="Cambria Math"/>
                                        </a:rPr>
                                      </m:ctrlPr>
                                    </m:dPr>
                                    <m:e>
                                      <m:sSub>
                                        <m:sSubPr>
                                          <m:ctrlPr>
                                            <a:rPr lang="ru-RU" i="1">
                                              <a:latin typeface="Cambria Math"/>
                                            </a:rPr>
                                          </m:ctrlPr>
                                        </m:sSubPr>
                                        <m:e>
                                          <m:r>
                                            <a:rPr lang="en-US" b="0" i="1" smtClean="0">
                                              <a:latin typeface="Cambria Math"/>
                                            </a:rPr>
                                            <m:t>𝑦</m:t>
                                          </m:r>
                                        </m:e>
                                        <m:sub>
                                          <m:r>
                                            <a:rPr lang="en-US" i="1">
                                              <a:latin typeface="Cambria Math"/>
                                            </a:rPr>
                                            <m:t>𝑎𝑠𝑡</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i="1">
                                                  <a:latin typeface="Cambria Math"/>
                                                </a:rPr>
                                                <m:t>3</m:t>
                                              </m:r>
                                            </m:sub>
                                          </m:sSub>
                                        </m:e>
                                      </m:d>
                                    </m:e>
                                  </m:d>
                                  <m:r>
                                    <a:rPr lang="en-US" i="1">
                                      <a:latin typeface="Cambria Math"/>
                                    </a:rPr>
                                    <m:t>+|</m:t>
                                  </m:r>
                                  <m:sSub>
                                    <m:sSubPr>
                                      <m:ctrlPr>
                                        <a:rPr lang="ru-RU" i="1">
                                          <a:latin typeface="Cambria Math"/>
                                        </a:rPr>
                                      </m:ctrlPr>
                                    </m:sSubPr>
                                    <m:e>
                                      <m:r>
                                        <a:rPr lang="en-US" b="0" i="1" smtClean="0">
                                          <a:latin typeface="Cambria Math"/>
                                        </a:rPr>
                                        <m:t>𝑦</m:t>
                                      </m:r>
                                    </m:e>
                                    <m:sub>
                                      <m:r>
                                        <a:rPr lang="en-US" i="1">
                                          <a:latin typeface="Cambria Math"/>
                                        </a:rPr>
                                        <m:t>𝑎𝑠𝑡</m:t>
                                      </m:r>
                                    </m:sub>
                                  </m:sSub>
                                  <m:d>
                                    <m:dPr>
                                      <m:ctrlPr>
                                        <a:rPr lang="ru-RU" i="1">
                                          <a:latin typeface="Cambria Math"/>
                                        </a:rPr>
                                      </m:ctrlPr>
                                    </m:dPr>
                                    <m:e>
                                      <m:sSub>
                                        <m:sSubPr>
                                          <m:ctrlPr>
                                            <a:rPr lang="ru-RU" i="1">
                                              <a:latin typeface="Cambria Math"/>
                                            </a:rPr>
                                          </m:ctrlPr>
                                        </m:sSubPr>
                                        <m:e>
                                          <m:r>
                                            <a:rPr lang="en-US" i="1">
                                              <a:latin typeface="Cambria Math"/>
                                            </a:rPr>
                                            <m:t>𝐸</m:t>
                                          </m:r>
                                        </m:e>
                                        <m:sub>
                                          <m:r>
                                            <a:rPr lang="ru-RU" b="0" i="1" smtClean="0">
                                              <a:latin typeface="Cambria Math"/>
                                            </a:rPr>
                                            <m:t>4</m:t>
                                          </m:r>
                                        </m:sub>
                                      </m:sSub>
                                    </m:e>
                                  </m:d>
                                  <m:r>
                                    <a:rPr lang="en-US" i="1">
                                      <a:latin typeface="Cambria Math"/>
                                    </a:rPr>
                                    <m:t>|</m:t>
                                  </m:r>
                                </m:num>
                                <m:den>
                                  <m:r>
                                    <a:rPr lang="en-US" i="1">
                                      <a:latin typeface="Cambria Math"/>
                                    </a:rPr>
                                    <m:t>2</m:t>
                                  </m:r>
                                </m:den>
                              </m:f>
                            </m:e>
                            <m:e>
                              <m:sSub>
                                <m:sSubPr>
                                  <m:ctrlPr>
                                    <a:rPr lang="ru-RU" i="1" smtClean="0">
                                      <a:latin typeface="Cambria Math"/>
                                    </a:rPr>
                                  </m:ctrlPr>
                                </m:sSubPr>
                                <m:e>
                                  <m:r>
                                    <a:rPr lang="en-US" b="0" i="1" smtClean="0">
                                      <a:latin typeface="Cambria Math"/>
                                    </a:rPr>
                                    <m:t>𝑧</m:t>
                                  </m:r>
                                </m:e>
                                <m:sub>
                                  <m:r>
                                    <a:rPr lang="en-US" b="0" i="1" smtClean="0">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b="0" i="1" smtClean="0">
                                          <a:latin typeface="Cambria Math"/>
                                        </a:rPr>
                                        <m:t>3</m:t>
                                      </m:r>
                                    </m:sub>
                                  </m:sSub>
                                </m:e>
                              </m:d>
                              <m:r>
                                <a:rPr lang="en-US" b="0" i="1" smtClean="0">
                                  <a:latin typeface="Cambria Math"/>
                                </a:rPr>
                                <m:t>=</m:t>
                              </m:r>
                              <m:sSub>
                                <m:sSubPr>
                                  <m:ctrlPr>
                                    <a:rPr lang="ru-RU" i="1">
                                      <a:latin typeface="Cambria Math"/>
                                    </a:rPr>
                                  </m:ctrlPr>
                                </m:sSubPr>
                                <m:e>
                                  <m:r>
                                    <a:rPr lang="en-US" i="1">
                                      <a:latin typeface="Cambria Math"/>
                                    </a:rPr>
                                    <m:t>𝑧</m:t>
                                  </m:r>
                                </m:e>
                                <m:sub>
                                  <m:r>
                                    <a:rPr lang="en-US" i="1">
                                      <a:latin typeface="Cambria Math"/>
                                    </a:rPr>
                                    <m:t>𝑚𝑜𝑑𝑒𝑙</m:t>
                                  </m:r>
                                </m:sub>
                              </m:sSub>
                              <m:d>
                                <m:dPr>
                                  <m:ctrlPr>
                                    <a:rPr lang="ru-RU" i="1">
                                      <a:latin typeface="Cambria Math"/>
                                    </a:rPr>
                                  </m:ctrlPr>
                                </m:dPr>
                                <m:e>
                                  <m:sSub>
                                    <m:sSubPr>
                                      <m:ctrlPr>
                                        <a:rPr lang="ru-RU" i="1">
                                          <a:latin typeface="Cambria Math"/>
                                        </a:rPr>
                                      </m:ctrlPr>
                                    </m:sSubPr>
                                    <m:e>
                                      <m:r>
                                        <a:rPr lang="en-US" i="1">
                                          <a:latin typeface="Cambria Math"/>
                                        </a:rPr>
                                        <m:t>𝐸</m:t>
                                      </m:r>
                                    </m:e>
                                    <m:sub>
                                      <m:r>
                                        <a:rPr lang="en-US" b="0" i="1" smtClean="0">
                                          <a:latin typeface="Cambria Math"/>
                                        </a:rPr>
                                        <m:t>4</m:t>
                                      </m:r>
                                    </m:sub>
                                  </m:sSub>
                                </m:e>
                              </m:d>
                              <m:r>
                                <a:rPr lang="en-US" i="1">
                                  <a:latin typeface="Cambria Math"/>
                                </a:rPr>
                                <m:t>=</m:t>
                              </m:r>
                              <m:r>
                                <a:rPr lang="en-US" b="0" i="1" smtClean="0">
                                  <a:latin typeface="Cambria Math"/>
                                </a:rPr>
                                <m:t>0 </m:t>
                              </m:r>
                              <m:r>
                                <a:rPr lang="ru-RU" b="0" i="1" smtClean="0">
                                  <a:latin typeface="Cambria Math"/>
                                </a:rPr>
                                <m:t>                                </m:t>
                              </m:r>
                              <m:r>
                                <a:rPr lang="en-US" b="0" i="1" smtClean="0">
                                  <a:latin typeface="Cambria Math"/>
                                </a:rPr>
                                <m:t>           </m:t>
                              </m:r>
                            </m:e>
                          </m:eqArr>
                        </m:e>
                      </m:d>
                    </m:oMath>
                  </m:oMathPara>
                </a14:m>
                <a:endParaRPr lang="ru-RU" dirty="0"/>
              </a:p>
            </p:txBody>
          </p:sp>
        </mc:Choice>
        <mc:Fallback xmlns="">
          <p:sp>
            <p:nvSpPr>
              <p:cNvPr id="19" name="TextBox 18"/>
              <p:cNvSpPr txBox="1">
                <a:spLocks noRot="1" noChangeAspect="1" noMove="1" noResize="1" noEditPoints="1" noAdjustHandles="1" noChangeArrowheads="1" noChangeShapeType="1" noTextEdit="1"/>
              </p:cNvSpPr>
              <p:nvPr/>
            </p:nvSpPr>
            <p:spPr>
              <a:xfrm>
                <a:off x="3491880" y="764704"/>
                <a:ext cx="5652894" cy="1505412"/>
              </a:xfrm>
              <a:prstGeom prst="rect">
                <a:avLst/>
              </a:prstGeom>
              <a:blipFill rotWithShape="1">
                <a:blip r:embed="rId10"/>
                <a:stretch>
                  <a:fillRect/>
                </a:stretch>
              </a:blipFill>
            </p:spPr>
            <p:txBody>
              <a:bodyPr/>
              <a:lstStyle/>
              <a:p>
                <a:r>
                  <a:rPr lang="ru-RU">
                    <a:noFill/>
                  </a:rPr>
                  <a:t> </a:t>
                </a:r>
              </a:p>
            </p:txBody>
          </p:sp>
        </mc:Fallback>
      </mc:AlternateContent>
      <p:sp>
        <p:nvSpPr>
          <p:cNvPr id="21" name="TextBox 20"/>
          <p:cNvSpPr txBox="1"/>
          <p:nvPr/>
        </p:nvSpPr>
        <p:spPr>
          <a:xfrm>
            <a:off x="0" y="23412"/>
            <a:ext cx="9144000"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Reconstruction of a dumb-bell [2]</a:t>
            </a:r>
            <a:endParaRPr lang="en-US" sz="3200" b="1" i="1" dirty="0">
              <a:latin typeface="Times New Roman" pitchFamily="18" charset="0"/>
              <a:cs typeface="Times New Roman" pitchFamily="18" charset="0"/>
            </a:endParaRPr>
          </a:p>
        </p:txBody>
      </p:sp>
      <p:sp>
        <p:nvSpPr>
          <p:cNvPr id="6" name="Прямоугольник 5"/>
          <p:cNvSpPr/>
          <p:nvPr/>
        </p:nvSpPr>
        <p:spPr>
          <a:xfrm>
            <a:off x="3742285" y="3501008"/>
            <a:ext cx="1838965" cy="369332"/>
          </a:xfrm>
          <a:prstGeom prst="rect">
            <a:avLst/>
          </a:prstGeom>
        </p:spPr>
        <p:txBody>
          <a:bodyPr wrap="none">
            <a:spAutoFit/>
          </a:bodyPr>
          <a:lstStyle/>
          <a:p>
            <a:r>
              <a:rPr lang="en-US" dirty="0" smtClean="0">
                <a:latin typeface="Times New Roman" panose="02020603050405020304" pitchFamily="18" charset="0"/>
                <a:cs typeface="Times New Roman" panose="02020603050405020304" pitchFamily="18" charset="0"/>
              </a:rPr>
              <a:t>According </a:t>
            </a:r>
            <a:r>
              <a:rPr lang="en-US" dirty="0">
                <a:latin typeface="Times New Roman" panose="02020603050405020304" pitchFamily="18" charset="0"/>
                <a:cs typeface="Times New Roman" panose="02020603050405020304" pitchFamily="18" charset="0"/>
              </a:rPr>
              <a:t>to </a:t>
            </a:r>
            <a:r>
              <a:rPr lang="en-US" dirty="0" smtClean="0">
                <a:latin typeface="Times New Roman" panose="02020603050405020304" pitchFamily="18" charset="0"/>
                <a:cs typeface="Times New Roman" panose="02020603050405020304" pitchFamily="18" charset="0"/>
              </a:rPr>
              <a:t>[15]</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5897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6235" y="836712"/>
            <a:ext cx="3924000" cy="412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899593" y="1243427"/>
            <a:ext cx="3312368" cy="331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Номер слайда 3"/>
          <p:cNvSpPr>
            <a:spLocks noGrp="1"/>
          </p:cNvSpPr>
          <p:nvPr>
            <p:ph type="sldNum" sz="quarter" idx="12"/>
          </p:nvPr>
        </p:nvSpPr>
        <p:spPr/>
        <p:txBody>
          <a:bodyPr/>
          <a:lstStyle/>
          <a:p>
            <a:fld id="{B2EB5454-2006-4BB5-B20E-8C7B37842A03}" type="slidenum">
              <a:rPr lang="ru-RU" smtClean="0"/>
              <a:t>22</a:t>
            </a:fld>
            <a:endParaRPr lang="ru-RU"/>
          </a:p>
        </p:txBody>
      </p:sp>
      <mc:AlternateContent xmlns:mc="http://schemas.openxmlformats.org/markup-compatibility/2006" xmlns:a14="http://schemas.microsoft.com/office/drawing/2010/main">
        <mc:Choice Requires="a14">
          <p:sp>
            <p:nvSpPr>
              <p:cNvPr id="7" name="TextBox 6"/>
              <p:cNvSpPr txBox="1"/>
              <p:nvPr/>
            </p:nvSpPr>
            <p:spPr>
              <a:xfrm>
                <a:off x="90130" y="5474859"/>
                <a:ext cx="3046411" cy="6898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ru-RU" i="1" smtClean="0">
                              <a:latin typeface="Cambria Math"/>
                              <a:ea typeface="Cambria Math"/>
                            </a:rPr>
                            <m:t>𝛿</m:t>
                          </m:r>
                        </m:e>
                        <m:sub>
                          <m:r>
                            <a:rPr lang="ru-RU" b="0" i="1" smtClean="0">
                              <a:latin typeface="Cambria Math"/>
                            </a:rPr>
                            <m:t>1</m:t>
                          </m:r>
                        </m:sub>
                      </m:sSub>
                      <m:r>
                        <a:rPr lang="ru-RU" b="0" i="1" smtClean="0">
                          <a:latin typeface="Cambria Math"/>
                        </a:rPr>
                        <m:t>=</m:t>
                      </m:r>
                      <m:f>
                        <m:fPr>
                          <m:ctrlPr>
                            <a:rPr lang="ru-RU" b="0" i="1" smtClean="0">
                              <a:latin typeface="Cambria Math"/>
                            </a:rPr>
                          </m:ctrlPr>
                        </m:fPr>
                        <m:num>
                          <m:d>
                            <m:dPr>
                              <m:begChr m:val="|"/>
                              <m:endChr m:val="|"/>
                              <m:ctrlPr>
                                <a:rPr lang="ru-RU" b="0" i="1" smtClean="0">
                                  <a:latin typeface="Cambria Math"/>
                                </a:rPr>
                              </m:ctrlPr>
                            </m:dPr>
                            <m:e>
                              <m:sSub>
                                <m:sSubPr>
                                  <m:ctrlPr>
                                    <a:rPr lang="ru-RU" b="0" i="1" smtClean="0">
                                      <a:latin typeface="Cambria Math"/>
                                    </a:rPr>
                                  </m:ctrlPr>
                                </m:sSubPr>
                                <m:e>
                                  <m:r>
                                    <a:rPr lang="en-US" b="0" i="1" smtClean="0">
                                      <a:latin typeface="Cambria Math"/>
                                    </a:rPr>
                                    <m:t>𝑚</m:t>
                                  </m:r>
                                </m:e>
                                <m:sub>
                                  <m:r>
                                    <a:rPr lang="ru-RU" b="0" i="1" smtClean="0">
                                      <a:latin typeface="Cambria Math"/>
                                    </a:rPr>
                                    <m:t>1</m:t>
                                  </m:r>
                                </m:sub>
                              </m:sSub>
                              <m:r>
                                <a:rPr lang="en-US" b="0" i="1" smtClean="0">
                                  <a:latin typeface="Cambria Math"/>
                                </a:rPr>
                                <m:t>−</m:t>
                              </m:r>
                              <m:sSubSup>
                                <m:sSubSupPr>
                                  <m:ctrlPr>
                                    <a:rPr lang="en-US" b="0" i="1" smtClean="0">
                                      <a:latin typeface="Cambria Math"/>
                                    </a:rPr>
                                  </m:ctrlPr>
                                </m:sSubSupPr>
                                <m:e>
                                  <m:r>
                                    <a:rPr lang="en-US" b="0" i="1" smtClean="0">
                                      <a:latin typeface="Cambria Math"/>
                                    </a:rPr>
                                    <m:t>𝑚</m:t>
                                  </m:r>
                                </m:e>
                                <m:sub>
                                  <m:r>
                                    <a:rPr lang="en-US" b="0" i="1" smtClean="0">
                                      <a:latin typeface="Cambria Math"/>
                                    </a:rPr>
                                    <m:t>1</m:t>
                                  </m:r>
                                </m:sub>
                                <m:sup>
                                  <m:r>
                                    <a:rPr lang="en-US" b="0" i="1" smtClean="0">
                                      <a:latin typeface="Cambria Math"/>
                                    </a:rPr>
                                    <m:t>′</m:t>
                                  </m:r>
                                </m:sup>
                              </m:sSubSup>
                            </m:e>
                          </m:d>
                        </m:num>
                        <m:den>
                          <m:d>
                            <m:dPr>
                              <m:ctrlPr>
                                <a:rPr lang="ru-RU" b="0" i="1" smtClean="0">
                                  <a:latin typeface="Cambria Math"/>
                                </a:rPr>
                              </m:ctrlPr>
                            </m:dPr>
                            <m:e>
                              <m:sSub>
                                <m:sSubPr>
                                  <m:ctrlPr>
                                    <a:rPr lang="ru-RU" i="1">
                                      <a:latin typeface="Cambria Math"/>
                                    </a:rPr>
                                  </m:ctrlPr>
                                </m:sSubPr>
                                <m:e>
                                  <m:r>
                                    <a:rPr lang="en-US" i="1">
                                      <a:latin typeface="Cambria Math"/>
                                    </a:rPr>
                                    <m:t>𝑚</m:t>
                                  </m:r>
                                </m:e>
                                <m:sub>
                                  <m:r>
                                    <a:rPr lang="ru-RU" i="1">
                                      <a:latin typeface="Cambria Math"/>
                                    </a:rPr>
                                    <m:t>1</m:t>
                                  </m:r>
                                </m:sub>
                              </m:sSub>
                              <m:r>
                                <a:rPr lang="en-US" b="0" i="1" smtClean="0">
                                  <a:latin typeface="Cambria Math"/>
                                </a:rPr>
                                <m:t>+</m:t>
                              </m:r>
                              <m:sSubSup>
                                <m:sSubSupPr>
                                  <m:ctrlPr>
                                    <a:rPr lang="en-US" i="1">
                                      <a:latin typeface="Cambria Math"/>
                                    </a:rPr>
                                  </m:ctrlPr>
                                </m:sSubSupPr>
                                <m:e>
                                  <m:r>
                                    <a:rPr lang="en-US" i="1">
                                      <a:latin typeface="Cambria Math"/>
                                    </a:rPr>
                                    <m:t>𝑚</m:t>
                                  </m:r>
                                </m:e>
                                <m:sub>
                                  <m:r>
                                    <a:rPr lang="en-US" i="1">
                                      <a:latin typeface="Cambria Math"/>
                                    </a:rPr>
                                    <m:t>1</m:t>
                                  </m:r>
                                </m:sub>
                                <m:sup>
                                  <m:r>
                                    <a:rPr lang="en-US" i="1">
                                      <a:latin typeface="Cambria Math"/>
                                    </a:rPr>
                                    <m:t>′</m:t>
                                  </m:r>
                                </m:sup>
                              </m:sSubSup>
                            </m:e>
                          </m:d>
                          <m:r>
                            <a:rPr lang="en-US" b="0" i="1" smtClean="0">
                              <a:latin typeface="Cambria Math"/>
                            </a:rPr>
                            <m:t>/2</m:t>
                          </m:r>
                        </m:den>
                      </m:f>
                      <m:r>
                        <a:rPr lang="ru-RU" i="1">
                          <a:latin typeface="Cambria Math"/>
                          <a:ea typeface="Cambria Math"/>
                        </a:rPr>
                        <m:t>≈</m:t>
                      </m:r>
                      <m:r>
                        <a:rPr lang="en-US" b="0" i="1" smtClean="0">
                          <a:latin typeface="Cambria Math"/>
                        </a:rPr>
                        <m:t>0,0654</m:t>
                      </m:r>
                    </m:oMath>
                  </m:oMathPara>
                </a14:m>
                <a:endParaRPr lang="ru-RU" dirty="0"/>
              </a:p>
            </p:txBody>
          </p:sp>
        </mc:Choice>
        <mc:Fallback xmlns="">
          <p:sp>
            <p:nvSpPr>
              <p:cNvPr id="7" name="TextBox 6"/>
              <p:cNvSpPr txBox="1">
                <a:spLocks noRot="1" noChangeAspect="1" noMove="1" noResize="1" noEditPoints="1" noAdjustHandles="1" noChangeArrowheads="1" noChangeShapeType="1" noTextEdit="1"/>
              </p:cNvSpPr>
              <p:nvPr/>
            </p:nvSpPr>
            <p:spPr>
              <a:xfrm>
                <a:off x="90130" y="5474859"/>
                <a:ext cx="3046411" cy="689804"/>
              </a:xfrm>
              <a:prstGeom prst="rect">
                <a:avLst/>
              </a:prstGeom>
              <a:blipFill rotWithShape="1">
                <a:blip r:embed="rId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3309823" y="5474859"/>
                <a:ext cx="3062377" cy="69044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ru-RU" i="1" smtClean="0">
                              <a:latin typeface="Cambria Math"/>
                              <a:ea typeface="Cambria Math"/>
                            </a:rPr>
                            <m:t>𝛿</m:t>
                          </m:r>
                        </m:e>
                        <m:sub>
                          <m:r>
                            <a:rPr lang="en-US" b="0" i="1" smtClean="0">
                              <a:latin typeface="Cambria Math"/>
                            </a:rPr>
                            <m:t>2</m:t>
                          </m:r>
                        </m:sub>
                      </m:sSub>
                      <m:r>
                        <a:rPr lang="ru-RU" b="0" i="1" smtClean="0">
                          <a:latin typeface="Cambria Math"/>
                        </a:rPr>
                        <m:t>=</m:t>
                      </m:r>
                      <m:f>
                        <m:fPr>
                          <m:ctrlPr>
                            <a:rPr lang="ru-RU" b="0" i="1" smtClean="0">
                              <a:latin typeface="Cambria Math"/>
                            </a:rPr>
                          </m:ctrlPr>
                        </m:fPr>
                        <m:num>
                          <m:d>
                            <m:dPr>
                              <m:begChr m:val="|"/>
                              <m:endChr m:val="|"/>
                              <m:ctrlPr>
                                <a:rPr lang="ru-RU" b="0" i="1" smtClean="0">
                                  <a:latin typeface="Cambria Math"/>
                                </a:rPr>
                              </m:ctrlPr>
                            </m:dPr>
                            <m:e>
                              <m:sSub>
                                <m:sSubPr>
                                  <m:ctrlPr>
                                    <a:rPr lang="ru-RU" b="0" i="1" smtClean="0">
                                      <a:latin typeface="Cambria Math"/>
                                    </a:rPr>
                                  </m:ctrlPr>
                                </m:sSubPr>
                                <m:e>
                                  <m:r>
                                    <a:rPr lang="en-US" b="0" i="1" smtClean="0">
                                      <a:latin typeface="Cambria Math"/>
                                    </a:rPr>
                                    <m:t>𝑚</m:t>
                                  </m:r>
                                </m:e>
                                <m:sub>
                                  <m:r>
                                    <a:rPr lang="en-US" b="0" i="1" smtClean="0">
                                      <a:latin typeface="Cambria Math"/>
                                    </a:rPr>
                                    <m:t>2</m:t>
                                  </m:r>
                                </m:sub>
                              </m:sSub>
                              <m:r>
                                <a:rPr lang="en-US" b="0" i="1" smtClean="0">
                                  <a:latin typeface="Cambria Math"/>
                                </a:rPr>
                                <m:t>−</m:t>
                              </m:r>
                              <m:sSubSup>
                                <m:sSubSupPr>
                                  <m:ctrlPr>
                                    <a:rPr lang="en-US" b="0" i="1" smtClean="0">
                                      <a:latin typeface="Cambria Math"/>
                                    </a:rPr>
                                  </m:ctrlPr>
                                </m:sSubSupPr>
                                <m:e>
                                  <m:r>
                                    <a:rPr lang="en-US" b="0" i="1" smtClean="0">
                                      <a:latin typeface="Cambria Math"/>
                                    </a:rPr>
                                    <m:t>𝑚</m:t>
                                  </m:r>
                                </m:e>
                                <m:sub>
                                  <m:r>
                                    <a:rPr lang="en-US" b="0" i="1" smtClean="0">
                                      <a:latin typeface="Cambria Math"/>
                                    </a:rPr>
                                    <m:t>2</m:t>
                                  </m:r>
                                </m:sub>
                                <m:sup>
                                  <m:r>
                                    <a:rPr lang="en-US" b="0" i="1" smtClean="0">
                                      <a:latin typeface="Cambria Math"/>
                                    </a:rPr>
                                    <m:t>′</m:t>
                                  </m:r>
                                </m:sup>
                              </m:sSubSup>
                            </m:e>
                          </m:d>
                        </m:num>
                        <m:den>
                          <m:d>
                            <m:dPr>
                              <m:ctrlPr>
                                <a:rPr lang="ru-RU" b="0" i="1" smtClean="0">
                                  <a:latin typeface="Cambria Math"/>
                                </a:rPr>
                              </m:ctrlPr>
                            </m:dPr>
                            <m:e>
                              <m:sSub>
                                <m:sSubPr>
                                  <m:ctrlPr>
                                    <a:rPr lang="ru-RU" i="1">
                                      <a:latin typeface="Cambria Math"/>
                                    </a:rPr>
                                  </m:ctrlPr>
                                </m:sSubPr>
                                <m:e>
                                  <m:r>
                                    <a:rPr lang="en-US" i="1">
                                      <a:latin typeface="Cambria Math"/>
                                    </a:rPr>
                                    <m:t>𝑚</m:t>
                                  </m:r>
                                </m:e>
                                <m:sub>
                                  <m:r>
                                    <a:rPr lang="en-US" b="0" i="1" smtClean="0">
                                      <a:latin typeface="Cambria Math"/>
                                    </a:rPr>
                                    <m:t>2</m:t>
                                  </m:r>
                                </m:sub>
                              </m:sSub>
                              <m:r>
                                <a:rPr lang="en-US" b="0" i="1" smtClean="0">
                                  <a:latin typeface="Cambria Math"/>
                                </a:rPr>
                                <m:t>+</m:t>
                              </m:r>
                              <m:sSubSup>
                                <m:sSubSupPr>
                                  <m:ctrlPr>
                                    <a:rPr lang="en-US" i="1">
                                      <a:latin typeface="Cambria Math"/>
                                    </a:rPr>
                                  </m:ctrlPr>
                                </m:sSubSupPr>
                                <m:e>
                                  <m:r>
                                    <a:rPr lang="en-US" i="1">
                                      <a:latin typeface="Cambria Math"/>
                                    </a:rPr>
                                    <m:t>𝑚</m:t>
                                  </m:r>
                                </m:e>
                                <m:sub>
                                  <m:r>
                                    <a:rPr lang="en-US" b="0" i="1" smtClean="0">
                                      <a:latin typeface="Cambria Math"/>
                                    </a:rPr>
                                    <m:t>2</m:t>
                                  </m:r>
                                </m:sub>
                                <m:sup>
                                  <m:r>
                                    <a:rPr lang="en-US" i="1">
                                      <a:latin typeface="Cambria Math"/>
                                    </a:rPr>
                                    <m:t>′</m:t>
                                  </m:r>
                                </m:sup>
                              </m:sSubSup>
                            </m:e>
                          </m:d>
                          <m:r>
                            <a:rPr lang="en-US" b="0" i="1" smtClean="0">
                              <a:latin typeface="Cambria Math"/>
                            </a:rPr>
                            <m:t>/2</m:t>
                          </m:r>
                        </m:den>
                      </m:f>
                      <m:r>
                        <a:rPr lang="ru-RU" b="0" i="1" smtClean="0">
                          <a:latin typeface="Cambria Math"/>
                          <a:ea typeface="Cambria Math"/>
                        </a:rPr>
                        <m:t>≈</m:t>
                      </m:r>
                      <m:r>
                        <a:rPr lang="en-US" b="0" i="1" smtClean="0">
                          <a:latin typeface="Cambria Math"/>
                          <a:ea typeface="Cambria Math"/>
                        </a:rPr>
                        <m:t>0,0372</m:t>
                      </m:r>
                    </m:oMath>
                  </m:oMathPara>
                </a14:m>
                <a:endParaRPr lang="ru-RU" dirty="0"/>
              </a:p>
            </p:txBody>
          </p:sp>
        </mc:Choice>
        <mc:Fallback xmlns="">
          <p:sp>
            <p:nvSpPr>
              <p:cNvPr id="10" name="TextBox 9"/>
              <p:cNvSpPr txBox="1">
                <a:spLocks noRot="1" noChangeAspect="1" noMove="1" noResize="1" noEditPoints="1" noAdjustHandles="1" noChangeArrowheads="1" noChangeShapeType="1" noTextEdit="1"/>
              </p:cNvSpPr>
              <p:nvPr/>
            </p:nvSpPr>
            <p:spPr>
              <a:xfrm>
                <a:off x="3309823" y="5474859"/>
                <a:ext cx="3062377" cy="690445"/>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6462330" y="5474859"/>
                <a:ext cx="2646174" cy="67544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ru-RU" i="1" smtClean="0">
                              <a:latin typeface="Cambria Math"/>
                            </a:rPr>
                          </m:ctrlPr>
                        </m:sSubPr>
                        <m:e>
                          <m:r>
                            <a:rPr lang="en-US" b="0" i="1" smtClean="0">
                              <a:latin typeface="Cambria Math"/>
                            </a:rPr>
                            <m:t>𝑙</m:t>
                          </m:r>
                        </m:e>
                        <m:sub>
                          <m:r>
                            <a:rPr lang="en-US" b="0" i="1" smtClean="0">
                              <a:latin typeface="Cambria Math"/>
                            </a:rPr>
                            <m:t>2</m:t>
                          </m:r>
                        </m:sub>
                      </m:sSub>
                      <m:r>
                        <a:rPr lang="ru-RU" b="0" i="1" smtClean="0">
                          <a:latin typeface="Cambria Math"/>
                        </a:rPr>
                        <m:t>=</m:t>
                      </m:r>
                      <m:f>
                        <m:fPr>
                          <m:ctrlPr>
                            <a:rPr lang="ru-RU" b="0" i="1" smtClean="0">
                              <a:latin typeface="Cambria Math"/>
                            </a:rPr>
                          </m:ctrlPr>
                        </m:fPr>
                        <m:num>
                          <m:d>
                            <m:dPr>
                              <m:begChr m:val="|"/>
                              <m:endChr m:val="|"/>
                              <m:ctrlPr>
                                <a:rPr lang="ru-RU" b="0" i="1" smtClean="0">
                                  <a:latin typeface="Cambria Math"/>
                                </a:rPr>
                              </m:ctrlPr>
                            </m:dPr>
                            <m:e>
                              <m:r>
                                <a:rPr lang="en-US" b="0" i="1" smtClean="0">
                                  <a:latin typeface="Cambria Math"/>
                                </a:rPr>
                                <m:t>𝑙</m:t>
                              </m:r>
                              <m:r>
                                <a:rPr lang="en-US" b="0" i="1" smtClean="0">
                                  <a:latin typeface="Cambria Math"/>
                                </a:rPr>
                                <m:t>−</m:t>
                              </m:r>
                              <m:sSup>
                                <m:sSupPr>
                                  <m:ctrlPr>
                                    <a:rPr lang="en-US" b="0" i="1" smtClean="0">
                                      <a:latin typeface="Cambria Math"/>
                                    </a:rPr>
                                  </m:ctrlPr>
                                </m:sSupPr>
                                <m:e>
                                  <m:r>
                                    <a:rPr lang="en-US" b="0" i="1" smtClean="0">
                                      <a:latin typeface="Cambria Math"/>
                                    </a:rPr>
                                    <m:t>𝑙</m:t>
                                  </m:r>
                                </m:e>
                                <m:sup>
                                  <m:r>
                                    <a:rPr lang="en-US" b="0" i="1" smtClean="0">
                                      <a:latin typeface="Cambria Math"/>
                                    </a:rPr>
                                    <m:t>′</m:t>
                                  </m:r>
                                </m:sup>
                              </m:sSup>
                            </m:e>
                          </m:d>
                        </m:num>
                        <m:den>
                          <m:d>
                            <m:dPr>
                              <m:ctrlPr>
                                <a:rPr lang="ru-RU" b="0" i="1" smtClean="0">
                                  <a:latin typeface="Cambria Math"/>
                                </a:rPr>
                              </m:ctrlPr>
                            </m:dPr>
                            <m:e>
                              <m:r>
                                <a:rPr lang="en-US" i="1">
                                  <a:latin typeface="Cambria Math"/>
                                </a:rPr>
                                <m:t>𝑙</m:t>
                              </m:r>
                              <m:r>
                                <a:rPr lang="en-US" b="0" i="1" smtClean="0">
                                  <a:latin typeface="Cambria Math"/>
                                </a:rPr>
                                <m:t>+</m:t>
                              </m:r>
                              <m:sSup>
                                <m:sSupPr>
                                  <m:ctrlPr>
                                    <a:rPr lang="en-US" i="1">
                                      <a:latin typeface="Cambria Math"/>
                                    </a:rPr>
                                  </m:ctrlPr>
                                </m:sSupPr>
                                <m:e>
                                  <m:r>
                                    <a:rPr lang="en-US" i="1">
                                      <a:latin typeface="Cambria Math"/>
                                    </a:rPr>
                                    <m:t>𝑙</m:t>
                                  </m:r>
                                </m:e>
                                <m:sup>
                                  <m:r>
                                    <a:rPr lang="en-US" i="1">
                                      <a:latin typeface="Cambria Math"/>
                                    </a:rPr>
                                    <m:t>′</m:t>
                                  </m:r>
                                </m:sup>
                              </m:sSup>
                            </m:e>
                          </m:d>
                          <m:r>
                            <a:rPr lang="en-US" b="0" i="1" smtClean="0">
                              <a:latin typeface="Cambria Math"/>
                            </a:rPr>
                            <m:t>/2</m:t>
                          </m:r>
                        </m:den>
                      </m:f>
                      <m:r>
                        <a:rPr lang="en-US" b="0" i="1" smtClean="0">
                          <a:latin typeface="Cambria Math"/>
                        </a:rPr>
                        <m:t>=0,0432</m:t>
                      </m:r>
                    </m:oMath>
                  </m:oMathPara>
                </a14:m>
                <a:endParaRPr lang="ru-RU" dirty="0"/>
              </a:p>
            </p:txBody>
          </p:sp>
        </mc:Choice>
        <mc:Fallback xmlns="">
          <p:sp>
            <p:nvSpPr>
              <p:cNvPr id="11" name="TextBox 10"/>
              <p:cNvSpPr txBox="1">
                <a:spLocks noRot="1" noChangeAspect="1" noMove="1" noResize="1" noEditPoints="1" noAdjustHandles="1" noChangeArrowheads="1" noChangeShapeType="1" noTextEdit="1"/>
              </p:cNvSpPr>
              <p:nvPr/>
            </p:nvSpPr>
            <p:spPr>
              <a:xfrm>
                <a:off x="6462330" y="5474859"/>
                <a:ext cx="2646174" cy="675441"/>
              </a:xfrm>
              <a:prstGeom prst="rect">
                <a:avLst/>
              </a:prstGeom>
              <a:blipFill rotWithShape="1">
                <a:blip r:embed="rId6"/>
                <a:stretch>
                  <a:fillRect/>
                </a:stretch>
              </a:blipFill>
            </p:spPr>
            <p:txBody>
              <a:bodyPr/>
              <a:lstStyle/>
              <a:p>
                <a:r>
                  <a:rPr lang="ru-RU">
                    <a:noFill/>
                  </a:rPr>
                  <a:t> </a:t>
                </a:r>
              </a:p>
            </p:txBody>
          </p:sp>
        </mc:Fallback>
      </mc:AlternateContent>
      <p:sp>
        <p:nvSpPr>
          <p:cNvPr id="14" name="TextBox 13"/>
          <p:cNvSpPr txBox="1"/>
          <p:nvPr/>
        </p:nvSpPr>
        <p:spPr>
          <a:xfrm>
            <a:off x="0" y="23412"/>
            <a:ext cx="9144000" cy="584775"/>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Comparison of models</a:t>
            </a:r>
            <a:endParaRPr lang="en-US" sz="3200" b="1"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TextBox 2"/>
              <p:cNvSpPr txBox="1"/>
              <p:nvPr/>
            </p:nvSpPr>
            <p:spPr>
              <a:xfrm>
                <a:off x="935596" y="4984519"/>
                <a:ext cx="324036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Our data from [13]: </a:t>
                </a:r>
                <a14:m>
                  <m:oMath xmlns:m="http://schemas.openxmlformats.org/officeDocument/2006/math">
                    <m:sSub>
                      <m:sSubPr>
                        <m:ctrlPr>
                          <a:rPr lang="ru-RU" i="1">
                            <a:latin typeface="Cambria Math"/>
                          </a:rPr>
                        </m:ctrlPr>
                      </m:sSubPr>
                      <m:e>
                        <m:r>
                          <a:rPr lang="en-US" i="1">
                            <a:latin typeface="Cambria Math"/>
                          </a:rPr>
                          <m:t>𝑚</m:t>
                        </m:r>
                      </m:e>
                      <m:sub>
                        <m:r>
                          <a:rPr lang="ru-RU" i="1">
                            <a:latin typeface="Cambria Math"/>
                          </a:rPr>
                          <m:t>1</m:t>
                        </m:r>
                      </m:sub>
                    </m:sSub>
                    <m:r>
                      <a:rPr lang="ru-RU" i="1">
                        <a:latin typeface="Cambria Math"/>
                      </a:rPr>
                      <m:t> </m:t>
                    </m:r>
                    <m:r>
                      <a:rPr lang="en-US" b="0" i="1" smtClean="0">
                        <a:latin typeface="Cambria Math"/>
                      </a:rPr>
                      <m:t>,</m:t>
                    </m:r>
                    <m:sSub>
                      <m:sSubPr>
                        <m:ctrlPr>
                          <a:rPr lang="ru-RU" i="1">
                            <a:latin typeface="Cambria Math"/>
                          </a:rPr>
                        </m:ctrlPr>
                      </m:sSubPr>
                      <m:e>
                        <m:r>
                          <a:rPr lang="en-US" i="1">
                            <a:latin typeface="Cambria Math"/>
                          </a:rPr>
                          <m:t>𝑚</m:t>
                        </m:r>
                      </m:e>
                      <m:sub>
                        <m:r>
                          <a:rPr lang="en-US" b="0" i="1" smtClean="0">
                            <a:latin typeface="Cambria Math"/>
                          </a:rPr>
                          <m:t>2</m:t>
                        </m:r>
                      </m:sub>
                    </m:sSub>
                    <m:r>
                      <a:rPr lang="en-US" b="0" i="1" smtClean="0">
                        <a:latin typeface="Cambria Math"/>
                      </a:rPr>
                      <m:t>, </m:t>
                    </m:r>
                    <m:r>
                      <a:rPr lang="en-US" b="0" i="1" smtClean="0">
                        <a:latin typeface="Cambria Math"/>
                      </a:rPr>
                      <m:t>𝑙</m:t>
                    </m:r>
                  </m:oMath>
                </a14:m>
                <a:endParaRPr lang="ru-RU" dirty="0">
                  <a:latin typeface="Times New Roman" panose="02020603050405020304" pitchFamily="18" charset="0"/>
                  <a:cs typeface="Times New Roman" panose="02020603050405020304" pitchFamily="18" charset="0"/>
                </a:endParaRPr>
              </a:p>
            </p:txBody>
          </p:sp>
        </mc:Choice>
        <mc:Fallback xmlns="">
          <p:sp>
            <p:nvSpPr>
              <p:cNvPr id="3" name="TextBox 2"/>
              <p:cNvSpPr txBox="1">
                <a:spLocks noRot="1" noChangeAspect="1" noMove="1" noResize="1" noEditPoints="1" noAdjustHandles="1" noChangeArrowheads="1" noChangeShapeType="1" noTextEdit="1"/>
              </p:cNvSpPr>
              <p:nvPr/>
            </p:nvSpPr>
            <p:spPr>
              <a:xfrm>
                <a:off x="935596" y="4984519"/>
                <a:ext cx="3240360" cy="369332"/>
              </a:xfrm>
              <a:prstGeom prst="rect">
                <a:avLst/>
              </a:prstGeom>
              <a:blipFill rotWithShape="1">
                <a:blip r:embed="rId7"/>
                <a:stretch>
                  <a:fillRect l="-1504" t="-8333"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5352554" y="4984519"/>
                <a:ext cx="2746504"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Data from </a:t>
                </a:r>
                <a:r>
                  <a:rPr lang="de-DE" dirty="0" smtClean="0">
                    <a:latin typeface="Times New Roman" pitchFamily="18" charset="0"/>
                    <a:cs typeface="Times New Roman" pitchFamily="18" charset="0"/>
                  </a:rPr>
                  <a:t>[15]: </a:t>
                </a:r>
                <a14:m>
                  <m:oMath xmlns:m="http://schemas.openxmlformats.org/officeDocument/2006/math">
                    <m:sSubSup>
                      <m:sSubSupPr>
                        <m:ctrlPr>
                          <a:rPr lang="en-US" i="1">
                            <a:latin typeface="Cambria Math"/>
                          </a:rPr>
                        </m:ctrlPr>
                      </m:sSubSupPr>
                      <m:e>
                        <m:r>
                          <a:rPr lang="en-US" i="1">
                            <a:latin typeface="Cambria Math"/>
                          </a:rPr>
                          <m:t>𝑚</m:t>
                        </m:r>
                      </m:e>
                      <m:sub>
                        <m:r>
                          <a:rPr lang="en-US" b="0" i="1" smtClean="0">
                            <a:latin typeface="Cambria Math"/>
                          </a:rPr>
                          <m:t>1</m:t>
                        </m:r>
                      </m:sub>
                      <m:sup>
                        <m:r>
                          <a:rPr lang="en-US" i="1">
                            <a:latin typeface="Cambria Math"/>
                          </a:rPr>
                          <m:t>′</m:t>
                        </m:r>
                      </m:sup>
                    </m:sSubSup>
                    <m:r>
                      <a:rPr lang="en-US" b="0" i="1" smtClean="0">
                        <a:latin typeface="Cambria Math"/>
                      </a:rPr>
                      <m:t>,</m:t>
                    </m:r>
                    <m:sSubSup>
                      <m:sSubSupPr>
                        <m:ctrlPr>
                          <a:rPr lang="en-US" i="1">
                            <a:latin typeface="Cambria Math"/>
                          </a:rPr>
                        </m:ctrlPr>
                      </m:sSubSupPr>
                      <m:e>
                        <m:r>
                          <a:rPr lang="en-US" i="1">
                            <a:latin typeface="Cambria Math"/>
                          </a:rPr>
                          <m:t>𝑚</m:t>
                        </m:r>
                      </m:e>
                      <m:sub>
                        <m:r>
                          <a:rPr lang="en-US" i="1">
                            <a:latin typeface="Cambria Math"/>
                          </a:rPr>
                          <m:t>2</m:t>
                        </m:r>
                      </m:sub>
                      <m:sup>
                        <m:r>
                          <a:rPr lang="en-US" i="1">
                            <a:latin typeface="Cambria Math"/>
                          </a:rPr>
                          <m:t>′</m:t>
                        </m:r>
                      </m:sup>
                    </m:sSubSup>
                    <m:r>
                      <a:rPr lang="en-US" b="0" i="1" smtClean="0">
                        <a:latin typeface="Cambria Math"/>
                      </a:rPr>
                      <m:t>,</m:t>
                    </m:r>
                    <m:sSup>
                      <m:sSupPr>
                        <m:ctrlPr>
                          <a:rPr lang="en-US" i="1">
                            <a:latin typeface="Cambria Math"/>
                          </a:rPr>
                        </m:ctrlPr>
                      </m:sSupPr>
                      <m:e>
                        <m:r>
                          <a:rPr lang="en-US" i="1">
                            <a:latin typeface="Cambria Math"/>
                          </a:rPr>
                          <m:t>𝑙</m:t>
                        </m:r>
                      </m:e>
                      <m:sup>
                        <m:r>
                          <a:rPr lang="en-US" i="1">
                            <a:latin typeface="Cambria Math"/>
                          </a:rPr>
                          <m:t>′</m:t>
                        </m:r>
                      </m:sup>
                    </m:sSup>
                  </m:oMath>
                </a14:m>
                <a:endParaRPr lang="ru-RU" dirty="0">
                  <a:latin typeface="Times New Roman" panose="02020603050405020304" pitchFamily="18" charset="0"/>
                  <a:cs typeface="Times New Roman" panose="020206030504050203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352554" y="4984519"/>
                <a:ext cx="2746504" cy="369332"/>
              </a:xfrm>
              <a:prstGeom prst="rect">
                <a:avLst/>
              </a:prstGeom>
              <a:blipFill rotWithShape="1">
                <a:blip r:embed="rId8"/>
                <a:stretch>
                  <a:fillRect l="-1774" t="-8333"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8099058" y="4953741"/>
                <a:ext cx="545342"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ru-RU" sz="2000" i="1" smtClean="0">
                          <a:latin typeface="Cambria Math"/>
                          <a:ea typeface="Cambria Math"/>
                        </a:rPr>
                        <m:t>⟹</m:t>
                      </m:r>
                    </m:oMath>
                  </m:oMathPara>
                </a14:m>
                <a:endParaRPr lang="ru-RU" sz="2000" dirty="0"/>
              </a:p>
            </p:txBody>
          </p:sp>
        </mc:Choice>
        <mc:Fallback xmlns="">
          <p:sp>
            <p:nvSpPr>
              <p:cNvPr id="5" name="TextBox 4"/>
              <p:cNvSpPr txBox="1">
                <a:spLocks noRot="1" noChangeAspect="1" noMove="1" noResize="1" noEditPoints="1" noAdjustHandles="1" noChangeArrowheads="1" noChangeShapeType="1" noTextEdit="1"/>
              </p:cNvSpPr>
              <p:nvPr/>
            </p:nvSpPr>
            <p:spPr>
              <a:xfrm>
                <a:off x="8099058" y="4953741"/>
                <a:ext cx="545342" cy="400110"/>
              </a:xfrm>
              <a:prstGeom prst="rect">
                <a:avLst/>
              </a:prstGeom>
              <a:blipFill rotWithShape="1">
                <a:blip r:embed="rId9"/>
                <a:stretch>
                  <a:fillRect/>
                </a:stretch>
              </a:blipFill>
            </p:spPr>
            <p:txBody>
              <a:bodyPr/>
              <a:lstStyle/>
              <a:p>
                <a:r>
                  <a:rPr lang="ru-RU">
                    <a:noFill/>
                  </a:rPr>
                  <a:t> </a:t>
                </a:r>
              </a:p>
            </p:txBody>
          </p:sp>
        </mc:Fallback>
      </mc:AlternateContent>
    </p:spTree>
    <p:extLst>
      <p:ext uri="{BB962C8B-B14F-4D97-AF65-F5344CB8AC3E}">
        <p14:creationId xmlns:p14="http://schemas.microsoft.com/office/powerpoint/2010/main" val="10005760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23</a:t>
            </a:fld>
            <a:endParaRPr lang="ru-RU"/>
          </a:p>
        </p:txBody>
      </p:sp>
      <p:sp>
        <p:nvSpPr>
          <p:cNvPr id="9" name="TextBox 8"/>
          <p:cNvSpPr txBox="1"/>
          <p:nvPr/>
        </p:nvSpPr>
        <p:spPr>
          <a:xfrm>
            <a:off x="0" y="23412"/>
            <a:ext cx="9144000" cy="646331"/>
          </a:xfrm>
          <a:prstGeom prst="rect">
            <a:avLst/>
          </a:prstGeom>
          <a:noFill/>
        </p:spPr>
        <p:txBody>
          <a:bodyPr wrap="square" rtlCol="0">
            <a:spAutoFit/>
          </a:bodyPr>
          <a:lstStyle/>
          <a:p>
            <a:pPr algn="ctr"/>
            <a:r>
              <a:rPr lang="en-US" sz="3600" b="1" i="1" dirty="0" smtClean="0">
                <a:latin typeface="Times New Roman" pitchFamily="18" charset="0"/>
                <a:cs typeface="Times New Roman" pitchFamily="18" charset="0"/>
              </a:rPr>
              <a:t>H. </a:t>
            </a:r>
            <a:r>
              <a:rPr lang="en-US" sz="3600" b="1" i="1" dirty="0" err="1" smtClean="0">
                <a:latin typeface="Times New Roman" pitchFamily="18" charset="0"/>
                <a:cs typeface="Times New Roman" pitchFamily="18" charset="0"/>
              </a:rPr>
              <a:t>Steinhaus</a:t>
            </a:r>
            <a:r>
              <a:rPr lang="en-US" sz="3600" b="1" i="1" dirty="0" smtClean="0">
                <a:latin typeface="Times New Roman" pitchFamily="18" charset="0"/>
                <a:cs typeface="Times New Roman" pitchFamily="18" charset="0"/>
              </a:rPr>
              <a:t>’ idea: extension</a:t>
            </a:r>
            <a:endParaRPr lang="ru-RU" sz="3600" b="1" i="1" dirty="0">
              <a:latin typeface="Times New Roman" pitchFamily="18" charset="0"/>
              <a:cs typeface="Times New Roman" pitchFamily="18" charset="0"/>
            </a:endParaRPr>
          </a:p>
        </p:txBody>
      </p:sp>
      <p:sp>
        <p:nvSpPr>
          <p:cNvPr id="11" name="Прямоугольник 10"/>
          <p:cNvSpPr/>
          <p:nvPr/>
        </p:nvSpPr>
        <p:spPr>
          <a:xfrm>
            <a:off x="0" y="1916832"/>
            <a:ext cx="9144000" cy="2677656"/>
          </a:xfrm>
          <a:prstGeom prst="rect">
            <a:avLst/>
          </a:prstGeom>
        </p:spPr>
        <p:txBody>
          <a:bodyPr wrap="square">
            <a:spAutoFit/>
          </a:bodyPr>
          <a:lstStyle/>
          <a:p>
            <a:pPr algn="just"/>
            <a:r>
              <a:rPr lang="en-US" sz="2800" dirty="0">
                <a:latin typeface="Times New Roman" pitchFamily="18" charset="0"/>
                <a:cs typeface="Times New Roman" pitchFamily="18" charset="0"/>
              </a:rPr>
              <a:t>In fact, the aforementioned idea of H. </a:t>
            </a:r>
            <a:r>
              <a:rPr lang="en-US" sz="2800" dirty="0" err="1">
                <a:latin typeface="Times New Roman" pitchFamily="18" charset="0"/>
                <a:cs typeface="Times New Roman" pitchFamily="18" charset="0"/>
              </a:rPr>
              <a:t>Steinghaus</a:t>
            </a:r>
            <a:r>
              <a:rPr lang="en-US" sz="2800" dirty="0">
                <a:latin typeface="Times New Roman" pitchFamily="18" charset="0"/>
                <a:cs typeface="Times New Roman" pitchFamily="18" charset="0"/>
              </a:rPr>
              <a:t> </a:t>
            </a:r>
            <a:r>
              <a:rPr lang="en-US" sz="2800" dirty="0" smtClean="0">
                <a:latin typeface="Times New Roman" pitchFamily="18" charset="0"/>
                <a:cs typeface="Times New Roman" pitchFamily="18" charset="0"/>
              </a:rPr>
              <a:t>remains valid for </a:t>
            </a:r>
            <a:r>
              <a:rPr lang="en-US" sz="2800" dirty="0">
                <a:latin typeface="Times New Roman" pitchFamily="18" charset="0"/>
                <a:cs typeface="Times New Roman" pitchFamily="18" charset="0"/>
              </a:rPr>
              <a:t>an arbitrary number of subsets, </a:t>
            </a:r>
            <a:r>
              <a:rPr lang="en-US" sz="2800" dirty="0" smtClean="0">
                <a:latin typeface="Times New Roman" pitchFamily="18" charset="0"/>
                <a:cs typeface="Times New Roman" pitchFamily="18" charset="0"/>
              </a:rPr>
              <a:t>as was </a:t>
            </a:r>
            <a:r>
              <a:rPr lang="en-US" sz="2800" dirty="0">
                <a:latin typeface="Times New Roman" pitchFamily="18" charset="0"/>
                <a:cs typeface="Times New Roman" pitchFamily="18" charset="0"/>
              </a:rPr>
              <a:t>shown in </a:t>
            </a:r>
            <a:r>
              <a:rPr lang="en-US" sz="2800" dirty="0" smtClean="0">
                <a:latin typeface="Times New Roman" pitchFamily="18" charset="0"/>
                <a:cs typeface="Times New Roman" pitchFamily="18" charset="0"/>
              </a:rPr>
              <a:t>his paper [10]. </a:t>
            </a:r>
            <a:r>
              <a:rPr lang="en-US" sz="2800" dirty="0">
                <a:latin typeface="Times New Roman" pitchFamily="18" charset="0"/>
                <a:cs typeface="Times New Roman" pitchFamily="18" charset="0"/>
              </a:rPr>
              <a:t>The example with two subsets has been highlighted </a:t>
            </a:r>
            <a:r>
              <a:rPr lang="en-US" sz="2800" dirty="0" smtClean="0">
                <a:latin typeface="Times New Roman" pitchFamily="18" charset="0"/>
                <a:cs typeface="Times New Roman" pitchFamily="18" charset="0"/>
              </a:rPr>
              <a:t>above for </a:t>
            </a:r>
            <a:r>
              <a:rPr lang="en-US" sz="2800" dirty="0">
                <a:latin typeface="Times New Roman" pitchFamily="18" charset="0"/>
                <a:cs typeface="Times New Roman" pitchFamily="18" charset="0"/>
              </a:rPr>
              <a:t>ease of understanding. Also, in the case of several subsets, the K-means algorithm is applicable. The results of this application are described below.</a:t>
            </a:r>
            <a:endParaRPr lang="en-US" sz="2800" dirty="0" smtClean="0">
              <a:latin typeface="Times New Roman" pitchFamily="18" charset="0"/>
              <a:cs typeface="Times New Roman" pitchFamily="18" charset="0"/>
            </a:endParaRPr>
          </a:p>
        </p:txBody>
      </p:sp>
      <p:sp>
        <p:nvSpPr>
          <p:cNvPr id="5" name="TextBox 4"/>
          <p:cNvSpPr txBox="1"/>
          <p:nvPr/>
        </p:nvSpPr>
        <p:spPr>
          <a:xfrm>
            <a:off x="1907704" y="1307669"/>
            <a:ext cx="184731" cy="369332"/>
          </a:xfrm>
          <a:prstGeom prst="rect">
            <a:avLst/>
          </a:prstGeom>
          <a:noFill/>
        </p:spPr>
        <p:txBody>
          <a:bodyPr wrap="none" rtlCol="0">
            <a:spAutoFit/>
          </a:bodyPr>
          <a:lstStyle/>
          <a:p>
            <a:endParaRPr lang="ru-RU" dirty="0"/>
          </a:p>
        </p:txBody>
      </p:sp>
      <p:sp>
        <p:nvSpPr>
          <p:cNvPr id="7" name="Прямоугольник 6"/>
          <p:cNvSpPr/>
          <p:nvPr/>
        </p:nvSpPr>
        <p:spPr>
          <a:xfrm>
            <a:off x="14832" y="6167045"/>
            <a:ext cx="9129167" cy="646331"/>
          </a:xfrm>
          <a:prstGeom prst="rect">
            <a:avLst/>
          </a:prstGeom>
        </p:spPr>
        <p:txBody>
          <a:bodyPr wrap="square">
            <a:spAutoFit/>
          </a:bodyPr>
          <a:lstStyle/>
          <a:p>
            <a:r>
              <a:rPr lang="fr-FR" dirty="0" smtClean="0">
                <a:latin typeface="Times New Roman" pitchFamily="18" charset="0"/>
                <a:cs typeface="Times New Roman" pitchFamily="18" charset="0"/>
              </a:rPr>
              <a:t>[10] H</a:t>
            </a:r>
            <a:r>
              <a:rPr lang="fr-FR" dirty="0">
                <a:latin typeface="Times New Roman" pitchFamily="18" charset="0"/>
                <a:cs typeface="Times New Roman" pitchFamily="18" charset="0"/>
              </a:rPr>
              <a:t>. </a:t>
            </a:r>
            <a:r>
              <a:rPr lang="fr-FR" dirty="0" smtClean="0">
                <a:latin typeface="Times New Roman" pitchFamily="18" charset="0"/>
                <a:cs typeface="Times New Roman" pitchFamily="18" charset="0"/>
              </a:rPr>
              <a:t>Steinhaus, Sur </a:t>
            </a:r>
            <a:r>
              <a:rPr lang="fr-FR" dirty="0">
                <a:latin typeface="Times New Roman" pitchFamily="18" charset="0"/>
                <a:cs typeface="Times New Roman" pitchFamily="18" charset="0"/>
              </a:rPr>
              <a:t>la </a:t>
            </a:r>
            <a:r>
              <a:rPr lang="fr-FR" dirty="0" smtClean="0">
                <a:latin typeface="Times New Roman" pitchFamily="18" charset="0"/>
                <a:cs typeface="Times New Roman" pitchFamily="18" charset="0"/>
              </a:rPr>
              <a:t>division des </a:t>
            </a:r>
            <a:r>
              <a:rPr lang="fr-FR" dirty="0">
                <a:latin typeface="Times New Roman" pitchFamily="18" charset="0"/>
                <a:cs typeface="Times New Roman" pitchFamily="18" charset="0"/>
              </a:rPr>
              <a:t>corp materiels en parties. </a:t>
            </a:r>
            <a:r>
              <a:rPr lang="fr-FR" dirty="0" smtClean="0">
                <a:latin typeface="Times New Roman" pitchFamily="18" charset="0"/>
                <a:cs typeface="Times New Roman" pitchFamily="18" charset="0"/>
              </a:rPr>
              <a:t>Bull</a:t>
            </a:r>
            <a:r>
              <a:rPr lang="fr-FR" dirty="0">
                <a:latin typeface="Times New Roman" pitchFamily="18" charset="0"/>
                <a:cs typeface="Times New Roman" pitchFamily="18" charset="0"/>
              </a:rPr>
              <a:t>. Acad</a:t>
            </a:r>
            <a:r>
              <a:rPr lang="fr-FR" dirty="0" smtClean="0">
                <a:latin typeface="Times New Roman" pitchFamily="18" charset="0"/>
                <a:cs typeface="Times New Roman" pitchFamily="18" charset="0"/>
              </a:rPr>
              <a:t>. Polon</a:t>
            </a:r>
            <a:r>
              <a:rPr lang="fr-FR" dirty="0">
                <a:latin typeface="Times New Roman" pitchFamily="18" charset="0"/>
                <a:cs typeface="Times New Roman" pitchFamily="18" charset="0"/>
              </a:rPr>
              <a:t>. Sci. IV (Cl.III) (1956) 801–804.</a:t>
            </a:r>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40439149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vnik\Desktop\k-means\PicsOfAst\Bacchus\BacchusColoredAndSphe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3060000" cy="30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vnik\Desktop\k-means\PicsOfAst\Eros\ErosColoredAndSphe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2000" y="1286482"/>
            <a:ext cx="3060000" cy="30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C:\Users\vnik\Desktop\k-means\PicsOfAst\Kleopatra\KleopatraColoredAndSphere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000" y="1268760"/>
            <a:ext cx="3060000" cy="3060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3707904" y="4221088"/>
            <a:ext cx="1584176" cy="461665"/>
          </a:xfrm>
          <a:prstGeom prst="rect">
            <a:avLst/>
          </a:prstGeom>
          <a:noFill/>
        </p:spPr>
        <p:txBody>
          <a:bodyPr wrap="square" rtlCol="0">
            <a:spAutoFit/>
          </a:bodyPr>
          <a:lstStyle/>
          <a:p>
            <a:r>
              <a:rPr lang="ru-RU" sz="2400" dirty="0" smtClean="0">
                <a:latin typeface="Times New Roman" pitchFamily="18" charset="0"/>
                <a:cs typeface="Times New Roman" pitchFamily="18" charset="0"/>
              </a:rPr>
              <a:t>(433) </a:t>
            </a:r>
            <a:r>
              <a:rPr lang="en-US" sz="2400" dirty="0" smtClean="0">
                <a:latin typeface="Times New Roman" pitchFamily="18" charset="0"/>
                <a:cs typeface="Times New Roman" pitchFamily="18" charset="0"/>
              </a:rPr>
              <a:t>Eros</a:t>
            </a:r>
            <a:endParaRPr lang="ru-RU" sz="2400" dirty="0">
              <a:latin typeface="Times New Roman" pitchFamily="18" charset="0"/>
              <a:cs typeface="Times New Roman" pitchFamily="18" charset="0"/>
            </a:endParaRPr>
          </a:p>
        </p:txBody>
      </p:sp>
      <p:sp>
        <p:nvSpPr>
          <p:cNvPr id="10" name="Прямоугольник 9"/>
          <p:cNvSpPr/>
          <p:nvPr/>
        </p:nvSpPr>
        <p:spPr>
          <a:xfrm>
            <a:off x="6507853" y="4221089"/>
            <a:ext cx="2140330" cy="461665"/>
          </a:xfrm>
          <a:prstGeom prst="rect">
            <a:avLst/>
          </a:prstGeom>
          <a:noFill/>
        </p:spPr>
        <p:txBody>
          <a:bodyPr wrap="none">
            <a:spAutoFit/>
          </a:bodyPr>
          <a:lstStyle/>
          <a:p>
            <a:r>
              <a:rPr lang="ru-RU" sz="2400" dirty="0">
                <a:solidFill>
                  <a:srgbClr val="000000"/>
                </a:solidFill>
                <a:latin typeface="Times New Roman" pitchFamily="18" charset="0"/>
                <a:cs typeface="Times New Roman" pitchFamily="18" charset="0"/>
              </a:rPr>
              <a:t>(216) </a:t>
            </a:r>
            <a:r>
              <a:rPr lang="en-US" sz="2400" dirty="0" err="1" smtClean="0">
                <a:solidFill>
                  <a:srgbClr val="000000"/>
                </a:solidFill>
                <a:latin typeface="Times New Roman" pitchFamily="18" charset="0"/>
                <a:cs typeface="Times New Roman" pitchFamily="18" charset="0"/>
              </a:rPr>
              <a:t>Kleopatra</a:t>
            </a:r>
            <a:endParaRPr lang="ru-RU" sz="2400" dirty="0">
              <a:latin typeface="Times New Roman" pitchFamily="18" charset="0"/>
              <a:cs typeface="Times New Roman" pitchFamily="18" charset="0"/>
            </a:endParaRPr>
          </a:p>
        </p:txBody>
      </p:sp>
      <p:sp>
        <p:nvSpPr>
          <p:cNvPr id="11" name="TextBox 10"/>
          <p:cNvSpPr txBox="1"/>
          <p:nvPr/>
        </p:nvSpPr>
        <p:spPr>
          <a:xfrm>
            <a:off x="436210" y="4222830"/>
            <a:ext cx="2142576" cy="461665"/>
          </a:xfrm>
          <a:prstGeom prst="rect">
            <a:avLst/>
          </a:prstGeom>
          <a:noFill/>
        </p:spPr>
        <p:txBody>
          <a:bodyPr wrap="square" rtlCol="0">
            <a:spAutoFit/>
          </a:bodyPr>
          <a:lstStyle/>
          <a:p>
            <a:r>
              <a:rPr lang="ru-RU" sz="2400" dirty="0" smtClean="0">
                <a:latin typeface="Times New Roman" pitchFamily="18" charset="0"/>
                <a:cs typeface="Times New Roman" pitchFamily="18" charset="0"/>
              </a:rPr>
              <a:t>(2063) </a:t>
            </a:r>
            <a:r>
              <a:rPr lang="en-US" sz="2400" dirty="0">
                <a:latin typeface="Times New Roman" pitchFamily="18" charset="0"/>
                <a:cs typeface="Times New Roman" pitchFamily="18" charset="0"/>
              </a:rPr>
              <a:t>Bacchus</a:t>
            </a:r>
            <a:endParaRPr lang="ru-RU" sz="2400"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2" name="Прямоугольник 11"/>
              <p:cNvSpPr/>
              <p:nvPr/>
            </p:nvSpPr>
            <p:spPr>
              <a:xfrm>
                <a:off x="6084000" y="4684495"/>
                <a:ext cx="3060000" cy="1631216"/>
              </a:xfrm>
              <a:prstGeom prst="rect">
                <a:avLst/>
              </a:prstGeom>
            </p:spPr>
            <p:txBody>
              <a:bodyPr wrap="square">
                <a:spAutoFit/>
              </a:bodyPr>
              <a:lstStyle/>
              <a:p>
                <a14:m>
                  <m:oMath xmlns:m="http://schemas.openxmlformats.org/officeDocument/2006/math">
                    <m:sSub>
                      <m:sSubPr>
                        <m:ctrlPr>
                          <a:rPr lang="en-US" sz="2000" i="1" smtClean="0">
                            <a:latin typeface="Cambria Math"/>
                          </a:rPr>
                        </m:ctrlPr>
                      </m:sSubPr>
                      <m:e>
                        <m:r>
                          <a:rPr lang="en-US" sz="2000" b="0" i="1" smtClean="0">
                            <a:latin typeface="Cambria Math"/>
                          </a:rPr>
                          <m:t>𝑅</m:t>
                        </m:r>
                      </m:e>
                      <m:sub>
                        <m:r>
                          <a:rPr lang="en-US" sz="2000" b="0" i="1" smtClean="0">
                            <a:latin typeface="Cambria Math"/>
                          </a:rPr>
                          <m:t>1</m:t>
                        </m:r>
                      </m:sub>
                    </m:sSub>
                  </m:oMath>
                </a14:m>
                <a:r>
                  <a:rPr lang="pt-BR" sz="2000" dirty="0" smtClean="0">
                    <a:latin typeface="Times New Roman" pitchFamily="18" charset="0"/>
                    <a:cs typeface="Times New Roman" pitchFamily="18" charset="0"/>
                  </a:rPr>
                  <a:t>=41800 m, </a:t>
                </a:r>
                <a14:m>
                  <m:oMath xmlns:m="http://schemas.openxmlformats.org/officeDocument/2006/math">
                    <m:sSub>
                      <m:sSubPr>
                        <m:ctrlPr>
                          <a:rPr lang="en-US" sz="2000" i="1">
                            <a:latin typeface="Cambria Math"/>
                          </a:rPr>
                        </m:ctrlPr>
                      </m:sSubPr>
                      <m:e>
                        <m:r>
                          <a:rPr lang="en-US" sz="2000" i="1">
                            <a:latin typeface="Cambria Math"/>
                          </a:rPr>
                          <m:t>𝑅</m:t>
                        </m:r>
                      </m:e>
                      <m:sub>
                        <m:r>
                          <a:rPr lang="en-US" sz="2000" b="0" i="1" smtClean="0">
                            <a:latin typeface="Cambria Math"/>
                          </a:rPr>
                          <m:t>2</m:t>
                        </m:r>
                      </m:sub>
                    </m:sSub>
                    <m:r>
                      <a:rPr lang="en-US" sz="2000" i="1">
                        <a:latin typeface="Cambria Math"/>
                      </a:rPr>
                      <m:t> </m:t>
                    </m:r>
                  </m:oMath>
                </a14:m>
                <a:r>
                  <a:rPr lang="pt-BR" sz="2000" dirty="0" smtClean="0">
                    <a:latin typeface="Times New Roman" pitchFamily="18" charset="0"/>
                    <a:cs typeface="Times New Roman" pitchFamily="18" charset="0"/>
                  </a:rPr>
                  <a:t>=40944 m, </a:t>
                </a:r>
              </a:p>
              <a:p>
                <a:pPr algn="ctr"/>
                <a14:m>
                  <m:oMath xmlns:m="http://schemas.openxmlformats.org/officeDocument/2006/math">
                    <m:sSub>
                      <m:sSubPr>
                        <m:ctrlPr>
                          <a:rPr lang="en-US" sz="2000" i="1">
                            <a:latin typeface="Cambria Math"/>
                          </a:rPr>
                        </m:ctrlPr>
                      </m:sSubPr>
                      <m:e>
                        <m:r>
                          <a:rPr lang="en-US" sz="2000" i="1">
                            <a:latin typeface="Cambria Math"/>
                          </a:rPr>
                          <m:t>𝑅</m:t>
                        </m:r>
                      </m:e>
                      <m:sub>
                        <m:r>
                          <a:rPr lang="en-US" sz="2000" b="0" i="1" smtClean="0">
                            <a:latin typeface="Cambria Math"/>
                          </a:rPr>
                          <m:t>3</m:t>
                        </m:r>
                      </m:sub>
                    </m:sSub>
                    <m:r>
                      <a:rPr lang="en-US" sz="2000" i="1">
                        <a:latin typeface="Cambria Math"/>
                      </a:rPr>
                      <m:t> </m:t>
                    </m:r>
                  </m:oMath>
                </a14:m>
                <a:r>
                  <a:rPr lang="pt-BR" sz="2000" dirty="0" smtClean="0">
                    <a:latin typeface="Times New Roman" pitchFamily="18" charset="0"/>
                    <a:cs typeface="Times New Roman" pitchFamily="18" charset="0"/>
                  </a:rPr>
                  <a:t>=30203 m</a:t>
                </a:r>
              </a:p>
              <a:p>
                <a:pPr algn="ctr"/>
                <a14:m>
                  <m:oMath xmlns:m="http://schemas.openxmlformats.org/officeDocument/2006/math">
                    <m:sSub>
                      <m:sSubPr>
                        <m:ctrlPr>
                          <a:rPr lang="en-US" sz="2000" i="1">
                            <a:latin typeface="Cambria Math"/>
                          </a:rPr>
                        </m:ctrlPr>
                      </m:sSubPr>
                      <m:e>
                        <m:r>
                          <a:rPr lang="en-US" sz="2000" i="1">
                            <a:latin typeface="Cambria Math"/>
                          </a:rPr>
                          <m:t>𝑙</m:t>
                        </m:r>
                      </m:e>
                      <m:sub>
                        <m:r>
                          <a:rPr lang="en-US" sz="2000" i="1">
                            <a:latin typeface="Cambria Math"/>
                          </a:rPr>
                          <m:t>12</m:t>
                        </m:r>
                      </m:sub>
                    </m:sSub>
                    <m:r>
                      <a:rPr lang="en-US" sz="2000" i="1">
                        <a:latin typeface="Cambria Math"/>
                      </a:rPr>
                      <m:t> </m:t>
                    </m:r>
                  </m:oMath>
                </a14:m>
                <a:r>
                  <a:rPr lang="pt-BR" sz="2000" dirty="0">
                    <a:latin typeface="Times New Roman" pitchFamily="18" charset="0"/>
                    <a:cs typeface="Times New Roman" pitchFamily="18" charset="0"/>
                  </a:rPr>
                  <a:t>=133671 m, </a:t>
                </a:r>
              </a:p>
              <a:p>
                <a:pPr algn="ctr"/>
                <a14:m>
                  <m:oMath xmlns:m="http://schemas.openxmlformats.org/officeDocument/2006/math">
                    <m:sSub>
                      <m:sSubPr>
                        <m:ctrlPr>
                          <a:rPr lang="en-US" sz="2000" i="1">
                            <a:latin typeface="Cambria Math"/>
                          </a:rPr>
                        </m:ctrlPr>
                      </m:sSubPr>
                      <m:e>
                        <m:r>
                          <a:rPr lang="en-US" sz="2000" i="1">
                            <a:latin typeface="Cambria Math"/>
                          </a:rPr>
                          <m:t>𝑙</m:t>
                        </m:r>
                      </m:e>
                      <m:sub>
                        <m:r>
                          <a:rPr lang="en-US" sz="2000" i="1">
                            <a:latin typeface="Cambria Math"/>
                          </a:rPr>
                          <m:t>23</m:t>
                        </m:r>
                      </m:sub>
                    </m:sSub>
                    <m:r>
                      <a:rPr lang="en-US" sz="2000" i="1">
                        <a:latin typeface="Cambria Math"/>
                      </a:rPr>
                      <m:t> </m:t>
                    </m:r>
                  </m:oMath>
                </a14:m>
                <a:r>
                  <a:rPr lang="pt-BR" sz="2000" dirty="0">
                    <a:latin typeface="Times New Roman" pitchFamily="18" charset="0"/>
                    <a:cs typeface="Times New Roman" pitchFamily="18" charset="0"/>
                  </a:rPr>
                  <a:t>=59332 m, </a:t>
                </a:r>
              </a:p>
              <a:p>
                <a:pPr algn="ctr"/>
                <a14:m>
                  <m:oMath xmlns:m="http://schemas.openxmlformats.org/officeDocument/2006/math">
                    <m:sSub>
                      <m:sSubPr>
                        <m:ctrlPr>
                          <a:rPr lang="en-US" sz="2000" i="1">
                            <a:latin typeface="Cambria Math"/>
                          </a:rPr>
                        </m:ctrlPr>
                      </m:sSubPr>
                      <m:e>
                        <m:r>
                          <a:rPr lang="en-US" sz="2000" i="1">
                            <a:latin typeface="Cambria Math"/>
                          </a:rPr>
                          <m:t>𝑙</m:t>
                        </m:r>
                      </m:e>
                      <m:sub>
                        <m:r>
                          <a:rPr lang="en-US" sz="2000" i="1">
                            <a:latin typeface="Cambria Math"/>
                          </a:rPr>
                          <m:t>13</m:t>
                        </m:r>
                      </m:sub>
                    </m:sSub>
                    <m:r>
                      <a:rPr lang="en-US" sz="2000" i="1">
                        <a:latin typeface="Cambria Math"/>
                      </a:rPr>
                      <m:t> </m:t>
                    </m:r>
                  </m:oMath>
                </a14:m>
                <a:r>
                  <a:rPr lang="pt-BR" sz="2000" dirty="0">
                    <a:latin typeface="Times New Roman" pitchFamily="18" charset="0"/>
                    <a:cs typeface="Times New Roman" pitchFamily="18" charset="0"/>
                  </a:rPr>
                  <a:t>=74641m</a:t>
                </a: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6084000" y="4684495"/>
                <a:ext cx="3060000" cy="1631216"/>
              </a:xfrm>
              <a:prstGeom prst="rect">
                <a:avLst/>
              </a:prstGeom>
              <a:blipFill rotWithShape="1">
                <a:blip r:embed="rId5"/>
                <a:stretch>
                  <a:fillRect t="-1866" r="-3785" b="-559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3" name="Прямоугольник 12"/>
              <p:cNvSpPr/>
              <p:nvPr/>
            </p:nvSpPr>
            <p:spPr>
              <a:xfrm>
                <a:off x="-27004" y="4664387"/>
                <a:ext cx="3069004" cy="1631216"/>
              </a:xfrm>
              <a:prstGeom prst="rect">
                <a:avLst/>
              </a:prstGeom>
            </p:spPr>
            <p:txBody>
              <a:bodyPr wrap="square">
                <a:spAutoFit/>
              </a:bodyPr>
              <a:lstStyle/>
              <a:p>
                <a:pPr marL="4763" algn="ctr"/>
                <a14:m>
                  <m:oMath xmlns:m="http://schemas.openxmlformats.org/officeDocument/2006/math">
                    <m:sSub>
                      <m:sSubPr>
                        <m:ctrlPr>
                          <a:rPr lang="en-US" sz="2000" i="1" smtClean="0">
                            <a:latin typeface="Cambria Math"/>
                          </a:rPr>
                        </m:ctrlPr>
                      </m:sSubPr>
                      <m:e>
                        <m:r>
                          <a:rPr lang="en-US" sz="2000" i="1">
                            <a:latin typeface="Cambria Math"/>
                          </a:rPr>
                          <m:t>𝑅</m:t>
                        </m:r>
                      </m:e>
                      <m:sub>
                        <m:r>
                          <a:rPr lang="en-US" sz="2000" i="1">
                            <a:latin typeface="Cambria Math"/>
                          </a:rPr>
                          <m:t>1</m:t>
                        </m:r>
                      </m:sub>
                    </m:sSub>
                    <m:r>
                      <a:rPr lang="en-US" sz="2000" i="1">
                        <a:latin typeface="Cambria Math"/>
                      </a:rPr>
                      <m:t> </m:t>
                    </m:r>
                  </m:oMath>
                </a14:m>
                <a:r>
                  <a:rPr lang="pt-BR" sz="2000" dirty="0" smtClean="0">
                    <a:latin typeface="Times New Roman" pitchFamily="18" charset="0"/>
                    <a:cs typeface="Times New Roman" pitchFamily="18" charset="0"/>
                  </a:rPr>
                  <a:t>=219 m, </a:t>
                </a:r>
                <a14:m>
                  <m:oMath xmlns:m="http://schemas.openxmlformats.org/officeDocument/2006/math">
                    <m:sSub>
                      <m:sSubPr>
                        <m:ctrlPr>
                          <a:rPr lang="en-US" sz="2000" i="1">
                            <a:latin typeface="Cambria Math"/>
                          </a:rPr>
                        </m:ctrlPr>
                      </m:sSubPr>
                      <m:e>
                        <m:r>
                          <a:rPr lang="en-US" sz="2000" i="1">
                            <a:latin typeface="Cambria Math"/>
                          </a:rPr>
                          <m:t>𝑅</m:t>
                        </m:r>
                      </m:e>
                      <m:sub>
                        <m:r>
                          <a:rPr lang="en-US" sz="2000" b="0" i="1" smtClean="0">
                            <a:latin typeface="Cambria Math"/>
                          </a:rPr>
                          <m:t>2</m:t>
                        </m:r>
                      </m:sub>
                    </m:sSub>
                    <m:r>
                      <a:rPr lang="en-US" sz="2000" i="1">
                        <a:latin typeface="Cambria Math"/>
                      </a:rPr>
                      <m:t> </m:t>
                    </m:r>
                  </m:oMath>
                </a14:m>
                <a:r>
                  <a:rPr lang="pt-BR" sz="2000" dirty="0" smtClean="0">
                    <a:latin typeface="Times New Roman" pitchFamily="18" charset="0"/>
                    <a:cs typeface="Times New Roman" pitchFamily="18" charset="0"/>
                  </a:rPr>
                  <a:t>=232 </a:t>
                </a:r>
                <a:r>
                  <a:rPr lang="pt-BR" sz="2000" dirty="0">
                    <a:latin typeface="Times New Roman" pitchFamily="18" charset="0"/>
                    <a:cs typeface="Times New Roman" pitchFamily="18" charset="0"/>
                  </a:rPr>
                  <a:t>m</a:t>
                </a:r>
                <a:r>
                  <a:rPr lang="pt-BR" sz="2000" dirty="0" smtClean="0">
                    <a:latin typeface="Times New Roman" pitchFamily="18" charset="0"/>
                    <a:cs typeface="Times New Roman" pitchFamily="18" charset="0"/>
                  </a:rPr>
                  <a:t>,</a:t>
                </a:r>
              </a:p>
              <a:p>
                <a:pPr marL="4763" algn="ctr"/>
                <a:r>
                  <a:rPr lang="pt-BR" sz="2000" dirty="0" smtClean="0">
                    <a:latin typeface="Times New Roman" pitchFamily="18" charset="0"/>
                    <a:cs typeface="Times New Roman" pitchFamily="18" charset="0"/>
                  </a:rPr>
                  <a:t> </a:t>
                </a:r>
                <a14:m>
                  <m:oMath xmlns:m="http://schemas.openxmlformats.org/officeDocument/2006/math">
                    <m:sSub>
                      <m:sSubPr>
                        <m:ctrlPr>
                          <a:rPr lang="en-US" sz="2000" i="1">
                            <a:latin typeface="Cambria Math"/>
                          </a:rPr>
                        </m:ctrlPr>
                      </m:sSubPr>
                      <m:e>
                        <m:r>
                          <a:rPr lang="en-US" sz="2000" i="1">
                            <a:latin typeface="Cambria Math"/>
                          </a:rPr>
                          <m:t>𝑅</m:t>
                        </m:r>
                      </m:e>
                      <m:sub>
                        <m:r>
                          <a:rPr lang="en-US" sz="2000" b="0" i="1" smtClean="0">
                            <a:latin typeface="Cambria Math"/>
                          </a:rPr>
                          <m:t>3</m:t>
                        </m:r>
                      </m:sub>
                    </m:sSub>
                    <m:r>
                      <a:rPr lang="en-US" sz="2000" i="1">
                        <a:latin typeface="Cambria Math"/>
                      </a:rPr>
                      <m:t> </m:t>
                    </m:r>
                  </m:oMath>
                </a14:m>
                <a:r>
                  <a:rPr lang="pt-BR" sz="2000" dirty="0" smtClean="0">
                    <a:latin typeface="Times New Roman" pitchFamily="18" charset="0"/>
                    <a:cs typeface="Times New Roman" pitchFamily="18" charset="0"/>
                  </a:rPr>
                  <a:t>=211</a:t>
                </a:r>
                <a:r>
                  <a:rPr lang="ru-RU" sz="2000" dirty="0" smtClean="0">
                    <a:latin typeface="Times New Roman" pitchFamily="18" charset="0"/>
                    <a:cs typeface="Times New Roman" pitchFamily="18" charset="0"/>
                  </a:rPr>
                  <a:t> </a:t>
                </a:r>
                <a:r>
                  <a:rPr lang="pt-BR" sz="2000" dirty="0" smtClean="0">
                    <a:latin typeface="Times New Roman" pitchFamily="18" charset="0"/>
                    <a:cs typeface="Times New Roman" pitchFamily="18" charset="0"/>
                  </a:rPr>
                  <a:t>m</a:t>
                </a:r>
              </a:p>
              <a:p>
                <a:pPr marL="4763" algn="ctr"/>
                <a14:m>
                  <m:oMath xmlns:m="http://schemas.openxmlformats.org/officeDocument/2006/math">
                    <m:sSub>
                      <m:sSubPr>
                        <m:ctrlPr>
                          <a:rPr lang="en-US" sz="2000" i="1">
                            <a:latin typeface="Cambria Math"/>
                          </a:rPr>
                        </m:ctrlPr>
                      </m:sSubPr>
                      <m:e>
                        <m:r>
                          <a:rPr lang="en-US" sz="2000" b="0" i="1" smtClean="0">
                            <a:latin typeface="Cambria Math"/>
                          </a:rPr>
                          <m:t>𝑙</m:t>
                        </m:r>
                      </m:e>
                      <m:sub>
                        <m:r>
                          <a:rPr lang="en-US" sz="2000" i="1">
                            <a:latin typeface="Cambria Math"/>
                          </a:rPr>
                          <m:t>1</m:t>
                        </m:r>
                        <m:r>
                          <a:rPr lang="en-US" sz="2000" b="0" i="1" smtClean="0">
                            <a:latin typeface="Cambria Math"/>
                          </a:rPr>
                          <m:t>2</m:t>
                        </m:r>
                      </m:sub>
                    </m:sSub>
                    <m:r>
                      <a:rPr lang="en-US" sz="2000" i="1">
                        <a:latin typeface="Cambria Math"/>
                      </a:rPr>
                      <m:t> </m:t>
                    </m:r>
                  </m:oMath>
                </a14:m>
                <a:r>
                  <a:rPr lang="pt-BR" sz="2000" dirty="0" smtClean="0">
                    <a:latin typeface="Times New Roman" pitchFamily="18" charset="0"/>
                    <a:cs typeface="Times New Roman" pitchFamily="18" charset="0"/>
                  </a:rPr>
                  <a:t>=555 </a:t>
                </a:r>
                <a:r>
                  <a:rPr lang="pt-BR" sz="2000" dirty="0">
                    <a:latin typeface="Times New Roman" pitchFamily="18" charset="0"/>
                    <a:cs typeface="Times New Roman" pitchFamily="18" charset="0"/>
                  </a:rPr>
                  <a:t>m, </a:t>
                </a:r>
                <a:endParaRPr lang="pt-BR" sz="2000" dirty="0" smtClean="0">
                  <a:latin typeface="Times New Roman" pitchFamily="18" charset="0"/>
                  <a:cs typeface="Times New Roman" pitchFamily="18" charset="0"/>
                </a:endParaRPr>
              </a:p>
              <a:p>
                <a:pPr marL="4763" algn="ctr"/>
                <a14:m>
                  <m:oMath xmlns:m="http://schemas.openxmlformats.org/officeDocument/2006/math">
                    <m:sSub>
                      <m:sSubPr>
                        <m:ctrlPr>
                          <a:rPr lang="en-US" sz="2000" i="1">
                            <a:latin typeface="Cambria Math"/>
                          </a:rPr>
                        </m:ctrlPr>
                      </m:sSubPr>
                      <m:e>
                        <m:r>
                          <a:rPr lang="en-US" sz="2000" b="0" i="1" smtClean="0">
                            <a:latin typeface="Cambria Math"/>
                          </a:rPr>
                          <m:t>𝑙</m:t>
                        </m:r>
                      </m:e>
                      <m:sub>
                        <m:r>
                          <a:rPr lang="en-US" sz="2000" i="1">
                            <a:latin typeface="Cambria Math"/>
                          </a:rPr>
                          <m:t>2</m:t>
                        </m:r>
                        <m:r>
                          <a:rPr lang="en-US" sz="2000" b="0" i="1" smtClean="0">
                            <a:latin typeface="Cambria Math"/>
                          </a:rPr>
                          <m:t>3</m:t>
                        </m:r>
                      </m:sub>
                    </m:sSub>
                    <m:r>
                      <a:rPr lang="en-US" sz="2000" i="1">
                        <a:latin typeface="Cambria Math"/>
                      </a:rPr>
                      <m:t> </m:t>
                    </m:r>
                  </m:oMath>
                </a14:m>
                <a:r>
                  <a:rPr lang="pt-BR" sz="2000" dirty="0">
                    <a:latin typeface="Times New Roman" pitchFamily="18" charset="0"/>
                    <a:cs typeface="Times New Roman" pitchFamily="18" charset="0"/>
                  </a:rPr>
                  <a:t>=</a:t>
                </a:r>
                <a:r>
                  <a:rPr lang="pt-BR" sz="2000" dirty="0" smtClean="0">
                    <a:latin typeface="Times New Roman" pitchFamily="18" charset="0"/>
                    <a:cs typeface="Times New Roman" pitchFamily="18" charset="0"/>
                  </a:rPr>
                  <a:t>264 </a:t>
                </a:r>
                <a:r>
                  <a:rPr lang="pt-BR" sz="2000" dirty="0">
                    <a:latin typeface="Times New Roman" pitchFamily="18" charset="0"/>
                    <a:cs typeface="Times New Roman" pitchFamily="18" charset="0"/>
                  </a:rPr>
                  <a:t>m,</a:t>
                </a:r>
              </a:p>
              <a:p>
                <a:pPr marL="4763" algn="ctr"/>
                <a14:m>
                  <m:oMath xmlns:m="http://schemas.openxmlformats.org/officeDocument/2006/math">
                    <m:sSub>
                      <m:sSubPr>
                        <m:ctrlPr>
                          <a:rPr lang="en-US" sz="2000" i="1">
                            <a:latin typeface="Cambria Math"/>
                          </a:rPr>
                        </m:ctrlPr>
                      </m:sSubPr>
                      <m:e>
                        <m:r>
                          <a:rPr lang="en-US" sz="2000" b="0" i="1" smtClean="0">
                            <a:latin typeface="Cambria Math"/>
                          </a:rPr>
                          <m:t>𝑙</m:t>
                        </m:r>
                      </m:e>
                      <m:sub>
                        <m:r>
                          <a:rPr lang="en-US" sz="2000" b="0" i="1" smtClean="0">
                            <a:latin typeface="Cambria Math"/>
                          </a:rPr>
                          <m:t>1</m:t>
                        </m:r>
                        <m:r>
                          <a:rPr lang="en-US" sz="2000" i="1">
                            <a:latin typeface="Cambria Math"/>
                          </a:rPr>
                          <m:t>3</m:t>
                        </m:r>
                      </m:sub>
                    </m:sSub>
                    <m:r>
                      <a:rPr lang="en-US" sz="2000" i="1">
                        <a:latin typeface="Cambria Math"/>
                      </a:rPr>
                      <m:t> </m:t>
                    </m:r>
                  </m:oMath>
                </a14:m>
                <a:r>
                  <a:rPr lang="pt-BR" sz="2000" dirty="0" smtClean="0">
                    <a:latin typeface="Times New Roman" pitchFamily="18" charset="0"/>
                    <a:cs typeface="Times New Roman" pitchFamily="18" charset="0"/>
                  </a:rPr>
                  <a:t>=300</a:t>
                </a:r>
                <a:r>
                  <a:rPr lang="ru-RU" sz="2000" dirty="0" smtClean="0">
                    <a:latin typeface="Times New Roman" pitchFamily="18" charset="0"/>
                    <a:cs typeface="Times New Roman" pitchFamily="18" charset="0"/>
                  </a:rPr>
                  <a:t> </a:t>
                </a:r>
                <a:r>
                  <a:rPr lang="pt-BR" sz="2000" dirty="0" smtClean="0">
                    <a:latin typeface="Times New Roman" pitchFamily="18" charset="0"/>
                    <a:cs typeface="Times New Roman" pitchFamily="18" charset="0"/>
                  </a:rPr>
                  <a:t>m.</a:t>
                </a:r>
                <a:endParaRPr lang="ru-RU" sz="2000" dirty="0">
                  <a:latin typeface="Times New Roman" pitchFamily="18" charset="0"/>
                  <a:cs typeface="Times New Roman" pitchFamily="18" charset="0"/>
                </a:endParaRPr>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27004" y="4664387"/>
                <a:ext cx="3069004" cy="1631216"/>
              </a:xfrm>
              <a:prstGeom prst="rect">
                <a:avLst/>
              </a:prstGeom>
              <a:blipFill rotWithShape="1">
                <a:blip r:embed="rId6"/>
                <a:stretch>
                  <a:fillRect t="-1866" b="-559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4" name="Прямоугольник 13"/>
              <p:cNvSpPr/>
              <p:nvPr/>
            </p:nvSpPr>
            <p:spPr>
              <a:xfrm>
                <a:off x="2987824" y="4664388"/>
                <a:ext cx="3168184" cy="1631216"/>
              </a:xfrm>
              <a:prstGeom prst="rect">
                <a:avLst/>
              </a:prstGeom>
            </p:spPr>
            <p:txBody>
              <a:bodyPr wrap="square">
                <a:spAutoFit/>
              </a:bodyPr>
              <a:lstStyle/>
              <a:p>
                <a:pPr algn="ctr"/>
                <a14:m>
                  <m:oMath xmlns:m="http://schemas.openxmlformats.org/officeDocument/2006/math">
                    <m:sSub>
                      <m:sSubPr>
                        <m:ctrlPr>
                          <a:rPr lang="en-US" sz="2000" i="1" smtClean="0">
                            <a:latin typeface="Cambria Math"/>
                          </a:rPr>
                        </m:ctrlPr>
                      </m:sSubPr>
                      <m:e>
                        <m:r>
                          <a:rPr lang="en-US" sz="2000" i="1">
                            <a:latin typeface="Cambria Math"/>
                          </a:rPr>
                          <m:t>𝑅</m:t>
                        </m:r>
                      </m:e>
                      <m:sub>
                        <m:r>
                          <a:rPr lang="en-US" sz="2000" i="1">
                            <a:latin typeface="Cambria Math"/>
                          </a:rPr>
                          <m:t>1</m:t>
                        </m:r>
                      </m:sub>
                    </m:sSub>
                    <m:r>
                      <a:rPr lang="en-US" sz="2000" i="1">
                        <a:latin typeface="Cambria Math"/>
                      </a:rPr>
                      <m:t> </m:t>
                    </m:r>
                  </m:oMath>
                </a14:m>
                <a:r>
                  <a:rPr lang="pt-BR" sz="2000" dirty="0" smtClean="0">
                    <a:latin typeface="Times New Roman" pitchFamily="18" charset="0"/>
                    <a:cs typeface="Times New Roman" pitchFamily="18" charset="0"/>
                  </a:rPr>
                  <a:t>=5631 m, </a:t>
                </a:r>
                <a14:m>
                  <m:oMath xmlns:m="http://schemas.openxmlformats.org/officeDocument/2006/math">
                    <m:sSub>
                      <m:sSubPr>
                        <m:ctrlPr>
                          <a:rPr lang="en-US" sz="2000" i="1">
                            <a:latin typeface="Cambria Math"/>
                          </a:rPr>
                        </m:ctrlPr>
                      </m:sSubPr>
                      <m:e>
                        <m:r>
                          <a:rPr lang="en-US" sz="2000" i="1">
                            <a:latin typeface="Cambria Math"/>
                          </a:rPr>
                          <m:t>𝑅</m:t>
                        </m:r>
                      </m:e>
                      <m:sub>
                        <m:r>
                          <a:rPr lang="en-US" sz="2000" b="0" i="1" smtClean="0">
                            <a:latin typeface="Cambria Math"/>
                          </a:rPr>
                          <m:t>2</m:t>
                        </m:r>
                      </m:sub>
                    </m:sSub>
                    <m:r>
                      <a:rPr lang="en-US" sz="2000" i="1">
                        <a:latin typeface="Cambria Math"/>
                      </a:rPr>
                      <m:t> </m:t>
                    </m:r>
                  </m:oMath>
                </a14:m>
                <a:r>
                  <a:rPr lang="pt-BR" sz="2000" dirty="0" smtClean="0">
                    <a:latin typeface="Times New Roman" pitchFamily="18" charset="0"/>
                    <a:cs typeface="Times New Roman" pitchFamily="18" charset="0"/>
                  </a:rPr>
                  <a:t>=6151 </a:t>
                </a:r>
                <a:r>
                  <a:rPr lang="pt-BR" sz="2000" dirty="0">
                    <a:latin typeface="Times New Roman" pitchFamily="18" charset="0"/>
                    <a:cs typeface="Times New Roman" pitchFamily="18" charset="0"/>
                  </a:rPr>
                  <a:t>m</a:t>
                </a:r>
                <a:r>
                  <a:rPr lang="pt-BR" sz="2000" dirty="0" smtClean="0">
                    <a:latin typeface="Times New Roman" pitchFamily="18" charset="0"/>
                    <a:cs typeface="Times New Roman" pitchFamily="18" charset="0"/>
                  </a:rPr>
                  <a:t>, </a:t>
                </a:r>
              </a:p>
              <a:p>
                <a:pPr algn="ctr"/>
                <a14:m>
                  <m:oMath xmlns:m="http://schemas.openxmlformats.org/officeDocument/2006/math">
                    <m:sSub>
                      <m:sSubPr>
                        <m:ctrlPr>
                          <a:rPr lang="en-US" sz="2000" i="1">
                            <a:latin typeface="Cambria Math"/>
                          </a:rPr>
                        </m:ctrlPr>
                      </m:sSubPr>
                      <m:e>
                        <m:r>
                          <a:rPr lang="en-US" sz="2000" i="1">
                            <a:latin typeface="Cambria Math"/>
                          </a:rPr>
                          <m:t>𝑅</m:t>
                        </m:r>
                      </m:e>
                      <m:sub>
                        <m:r>
                          <a:rPr lang="en-US" sz="2000" b="0" i="1" smtClean="0">
                            <a:latin typeface="Cambria Math"/>
                          </a:rPr>
                          <m:t>3</m:t>
                        </m:r>
                      </m:sub>
                    </m:sSub>
                    <m:r>
                      <a:rPr lang="en-US" sz="2000" i="1">
                        <a:latin typeface="Cambria Math"/>
                      </a:rPr>
                      <m:t> </m:t>
                    </m:r>
                  </m:oMath>
                </a14:m>
                <a:r>
                  <a:rPr lang="pt-BR" sz="2000" dirty="0" smtClean="0">
                    <a:latin typeface="Times New Roman" pitchFamily="18" charset="0"/>
                    <a:cs typeface="Times New Roman" pitchFamily="18" charset="0"/>
                  </a:rPr>
                  <a:t>=5683 m</a:t>
                </a:r>
              </a:p>
              <a:p>
                <a:pPr algn="ctr"/>
                <a14:m>
                  <m:oMath xmlns:m="http://schemas.openxmlformats.org/officeDocument/2006/math">
                    <m:sSub>
                      <m:sSubPr>
                        <m:ctrlPr>
                          <a:rPr lang="en-US" sz="2000" i="1">
                            <a:latin typeface="Cambria Math"/>
                          </a:rPr>
                        </m:ctrlPr>
                      </m:sSubPr>
                      <m:e>
                        <m:r>
                          <a:rPr lang="en-US" sz="2000" b="0" i="1" smtClean="0">
                            <a:latin typeface="Cambria Math"/>
                          </a:rPr>
                          <m:t>𝑙</m:t>
                        </m:r>
                      </m:e>
                      <m:sub>
                        <m:r>
                          <a:rPr lang="en-US" sz="2000" i="1">
                            <a:latin typeface="Cambria Math"/>
                          </a:rPr>
                          <m:t>1</m:t>
                        </m:r>
                        <m:r>
                          <a:rPr lang="en-US" sz="2000" b="0" i="1" smtClean="0">
                            <a:latin typeface="Cambria Math"/>
                          </a:rPr>
                          <m:t>2</m:t>
                        </m:r>
                      </m:sub>
                    </m:sSub>
                    <m:r>
                      <a:rPr lang="en-US" sz="2000" i="1">
                        <a:latin typeface="Cambria Math"/>
                      </a:rPr>
                      <m:t> </m:t>
                    </m:r>
                  </m:oMath>
                </a14:m>
                <a:r>
                  <a:rPr lang="pt-BR" sz="2000" dirty="0" smtClean="0">
                    <a:latin typeface="Times New Roman" pitchFamily="18" charset="0"/>
                    <a:cs typeface="Times New Roman" pitchFamily="18" charset="0"/>
                  </a:rPr>
                  <a:t>=17983 </a:t>
                </a:r>
                <a:r>
                  <a:rPr lang="pt-BR" sz="2000" dirty="0">
                    <a:latin typeface="Times New Roman" pitchFamily="18" charset="0"/>
                    <a:cs typeface="Times New Roman" pitchFamily="18" charset="0"/>
                  </a:rPr>
                  <a:t>m, </a:t>
                </a:r>
                <a:endParaRPr lang="pt-BR" sz="2000" dirty="0" smtClean="0">
                  <a:latin typeface="Times New Roman" pitchFamily="18" charset="0"/>
                  <a:cs typeface="Times New Roman" pitchFamily="18" charset="0"/>
                </a:endParaRPr>
              </a:p>
              <a:p>
                <a:pPr algn="ctr"/>
                <a14:m>
                  <m:oMath xmlns:m="http://schemas.openxmlformats.org/officeDocument/2006/math">
                    <m:sSub>
                      <m:sSubPr>
                        <m:ctrlPr>
                          <a:rPr lang="en-US" sz="2000" i="1" smtClean="0">
                            <a:latin typeface="Cambria Math"/>
                          </a:rPr>
                        </m:ctrlPr>
                      </m:sSubPr>
                      <m:e>
                        <m:r>
                          <a:rPr lang="en-US" sz="2000" b="0" i="1" smtClean="0">
                            <a:latin typeface="Cambria Math"/>
                          </a:rPr>
                          <m:t>𝑙</m:t>
                        </m:r>
                      </m:e>
                      <m:sub>
                        <m:r>
                          <a:rPr lang="en-US" sz="2000" b="0" i="1" smtClean="0">
                            <a:latin typeface="Cambria Math"/>
                          </a:rPr>
                          <m:t>23</m:t>
                        </m:r>
                      </m:sub>
                    </m:sSub>
                    <m:r>
                      <a:rPr lang="en-US" sz="2000" i="1">
                        <a:latin typeface="Cambria Math"/>
                      </a:rPr>
                      <m:t> </m:t>
                    </m:r>
                  </m:oMath>
                </a14:m>
                <a:r>
                  <a:rPr lang="pt-BR" sz="2000" dirty="0" smtClean="0">
                    <a:latin typeface="Times New Roman" pitchFamily="18" charset="0"/>
                    <a:cs typeface="Times New Roman" pitchFamily="18" charset="0"/>
                  </a:rPr>
                  <a:t>=9897 </a:t>
                </a:r>
                <a:r>
                  <a:rPr lang="pt-BR" sz="2000" dirty="0">
                    <a:latin typeface="Times New Roman" pitchFamily="18" charset="0"/>
                    <a:cs typeface="Times New Roman" pitchFamily="18" charset="0"/>
                  </a:rPr>
                  <a:t>m, </a:t>
                </a:r>
              </a:p>
              <a:p>
                <a:pPr algn="ctr"/>
                <a14:m>
                  <m:oMath xmlns:m="http://schemas.openxmlformats.org/officeDocument/2006/math">
                    <m:sSub>
                      <m:sSubPr>
                        <m:ctrlPr>
                          <a:rPr lang="en-US" sz="2000" i="1">
                            <a:latin typeface="Cambria Math"/>
                          </a:rPr>
                        </m:ctrlPr>
                      </m:sSubPr>
                      <m:e>
                        <m:r>
                          <a:rPr lang="en-US" sz="2000" b="0" i="1" smtClean="0">
                            <a:latin typeface="Cambria Math"/>
                          </a:rPr>
                          <m:t>𝑙</m:t>
                        </m:r>
                      </m:e>
                      <m:sub>
                        <m:r>
                          <a:rPr lang="en-US" sz="2000" b="0" i="1" smtClean="0">
                            <a:latin typeface="Cambria Math"/>
                          </a:rPr>
                          <m:t>1</m:t>
                        </m:r>
                        <m:r>
                          <a:rPr lang="en-US" sz="2000" i="1">
                            <a:latin typeface="Cambria Math"/>
                          </a:rPr>
                          <m:t>3</m:t>
                        </m:r>
                      </m:sub>
                    </m:sSub>
                    <m:r>
                      <a:rPr lang="en-US" sz="2000" i="1">
                        <a:latin typeface="Cambria Math"/>
                      </a:rPr>
                      <m:t> </m:t>
                    </m:r>
                  </m:oMath>
                </a14:m>
                <a:r>
                  <a:rPr lang="pt-BR" sz="2000" dirty="0" smtClean="0">
                    <a:latin typeface="Times New Roman" pitchFamily="18" charset="0"/>
                    <a:cs typeface="Times New Roman" pitchFamily="18" charset="0"/>
                  </a:rPr>
                  <a:t>=8783m.</a:t>
                </a:r>
                <a:endParaRPr lang="ru-RU" sz="2000" dirty="0">
                  <a:latin typeface="Times New Roman" pitchFamily="18" charset="0"/>
                  <a:cs typeface="Times New Roman" pitchFamily="18" charset="0"/>
                </a:endParaRPr>
              </a:p>
            </p:txBody>
          </p:sp>
        </mc:Choice>
        <mc:Fallback xmlns="">
          <p:sp>
            <p:nvSpPr>
              <p:cNvPr id="14" name="Прямоугольник 13"/>
              <p:cNvSpPr>
                <a:spLocks noRot="1" noChangeAspect="1" noMove="1" noResize="1" noEditPoints="1" noAdjustHandles="1" noChangeArrowheads="1" noChangeShapeType="1" noTextEdit="1"/>
              </p:cNvSpPr>
              <p:nvPr/>
            </p:nvSpPr>
            <p:spPr>
              <a:xfrm>
                <a:off x="2987824" y="4664388"/>
                <a:ext cx="3168184" cy="1631216"/>
              </a:xfrm>
              <a:prstGeom prst="rect">
                <a:avLst/>
              </a:prstGeom>
              <a:blipFill rotWithShape="1">
                <a:blip r:embed="rId7"/>
                <a:stretch>
                  <a:fillRect t="-1866" b="-5597"/>
                </a:stretch>
              </a:blipFill>
            </p:spPr>
            <p:txBody>
              <a:bodyPr/>
              <a:lstStyle/>
              <a:p>
                <a:r>
                  <a:rPr lang="ru-RU">
                    <a:noFill/>
                  </a:rPr>
                  <a:t> </a:t>
                </a:r>
              </a:p>
            </p:txBody>
          </p:sp>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24</a:t>
            </a:fld>
            <a:endParaRPr lang="ru-RU"/>
          </a:p>
        </p:txBody>
      </p:sp>
      <p:sp>
        <p:nvSpPr>
          <p:cNvPr id="15" name="TextBox 14"/>
          <p:cNvSpPr txBox="1"/>
          <p:nvPr/>
        </p:nvSpPr>
        <p:spPr>
          <a:xfrm>
            <a:off x="0" y="23412"/>
            <a:ext cx="91440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K-means </a:t>
            </a:r>
            <a:r>
              <a:rPr lang="en-US" sz="3200" b="1" i="1" dirty="0" smtClean="0">
                <a:latin typeface="Times New Roman" pitchFamily="18" charset="0"/>
                <a:cs typeface="Times New Roman" pitchFamily="18" charset="0"/>
              </a:rPr>
              <a:t>clustering: examples</a:t>
            </a:r>
            <a:endParaRPr lang="en-US" sz="3200" b="1"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7" name="Прямоугольник 16"/>
              <p:cNvSpPr/>
              <p:nvPr/>
            </p:nvSpPr>
            <p:spPr>
              <a:xfrm>
                <a:off x="0" y="692696"/>
                <a:ext cx="9144001" cy="827534"/>
              </a:xfrm>
              <a:prstGeom prst="rect">
                <a:avLst/>
              </a:prstGeom>
            </p:spPr>
            <p:txBody>
              <a:bodyPr wrap="square">
                <a:spAutoFit/>
              </a:bodyPr>
              <a:lstStyle/>
              <a:p>
                <a:pPr algn="ctr"/>
                <a14:m>
                  <m:oMath xmlns:m="http://schemas.openxmlformats.org/officeDocument/2006/math">
                    <m:sSub>
                      <m:sSubPr>
                        <m:ctrlPr>
                          <a:rPr lang="en-US" sz="2300" i="1">
                            <a:latin typeface="Cambria Math"/>
                          </a:rPr>
                        </m:ctrlPr>
                      </m:sSubPr>
                      <m:e>
                        <m:r>
                          <a:rPr lang="en-US" sz="2300" i="1">
                            <a:latin typeface="Cambria Math"/>
                          </a:rPr>
                          <m:t>𝑅</m:t>
                        </m:r>
                      </m:e>
                      <m:sub>
                        <m:r>
                          <a:rPr lang="en-US" sz="2300" b="0" i="1" smtClean="0">
                            <a:latin typeface="Cambria Math"/>
                          </a:rPr>
                          <m:t>𝑘</m:t>
                        </m:r>
                      </m:sub>
                    </m:sSub>
                  </m:oMath>
                </a14:m>
                <a:r>
                  <a:rPr lang="en-US" sz="2300" dirty="0" smtClean="0">
                    <a:latin typeface="Times New Roman" panose="02020603050405020304" pitchFamily="18" charset="0"/>
                    <a:cs typeface="Times New Roman" panose="02020603050405020304" pitchFamily="18" charset="0"/>
                  </a:rPr>
                  <a:t> is radius of k-</a:t>
                </a:r>
                <a:r>
                  <a:rPr lang="en-US" sz="2300" dirty="0" err="1" smtClean="0">
                    <a:latin typeface="Times New Roman" panose="02020603050405020304" pitchFamily="18" charset="0"/>
                    <a:cs typeface="Times New Roman" panose="02020603050405020304" pitchFamily="18" charset="0"/>
                  </a:rPr>
                  <a:t>th</a:t>
                </a:r>
                <a:r>
                  <a:rPr lang="en-US" sz="2300" dirty="0" smtClean="0">
                    <a:latin typeface="Times New Roman" panose="02020603050405020304" pitchFamily="18" charset="0"/>
                    <a:cs typeface="Times New Roman" panose="02020603050405020304" pitchFamily="18" charset="0"/>
                  </a:rPr>
                  <a:t> ball,</a:t>
                </a:r>
              </a:p>
              <a:p>
                <a:pPr algn="ctr"/>
                <a14:m>
                  <m:oMath xmlns:m="http://schemas.openxmlformats.org/officeDocument/2006/math">
                    <m:sSub>
                      <m:sSubPr>
                        <m:ctrlPr>
                          <a:rPr lang="en-US" sz="2300" i="1">
                            <a:latin typeface="Cambria Math"/>
                          </a:rPr>
                        </m:ctrlPr>
                      </m:sSubPr>
                      <m:e>
                        <m:r>
                          <a:rPr lang="en-US" sz="2300" b="0" i="1" smtClean="0">
                            <a:latin typeface="Cambria Math"/>
                          </a:rPr>
                          <m:t>𝑙</m:t>
                        </m:r>
                      </m:e>
                      <m:sub>
                        <m:r>
                          <a:rPr lang="en-US" sz="2300" b="0" i="1" smtClean="0">
                            <a:latin typeface="Cambria Math"/>
                          </a:rPr>
                          <m:t>𝑝𝑞</m:t>
                        </m:r>
                      </m:sub>
                    </m:sSub>
                    <m:r>
                      <a:rPr lang="en-US" sz="2300" i="1">
                        <a:latin typeface="Cambria Math"/>
                      </a:rPr>
                      <m:t> </m:t>
                    </m:r>
                  </m:oMath>
                </a14:m>
                <a:r>
                  <a:rPr lang="pt-BR" sz="2300" dirty="0" smtClean="0">
                    <a:latin typeface="Times New Roman" pitchFamily="18" charset="0"/>
                    <a:cs typeface="Times New Roman" pitchFamily="18" charset="0"/>
                  </a:rPr>
                  <a:t>is a distanse between the centers of p-th and q-th balls</a:t>
                </a:r>
                <a:endParaRPr lang="en-US" sz="2300" dirty="0" smtClean="0">
                  <a:latin typeface="Times New Roman" panose="02020603050405020304" pitchFamily="18" charset="0"/>
                  <a:cs typeface="Times New Roman" panose="02020603050405020304" pitchFamily="18" charset="0"/>
                </a:endParaRPr>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0" y="692696"/>
                <a:ext cx="9144001" cy="827534"/>
              </a:xfrm>
              <a:prstGeom prst="rect">
                <a:avLst/>
              </a:prstGeom>
              <a:blipFill rotWithShape="1">
                <a:blip r:embed="rId8"/>
                <a:stretch>
                  <a:fillRect t="-5926" b="-11852"/>
                </a:stretch>
              </a:blipFill>
            </p:spPr>
            <p:txBody>
              <a:bodyPr/>
              <a:lstStyle/>
              <a:p>
                <a:r>
                  <a:rPr lang="ru-RU">
                    <a:noFill/>
                  </a:rPr>
                  <a:t> </a:t>
                </a:r>
              </a:p>
            </p:txBody>
          </p:sp>
        </mc:Fallback>
      </mc:AlternateContent>
      <p:sp>
        <p:nvSpPr>
          <p:cNvPr id="3" name="Прямоугольник 2"/>
          <p:cNvSpPr/>
          <p:nvPr/>
        </p:nvSpPr>
        <p:spPr>
          <a:xfrm>
            <a:off x="0" y="6300609"/>
            <a:ext cx="9144000" cy="584775"/>
          </a:xfrm>
          <a:prstGeom prst="rect">
            <a:avLst/>
          </a:prstGeom>
        </p:spPr>
        <p:txBody>
          <a:bodyPr wrap="square">
            <a:spAutoFit/>
          </a:bodyPr>
          <a:lstStyle/>
          <a:p>
            <a:r>
              <a:rPr lang="en-US" sz="1600" dirty="0">
                <a:latin typeface="Times New Roman" panose="02020603050405020304" pitchFamily="18" charset="0"/>
                <a:cs typeface="Times New Roman" panose="02020603050405020304" pitchFamily="18" charset="0"/>
              </a:rPr>
              <a:t>[</a:t>
            </a:r>
            <a:r>
              <a:rPr lang="en-US" sz="1600" dirty="0" smtClean="0">
                <a:latin typeface="Times New Roman" panose="02020603050405020304" pitchFamily="18" charset="0"/>
                <a:cs typeface="Times New Roman" panose="02020603050405020304" pitchFamily="18" charset="0"/>
              </a:rPr>
              <a:t>16] A.A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Burov</a:t>
            </a:r>
            <a:r>
              <a:rPr lang="en-US" sz="1600" dirty="0">
                <a:latin typeface="Times New Roman" panose="02020603050405020304" pitchFamily="18" charset="0"/>
                <a:cs typeface="Times New Roman" panose="02020603050405020304" pitchFamily="18" charset="0"/>
              </a:rPr>
              <a:t>, A.D. </a:t>
            </a:r>
            <a:r>
              <a:rPr lang="en-US" sz="1600" dirty="0" err="1">
                <a:latin typeface="Times New Roman" panose="02020603050405020304" pitchFamily="18" charset="0"/>
                <a:cs typeface="Times New Roman" panose="02020603050405020304" pitchFamily="18" charset="0"/>
              </a:rPr>
              <a:t>Guerman</a:t>
            </a:r>
            <a:r>
              <a:rPr lang="en-US" sz="1600" dirty="0">
                <a:latin typeface="Times New Roman" panose="02020603050405020304" pitchFamily="18" charset="0"/>
                <a:cs typeface="Times New Roman" panose="02020603050405020304" pitchFamily="18" charset="0"/>
              </a:rPr>
              <a:t>, V.I. </a:t>
            </a:r>
            <a:r>
              <a:rPr lang="en-US" sz="1600" dirty="0" err="1">
                <a:latin typeface="Times New Roman" panose="02020603050405020304" pitchFamily="18" charset="0"/>
                <a:cs typeface="Times New Roman" panose="02020603050405020304" pitchFamily="18" charset="0"/>
              </a:rPr>
              <a:t>Nikonov</a:t>
            </a:r>
            <a:r>
              <a:rPr lang="en-US" sz="1600" dirty="0">
                <a:latin typeface="Times New Roman" panose="02020603050405020304" pitchFamily="18" charset="0"/>
                <a:cs typeface="Times New Roman" panose="02020603050405020304" pitchFamily="18" charset="0"/>
              </a:rPr>
              <a:t> Using the К-Means Method for Aggregating the Masses of Elongated Celestial Bodies // Cosmic Research, 2019, Vol. 57, No. 4, pp. 266–271.</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36023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K-means </a:t>
            </a:r>
            <a:r>
              <a:rPr lang="en-US" sz="3200" b="1" i="1" dirty="0" smtClean="0">
                <a:latin typeface="Times New Roman" pitchFamily="18" charset="0"/>
                <a:cs typeface="Times New Roman" pitchFamily="18" charset="0"/>
              </a:rPr>
              <a:t>clustering: </a:t>
            </a:r>
            <a:r>
              <a:rPr lang="ru-RU" sz="3200" b="1" i="1" dirty="0">
                <a:solidFill>
                  <a:srgbClr val="000000"/>
                </a:solidFill>
                <a:latin typeface="Times New Roman" pitchFamily="18" charset="0"/>
                <a:cs typeface="Times New Roman" pitchFamily="18" charset="0"/>
              </a:rPr>
              <a:t>(216) </a:t>
            </a:r>
            <a:r>
              <a:rPr lang="en-US" sz="3200" b="1" i="1" dirty="0" err="1" smtClean="0">
                <a:solidFill>
                  <a:srgbClr val="000000"/>
                </a:solidFill>
                <a:latin typeface="Times New Roman" pitchFamily="18" charset="0"/>
                <a:cs typeface="Times New Roman" pitchFamily="18" charset="0"/>
              </a:rPr>
              <a:t>Kleopatra</a:t>
            </a:r>
            <a:endParaRPr lang="ru-RU" sz="3200" b="1" i="1" dirty="0">
              <a:latin typeface="Times New Roman" pitchFamily="18" charset="0"/>
              <a:cs typeface="Times New Roman" pitchFamily="18" charset="0"/>
            </a:endParaRPr>
          </a:p>
        </p:txBody>
      </p:sp>
      <p:pic>
        <p:nvPicPr>
          <p:cNvPr id="6" name="Picture 3" descr="C:\Users\vnik\Desktop\k-means\PicsOfAst\Kleopatra\KleopatraColoredAndSpher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287" y="1665144"/>
            <a:ext cx="3060000" cy="3060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823" y="1773817"/>
            <a:ext cx="2732585" cy="2842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Стрелка вправо 7"/>
          <p:cNvSpPr/>
          <p:nvPr/>
        </p:nvSpPr>
        <p:spPr>
          <a:xfrm>
            <a:off x="4280023" y="3212976"/>
            <a:ext cx="648072" cy="248766"/>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mc:AlternateContent xmlns:mc="http://schemas.openxmlformats.org/markup-compatibility/2006" xmlns:a14="http://schemas.microsoft.com/office/drawing/2010/main">
        <mc:Choice Requires="a14">
          <p:sp>
            <p:nvSpPr>
              <p:cNvPr id="7" name="Прямоугольник 6"/>
              <p:cNvSpPr/>
              <p:nvPr/>
            </p:nvSpPr>
            <p:spPr>
              <a:xfrm>
                <a:off x="2123728" y="4881618"/>
                <a:ext cx="4896544" cy="369332"/>
              </a:xfrm>
              <a:prstGeom prst="rect">
                <a:avLst/>
              </a:prstGeom>
            </p:spPr>
            <p:txBody>
              <a:bodyPr wrap="square">
                <a:spAutoFit/>
              </a:bodyPr>
              <a:lstStyle/>
              <a:p>
                <a:pPr algn="ctr"/>
                <a14:m>
                  <m:oMath xmlns:m="http://schemas.openxmlformats.org/officeDocument/2006/math">
                    <m:sSub>
                      <m:sSubPr>
                        <m:ctrlPr>
                          <a:rPr lang="en-US" i="1">
                            <a:latin typeface="Cambria Math"/>
                          </a:rPr>
                        </m:ctrlPr>
                      </m:sSubPr>
                      <m:e>
                        <m:r>
                          <a:rPr lang="en-US" i="1">
                            <a:latin typeface="Cambria Math"/>
                          </a:rPr>
                          <m:t>𝑙</m:t>
                        </m:r>
                      </m:e>
                      <m:sub>
                        <m:r>
                          <a:rPr lang="en-US" i="1">
                            <a:latin typeface="Cambria Math"/>
                          </a:rPr>
                          <m:t>12</m:t>
                        </m:r>
                      </m:sub>
                    </m:sSub>
                    <m:r>
                      <a:rPr lang="en-US" i="1">
                        <a:latin typeface="Cambria Math"/>
                      </a:rPr>
                      <m:t> </m:t>
                    </m:r>
                  </m:oMath>
                </a14:m>
                <a:r>
                  <a:rPr lang="pt-BR" dirty="0">
                    <a:latin typeface="Times New Roman" pitchFamily="18" charset="0"/>
                    <a:cs typeface="Times New Roman" pitchFamily="18" charset="0"/>
                  </a:rPr>
                  <a:t>=133671 m</a:t>
                </a:r>
                <a:r>
                  <a:rPr lang="pt-BR" dirty="0" smtClean="0">
                    <a:latin typeface="Times New Roman" pitchFamily="18" charset="0"/>
                    <a:cs typeface="Times New Roman" pitchFamily="18" charset="0"/>
                  </a:rPr>
                  <a:t>,  </a:t>
                </a:r>
                <a14:m>
                  <m:oMath xmlns:m="http://schemas.openxmlformats.org/officeDocument/2006/math">
                    <m:sSub>
                      <m:sSubPr>
                        <m:ctrlPr>
                          <a:rPr lang="en-US" i="1">
                            <a:latin typeface="Cambria Math"/>
                          </a:rPr>
                        </m:ctrlPr>
                      </m:sSubPr>
                      <m:e>
                        <m:r>
                          <a:rPr lang="en-US" i="1">
                            <a:latin typeface="Cambria Math"/>
                          </a:rPr>
                          <m:t>𝑙</m:t>
                        </m:r>
                      </m:e>
                      <m:sub>
                        <m:r>
                          <a:rPr lang="en-US" i="1">
                            <a:latin typeface="Cambria Math"/>
                          </a:rPr>
                          <m:t>23</m:t>
                        </m:r>
                      </m:sub>
                    </m:sSub>
                    <m:r>
                      <a:rPr lang="en-US" i="1">
                        <a:latin typeface="Cambria Math"/>
                      </a:rPr>
                      <m:t> </m:t>
                    </m:r>
                  </m:oMath>
                </a14:m>
                <a:r>
                  <a:rPr lang="pt-BR" dirty="0">
                    <a:latin typeface="Times New Roman" pitchFamily="18" charset="0"/>
                    <a:cs typeface="Times New Roman" pitchFamily="18" charset="0"/>
                  </a:rPr>
                  <a:t>=59332 m</a:t>
                </a:r>
                <a:r>
                  <a:rPr lang="pt-BR" dirty="0" smtClean="0">
                    <a:latin typeface="Times New Roman" pitchFamily="18" charset="0"/>
                    <a:cs typeface="Times New Roman" pitchFamily="18" charset="0"/>
                  </a:rPr>
                  <a:t>,  </a:t>
                </a:r>
                <a14:m>
                  <m:oMath xmlns:m="http://schemas.openxmlformats.org/officeDocument/2006/math">
                    <m:sSub>
                      <m:sSubPr>
                        <m:ctrlPr>
                          <a:rPr lang="en-US" i="1">
                            <a:latin typeface="Cambria Math"/>
                          </a:rPr>
                        </m:ctrlPr>
                      </m:sSubPr>
                      <m:e>
                        <m:r>
                          <a:rPr lang="en-US" i="1">
                            <a:latin typeface="Cambria Math"/>
                          </a:rPr>
                          <m:t>𝑙</m:t>
                        </m:r>
                      </m:e>
                      <m:sub>
                        <m:r>
                          <a:rPr lang="en-US" i="1">
                            <a:latin typeface="Cambria Math"/>
                          </a:rPr>
                          <m:t>13</m:t>
                        </m:r>
                      </m:sub>
                    </m:sSub>
                    <m:r>
                      <a:rPr lang="en-US" i="1">
                        <a:latin typeface="Cambria Math"/>
                      </a:rPr>
                      <m:t> </m:t>
                    </m:r>
                  </m:oMath>
                </a14:m>
                <a:r>
                  <a:rPr lang="pt-BR" dirty="0">
                    <a:latin typeface="Times New Roman" pitchFamily="18" charset="0"/>
                    <a:cs typeface="Times New Roman" pitchFamily="18" charset="0"/>
                  </a:rPr>
                  <a:t>=74641m</a:t>
                </a:r>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2123728" y="4881618"/>
                <a:ext cx="4896544" cy="369332"/>
              </a:xfrm>
              <a:prstGeom prst="rect">
                <a:avLst/>
              </a:prstGeom>
              <a:blipFill rotWithShape="1">
                <a:blip r:embed="rId4"/>
                <a:stretch>
                  <a:fillRect t="-8333" b="-2666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9" name="Прямоугольник 8"/>
              <p:cNvSpPr/>
              <p:nvPr/>
            </p:nvSpPr>
            <p:spPr>
              <a:xfrm>
                <a:off x="5868144" y="3933056"/>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1</m:t>
                      </m:r>
                    </m:oMath>
                  </m:oMathPara>
                </a14:m>
                <a:endParaRPr lang="ru-RU" dirty="0"/>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5868144" y="3933056"/>
                <a:ext cx="365806" cy="369332"/>
              </a:xfrm>
              <a:prstGeom prst="rect">
                <a:avLst/>
              </a:prstGeom>
              <a:blipFill rotWithShape="1">
                <a:blip r:embed="rId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7524328" y="2420888"/>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2</m:t>
                      </m:r>
                    </m:oMath>
                  </m:oMathPara>
                </a14:m>
                <a:endParaRPr lang="ru-RU" dirty="0"/>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7524328" y="2420888"/>
                <a:ext cx="365806" cy="369332"/>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2" name="Прямоугольник 11"/>
              <p:cNvSpPr/>
              <p:nvPr/>
            </p:nvSpPr>
            <p:spPr>
              <a:xfrm>
                <a:off x="6372200" y="2996952"/>
                <a:ext cx="36580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3</m:t>
                      </m:r>
                    </m:oMath>
                  </m:oMathPara>
                </a14:m>
                <a:endParaRPr lang="ru-RU" dirty="0"/>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6372200" y="2996952"/>
                <a:ext cx="365806" cy="369332"/>
              </a:xfrm>
              <a:prstGeom prst="rect">
                <a:avLst/>
              </a:prstGeom>
              <a:blipFill rotWithShape="1">
                <a:blip r:embed="rId7"/>
                <a:stretch>
                  <a:fillRect/>
                </a:stretch>
              </a:blipFill>
            </p:spPr>
            <p:txBody>
              <a:bodyPr/>
              <a:lstStyle/>
              <a:p>
                <a:r>
                  <a:rPr lang="ru-RU">
                    <a:noFill/>
                  </a:rPr>
                  <a:t> </a:t>
                </a:r>
              </a:p>
            </p:txBody>
          </p:sp>
        </mc:Fallback>
      </mc:AlternateContent>
      <p:sp>
        <p:nvSpPr>
          <p:cNvPr id="10" name="Номер слайда 9"/>
          <p:cNvSpPr>
            <a:spLocks noGrp="1"/>
          </p:cNvSpPr>
          <p:nvPr>
            <p:ph type="sldNum" sz="quarter" idx="12"/>
          </p:nvPr>
        </p:nvSpPr>
        <p:spPr/>
        <p:txBody>
          <a:bodyPr/>
          <a:lstStyle/>
          <a:p>
            <a:fld id="{B2EB5454-2006-4BB5-B20E-8C7B37842A03}" type="slidenum">
              <a:rPr lang="ru-RU" smtClean="0"/>
              <a:t>25</a:t>
            </a:fld>
            <a:endParaRPr lang="ru-RU"/>
          </a:p>
        </p:txBody>
      </p:sp>
    </p:spTree>
    <p:extLst>
      <p:ext uri="{BB962C8B-B14F-4D97-AF65-F5344CB8AC3E}">
        <p14:creationId xmlns:p14="http://schemas.microsoft.com/office/powerpoint/2010/main" val="42798684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2" name="Прямоугольник 11"/>
              <p:cNvSpPr/>
              <p:nvPr/>
            </p:nvSpPr>
            <p:spPr>
              <a:xfrm>
                <a:off x="179512" y="4805823"/>
                <a:ext cx="8742533" cy="1154162"/>
              </a:xfrm>
              <a:prstGeom prst="rect">
                <a:avLst/>
              </a:prstGeom>
            </p:spPr>
            <p:txBody>
              <a:bodyPr wrap="square">
                <a:spAutoFit/>
              </a:bodyPr>
              <a:lstStyle/>
              <a:p>
                <a:pPr marL="3175" indent="-3175" algn="ctr"/>
                <a14:m>
                  <m:oMath xmlns:m="http://schemas.openxmlformats.org/officeDocument/2006/math">
                    <m:sSub>
                      <m:sSubPr>
                        <m:ctrlPr>
                          <a:rPr lang="en-US" sz="2300" i="1" smtClean="0">
                            <a:latin typeface="Cambria Math"/>
                          </a:rPr>
                        </m:ctrlPr>
                      </m:sSubPr>
                      <m:e>
                        <m:r>
                          <a:rPr lang="en-US" sz="2300" b="0" i="1" smtClean="0">
                            <a:latin typeface="Cambria Math"/>
                          </a:rPr>
                          <m:t>𝑅</m:t>
                        </m:r>
                      </m:e>
                      <m:sub>
                        <m:r>
                          <a:rPr lang="en-US" sz="2300" b="0" i="1" smtClean="0">
                            <a:latin typeface="Cambria Math"/>
                          </a:rPr>
                          <m:t>1</m:t>
                        </m:r>
                      </m:sub>
                    </m:sSub>
                  </m:oMath>
                </a14:m>
                <a:r>
                  <a:rPr lang="pt-BR" sz="2300" dirty="0" smtClean="0">
                    <a:latin typeface="Times New Roman" pitchFamily="18" charset="0"/>
                    <a:cs typeface="Times New Roman" pitchFamily="18" charset="0"/>
                  </a:rPr>
                  <a:t> </a:t>
                </a:r>
                <a:r>
                  <a:rPr lang="pt-BR" sz="2300" dirty="0">
                    <a:latin typeface="Times New Roman" pitchFamily="18" charset="0"/>
                    <a:cs typeface="Times New Roman" pitchFamily="18" charset="0"/>
                  </a:rPr>
                  <a:t>= </a:t>
                </a:r>
                <a:r>
                  <a:rPr lang="ru-RU" sz="2300" dirty="0" smtClean="0">
                    <a:latin typeface="Times New Roman" pitchFamily="18" charset="0"/>
                    <a:cs typeface="Times New Roman" pitchFamily="18" charset="0"/>
                  </a:rPr>
                  <a:t>1094.7</a:t>
                </a:r>
                <a:r>
                  <a:rPr lang="pt-BR" sz="2300" dirty="0" smtClean="0">
                    <a:latin typeface="Times New Roman" pitchFamily="18" charset="0"/>
                    <a:cs typeface="Times New Roman" pitchFamily="18" charset="0"/>
                  </a:rPr>
                  <a:t>  m, </a:t>
                </a:r>
                <a14:m>
                  <m:oMath xmlns:m="http://schemas.openxmlformats.org/officeDocument/2006/math">
                    <m:sSub>
                      <m:sSubPr>
                        <m:ctrlPr>
                          <a:rPr lang="en-US" sz="2300" i="1">
                            <a:latin typeface="Cambria Math"/>
                          </a:rPr>
                        </m:ctrlPr>
                      </m:sSubPr>
                      <m:e>
                        <m:r>
                          <a:rPr lang="en-US" sz="2300" i="1">
                            <a:latin typeface="Cambria Math"/>
                          </a:rPr>
                          <m:t>𝑅</m:t>
                        </m:r>
                      </m:e>
                      <m:sub>
                        <m:r>
                          <a:rPr lang="en-US" sz="2300" b="0" i="1" smtClean="0">
                            <a:latin typeface="Cambria Math"/>
                          </a:rPr>
                          <m:t>2</m:t>
                        </m:r>
                      </m:sub>
                    </m:sSub>
                  </m:oMath>
                </a14:m>
                <a:r>
                  <a:rPr lang="pt-BR" sz="2300" dirty="0" smtClean="0">
                    <a:latin typeface="Times New Roman" pitchFamily="18" charset="0"/>
                    <a:cs typeface="Times New Roman" pitchFamily="18" charset="0"/>
                  </a:rPr>
                  <a:t> </a:t>
                </a:r>
                <a:r>
                  <a:rPr lang="pt-BR" sz="2300" dirty="0">
                    <a:latin typeface="Times New Roman" pitchFamily="18" charset="0"/>
                    <a:cs typeface="Times New Roman" pitchFamily="18" charset="0"/>
                  </a:rPr>
                  <a:t>= </a:t>
                </a:r>
                <a:r>
                  <a:rPr lang="ru-RU" sz="2300" dirty="0" smtClean="0">
                    <a:latin typeface="Times New Roman" pitchFamily="18" charset="0"/>
                    <a:cs typeface="Times New Roman" pitchFamily="18" charset="0"/>
                  </a:rPr>
                  <a:t>1136.0</a:t>
                </a:r>
                <a:r>
                  <a:rPr lang="pt-BR" sz="2300" dirty="0" smtClean="0">
                    <a:latin typeface="Times New Roman" pitchFamily="18" charset="0"/>
                    <a:cs typeface="Times New Roman" pitchFamily="18" charset="0"/>
                  </a:rPr>
                  <a:t>  m,  </a:t>
                </a:r>
                <a14:m>
                  <m:oMath xmlns:m="http://schemas.openxmlformats.org/officeDocument/2006/math">
                    <m:sSub>
                      <m:sSubPr>
                        <m:ctrlPr>
                          <a:rPr lang="en-US" sz="2300" i="1">
                            <a:latin typeface="Cambria Math"/>
                          </a:rPr>
                        </m:ctrlPr>
                      </m:sSubPr>
                      <m:e>
                        <m:r>
                          <a:rPr lang="en-US" sz="2300" i="1">
                            <a:latin typeface="Cambria Math"/>
                          </a:rPr>
                          <m:t>𝑅</m:t>
                        </m:r>
                      </m:e>
                      <m:sub>
                        <m:r>
                          <a:rPr lang="en-US" sz="2300" b="0" i="1" smtClean="0">
                            <a:latin typeface="Cambria Math"/>
                          </a:rPr>
                          <m:t>3</m:t>
                        </m:r>
                      </m:sub>
                    </m:sSub>
                    <m:r>
                      <a:rPr lang="en-US" sz="2300" i="1">
                        <a:latin typeface="Cambria Math"/>
                      </a:rPr>
                      <m:t> </m:t>
                    </m:r>
                  </m:oMath>
                </a14:m>
                <a:r>
                  <a:rPr lang="pt-BR" sz="2300" dirty="0">
                    <a:latin typeface="Times New Roman" pitchFamily="18" charset="0"/>
                    <a:cs typeface="Times New Roman" pitchFamily="18" charset="0"/>
                  </a:rPr>
                  <a:t>= </a:t>
                </a:r>
                <a:r>
                  <a:rPr lang="ru-RU" sz="2300" dirty="0" smtClean="0">
                    <a:latin typeface="Times New Roman" pitchFamily="18" charset="0"/>
                    <a:cs typeface="Times New Roman" pitchFamily="18" charset="0"/>
                  </a:rPr>
                  <a:t>1006.4</a:t>
                </a:r>
                <a:r>
                  <a:rPr lang="pt-BR" sz="2300" dirty="0" smtClean="0">
                    <a:latin typeface="Times New Roman" pitchFamily="18" charset="0"/>
                    <a:cs typeface="Times New Roman" pitchFamily="18" charset="0"/>
                  </a:rPr>
                  <a:t>  m, </a:t>
                </a:r>
                <a14:m>
                  <m:oMath xmlns:m="http://schemas.openxmlformats.org/officeDocument/2006/math">
                    <m:sSub>
                      <m:sSubPr>
                        <m:ctrlPr>
                          <a:rPr lang="en-US" sz="2300" i="1">
                            <a:latin typeface="Cambria Math"/>
                          </a:rPr>
                        </m:ctrlPr>
                      </m:sSubPr>
                      <m:e>
                        <m:r>
                          <a:rPr lang="en-US" sz="2300" i="1">
                            <a:latin typeface="Cambria Math"/>
                          </a:rPr>
                          <m:t>𝑅</m:t>
                        </m:r>
                      </m:e>
                      <m:sub>
                        <m:r>
                          <a:rPr lang="en-US" sz="2300" b="0" i="1" smtClean="0">
                            <a:latin typeface="Cambria Math"/>
                          </a:rPr>
                          <m:t>4</m:t>
                        </m:r>
                      </m:sub>
                    </m:sSub>
                    <m:r>
                      <a:rPr lang="en-US" sz="2300" i="1">
                        <a:latin typeface="Cambria Math"/>
                      </a:rPr>
                      <m:t> </m:t>
                    </m:r>
                  </m:oMath>
                </a14:m>
                <a:r>
                  <a:rPr lang="pt-BR" sz="2300" dirty="0" smtClean="0">
                    <a:latin typeface="Times New Roman" pitchFamily="18" charset="0"/>
                    <a:cs typeface="Times New Roman" pitchFamily="18" charset="0"/>
                  </a:rPr>
                  <a:t>= </a:t>
                </a:r>
                <a:r>
                  <a:rPr lang="ru-RU" sz="2300" dirty="0" smtClean="0">
                    <a:latin typeface="Times New Roman" pitchFamily="18" charset="0"/>
                    <a:cs typeface="Times New Roman" pitchFamily="18" charset="0"/>
                  </a:rPr>
                  <a:t>974.9</a:t>
                </a:r>
                <a:r>
                  <a:rPr lang="pt-BR" sz="2300" dirty="0" smtClean="0">
                    <a:latin typeface="Times New Roman" pitchFamily="18" charset="0"/>
                    <a:cs typeface="Times New Roman" pitchFamily="18" charset="0"/>
                  </a:rPr>
                  <a:t>  m</a:t>
                </a:r>
              </a:p>
              <a:p>
                <a:pPr marL="3175" indent="-3175" algn="ctr"/>
                <a14:m>
                  <m:oMath xmlns:m="http://schemas.openxmlformats.org/officeDocument/2006/math">
                    <m:sSub>
                      <m:sSubPr>
                        <m:ctrlPr>
                          <a:rPr lang="en-US" sz="2300" i="1">
                            <a:latin typeface="Cambria Math"/>
                          </a:rPr>
                        </m:ctrlPr>
                      </m:sSubPr>
                      <m:e>
                        <m:r>
                          <a:rPr lang="en-US" sz="2300" b="0" i="1" smtClean="0">
                            <a:latin typeface="Cambria Math"/>
                          </a:rPr>
                          <m:t>𝑙</m:t>
                        </m:r>
                      </m:e>
                      <m:sub>
                        <m:r>
                          <a:rPr lang="en-US" sz="2300" i="1">
                            <a:latin typeface="Cambria Math"/>
                          </a:rPr>
                          <m:t>1</m:t>
                        </m:r>
                        <m:r>
                          <a:rPr lang="en-US" sz="2300" b="0" i="1" smtClean="0">
                            <a:latin typeface="Cambria Math"/>
                          </a:rPr>
                          <m:t>2</m:t>
                        </m:r>
                      </m:sub>
                    </m:sSub>
                  </m:oMath>
                </a14:m>
                <a:r>
                  <a:rPr lang="pt-BR" sz="2300" dirty="0">
                    <a:latin typeface="Times New Roman" pitchFamily="18" charset="0"/>
                    <a:cs typeface="Times New Roman" pitchFamily="18" charset="0"/>
                  </a:rPr>
                  <a:t> </a:t>
                </a:r>
                <a:r>
                  <a:rPr lang="pt-BR" sz="2300" dirty="0" smtClean="0">
                    <a:latin typeface="Times New Roman" pitchFamily="18" charset="0"/>
                    <a:cs typeface="Times New Roman" pitchFamily="18" charset="0"/>
                  </a:rPr>
                  <a:t>= </a:t>
                </a:r>
                <a:r>
                  <a:rPr lang="en-US" sz="2300" dirty="0" smtClean="0">
                    <a:latin typeface="Times New Roman" pitchFamily="18" charset="0"/>
                    <a:cs typeface="Times New Roman" pitchFamily="18" charset="0"/>
                  </a:rPr>
                  <a:t>2679</a:t>
                </a:r>
                <a:r>
                  <a:rPr lang="pt-BR" sz="2300" dirty="0" smtClean="0">
                    <a:latin typeface="Times New Roman" pitchFamily="18" charset="0"/>
                    <a:cs typeface="Times New Roman" pitchFamily="18" charset="0"/>
                  </a:rPr>
                  <a:t>  </a:t>
                </a:r>
                <a:r>
                  <a:rPr lang="pt-BR" sz="2300" dirty="0">
                    <a:latin typeface="Times New Roman" pitchFamily="18" charset="0"/>
                    <a:cs typeface="Times New Roman" pitchFamily="18" charset="0"/>
                  </a:rPr>
                  <a:t>m, </a:t>
                </a:r>
                <a14:m>
                  <m:oMath xmlns:m="http://schemas.openxmlformats.org/officeDocument/2006/math">
                    <m:sSub>
                      <m:sSubPr>
                        <m:ctrlPr>
                          <a:rPr lang="en-US" sz="2300" i="1">
                            <a:latin typeface="Cambria Math"/>
                          </a:rPr>
                        </m:ctrlPr>
                      </m:sSubPr>
                      <m:e>
                        <m:r>
                          <a:rPr lang="en-US" sz="2300" b="0" i="1" smtClean="0">
                            <a:latin typeface="Cambria Math"/>
                          </a:rPr>
                          <m:t>𝑙</m:t>
                        </m:r>
                      </m:e>
                      <m:sub>
                        <m:r>
                          <a:rPr lang="en-US" sz="2300" b="0" i="1" smtClean="0">
                            <a:latin typeface="Cambria Math"/>
                          </a:rPr>
                          <m:t>13</m:t>
                        </m:r>
                      </m:sub>
                    </m:sSub>
                  </m:oMath>
                </a14:m>
                <a:r>
                  <a:rPr lang="pt-BR" sz="2300" dirty="0">
                    <a:latin typeface="Times New Roman" pitchFamily="18" charset="0"/>
                    <a:cs typeface="Times New Roman" pitchFamily="18" charset="0"/>
                  </a:rPr>
                  <a:t> = </a:t>
                </a:r>
                <a:r>
                  <a:rPr lang="pt-BR" sz="2300" dirty="0" smtClean="0">
                    <a:latin typeface="Times New Roman" pitchFamily="18" charset="0"/>
                    <a:cs typeface="Times New Roman" pitchFamily="18" charset="0"/>
                  </a:rPr>
                  <a:t>1748  </a:t>
                </a:r>
                <a:r>
                  <a:rPr lang="pt-BR" sz="2300" dirty="0">
                    <a:latin typeface="Times New Roman" pitchFamily="18" charset="0"/>
                    <a:cs typeface="Times New Roman" pitchFamily="18" charset="0"/>
                  </a:rPr>
                  <a:t>m</a:t>
                </a:r>
                <a:r>
                  <a:rPr lang="pt-BR" sz="2300" dirty="0" smtClean="0">
                    <a:latin typeface="Times New Roman" pitchFamily="18" charset="0"/>
                    <a:cs typeface="Times New Roman" pitchFamily="18" charset="0"/>
                  </a:rPr>
                  <a:t>, </a:t>
                </a:r>
                <a14:m>
                  <m:oMath xmlns:m="http://schemas.openxmlformats.org/officeDocument/2006/math">
                    <m:sSub>
                      <m:sSubPr>
                        <m:ctrlPr>
                          <a:rPr lang="en-US" sz="2300" i="1" smtClean="0">
                            <a:latin typeface="Cambria Math"/>
                          </a:rPr>
                        </m:ctrlPr>
                      </m:sSubPr>
                      <m:e>
                        <m:r>
                          <a:rPr lang="en-US" sz="2300" b="0" i="1" smtClean="0">
                            <a:latin typeface="Cambria Math"/>
                          </a:rPr>
                          <m:t>𝑙</m:t>
                        </m:r>
                      </m:e>
                      <m:sub>
                        <m:r>
                          <a:rPr lang="en-US" sz="2300" b="0" i="1" smtClean="0">
                            <a:latin typeface="Cambria Math"/>
                          </a:rPr>
                          <m:t>14</m:t>
                        </m:r>
                      </m:sub>
                    </m:sSub>
                    <m:r>
                      <a:rPr lang="en-US" sz="2300" i="1">
                        <a:latin typeface="Cambria Math"/>
                      </a:rPr>
                      <m:t> </m:t>
                    </m:r>
                  </m:oMath>
                </a14:m>
                <a:r>
                  <a:rPr lang="pt-BR" sz="2300" dirty="0">
                    <a:latin typeface="Times New Roman" pitchFamily="18" charset="0"/>
                    <a:cs typeface="Times New Roman" pitchFamily="18" charset="0"/>
                  </a:rPr>
                  <a:t>= </a:t>
                </a:r>
                <a:r>
                  <a:rPr lang="en-US" sz="2300" dirty="0" smtClean="0">
                    <a:latin typeface="Times New Roman" pitchFamily="18" charset="0"/>
                    <a:cs typeface="Times New Roman" pitchFamily="18" charset="0"/>
                  </a:rPr>
                  <a:t>1725</a:t>
                </a:r>
                <a:r>
                  <a:rPr lang="pt-BR" sz="2300" dirty="0" smtClean="0">
                    <a:latin typeface="Times New Roman" pitchFamily="18" charset="0"/>
                    <a:cs typeface="Times New Roman" pitchFamily="18" charset="0"/>
                  </a:rPr>
                  <a:t> </a:t>
                </a:r>
                <a:r>
                  <a:rPr lang="pt-BR" sz="2300" dirty="0">
                    <a:latin typeface="Times New Roman" pitchFamily="18" charset="0"/>
                    <a:cs typeface="Times New Roman" pitchFamily="18" charset="0"/>
                  </a:rPr>
                  <a:t>m</a:t>
                </a:r>
                <a:r>
                  <a:rPr lang="pt-BR" sz="2300" dirty="0" smtClean="0">
                    <a:latin typeface="Times New Roman" pitchFamily="18" charset="0"/>
                    <a:cs typeface="Times New Roman" pitchFamily="18" charset="0"/>
                  </a:rPr>
                  <a:t>,</a:t>
                </a:r>
              </a:p>
              <a:p>
                <a:pPr marL="3175" indent="-3175" algn="ctr"/>
                <a14:m>
                  <m:oMath xmlns:m="http://schemas.openxmlformats.org/officeDocument/2006/math">
                    <m:sSub>
                      <m:sSubPr>
                        <m:ctrlPr>
                          <a:rPr lang="en-US" sz="2300" i="1">
                            <a:latin typeface="Cambria Math"/>
                          </a:rPr>
                        </m:ctrlPr>
                      </m:sSubPr>
                      <m:e>
                        <m:r>
                          <a:rPr lang="en-US" sz="2300" b="0" i="1" smtClean="0">
                            <a:latin typeface="Cambria Math"/>
                          </a:rPr>
                          <m:t>𝑙</m:t>
                        </m:r>
                      </m:e>
                      <m:sub>
                        <m:r>
                          <a:rPr lang="en-US" sz="2300" b="0" i="1" smtClean="0">
                            <a:latin typeface="Cambria Math"/>
                          </a:rPr>
                          <m:t>23</m:t>
                        </m:r>
                      </m:sub>
                    </m:sSub>
                  </m:oMath>
                </a14:m>
                <a:r>
                  <a:rPr lang="pt-BR" sz="2300" dirty="0">
                    <a:latin typeface="Times New Roman" pitchFamily="18" charset="0"/>
                    <a:cs typeface="Times New Roman" pitchFamily="18" charset="0"/>
                  </a:rPr>
                  <a:t> = </a:t>
                </a:r>
                <a:r>
                  <a:rPr lang="pt-BR" sz="2300" dirty="0" smtClean="0">
                    <a:latin typeface="Times New Roman" pitchFamily="18" charset="0"/>
                    <a:cs typeface="Times New Roman" pitchFamily="18" charset="0"/>
                  </a:rPr>
                  <a:t>2007  </a:t>
                </a:r>
                <a:r>
                  <a:rPr lang="pt-BR" sz="2300" dirty="0">
                    <a:latin typeface="Times New Roman" pitchFamily="18" charset="0"/>
                    <a:cs typeface="Times New Roman" pitchFamily="18" charset="0"/>
                  </a:rPr>
                  <a:t>m, </a:t>
                </a:r>
                <a14:m>
                  <m:oMath xmlns:m="http://schemas.openxmlformats.org/officeDocument/2006/math">
                    <m:sSub>
                      <m:sSubPr>
                        <m:ctrlPr>
                          <a:rPr lang="en-US" sz="2300" i="1">
                            <a:latin typeface="Cambria Math"/>
                          </a:rPr>
                        </m:ctrlPr>
                      </m:sSubPr>
                      <m:e>
                        <m:r>
                          <a:rPr lang="en-US" sz="2300" b="0" i="1" smtClean="0">
                            <a:latin typeface="Cambria Math"/>
                          </a:rPr>
                          <m:t>𝑙</m:t>
                        </m:r>
                      </m:e>
                      <m:sub>
                        <m:r>
                          <a:rPr lang="en-US" sz="2300" i="1">
                            <a:latin typeface="Cambria Math"/>
                          </a:rPr>
                          <m:t>2</m:t>
                        </m:r>
                        <m:r>
                          <a:rPr lang="en-US" sz="2300" b="0" i="1" smtClean="0">
                            <a:latin typeface="Cambria Math"/>
                          </a:rPr>
                          <m:t>4</m:t>
                        </m:r>
                      </m:sub>
                    </m:sSub>
                  </m:oMath>
                </a14:m>
                <a:r>
                  <a:rPr lang="pt-BR" sz="2300" dirty="0">
                    <a:latin typeface="Times New Roman" pitchFamily="18" charset="0"/>
                    <a:cs typeface="Times New Roman" pitchFamily="18" charset="0"/>
                  </a:rPr>
                  <a:t> = </a:t>
                </a:r>
                <a:r>
                  <a:rPr lang="pt-BR" sz="2300" dirty="0" smtClean="0">
                    <a:latin typeface="Times New Roman" pitchFamily="18" charset="0"/>
                    <a:cs typeface="Times New Roman" pitchFamily="18" charset="0"/>
                  </a:rPr>
                  <a:t>1702  </a:t>
                </a:r>
                <a:r>
                  <a:rPr lang="pt-BR" sz="2300" dirty="0">
                    <a:latin typeface="Times New Roman" pitchFamily="18" charset="0"/>
                    <a:cs typeface="Times New Roman" pitchFamily="18" charset="0"/>
                  </a:rPr>
                  <a:t>m, </a:t>
                </a:r>
                <a14:m>
                  <m:oMath xmlns:m="http://schemas.openxmlformats.org/officeDocument/2006/math">
                    <m:sSub>
                      <m:sSubPr>
                        <m:ctrlPr>
                          <a:rPr lang="en-US" sz="2300" i="1">
                            <a:latin typeface="Cambria Math"/>
                          </a:rPr>
                        </m:ctrlPr>
                      </m:sSubPr>
                      <m:e>
                        <m:r>
                          <a:rPr lang="en-US" sz="2300" b="0" i="1" smtClean="0">
                            <a:latin typeface="Cambria Math"/>
                          </a:rPr>
                          <m:t>𝑙</m:t>
                        </m:r>
                      </m:e>
                      <m:sub>
                        <m:r>
                          <a:rPr lang="en-US" sz="2300" b="0" i="1" smtClean="0">
                            <a:latin typeface="Cambria Math"/>
                          </a:rPr>
                          <m:t>4</m:t>
                        </m:r>
                        <m:r>
                          <a:rPr lang="en-US" sz="2300" i="1">
                            <a:latin typeface="Cambria Math"/>
                          </a:rPr>
                          <m:t>3</m:t>
                        </m:r>
                      </m:sub>
                    </m:sSub>
                    <m:r>
                      <a:rPr lang="en-US" sz="2300" i="1">
                        <a:latin typeface="Cambria Math"/>
                      </a:rPr>
                      <m:t> </m:t>
                    </m:r>
                  </m:oMath>
                </a14:m>
                <a:r>
                  <a:rPr lang="pt-BR" sz="2300" dirty="0">
                    <a:latin typeface="Times New Roman" pitchFamily="18" charset="0"/>
                    <a:cs typeface="Times New Roman" pitchFamily="18" charset="0"/>
                  </a:rPr>
                  <a:t>= </a:t>
                </a:r>
                <a:r>
                  <a:rPr lang="ru-RU" sz="2300" dirty="0" smtClean="0">
                    <a:latin typeface="Times New Roman" pitchFamily="18" charset="0"/>
                    <a:cs typeface="Times New Roman" pitchFamily="18" charset="0"/>
                  </a:rPr>
                  <a:t>14</a:t>
                </a:r>
                <a:r>
                  <a:rPr lang="en-US" sz="2300" dirty="0" smtClean="0">
                    <a:latin typeface="Times New Roman" pitchFamily="18" charset="0"/>
                    <a:cs typeface="Times New Roman" pitchFamily="18" charset="0"/>
                  </a:rPr>
                  <a:t>34</a:t>
                </a:r>
                <a:r>
                  <a:rPr lang="pt-BR" sz="2300" dirty="0" smtClean="0">
                    <a:latin typeface="Times New Roman" pitchFamily="18" charset="0"/>
                    <a:cs typeface="Times New Roman" pitchFamily="18" charset="0"/>
                  </a:rPr>
                  <a:t>  m.</a:t>
                </a:r>
                <a:endParaRPr lang="pt-BR" sz="2300" dirty="0">
                  <a:latin typeface="Times New Roman" pitchFamily="18" charset="0"/>
                  <a:cs typeface="Times New Roman" pitchFamily="18" charset="0"/>
                </a:endParaRPr>
              </a:p>
            </p:txBody>
          </p:sp>
        </mc:Choice>
        <mc:Fallback xmlns="">
          <p:sp>
            <p:nvSpPr>
              <p:cNvPr id="12" name="Прямоугольник 11"/>
              <p:cNvSpPr>
                <a:spLocks noRot="1" noChangeAspect="1" noMove="1" noResize="1" noEditPoints="1" noAdjustHandles="1" noChangeArrowheads="1" noChangeShapeType="1" noTextEdit="1"/>
              </p:cNvSpPr>
              <p:nvPr/>
            </p:nvSpPr>
            <p:spPr>
              <a:xfrm>
                <a:off x="179512" y="4805823"/>
                <a:ext cx="8742533" cy="1154162"/>
              </a:xfrm>
              <a:prstGeom prst="rect">
                <a:avLst/>
              </a:prstGeom>
              <a:blipFill rotWithShape="1">
                <a:blip r:embed="rId2"/>
                <a:stretch>
                  <a:fillRect t="-4211" b="-10000"/>
                </a:stretch>
              </a:blipFill>
            </p:spPr>
            <p:txBody>
              <a:bodyPr/>
              <a:lstStyle/>
              <a:p>
                <a:r>
                  <a:rPr lang="ru-RU">
                    <a:noFill/>
                  </a:rPr>
                  <a:t> </a:t>
                </a:r>
              </a:p>
            </p:txBody>
          </p:sp>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26</a:t>
            </a:fld>
            <a:endParaRPr lang="ru-RU" dirty="0"/>
          </a:p>
        </p:txBody>
      </p:sp>
      <p:pic>
        <p:nvPicPr>
          <p:cNvPr id="2050" name="Picture 2" descr="C:\Documents and Settings\Admin\Рабочий стол\11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81" y="1556792"/>
            <a:ext cx="324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Documents and Settings\Admin\Рабочий стол\11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8618" y="1556792"/>
            <a:ext cx="3240000" cy="3240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Documents and Settings\Admin\Рабочий стол\113.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02065" y="1585367"/>
            <a:ext cx="3240000" cy="324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Прямоугольник 2"/>
              <p:cNvSpPr/>
              <p:nvPr/>
            </p:nvSpPr>
            <p:spPr>
              <a:xfrm>
                <a:off x="323528" y="1673819"/>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2</m:t>
                          </m:r>
                        </m:sub>
                      </m:sSub>
                    </m:oMath>
                  </m:oMathPara>
                </a14:m>
                <a:endParaRPr lang="ru-RU"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323528" y="1673819"/>
                <a:ext cx="488403" cy="369332"/>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Прямоугольник 4"/>
              <p:cNvSpPr/>
              <p:nvPr/>
            </p:nvSpPr>
            <p:spPr>
              <a:xfrm>
                <a:off x="2715445" y="4194099"/>
                <a:ext cx="4830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1</m:t>
                          </m:r>
                        </m:sub>
                      </m:sSub>
                    </m:oMath>
                  </m:oMathPara>
                </a14:m>
                <a:endParaRPr lang="ru-RU" dirty="0"/>
              </a:p>
            </p:txBody>
          </p:sp>
        </mc:Choice>
        <mc:Fallback xmlns="">
          <p:sp>
            <p:nvSpPr>
              <p:cNvPr id="5" name="Прямоугольник 4"/>
              <p:cNvSpPr>
                <a:spLocks noRot="1" noChangeAspect="1" noMove="1" noResize="1" noEditPoints="1" noAdjustHandles="1" noChangeArrowheads="1" noChangeShapeType="1" noTextEdit="1"/>
              </p:cNvSpPr>
              <p:nvPr/>
            </p:nvSpPr>
            <p:spPr>
              <a:xfrm>
                <a:off x="2715445" y="4194099"/>
                <a:ext cx="483081" cy="369332"/>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6" name="Прямоугольник 5"/>
              <p:cNvSpPr/>
              <p:nvPr/>
            </p:nvSpPr>
            <p:spPr>
              <a:xfrm>
                <a:off x="341448" y="4020982"/>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3</m:t>
                          </m:r>
                        </m:sub>
                      </m:sSub>
                    </m:oMath>
                  </m:oMathPara>
                </a14:m>
                <a:endParaRPr lang="ru-RU" dirty="0"/>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341448" y="4020982"/>
                <a:ext cx="488403" cy="369332"/>
              </a:xfrm>
              <a:prstGeom prst="rect">
                <a:avLst/>
              </a:prstGeom>
              <a:blipFill rotWithShape="1">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7" name="Прямоугольник 6"/>
              <p:cNvSpPr/>
              <p:nvPr/>
            </p:nvSpPr>
            <p:spPr>
              <a:xfrm>
                <a:off x="2022155" y="2609923"/>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4</m:t>
                          </m:r>
                        </m:sub>
                      </m:sSub>
                    </m:oMath>
                  </m:oMathPara>
                </a14:m>
                <a:endParaRPr lang="ru-RU" dirty="0"/>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2022155" y="2609923"/>
                <a:ext cx="488403" cy="369332"/>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5" name="Прямоугольник 14"/>
              <p:cNvSpPr/>
              <p:nvPr/>
            </p:nvSpPr>
            <p:spPr>
              <a:xfrm>
                <a:off x="3656871" y="1662667"/>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2</m:t>
                          </m:r>
                        </m:sub>
                      </m:sSub>
                    </m:oMath>
                  </m:oMathPara>
                </a14:m>
                <a:endParaRPr lang="ru-RU" dirty="0"/>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3656871" y="1662667"/>
                <a:ext cx="488403" cy="369332"/>
              </a:xfrm>
              <a:prstGeom prst="rect">
                <a:avLst/>
              </a:prstGeom>
              <a:blipFill rotWithShape="1">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Прямоугольник 15"/>
              <p:cNvSpPr/>
              <p:nvPr/>
            </p:nvSpPr>
            <p:spPr>
              <a:xfrm>
                <a:off x="4288192" y="4580507"/>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1</m:t>
                          </m:r>
                        </m:sub>
                      </m:sSub>
                    </m:oMath>
                  </m:oMathPara>
                </a14:m>
                <a:endParaRPr lang="ru-RU" dirty="0"/>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4288192" y="4580507"/>
                <a:ext cx="488403" cy="369332"/>
              </a:xfrm>
              <a:prstGeom prst="rect">
                <a:avLst/>
              </a:prstGeom>
              <a:blipFill rotWithShape="1">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Прямоугольник 16"/>
              <p:cNvSpPr/>
              <p:nvPr/>
            </p:nvSpPr>
            <p:spPr>
              <a:xfrm>
                <a:off x="3275856" y="3257995"/>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3</m:t>
                          </m:r>
                        </m:sub>
                      </m:sSub>
                    </m:oMath>
                  </m:oMathPara>
                </a14:m>
                <a:endParaRPr lang="ru-RU" dirty="0"/>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3275856" y="3257995"/>
                <a:ext cx="488403" cy="369332"/>
              </a:xfrm>
              <a:prstGeom prst="rect">
                <a:avLst/>
              </a:prstGeom>
              <a:blipFill rotWithShape="1">
                <a:blip r:embed="rId1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Прямоугольник 17"/>
              <p:cNvSpPr/>
              <p:nvPr/>
            </p:nvSpPr>
            <p:spPr>
              <a:xfrm>
                <a:off x="5379741" y="2465907"/>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4</m:t>
                          </m:r>
                        </m:sub>
                      </m:sSub>
                    </m:oMath>
                  </m:oMathPara>
                </a14:m>
                <a:endParaRPr lang="ru-RU" dirty="0"/>
              </a:p>
            </p:txBody>
          </p:sp>
        </mc:Choice>
        <mc:Fallback xmlns="">
          <p:sp>
            <p:nvSpPr>
              <p:cNvPr id="18" name="Прямоугольник 17"/>
              <p:cNvSpPr>
                <a:spLocks noRot="1" noChangeAspect="1" noMove="1" noResize="1" noEditPoints="1" noAdjustHandles="1" noChangeArrowheads="1" noChangeShapeType="1" noTextEdit="1"/>
              </p:cNvSpPr>
              <p:nvPr/>
            </p:nvSpPr>
            <p:spPr>
              <a:xfrm>
                <a:off x="5379741" y="2465907"/>
                <a:ext cx="488403" cy="369332"/>
              </a:xfrm>
              <a:prstGeom prst="rect">
                <a:avLst/>
              </a:prstGeom>
              <a:blipFill rotWithShape="1">
                <a:blip r:embed="rId1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Прямоугольник 18"/>
              <p:cNvSpPr/>
              <p:nvPr/>
            </p:nvSpPr>
            <p:spPr>
              <a:xfrm>
                <a:off x="8192101" y="1719867"/>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2</m:t>
                          </m:r>
                        </m:sub>
                      </m:sSub>
                    </m:oMath>
                  </m:oMathPara>
                </a14:m>
                <a:endParaRPr lang="ru-RU" dirty="0"/>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8192101" y="1719867"/>
                <a:ext cx="488403" cy="369332"/>
              </a:xfrm>
              <a:prstGeom prst="rect">
                <a:avLst/>
              </a:prstGeom>
              <a:blipFill rotWithShape="1">
                <a:blip r:embed="rId14"/>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6012160" y="4472839"/>
                <a:ext cx="4830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1</m:t>
                          </m:r>
                        </m:sub>
                      </m:sSub>
                    </m:oMath>
                  </m:oMathPara>
                </a14:m>
                <a:endParaRPr lang="ru-RU"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6012160" y="4472839"/>
                <a:ext cx="483081" cy="369332"/>
              </a:xfrm>
              <a:prstGeom prst="rect">
                <a:avLst/>
              </a:prstGeom>
              <a:blipFill rotWithShape="1">
                <a:blip r:embed="rId15"/>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Прямоугольник 20"/>
              <p:cNvSpPr/>
              <p:nvPr/>
            </p:nvSpPr>
            <p:spPr>
              <a:xfrm>
                <a:off x="8433642" y="3025303"/>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3</m:t>
                          </m:r>
                        </m:sub>
                      </m:sSub>
                    </m:oMath>
                  </m:oMathPara>
                </a14:m>
                <a:endParaRPr lang="ru-RU" dirty="0"/>
              </a:p>
            </p:txBody>
          </p:sp>
        </mc:Choice>
        <mc:Fallback xmlns="">
          <p:sp>
            <p:nvSpPr>
              <p:cNvPr id="21" name="Прямоугольник 20"/>
              <p:cNvSpPr>
                <a:spLocks noRot="1" noChangeAspect="1" noMove="1" noResize="1" noEditPoints="1" noAdjustHandles="1" noChangeArrowheads="1" noChangeShapeType="1" noTextEdit="1"/>
              </p:cNvSpPr>
              <p:nvPr/>
            </p:nvSpPr>
            <p:spPr>
              <a:xfrm>
                <a:off x="8433642" y="3025303"/>
                <a:ext cx="488403" cy="369332"/>
              </a:xfrm>
              <a:prstGeom prst="rect">
                <a:avLst/>
              </a:prstGeom>
              <a:blipFill rotWithShape="1">
                <a:blip r:embed="rId1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Прямоугольник 21"/>
              <p:cNvSpPr/>
              <p:nvPr/>
            </p:nvSpPr>
            <p:spPr>
              <a:xfrm>
                <a:off x="6516216" y="2816655"/>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4</m:t>
                          </m:r>
                        </m:sub>
                      </m:sSub>
                    </m:oMath>
                  </m:oMathPara>
                </a14:m>
                <a:endParaRPr lang="ru-RU" dirty="0"/>
              </a:p>
            </p:txBody>
          </p:sp>
        </mc:Choice>
        <mc:Fallback xmlns="">
          <p:sp>
            <p:nvSpPr>
              <p:cNvPr id="22" name="Прямоугольник 21"/>
              <p:cNvSpPr>
                <a:spLocks noRot="1" noChangeAspect="1" noMove="1" noResize="1" noEditPoints="1" noAdjustHandles="1" noChangeArrowheads="1" noChangeShapeType="1" noTextEdit="1"/>
              </p:cNvSpPr>
              <p:nvPr/>
            </p:nvSpPr>
            <p:spPr>
              <a:xfrm>
                <a:off x="6516216" y="2816655"/>
                <a:ext cx="488403" cy="369332"/>
              </a:xfrm>
              <a:prstGeom prst="rect">
                <a:avLst/>
              </a:prstGeom>
              <a:blipFill rotWithShape="1">
                <a:blip r:embed="rId1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4" name="Прямоугольник 23"/>
              <p:cNvSpPr/>
              <p:nvPr/>
            </p:nvSpPr>
            <p:spPr>
              <a:xfrm>
                <a:off x="0" y="692696"/>
                <a:ext cx="9144001" cy="827534"/>
              </a:xfrm>
              <a:prstGeom prst="rect">
                <a:avLst/>
              </a:prstGeom>
            </p:spPr>
            <p:txBody>
              <a:bodyPr wrap="square">
                <a:spAutoFit/>
              </a:bodyPr>
              <a:lstStyle/>
              <a:p>
                <a:pPr algn="ctr"/>
                <a14:m>
                  <m:oMath xmlns:m="http://schemas.openxmlformats.org/officeDocument/2006/math">
                    <m:sSub>
                      <m:sSubPr>
                        <m:ctrlPr>
                          <a:rPr lang="en-US" sz="2300" i="1">
                            <a:latin typeface="Cambria Math"/>
                          </a:rPr>
                        </m:ctrlPr>
                      </m:sSubPr>
                      <m:e>
                        <m:r>
                          <a:rPr lang="en-US" sz="2300" i="1">
                            <a:latin typeface="Cambria Math"/>
                          </a:rPr>
                          <m:t>𝑅</m:t>
                        </m:r>
                      </m:e>
                      <m:sub>
                        <m:r>
                          <a:rPr lang="en-US" sz="2300" b="0" i="1" smtClean="0">
                            <a:latin typeface="Cambria Math"/>
                          </a:rPr>
                          <m:t>𝑘</m:t>
                        </m:r>
                      </m:sub>
                    </m:sSub>
                  </m:oMath>
                </a14:m>
                <a:r>
                  <a:rPr lang="en-US" sz="2300" dirty="0" smtClean="0">
                    <a:latin typeface="Times New Roman" panose="02020603050405020304" pitchFamily="18" charset="0"/>
                    <a:cs typeface="Times New Roman" panose="02020603050405020304" pitchFamily="18" charset="0"/>
                  </a:rPr>
                  <a:t> is radius of k-</a:t>
                </a:r>
                <a:r>
                  <a:rPr lang="en-US" sz="2300" dirty="0" err="1" smtClean="0">
                    <a:latin typeface="Times New Roman" panose="02020603050405020304" pitchFamily="18" charset="0"/>
                    <a:cs typeface="Times New Roman" panose="02020603050405020304" pitchFamily="18" charset="0"/>
                  </a:rPr>
                  <a:t>th</a:t>
                </a:r>
                <a:r>
                  <a:rPr lang="en-US" sz="2300" dirty="0" smtClean="0">
                    <a:latin typeface="Times New Roman" panose="02020603050405020304" pitchFamily="18" charset="0"/>
                    <a:cs typeface="Times New Roman" panose="02020603050405020304" pitchFamily="18" charset="0"/>
                  </a:rPr>
                  <a:t> ball, </a:t>
                </a:r>
              </a:p>
              <a:p>
                <a:pPr algn="ctr"/>
                <a14:m>
                  <m:oMath xmlns:m="http://schemas.openxmlformats.org/officeDocument/2006/math">
                    <m:sSub>
                      <m:sSubPr>
                        <m:ctrlPr>
                          <a:rPr lang="en-US" sz="2300" i="1">
                            <a:latin typeface="Cambria Math"/>
                          </a:rPr>
                        </m:ctrlPr>
                      </m:sSubPr>
                      <m:e>
                        <m:r>
                          <a:rPr lang="en-US" sz="2300" b="0" i="1" smtClean="0">
                            <a:latin typeface="Cambria Math"/>
                          </a:rPr>
                          <m:t>𝑙</m:t>
                        </m:r>
                      </m:e>
                      <m:sub>
                        <m:r>
                          <a:rPr lang="en-US" sz="2300" b="0" i="1" smtClean="0">
                            <a:latin typeface="Cambria Math"/>
                          </a:rPr>
                          <m:t>𝑝𝑞</m:t>
                        </m:r>
                      </m:sub>
                    </m:sSub>
                    <m:r>
                      <a:rPr lang="en-US" sz="2300" i="1">
                        <a:latin typeface="Cambria Math"/>
                      </a:rPr>
                      <m:t> </m:t>
                    </m:r>
                  </m:oMath>
                </a14:m>
                <a:r>
                  <a:rPr lang="pt-BR" sz="2300" dirty="0" smtClean="0">
                    <a:latin typeface="Times New Roman" pitchFamily="18" charset="0"/>
                    <a:cs typeface="Times New Roman" pitchFamily="18" charset="0"/>
                  </a:rPr>
                  <a:t>is a distanse between the centers of p-th and q-th balls</a:t>
                </a:r>
                <a:endParaRPr lang="en-US" sz="2300" dirty="0" smtClean="0">
                  <a:latin typeface="Times New Roman" panose="02020603050405020304" pitchFamily="18" charset="0"/>
                  <a:cs typeface="Times New Roman" panose="02020603050405020304" pitchFamily="18" charset="0"/>
                </a:endParaRPr>
              </a:p>
            </p:txBody>
          </p:sp>
        </mc:Choice>
        <mc:Fallback xmlns="">
          <p:sp>
            <p:nvSpPr>
              <p:cNvPr id="24" name="Прямоугольник 23"/>
              <p:cNvSpPr>
                <a:spLocks noRot="1" noChangeAspect="1" noMove="1" noResize="1" noEditPoints="1" noAdjustHandles="1" noChangeArrowheads="1" noChangeShapeType="1" noTextEdit="1"/>
              </p:cNvSpPr>
              <p:nvPr/>
            </p:nvSpPr>
            <p:spPr>
              <a:xfrm>
                <a:off x="0" y="692696"/>
                <a:ext cx="9144001" cy="827534"/>
              </a:xfrm>
              <a:prstGeom prst="rect">
                <a:avLst/>
              </a:prstGeom>
              <a:blipFill rotWithShape="1">
                <a:blip r:embed="rId18"/>
                <a:stretch>
                  <a:fillRect t="-5926" b="-11852"/>
                </a:stretch>
              </a:blipFill>
            </p:spPr>
            <p:txBody>
              <a:bodyPr/>
              <a:lstStyle/>
              <a:p>
                <a:r>
                  <a:rPr lang="ru-RU">
                    <a:noFill/>
                  </a:rPr>
                  <a:t> </a:t>
                </a:r>
              </a:p>
            </p:txBody>
          </p:sp>
        </mc:Fallback>
      </mc:AlternateContent>
      <p:sp>
        <p:nvSpPr>
          <p:cNvPr id="23" name="TextBox 22"/>
          <p:cNvSpPr txBox="1"/>
          <p:nvPr/>
        </p:nvSpPr>
        <p:spPr>
          <a:xfrm>
            <a:off x="0" y="23412"/>
            <a:ext cx="9144000" cy="523220"/>
          </a:xfrm>
          <a:prstGeom prst="rect">
            <a:avLst/>
          </a:prstGeom>
          <a:noFill/>
        </p:spPr>
        <p:txBody>
          <a:bodyPr wrap="square" rtlCol="0">
            <a:spAutoFit/>
          </a:bodyPr>
          <a:lstStyle/>
          <a:p>
            <a:pPr algn="ctr"/>
            <a:r>
              <a:rPr lang="en-US" sz="2800" b="1" i="1" dirty="0">
                <a:latin typeface="Times New Roman" pitchFamily="18" charset="0"/>
                <a:cs typeface="Times New Roman" pitchFamily="18" charset="0"/>
              </a:rPr>
              <a:t>K-means </a:t>
            </a:r>
            <a:r>
              <a:rPr lang="en-US" sz="2800" b="1" i="1" dirty="0" smtClean="0">
                <a:latin typeface="Times New Roman" pitchFamily="18" charset="0"/>
                <a:cs typeface="Times New Roman" pitchFamily="18" charset="0"/>
              </a:rPr>
              <a:t>clustering: </a:t>
            </a:r>
            <a:r>
              <a:rPr lang="ru-RU" sz="2800" b="1" i="1" dirty="0" smtClean="0">
                <a:latin typeface="Times New Roman" pitchFamily="18" charset="0"/>
                <a:cs typeface="Times New Roman" pitchFamily="18" charset="0"/>
              </a:rPr>
              <a:t>(</a:t>
            </a:r>
            <a:r>
              <a:rPr lang="de-DE" sz="2800" b="1" i="1" dirty="0">
                <a:latin typeface="Times New Roman" pitchFamily="18" charset="0"/>
                <a:cs typeface="Times New Roman" pitchFamily="18" charset="0"/>
              </a:rPr>
              <a:t>67P</a:t>
            </a:r>
            <a:r>
              <a:rPr lang="ru-RU" sz="2800" b="1" i="1" dirty="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Churyumov-Gerasimenko</a:t>
            </a:r>
            <a:r>
              <a:rPr lang="en-US" sz="2800" b="1" i="1" dirty="0" smtClean="0">
                <a:latin typeface="Times New Roman" pitchFamily="18" charset="0"/>
                <a:cs typeface="Times New Roman" pitchFamily="18" charset="0"/>
              </a:rPr>
              <a:t> comet</a:t>
            </a:r>
            <a:endParaRPr lang="ru-RU" sz="2800" b="1" i="1" dirty="0">
              <a:latin typeface="Times New Roman" pitchFamily="18" charset="0"/>
              <a:cs typeface="Times New Roman" pitchFamily="18" charset="0"/>
            </a:endParaRPr>
          </a:p>
        </p:txBody>
      </p:sp>
      <p:sp>
        <p:nvSpPr>
          <p:cNvPr id="4" name="Прямоугольник 3"/>
          <p:cNvSpPr/>
          <p:nvPr/>
        </p:nvSpPr>
        <p:spPr>
          <a:xfrm>
            <a:off x="7281" y="6156593"/>
            <a:ext cx="9134783" cy="584775"/>
          </a:xfrm>
          <a:prstGeom prst="rect">
            <a:avLst/>
          </a:prstGeom>
        </p:spPr>
        <p:txBody>
          <a:bodyPr wrap="square">
            <a:spAutoFit/>
          </a:bodyPr>
          <a:lstStyle/>
          <a:p>
            <a:r>
              <a:rPr lang="en-US" sz="1600" dirty="0" smtClean="0">
                <a:latin typeface="Times New Roman" panose="02020603050405020304" pitchFamily="18" charset="0"/>
                <a:cs typeface="Times New Roman" panose="02020603050405020304" pitchFamily="18" charset="0"/>
              </a:rPr>
              <a:t>[17] A.A</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Burov</a:t>
            </a:r>
            <a:r>
              <a:rPr lang="en-US" sz="1600" dirty="0">
                <a:latin typeface="Times New Roman" panose="02020603050405020304" pitchFamily="18" charset="0"/>
                <a:cs typeface="Times New Roman" panose="02020603050405020304" pitchFamily="18" charset="0"/>
              </a:rPr>
              <a:t>, A.D. </a:t>
            </a:r>
            <a:r>
              <a:rPr lang="en-US" sz="1600" dirty="0" err="1">
                <a:latin typeface="Times New Roman" panose="02020603050405020304" pitchFamily="18" charset="0"/>
                <a:cs typeface="Times New Roman" panose="02020603050405020304" pitchFamily="18" charset="0"/>
              </a:rPr>
              <a:t>Guerman</a:t>
            </a:r>
            <a:r>
              <a:rPr lang="en-US" sz="1600" dirty="0">
                <a:latin typeface="Times New Roman" panose="02020603050405020304" pitchFamily="18" charset="0"/>
                <a:cs typeface="Times New Roman" panose="02020603050405020304" pitchFamily="18" charset="0"/>
              </a:rPr>
              <a:t>, E.A. </a:t>
            </a:r>
            <a:r>
              <a:rPr lang="en-US" sz="1600" dirty="0" err="1">
                <a:latin typeface="Times New Roman" panose="02020603050405020304" pitchFamily="18" charset="0"/>
                <a:cs typeface="Times New Roman" panose="02020603050405020304" pitchFamily="18" charset="0"/>
              </a:rPr>
              <a:t>Nikonova</a:t>
            </a:r>
            <a:r>
              <a:rPr lang="en-US" sz="1600" dirty="0">
                <a:latin typeface="Times New Roman" panose="02020603050405020304" pitchFamily="18" charset="0"/>
                <a:cs typeface="Times New Roman" panose="02020603050405020304" pitchFamily="18" charset="0"/>
              </a:rPr>
              <a:t>, V.I. </a:t>
            </a:r>
            <a:r>
              <a:rPr lang="en-US" sz="1600" dirty="0" err="1">
                <a:latin typeface="Times New Roman" panose="02020603050405020304" pitchFamily="18" charset="0"/>
                <a:cs typeface="Times New Roman" panose="02020603050405020304" pitchFamily="18" charset="0"/>
              </a:rPr>
              <a:t>Nikonov</a:t>
            </a:r>
            <a:r>
              <a:rPr lang="en-US" sz="1600" dirty="0">
                <a:latin typeface="Times New Roman" panose="02020603050405020304" pitchFamily="18" charset="0"/>
                <a:cs typeface="Times New Roman" panose="02020603050405020304" pitchFamily="18" charset="0"/>
              </a:rPr>
              <a:t> Approximation for attraction field of irregular celestial bodies using four massive points // </a:t>
            </a:r>
            <a:r>
              <a:rPr lang="en-US" sz="1600" dirty="0" err="1">
                <a:latin typeface="Times New Roman" panose="02020603050405020304" pitchFamily="18" charset="0"/>
                <a:cs typeface="Times New Roman" panose="02020603050405020304" pitchFamily="18" charset="0"/>
              </a:rPr>
              <a:t>Acta</a:t>
            </a:r>
            <a:r>
              <a:rPr lang="en-US" sz="1600" dirty="0">
                <a:latin typeface="Times New Roman" panose="02020603050405020304" pitchFamily="18" charset="0"/>
                <a:cs typeface="Times New Roman" panose="02020603050405020304" pitchFamily="18" charset="0"/>
              </a:rPr>
              <a:t> </a:t>
            </a:r>
            <a:r>
              <a:rPr lang="en-US" sz="1600" dirty="0" err="1" smtClean="0">
                <a:latin typeface="Times New Roman" panose="02020603050405020304" pitchFamily="18" charset="0"/>
                <a:cs typeface="Times New Roman" panose="02020603050405020304" pitchFamily="18" charset="0"/>
              </a:rPr>
              <a:t>Astronautica</a:t>
            </a:r>
            <a:r>
              <a:rPr lang="en-US" sz="1600" dirty="0" smtClean="0">
                <a:latin typeface="Times New Roman" panose="02020603050405020304" pitchFamily="18" charset="0"/>
                <a:cs typeface="Times New Roman" panose="02020603050405020304" pitchFamily="18" charset="0"/>
              </a:rPr>
              <a:t>. 2019</a:t>
            </a:r>
            <a:r>
              <a:rPr lang="en-US" sz="1600" dirty="0">
                <a:latin typeface="Times New Roman" panose="02020603050405020304" pitchFamily="18" charset="0"/>
                <a:cs typeface="Times New Roman" panose="02020603050405020304" pitchFamily="18" charset="0"/>
              </a:rPr>
              <a:t>. Vol. 157. Pp. 225–232</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420637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a:latin typeface="Times New Roman" pitchFamily="18" charset="0"/>
                <a:cs typeface="Times New Roman" pitchFamily="18" charset="0"/>
              </a:rPr>
              <a:t>K-means </a:t>
            </a:r>
            <a:r>
              <a:rPr lang="en-US" sz="2800" b="1" i="1" dirty="0" smtClean="0">
                <a:latin typeface="Times New Roman" pitchFamily="18" charset="0"/>
                <a:cs typeface="Times New Roman" pitchFamily="18" charset="0"/>
              </a:rPr>
              <a:t>clustering: </a:t>
            </a:r>
            <a:r>
              <a:rPr lang="ru-RU" sz="2800" b="1" i="1" dirty="0" smtClean="0">
                <a:latin typeface="Times New Roman" pitchFamily="18" charset="0"/>
                <a:cs typeface="Times New Roman" pitchFamily="18" charset="0"/>
              </a:rPr>
              <a:t>(</a:t>
            </a:r>
            <a:r>
              <a:rPr lang="de-DE" sz="2800" b="1" i="1" dirty="0">
                <a:latin typeface="Times New Roman" pitchFamily="18" charset="0"/>
                <a:cs typeface="Times New Roman" pitchFamily="18" charset="0"/>
              </a:rPr>
              <a:t>67P</a:t>
            </a:r>
            <a:r>
              <a:rPr lang="ru-RU" sz="2800" b="1" i="1" dirty="0">
                <a:latin typeface="Times New Roman" pitchFamily="18" charset="0"/>
                <a:cs typeface="Times New Roman" pitchFamily="18" charset="0"/>
              </a:rPr>
              <a:t>) </a:t>
            </a:r>
            <a:r>
              <a:rPr lang="en-US" sz="2800" b="1" i="1" dirty="0" err="1" smtClean="0">
                <a:latin typeface="Times New Roman" pitchFamily="18" charset="0"/>
                <a:cs typeface="Times New Roman" pitchFamily="18" charset="0"/>
              </a:rPr>
              <a:t>Churyumov-Gerasimenko</a:t>
            </a:r>
            <a:r>
              <a:rPr lang="en-US" sz="2800" b="1" i="1" dirty="0" smtClean="0">
                <a:latin typeface="Times New Roman" pitchFamily="18" charset="0"/>
                <a:cs typeface="Times New Roman" pitchFamily="18" charset="0"/>
              </a:rPr>
              <a:t> comet</a:t>
            </a:r>
            <a:endParaRPr lang="ru-RU" sz="2800" b="1" i="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8131" y="836712"/>
            <a:ext cx="8407739" cy="59392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Номер слайда 5"/>
          <p:cNvSpPr>
            <a:spLocks noGrp="1"/>
          </p:cNvSpPr>
          <p:nvPr>
            <p:ph type="sldNum" sz="quarter" idx="12"/>
          </p:nvPr>
        </p:nvSpPr>
        <p:spPr/>
        <p:txBody>
          <a:bodyPr/>
          <a:lstStyle/>
          <a:p>
            <a:fld id="{B2EB5454-2006-4BB5-B20E-8C7B37842A03}" type="slidenum">
              <a:rPr lang="ru-RU" smtClean="0"/>
              <a:t>27</a:t>
            </a:fld>
            <a:endParaRPr lang="ru-RU"/>
          </a:p>
        </p:txBody>
      </p:sp>
    </p:spTree>
    <p:extLst>
      <p:ext uri="{BB962C8B-B14F-4D97-AF65-F5344CB8AC3E}">
        <p14:creationId xmlns:p14="http://schemas.microsoft.com/office/powerpoint/2010/main" val="18339299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28</a:t>
            </a:fld>
            <a:endParaRPr lang="ru-RU"/>
          </a:p>
        </p:txBody>
      </p:sp>
      <p:pic>
        <p:nvPicPr>
          <p:cNvPr id="1026" name="Picture 2" descr="C:\Users\Vnik\Downloads\ezgif-6-4f484c08e15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59952" y="188640"/>
            <a:ext cx="3780000" cy="3780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nik\Downloads\ezgif-6-50287088afb8.gif"/>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860032" y="404664"/>
            <a:ext cx="3780000" cy="378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itchFamily="18" charset="0"/>
                <a:cs typeface="Times New Roman" pitchFamily="18" charset="0"/>
              </a:rPr>
              <a:t>Systematic description of motion in a vicinity of the asteroid</a:t>
            </a:r>
            <a:endParaRPr lang="ru-RU" sz="2800" b="1" i="1" dirty="0">
              <a:latin typeface="Times New Roman" pitchFamily="18" charset="0"/>
              <a:cs typeface="Times New Roman" pitchFamily="18" charset="0"/>
            </a:endParaRPr>
          </a:p>
        </p:txBody>
      </p:sp>
      <p:sp>
        <p:nvSpPr>
          <p:cNvPr id="6" name="TextBox 5"/>
          <p:cNvSpPr txBox="1"/>
          <p:nvPr/>
        </p:nvSpPr>
        <p:spPr>
          <a:xfrm>
            <a:off x="1243907" y="3877017"/>
            <a:ext cx="2012089" cy="400110"/>
          </a:xfrm>
          <a:prstGeom prst="rect">
            <a:avLst/>
          </a:prstGeom>
          <a:noFill/>
        </p:spPr>
        <p:txBody>
          <a:bodyPr wrap="none" rtlCol="0">
            <a:spAutoFit/>
          </a:bodyPr>
          <a:lstStyle/>
          <a:p>
            <a:r>
              <a:rPr lang="en-US" sz="2000" dirty="0" smtClean="0">
                <a:latin typeface="Times New Roman" pitchFamily="18" charset="0"/>
                <a:cs typeface="Times New Roman" pitchFamily="18" charset="0"/>
              </a:rPr>
              <a:t>Body-fixed frame</a:t>
            </a:r>
            <a:endParaRPr lang="ru-RU" sz="2000" dirty="0">
              <a:latin typeface="Times New Roman" pitchFamily="18" charset="0"/>
              <a:cs typeface="Times New Roman" pitchFamily="18" charset="0"/>
            </a:endParaRPr>
          </a:p>
        </p:txBody>
      </p:sp>
      <p:sp>
        <p:nvSpPr>
          <p:cNvPr id="11" name="TextBox 10"/>
          <p:cNvSpPr txBox="1"/>
          <p:nvPr/>
        </p:nvSpPr>
        <p:spPr>
          <a:xfrm>
            <a:off x="5865014" y="3861048"/>
            <a:ext cx="1770036" cy="400110"/>
          </a:xfrm>
          <a:prstGeom prst="rect">
            <a:avLst/>
          </a:prstGeom>
          <a:noFill/>
        </p:spPr>
        <p:txBody>
          <a:bodyPr wrap="none" rtlCol="0">
            <a:spAutoFit/>
          </a:bodyPr>
          <a:lstStyle/>
          <a:p>
            <a:r>
              <a:rPr lang="en-US" sz="2000" dirty="0" smtClean="0">
                <a:latin typeface="Times New Roman" pitchFamily="18" charset="0"/>
                <a:cs typeface="Times New Roman" pitchFamily="18" charset="0"/>
              </a:rPr>
              <a:t>Absolute</a:t>
            </a:r>
            <a:r>
              <a:rPr lang="en-US" sz="2000" dirty="0">
                <a:latin typeface="Times New Roman" pitchFamily="18" charset="0"/>
                <a:cs typeface="Times New Roman" pitchFamily="18" charset="0"/>
              </a:rPr>
              <a:t> </a:t>
            </a:r>
            <a:r>
              <a:rPr lang="en-US" sz="2000" dirty="0" smtClean="0">
                <a:latin typeface="Times New Roman" pitchFamily="18" charset="0"/>
                <a:cs typeface="Times New Roman" pitchFamily="18" charset="0"/>
              </a:rPr>
              <a:t>frame</a:t>
            </a:r>
            <a:endParaRPr lang="ru-RU" sz="2000" dirty="0">
              <a:latin typeface="Times New Roman" pitchFamily="18" charset="0"/>
              <a:cs typeface="Times New Roman" pitchFamily="18" charset="0"/>
            </a:endParaRPr>
          </a:p>
        </p:txBody>
      </p:sp>
      <p:sp>
        <p:nvSpPr>
          <p:cNvPr id="2" name="Прямоугольник 1"/>
          <p:cNvSpPr/>
          <p:nvPr/>
        </p:nvSpPr>
        <p:spPr>
          <a:xfrm>
            <a:off x="0" y="4226312"/>
            <a:ext cx="9144000" cy="2616101"/>
          </a:xfrm>
          <a:prstGeom prst="rect">
            <a:avLst/>
          </a:prstGeom>
        </p:spPr>
        <p:txBody>
          <a:bodyPr wrap="square">
            <a:spAutoFit/>
          </a:bodyPr>
          <a:lstStyle/>
          <a:p>
            <a:r>
              <a:rPr lang="en-US" sz="2000" dirty="0" smtClean="0">
                <a:latin typeface="Times New Roman" panose="02020603050405020304" pitchFamily="18" charset="0"/>
                <a:cs typeface="Times New Roman" panose="02020603050405020304" pitchFamily="18" charset="0"/>
              </a:rPr>
              <a:t>Trajectories </a:t>
            </a:r>
            <a:r>
              <a:rPr lang="en-US" sz="2000" dirty="0">
                <a:latin typeface="Times New Roman" panose="02020603050405020304" pitchFamily="18" charset="0"/>
                <a:cs typeface="Times New Roman" panose="02020603050405020304" pitchFamily="18" charset="0"/>
              </a:rPr>
              <a:t>in the vicinity of an asteroid, even if it is represented by a rotating </a:t>
            </a:r>
            <a:r>
              <a:rPr lang="en-US" sz="2000" dirty="0" smtClean="0">
                <a:latin typeface="Times New Roman" panose="02020603050405020304" pitchFamily="18" charset="0"/>
                <a:cs typeface="Times New Roman" panose="02020603050405020304" pitchFamily="18" charset="0"/>
              </a:rPr>
              <a:t>dumb-bell</a:t>
            </a:r>
            <a:r>
              <a:rPr lang="en-US" sz="2000" dirty="0">
                <a:latin typeface="Times New Roman" panose="02020603050405020304" pitchFamily="18" charset="0"/>
                <a:cs typeface="Times New Roman" panose="02020603050405020304" pitchFamily="18" charset="0"/>
              </a:rPr>
              <a:t>, are </a:t>
            </a:r>
            <a:r>
              <a:rPr lang="en-US" sz="2000" dirty="0" smtClean="0">
                <a:latin typeface="Times New Roman" panose="02020603050405020304" pitchFamily="18" charset="0"/>
                <a:cs typeface="Times New Roman" panose="02020603050405020304" pitchFamily="18" charset="0"/>
              </a:rPr>
              <a:t>complex</a:t>
            </a:r>
            <a:r>
              <a:rPr lang="en-US" sz="2000" dirty="0">
                <a:latin typeface="Times New Roman" panose="02020603050405020304" pitchFamily="18" charset="0"/>
                <a:cs typeface="Times New Roman" panose="02020603050405020304" pitchFamily="18" charset="0"/>
              </a:rPr>
              <a:t>, see animations. They are close to Kepler trajectories only at a great distance from the asteroid. </a:t>
            </a:r>
            <a:r>
              <a:rPr lang="en-US" sz="2000" dirty="0" smtClean="0">
                <a:latin typeface="Times New Roman" panose="02020603050405020304" pitchFamily="18" charset="0"/>
                <a:cs typeface="Times New Roman" panose="02020603050405020304" pitchFamily="18" charset="0"/>
              </a:rPr>
              <a:t>Moreover, </a:t>
            </a:r>
            <a:r>
              <a:rPr lang="en-US" sz="2000" dirty="0">
                <a:latin typeface="Times New Roman" panose="02020603050405020304" pitchFamily="18" charset="0"/>
                <a:cs typeface="Times New Roman" panose="02020603050405020304" pitchFamily="18" charset="0"/>
              </a:rPr>
              <a:t>it is necessary to make sure that the calculated trajectories do </a:t>
            </a:r>
            <a:r>
              <a:rPr lang="en-US" sz="2000" dirty="0" smtClean="0">
                <a:latin typeface="Times New Roman" panose="02020603050405020304" pitchFamily="18" charset="0"/>
                <a:cs typeface="Times New Roman" panose="02020603050405020304" pitchFamily="18" charset="0"/>
              </a:rPr>
              <a:t>not "stick </a:t>
            </a:r>
            <a:r>
              <a:rPr lang="en-US" sz="2000" dirty="0">
                <a:latin typeface="Times New Roman" panose="02020603050405020304" pitchFamily="18" charset="0"/>
                <a:cs typeface="Times New Roman" panose="02020603050405020304" pitchFamily="18" charset="0"/>
              </a:rPr>
              <a:t>" into the surface of the asteroid. </a:t>
            </a:r>
            <a:r>
              <a:rPr lang="en-US" sz="2000" dirty="0" smtClean="0">
                <a:latin typeface="Times New Roman" panose="02020603050405020304" pitchFamily="18" charset="0"/>
                <a:cs typeface="Times New Roman" panose="02020603050405020304" pitchFamily="18" charset="0"/>
              </a:rPr>
              <a:t>However, </a:t>
            </a:r>
            <a:r>
              <a:rPr lang="en-US" sz="2000" dirty="0">
                <a:latin typeface="Times New Roman" panose="02020603050405020304" pitchFamily="18" charset="0"/>
                <a:cs typeface="Times New Roman" panose="02020603050405020304" pitchFamily="18" charset="0"/>
              </a:rPr>
              <a:t>such trajectories can be useful </a:t>
            </a:r>
            <a:r>
              <a:rPr lang="en-US" sz="2000" dirty="0" smtClean="0">
                <a:latin typeface="Times New Roman" panose="02020603050405020304" pitchFamily="18" charset="0"/>
                <a:cs typeface="Times New Roman" panose="02020603050405020304" pitchFamily="18" charset="0"/>
              </a:rPr>
              <a:t>to construct jumping </a:t>
            </a:r>
            <a:r>
              <a:rPr lang="en-US" sz="2000" dirty="0">
                <a:latin typeface="Times New Roman" panose="02020603050405020304" pitchFamily="18" charset="0"/>
                <a:cs typeface="Times New Roman" panose="02020603050405020304" pitchFamily="18" charset="0"/>
              </a:rPr>
              <a:t>space </a:t>
            </a:r>
            <a:r>
              <a:rPr lang="en-US" sz="2000" dirty="0" smtClean="0">
                <a:latin typeface="Times New Roman" panose="02020603050405020304" pitchFamily="18" charset="0"/>
                <a:cs typeface="Times New Roman" panose="02020603050405020304" pitchFamily="18" charset="0"/>
              </a:rPr>
              <a:t>robots. This  idea comes back to [1-2].</a:t>
            </a:r>
          </a:p>
          <a:p>
            <a:r>
              <a:rPr lang="en-US" sz="1600" dirty="0" smtClean="0">
                <a:latin typeface="Times New Roman" panose="02020603050405020304" pitchFamily="18" charset="0"/>
                <a:cs typeface="Times New Roman" panose="02020603050405020304" pitchFamily="18" charset="0"/>
              </a:rPr>
              <a:t>[18] V</a:t>
            </a:r>
            <a:r>
              <a:rPr lang="en-US" sz="1600" dirty="0">
                <a:latin typeface="Times New Roman" panose="02020603050405020304" pitchFamily="18" charset="0"/>
                <a:cs typeface="Times New Roman" panose="02020603050405020304" pitchFamily="18" charset="0"/>
              </a:rPr>
              <a:t>. V. </a:t>
            </a:r>
            <a:r>
              <a:rPr lang="en-US" sz="1600" dirty="0" err="1">
                <a:latin typeface="Times New Roman" panose="02020603050405020304" pitchFamily="18" charset="0"/>
                <a:cs typeface="Times New Roman" panose="02020603050405020304" pitchFamily="18" charset="0"/>
              </a:rPr>
              <a:t>Beletsky</a:t>
            </a:r>
            <a:r>
              <a:rPr lang="en-US" sz="1600" dirty="0">
                <a:latin typeface="Times New Roman" panose="02020603050405020304" pitchFamily="18" charset="0"/>
                <a:cs typeface="Times New Roman" panose="02020603050405020304" pitchFamily="18" charset="0"/>
              </a:rPr>
              <a:t> and O. P. </a:t>
            </a:r>
            <a:r>
              <a:rPr lang="en-US" sz="1600" dirty="0" err="1">
                <a:latin typeface="Times New Roman" panose="02020603050405020304" pitchFamily="18" charset="0"/>
                <a:cs typeface="Times New Roman" panose="02020603050405020304" pitchFamily="18" charset="0"/>
              </a:rPr>
              <a:t>Salimova</a:t>
            </a:r>
            <a:r>
              <a:rPr lang="en-US" sz="1600" dirty="0">
                <a:latin typeface="Times New Roman" panose="02020603050405020304" pitchFamily="18" charset="0"/>
                <a:cs typeface="Times New Roman" panose="02020603050405020304" pitchFamily="18" charset="0"/>
              </a:rPr>
              <a:t>, in: Proc. IUTAM </a:t>
            </a:r>
            <a:r>
              <a:rPr lang="en-US" sz="1600" dirty="0" err="1">
                <a:latin typeface="Times New Roman" panose="02020603050405020304" pitchFamily="18" charset="0"/>
                <a:cs typeface="Times New Roman" panose="02020603050405020304" pitchFamily="18" charset="0"/>
              </a:rPr>
              <a:t>Symp</a:t>
            </a:r>
            <a:r>
              <a:rPr lang="en-US" sz="1600" dirty="0">
                <a:latin typeface="Times New Roman" panose="02020603050405020304" pitchFamily="18" charset="0"/>
                <a:cs typeface="Times New Roman" panose="02020603050405020304" pitchFamily="18" charset="0"/>
              </a:rPr>
              <a:t>. on Interaction between Dynamics and Control in Advanced Mechanical Systems Held in Eindhoven. Ser. Solid Mechanics and its Applications (The Netherlands, 21–26 April 1996, Amsterdam, 1997. pp. 27–34</a:t>
            </a:r>
            <a:r>
              <a:rPr lang="en-US" sz="1600" dirty="0" smtClean="0">
                <a:latin typeface="Times New Roman" panose="02020603050405020304" pitchFamily="18" charset="0"/>
                <a:cs typeface="Times New Roman" panose="02020603050405020304" pitchFamily="18" charset="0"/>
              </a:rPr>
              <a:t>.</a:t>
            </a:r>
          </a:p>
          <a:p>
            <a:r>
              <a:rPr lang="en-US" sz="1600" dirty="0" smtClean="0">
                <a:latin typeface="Times New Roman" panose="02020603050405020304" pitchFamily="18" charset="0"/>
                <a:cs typeface="Times New Roman" panose="02020603050405020304" pitchFamily="18" charset="0"/>
              </a:rPr>
              <a:t>[19] V</a:t>
            </a:r>
            <a:r>
              <a:rPr lang="en-US" sz="1600" dirty="0">
                <a:latin typeface="Times New Roman" panose="02020603050405020304" pitchFamily="18" charset="0"/>
                <a:cs typeface="Times New Roman" panose="02020603050405020304" pitchFamily="18" charset="0"/>
              </a:rPr>
              <a:t>. V. </a:t>
            </a:r>
            <a:r>
              <a:rPr lang="en-US" sz="1600" dirty="0" err="1">
                <a:latin typeface="Times New Roman" panose="02020603050405020304" pitchFamily="18" charset="0"/>
                <a:cs typeface="Times New Roman" panose="02020603050405020304" pitchFamily="18" charset="0"/>
              </a:rPr>
              <a:t>Beletsky</a:t>
            </a:r>
            <a:r>
              <a:rPr lang="en-US" sz="1600" dirty="0">
                <a:latin typeface="Times New Roman" panose="02020603050405020304" pitchFamily="18" charset="0"/>
                <a:cs typeface="Times New Roman" panose="02020603050405020304" pitchFamily="18" charset="0"/>
              </a:rPr>
              <a:t> and O. P. </a:t>
            </a:r>
            <a:r>
              <a:rPr lang="en-US" sz="1600" dirty="0" err="1">
                <a:latin typeface="Times New Roman" panose="02020603050405020304" pitchFamily="18" charset="0"/>
                <a:cs typeface="Times New Roman" panose="02020603050405020304" pitchFamily="18" charset="0"/>
              </a:rPr>
              <a:t>Salimova</a:t>
            </a:r>
            <a:r>
              <a:rPr lang="en-US" sz="1600" dirty="0">
                <a:latin typeface="Times New Roman" panose="02020603050405020304" pitchFamily="18" charset="0"/>
                <a:cs typeface="Times New Roman" panose="02020603050405020304" pitchFamily="18" charset="0"/>
              </a:rPr>
              <a:t>, Reg. and </a:t>
            </a:r>
            <a:r>
              <a:rPr lang="en-US" sz="1600" dirty="0" err="1">
                <a:latin typeface="Times New Roman" panose="02020603050405020304" pitchFamily="18" charset="0"/>
                <a:cs typeface="Times New Roman" panose="02020603050405020304" pitchFamily="18" charset="0"/>
              </a:rPr>
              <a:t>Chaot</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Dyn</a:t>
            </a:r>
            <a:r>
              <a:rPr lang="en-US" sz="1600" dirty="0">
                <a:latin typeface="Times New Roman" panose="02020603050405020304" pitchFamily="18" charset="0"/>
                <a:cs typeface="Times New Roman" panose="02020603050405020304" pitchFamily="18" charset="0"/>
              </a:rPr>
              <a:t>. </a:t>
            </a:r>
            <a:r>
              <a:rPr lang="en-US" sz="1600" b="1" dirty="0">
                <a:latin typeface="Times New Roman" panose="02020603050405020304" pitchFamily="18" charset="0"/>
                <a:cs typeface="Times New Roman" panose="02020603050405020304" pitchFamily="18" charset="0"/>
              </a:rPr>
              <a:t>1</a:t>
            </a:r>
            <a:r>
              <a:rPr lang="en-US" sz="1600" dirty="0">
                <a:latin typeface="Times New Roman" panose="02020603050405020304" pitchFamily="18" charset="0"/>
                <a:cs typeface="Times New Roman" panose="02020603050405020304" pitchFamily="18" charset="0"/>
              </a:rPr>
              <a:t> (2), 47 (1996</a:t>
            </a:r>
            <a:r>
              <a:rPr lang="en-US" sz="1600" dirty="0" smtClean="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8859559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itchFamily="18" charset="0"/>
                <a:cs typeface="Times New Roman" pitchFamily="18" charset="0"/>
              </a:rPr>
              <a:t>Cartography </a:t>
            </a:r>
            <a:r>
              <a:rPr lang="en-US" sz="2800" b="1" i="1" dirty="0">
                <a:latin typeface="Times New Roman" pitchFamily="18" charset="0"/>
                <a:cs typeface="Times New Roman" pitchFamily="18" charset="0"/>
              </a:rPr>
              <a:t>of small celestial bodies </a:t>
            </a:r>
            <a:endParaRPr lang="ru-RU" sz="2800" b="1" i="1" dirty="0">
              <a:latin typeface="Times New Roman" pitchFamily="18" charset="0"/>
              <a:cs typeface="Times New Roman" pitchFamily="18" charset="0"/>
            </a:endParaRPr>
          </a:p>
        </p:txBody>
      </p:sp>
      <p:sp>
        <p:nvSpPr>
          <p:cNvPr id="7" name="Прямоугольник 6"/>
          <p:cNvSpPr/>
          <p:nvPr/>
        </p:nvSpPr>
        <p:spPr>
          <a:xfrm>
            <a:off x="-15935" y="620688"/>
            <a:ext cx="9159935" cy="5047536"/>
          </a:xfrm>
          <a:prstGeom prst="rect">
            <a:avLst/>
          </a:prstGeom>
        </p:spPr>
        <p:txBody>
          <a:bodyPr wrap="square">
            <a:spAutoFit/>
          </a:bodyPr>
          <a:lstStyle/>
          <a:p>
            <a:r>
              <a:rPr lang="en-US" sz="2300" dirty="0">
                <a:latin typeface="Times New Roman" panose="02020603050405020304" pitchFamily="18" charset="0"/>
                <a:cs typeface="Times New Roman" panose="02020603050405020304" pitchFamily="18" charset="0"/>
              </a:rPr>
              <a:t>We are used to the fact that the </a:t>
            </a:r>
            <a:r>
              <a:rPr lang="en-US" sz="2300" dirty="0" smtClean="0">
                <a:latin typeface="Times New Roman" panose="02020603050405020304" pitchFamily="18" charset="0"/>
                <a:cs typeface="Times New Roman" panose="02020603050405020304" pitchFamily="18" charset="0"/>
              </a:rPr>
              <a:t>attracting </a:t>
            </a:r>
            <a:r>
              <a:rPr lang="en-US" sz="2300" dirty="0">
                <a:latin typeface="Times New Roman" panose="02020603050405020304" pitchFamily="18" charset="0"/>
                <a:cs typeface="Times New Roman" panose="02020603050405020304" pitchFamily="18" charset="0"/>
              </a:rPr>
              <a:t>body is a ball or close to the ball, and </a:t>
            </a:r>
            <a:r>
              <a:rPr lang="en-US" sz="2300" dirty="0" smtClean="0">
                <a:latin typeface="Times New Roman" panose="02020603050405020304" pitchFamily="18" charset="0"/>
                <a:cs typeface="Times New Roman" panose="02020603050405020304" pitchFamily="18" charset="0"/>
              </a:rPr>
              <a:t>the free fall acceleration is </a:t>
            </a:r>
            <a:r>
              <a:rPr lang="en-US" sz="2300" dirty="0">
                <a:latin typeface="Times New Roman" panose="02020603050405020304" pitchFamily="18" charset="0"/>
                <a:cs typeface="Times New Roman" panose="02020603050405020304" pitchFamily="18" charset="0"/>
              </a:rPr>
              <a:t>directed to its center. Therefore, the mapping is based </a:t>
            </a:r>
            <a:r>
              <a:rPr lang="en-US" sz="2300" dirty="0" smtClean="0">
                <a:latin typeface="Times New Roman" panose="02020603050405020304" pitchFamily="18" charset="0"/>
                <a:cs typeface="Times New Roman" panose="02020603050405020304" pitchFamily="18" charset="0"/>
              </a:rPr>
              <a:t>on use of a </a:t>
            </a:r>
            <a:r>
              <a:rPr lang="en-US" sz="2300" dirty="0">
                <a:latin typeface="Times New Roman" panose="02020603050405020304" pitchFamily="18" charset="0"/>
                <a:cs typeface="Times New Roman" panose="02020603050405020304" pitchFamily="18" charset="0"/>
              </a:rPr>
              <a:t>spherical </a:t>
            </a:r>
            <a:r>
              <a:rPr lang="en-US" sz="2300" dirty="0" smtClean="0">
                <a:latin typeface="Times New Roman" panose="02020603050405020304" pitchFamily="18" charset="0"/>
                <a:cs typeface="Times New Roman" panose="02020603050405020304" pitchFamily="18" charset="0"/>
              </a:rPr>
              <a:t>globe, </a:t>
            </a:r>
            <a:r>
              <a:rPr lang="en-US" sz="2300" dirty="0">
                <a:latin typeface="Times New Roman" panose="02020603050405020304" pitchFamily="18" charset="0"/>
                <a:cs typeface="Times New Roman" panose="02020603050405020304" pitchFamily="18" charset="0"/>
              </a:rPr>
              <a:t>and </a:t>
            </a:r>
            <a:r>
              <a:rPr lang="en-US" sz="2300" dirty="0" err="1">
                <a:latin typeface="Times New Roman" panose="02020603050405020304" pitchFamily="18" charset="0"/>
                <a:cs typeface="Times New Roman" panose="02020603050405020304" pitchFamily="18" charset="0"/>
              </a:rPr>
              <a:t>isolines</a:t>
            </a:r>
            <a:r>
              <a:rPr lang="en-US" sz="2300" dirty="0">
                <a:latin typeface="Times New Roman" panose="02020603050405020304" pitchFamily="18" charset="0"/>
                <a:cs typeface="Times New Roman" panose="02020603050405020304" pitchFamily="18" charset="0"/>
              </a:rPr>
              <a:t> are </a:t>
            </a:r>
            <a:r>
              <a:rPr lang="en-US" sz="2300" dirty="0" smtClean="0">
                <a:latin typeface="Times New Roman" panose="02020603050405020304" pitchFamily="18" charset="0"/>
                <a:cs typeface="Times New Roman" panose="02020603050405020304" pitchFamily="18" charset="0"/>
              </a:rPr>
              <a:t>colored depending on the </a:t>
            </a:r>
            <a:r>
              <a:rPr lang="en-US" sz="2300" dirty="0">
                <a:latin typeface="Times New Roman" panose="02020603050405020304" pitchFamily="18" charset="0"/>
                <a:cs typeface="Times New Roman" panose="02020603050405020304" pitchFamily="18" charset="0"/>
              </a:rPr>
              <a:t>height "above </a:t>
            </a:r>
            <a:r>
              <a:rPr lang="en-US" sz="2300" dirty="0" smtClean="0">
                <a:latin typeface="Times New Roman" panose="02020603050405020304" pitchFamily="18" charset="0"/>
                <a:cs typeface="Times New Roman" panose="02020603050405020304" pitchFamily="18" charset="0"/>
              </a:rPr>
              <a:t>the sea </a:t>
            </a:r>
            <a:r>
              <a:rPr lang="en-US" sz="2300" dirty="0">
                <a:latin typeface="Times New Roman" panose="02020603050405020304" pitchFamily="18" charset="0"/>
                <a:cs typeface="Times New Roman" panose="02020603050405020304" pitchFamily="18" charset="0"/>
              </a:rPr>
              <a:t>level". This fact is reflected in the state </a:t>
            </a:r>
            <a:r>
              <a:rPr lang="en-US" sz="2300" dirty="0" smtClean="0">
                <a:latin typeface="Times New Roman" panose="02020603050405020304" pitchFamily="18" charset="0"/>
                <a:cs typeface="Times New Roman" panose="02020603050405020304" pitchFamily="18" charset="0"/>
              </a:rPr>
              <a:t>standard (“GOST”), </a:t>
            </a:r>
            <a:r>
              <a:rPr lang="en-US" sz="2300" dirty="0">
                <a:latin typeface="Times New Roman" panose="02020603050405020304" pitchFamily="18" charset="0"/>
                <a:cs typeface="Times New Roman" panose="02020603050405020304" pitchFamily="18" charset="0"/>
              </a:rPr>
              <a:t>according to which the </a:t>
            </a:r>
            <a:r>
              <a:rPr lang="en-US" sz="2300" dirty="0" smtClean="0">
                <a:latin typeface="Times New Roman" panose="02020603050405020304" pitchFamily="18" charset="0"/>
                <a:cs typeface="Times New Roman" panose="02020603050405020304" pitchFamily="18" charset="0"/>
              </a:rPr>
              <a:t>base </a:t>
            </a:r>
            <a:r>
              <a:rPr lang="en-US" sz="2300" dirty="0">
                <a:latin typeface="Times New Roman" panose="02020603050405020304" pitchFamily="18" charset="0"/>
                <a:cs typeface="Times New Roman" panose="02020603050405020304" pitchFamily="18" charset="0"/>
              </a:rPr>
              <a:t>for </a:t>
            </a:r>
            <a:r>
              <a:rPr lang="en-US" sz="2300" dirty="0" smtClean="0">
                <a:latin typeface="Times New Roman" panose="02020603050405020304" pitchFamily="18" charset="0"/>
                <a:cs typeface="Times New Roman" panose="02020603050405020304" pitchFamily="18" charset="0"/>
              </a:rPr>
              <a:t>constructing three-dimensional </a:t>
            </a:r>
            <a:r>
              <a:rPr lang="en-US" sz="2300" dirty="0">
                <a:latin typeface="Times New Roman" panose="02020603050405020304" pitchFamily="18" charset="0"/>
                <a:cs typeface="Times New Roman" panose="02020603050405020304" pitchFamily="18" charset="0"/>
              </a:rPr>
              <a:t>models must be a spherical surface or, in </a:t>
            </a:r>
            <a:r>
              <a:rPr lang="en-US" sz="2300" dirty="0" smtClean="0">
                <a:latin typeface="Times New Roman" panose="02020603050405020304" pitchFamily="18" charset="0"/>
                <a:cs typeface="Times New Roman" panose="02020603050405020304" pitchFamily="18" charset="0"/>
              </a:rPr>
              <a:t>exceptional </a:t>
            </a:r>
            <a:r>
              <a:rPr lang="en-US" sz="2300" dirty="0">
                <a:latin typeface="Times New Roman" panose="02020603050405020304" pitchFamily="18" charset="0"/>
                <a:cs typeface="Times New Roman" panose="02020603050405020304" pitchFamily="18" charset="0"/>
              </a:rPr>
              <a:t>cases, the surface of an ellipsoid. </a:t>
            </a:r>
            <a:r>
              <a:rPr lang="en-US" sz="2300" dirty="0" smtClean="0">
                <a:latin typeface="Times New Roman" panose="02020603050405020304" pitchFamily="18" charset="0"/>
                <a:cs typeface="Times New Roman" panose="02020603050405020304" pitchFamily="18" charset="0"/>
              </a:rPr>
              <a:t>Obviously, </a:t>
            </a:r>
            <a:r>
              <a:rPr lang="en-US" sz="2300" dirty="0">
                <a:latin typeface="Times New Roman" panose="02020603050405020304" pitchFamily="18" charset="0"/>
                <a:cs typeface="Times New Roman" panose="02020603050405020304" pitchFamily="18" charset="0"/>
              </a:rPr>
              <a:t>this approach does not work for irregularly shaped asteroids because of the non-centrality of the force field. </a:t>
            </a:r>
            <a:r>
              <a:rPr lang="en-US" sz="2300" dirty="0" smtClean="0">
                <a:latin typeface="Times New Roman" panose="02020603050405020304" pitchFamily="18" charset="0"/>
                <a:cs typeface="Times New Roman" panose="02020603050405020304" pitchFamily="18" charset="0"/>
              </a:rPr>
              <a:t>Geographers [</a:t>
            </a:r>
            <a:r>
              <a:rPr lang="en-US" dirty="0" smtClean="0">
                <a:latin typeface="Times New Roman" panose="02020603050405020304" pitchFamily="18" charset="0"/>
                <a:cs typeface="Times New Roman" panose="02020603050405020304" pitchFamily="18" charset="0"/>
              </a:rPr>
              <a:t>20</a:t>
            </a:r>
            <a:r>
              <a:rPr lang="ru-RU" dirty="0" smtClean="0">
                <a:latin typeface="Times New Roman" panose="02020603050405020304" pitchFamily="18" charset="0"/>
                <a:cs typeface="Times New Roman" panose="02020603050405020304" pitchFamily="18" charset="0"/>
              </a:rPr>
              <a:t>,21</a:t>
            </a:r>
            <a:r>
              <a:rPr lang="en-US" sz="2300" dirty="0" smtClean="0">
                <a:latin typeface="Times New Roman" panose="02020603050405020304" pitchFamily="18" charset="0"/>
                <a:cs typeface="Times New Roman" panose="02020603050405020304" pitchFamily="18" charset="0"/>
              </a:rPr>
              <a:t>] </a:t>
            </a:r>
            <a:r>
              <a:rPr lang="en-US" sz="2300" dirty="0">
                <a:latin typeface="Times New Roman" panose="02020603050405020304" pitchFamily="18" charset="0"/>
                <a:cs typeface="Times New Roman" panose="02020603050405020304" pitchFamily="18" charset="0"/>
              </a:rPr>
              <a:t>paid attention to the need for a </a:t>
            </a:r>
            <a:r>
              <a:rPr lang="en-US" sz="2300" dirty="0" smtClean="0">
                <a:latin typeface="Times New Roman" panose="02020603050405020304" pitchFamily="18" charset="0"/>
                <a:cs typeface="Times New Roman" panose="02020603050405020304" pitchFamily="18" charset="0"/>
              </a:rPr>
              <a:t>cardinal solution </a:t>
            </a:r>
            <a:r>
              <a:rPr lang="en-US" sz="2300" dirty="0">
                <a:latin typeface="Times New Roman" panose="02020603050405020304" pitchFamily="18" charset="0"/>
                <a:cs typeface="Times New Roman" panose="02020603050405020304" pitchFamily="18" charset="0"/>
              </a:rPr>
              <a:t>of </a:t>
            </a:r>
            <a:r>
              <a:rPr lang="en-US" sz="2300" dirty="0" smtClean="0">
                <a:latin typeface="Times New Roman" panose="02020603050405020304" pitchFamily="18" charset="0"/>
                <a:cs typeface="Times New Roman" panose="02020603050405020304" pitchFamily="18" charset="0"/>
              </a:rPr>
              <a:t>this </a:t>
            </a:r>
            <a:r>
              <a:rPr lang="en-US" sz="2300" dirty="0">
                <a:latin typeface="Times New Roman" panose="02020603050405020304" pitchFamily="18" charset="0"/>
                <a:cs typeface="Times New Roman" panose="02020603050405020304" pitchFamily="18" charset="0"/>
              </a:rPr>
              <a:t>issue when mapping the surface of </a:t>
            </a:r>
            <a:r>
              <a:rPr lang="en-US" sz="2300" dirty="0" err="1">
                <a:latin typeface="Times New Roman" panose="02020603050405020304" pitchFamily="18" charset="0"/>
                <a:cs typeface="Times New Roman" panose="02020603050405020304" pitchFamily="18" charset="0"/>
              </a:rPr>
              <a:t>Phobos</a:t>
            </a:r>
            <a:r>
              <a:rPr lang="en-US" sz="2300" dirty="0">
                <a:latin typeface="Times New Roman" panose="02020603050405020304" pitchFamily="18" charset="0"/>
                <a:cs typeface="Times New Roman" panose="02020603050405020304" pitchFamily="18" charset="0"/>
              </a:rPr>
              <a:t> and Eros</a:t>
            </a:r>
            <a:r>
              <a:rPr lang="en-US" sz="2300" dirty="0" smtClean="0">
                <a:latin typeface="Times New Roman" panose="02020603050405020304" pitchFamily="18" charset="0"/>
                <a:cs typeface="Times New Roman" panose="02020603050405020304" pitchFamily="18" charset="0"/>
              </a:rPr>
              <a:t>. For </a:t>
            </a:r>
            <a:r>
              <a:rPr lang="en-US" sz="2300" dirty="0">
                <a:latin typeface="Times New Roman" panose="02020603050405020304" pitchFamily="18" charset="0"/>
                <a:cs typeface="Times New Roman" panose="02020603050405020304" pitchFamily="18" charset="0"/>
              </a:rPr>
              <a:t>the needs of dynamics, it is perhaps more interesting to </a:t>
            </a:r>
            <a:r>
              <a:rPr lang="en-US" sz="2300" dirty="0" smtClean="0">
                <a:latin typeface="Times New Roman" panose="02020603050405020304" pitchFamily="18" charset="0"/>
                <a:cs typeface="Times New Roman" panose="02020603050405020304" pitchFamily="18" charset="0"/>
              </a:rPr>
              <a:t>draw </a:t>
            </a:r>
            <a:r>
              <a:rPr lang="en-US" sz="2300" dirty="0">
                <a:latin typeface="Times New Roman" panose="02020603050405020304" pitchFamily="18" charset="0"/>
                <a:cs typeface="Times New Roman" panose="02020603050405020304" pitchFamily="18" charset="0"/>
              </a:rPr>
              <a:t>the values of the potential or the </a:t>
            </a:r>
            <a:r>
              <a:rPr lang="en-US" sz="2300" dirty="0" smtClean="0">
                <a:latin typeface="Times New Roman" panose="02020603050405020304" pitchFamily="18" charset="0"/>
                <a:cs typeface="Times New Roman" panose="02020603050405020304" pitchFamily="18" charset="0"/>
              </a:rPr>
              <a:t>augmented potential (arising </a:t>
            </a:r>
            <a:r>
              <a:rPr lang="en-US" sz="2300" dirty="0">
                <a:latin typeface="Times New Roman" panose="02020603050405020304" pitchFamily="18" charset="0"/>
                <a:cs typeface="Times New Roman" panose="02020603050405020304" pitchFamily="18" charset="0"/>
              </a:rPr>
              <a:t>from </a:t>
            </a:r>
            <a:r>
              <a:rPr lang="en-US" sz="2300" dirty="0" smtClean="0">
                <a:latin typeface="Times New Roman" panose="02020603050405020304" pitchFamily="18" charset="0"/>
                <a:cs typeface="Times New Roman" panose="02020603050405020304" pitchFamily="18" charset="0"/>
              </a:rPr>
              <a:t>asteroid's rotation). </a:t>
            </a:r>
            <a:r>
              <a:rPr lang="en-US" sz="2300" dirty="0">
                <a:latin typeface="Times New Roman" panose="02020603050405020304" pitchFamily="18" charset="0"/>
                <a:cs typeface="Times New Roman" panose="02020603050405020304" pitchFamily="18" charset="0"/>
              </a:rPr>
              <a:t>In particular, it is of interest to determine the points of the minimum of the augmented </a:t>
            </a:r>
            <a:r>
              <a:rPr lang="en-US" sz="2300" dirty="0" smtClean="0">
                <a:latin typeface="Times New Roman" panose="02020603050405020304" pitchFamily="18" charset="0"/>
                <a:cs typeface="Times New Roman" panose="02020603050405020304" pitchFamily="18" charset="0"/>
              </a:rPr>
              <a:t>potential </a:t>
            </a:r>
            <a:r>
              <a:rPr lang="en-US" sz="2300" dirty="0">
                <a:latin typeface="Times New Roman" panose="02020603050405020304" pitchFamily="18" charset="0"/>
                <a:cs typeface="Times New Roman" panose="02020603050405020304" pitchFamily="18" charset="0"/>
              </a:rPr>
              <a:t>as possible locations for </a:t>
            </a:r>
            <a:r>
              <a:rPr lang="en-US" sz="2300" dirty="0" smtClean="0">
                <a:latin typeface="Times New Roman" panose="02020603050405020304" pitchFamily="18" charset="0"/>
                <a:cs typeface="Times New Roman" panose="02020603050405020304" pitchFamily="18" charset="0"/>
              </a:rPr>
              <a:t>stations on surface on asteroids. </a:t>
            </a:r>
          </a:p>
        </p:txBody>
      </p:sp>
      <p:sp>
        <p:nvSpPr>
          <p:cNvPr id="8" name="Номер слайда 7"/>
          <p:cNvSpPr>
            <a:spLocks noGrp="1"/>
          </p:cNvSpPr>
          <p:nvPr>
            <p:ph type="sldNum" sz="quarter" idx="12"/>
          </p:nvPr>
        </p:nvSpPr>
        <p:spPr/>
        <p:txBody>
          <a:bodyPr/>
          <a:lstStyle/>
          <a:p>
            <a:fld id="{B2EB5454-2006-4BB5-B20E-8C7B37842A03}" type="slidenum">
              <a:rPr lang="ru-RU" smtClean="0"/>
              <a:t>29</a:t>
            </a:fld>
            <a:endParaRPr lang="ru-RU"/>
          </a:p>
        </p:txBody>
      </p:sp>
      <p:sp>
        <p:nvSpPr>
          <p:cNvPr id="9" name="Прямоугольник 8"/>
          <p:cNvSpPr/>
          <p:nvPr/>
        </p:nvSpPr>
        <p:spPr>
          <a:xfrm>
            <a:off x="31676" y="5808166"/>
            <a:ext cx="9144000" cy="1077218"/>
          </a:xfrm>
          <a:prstGeom prst="rect">
            <a:avLst/>
          </a:prstGeom>
        </p:spPr>
        <p:txBody>
          <a:bodyPr wrap="square">
            <a:spAutoFit/>
          </a:bodyPr>
          <a:lstStyle/>
          <a:p>
            <a:r>
              <a:rPr lang="en-US" sz="1600" dirty="0" smtClean="0">
                <a:latin typeface="Times New Roman" panose="02020603050405020304" pitchFamily="18" charset="0"/>
                <a:cs typeface="Times New Roman" panose="02020603050405020304" pitchFamily="18" charset="0"/>
              </a:rPr>
              <a:t>[20] </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M.V. </a:t>
            </a:r>
            <a:r>
              <a:rPr lang="en-US" sz="1600" dirty="0" err="1" smtClean="0">
                <a:latin typeface="Times New Roman" panose="02020603050405020304" pitchFamily="18" charset="0"/>
                <a:cs typeface="Times New Roman" panose="02020603050405020304" pitchFamily="18" charset="0"/>
              </a:rPr>
              <a:t>Nyrtsov</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E</a:t>
            </a:r>
            <a:r>
              <a:rPr lang="en-US" sz="1600" dirty="0" smtClean="0">
                <a:latin typeface="Times New Roman" panose="02020603050405020304" pitchFamily="18" charset="0"/>
                <a:cs typeface="Times New Roman" panose="02020603050405020304" pitchFamily="18" charset="0"/>
              </a:rPr>
              <a:t>stablishment </a:t>
            </a:r>
            <a:r>
              <a:rPr lang="en-US" sz="1600" dirty="0">
                <a:latin typeface="Times New Roman" panose="02020603050405020304" pitchFamily="18" charset="0"/>
                <a:cs typeface="Times New Roman" panose="02020603050405020304" pitchFamily="18" charset="0"/>
              </a:rPr>
              <a:t>of the global photomosaic surfaces of small celestial </a:t>
            </a:r>
            <a:r>
              <a:rPr lang="en-US" sz="1600" dirty="0" smtClean="0">
                <a:latin typeface="Times New Roman" panose="02020603050405020304" pitchFamily="18" charset="0"/>
                <a:cs typeface="Times New Roman" panose="02020603050405020304" pitchFamily="18" charset="0"/>
              </a:rPr>
              <a:t>bodies // </a:t>
            </a:r>
            <a:r>
              <a:rPr lang="en-US" sz="1600" dirty="0">
                <a:latin typeface="Times New Roman" panose="02020603050405020304" pitchFamily="18" charset="0"/>
                <a:cs typeface="Times New Roman" panose="02020603050405020304" pitchFamily="18" charset="0"/>
              </a:rPr>
              <a:t>News higher educational. Geodesy and </a:t>
            </a:r>
            <a:r>
              <a:rPr lang="en-US" sz="1600" dirty="0" err="1" smtClean="0">
                <a:latin typeface="Times New Roman" panose="02020603050405020304" pitchFamily="18" charset="0"/>
                <a:cs typeface="Times New Roman" panose="02020603050405020304" pitchFamily="18" charset="0"/>
              </a:rPr>
              <a:t>Aerophotography</a:t>
            </a:r>
            <a:r>
              <a:rPr lang="en-US" sz="1600" dirty="0">
                <a:latin typeface="Times New Roman" panose="02020603050405020304" pitchFamily="18" charset="0"/>
                <a:cs typeface="Times New Roman" panose="02020603050405020304" pitchFamily="18" charset="0"/>
              </a:rPr>
              <a:t>. 2010. Vol. 6. P. 74-78</a:t>
            </a:r>
            <a:r>
              <a:rPr lang="en-US" sz="1600" dirty="0" smtClean="0">
                <a:latin typeface="Times New Roman" panose="02020603050405020304" pitchFamily="18" charset="0"/>
                <a:cs typeface="Times New Roman" panose="02020603050405020304" pitchFamily="18" charset="0"/>
              </a:rPr>
              <a:t>. (in Russian)</a:t>
            </a:r>
          </a:p>
          <a:p>
            <a:r>
              <a:rPr lang="en-US" sz="1600" dirty="0" smtClean="0">
                <a:latin typeface="Times New Roman" panose="02020603050405020304" pitchFamily="18" charset="0"/>
                <a:cs typeface="Times New Roman" panose="02020603050405020304" pitchFamily="18" charset="0"/>
              </a:rPr>
              <a:t>[21] </a:t>
            </a:r>
            <a:r>
              <a:rPr lang="en-US" sz="1600" dirty="0">
                <a:latin typeface="Times New Roman" panose="02020603050405020304" pitchFamily="18" charset="0"/>
                <a:cs typeface="Times New Roman" panose="02020603050405020304" pitchFamily="18" charset="0"/>
              </a:rPr>
              <a:t>M.V. </a:t>
            </a:r>
            <a:r>
              <a:rPr lang="en-US" sz="1600" dirty="0" err="1">
                <a:latin typeface="Times New Roman" panose="02020603050405020304" pitchFamily="18" charset="0"/>
                <a:cs typeface="Times New Roman" panose="02020603050405020304" pitchFamily="18" charset="0"/>
              </a:rPr>
              <a:t>Nyrtsov</a:t>
            </a:r>
            <a:r>
              <a:rPr lang="en-US" sz="1600" dirty="0">
                <a:latin typeface="Times New Roman" panose="02020603050405020304" pitchFamily="18" charset="0"/>
                <a:cs typeface="Times New Roman" panose="02020603050405020304" pitchFamily="18" charset="0"/>
              </a:rPr>
              <a:t> </a:t>
            </a:r>
            <a:r>
              <a:rPr lang="en-US" sz="1600" dirty="0" smtClean="0">
                <a:latin typeface="Times New Roman" panose="02020603050405020304" pitchFamily="18" charset="0"/>
                <a:cs typeface="Times New Roman" panose="02020603050405020304" pitchFamily="18" charset="0"/>
              </a:rPr>
              <a:t>Mapping </a:t>
            </a:r>
            <a:r>
              <a:rPr lang="en-US" sz="1600" dirty="0">
                <a:latin typeface="Times New Roman" panose="02020603050405020304" pitchFamily="18" charset="0"/>
                <a:cs typeface="Times New Roman" panose="02020603050405020304" pitchFamily="18" charset="0"/>
              </a:rPr>
              <a:t>of asteroid 433 Eros based on projections of real surfaces of celestial bodies </a:t>
            </a:r>
            <a:r>
              <a:rPr lang="en-US" sz="1600" dirty="0" smtClean="0">
                <a:latin typeface="Times New Roman" panose="02020603050405020304" pitchFamily="18" charset="0"/>
                <a:cs typeface="Times New Roman" panose="02020603050405020304" pitchFamily="18" charset="0"/>
              </a:rPr>
              <a:t>// </a:t>
            </a:r>
            <a:r>
              <a:rPr lang="en-US" sz="1600" dirty="0">
                <a:latin typeface="Times New Roman" panose="02020603050405020304" pitchFamily="18" charset="0"/>
                <a:cs typeface="Times New Roman" panose="02020603050405020304" pitchFamily="18" charset="0"/>
              </a:rPr>
              <a:t>News higher educational. Geodesy and </a:t>
            </a:r>
            <a:r>
              <a:rPr lang="en-US" sz="1600" dirty="0" err="1">
                <a:latin typeface="Times New Roman" panose="02020603050405020304" pitchFamily="18" charset="0"/>
                <a:cs typeface="Times New Roman" panose="02020603050405020304" pitchFamily="18" charset="0"/>
              </a:rPr>
              <a:t>Aerophotography</a:t>
            </a:r>
            <a:r>
              <a:rPr lang="en-US" sz="1600" dirty="0" smtClean="0">
                <a:latin typeface="Times New Roman" panose="02020603050405020304" pitchFamily="18" charset="0"/>
                <a:cs typeface="Times New Roman" panose="02020603050405020304" pitchFamily="18" charset="0"/>
              </a:rPr>
              <a:t>. 2009. Vol. </a:t>
            </a:r>
            <a:r>
              <a:rPr lang="en-US" sz="1600" dirty="0">
                <a:latin typeface="Times New Roman" panose="02020603050405020304" pitchFamily="18" charset="0"/>
                <a:cs typeface="Times New Roman" panose="02020603050405020304" pitchFamily="18" charset="0"/>
              </a:rPr>
              <a:t>2 </a:t>
            </a:r>
            <a:r>
              <a:rPr lang="en-US" sz="1600" dirty="0" smtClean="0">
                <a:latin typeface="Times New Roman" panose="02020603050405020304" pitchFamily="18" charset="0"/>
                <a:cs typeface="Times New Roman" panose="02020603050405020304" pitchFamily="18" charset="0"/>
              </a:rPr>
              <a:t> P. </a:t>
            </a:r>
            <a:r>
              <a:rPr lang="en-US" sz="1600" dirty="0">
                <a:latin typeface="Times New Roman" panose="02020603050405020304" pitchFamily="18" charset="0"/>
                <a:cs typeface="Times New Roman" panose="02020603050405020304" pitchFamily="18" charset="0"/>
              </a:rPr>
              <a:t>54-61</a:t>
            </a:r>
            <a:r>
              <a:rPr lang="en-US" sz="1600" dirty="0" smtClean="0">
                <a:latin typeface="Times New Roman" panose="02020603050405020304" pitchFamily="18" charset="0"/>
                <a:cs typeface="Times New Roman" panose="02020603050405020304" pitchFamily="18" charset="0"/>
              </a:rPr>
              <a:t>.</a:t>
            </a:r>
            <a:r>
              <a:rPr lang="en-US" sz="1600" dirty="0">
                <a:latin typeface="Times New Roman" panose="02020603050405020304" pitchFamily="18" charset="0"/>
                <a:cs typeface="Times New Roman" panose="02020603050405020304" pitchFamily="18" charset="0"/>
              </a:rPr>
              <a:t> (in Russian)</a:t>
            </a:r>
            <a:endParaRPr lang="ru-RU"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9908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3</a:t>
            </a:fld>
            <a:endParaRPr lang="ru-RU"/>
          </a:p>
        </p:txBody>
      </p:sp>
      <p:sp>
        <p:nvSpPr>
          <p:cNvPr id="5" name="Прямоугольник 4"/>
          <p:cNvSpPr/>
          <p:nvPr/>
        </p:nvSpPr>
        <p:spPr>
          <a:xfrm>
            <a:off x="0" y="4996"/>
            <a:ext cx="9144000" cy="600164"/>
          </a:xfrm>
          <a:prstGeom prst="rect">
            <a:avLst/>
          </a:prstGeom>
        </p:spPr>
        <p:txBody>
          <a:bodyPr wrap="square">
            <a:spAutoFit/>
          </a:bodyPr>
          <a:lstStyle/>
          <a:p>
            <a:pPr algn="ctr"/>
            <a:r>
              <a:rPr lang="en-US" sz="3300" b="1" i="1" dirty="0">
                <a:latin typeface="Times New Roman" pitchFamily="18" charset="0"/>
                <a:cs typeface="Times New Roman" pitchFamily="18" charset="0"/>
              </a:rPr>
              <a:t>Asteroid (99942) </a:t>
            </a:r>
            <a:r>
              <a:rPr lang="en-US" sz="3300" b="1" i="1" dirty="0" smtClean="0">
                <a:latin typeface="Times New Roman" pitchFamily="18" charset="0"/>
                <a:cs typeface="Times New Roman" pitchFamily="18" charset="0"/>
              </a:rPr>
              <a:t>Apophis</a:t>
            </a:r>
            <a:endParaRPr lang="en-US" sz="3300" b="1" i="1" dirty="0">
              <a:latin typeface="Times New Roman" pitchFamily="18" charset="0"/>
              <a:cs typeface="Times New Roman" pitchFamily="18" charset="0"/>
            </a:endParaRPr>
          </a:p>
        </p:txBody>
      </p:sp>
      <p:pic>
        <p:nvPicPr>
          <p:cNvPr id="8" name="Picture 2" descr="C:\Users\Vnik\Downloads\kinodrive_com-47459-5374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605160"/>
            <a:ext cx="4543379" cy="2909472"/>
          </a:xfrm>
          <a:prstGeom prst="rect">
            <a:avLst/>
          </a:prstGeom>
          <a:noFill/>
          <a:extLst>
            <a:ext uri="{909E8E84-426E-40DD-AFC4-6F175D3DCCD1}">
              <a14:hiddenFill xmlns:a14="http://schemas.microsoft.com/office/drawing/2010/main">
                <a:solidFill>
                  <a:srgbClr val="FFFFFF"/>
                </a:solidFill>
              </a14:hiddenFill>
            </a:ext>
          </a:extLst>
        </p:spPr>
      </p:pic>
      <p:sp>
        <p:nvSpPr>
          <p:cNvPr id="9" name="Прямоугольник 8"/>
          <p:cNvSpPr/>
          <p:nvPr/>
        </p:nvSpPr>
        <p:spPr>
          <a:xfrm>
            <a:off x="4811293" y="3526408"/>
            <a:ext cx="4332707" cy="276999"/>
          </a:xfrm>
          <a:prstGeom prst="rect">
            <a:avLst/>
          </a:prstGeom>
        </p:spPr>
        <p:txBody>
          <a:bodyPr wrap="square">
            <a:spAutoFit/>
          </a:bodyPr>
          <a:lstStyle/>
          <a:p>
            <a:pPr algn="ctr"/>
            <a:r>
              <a:rPr lang="en-US" sz="1200" dirty="0" smtClean="0">
                <a:latin typeface="Times New Roman" pitchFamily="18" charset="0"/>
                <a:cs typeface="Times New Roman" pitchFamily="18" charset="0"/>
              </a:rPr>
              <a:t>ARMAGEDDON . famous </a:t>
            </a:r>
            <a:r>
              <a:rPr lang="en-US" sz="1200" dirty="0">
                <a:latin typeface="Times New Roman" pitchFamily="18" charset="0"/>
                <a:cs typeface="Times New Roman" pitchFamily="18" charset="0"/>
              </a:rPr>
              <a:t>disaster film with </a:t>
            </a:r>
            <a:r>
              <a:rPr lang="en-US" sz="1200" dirty="0" smtClean="0">
                <a:latin typeface="Times New Roman" pitchFamily="18" charset="0"/>
                <a:cs typeface="Times New Roman" pitchFamily="18" charset="0"/>
              </a:rPr>
              <a:t>Bruce Willis</a:t>
            </a:r>
            <a:r>
              <a:rPr lang="en-US" sz="1200" dirty="0">
                <a:latin typeface="Times New Roman" pitchFamily="18" charset="0"/>
                <a:cs typeface="Times New Roman" pitchFamily="18" charset="0"/>
              </a:rPr>
              <a:t>, 1998</a:t>
            </a:r>
          </a:p>
        </p:txBody>
      </p:sp>
      <p:pic>
        <p:nvPicPr>
          <p:cNvPr id="1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906592"/>
            <a:ext cx="6336704" cy="294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Прямоугольник 10"/>
          <p:cNvSpPr/>
          <p:nvPr/>
        </p:nvSpPr>
        <p:spPr>
          <a:xfrm>
            <a:off x="6323511" y="4291839"/>
            <a:ext cx="2763888" cy="2246769"/>
          </a:xfrm>
          <a:prstGeom prst="rect">
            <a:avLst/>
          </a:prstGeom>
        </p:spPr>
        <p:txBody>
          <a:bodyPr wrap="square">
            <a:spAutoFit/>
          </a:bodyPr>
          <a:lstStyle/>
          <a:p>
            <a:r>
              <a:rPr lang="en-US" sz="1400" dirty="0" smtClean="0">
                <a:latin typeface="Times New Roman" pitchFamily="18" charset="0"/>
                <a:cs typeface="Times New Roman" pitchFamily="18" charset="0"/>
              </a:rPr>
              <a:t>[1] </a:t>
            </a:r>
            <a:r>
              <a:rPr lang="en-US" sz="1200" dirty="0">
                <a:hlinkClick r:id="rId4"/>
              </a:rPr>
              <a:t>https://cneos.jpl.nasa.gov/sentry/</a:t>
            </a:r>
            <a:endParaRPr lang="en-US" sz="1200" dirty="0" smtClean="0">
              <a:latin typeface="Times New Roman" pitchFamily="18" charset="0"/>
              <a:cs typeface="Times New Roman" pitchFamily="18" charset="0"/>
            </a:endParaRPr>
          </a:p>
          <a:p>
            <a:endParaRPr lang="en-US" sz="1400" dirty="0" smtClean="0">
              <a:latin typeface="Times New Roman" pitchFamily="18" charset="0"/>
              <a:cs typeface="Times New Roman" pitchFamily="18" charset="0"/>
            </a:endParaRPr>
          </a:p>
          <a:p>
            <a:r>
              <a:rPr lang="en-US" sz="1400" dirty="0" smtClean="0">
                <a:latin typeface="Times New Roman" pitchFamily="18" charset="0"/>
                <a:cs typeface="Times New Roman" pitchFamily="18" charset="0"/>
              </a:rPr>
              <a:t>[2] Peng </a:t>
            </a:r>
            <a:r>
              <a:rPr lang="en-US" sz="1400" dirty="0" err="1">
                <a:latin typeface="Times New Roman" pitchFamily="18" charset="0"/>
                <a:cs typeface="Times New Roman" pitchFamily="18" charset="0"/>
              </a:rPr>
              <a:t>Guo</a:t>
            </a:r>
            <a:r>
              <a:rPr lang="en-US" sz="1400" dirty="0">
                <a:latin typeface="Times New Roman" pitchFamily="18" charset="0"/>
                <a:cs typeface="Times New Roman" pitchFamily="18" charset="0"/>
              </a:rPr>
              <a:t>, V. V. </a:t>
            </a:r>
            <a:r>
              <a:rPr lang="en-US" sz="1400" dirty="0" err="1">
                <a:latin typeface="Times New Roman" pitchFamily="18" charset="0"/>
                <a:cs typeface="Times New Roman" pitchFamily="18" charset="0"/>
              </a:rPr>
              <a:t>Ivashkin</a:t>
            </a:r>
            <a:r>
              <a:rPr lang="en-US" sz="1400" dirty="0">
                <a:latin typeface="Times New Roman" pitchFamily="18" charset="0"/>
                <a:cs typeface="Times New Roman" pitchFamily="18" charset="0"/>
              </a:rPr>
              <a:t>, C. A. </a:t>
            </a:r>
            <a:r>
              <a:rPr lang="en-US" sz="1400" dirty="0" err="1">
                <a:latin typeface="Times New Roman" pitchFamily="18" charset="0"/>
                <a:cs typeface="Times New Roman" pitchFamily="18" charset="0"/>
              </a:rPr>
              <a:t>Stikhno</a:t>
            </a:r>
            <a:r>
              <a:rPr lang="en-US" sz="1400" dirty="0">
                <a:latin typeface="Times New Roman" pitchFamily="18" charset="0"/>
                <a:cs typeface="Times New Roman" pitchFamily="18" charset="0"/>
              </a:rPr>
              <a:t> and P. M. </a:t>
            </a:r>
            <a:r>
              <a:rPr lang="en-US" sz="1400" dirty="0" err="1" smtClean="0">
                <a:latin typeface="Times New Roman" pitchFamily="18" charset="0"/>
                <a:cs typeface="Times New Roman" pitchFamily="18" charset="0"/>
              </a:rPr>
              <a:t>Shkapov</a:t>
            </a:r>
            <a:r>
              <a:rPr lang="en-US" sz="1400" dirty="0">
                <a:latin typeface="Times New Roman" pitchFamily="18" charset="0"/>
                <a:cs typeface="Times New Roman" pitchFamily="18" charset="0"/>
              </a:rPr>
              <a:t> Determination and investigation of asteroid </a:t>
            </a:r>
            <a:r>
              <a:rPr lang="en-US" sz="1400" dirty="0" smtClean="0">
                <a:latin typeface="Times New Roman" pitchFamily="18" charset="0"/>
                <a:cs typeface="Times New Roman" pitchFamily="18" charset="0"/>
              </a:rPr>
              <a:t>Apophis</a:t>
            </a:r>
            <a:r>
              <a:rPr lang="en-US" sz="1400" dirty="0">
                <a:latin typeface="Times New Roman" pitchFamily="18" charset="0"/>
                <a:cs typeface="Times New Roman" pitchFamily="18" charset="0"/>
              </a:rPr>
              <a:t>’ </a:t>
            </a:r>
            <a:r>
              <a:rPr lang="en-US" sz="1400" dirty="0" smtClean="0">
                <a:latin typeface="Times New Roman" pitchFamily="18" charset="0"/>
                <a:cs typeface="Times New Roman" pitchFamily="18" charset="0"/>
              </a:rPr>
              <a:t>trajectories </a:t>
            </a:r>
            <a:r>
              <a:rPr lang="en-US" sz="1400" dirty="0">
                <a:latin typeface="Times New Roman" pitchFamily="18" charset="0"/>
                <a:cs typeface="Times New Roman" pitchFamily="18" charset="0"/>
              </a:rPr>
              <a:t>set potentially colliding with the earth in </a:t>
            </a:r>
            <a:r>
              <a:rPr lang="en-US" sz="1400" dirty="0" smtClean="0">
                <a:latin typeface="Times New Roman" pitchFamily="18" charset="0"/>
                <a:cs typeface="Times New Roman" pitchFamily="18" charset="0"/>
              </a:rPr>
              <a:t>2036</a:t>
            </a:r>
            <a:r>
              <a:rPr lang="en-US" sz="1400" dirty="0">
                <a:latin typeface="Times New Roman" pitchFamily="18" charset="0"/>
                <a:cs typeface="Times New Roman" pitchFamily="18" charset="0"/>
              </a:rPr>
              <a:t> </a:t>
            </a:r>
            <a:r>
              <a:rPr lang="en-US" sz="1400" dirty="0" smtClean="0">
                <a:latin typeface="Times New Roman" pitchFamily="18" charset="0"/>
                <a:cs typeface="Times New Roman" pitchFamily="18" charset="0"/>
              </a:rPr>
              <a:t>// IOP </a:t>
            </a:r>
            <a:r>
              <a:rPr lang="en-US" sz="1400" dirty="0">
                <a:latin typeface="Times New Roman" pitchFamily="18" charset="0"/>
                <a:cs typeface="Times New Roman" pitchFamily="18" charset="0"/>
              </a:rPr>
              <a:t>Conference Series Materials Science and Engineering 2018. Vol. 468. N. 1. Art. </a:t>
            </a:r>
            <a:r>
              <a:rPr lang="en-US" sz="1400" dirty="0" smtClean="0">
                <a:latin typeface="Times New Roman" pitchFamily="18" charset="0"/>
                <a:cs typeface="Times New Roman" pitchFamily="18" charset="0"/>
              </a:rPr>
              <a:t>012023</a:t>
            </a:r>
          </a:p>
        </p:txBody>
      </p:sp>
      <mc:AlternateContent xmlns:mc="http://schemas.openxmlformats.org/markup-compatibility/2006">
        <mc:Choice xmlns:a14="http://schemas.microsoft.com/office/drawing/2010/main" Requires="a14">
          <p:sp>
            <p:nvSpPr>
              <p:cNvPr id="6" name="TextBox 5"/>
              <p:cNvSpPr txBox="1"/>
              <p:nvPr/>
            </p:nvSpPr>
            <p:spPr>
              <a:xfrm>
                <a:off x="0" y="394022"/>
                <a:ext cx="4355976" cy="3616375"/>
              </a:xfrm>
              <a:prstGeom prst="rect">
                <a:avLst/>
              </a:prstGeom>
              <a:noFill/>
            </p:spPr>
            <p:txBody>
              <a:bodyPr wrap="square" rtlCol="0">
                <a:spAutoFit/>
              </a:bodyPr>
              <a:lstStyle/>
              <a:p>
                <a:r>
                  <a:rPr lang="en-US" sz="1700" dirty="0" smtClean="0">
                    <a:latin typeface="Times New Roman" pitchFamily="18" charset="0"/>
                    <a:cs typeface="Times New Roman" pitchFamily="18" charset="0"/>
                  </a:rPr>
                  <a:t>Discovered: </a:t>
                </a:r>
                <a:r>
                  <a:rPr lang="en-US" sz="1700" dirty="0">
                    <a:latin typeface="Times New Roman" panose="02020603050405020304" pitchFamily="18" charset="0"/>
                    <a:cs typeface="Times New Roman" panose="02020603050405020304" pitchFamily="18" charset="0"/>
                  </a:rPr>
                  <a:t>June 19, 2004</a:t>
                </a:r>
                <a:endParaRPr lang="en-US" sz="1700" dirty="0" smtClean="0">
                  <a:latin typeface="Times New Roman" pitchFamily="18" charset="0"/>
                  <a:cs typeface="Times New Roman" pitchFamily="18" charset="0"/>
                </a:endParaRPr>
              </a:p>
              <a:p>
                <a:r>
                  <a:rPr lang="en-US" sz="1700" dirty="0" smtClean="0">
                    <a:latin typeface="Times New Roman" pitchFamily="18" charset="0"/>
                    <a:cs typeface="Times New Roman" pitchFamily="18" charset="0"/>
                  </a:rPr>
                  <a:t>Semi-major axis: 0.92244 A.U. </a:t>
                </a:r>
              </a:p>
              <a:p>
                <a:r>
                  <a:rPr lang="en-US" sz="1700" dirty="0" smtClean="0">
                    <a:latin typeface="Times New Roman" pitchFamily="18" charset="0"/>
                    <a:cs typeface="Times New Roman" pitchFamily="18" charset="0"/>
                  </a:rPr>
                  <a:t>Eccentricity: </a:t>
                </a:r>
                <a14:m>
                  <m:oMath xmlns:m="http://schemas.openxmlformats.org/officeDocument/2006/math">
                    <m:r>
                      <a:rPr lang="en-US" sz="1700" i="1" dirty="0" smtClean="0">
                        <a:latin typeface="Cambria Math"/>
                        <a:cs typeface="Times New Roman" pitchFamily="18" charset="0"/>
                      </a:rPr>
                      <m:t>𝑒</m:t>
                    </m:r>
                    <m:r>
                      <a:rPr lang="en-US" sz="1700" i="1" dirty="0" smtClean="0">
                        <a:latin typeface="Cambria Math"/>
                        <a:cs typeface="Times New Roman" pitchFamily="18" charset="0"/>
                      </a:rPr>
                      <m:t>=0.19120</m:t>
                    </m:r>
                  </m:oMath>
                </a14:m>
                <a:endParaRPr lang="en-US" sz="1700" dirty="0" smtClean="0">
                  <a:latin typeface="Times New Roman" pitchFamily="18" charset="0"/>
                  <a:cs typeface="Times New Roman" pitchFamily="18" charset="0"/>
                </a:endParaRPr>
              </a:p>
              <a:p>
                <a:r>
                  <a:rPr lang="en-US" sz="1700" dirty="0" smtClean="0">
                    <a:latin typeface="Times New Roman" pitchFamily="18" charset="0"/>
                    <a:cs typeface="Times New Roman" pitchFamily="18" charset="0"/>
                  </a:rPr>
                  <a:t>Orbital period: 323.6 days </a:t>
                </a:r>
              </a:p>
              <a:p>
                <a:r>
                  <a:rPr lang="en-US" sz="1700" dirty="0" smtClean="0">
                    <a:latin typeface="Times New Roman" pitchFamily="18" charset="0"/>
                    <a:cs typeface="Times New Roman" pitchFamily="18" charset="0"/>
                  </a:rPr>
                  <a:t>Escape velocity: 14 cm/s</a:t>
                </a:r>
              </a:p>
              <a:p>
                <a:r>
                  <a:rPr lang="en-US" sz="1700" dirty="0" smtClean="0">
                    <a:latin typeface="Times New Roman" pitchFamily="18" charset="0"/>
                    <a:cs typeface="Times New Roman" pitchFamily="18" charset="0"/>
                  </a:rPr>
                  <a:t>Nearest flybys: </a:t>
                </a:r>
              </a:p>
              <a:p>
                <a:r>
                  <a:rPr lang="en-US" sz="1700" dirty="0">
                    <a:latin typeface="Times New Roman" pitchFamily="18" charset="0"/>
                    <a:cs typeface="Times New Roman" pitchFamily="18" charset="0"/>
                  </a:rPr>
                  <a:t>	</a:t>
                </a:r>
                <a:r>
                  <a:rPr lang="en-US" sz="1700" dirty="0" smtClean="0">
                    <a:latin typeface="Times New Roman" pitchFamily="18" charset="0"/>
                    <a:cs typeface="Times New Roman" pitchFamily="18" charset="0"/>
                  </a:rPr>
                  <a:t>April </a:t>
                </a:r>
                <a:r>
                  <a:rPr lang="en-US" sz="1700" dirty="0">
                    <a:latin typeface="Times New Roman" panose="02020603050405020304" pitchFamily="18" charset="0"/>
                    <a:cs typeface="Times New Roman" panose="02020603050405020304" pitchFamily="18" charset="0"/>
                  </a:rPr>
                  <a:t>13, </a:t>
                </a:r>
                <a:r>
                  <a:rPr lang="en-US" sz="1700" dirty="0" smtClean="0">
                    <a:latin typeface="Times New Roman" pitchFamily="18" charset="0"/>
                    <a:cs typeface="Times New Roman" pitchFamily="18" charset="0"/>
                  </a:rPr>
                  <a:t>2029</a:t>
                </a:r>
              </a:p>
              <a:p>
                <a:r>
                  <a:rPr lang="en-US" sz="1700" dirty="0" smtClean="0">
                    <a:latin typeface="Times New Roman" pitchFamily="18" charset="0"/>
                    <a:cs typeface="Times New Roman" pitchFamily="18" charset="0"/>
                  </a:rPr>
                  <a:t>	</a:t>
                </a:r>
                <a14:m>
                  <m:oMath xmlns:m="http://schemas.openxmlformats.org/officeDocument/2006/math">
                    <m:r>
                      <a:rPr lang="en-US" sz="1700" i="1">
                        <a:latin typeface="Cambria Math"/>
                        <a:ea typeface="Cambria Math"/>
                        <a:cs typeface="Times New Roman" pitchFamily="18" charset="0"/>
                      </a:rPr>
                      <m:t>~</m:t>
                    </m:r>
                  </m:oMath>
                </a14:m>
                <a:r>
                  <a:rPr lang="ru-RU" sz="1700" dirty="0" smtClean="0">
                    <a:latin typeface="Times New Roman" panose="02020603050405020304" pitchFamily="18" charset="0"/>
                    <a:cs typeface="Times New Roman" panose="02020603050405020304" pitchFamily="18" charset="0"/>
                  </a:rPr>
                  <a:t>2036</a:t>
                </a:r>
                <a:endParaRPr lang="en-US" sz="1700" dirty="0">
                  <a:latin typeface="Times New Roman" pitchFamily="18" charset="0"/>
                  <a:cs typeface="Times New Roman" pitchFamily="18" charset="0"/>
                </a:endParaRPr>
              </a:p>
              <a:p>
                <a:r>
                  <a:rPr lang="en-US" sz="1700" dirty="0" smtClean="0">
                    <a:latin typeface="Times New Roman" pitchFamily="18" charset="0"/>
                    <a:cs typeface="Times New Roman" pitchFamily="18" charset="0"/>
                  </a:rPr>
                  <a:t>Estimated Impact energy: </a:t>
                </a:r>
                <a:endParaRPr lang="ru-RU" sz="1700" dirty="0" smtClean="0">
                  <a:latin typeface="Times New Roman" pitchFamily="18" charset="0"/>
                  <a:cs typeface="Times New Roman" pitchFamily="18" charset="0"/>
                </a:endParaRPr>
              </a:p>
              <a:p>
                <a:r>
                  <a:rPr lang="ru-RU" sz="1700" dirty="0">
                    <a:latin typeface="Times New Roman" pitchFamily="18" charset="0"/>
                    <a:cs typeface="Times New Roman" pitchFamily="18" charset="0"/>
                  </a:rPr>
                  <a:t> </a:t>
                </a:r>
                <a:r>
                  <a:rPr lang="ru-RU" sz="1700" dirty="0" smtClean="0">
                    <a:latin typeface="Times New Roman" pitchFamily="18" charset="0"/>
                    <a:cs typeface="Times New Roman" pitchFamily="18" charset="0"/>
                  </a:rPr>
                  <a:t>                             </a:t>
                </a:r>
                <a:r>
                  <a:rPr lang="en-US" sz="1700" dirty="0" smtClean="0">
                    <a:latin typeface="Times New Roman" pitchFamily="18" charset="0"/>
                    <a:cs typeface="Times New Roman" pitchFamily="18" charset="0"/>
                  </a:rPr>
                  <a:t>506 </a:t>
                </a:r>
                <a:r>
                  <a:rPr lang="en-US" sz="1700" dirty="0" smtClean="0">
                    <a:latin typeface="Times New Roman" pitchFamily="18" charset="0"/>
                    <a:cs typeface="Times New Roman" pitchFamily="18" charset="0"/>
                  </a:rPr>
                  <a:t>Mt TNT </a:t>
                </a:r>
                <a:r>
                  <a:rPr lang="en-US" sz="1700" dirty="0" smtClean="0">
                    <a:latin typeface="Times New Roman" pitchFamily="18" charset="0"/>
                    <a:cs typeface="Times New Roman" pitchFamily="18" charset="0"/>
                  </a:rPr>
                  <a:t>(</a:t>
                </a:r>
                <a:r>
                  <a:rPr lang="ru-RU" sz="1700" dirty="0" smtClean="0">
                    <a:latin typeface="Times New Roman" pitchFamily="18" charset="0"/>
                    <a:cs typeface="Times New Roman" pitchFamily="18" charset="0"/>
                  </a:rPr>
                  <a:t>325 </a:t>
                </a:r>
                <a:r>
                  <a:rPr lang="en-US" sz="1700" dirty="0" smtClean="0">
                    <a:latin typeface="Times New Roman" pitchFamily="18" charset="0"/>
                    <a:cs typeface="Times New Roman" pitchFamily="18" charset="0"/>
                  </a:rPr>
                  <a:t>m </a:t>
                </a:r>
                <a:r>
                  <a:rPr lang="en-US" sz="1700" dirty="0">
                    <a:latin typeface="Times New Roman" pitchFamily="18" charset="0"/>
                    <a:cs typeface="Times New Roman" pitchFamily="18" charset="0"/>
                  </a:rPr>
                  <a:t>Ø</a:t>
                </a:r>
                <a:r>
                  <a:rPr lang="en-US" sz="1700" dirty="0" smtClean="0">
                    <a:latin typeface="Times New Roman" pitchFamily="18" charset="0"/>
                    <a:cs typeface="Times New Roman" pitchFamily="18" charset="0"/>
                  </a:rPr>
                  <a:t>)</a:t>
                </a:r>
                <a:r>
                  <a:rPr lang="ru-RU" sz="1700" dirty="0" smtClean="0">
                    <a:latin typeface="Times New Roman" pitchFamily="18" charset="0"/>
                    <a:cs typeface="Times New Roman" pitchFamily="18" charset="0"/>
                  </a:rPr>
                  <a:t> </a:t>
                </a:r>
                <a:r>
                  <a:rPr lang="en-US" sz="1700" dirty="0">
                    <a:latin typeface="Times New Roman" pitchFamily="18" charset="0"/>
                    <a:cs typeface="Times New Roman" pitchFamily="18" charset="0"/>
                  </a:rPr>
                  <a:t>[1]</a:t>
                </a:r>
                <a:endParaRPr lang="en-US" sz="1700" dirty="0" smtClean="0">
                  <a:latin typeface="Times New Roman" pitchFamily="18" charset="0"/>
                  <a:cs typeface="Times New Roman" pitchFamily="18" charset="0"/>
                </a:endParaRPr>
              </a:p>
              <a:p>
                <a14:m>
                  <m:oMath xmlns:m="http://schemas.openxmlformats.org/officeDocument/2006/math">
                    <m:sSup>
                      <m:sSupPr>
                        <m:ctrlPr>
                          <a:rPr lang="ru-RU" sz="1700" i="1">
                            <a:latin typeface="Cambria Math"/>
                          </a:rPr>
                        </m:ctrlPr>
                      </m:sSupPr>
                      <m:e>
                        <m:r>
                          <a:rPr lang="ru-RU" sz="1700" b="0" i="1">
                            <a:latin typeface="Cambria Math"/>
                          </a:rPr>
                          <m:t>𝑔</m:t>
                        </m:r>
                      </m:e>
                      <m:sup>
                        <m:r>
                          <a:rPr lang="en-US" sz="1700" b="0">
                            <a:latin typeface="Cambria Math"/>
                          </a:rPr>
                          <m:t>′</m:t>
                        </m:r>
                      </m:sup>
                    </m:sSup>
                  </m:oMath>
                </a14:m>
                <a:r>
                  <a:rPr lang="ru-RU" sz="1700" dirty="0">
                    <a:latin typeface="Times New Roman" pitchFamily="18" charset="0"/>
                    <a:cs typeface="Times New Roman" pitchFamily="18" charset="0"/>
                  </a:rPr>
                  <a:t>(</a:t>
                </a:r>
                <a14:m>
                  <m:oMath xmlns:m="http://schemas.openxmlformats.org/officeDocument/2006/math">
                    <m:r>
                      <a:rPr lang="en-US" sz="1700" b="0" i="1" smtClean="0">
                        <a:latin typeface="Cambria Math"/>
                      </a:rPr>
                      <m:t>𝑐</m:t>
                    </m:r>
                    <m:r>
                      <a:rPr lang="en-US" sz="1700" b="0" i="1">
                        <a:latin typeface="Cambria Math"/>
                      </a:rPr>
                      <m:t>𝑚</m:t>
                    </m:r>
                    <m:r>
                      <a:rPr lang="ru-RU" sz="1700" b="0">
                        <a:latin typeface="Cambria Math"/>
                      </a:rPr>
                      <m:t>/</m:t>
                    </m:r>
                    <m:sSup>
                      <m:sSupPr>
                        <m:ctrlPr>
                          <a:rPr lang="ru-RU" sz="1700" i="1">
                            <a:latin typeface="Cambria Math"/>
                          </a:rPr>
                        </m:ctrlPr>
                      </m:sSupPr>
                      <m:e>
                        <m:r>
                          <a:rPr lang="en-US" sz="1700" b="0" i="1">
                            <a:latin typeface="Cambria Math"/>
                          </a:rPr>
                          <m:t>𝑠</m:t>
                        </m:r>
                      </m:e>
                      <m:sup>
                        <m:r>
                          <a:rPr lang="en-US" sz="1700" b="0" i="1">
                            <a:latin typeface="Cambria Math"/>
                          </a:rPr>
                          <m:t>2</m:t>
                        </m:r>
                      </m:sup>
                    </m:sSup>
                  </m:oMath>
                </a14:m>
                <a:r>
                  <a:rPr lang="ru-RU" sz="1700" dirty="0" smtClean="0">
                    <a:latin typeface="Times New Roman" pitchFamily="18" charset="0"/>
                    <a:cs typeface="Times New Roman" pitchFamily="18" charset="0"/>
                  </a:rPr>
                  <a:t>)</a:t>
                </a:r>
                <a:r>
                  <a:rPr lang="en-US" sz="1700" dirty="0">
                    <a:latin typeface="Times New Roman" pitchFamily="18" charset="0"/>
                    <a:cs typeface="Times New Roman" pitchFamily="18" charset="0"/>
                  </a:rPr>
                  <a:t> </a:t>
                </a:r>
                <a:r>
                  <a:rPr lang="en-US" sz="1700" dirty="0" smtClean="0">
                    <a:latin typeface="Times New Roman" pitchFamily="18" charset="0"/>
                    <a:cs typeface="Times New Roman" pitchFamily="18" charset="0"/>
                  </a:rPr>
                  <a:t>0.0017</a:t>
                </a:r>
              </a:p>
              <a:p>
                <a:r>
                  <a:rPr lang="en-US" sz="1400" dirty="0" smtClean="0">
                    <a:latin typeface="Times New Roman" pitchFamily="18" charset="0"/>
                    <a:cs typeface="Times New Roman" pitchFamily="18" charset="0"/>
                  </a:rPr>
                  <a:t>To compare: </a:t>
                </a:r>
              </a:p>
              <a:p>
                <a:r>
                  <a:rPr lang="en-US" sz="1400" dirty="0" smtClean="0">
                    <a:latin typeface="Times New Roman" pitchFamily="18" charset="0"/>
                    <a:cs typeface="Times New Roman" pitchFamily="18" charset="0"/>
                  </a:rPr>
                  <a:t>Hiroshima – </a:t>
                </a:r>
                <a14:m>
                  <m:oMath xmlns:m="http://schemas.openxmlformats.org/officeDocument/2006/math">
                    <m:r>
                      <a:rPr lang="en-US" sz="1400" i="1" dirty="0">
                        <a:latin typeface="Cambria Math" panose="02040503050406030204" pitchFamily="18" charset="0"/>
                        <a:ea typeface="Cambria Math" panose="02040503050406030204" pitchFamily="18" charset="0"/>
                        <a:cs typeface="Times New Roman" pitchFamily="18" charset="0"/>
                      </a:rPr>
                      <m:t>0,015</m:t>
                    </m:r>
                  </m:oMath>
                </a14:m>
                <a:r>
                  <a:rPr lang="en-US" sz="1400" dirty="0" smtClean="0">
                    <a:latin typeface="Times New Roman" pitchFamily="18" charset="0"/>
                    <a:cs typeface="Times New Roman" pitchFamily="18" charset="0"/>
                  </a:rPr>
                  <a:t> Mt TNT</a:t>
                </a:r>
              </a:p>
              <a:p>
                <a:r>
                  <a:rPr lang="en-US" sz="1400" dirty="0" smtClean="0">
                    <a:latin typeface="Times New Roman" pitchFamily="18" charset="0"/>
                    <a:cs typeface="Times New Roman" pitchFamily="18" charset="0"/>
                  </a:rPr>
                  <a:t>Tunguska –  </a:t>
                </a:r>
                <a14:m>
                  <m:oMath xmlns:m="http://schemas.openxmlformats.org/officeDocument/2006/math">
                    <m:r>
                      <a:rPr lang="en-US" sz="1400" i="1" dirty="0">
                        <a:latin typeface="Cambria Math" panose="02040503050406030204" pitchFamily="18" charset="0"/>
                        <a:ea typeface="Cambria Math" panose="02040503050406030204" pitchFamily="18" charset="0"/>
                        <a:cs typeface="Times New Roman" pitchFamily="18" charset="0"/>
                      </a:rPr>
                      <m:t>1</m:t>
                    </m:r>
                    <m:r>
                      <a:rPr lang="en-US" sz="1400" b="0" i="1" dirty="0" smtClean="0">
                        <a:latin typeface="Cambria Math"/>
                        <a:ea typeface="Cambria Math" panose="02040503050406030204" pitchFamily="18" charset="0"/>
                        <a:cs typeface="Times New Roman" pitchFamily="18" charset="0"/>
                      </a:rPr>
                      <m:t>0−40</m:t>
                    </m:r>
                  </m:oMath>
                </a14:m>
                <a:r>
                  <a:rPr lang="en-US" sz="1400" dirty="0" smtClean="0">
                    <a:latin typeface="Times New Roman" pitchFamily="18" charset="0"/>
                    <a:cs typeface="Times New Roman" pitchFamily="18" charset="0"/>
                  </a:rPr>
                  <a:t> Mt TNT (100 m Ø</a:t>
                </a:r>
                <a:r>
                  <a:rPr lang="en-US" sz="1400" dirty="0" smtClean="0">
                    <a:latin typeface="Times New Roman" pitchFamily="18" charset="0"/>
                    <a:cs typeface="Times New Roman" pitchFamily="18" charset="0"/>
                  </a:rPr>
                  <a:t>)</a:t>
                </a:r>
                <a:endParaRPr lang="en-US" sz="1400" dirty="0" smtClean="0">
                  <a:latin typeface="Times New Roman" pitchFamily="18" charset="0"/>
                  <a:cs typeface="Times New Roman" pitchFamily="18" charset="0"/>
                </a:endParaRPr>
              </a:p>
            </p:txBody>
          </p:sp>
        </mc:Choice>
        <mc:Fallback>
          <p:sp>
            <p:nvSpPr>
              <p:cNvPr id="6" name="TextBox 5"/>
              <p:cNvSpPr txBox="1">
                <a:spLocks noRot="1" noChangeAspect="1" noMove="1" noResize="1" noEditPoints="1" noAdjustHandles="1" noChangeArrowheads="1" noChangeShapeType="1" noTextEdit="1"/>
              </p:cNvSpPr>
              <p:nvPr/>
            </p:nvSpPr>
            <p:spPr>
              <a:xfrm>
                <a:off x="0" y="394022"/>
                <a:ext cx="4355976" cy="3616375"/>
              </a:xfrm>
              <a:prstGeom prst="rect">
                <a:avLst/>
              </a:prstGeom>
              <a:blipFill rotWithShape="1">
                <a:blip r:embed="rId5"/>
                <a:stretch>
                  <a:fillRect l="-839" t="-337" b="-843"/>
                </a:stretch>
              </a:blipFill>
            </p:spPr>
            <p:txBody>
              <a:bodyPr/>
              <a:lstStyle/>
              <a:p>
                <a:r>
                  <a:rPr lang="ru-RU">
                    <a:noFill/>
                  </a:rPr>
                  <a:t> </a:t>
                </a:r>
              </a:p>
            </p:txBody>
          </p:sp>
        </mc:Fallback>
      </mc:AlternateContent>
    </p:spTree>
    <p:extLst>
      <p:ext uri="{BB962C8B-B14F-4D97-AF65-F5344CB8AC3E}">
        <p14:creationId xmlns:p14="http://schemas.microsoft.com/office/powerpoint/2010/main" val="90879316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228600" y="4149080"/>
            <a:ext cx="86868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Прямоугольник 1"/>
          <p:cNvSpPr/>
          <p:nvPr/>
        </p:nvSpPr>
        <p:spPr>
          <a:xfrm>
            <a:off x="0" y="4941168"/>
            <a:ext cx="9144000" cy="907749"/>
          </a:xfrm>
          <a:prstGeom prst="rect">
            <a:avLst/>
          </a:prstGeom>
        </p:spPr>
        <p:txBody>
          <a:bodyPr wrap="square">
            <a:spAutoFit/>
          </a:bodyPr>
          <a:lstStyle/>
          <a:p>
            <a:pPr>
              <a:lnSpc>
                <a:spcPct val="115000"/>
              </a:lnSpc>
              <a:spcAft>
                <a:spcPts val="0"/>
              </a:spcAft>
            </a:pP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As a result, the intersections of the equipotential surface with the surface of the studied celestial body are painted in the same color in the drawing</a:t>
            </a:r>
            <a:r>
              <a:rPr lang="en-US" sz="24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p:txBody>
      </p:sp>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4862" y="1412776"/>
            <a:ext cx="2559138" cy="2592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itchFamily="18" charset="0"/>
                <a:cs typeface="Times New Roman" pitchFamily="18" charset="0"/>
              </a:rPr>
              <a:t>Gravitational potential distribution on asteroid’s surface</a:t>
            </a:r>
            <a:endParaRPr lang="ru-RU" sz="2800" b="1" i="1" dirty="0">
              <a:latin typeface="Times New Roman" pitchFamily="18" charset="0"/>
              <a:cs typeface="Times New Roman" pitchFamily="18" charset="0"/>
            </a:endParaRPr>
          </a:p>
        </p:txBody>
      </p:sp>
      <p:sp>
        <p:nvSpPr>
          <p:cNvPr id="4" name="Номер слайда 3"/>
          <p:cNvSpPr>
            <a:spLocks noGrp="1"/>
          </p:cNvSpPr>
          <p:nvPr>
            <p:ph type="sldNum" sz="quarter" idx="12"/>
          </p:nvPr>
        </p:nvSpPr>
        <p:spPr/>
        <p:txBody>
          <a:bodyPr/>
          <a:lstStyle/>
          <a:p>
            <a:fld id="{B2EB5454-2006-4BB5-B20E-8C7B37842A03}" type="slidenum">
              <a:rPr lang="ru-RU" smtClean="0"/>
              <a:t>30</a:t>
            </a:fld>
            <a:endParaRPr lang="ru-RU" dirty="0"/>
          </a:p>
        </p:txBody>
      </p:sp>
      <mc:AlternateContent xmlns:mc="http://schemas.openxmlformats.org/markup-compatibility/2006" xmlns:a14="http://schemas.microsoft.com/office/drawing/2010/main">
        <mc:Choice Requires="a14">
          <p:sp>
            <p:nvSpPr>
              <p:cNvPr id="6" name="Прямоугольник 5"/>
              <p:cNvSpPr/>
              <p:nvPr/>
            </p:nvSpPr>
            <p:spPr>
              <a:xfrm>
                <a:off x="0" y="1412776"/>
                <a:ext cx="6444208" cy="2677656"/>
              </a:xfrm>
              <a:prstGeom prst="rect">
                <a:avLst/>
              </a:prstGeom>
            </p:spPr>
            <p:txBody>
              <a:bodyPr wrap="square">
                <a:spAutoFit/>
              </a:bodyPr>
              <a:lstStyle/>
              <a:p>
                <a:r>
                  <a:rPr lang="en-US" sz="2400" dirty="0" smtClean="0">
                    <a:latin typeface="Times New Roman" panose="02020603050405020304" pitchFamily="18" charset="0"/>
                    <a:cs typeface="Times New Roman" panose="02020603050405020304" pitchFamily="18" charset="0"/>
                  </a:rPr>
                  <a:t>Divide the </a:t>
                </a:r>
                <a:r>
                  <a:rPr lang="en-US" sz="2400" dirty="0">
                    <a:latin typeface="Times New Roman" panose="02020603050405020304" pitchFamily="18" charset="0"/>
                    <a:cs typeface="Times New Roman" panose="02020603050405020304" pitchFamily="18" charset="0"/>
                  </a:rPr>
                  <a:t>segment </a:t>
                </a:r>
                <a14:m>
                  <m:oMath xmlns:m="http://schemas.openxmlformats.org/officeDocument/2006/math">
                    <m:r>
                      <a:rPr lang="en-US" sz="2400" i="1" dirty="0" smtClean="0">
                        <a:latin typeface="Cambria Math"/>
                        <a:cs typeface="Times New Roman" panose="02020603050405020304" pitchFamily="18" charset="0"/>
                      </a:rPr>
                      <m:t>[</m:t>
                    </m:r>
                    <m:sSub>
                      <m:sSubPr>
                        <m:ctrlPr>
                          <a:rPr lang="en-US" sz="2400" i="1" dirty="0" smtClean="0">
                            <a:latin typeface="Cambria Math"/>
                            <a:cs typeface="Times New Roman" panose="02020603050405020304" pitchFamily="18" charset="0"/>
                          </a:rPr>
                        </m:ctrlPr>
                      </m:sSubPr>
                      <m:e>
                        <m:r>
                          <a:rPr lang="en-US" sz="2400" b="0" i="1" dirty="0" smtClean="0">
                            <a:latin typeface="Cambria Math"/>
                            <a:cs typeface="Times New Roman" panose="02020603050405020304" pitchFamily="18" charset="0"/>
                          </a:rPr>
                          <m:t>𝑈</m:t>
                        </m:r>
                      </m:e>
                      <m:sub>
                        <m:r>
                          <a:rPr lang="en-US" sz="2400" b="0" i="1" dirty="0" smtClean="0">
                            <a:latin typeface="Cambria Math"/>
                            <a:cs typeface="Times New Roman" panose="02020603050405020304" pitchFamily="18" charset="0"/>
                          </a:rPr>
                          <m:t>𝑚𝑖𝑛</m:t>
                        </m:r>
                      </m:sub>
                    </m:sSub>
                    <m:r>
                      <a:rPr lang="en-US" sz="2400" b="0" i="1" dirty="0" smtClean="0">
                        <a:latin typeface="Cambria Math"/>
                        <a:cs typeface="Times New Roman" panose="02020603050405020304" pitchFamily="18" charset="0"/>
                      </a:rPr>
                      <m:t>,</m:t>
                    </m:r>
                    <m:sSub>
                      <m:sSubPr>
                        <m:ctrlPr>
                          <a:rPr lang="en-US" sz="2400" i="1" dirty="0">
                            <a:latin typeface="Cambria Math"/>
                            <a:cs typeface="Times New Roman" panose="02020603050405020304" pitchFamily="18" charset="0"/>
                          </a:rPr>
                        </m:ctrlPr>
                      </m:sSubPr>
                      <m:e>
                        <m:r>
                          <a:rPr lang="en-US" sz="2400" i="1" dirty="0">
                            <a:latin typeface="Cambria Math"/>
                            <a:cs typeface="Times New Roman" panose="02020603050405020304" pitchFamily="18" charset="0"/>
                          </a:rPr>
                          <m:t>𝑈</m:t>
                        </m:r>
                      </m:e>
                      <m:sub>
                        <m:r>
                          <a:rPr lang="en-US" sz="2400" i="1" dirty="0">
                            <a:latin typeface="Cambria Math"/>
                            <a:cs typeface="Times New Roman" panose="02020603050405020304" pitchFamily="18" charset="0"/>
                          </a:rPr>
                          <m:t>𝑚</m:t>
                        </m:r>
                        <m:r>
                          <a:rPr lang="en-US" sz="2400" b="0" i="1" dirty="0" smtClean="0">
                            <a:latin typeface="Cambria Math"/>
                            <a:cs typeface="Times New Roman" panose="02020603050405020304" pitchFamily="18" charset="0"/>
                          </a:rPr>
                          <m:t>𝑎𝑥</m:t>
                        </m:r>
                      </m:sub>
                    </m:sSub>
                    <m:r>
                      <a:rPr lang="en-US" sz="2400" i="1" dirty="0">
                        <a:latin typeface="Cambria Math"/>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on </a:t>
                </a:r>
                <a14:m>
                  <m:oMath xmlns:m="http://schemas.openxmlformats.org/officeDocument/2006/math">
                    <m:r>
                      <a:rPr lang="en-US" sz="2400" i="1" dirty="0" smtClean="0">
                        <a:latin typeface="Cambria Math"/>
                        <a:cs typeface="Times New Roman" panose="02020603050405020304" pitchFamily="18" charset="0"/>
                      </a:rPr>
                      <m:t>𝑛</m:t>
                    </m:r>
                  </m:oMath>
                </a14:m>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equal </a:t>
                </a:r>
                <a:r>
                  <a:rPr lang="en-US" sz="2400" dirty="0">
                    <a:latin typeface="Times New Roman" panose="02020603050405020304" pitchFamily="18" charset="0"/>
                    <a:cs typeface="Times New Roman" panose="02020603050405020304" pitchFamily="18" charset="0"/>
                  </a:rPr>
                  <a:t>intervals. </a:t>
                </a:r>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Calculate </a:t>
                </a:r>
                <a:r>
                  <a:rPr lang="en-US" sz="2400" dirty="0">
                    <a:latin typeface="Times New Roman" panose="02020603050405020304" pitchFamily="18" charset="0"/>
                    <a:cs typeface="Times New Roman" panose="02020603050405020304" pitchFamily="18" charset="0"/>
                  </a:rPr>
                  <a:t>the potential at the center point of each triangular </a:t>
                </a:r>
                <a:r>
                  <a:rPr lang="en-US" sz="2400" dirty="0" smtClean="0">
                    <a:latin typeface="Times New Roman" panose="02020603050405020304" pitchFamily="18" charset="0"/>
                    <a:cs typeface="Times New Roman" panose="02020603050405020304" pitchFamily="18" charset="0"/>
                  </a:rPr>
                  <a:t>facet.</a:t>
                </a:r>
              </a:p>
              <a:p>
                <a:r>
                  <a:rPr lang="en-US" sz="2400" dirty="0" smtClean="0">
                    <a:latin typeface="Times New Roman" panose="02020603050405020304" pitchFamily="18" charset="0"/>
                    <a:cs typeface="Times New Roman" panose="02020603050405020304" pitchFamily="18" charset="0"/>
                  </a:rPr>
                  <a:t>Paint </a:t>
                </a:r>
                <a:r>
                  <a:rPr lang="en-US" sz="2400" dirty="0">
                    <a:latin typeface="Times New Roman" panose="02020603050405020304" pitchFamily="18" charset="0"/>
                    <a:cs typeface="Times New Roman" panose="02020603050405020304" pitchFamily="18" charset="0"/>
                  </a:rPr>
                  <a:t>the </a:t>
                </a:r>
                <a:r>
                  <a:rPr lang="en-US" sz="2400" dirty="0" smtClean="0">
                    <a:latin typeface="Times New Roman" panose="02020603050405020304" pitchFamily="18" charset="0"/>
                    <a:cs typeface="Times New Roman" panose="02020603050405020304" pitchFamily="18" charset="0"/>
                  </a:rPr>
                  <a:t>facet </a:t>
                </a:r>
                <a:r>
                  <a:rPr lang="en-US" sz="2400" dirty="0">
                    <a:latin typeface="Times New Roman" panose="02020603050405020304" pitchFamily="18" charset="0"/>
                    <a:cs typeface="Times New Roman" panose="02020603050405020304" pitchFamily="18" charset="0"/>
                  </a:rPr>
                  <a:t>with the appropriate color in the range from dark blue to dark brown as it is done in physical maps</a:t>
                </a:r>
                <a:r>
                  <a:rPr lang="en-US"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mc:Choice>
        <mc:Fallback xmlns="">
          <p:sp>
            <p:nvSpPr>
              <p:cNvPr id="6" name="Прямоугольник 5"/>
              <p:cNvSpPr>
                <a:spLocks noRot="1" noChangeAspect="1" noMove="1" noResize="1" noEditPoints="1" noAdjustHandles="1" noChangeArrowheads="1" noChangeShapeType="1" noTextEdit="1"/>
              </p:cNvSpPr>
              <p:nvPr/>
            </p:nvSpPr>
            <p:spPr>
              <a:xfrm>
                <a:off x="0" y="1412776"/>
                <a:ext cx="6444208" cy="2677656"/>
              </a:xfrm>
              <a:prstGeom prst="rect">
                <a:avLst/>
              </a:prstGeom>
              <a:blipFill rotWithShape="1">
                <a:blip r:embed="rId4"/>
                <a:stretch>
                  <a:fillRect l="-1419" t="-1822" r="-1419" b="-4328"/>
                </a:stretch>
              </a:blipFill>
            </p:spPr>
            <p:txBody>
              <a:bodyPr/>
              <a:lstStyle/>
              <a:p>
                <a:r>
                  <a:rPr lang="ru-RU">
                    <a:noFill/>
                  </a:rPr>
                  <a:t> </a:t>
                </a:r>
              </a:p>
            </p:txBody>
          </p:sp>
        </mc:Fallback>
      </mc:AlternateContent>
      <p:sp>
        <p:nvSpPr>
          <p:cNvPr id="8" name="Прямоугольник 7"/>
          <p:cNvSpPr/>
          <p:nvPr/>
        </p:nvSpPr>
        <p:spPr>
          <a:xfrm>
            <a:off x="1588" y="5977635"/>
            <a:ext cx="9142412" cy="907749"/>
          </a:xfrm>
          <a:prstGeom prst="rect">
            <a:avLst/>
          </a:prstGeom>
        </p:spPr>
        <p:txBody>
          <a:bodyPr wrap="square">
            <a:spAutoFit/>
          </a:bodyPr>
          <a:lstStyle/>
          <a:p>
            <a:pPr>
              <a:lnSpc>
                <a:spcPct val="115000"/>
              </a:lnSpc>
              <a:spcAft>
                <a:spcPts val="0"/>
              </a:spcAft>
            </a:pPr>
            <a:r>
              <a:rPr lang="en-US" sz="2400" dirty="0">
                <a:latin typeface="Times New Roman" panose="02020603050405020304" pitchFamily="18" charset="0"/>
                <a:cs typeface="Times New Roman" panose="02020603050405020304" pitchFamily="18" charset="0"/>
              </a:rPr>
              <a:t>On the figures below, the dark blue color corresponds to the points of minimum of the potential.</a:t>
            </a:r>
            <a:endPar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20416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3412"/>
            <a:ext cx="9144000" cy="646331"/>
          </a:xfrm>
          <a:prstGeom prst="rect">
            <a:avLst/>
          </a:prstGeom>
          <a:noFill/>
        </p:spPr>
        <p:txBody>
          <a:bodyPr wrap="square" rtlCol="0">
            <a:spAutoFit/>
          </a:bodyPr>
          <a:lstStyle/>
          <a:p>
            <a:pPr algn="ctr"/>
            <a:r>
              <a:rPr lang="en-US" sz="3600" b="1" i="1" dirty="0" smtClean="0">
                <a:latin typeface="Times New Roman" pitchFamily="18" charset="0"/>
                <a:cs typeface="Times New Roman" pitchFamily="18" charset="0"/>
              </a:rPr>
              <a:t>Potential energy distribution: (433) Eros</a:t>
            </a:r>
            <a:endParaRPr lang="ru-RU" sz="3600" b="1" i="1" dirty="0">
              <a:latin typeface="Times New Roman" pitchFamily="18" charset="0"/>
              <a:cs typeface="Times New Roman" pitchFamily="18" charset="0"/>
            </a:endParaRPr>
          </a:p>
        </p:txBody>
      </p:sp>
      <p:sp>
        <p:nvSpPr>
          <p:cNvPr id="3" name="Номер слайда 2"/>
          <p:cNvSpPr>
            <a:spLocks noGrp="1"/>
          </p:cNvSpPr>
          <p:nvPr>
            <p:ph type="sldNum" sz="quarter" idx="12"/>
          </p:nvPr>
        </p:nvSpPr>
        <p:spPr/>
        <p:txBody>
          <a:bodyPr/>
          <a:lstStyle/>
          <a:p>
            <a:fld id="{B2EB5454-2006-4BB5-B20E-8C7B37842A03}" type="slidenum">
              <a:rPr lang="ru-RU" smtClean="0"/>
              <a:t>31</a:t>
            </a:fld>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7838" y="1064096"/>
            <a:ext cx="5648325"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0" name="Группа 9"/>
          <p:cNvGrpSpPr/>
          <p:nvPr/>
        </p:nvGrpSpPr>
        <p:grpSpPr>
          <a:xfrm>
            <a:off x="1403648" y="836712"/>
            <a:ext cx="967300" cy="966604"/>
            <a:chOff x="384192" y="836712"/>
            <a:chExt cx="967300" cy="966604"/>
          </a:xfrm>
        </p:grpSpPr>
        <p:cxnSp>
          <p:nvCxnSpPr>
            <p:cNvPr id="4" name="Прямая со стрелкой 3"/>
            <p:cNvCxnSpPr/>
            <p:nvPr/>
          </p:nvCxnSpPr>
          <p:spPr>
            <a:xfrm>
              <a:off x="696268" y="1491134"/>
              <a:ext cx="57606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 name="Прямая со стрелкой 6"/>
            <p:cNvCxnSpPr/>
            <p:nvPr/>
          </p:nvCxnSpPr>
          <p:spPr>
            <a:xfrm flipV="1">
              <a:off x="698426" y="929928"/>
              <a:ext cx="0" cy="5730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p:cNvSpPr txBox="1"/>
                <p:nvPr/>
              </p:nvSpPr>
              <p:spPr>
                <a:xfrm>
                  <a:off x="980108" y="1433984"/>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𝑦</m:t>
                        </m:r>
                      </m:oMath>
                    </m:oMathPara>
                  </a14:m>
                  <a:endParaRPr lang="ru-RU" dirty="0"/>
                </a:p>
              </p:txBody>
            </p:sp>
          </mc:Choice>
          <mc:Fallback xmlns="">
            <p:sp>
              <p:nvSpPr>
                <p:cNvPr id="9" name="TextBox 8"/>
                <p:cNvSpPr txBox="1">
                  <a:spLocks noRot="1" noChangeAspect="1" noMove="1" noResize="1" noEditPoints="1" noAdjustHandles="1" noChangeArrowheads="1" noChangeShapeType="1" noTextEdit="1"/>
                </p:cNvSpPr>
                <p:nvPr/>
              </p:nvSpPr>
              <p:spPr>
                <a:xfrm>
                  <a:off x="980108" y="1433984"/>
                  <a:ext cx="371384" cy="369332"/>
                </a:xfrm>
                <a:prstGeom prst="rect">
                  <a:avLst/>
                </a:prstGeom>
                <a:blipFill rotWithShape="1">
                  <a:blip r:embed="rId3"/>
                  <a:stretch>
                    <a:fillRect b="-491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384192" y="836712"/>
                  <a:ext cx="3537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𝑧</m:t>
                        </m:r>
                      </m:oMath>
                    </m:oMathPara>
                  </a14:m>
                  <a:endParaRPr lang="ru-RU" dirty="0"/>
                </a:p>
              </p:txBody>
            </p:sp>
          </mc:Choice>
          <mc:Fallback xmlns="">
            <p:sp>
              <p:nvSpPr>
                <p:cNvPr id="11" name="TextBox 10"/>
                <p:cNvSpPr txBox="1">
                  <a:spLocks noRot="1" noChangeAspect="1" noMove="1" noResize="1" noEditPoints="1" noAdjustHandles="1" noChangeArrowheads="1" noChangeShapeType="1" noTextEdit="1"/>
                </p:cNvSpPr>
                <p:nvPr/>
              </p:nvSpPr>
              <p:spPr>
                <a:xfrm>
                  <a:off x="384192" y="836712"/>
                  <a:ext cx="353751" cy="369332"/>
                </a:xfrm>
                <a:prstGeom prst="rect">
                  <a:avLst/>
                </a:prstGeom>
                <a:blipFill rotWithShape="1">
                  <a:blip r:embed="rId4"/>
                  <a:stretch>
                    <a:fillRect/>
                  </a:stretch>
                </a:blipFill>
              </p:spPr>
              <p:txBody>
                <a:bodyPr/>
                <a:lstStyle/>
                <a:p>
                  <a:r>
                    <a:rPr lang="ru-RU">
                      <a:noFill/>
                    </a:rPr>
                    <a:t> </a:t>
                  </a:r>
                </a:p>
              </p:txBody>
            </p:sp>
          </mc:Fallback>
        </mc:AlternateContent>
      </p:grpSp>
      <p:grpSp>
        <p:nvGrpSpPr>
          <p:cNvPr id="13" name="Группа 12"/>
          <p:cNvGrpSpPr/>
          <p:nvPr/>
        </p:nvGrpSpPr>
        <p:grpSpPr>
          <a:xfrm>
            <a:off x="4644008" y="764704"/>
            <a:ext cx="876857" cy="966604"/>
            <a:chOff x="127356" y="836712"/>
            <a:chExt cx="876857" cy="966604"/>
          </a:xfrm>
        </p:grpSpPr>
        <p:cxnSp>
          <p:nvCxnSpPr>
            <p:cNvPr id="14" name="Прямая со стрелкой 13"/>
            <p:cNvCxnSpPr/>
            <p:nvPr/>
          </p:nvCxnSpPr>
          <p:spPr>
            <a:xfrm flipH="1">
              <a:off x="199364" y="1497484"/>
              <a:ext cx="49690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p:nvPr/>
          </p:nvCxnSpPr>
          <p:spPr>
            <a:xfrm flipV="1">
              <a:off x="704776" y="929928"/>
              <a:ext cx="0" cy="5730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127356" y="1433984"/>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dirty="0" smtClean="0">
                            <a:latin typeface="Cambria Math"/>
                          </a:rPr>
                          <m:t>𝑦</m:t>
                        </m:r>
                      </m:oMath>
                    </m:oMathPara>
                  </a14:m>
                  <a:endParaRPr lang="ru-RU" dirty="0"/>
                </a:p>
              </p:txBody>
            </p:sp>
          </mc:Choice>
          <mc:Fallback xmlns="">
            <p:sp>
              <p:nvSpPr>
                <p:cNvPr id="16" name="TextBox 15"/>
                <p:cNvSpPr txBox="1">
                  <a:spLocks noRot="1" noChangeAspect="1" noMove="1" noResize="1" noEditPoints="1" noAdjustHandles="1" noChangeArrowheads="1" noChangeShapeType="1" noTextEdit="1"/>
                </p:cNvSpPr>
                <p:nvPr/>
              </p:nvSpPr>
              <p:spPr>
                <a:xfrm>
                  <a:off x="127356" y="1433984"/>
                  <a:ext cx="371384" cy="369332"/>
                </a:xfrm>
                <a:prstGeom prst="rect">
                  <a:avLst/>
                </a:prstGeom>
                <a:blipFill rotWithShape="1">
                  <a:blip r:embed="rId5"/>
                  <a:stretch>
                    <a:fillRect b="-4918"/>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650462" y="836712"/>
                  <a:ext cx="3537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𝑧</m:t>
                        </m:r>
                      </m:oMath>
                    </m:oMathPara>
                  </a14:m>
                  <a:endParaRPr lang="ru-RU" dirty="0"/>
                </a:p>
              </p:txBody>
            </p:sp>
          </mc:Choice>
          <mc:Fallback xmlns="">
            <p:sp>
              <p:nvSpPr>
                <p:cNvPr id="17" name="TextBox 16"/>
                <p:cNvSpPr txBox="1">
                  <a:spLocks noRot="1" noChangeAspect="1" noMove="1" noResize="1" noEditPoints="1" noAdjustHandles="1" noChangeArrowheads="1" noChangeShapeType="1" noTextEdit="1"/>
                </p:cNvSpPr>
                <p:nvPr/>
              </p:nvSpPr>
              <p:spPr>
                <a:xfrm>
                  <a:off x="650462" y="836712"/>
                  <a:ext cx="353751" cy="369332"/>
                </a:xfrm>
                <a:prstGeom prst="rect">
                  <a:avLst/>
                </a:prstGeom>
                <a:blipFill rotWithShape="1">
                  <a:blip r:embed="rId6"/>
                  <a:stretch>
                    <a:fillRect/>
                  </a:stretch>
                </a:blipFill>
              </p:spPr>
              <p:txBody>
                <a:bodyPr/>
                <a:lstStyle/>
                <a:p>
                  <a:r>
                    <a:rPr lang="ru-RU">
                      <a:noFill/>
                    </a:rPr>
                    <a:t> </a:t>
                  </a:r>
                </a:p>
              </p:txBody>
            </p:sp>
          </mc:Fallback>
        </mc:AlternateContent>
      </p:grpSp>
      <p:grpSp>
        <p:nvGrpSpPr>
          <p:cNvPr id="19" name="Группа 18"/>
          <p:cNvGrpSpPr/>
          <p:nvPr/>
        </p:nvGrpSpPr>
        <p:grpSpPr>
          <a:xfrm>
            <a:off x="1331640" y="1916832"/>
            <a:ext cx="876857" cy="966604"/>
            <a:chOff x="127356" y="836712"/>
            <a:chExt cx="876857" cy="966604"/>
          </a:xfrm>
        </p:grpSpPr>
        <p:cxnSp>
          <p:nvCxnSpPr>
            <p:cNvPr id="20" name="Прямая со стрелкой 19"/>
            <p:cNvCxnSpPr/>
            <p:nvPr/>
          </p:nvCxnSpPr>
          <p:spPr>
            <a:xfrm flipH="1">
              <a:off x="199364" y="1497484"/>
              <a:ext cx="49690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Прямая со стрелкой 20"/>
            <p:cNvCxnSpPr/>
            <p:nvPr/>
          </p:nvCxnSpPr>
          <p:spPr>
            <a:xfrm flipV="1">
              <a:off x="704776" y="929928"/>
              <a:ext cx="0" cy="5730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p:cNvSpPr txBox="1"/>
                <p:nvPr/>
              </p:nvSpPr>
              <p:spPr>
                <a:xfrm>
                  <a:off x="127356" y="1433984"/>
                  <a:ext cx="3679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rPr>
                          <m:t>𝑥</m:t>
                        </m:r>
                      </m:oMath>
                    </m:oMathPara>
                  </a14:m>
                  <a:endParaRPr lang="ru-RU" dirty="0"/>
                </a:p>
              </p:txBody>
            </p:sp>
          </mc:Choice>
          <mc:Fallback xmlns="">
            <p:sp>
              <p:nvSpPr>
                <p:cNvPr id="22" name="TextBox 21"/>
                <p:cNvSpPr txBox="1">
                  <a:spLocks noRot="1" noChangeAspect="1" noMove="1" noResize="1" noEditPoints="1" noAdjustHandles="1" noChangeArrowheads="1" noChangeShapeType="1" noTextEdit="1"/>
                </p:cNvSpPr>
                <p:nvPr/>
              </p:nvSpPr>
              <p:spPr>
                <a:xfrm>
                  <a:off x="127356" y="1433984"/>
                  <a:ext cx="367985" cy="369332"/>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50462" y="836712"/>
                  <a:ext cx="3537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𝑧</m:t>
                        </m:r>
                      </m:oMath>
                    </m:oMathPara>
                  </a14:m>
                  <a:endParaRPr lang="ru-RU" dirty="0"/>
                </a:p>
              </p:txBody>
            </p:sp>
          </mc:Choice>
          <mc:Fallback xmlns="">
            <p:sp>
              <p:nvSpPr>
                <p:cNvPr id="23" name="TextBox 22"/>
                <p:cNvSpPr txBox="1">
                  <a:spLocks noRot="1" noChangeAspect="1" noMove="1" noResize="1" noEditPoints="1" noAdjustHandles="1" noChangeArrowheads="1" noChangeShapeType="1" noTextEdit="1"/>
                </p:cNvSpPr>
                <p:nvPr/>
              </p:nvSpPr>
              <p:spPr>
                <a:xfrm>
                  <a:off x="650462" y="836712"/>
                  <a:ext cx="353751" cy="369332"/>
                </a:xfrm>
                <a:prstGeom prst="rect">
                  <a:avLst/>
                </a:prstGeom>
                <a:blipFill rotWithShape="1">
                  <a:blip r:embed="rId8"/>
                  <a:stretch>
                    <a:fillRect/>
                  </a:stretch>
                </a:blipFill>
              </p:spPr>
              <p:txBody>
                <a:bodyPr/>
                <a:lstStyle/>
                <a:p>
                  <a:r>
                    <a:rPr lang="ru-RU">
                      <a:noFill/>
                    </a:rPr>
                    <a:t> </a:t>
                  </a:r>
                </a:p>
              </p:txBody>
            </p:sp>
          </mc:Fallback>
        </mc:AlternateContent>
      </p:grpSp>
      <p:grpSp>
        <p:nvGrpSpPr>
          <p:cNvPr id="30" name="Группа 29"/>
          <p:cNvGrpSpPr/>
          <p:nvPr/>
        </p:nvGrpSpPr>
        <p:grpSpPr>
          <a:xfrm>
            <a:off x="4283968" y="1923182"/>
            <a:ext cx="963901" cy="966604"/>
            <a:chOff x="384192" y="836712"/>
            <a:chExt cx="963901" cy="966604"/>
          </a:xfrm>
        </p:grpSpPr>
        <p:cxnSp>
          <p:nvCxnSpPr>
            <p:cNvPr id="31" name="Прямая со стрелкой 30"/>
            <p:cNvCxnSpPr/>
            <p:nvPr/>
          </p:nvCxnSpPr>
          <p:spPr>
            <a:xfrm>
              <a:off x="696268" y="1491134"/>
              <a:ext cx="57606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p:cNvCxnSpPr/>
            <p:nvPr/>
          </p:nvCxnSpPr>
          <p:spPr>
            <a:xfrm flipV="1">
              <a:off x="698426" y="923578"/>
              <a:ext cx="0" cy="5730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TextBox 32"/>
                <p:cNvSpPr txBox="1"/>
                <p:nvPr/>
              </p:nvSpPr>
              <p:spPr>
                <a:xfrm>
                  <a:off x="980108" y="1433984"/>
                  <a:ext cx="3679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𝑥</m:t>
                        </m:r>
                      </m:oMath>
                    </m:oMathPara>
                  </a14:m>
                  <a:endParaRPr lang="ru-RU" dirty="0"/>
                </a:p>
              </p:txBody>
            </p:sp>
          </mc:Choice>
          <mc:Fallback xmlns="">
            <p:sp>
              <p:nvSpPr>
                <p:cNvPr id="33" name="TextBox 32"/>
                <p:cNvSpPr txBox="1">
                  <a:spLocks noRot="1" noChangeAspect="1" noMove="1" noResize="1" noEditPoints="1" noAdjustHandles="1" noChangeArrowheads="1" noChangeShapeType="1" noTextEdit="1"/>
                </p:cNvSpPr>
                <p:nvPr/>
              </p:nvSpPr>
              <p:spPr>
                <a:xfrm>
                  <a:off x="980108" y="1433984"/>
                  <a:ext cx="367985" cy="369332"/>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384192" y="836712"/>
                  <a:ext cx="35375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𝑧</m:t>
                        </m:r>
                      </m:oMath>
                    </m:oMathPara>
                  </a14:m>
                  <a:endParaRPr lang="ru-RU" dirty="0"/>
                </a:p>
              </p:txBody>
            </p:sp>
          </mc:Choice>
          <mc:Fallback xmlns="">
            <p:sp>
              <p:nvSpPr>
                <p:cNvPr id="34" name="TextBox 33"/>
                <p:cNvSpPr txBox="1">
                  <a:spLocks noRot="1" noChangeAspect="1" noMove="1" noResize="1" noEditPoints="1" noAdjustHandles="1" noChangeArrowheads="1" noChangeShapeType="1" noTextEdit="1"/>
                </p:cNvSpPr>
                <p:nvPr/>
              </p:nvSpPr>
              <p:spPr>
                <a:xfrm>
                  <a:off x="384192" y="836712"/>
                  <a:ext cx="353751" cy="369332"/>
                </a:xfrm>
                <a:prstGeom prst="rect">
                  <a:avLst/>
                </a:prstGeom>
                <a:blipFill rotWithShape="1">
                  <a:blip r:embed="rId10"/>
                  <a:stretch>
                    <a:fillRect/>
                  </a:stretch>
                </a:blipFill>
              </p:spPr>
              <p:txBody>
                <a:bodyPr/>
                <a:lstStyle/>
                <a:p>
                  <a:r>
                    <a:rPr lang="ru-RU">
                      <a:noFill/>
                    </a:rPr>
                    <a:t> </a:t>
                  </a:r>
                </a:p>
              </p:txBody>
            </p:sp>
          </mc:Fallback>
        </mc:AlternateContent>
      </p:grpSp>
      <p:grpSp>
        <p:nvGrpSpPr>
          <p:cNvPr id="40" name="Группа 39"/>
          <p:cNvGrpSpPr/>
          <p:nvPr/>
        </p:nvGrpSpPr>
        <p:grpSpPr>
          <a:xfrm>
            <a:off x="1259632" y="3717032"/>
            <a:ext cx="894490" cy="966604"/>
            <a:chOff x="127356" y="836712"/>
            <a:chExt cx="894490" cy="966604"/>
          </a:xfrm>
        </p:grpSpPr>
        <p:cxnSp>
          <p:nvCxnSpPr>
            <p:cNvPr id="41" name="Прямая со стрелкой 40"/>
            <p:cNvCxnSpPr/>
            <p:nvPr/>
          </p:nvCxnSpPr>
          <p:spPr>
            <a:xfrm flipH="1">
              <a:off x="199364" y="1497484"/>
              <a:ext cx="49690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Прямая со стрелкой 41"/>
            <p:cNvCxnSpPr/>
            <p:nvPr/>
          </p:nvCxnSpPr>
          <p:spPr>
            <a:xfrm flipV="1">
              <a:off x="704776" y="929928"/>
              <a:ext cx="0" cy="573088"/>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TextBox 42"/>
                <p:cNvSpPr txBox="1"/>
                <p:nvPr/>
              </p:nvSpPr>
              <p:spPr>
                <a:xfrm>
                  <a:off x="127356" y="1433984"/>
                  <a:ext cx="3679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rPr>
                          <m:t>𝑥</m:t>
                        </m:r>
                      </m:oMath>
                    </m:oMathPara>
                  </a14:m>
                  <a:endParaRPr lang="ru-RU" dirty="0"/>
                </a:p>
              </p:txBody>
            </p:sp>
          </mc:Choice>
          <mc:Fallback xmlns="">
            <p:sp>
              <p:nvSpPr>
                <p:cNvPr id="43" name="TextBox 42"/>
                <p:cNvSpPr txBox="1">
                  <a:spLocks noRot="1" noChangeAspect="1" noMove="1" noResize="1" noEditPoints="1" noAdjustHandles="1" noChangeArrowheads="1" noChangeShapeType="1" noTextEdit="1"/>
                </p:cNvSpPr>
                <p:nvPr/>
              </p:nvSpPr>
              <p:spPr>
                <a:xfrm>
                  <a:off x="127356" y="1433984"/>
                  <a:ext cx="367985" cy="369332"/>
                </a:xfrm>
                <a:prstGeom prst="rect">
                  <a:avLst/>
                </a:prstGeom>
                <a:blipFill rotWithShape="1">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650462" y="836712"/>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𝑦</m:t>
                        </m:r>
                      </m:oMath>
                    </m:oMathPara>
                  </a14:m>
                  <a:endParaRPr lang="ru-RU" dirty="0"/>
                </a:p>
              </p:txBody>
            </p:sp>
          </mc:Choice>
          <mc:Fallback xmlns="">
            <p:sp>
              <p:nvSpPr>
                <p:cNvPr id="44" name="TextBox 43"/>
                <p:cNvSpPr txBox="1">
                  <a:spLocks noRot="1" noChangeAspect="1" noMove="1" noResize="1" noEditPoints="1" noAdjustHandles="1" noChangeArrowheads="1" noChangeShapeType="1" noTextEdit="1"/>
                </p:cNvSpPr>
                <p:nvPr/>
              </p:nvSpPr>
              <p:spPr>
                <a:xfrm>
                  <a:off x="650462" y="836712"/>
                  <a:ext cx="371384" cy="369332"/>
                </a:xfrm>
                <a:prstGeom prst="rect">
                  <a:avLst/>
                </a:prstGeom>
                <a:blipFill rotWithShape="1">
                  <a:blip r:embed="rId12"/>
                  <a:stretch>
                    <a:fillRect b="-6667"/>
                  </a:stretch>
                </a:blipFill>
              </p:spPr>
              <p:txBody>
                <a:bodyPr/>
                <a:lstStyle/>
                <a:p>
                  <a:r>
                    <a:rPr lang="ru-RU">
                      <a:noFill/>
                    </a:rPr>
                    <a:t> </a:t>
                  </a:r>
                </a:p>
              </p:txBody>
            </p:sp>
          </mc:Fallback>
        </mc:AlternateContent>
      </p:grpSp>
      <p:grpSp>
        <p:nvGrpSpPr>
          <p:cNvPr id="45" name="Группа 44"/>
          <p:cNvGrpSpPr/>
          <p:nvPr/>
        </p:nvGrpSpPr>
        <p:grpSpPr>
          <a:xfrm>
            <a:off x="4253574" y="4026272"/>
            <a:ext cx="894490" cy="636156"/>
            <a:chOff x="127356" y="1433984"/>
            <a:chExt cx="894490" cy="636156"/>
          </a:xfrm>
        </p:grpSpPr>
        <p:cxnSp>
          <p:nvCxnSpPr>
            <p:cNvPr id="46" name="Прямая со стрелкой 45"/>
            <p:cNvCxnSpPr/>
            <p:nvPr/>
          </p:nvCxnSpPr>
          <p:spPr>
            <a:xfrm flipH="1">
              <a:off x="199364" y="1497484"/>
              <a:ext cx="496904" cy="0"/>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7" name="Прямая со стрелкой 46"/>
            <p:cNvCxnSpPr/>
            <p:nvPr/>
          </p:nvCxnSpPr>
          <p:spPr>
            <a:xfrm>
              <a:off x="704776" y="1490316"/>
              <a:ext cx="0" cy="498524"/>
            </a:xfrm>
            <a:prstGeom prst="straightConnector1">
              <a:avLst/>
            </a:prstGeom>
            <a:ln w="19050">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8" name="TextBox 47"/>
                <p:cNvSpPr txBox="1"/>
                <p:nvPr/>
              </p:nvSpPr>
              <p:spPr>
                <a:xfrm>
                  <a:off x="127356" y="1433984"/>
                  <a:ext cx="367985"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dirty="0" smtClean="0">
                            <a:latin typeface="Cambria Math"/>
                          </a:rPr>
                          <m:t>𝑥</m:t>
                        </m:r>
                      </m:oMath>
                    </m:oMathPara>
                  </a14:m>
                  <a:endParaRPr lang="ru-RU" dirty="0"/>
                </a:p>
              </p:txBody>
            </p:sp>
          </mc:Choice>
          <mc:Fallback xmlns="">
            <p:sp>
              <p:nvSpPr>
                <p:cNvPr id="48" name="TextBox 47"/>
                <p:cNvSpPr txBox="1">
                  <a:spLocks noRot="1" noChangeAspect="1" noMove="1" noResize="1" noEditPoints="1" noAdjustHandles="1" noChangeArrowheads="1" noChangeShapeType="1" noTextEdit="1"/>
                </p:cNvSpPr>
                <p:nvPr/>
              </p:nvSpPr>
              <p:spPr>
                <a:xfrm>
                  <a:off x="127356" y="1433984"/>
                  <a:ext cx="367985" cy="369332"/>
                </a:xfrm>
                <a:prstGeom prst="rect">
                  <a:avLst/>
                </a:prstGeom>
                <a:blipFill rotWithShape="1">
                  <a:blip r:embed="rId13"/>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650462" y="1700808"/>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𝑦</m:t>
                        </m:r>
                      </m:oMath>
                    </m:oMathPara>
                  </a14:m>
                  <a:endParaRPr lang="ru-RU" dirty="0"/>
                </a:p>
              </p:txBody>
            </p:sp>
          </mc:Choice>
          <mc:Fallback xmlns="">
            <p:sp>
              <p:nvSpPr>
                <p:cNvPr id="49" name="TextBox 48"/>
                <p:cNvSpPr txBox="1">
                  <a:spLocks noRot="1" noChangeAspect="1" noMove="1" noResize="1" noEditPoints="1" noAdjustHandles="1" noChangeArrowheads="1" noChangeShapeType="1" noTextEdit="1"/>
                </p:cNvSpPr>
                <p:nvPr/>
              </p:nvSpPr>
              <p:spPr>
                <a:xfrm>
                  <a:off x="650462" y="1700808"/>
                  <a:ext cx="371384" cy="369332"/>
                </a:xfrm>
                <a:prstGeom prst="rect">
                  <a:avLst/>
                </a:prstGeom>
                <a:blipFill rotWithShape="1">
                  <a:blip r:embed="rId14"/>
                  <a:stretch>
                    <a:fillRect b="-4918"/>
                  </a:stretch>
                </a:blipFill>
              </p:spPr>
              <p:txBody>
                <a:bodyPr/>
                <a:lstStyle/>
                <a:p>
                  <a:r>
                    <a:rPr lang="ru-RU">
                      <a:noFill/>
                    </a:rPr>
                    <a:t> </a:t>
                  </a:r>
                </a:p>
              </p:txBody>
            </p:sp>
          </mc:Fallback>
        </mc:AlternateContent>
      </p:grpSp>
    </p:spTree>
    <p:extLst>
      <p:ext uri="{BB962C8B-B14F-4D97-AF65-F5344CB8AC3E}">
        <p14:creationId xmlns:p14="http://schemas.microsoft.com/office/powerpoint/2010/main" val="26586030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2EB5454-2006-4BB5-B20E-8C7B37842A03}" type="slidenum">
              <a:rPr lang="ru-RU" smtClean="0"/>
              <a:t>32</a:t>
            </a:fld>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9213" y="947514"/>
            <a:ext cx="6505575" cy="4857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3412"/>
            <a:ext cx="9144000" cy="646331"/>
          </a:xfrm>
          <a:prstGeom prst="rect">
            <a:avLst/>
          </a:prstGeom>
          <a:noFill/>
        </p:spPr>
        <p:txBody>
          <a:bodyPr wrap="square" rtlCol="0">
            <a:spAutoFit/>
          </a:bodyPr>
          <a:lstStyle/>
          <a:p>
            <a:pPr algn="ctr"/>
            <a:r>
              <a:rPr lang="en-US" sz="3600" b="1" i="1" dirty="0" smtClean="0">
                <a:latin typeface="Times New Roman" pitchFamily="18" charset="0"/>
                <a:cs typeface="Times New Roman" pitchFamily="18" charset="0"/>
              </a:rPr>
              <a:t>Potential energy distribution: (216) </a:t>
            </a:r>
            <a:r>
              <a:rPr lang="en-US" sz="3600" b="1" i="1" dirty="0" err="1" smtClean="0">
                <a:latin typeface="Times New Roman" pitchFamily="18" charset="0"/>
                <a:cs typeface="Times New Roman" pitchFamily="18" charset="0"/>
              </a:rPr>
              <a:t>Kleopatra</a:t>
            </a:r>
            <a:endParaRPr lang="ru-RU" sz="3600" b="1" i="1" dirty="0">
              <a:latin typeface="Times New Roman" pitchFamily="18" charset="0"/>
              <a:cs typeface="Times New Roman" pitchFamily="18" charset="0"/>
            </a:endParaRPr>
          </a:p>
        </p:txBody>
      </p:sp>
    </p:spTree>
    <p:extLst>
      <p:ext uri="{BB962C8B-B14F-4D97-AF65-F5344CB8AC3E}">
        <p14:creationId xmlns:p14="http://schemas.microsoft.com/office/powerpoint/2010/main" val="299908088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2EB5454-2006-4BB5-B20E-8C7B37842A03}" type="slidenum">
              <a:rPr lang="ru-RU" smtClean="0"/>
              <a:t>33</a:t>
            </a:fld>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2246" y="992274"/>
            <a:ext cx="5419508" cy="586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3412"/>
            <a:ext cx="9144000" cy="1077218"/>
          </a:xfrm>
          <a:prstGeom prst="rect">
            <a:avLst/>
          </a:prstGeom>
          <a:noFill/>
        </p:spPr>
        <p:txBody>
          <a:bodyPr wrap="square" rtlCol="0">
            <a:spAutoFit/>
          </a:bodyPr>
          <a:lstStyle/>
          <a:p>
            <a:pPr algn="ctr"/>
            <a:r>
              <a:rPr lang="en-US" sz="3200" b="1" i="1" dirty="0" smtClean="0">
                <a:latin typeface="Times New Roman" pitchFamily="18" charset="0"/>
                <a:cs typeface="Times New Roman" pitchFamily="18" charset="0"/>
              </a:rPr>
              <a:t>Potential energy distribution: </a:t>
            </a:r>
          </a:p>
          <a:p>
            <a:pPr algn="ctr"/>
            <a:r>
              <a:rPr lang="ru-RU" sz="3200" b="1" i="1" dirty="0" smtClean="0">
                <a:latin typeface="Times New Roman" pitchFamily="18" charset="0"/>
                <a:cs typeface="Times New Roman" pitchFamily="18" charset="0"/>
              </a:rPr>
              <a:t>(</a:t>
            </a:r>
            <a:r>
              <a:rPr lang="de-DE" sz="3200" b="1" i="1" dirty="0">
                <a:latin typeface="Times New Roman" pitchFamily="18" charset="0"/>
                <a:cs typeface="Times New Roman" pitchFamily="18" charset="0"/>
              </a:rPr>
              <a:t>67P</a:t>
            </a:r>
            <a:r>
              <a:rPr lang="ru-RU" sz="3200" b="1" i="1" dirty="0">
                <a:latin typeface="Times New Roman" pitchFamily="18" charset="0"/>
                <a:cs typeface="Times New Roman" pitchFamily="18" charset="0"/>
              </a:rPr>
              <a:t>) </a:t>
            </a:r>
            <a:r>
              <a:rPr lang="en-US" sz="3200" b="1" i="1" dirty="0" err="1">
                <a:latin typeface="Times New Roman" pitchFamily="18" charset="0"/>
                <a:cs typeface="Times New Roman" pitchFamily="18" charset="0"/>
              </a:rPr>
              <a:t>Churyumov-Gerasimenko</a:t>
            </a:r>
            <a:r>
              <a:rPr lang="en-US" sz="3200" b="1" i="1" dirty="0">
                <a:latin typeface="Times New Roman" pitchFamily="18" charset="0"/>
                <a:cs typeface="Times New Roman" pitchFamily="18" charset="0"/>
              </a:rPr>
              <a:t> </a:t>
            </a:r>
            <a:r>
              <a:rPr lang="en-US" sz="3200" b="1" i="1" dirty="0" smtClean="0">
                <a:latin typeface="Times New Roman" pitchFamily="18" charset="0"/>
                <a:cs typeface="Times New Roman" pitchFamily="18" charset="0"/>
              </a:rPr>
              <a:t>comet</a:t>
            </a:r>
            <a:endParaRPr lang="ru-RU" sz="3200" b="1" i="1" dirty="0">
              <a:latin typeface="Times New Roman" pitchFamily="18" charset="0"/>
              <a:cs typeface="Times New Roman" pitchFamily="18" charset="0"/>
            </a:endParaRPr>
          </a:p>
        </p:txBody>
      </p:sp>
    </p:spTree>
    <p:extLst>
      <p:ext uri="{BB962C8B-B14F-4D97-AF65-F5344CB8AC3E}">
        <p14:creationId xmlns:p14="http://schemas.microsoft.com/office/powerpoint/2010/main" val="2473321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2EB5454-2006-4BB5-B20E-8C7B37842A03}" type="slidenum">
              <a:rPr lang="ru-RU" smtClean="0"/>
              <a:t>34</a:t>
            </a:fld>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780628"/>
            <a:ext cx="6391275" cy="560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23412"/>
            <a:ext cx="9144000" cy="646331"/>
          </a:xfrm>
          <a:prstGeom prst="rect">
            <a:avLst/>
          </a:prstGeom>
          <a:noFill/>
        </p:spPr>
        <p:txBody>
          <a:bodyPr wrap="square" rtlCol="0">
            <a:spAutoFit/>
          </a:bodyPr>
          <a:lstStyle/>
          <a:p>
            <a:pPr algn="ctr"/>
            <a:r>
              <a:rPr lang="en-US" sz="3600" b="1" i="1" dirty="0" smtClean="0">
                <a:latin typeface="Times New Roman" pitchFamily="18" charset="0"/>
                <a:cs typeface="Times New Roman" pitchFamily="18" charset="0"/>
              </a:rPr>
              <a:t>Potential energy distribution: (2063) Bacchus</a:t>
            </a:r>
            <a:endParaRPr lang="ru-RU" sz="3600" b="1" i="1" dirty="0">
              <a:latin typeface="Times New Roman" pitchFamily="18" charset="0"/>
              <a:cs typeface="Times New Roman" pitchFamily="18" charset="0"/>
            </a:endParaRPr>
          </a:p>
        </p:txBody>
      </p:sp>
    </p:spTree>
    <p:extLst>
      <p:ext uri="{BB962C8B-B14F-4D97-AF65-F5344CB8AC3E}">
        <p14:creationId xmlns:p14="http://schemas.microsoft.com/office/powerpoint/2010/main" val="372376674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35</a:t>
            </a:fld>
            <a:endParaRPr lang="ru-RU"/>
          </a:p>
        </p:txBody>
      </p:sp>
      <p:pic>
        <p:nvPicPr>
          <p:cNvPr id="1026" name="Picture 2" descr="D:\Вася_ВШЭ\Apophis_GravMap\GravMap.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7244" y="836712"/>
            <a:ext cx="5109512" cy="598412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23412"/>
            <a:ext cx="9144000" cy="646331"/>
          </a:xfrm>
          <a:prstGeom prst="rect">
            <a:avLst/>
          </a:prstGeom>
          <a:noFill/>
        </p:spPr>
        <p:txBody>
          <a:bodyPr wrap="square" rtlCol="0">
            <a:spAutoFit/>
          </a:bodyPr>
          <a:lstStyle/>
          <a:p>
            <a:pPr algn="ctr"/>
            <a:r>
              <a:rPr lang="en-US" sz="3600" b="1" i="1" dirty="0" smtClean="0">
                <a:latin typeface="Times New Roman" pitchFamily="18" charset="0"/>
                <a:cs typeface="Times New Roman" pitchFamily="18" charset="0"/>
              </a:rPr>
              <a:t>Potential energy distribution: (99942) Apophis</a:t>
            </a:r>
            <a:endParaRPr lang="ru-RU" sz="3600" b="1" i="1" dirty="0">
              <a:latin typeface="Times New Roman" pitchFamily="18" charset="0"/>
              <a:cs typeface="Times New Roman" pitchFamily="18" charset="0"/>
            </a:endParaRPr>
          </a:p>
        </p:txBody>
      </p:sp>
    </p:spTree>
    <p:extLst>
      <p:ext uri="{BB962C8B-B14F-4D97-AF65-F5344CB8AC3E}">
        <p14:creationId xmlns:p14="http://schemas.microsoft.com/office/powerpoint/2010/main" val="63899023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2EB5454-2006-4BB5-B20E-8C7B37842A03}" type="slidenum">
              <a:rPr lang="ru-RU" smtClean="0"/>
              <a:t>36</a:t>
            </a:fld>
            <a:endParaRPr lang="ru-RU"/>
          </a:p>
        </p:txBody>
      </p:sp>
      <p:sp>
        <p:nvSpPr>
          <p:cNvPr id="4" name="TextBox 3"/>
          <p:cNvSpPr txBox="1"/>
          <p:nvPr/>
        </p:nvSpPr>
        <p:spPr>
          <a:xfrm>
            <a:off x="0" y="23412"/>
            <a:ext cx="9144000" cy="646331"/>
          </a:xfrm>
          <a:prstGeom prst="rect">
            <a:avLst/>
          </a:prstGeom>
          <a:noFill/>
        </p:spPr>
        <p:txBody>
          <a:bodyPr wrap="square" rtlCol="0">
            <a:spAutoFit/>
          </a:bodyPr>
          <a:lstStyle/>
          <a:p>
            <a:pPr algn="ctr"/>
            <a:r>
              <a:rPr lang="en-US" sz="3600" b="1" i="1" dirty="0" smtClean="0">
                <a:latin typeface="Times New Roman" panose="02020603050405020304" pitchFamily="18" charset="0"/>
                <a:cs typeface="Times New Roman" panose="02020603050405020304" pitchFamily="18" charset="0"/>
              </a:rPr>
              <a:t>Augmented </a:t>
            </a:r>
            <a:r>
              <a:rPr lang="en-US" sz="3600" b="1" i="1" dirty="0">
                <a:latin typeface="Times New Roman" panose="02020603050405020304" pitchFamily="18" charset="0"/>
                <a:cs typeface="Times New Roman" panose="02020603050405020304" pitchFamily="18" charset="0"/>
              </a:rPr>
              <a:t>potential</a:t>
            </a:r>
            <a:endParaRPr lang="ru-RU" sz="3600" b="1" i="1" dirty="0">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3" name="Прямоугольник 2"/>
              <p:cNvSpPr/>
              <p:nvPr/>
            </p:nvSpPr>
            <p:spPr>
              <a:xfrm>
                <a:off x="2108281" y="1844824"/>
                <a:ext cx="4982069" cy="101431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ru-RU" sz="3200" i="1" smtClean="0">
                              <a:latin typeface="Cambria Math"/>
                            </a:rPr>
                          </m:ctrlPr>
                        </m:sSubPr>
                        <m:e>
                          <m:r>
                            <a:rPr lang="en-US" sz="3200" i="1">
                              <a:latin typeface="Cambria Math"/>
                            </a:rPr>
                            <m:t>𝑈</m:t>
                          </m:r>
                        </m:e>
                        <m:sub>
                          <m:r>
                            <a:rPr lang="ru-RU" sz="3200" i="1">
                              <a:latin typeface="Cambria Math"/>
                            </a:rPr>
                            <m:t>𝜔</m:t>
                          </m:r>
                        </m:sub>
                      </m:sSub>
                      <m:r>
                        <a:rPr lang="ru-RU" sz="3200" i="1">
                          <a:latin typeface="Cambria Math"/>
                        </a:rPr>
                        <m:t>=−</m:t>
                      </m:r>
                      <m:f>
                        <m:fPr>
                          <m:ctrlPr>
                            <a:rPr lang="ru-RU" sz="3200" i="1">
                              <a:latin typeface="Cambria Math"/>
                            </a:rPr>
                          </m:ctrlPr>
                        </m:fPr>
                        <m:num>
                          <m:r>
                            <a:rPr lang="ru-RU" sz="3200" i="1">
                              <a:latin typeface="Cambria Math"/>
                            </a:rPr>
                            <m:t>1</m:t>
                          </m:r>
                        </m:num>
                        <m:den>
                          <m:r>
                            <a:rPr lang="ru-RU" sz="3200" i="1">
                              <a:latin typeface="Cambria Math"/>
                            </a:rPr>
                            <m:t>2</m:t>
                          </m:r>
                        </m:den>
                      </m:f>
                      <m:sSup>
                        <m:sSupPr>
                          <m:ctrlPr>
                            <a:rPr lang="ru-RU" sz="3200" i="1">
                              <a:latin typeface="Cambria Math"/>
                            </a:rPr>
                          </m:ctrlPr>
                        </m:sSupPr>
                        <m:e>
                          <m:r>
                            <a:rPr lang="ru-RU" sz="3200" i="1">
                              <a:latin typeface="Cambria Math"/>
                            </a:rPr>
                            <m:t>𝜔</m:t>
                          </m:r>
                        </m:e>
                        <m:sup>
                          <m:r>
                            <a:rPr lang="ru-RU" sz="3200" i="1">
                              <a:latin typeface="Cambria Math"/>
                            </a:rPr>
                            <m:t>2</m:t>
                          </m:r>
                        </m:sup>
                      </m:sSup>
                      <m:d>
                        <m:dPr>
                          <m:ctrlPr>
                            <a:rPr lang="ru-RU" sz="3200" i="1">
                              <a:latin typeface="Cambria Math"/>
                            </a:rPr>
                          </m:ctrlPr>
                        </m:dPr>
                        <m:e>
                          <m:sSup>
                            <m:sSupPr>
                              <m:ctrlPr>
                                <a:rPr lang="ru-RU" sz="3200" i="1">
                                  <a:latin typeface="Cambria Math"/>
                                </a:rPr>
                              </m:ctrlPr>
                            </m:sSupPr>
                            <m:e>
                              <m:r>
                                <a:rPr lang="ru-RU" sz="3200" i="1">
                                  <a:latin typeface="Cambria Math"/>
                                </a:rPr>
                                <m:t>𝑥</m:t>
                              </m:r>
                            </m:e>
                            <m:sup>
                              <m:r>
                                <a:rPr lang="ru-RU" sz="3200" i="1">
                                  <a:latin typeface="Cambria Math"/>
                                </a:rPr>
                                <m:t>2</m:t>
                              </m:r>
                            </m:sup>
                          </m:sSup>
                          <m:r>
                            <a:rPr lang="ru-RU" sz="3200" i="1">
                              <a:latin typeface="Cambria Math"/>
                            </a:rPr>
                            <m:t>+</m:t>
                          </m:r>
                          <m:sSup>
                            <m:sSupPr>
                              <m:ctrlPr>
                                <a:rPr lang="ru-RU" sz="3200" i="1">
                                  <a:latin typeface="Cambria Math"/>
                                </a:rPr>
                              </m:ctrlPr>
                            </m:sSupPr>
                            <m:e>
                              <m:r>
                                <a:rPr lang="ru-RU" sz="3200" i="1">
                                  <a:latin typeface="Cambria Math"/>
                                </a:rPr>
                                <m:t>𝑦</m:t>
                              </m:r>
                            </m:e>
                            <m:sup>
                              <m:r>
                                <a:rPr lang="ru-RU" sz="3200" i="1">
                                  <a:latin typeface="Cambria Math"/>
                                </a:rPr>
                                <m:t>2</m:t>
                              </m:r>
                            </m:sup>
                          </m:sSup>
                        </m:e>
                      </m:d>
                      <m:r>
                        <a:rPr lang="en-US" sz="3200" b="0" i="1" smtClean="0">
                          <a:latin typeface="Cambria Math"/>
                        </a:rPr>
                        <m:t>+</m:t>
                      </m:r>
                      <m:r>
                        <a:rPr lang="en-US" sz="3200" b="0" i="1" smtClean="0">
                          <a:latin typeface="Cambria Math"/>
                        </a:rPr>
                        <m:t>𝑈</m:t>
                      </m:r>
                    </m:oMath>
                  </m:oMathPara>
                </a14:m>
                <a:endParaRPr lang="ru-RU" sz="3200" dirty="0"/>
              </a:p>
            </p:txBody>
          </p:sp>
        </mc:Choice>
        <mc:Fallback xmlns="">
          <p:sp>
            <p:nvSpPr>
              <p:cNvPr id="3" name="Прямоугольник 2"/>
              <p:cNvSpPr>
                <a:spLocks noRot="1" noChangeAspect="1" noMove="1" noResize="1" noEditPoints="1" noAdjustHandles="1" noChangeArrowheads="1" noChangeShapeType="1" noTextEdit="1"/>
              </p:cNvSpPr>
              <p:nvPr/>
            </p:nvSpPr>
            <p:spPr>
              <a:xfrm>
                <a:off x="2108281" y="1844824"/>
                <a:ext cx="4982069" cy="1014317"/>
              </a:xfrm>
              <a:prstGeom prst="rect">
                <a:avLst/>
              </a:prstGeom>
              <a:blipFill rotWithShape="1">
                <a:blip r:embed="rId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5" name="TextBox 4"/>
              <p:cNvSpPr txBox="1"/>
              <p:nvPr/>
            </p:nvSpPr>
            <p:spPr>
              <a:xfrm>
                <a:off x="107504" y="3147173"/>
                <a:ext cx="9036496" cy="2308324"/>
              </a:xfrm>
              <a:prstGeom prst="rect">
                <a:avLst/>
              </a:prstGeom>
              <a:noFill/>
            </p:spPr>
            <p:txBody>
              <a:bodyPr wrap="square" rtlCol="0">
                <a:spAutoFit/>
              </a:bodyPr>
              <a:lstStyle/>
              <a:p>
                <a14:m>
                  <m:oMath xmlns:m="http://schemas.openxmlformats.org/officeDocument/2006/math">
                    <m:r>
                      <a:rPr lang="ru-RU" sz="2400" i="1">
                        <a:latin typeface="Cambria Math"/>
                      </a:rPr>
                      <m:t>𝜔</m:t>
                    </m:r>
                  </m:oMath>
                </a14:m>
                <a:r>
                  <a:rPr lang="en-US" sz="2400" dirty="0" smtClean="0">
                    <a:latin typeface="Times New Roman" panose="02020603050405020304" pitchFamily="18" charset="0"/>
                    <a:cs typeface="Times New Roman" panose="02020603050405020304" pitchFamily="18" charset="0"/>
                  </a:rPr>
                  <a:t> is a value of angular velocity, rotation of the body is realized about the axis </a:t>
                </a:r>
                <a14:m>
                  <m:oMath xmlns:m="http://schemas.openxmlformats.org/officeDocument/2006/math">
                    <m:r>
                      <a:rPr lang="en-US" sz="2400" i="1" dirty="0" smtClean="0">
                        <a:latin typeface="Cambria Math"/>
                      </a:rPr>
                      <m:t>𝑂𝑍</m:t>
                    </m:r>
                  </m:oMath>
                </a14:m>
                <a:r>
                  <a:rPr lang="en-US" sz="2400" dirty="0" smtClean="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a:p>
                <a:endParaRPr lang="en-US" sz="2400" dirty="0" smtClean="0">
                  <a:latin typeface="Times New Roman" panose="02020603050405020304" pitchFamily="18" charset="0"/>
                  <a:cs typeface="Times New Roman" panose="02020603050405020304" pitchFamily="18" charset="0"/>
                </a:endParaRPr>
              </a:p>
              <a:p>
                <a:r>
                  <a:rPr lang="en-US" sz="2400" dirty="0" smtClean="0">
                    <a:latin typeface="Times New Roman" panose="02020603050405020304" pitchFamily="18" charset="0"/>
                    <a:cs typeface="Times New Roman" panose="02020603050405020304" pitchFamily="18" charset="0"/>
                  </a:rPr>
                  <a:t>On </a:t>
                </a:r>
                <a:r>
                  <a:rPr lang="en-US" sz="2400" dirty="0">
                    <a:latin typeface="Times New Roman" panose="02020603050405020304" pitchFamily="18" charset="0"/>
                    <a:cs typeface="Times New Roman" panose="02020603050405020304" pitchFamily="18" charset="0"/>
                  </a:rPr>
                  <a:t>the figures below, the dark blue color corresponds to the points of minimum of </a:t>
                </a:r>
                <a:r>
                  <a:rPr lang="en-US" sz="2400" dirty="0" smtClean="0">
                    <a:latin typeface="Times New Roman" panose="02020603050405020304" pitchFamily="18" charset="0"/>
                    <a:cs typeface="Times New Roman" panose="02020603050405020304" pitchFamily="18" charset="0"/>
                  </a:rPr>
                  <a:t>the augmented </a:t>
                </a:r>
                <a:r>
                  <a:rPr lang="en-US" sz="2400" dirty="0">
                    <a:latin typeface="Times New Roman" panose="02020603050405020304" pitchFamily="18" charset="0"/>
                    <a:cs typeface="Times New Roman" panose="02020603050405020304" pitchFamily="18" charset="0"/>
                  </a:rPr>
                  <a:t>potential.</a:t>
                </a:r>
                <a:endParaRPr lang="ru-RU" sz="2400" dirty="0">
                  <a:latin typeface="Times New Roman" panose="02020603050405020304" pitchFamily="18" charset="0"/>
                  <a:cs typeface="Times New Roman" panose="02020603050405020304"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07504" y="3147173"/>
                <a:ext cx="9036496" cy="2308324"/>
              </a:xfrm>
              <a:prstGeom prst="rect">
                <a:avLst/>
              </a:prstGeom>
              <a:blipFill rotWithShape="1">
                <a:blip r:embed="rId3"/>
                <a:stretch>
                  <a:fillRect l="-1080" t="-2111" b="-5013"/>
                </a:stretch>
              </a:blipFill>
            </p:spPr>
            <p:txBody>
              <a:bodyPr/>
              <a:lstStyle/>
              <a:p>
                <a:r>
                  <a:rPr lang="ru-RU">
                    <a:noFill/>
                  </a:rPr>
                  <a:t> </a:t>
                </a:r>
              </a:p>
            </p:txBody>
          </p:sp>
        </mc:Fallback>
      </mc:AlternateContent>
    </p:spTree>
    <p:extLst>
      <p:ext uri="{BB962C8B-B14F-4D97-AF65-F5344CB8AC3E}">
        <p14:creationId xmlns:p14="http://schemas.microsoft.com/office/powerpoint/2010/main" val="191289306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2EB5454-2006-4BB5-B20E-8C7B37842A03}" type="slidenum">
              <a:rPr lang="ru-RU" smtClean="0"/>
              <a:t>37</a:t>
            </a:fld>
            <a:endParaRPr lang="ru-RU"/>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000" y="836712"/>
            <a:ext cx="6480000" cy="569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23412"/>
            <a:ext cx="9144000" cy="954107"/>
          </a:xfrm>
          <a:prstGeom prst="rect">
            <a:avLst/>
          </a:prstGeom>
          <a:noFill/>
        </p:spPr>
        <p:txBody>
          <a:bodyPr wrap="square" rtlCol="0">
            <a:spAutoFit/>
          </a:bodyPr>
          <a:lstStyle/>
          <a:p>
            <a:pPr algn="ctr"/>
            <a:r>
              <a:rPr lang="en-US" sz="2800" b="1" i="1" dirty="0" smtClean="0">
                <a:latin typeface="Times New Roman" pitchFamily="18" charset="0"/>
                <a:cs typeface="Times New Roman" pitchFamily="18" charset="0"/>
              </a:rPr>
              <a:t>Potential of attraction (left) vs augmented potential (right): </a:t>
            </a:r>
          </a:p>
          <a:p>
            <a:pPr algn="ctr"/>
            <a:r>
              <a:rPr lang="en-US" sz="2800" b="1" i="1" dirty="0" smtClean="0">
                <a:latin typeface="Times New Roman" pitchFamily="18" charset="0"/>
                <a:cs typeface="Times New Roman" pitchFamily="18" charset="0"/>
              </a:rPr>
              <a:t>(216) </a:t>
            </a:r>
            <a:r>
              <a:rPr lang="en-US" sz="2800" b="1" i="1" dirty="0" err="1" smtClean="0">
                <a:latin typeface="Times New Roman" pitchFamily="18" charset="0"/>
                <a:cs typeface="Times New Roman" pitchFamily="18" charset="0"/>
              </a:rPr>
              <a:t>Kleopatra</a:t>
            </a:r>
            <a:endParaRPr lang="ru-RU" sz="2800" b="1" i="1" dirty="0">
              <a:latin typeface="Times New Roman" pitchFamily="18" charset="0"/>
              <a:cs typeface="Times New Roman" pitchFamily="18" charset="0"/>
            </a:endParaRPr>
          </a:p>
        </p:txBody>
      </p:sp>
      <p:sp>
        <p:nvSpPr>
          <p:cNvPr id="3" name="Прямоугольник 2"/>
          <p:cNvSpPr/>
          <p:nvPr/>
        </p:nvSpPr>
        <p:spPr>
          <a:xfrm>
            <a:off x="2436447" y="6396335"/>
            <a:ext cx="427110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view from the positive semi-axes</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1253833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2EB5454-2006-4BB5-B20E-8C7B37842A03}" type="slidenum">
              <a:rPr lang="ru-RU" smtClean="0"/>
              <a:t>38</a:t>
            </a:fld>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2000" y="908720"/>
            <a:ext cx="6480000" cy="5379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0" y="23412"/>
            <a:ext cx="9144000" cy="954107"/>
          </a:xfrm>
          <a:prstGeom prst="rect">
            <a:avLst/>
          </a:prstGeom>
          <a:noFill/>
        </p:spPr>
        <p:txBody>
          <a:bodyPr wrap="square" rtlCol="0">
            <a:spAutoFit/>
          </a:bodyPr>
          <a:lstStyle/>
          <a:p>
            <a:pPr algn="ctr"/>
            <a:r>
              <a:rPr lang="en-US" sz="2800" b="1" i="1" dirty="0" smtClean="0">
                <a:latin typeface="Times New Roman" pitchFamily="18" charset="0"/>
                <a:cs typeface="Times New Roman" pitchFamily="18" charset="0"/>
              </a:rPr>
              <a:t>Potential of attraction (left) vs augmented potential (right): </a:t>
            </a:r>
          </a:p>
          <a:p>
            <a:pPr algn="ctr"/>
            <a:r>
              <a:rPr lang="en-US" sz="2800" b="1" i="1" dirty="0" smtClean="0">
                <a:latin typeface="Times New Roman" pitchFamily="18" charset="0"/>
                <a:cs typeface="Times New Roman" pitchFamily="18" charset="0"/>
              </a:rPr>
              <a:t>(216) </a:t>
            </a:r>
            <a:r>
              <a:rPr lang="en-US" sz="2800" b="1" i="1" dirty="0" err="1" smtClean="0">
                <a:latin typeface="Times New Roman" pitchFamily="18" charset="0"/>
                <a:cs typeface="Times New Roman" pitchFamily="18" charset="0"/>
              </a:rPr>
              <a:t>Kleopatra</a:t>
            </a:r>
            <a:endParaRPr lang="ru-RU" sz="2800" b="1" i="1" dirty="0">
              <a:latin typeface="Times New Roman" pitchFamily="18" charset="0"/>
              <a:cs typeface="Times New Roman" pitchFamily="18" charset="0"/>
            </a:endParaRPr>
          </a:p>
        </p:txBody>
      </p:sp>
      <p:sp>
        <p:nvSpPr>
          <p:cNvPr id="9" name="Прямоугольник 8"/>
          <p:cNvSpPr/>
          <p:nvPr/>
        </p:nvSpPr>
        <p:spPr>
          <a:xfrm>
            <a:off x="2405381" y="6396335"/>
            <a:ext cx="4333238"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view from the negative semi-axes</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3945481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1" name="Picture 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000" y="977519"/>
            <a:ext cx="4320000" cy="5588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B2EB5454-2006-4BB5-B20E-8C7B37842A03}" type="slidenum">
              <a:rPr lang="ru-RU" smtClean="0"/>
              <a:t>39</a:t>
            </a:fld>
            <a:endParaRPr lang="ru-RU"/>
          </a:p>
        </p:txBody>
      </p:sp>
      <p:sp>
        <p:nvSpPr>
          <p:cNvPr id="7" name="TextBox 6"/>
          <p:cNvSpPr txBox="1"/>
          <p:nvPr/>
        </p:nvSpPr>
        <p:spPr>
          <a:xfrm>
            <a:off x="0" y="23412"/>
            <a:ext cx="9144000" cy="954107"/>
          </a:xfrm>
          <a:prstGeom prst="rect">
            <a:avLst/>
          </a:prstGeom>
          <a:noFill/>
        </p:spPr>
        <p:txBody>
          <a:bodyPr wrap="square" rtlCol="0">
            <a:spAutoFit/>
          </a:bodyPr>
          <a:lstStyle/>
          <a:p>
            <a:pPr algn="ctr"/>
            <a:r>
              <a:rPr lang="en-US" sz="2800" b="1" i="1" dirty="0" smtClean="0">
                <a:latin typeface="Times New Roman" pitchFamily="18" charset="0"/>
                <a:cs typeface="Times New Roman" pitchFamily="18" charset="0"/>
              </a:rPr>
              <a:t>Potential of attraction (left) vs augmented potential (right): </a:t>
            </a:r>
          </a:p>
          <a:p>
            <a:pPr algn="ctr"/>
            <a:r>
              <a:rPr lang="en-US" sz="2800" b="1" i="1" dirty="0" smtClean="0">
                <a:latin typeface="Times New Roman" pitchFamily="18" charset="0"/>
                <a:cs typeface="Times New Roman" pitchFamily="18" charset="0"/>
              </a:rPr>
              <a:t>1998 KY26</a:t>
            </a:r>
            <a:endParaRPr lang="ru-RU" sz="2800" b="1" i="1" dirty="0">
              <a:latin typeface="Times New Roman" pitchFamily="18" charset="0"/>
              <a:cs typeface="Times New Roman" pitchFamily="18" charset="0"/>
            </a:endParaRPr>
          </a:p>
        </p:txBody>
      </p:sp>
      <p:sp>
        <p:nvSpPr>
          <p:cNvPr id="8" name="Прямоугольник 7"/>
          <p:cNvSpPr/>
          <p:nvPr/>
        </p:nvSpPr>
        <p:spPr>
          <a:xfrm>
            <a:off x="2436447" y="6396335"/>
            <a:ext cx="427110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view from the positive semi-axes</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47800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s://cdn-nus-1.pinme.ru/tumb/600/photo/88/51/8851e8a200c4ec41d83a918b576b5f1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19300" y="1052736"/>
            <a:ext cx="5105400" cy="555307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7" name="Прямоугольник 6"/>
              <p:cNvSpPr/>
              <p:nvPr/>
            </p:nvSpPr>
            <p:spPr>
              <a:xfrm>
                <a:off x="0" y="4996"/>
                <a:ext cx="9144000" cy="1015663"/>
              </a:xfrm>
              <a:prstGeom prst="rect">
                <a:avLst/>
              </a:prstGeom>
            </p:spPr>
            <p:txBody>
              <a:bodyPr wrap="square">
                <a:spAutoFit/>
              </a:bodyPr>
              <a:lstStyle/>
              <a:p>
                <a:pPr algn="ctr"/>
                <a:r>
                  <a:rPr lang="en-US" sz="3200" b="1" i="1" dirty="0">
                    <a:latin typeface="Times New Roman" pitchFamily="18" charset="0"/>
                    <a:cs typeface="Times New Roman" pitchFamily="18" charset="0"/>
                  </a:rPr>
                  <a:t>Devastation after </a:t>
                </a:r>
                <a:r>
                  <a:rPr lang="en-US" sz="3200" b="1" i="1" dirty="0" smtClean="0">
                    <a:latin typeface="Times New Roman" pitchFamily="18" charset="0"/>
                    <a:cs typeface="Times New Roman" pitchFamily="18" charset="0"/>
                  </a:rPr>
                  <a:t>Tunguska </a:t>
                </a:r>
                <a:r>
                  <a:rPr lang="en-US" sz="3200" b="1" i="1" dirty="0">
                    <a:latin typeface="Times New Roman" pitchFamily="18" charset="0"/>
                    <a:cs typeface="Times New Roman" pitchFamily="18" charset="0"/>
                  </a:rPr>
                  <a:t>impact event </a:t>
                </a:r>
                <a:endParaRPr lang="en-US" sz="3200" b="1" i="1" dirty="0" smtClean="0">
                  <a:latin typeface="Times New Roman" pitchFamily="18" charset="0"/>
                  <a:cs typeface="Times New Roman" pitchFamily="18" charset="0"/>
                </a:endParaRPr>
              </a:p>
              <a:p>
                <a:pPr algn="ctr"/>
                <a14:m>
                  <m:oMathPara xmlns:m="http://schemas.openxmlformats.org/officeDocument/2006/math">
                    <m:oMathParaPr>
                      <m:jc m:val="centerGroup"/>
                    </m:oMathParaPr>
                    <m:oMath xmlns:m="http://schemas.openxmlformats.org/officeDocument/2006/math">
                      <m:d>
                        <m:dPr>
                          <m:ctrlPr>
                            <a:rPr lang="en-US" sz="2800" i="1" smtClean="0">
                              <a:latin typeface="Cambria Math"/>
                              <a:ea typeface="Cambria Math"/>
                              <a:cs typeface="Times New Roman" pitchFamily="18" charset="0"/>
                            </a:rPr>
                          </m:ctrlPr>
                        </m:dPr>
                        <m:e>
                          <m:r>
                            <a:rPr lang="en-US" sz="2800" i="1">
                              <a:latin typeface="Cambria Math"/>
                              <a:ea typeface="Cambria Math"/>
                              <a:cs typeface="Times New Roman" pitchFamily="18" charset="0"/>
                            </a:rPr>
                            <m:t>~2000 </m:t>
                          </m:r>
                          <m:sSup>
                            <m:sSupPr>
                              <m:ctrlPr>
                                <a:rPr lang="en-US" sz="2800" i="1">
                                  <a:latin typeface="Cambria Math"/>
                                  <a:ea typeface="Cambria Math"/>
                                  <a:cs typeface="Times New Roman" pitchFamily="18" charset="0"/>
                                </a:rPr>
                              </m:ctrlPr>
                            </m:sSupPr>
                            <m:e>
                              <m:r>
                                <a:rPr lang="en-US" sz="2800" i="1">
                                  <a:latin typeface="Cambria Math"/>
                                  <a:ea typeface="Cambria Math"/>
                                  <a:cs typeface="Times New Roman" pitchFamily="18" charset="0"/>
                                </a:rPr>
                                <m:t>𝑘𝑚</m:t>
                              </m:r>
                            </m:e>
                            <m:sup>
                              <m:r>
                                <a:rPr lang="en-US" sz="2800" i="1">
                                  <a:latin typeface="Cambria Math"/>
                                  <a:ea typeface="Cambria Math"/>
                                  <a:cs typeface="Times New Roman" pitchFamily="18" charset="0"/>
                                </a:rPr>
                                <m:t>2</m:t>
                              </m:r>
                            </m:sup>
                          </m:sSup>
                        </m:e>
                      </m:d>
                    </m:oMath>
                  </m:oMathPara>
                </a14:m>
                <a:endParaRPr lang="ru-RU" sz="3600" dirty="0">
                  <a:latin typeface="Times New Roman" pitchFamily="18" charset="0"/>
                  <a:cs typeface="Times New Roman" pitchFamily="18" charset="0"/>
                </a:endParaRPr>
              </a:p>
            </p:txBody>
          </p:sp>
        </mc:Choice>
        <mc:Fallback xmlns="">
          <p:sp>
            <p:nvSpPr>
              <p:cNvPr id="7" name="Прямоугольник 6"/>
              <p:cNvSpPr>
                <a:spLocks noRot="1" noChangeAspect="1" noMove="1" noResize="1" noEditPoints="1" noAdjustHandles="1" noChangeArrowheads="1" noChangeShapeType="1" noTextEdit="1"/>
              </p:cNvSpPr>
              <p:nvPr/>
            </p:nvSpPr>
            <p:spPr>
              <a:xfrm>
                <a:off x="0" y="4996"/>
                <a:ext cx="9144000" cy="1015663"/>
              </a:xfrm>
              <a:prstGeom prst="rect">
                <a:avLst/>
              </a:prstGeom>
              <a:blipFill rotWithShape="1">
                <a:blip r:embed="rId3"/>
                <a:stretch>
                  <a:fillRect t="-8434"/>
                </a:stretch>
              </a:blipFill>
            </p:spPr>
            <p:txBody>
              <a:bodyPr/>
              <a:lstStyle/>
              <a:p>
                <a:r>
                  <a:rPr lang="ru-RU">
                    <a:noFill/>
                  </a:rPr>
                  <a:t> </a:t>
                </a:r>
              </a:p>
            </p:txBody>
          </p:sp>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4</a:t>
            </a:fld>
            <a:endParaRPr lang="ru-RU"/>
          </a:p>
        </p:txBody>
      </p:sp>
    </p:spTree>
    <p:extLst>
      <p:ext uri="{BB962C8B-B14F-4D97-AF65-F5344CB8AC3E}">
        <p14:creationId xmlns:p14="http://schemas.microsoft.com/office/powerpoint/2010/main" val="40636914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B2EB5454-2006-4BB5-B20E-8C7B37842A03}" type="slidenum">
              <a:rPr lang="ru-RU" smtClean="0"/>
              <a:t>40</a:t>
            </a:fld>
            <a:endParaRPr lang="ru-RU"/>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567" y="867056"/>
            <a:ext cx="4028865" cy="558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0" y="23412"/>
            <a:ext cx="9144000" cy="954107"/>
          </a:xfrm>
          <a:prstGeom prst="rect">
            <a:avLst/>
          </a:prstGeom>
          <a:noFill/>
        </p:spPr>
        <p:txBody>
          <a:bodyPr wrap="square" rtlCol="0">
            <a:spAutoFit/>
          </a:bodyPr>
          <a:lstStyle/>
          <a:p>
            <a:pPr algn="ctr"/>
            <a:r>
              <a:rPr lang="en-US" sz="2800" b="1" i="1" dirty="0" smtClean="0">
                <a:latin typeface="Times New Roman" pitchFamily="18" charset="0"/>
                <a:cs typeface="Times New Roman" pitchFamily="18" charset="0"/>
              </a:rPr>
              <a:t>Potential of attraction (left) vs augmented potential (right): </a:t>
            </a:r>
          </a:p>
          <a:p>
            <a:pPr algn="ctr"/>
            <a:r>
              <a:rPr lang="en-US" sz="2800" b="1" i="1" dirty="0" smtClean="0">
                <a:latin typeface="Times New Roman" pitchFamily="18" charset="0"/>
                <a:cs typeface="Times New Roman" pitchFamily="18" charset="0"/>
              </a:rPr>
              <a:t>1998 KY26</a:t>
            </a:r>
            <a:endParaRPr lang="ru-RU" sz="2800" b="1" i="1" dirty="0">
              <a:latin typeface="Times New Roman" pitchFamily="18" charset="0"/>
              <a:cs typeface="Times New Roman" pitchFamily="18" charset="0"/>
            </a:endParaRPr>
          </a:p>
        </p:txBody>
      </p:sp>
      <p:sp>
        <p:nvSpPr>
          <p:cNvPr id="9" name="Прямоугольник 8"/>
          <p:cNvSpPr/>
          <p:nvPr/>
        </p:nvSpPr>
        <p:spPr>
          <a:xfrm>
            <a:off x="2405381" y="6396335"/>
            <a:ext cx="4333238"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view from the negative semi-axes</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876052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41</a:t>
            </a:fld>
            <a:endParaRPr lang="ru-RU"/>
          </a:p>
        </p:txBody>
      </p:sp>
      <p:sp>
        <p:nvSpPr>
          <p:cNvPr id="6" name="TextBox 5"/>
          <p:cNvSpPr txBox="1"/>
          <p:nvPr/>
        </p:nvSpPr>
        <p:spPr>
          <a:xfrm>
            <a:off x="0" y="23412"/>
            <a:ext cx="9144000" cy="569387"/>
          </a:xfrm>
          <a:prstGeom prst="rect">
            <a:avLst/>
          </a:prstGeom>
          <a:noFill/>
        </p:spPr>
        <p:txBody>
          <a:bodyPr wrap="square" rtlCol="0">
            <a:spAutoFit/>
          </a:bodyPr>
          <a:lstStyle/>
          <a:p>
            <a:pPr algn="ctr"/>
            <a:r>
              <a:rPr lang="en-US" sz="3100" b="1" i="1" dirty="0">
                <a:latin typeface="Times New Roman" panose="02020603050405020304" pitchFamily="18" charset="0"/>
                <a:cs typeface="Times New Roman" panose="02020603050405020304" pitchFamily="18" charset="0"/>
              </a:rPr>
              <a:t> Notes on mapping: equipotential </a:t>
            </a:r>
            <a:r>
              <a:rPr lang="en-US" sz="3100" b="1" i="1" dirty="0" smtClean="0">
                <a:latin typeface="Times New Roman" panose="02020603050405020304" pitchFamily="18" charset="0"/>
                <a:cs typeface="Times New Roman" panose="02020603050405020304" pitchFamily="18" charset="0"/>
              </a:rPr>
              <a:t>surface as a “Globe”</a:t>
            </a:r>
            <a:endParaRPr lang="ru-RU" sz="3100" b="1" i="1" dirty="0">
              <a:latin typeface="Times New Roman" pitchFamily="18" charset="0"/>
              <a:cs typeface="Times New Roman" pitchFamily="18" charset="0"/>
            </a:endParaRPr>
          </a:p>
        </p:txBody>
      </p:sp>
      <p:sp>
        <p:nvSpPr>
          <p:cNvPr id="3" name="Прямоугольник 2"/>
          <p:cNvSpPr/>
          <p:nvPr/>
        </p:nvSpPr>
        <p:spPr>
          <a:xfrm>
            <a:off x="0" y="1484784"/>
            <a:ext cx="9144000" cy="3046988"/>
          </a:xfrm>
          <a:prstGeom prst="rect">
            <a:avLst/>
          </a:prstGeom>
        </p:spPr>
        <p:txBody>
          <a:bodyPr wrap="square">
            <a:spAutoFit/>
          </a:bodyPr>
          <a:lstStyle/>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One </a:t>
            </a:r>
            <a:r>
              <a:rPr lang="en-US" sz="2400" dirty="0">
                <a:latin typeface="Times New Roman" panose="02020603050405020304" pitchFamily="18" charset="0"/>
                <a:cs typeface="Times New Roman" panose="02020603050405020304" pitchFamily="18" charset="0"/>
              </a:rPr>
              <a:t>can offer an equipotential </a:t>
            </a:r>
            <a:r>
              <a:rPr lang="en-US" sz="2400" dirty="0" smtClean="0">
                <a:latin typeface="Times New Roman" panose="02020603050405020304" pitchFamily="18" charset="0"/>
                <a:cs typeface="Times New Roman" panose="02020603050405020304" pitchFamily="18" charset="0"/>
              </a:rPr>
              <a:t>surface (ES) </a:t>
            </a:r>
            <a:r>
              <a:rPr lang="en-US" sz="2400" dirty="0">
                <a:latin typeface="Times New Roman" panose="02020603050405020304" pitchFamily="18" charset="0"/>
                <a:cs typeface="Times New Roman" panose="02020603050405020304" pitchFamily="18" charset="0"/>
              </a:rPr>
              <a:t>as the base </a:t>
            </a:r>
            <a:r>
              <a:rPr lang="en-US" sz="2400" dirty="0" smtClean="0">
                <a:latin typeface="Times New Roman" panose="02020603050405020304" pitchFamily="18" charset="0"/>
                <a:cs typeface="Times New Roman" panose="02020603050405020304" pitchFamily="18" charset="0"/>
              </a:rPr>
              <a:t>surface (BS).</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ES is </a:t>
            </a:r>
            <a:r>
              <a:rPr lang="en-US" sz="2400" dirty="0">
                <a:latin typeface="Times New Roman" panose="02020603050405020304" pitchFamily="18" charset="0"/>
                <a:cs typeface="Times New Roman" panose="02020603050405020304" pitchFamily="18" charset="0"/>
              </a:rPr>
              <a:t>defined either by the potential of a homogeneous polyhedron or by its two points </a:t>
            </a:r>
            <a:r>
              <a:rPr lang="en-US" sz="2400" dirty="0" smtClean="0">
                <a:latin typeface="Times New Roman" panose="02020603050405020304" pitchFamily="18" charset="0"/>
                <a:cs typeface="Times New Roman" panose="02020603050405020304" pitchFamily="18" charset="0"/>
              </a:rPr>
              <a:t>approximations</a:t>
            </a:r>
            <a:r>
              <a:rPr lang="en-US" sz="2400" dirty="0">
                <a:latin typeface="Times New Roman" panose="02020603050405020304" pitchFamily="18" charset="0"/>
                <a:cs typeface="Times New Roman" panose="02020603050405020304" pitchFamily="18" charset="0"/>
              </a:rPr>
              <a:t>. </a:t>
            </a:r>
            <a:r>
              <a:rPr lang="en-US" sz="2400" dirty="0" smtClean="0">
                <a:latin typeface="Times New Roman" panose="02020603050405020304" pitchFamily="18" charset="0"/>
                <a:cs typeface="Times New Roman" panose="02020603050405020304" pitchFamily="18" charset="0"/>
              </a:rPr>
              <a:t/>
            </a:r>
            <a:br>
              <a:rPr lang="en-US" sz="2400" dirty="0" smtClean="0">
                <a:latin typeface="Times New Roman" panose="02020603050405020304" pitchFamily="18" charset="0"/>
                <a:cs typeface="Times New Roman" panose="02020603050405020304" pitchFamily="18" charset="0"/>
              </a:rPr>
            </a:br>
            <a:r>
              <a:rPr lang="en-US" sz="2400" dirty="0" smtClean="0">
                <a:latin typeface="Times New Roman" panose="02020603050405020304" pitchFamily="18" charset="0"/>
                <a:cs typeface="Times New Roman" panose="02020603050405020304" pitchFamily="18" charset="0"/>
              </a:rPr>
              <a:t>From </a:t>
            </a:r>
            <a:r>
              <a:rPr lang="en-US" sz="2400" dirty="0">
                <a:latin typeface="Times New Roman" panose="02020603050405020304" pitchFamily="18" charset="0"/>
                <a:cs typeface="Times New Roman" panose="02020603050405020304" pitchFamily="18" charset="0"/>
              </a:rPr>
              <a:t>the entire set of </a:t>
            </a:r>
            <a:r>
              <a:rPr lang="en-US" sz="2400" dirty="0" smtClean="0">
                <a:latin typeface="Times New Roman" panose="02020603050405020304" pitchFamily="18" charset="0"/>
                <a:cs typeface="Times New Roman" panose="02020603050405020304" pitchFamily="18" charset="0"/>
              </a:rPr>
              <a:t>ES, </a:t>
            </a:r>
            <a:r>
              <a:rPr lang="en-US" sz="2400" dirty="0">
                <a:latin typeface="Times New Roman" panose="02020603050405020304" pitchFamily="18" charset="0"/>
                <a:cs typeface="Times New Roman" panose="02020603050405020304" pitchFamily="18" charset="0"/>
              </a:rPr>
              <a:t>one can choose, for example, </a:t>
            </a:r>
            <a:r>
              <a:rPr lang="en-US" sz="2400" dirty="0" smtClean="0">
                <a:latin typeface="Times New Roman" panose="02020603050405020304" pitchFamily="18" charset="0"/>
                <a:cs typeface="Times New Roman" panose="02020603050405020304" pitchFamily="18" charset="0"/>
              </a:rPr>
              <a:t>th</a:t>
            </a:r>
            <a:r>
              <a:rPr lang="en-US" sz="2400" dirty="0" smtClean="0">
                <a:latin typeface="Times New Roman" panose="02020603050405020304" pitchFamily="18" charset="0"/>
                <a:cs typeface="Times New Roman" panose="02020603050405020304" pitchFamily="18" charset="0"/>
              </a:rPr>
              <a:t>at</a:t>
            </a:r>
            <a:r>
              <a:rPr lang="en-US" sz="2400" dirty="0" smtClean="0">
                <a:latin typeface="Times New Roman" panose="02020603050405020304" pitchFamily="18" charset="0"/>
                <a:cs typeface="Times New Roman" panose="02020603050405020304" pitchFamily="18" charset="0"/>
              </a:rPr>
              <a:t> one of </a:t>
            </a:r>
            <a:r>
              <a:rPr lang="en-US" sz="2400" dirty="0">
                <a:latin typeface="Times New Roman" panose="02020603050405020304" pitchFamily="18" charset="0"/>
                <a:cs typeface="Times New Roman" panose="02020603050405020304" pitchFamily="18" charset="0"/>
              </a:rPr>
              <a:t>with the </a:t>
            </a:r>
            <a:r>
              <a:rPr lang="en-US" sz="2400" dirty="0" smtClean="0">
                <a:latin typeface="Times New Roman" panose="02020603050405020304" pitchFamily="18" charset="0"/>
                <a:cs typeface="Times New Roman" panose="02020603050405020304" pitchFamily="18" charset="0"/>
              </a:rPr>
              <a:t>volume equal to the </a:t>
            </a:r>
            <a:r>
              <a:rPr lang="en-US" sz="2400" dirty="0">
                <a:latin typeface="Times New Roman" panose="02020603050405020304" pitchFamily="18" charset="0"/>
                <a:cs typeface="Times New Roman" panose="02020603050405020304" pitchFamily="18" charset="0"/>
              </a:rPr>
              <a:t>calculated volume of the celestial body. </a:t>
            </a:r>
          </a:p>
          <a:p>
            <a:pPr marL="342900" indent="-34290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Projection </a:t>
            </a:r>
            <a:r>
              <a:rPr lang="en-US" sz="2400" dirty="0">
                <a:latin typeface="Times New Roman" panose="02020603050405020304" pitchFamily="18" charset="0"/>
                <a:cs typeface="Times New Roman" panose="02020603050405020304" pitchFamily="18" charset="0"/>
              </a:rPr>
              <a:t>of body surface points on the selected </a:t>
            </a:r>
            <a:r>
              <a:rPr lang="en-US" sz="2400" dirty="0" smtClean="0">
                <a:latin typeface="Times New Roman" panose="02020603050405020304" pitchFamily="18" charset="0"/>
                <a:cs typeface="Times New Roman" panose="02020603050405020304" pitchFamily="18" charset="0"/>
              </a:rPr>
              <a:t>BS </a:t>
            </a:r>
            <a:r>
              <a:rPr lang="en-US" sz="2400" dirty="0">
                <a:latin typeface="Times New Roman" panose="02020603050405020304" pitchFamily="18" charset="0"/>
                <a:cs typeface="Times New Roman" panose="02020603050405020304" pitchFamily="18" charset="0"/>
              </a:rPr>
              <a:t>is performed </a:t>
            </a:r>
            <a:r>
              <a:rPr lang="en-US" sz="2400" dirty="0" smtClean="0">
                <a:latin typeface="Times New Roman" panose="02020603050405020304" pitchFamily="18" charset="0"/>
                <a:cs typeface="Times New Roman" panose="02020603050405020304" pitchFamily="18" charset="0"/>
              </a:rPr>
              <a:t>“not </a:t>
            </a:r>
            <a:r>
              <a:rPr lang="en-US" sz="2400" dirty="0">
                <a:latin typeface="Times New Roman" panose="02020603050405020304" pitchFamily="18" charset="0"/>
                <a:cs typeface="Times New Roman" panose="02020603050405020304" pitchFamily="18" charset="0"/>
              </a:rPr>
              <a:t>by </a:t>
            </a:r>
            <a:r>
              <a:rPr lang="en-US" sz="2400" dirty="0" smtClean="0">
                <a:latin typeface="Times New Roman" panose="02020603050405020304" pitchFamily="18" charset="0"/>
                <a:cs typeface="Times New Roman" panose="02020603050405020304" pitchFamily="18" charset="0"/>
              </a:rPr>
              <a:t>radius”, </a:t>
            </a:r>
            <a:r>
              <a:rPr lang="en-US" sz="2400" dirty="0">
                <a:latin typeface="Times New Roman" panose="02020603050405020304" pitchFamily="18" charset="0"/>
                <a:cs typeface="Times New Roman" panose="02020603050405020304" pitchFamily="18" charset="0"/>
              </a:rPr>
              <a:t>but along the force lines </a:t>
            </a:r>
            <a:r>
              <a:rPr lang="en-US" sz="2400" dirty="0">
                <a:latin typeface="Times New Roman" panose="02020603050405020304" pitchFamily="18" charset="0"/>
                <a:cs typeface="Times New Roman" panose="02020603050405020304" pitchFamily="18" charset="0"/>
              </a:rPr>
              <a:t>of the potential approximation, which is in use</a:t>
            </a:r>
            <a:r>
              <a:rPr lang="en-US"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43022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42</a:t>
            </a:fld>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9262" y="1052736"/>
            <a:ext cx="5705475" cy="5543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0" y="23412"/>
            <a:ext cx="9144000" cy="954107"/>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Gravitational potential distribution (left) vs “Globe” constructed within two-point model (right): (433) Eros</a:t>
            </a:r>
            <a:endParaRPr lang="ru-RU" sz="2800" b="1" i="1" dirty="0">
              <a:latin typeface="Times New Roman" pitchFamily="18" charset="0"/>
              <a:cs typeface="Times New Roman" pitchFamily="18" charset="0"/>
            </a:endParaRPr>
          </a:p>
        </p:txBody>
      </p:sp>
      <p:sp>
        <p:nvSpPr>
          <p:cNvPr id="5" name="Прямоугольник 4"/>
          <p:cNvSpPr/>
          <p:nvPr/>
        </p:nvSpPr>
        <p:spPr>
          <a:xfrm>
            <a:off x="2436447" y="6396335"/>
            <a:ext cx="4271106"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view from the positive semi-axes</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24892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p:cNvSpPr>
            <a:spLocks noGrp="1"/>
          </p:cNvSpPr>
          <p:nvPr>
            <p:ph type="sldNum" sz="quarter" idx="12"/>
          </p:nvPr>
        </p:nvSpPr>
        <p:spPr/>
        <p:txBody>
          <a:bodyPr/>
          <a:lstStyle/>
          <a:p>
            <a:fld id="{B2EB5454-2006-4BB5-B20E-8C7B37842A03}" type="slidenum">
              <a:rPr lang="ru-RU" smtClean="0"/>
              <a:t>43</a:t>
            </a:fld>
            <a:endParaRPr lang="ru-RU"/>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1625" y="1052736"/>
            <a:ext cx="6000750" cy="5372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0" y="23412"/>
            <a:ext cx="9144000" cy="954107"/>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Gravitational potential distribution (left) vs “Globe” constructed within two-point model (right): (433) Eros</a:t>
            </a:r>
            <a:endParaRPr lang="ru-RU" sz="2800" b="1" i="1" dirty="0">
              <a:latin typeface="Times New Roman" pitchFamily="18" charset="0"/>
              <a:cs typeface="Times New Roman" pitchFamily="18" charset="0"/>
            </a:endParaRPr>
          </a:p>
        </p:txBody>
      </p:sp>
      <p:sp>
        <p:nvSpPr>
          <p:cNvPr id="7" name="Прямоугольник 6"/>
          <p:cNvSpPr/>
          <p:nvPr/>
        </p:nvSpPr>
        <p:spPr>
          <a:xfrm>
            <a:off x="2405381" y="6396335"/>
            <a:ext cx="4333238" cy="461665"/>
          </a:xfrm>
          <a:prstGeom prst="rect">
            <a:avLst/>
          </a:prstGeom>
        </p:spPr>
        <p:txBody>
          <a:bodyPr wrap="none">
            <a:spAutoFit/>
          </a:bodyPr>
          <a:lstStyle/>
          <a:p>
            <a:r>
              <a:rPr lang="en-US" sz="2400" dirty="0">
                <a:latin typeface="Times New Roman" panose="02020603050405020304" pitchFamily="18" charset="0"/>
                <a:cs typeface="Times New Roman" panose="02020603050405020304" pitchFamily="18" charset="0"/>
              </a:rPr>
              <a:t>view from the negative semi-axes</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34842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570160"/>
            <a:ext cx="9144000" cy="3939540"/>
          </a:xfrm>
          <a:prstGeom prst="rect">
            <a:avLst/>
          </a:prstGeom>
        </p:spPr>
        <p:txBody>
          <a:bodyPr wrap="square">
            <a:spAutoFit/>
          </a:bodyPr>
          <a:lstStyle/>
          <a:p>
            <a:r>
              <a:rPr lang="en-US" sz="2400" dirty="0">
                <a:latin typeface="Times New Roman" panose="02020603050405020304" pitchFamily="18" charset="0"/>
                <a:cs typeface="Times New Roman" panose="02020603050405020304" pitchFamily="18" charset="0"/>
              </a:rPr>
              <a:t>In celestial mechanics, as is known </a:t>
            </a:r>
            <a:r>
              <a:rPr lang="en-US" sz="2400" dirty="0" smtClean="0">
                <a:latin typeface="Times New Roman" panose="02020603050405020304" pitchFamily="18" charset="0"/>
                <a:cs typeface="Times New Roman" panose="02020603050405020304" pitchFamily="18" charset="0"/>
              </a:rPr>
              <a:t>[22-25], </a:t>
            </a:r>
            <a:r>
              <a:rPr lang="en-US" sz="2400" dirty="0">
                <a:latin typeface="Times New Roman" panose="02020603050405020304" pitchFamily="18" charset="0"/>
                <a:cs typeface="Times New Roman" panose="02020603050405020304" pitchFamily="18" charset="0"/>
              </a:rPr>
              <a:t>one uses expansions of the potential of attraction in a series with respect to a natural small parameter expressing the smallness of the dimension of the body is small compared to the distance between the body and the point under consideration</a:t>
            </a:r>
            <a:r>
              <a:rPr lang="en-US" sz="2400" dirty="0" smtClean="0">
                <a:latin typeface="Times New Roman" panose="02020603050405020304" pitchFamily="18" charset="0"/>
                <a:cs typeface="Times New Roman" panose="02020603050405020304" pitchFamily="18" charset="0"/>
              </a:rPr>
              <a:t>.</a:t>
            </a:r>
            <a:br>
              <a:rPr lang="en-US" sz="2400" dirty="0" smtClean="0">
                <a:latin typeface="Times New Roman" panose="02020603050405020304" pitchFamily="18" charset="0"/>
                <a:cs typeface="Times New Roman" panose="02020603050405020304" pitchFamily="18" charset="0"/>
              </a:rPr>
            </a:br>
            <a:r>
              <a:rPr lang="en-US" sz="5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As a rule, for a sufficiently accurate description of the motion, it is sufficient to limit the retention of the terms to the second order. </a:t>
            </a:r>
          </a:p>
          <a:p>
            <a:r>
              <a:rPr lang="en-US" sz="500" dirty="0" smtClean="0">
                <a:latin typeface="Times New Roman" panose="02020603050405020304" pitchFamily="18" charset="0"/>
                <a:cs typeface="Times New Roman" panose="02020603050405020304" pitchFamily="18" charset="0"/>
              </a:rPr>
              <a:t> </a:t>
            </a:r>
            <a:endParaRPr lang="en-US" sz="5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However, for small celestial bodies with irregular shape and mass distribution, the terms of the second order may be not sufficient for more precise description of dynamics. Therefore, it seems expedient to keep the terms in the approximation of the potential up to the fourth order. </a:t>
            </a:r>
          </a:p>
        </p:txBody>
      </p:sp>
      <p:sp>
        <p:nvSpPr>
          <p:cNvPr id="7" name="TextBox 6"/>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Higher </a:t>
            </a:r>
            <a:r>
              <a:rPr lang="en-US" sz="2800" b="1" i="1" dirty="0">
                <a:latin typeface="Times New Roman" panose="02020603050405020304" pitchFamily="18" charset="0"/>
                <a:cs typeface="Times New Roman" panose="02020603050405020304" pitchFamily="18" charset="0"/>
              </a:rPr>
              <a:t>order approximations of the gravitational potential </a:t>
            </a:r>
            <a:endParaRPr lang="ru-RU" sz="2800" b="1" i="1" dirty="0">
              <a:latin typeface="Times New Roman" panose="02020603050405020304" pitchFamily="18" charset="0"/>
              <a:cs typeface="Times New Roman" panose="02020603050405020304" pitchFamily="18" charset="0"/>
            </a:endParaRPr>
          </a:p>
        </p:txBody>
      </p:sp>
      <p:sp>
        <p:nvSpPr>
          <p:cNvPr id="8" name="Номер слайда 7"/>
          <p:cNvSpPr>
            <a:spLocks noGrp="1"/>
          </p:cNvSpPr>
          <p:nvPr>
            <p:ph type="sldNum" sz="quarter" idx="12"/>
          </p:nvPr>
        </p:nvSpPr>
        <p:spPr/>
        <p:txBody>
          <a:bodyPr/>
          <a:lstStyle/>
          <a:p>
            <a:fld id="{B2EB5454-2006-4BB5-B20E-8C7B37842A03}" type="slidenum">
              <a:rPr lang="ru-RU" smtClean="0"/>
              <a:t>44</a:t>
            </a:fld>
            <a:endParaRPr lang="ru-RU"/>
          </a:p>
        </p:txBody>
      </p:sp>
      <p:sp>
        <p:nvSpPr>
          <p:cNvPr id="9" name="Прямоугольник 8"/>
          <p:cNvSpPr/>
          <p:nvPr/>
        </p:nvSpPr>
        <p:spPr>
          <a:xfrm>
            <a:off x="0" y="4710043"/>
            <a:ext cx="9144000" cy="1754326"/>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[22] </a:t>
            </a:r>
            <a:r>
              <a:rPr lang="en-US" dirty="0" err="1" smtClean="0">
                <a:latin typeface="Times New Roman" panose="02020603050405020304" pitchFamily="18" charset="0"/>
                <a:cs typeface="Times New Roman" panose="02020603050405020304" pitchFamily="18" charset="0"/>
              </a:rPr>
              <a:t>Duboshin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G.N. The theory of attraction.  Moscow: GIF-ML. 1961. (in Russian) </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[23] </a:t>
            </a:r>
            <a:r>
              <a:rPr lang="en-US" dirty="0" err="1" smtClean="0">
                <a:latin typeface="Times New Roman" panose="02020603050405020304" pitchFamily="18" charset="0"/>
                <a:cs typeface="Times New Roman" panose="02020603050405020304" pitchFamily="18" charset="0"/>
              </a:rPr>
              <a:t>Brouwer</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D., </a:t>
            </a:r>
            <a:r>
              <a:rPr lang="en-US" dirty="0" err="1">
                <a:latin typeface="Times New Roman" panose="02020603050405020304" pitchFamily="18" charset="0"/>
                <a:cs typeface="Times New Roman" panose="02020603050405020304" pitchFamily="18" charset="0"/>
              </a:rPr>
              <a:t>Clemence</a:t>
            </a:r>
            <a:r>
              <a:rPr lang="en-US" dirty="0">
                <a:latin typeface="Times New Roman" panose="02020603050405020304" pitchFamily="18" charset="0"/>
                <a:cs typeface="Times New Roman" panose="02020603050405020304" pitchFamily="18" charset="0"/>
              </a:rPr>
              <a:t> G. Methods of Celestial Mechanics. New-York, London: Academic Press, </a:t>
            </a:r>
            <a:r>
              <a:rPr lang="en-US" dirty="0" smtClean="0">
                <a:latin typeface="Times New Roman" panose="02020603050405020304" pitchFamily="18" charset="0"/>
                <a:cs typeface="Times New Roman" panose="02020603050405020304" pitchFamily="18" charset="0"/>
              </a:rPr>
              <a:t>1961. </a:t>
            </a:r>
          </a:p>
          <a:p>
            <a:r>
              <a:rPr lang="en-US" dirty="0" smtClean="0">
                <a:latin typeface="Times New Roman" panose="02020603050405020304" pitchFamily="18" charset="0"/>
                <a:cs typeface="Times New Roman" panose="02020603050405020304" pitchFamily="18" charset="0"/>
              </a:rPr>
              <a:t>[24] </a:t>
            </a:r>
            <a:r>
              <a:rPr lang="en-US" dirty="0" err="1" smtClean="0">
                <a:latin typeface="Times New Roman" panose="02020603050405020304" pitchFamily="18" charset="0"/>
                <a:cs typeface="Times New Roman" panose="02020603050405020304" pitchFamily="18" charset="0"/>
              </a:rPr>
              <a:t>Beletsky</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V.V. Motion of an artificial satellite about its center of mass. </a:t>
            </a:r>
            <a:r>
              <a:rPr lang="en-US" dirty="0" smtClean="0">
                <a:latin typeface="Times New Roman" panose="02020603050405020304" pitchFamily="18" charset="0"/>
                <a:cs typeface="Times New Roman" panose="02020603050405020304" pitchFamily="18" charset="0"/>
              </a:rPr>
              <a:t>Jerusalem. 1966.</a:t>
            </a:r>
            <a:endParaRPr lang="en-US" dirty="0" smtClean="0">
              <a:latin typeface="Times New Roman" panose="02020603050405020304" pitchFamily="18" charset="0"/>
              <a:cs typeface="Times New Roman" panose="02020603050405020304" pitchFamily="18" charset="0"/>
            </a:endParaRPr>
          </a:p>
          <a:p>
            <a:r>
              <a:rPr lang="en-US" dirty="0" smtClean="0">
                <a:latin typeface="Times New Roman" panose="02020603050405020304" pitchFamily="18" charset="0"/>
                <a:cs typeface="Times New Roman" panose="02020603050405020304" pitchFamily="18" charset="0"/>
              </a:rPr>
              <a:t>[25] </a:t>
            </a:r>
            <a:r>
              <a:rPr lang="en-US" dirty="0" err="1" smtClean="0">
                <a:latin typeface="Times New Roman" panose="02020603050405020304" pitchFamily="18" charset="0"/>
                <a:cs typeface="Times New Roman" panose="02020603050405020304" pitchFamily="18" charset="0"/>
              </a:rPr>
              <a:t>Demin</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V.G. Motion of an artificial satellite in an eccentric gravitation field, translated and published as NASA Technical translation, TT F-579, Washington D.C.</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068213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84775"/>
          </a:xfrm>
          <a:prstGeom prst="rect">
            <a:avLst/>
          </a:prstGeom>
          <a:noFill/>
        </p:spPr>
        <p:txBody>
          <a:bodyPr wrap="square" rtlCol="0">
            <a:spAutoFit/>
          </a:bodyPr>
          <a:lstStyle/>
          <a:p>
            <a:pPr algn="ctr"/>
            <a:r>
              <a:rPr lang="en-US" sz="3200" b="1" i="1" dirty="0" smtClean="0">
                <a:latin typeface="Times New Roman" panose="02020603050405020304" pitchFamily="18" charset="0"/>
                <a:cs typeface="Times New Roman" panose="02020603050405020304" pitchFamily="18" charset="0"/>
              </a:rPr>
              <a:t>The gravitational </a:t>
            </a:r>
            <a:r>
              <a:rPr lang="en-US" sz="3200" b="1" i="1" dirty="0">
                <a:latin typeface="Times New Roman" panose="02020603050405020304" pitchFamily="18" charset="0"/>
                <a:cs typeface="Times New Roman" panose="02020603050405020304" pitchFamily="18" charset="0"/>
              </a:rPr>
              <a:t>potential </a:t>
            </a:r>
            <a:r>
              <a:rPr lang="en-US" sz="3200" b="1" i="1" dirty="0" smtClean="0">
                <a:latin typeface="Times New Roman" panose="02020603050405020304" pitchFamily="18" charset="0"/>
                <a:cs typeface="Times New Roman" panose="02020603050405020304" pitchFamily="18" charset="0"/>
              </a:rPr>
              <a:t>expansion</a:t>
            </a:r>
            <a:endParaRPr lang="ru-RU" sz="3200" b="1" i="1" dirty="0">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6143" y="764704"/>
            <a:ext cx="530542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1430" y="1484784"/>
            <a:ext cx="4514850" cy="51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730" y="2038474"/>
            <a:ext cx="8858250" cy="4667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Номер слайда 5"/>
          <p:cNvSpPr>
            <a:spLocks noGrp="1"/>
          </p:cNvSpPr>
          <p:nvPr>
            <p:ph type="sldNum" sz="quarter" idx="12"/>
          </p:nvPr>
        </p:nvSpPr>
        <p:spPr/>
        <p:txBody>
          <a:bodyPr/>
          <a:lstStyle/>
          <a:p>
            <a:fld id="{B2EB5454-2006-4BB5-B20E-8C7B37842A03}" type="slidenum">
              <a:rPr lang="ru-RU" smtClean="0"/>
              <a:t>45</a:t>
            </a:fld>
            <a:endParaRPr lang="ru-RU"/>
          </a:p>
        </p:txBody>
      </p:sp>
    </p:spTree>
    <p:extLst>
      <p:ext uri="{BB962C8B-B14F-4D97-AF65-F5344CB8AC3E}">
        <p14:creationId xmlns:p14="http://schemas.microsoft.com/office/powerpoint/2010/main" val="22865824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The components of the Euler–</a:t>
            </a:r>
            <a:r>
              <a:rPr lang="en-US" sz="2800" b="1" i="1" dirty="0" err="1" smtClean="0">
                <a:latin typeface="Times New Roman" panose="02020603050405020304" pitchFamily="18" charset="0"/>
                <a:cs typeface="Times New Roman" panose="02020603050405020304" pitchFamily="18" charset="0"/>
              </a:rPr>
              <a:t>Poinsot</a:t>
            </a:r>
            <a:r>
              <a:rPr lang="en-US" sz="2800" b="1" i="1" dirty="0" smtClean="0">
                <a:latin typeface="Times New Roman" panose="02020603050405020304" pitchFamily="18" charset="0"/>
                <a:cs typeface="Times New Roman" panose="02020603050405020304" pitchFamily="18" charset="0"/>
              </a:rPr>
              <a:t> tensor of k-</a:t>
            </a:r>
            <a:r>
              <a:rPr lang="en-US" sz="2800" b="1" i="1" dirty="0" err="1" smtClean="0">
                <a:latin typeface="Times New Roman" panose="02020603050405020304" pitchFamily="18" charset="0"/>
                <a:cs typeface="Times New Roman" panose="02020603050405020304" pitchFamily="18" charset="0"/>
              </a:rPr>
              <a:t>th</a:t>
            </a:r>
            <a:r>
              <a:rPr lang="en-US" sz="2800" b="1" i="1" dirty="0" smtClean="0">
                <a:latin typeface="Times New Roman" panose="02020603050405020304" pitchFamily="18" charset="0"/>
                <a:cs typeface="Times New Roman" panose="02020603050405020304" pitchFamily="18" charset="0"/>
              </a:rPr>
              <a:t> rank </a:t>
            </a:r>
            <a:endParaRPr lang="ru-RU" sz="2800" b="1" i="1" dirty="0">
              <a:latin typeface="Times New Roman" panose="02020603050405020304" pitchFamily="18" charset="0"/>
              <a:cs typeface="Times New Roman" panose="02020603050405020304" pitchFamily="18" charset="0"/>
            </a:endParaRPr>
          </a:p>
        </p:txBody>
      </p:sp>
      <p:grpSp>
        <p:nvGrpSpPr>
          <p:cNvPr id="14" name="Группа 13"/>
          <p:cNvGrpSpPr/>
          <p:nvPr/>
        </p:nvGrpSpPr>
        <p:grpSpPr>
          <a:xfrm>
            <a:off x="139937" y="2841566"/>
            <a:ext cx="8752543" cy="447675"/>
            <a:chOff x="139937" y="2841566"/>
            <a:chExt cx="8752543" cy="447675"/>
          </a:xfrm>
        </p:grpSpPr>
        <p:sp>
          <p:nvSpPr>
            <p:cNvPr id="11" name="TextBox 10"/>
            <p:cNvSpPr txBox="1"/>
            <p:nvPr/>
          </p:nvSpPr>
          <p:spPr>
            <a:xfrm>
              <a:off x="139937" y="2852936"/>
              <a:ext cx="3219151"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The center of mass position: </a:t>
              </a:r>
              <a:endParaRPr lang="ru-RU" sz="2000" dirty="0">
                <a:latin typeface="Times New Roman" panose="02020603050405020304" pitchFamily="18" charset="0"/>
                <a:cs typeface="Times New Roman" panose="02020603050405020304" pitchFamily="18" charset="0"/>
              </a:endParaRPr>
            </a:p>
          </p:txBody>
        </p:sp>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7480" y="2841566"/>
              <a:ext cx="57150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5" name="Группа 14"/>
          <p:cNvGrpSpPr/>
          <p:nvPr/>
        </p:nvGrpSpPr>
        <p:grpSpPr>
          <a:xfrm>
            <a:off x="107504" y="3319636"/>
            <a:ext cx="7287330" cy="1333500"/>
            <a:chOff x="923195" y="4025394"/>
            <a:chExt cx="7287330" cy="1333500"/>
          </a:xfrm>
        </p:grpSpPr>
        <p:sp>
          <p:nvSpPr>
            <p:cNvPr id="4" name="TextBox 3"/>
            <p:cNvSpPr txBox="1"/>
            <p:nvPr/>
          </p:nvSpPr>
          <p:spPr>
            <a:xfrm>
              <a:off x="923195" y="4418250"/>
              <a:ext cx="2755883"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Central </a:t>
              </a:r>
              <a:r>
                <a:rPr lang="en-US" sz="2000" dirty="0">
                  <a:latin typeface="Times New Roman" panose="02020603050405020304" pitchFamily="18" charset="0"/>
                  <a:cs typeface="Times New Roman" panose="02020603050405020304" pitchFamily="18" charset="0"/>
                </a:rPr>
                <a:t>tensor of </a:t>
              </a:r>
              <a:r>
                <a:rPr lang="en-US" sz="2000" dirty="0" smtClean="0">
                  <a:latin typeface="Times New Roman" panose="02020603050405020304" pitchFamily="18" charset="0"/>
                  <a:cs typeface="Times New Roman" panose="02020603050405020304" pitchFamily="18" charset="0"/>
                </a:rPr>
                <a:t>inertia: </a:t>
              </a:r>
              <a:endParaRPr lang="ru-RU" sz="2000" b="1" i="1" dirty="0">
                <a:latin typeface="Times New Roman" panose="02020603050405020304" pitchFamily="18" charset="0"/>
                <a:cs typeface="Times New Roman" panose="02020603050405020304" pitchFamily="18" charset="0"/>
              </a:endParaRPr>
            </a:p>
          </p:txBody>
        </p:sp>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1705" y="4491305"/>
              <a:ext cx="1704975"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7775" y="4025394"/>
              <a:ext cx="29527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9" name="Прямоугольник 8"/>
          <p:cNvSpPr/>
          <p:nvPr/>
        </p:nvSpPr>
        <p:spPr>
          <a:xfrm>
            <a:off x="0" y="6211669"/>
            <a:ext cx="9144000"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[26] Computational aspects see: A.R. </a:t>
            </a:r>
            <a:r>
              <a:rPr lang="en-US" dirty="0" err="1" smtClean="0">
                <a:latin typeface="Times New Roman" panose="02020603050405020304" pitchFamily="18" charset="0"/>
                <a:cs typeface="Times New Roman" panose="02020603050405020304" pitchFamily="18" charset="0"/>
              </a:rPr>
              <a:t>Dobrovolskis</a:t>
            </a:r>
            <a:r>
              <a:rPr lang="en-US" dirty="0" smtClean="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Inertia of Any Polyhedron. Icarus. 1996. V. 124. No. 2. P. 698–704.</a:t>
            </a:r>
            <a:endParaRPr lang="ru-RU"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394834" y="3717032"/>
            <a:ext cx="569387"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[26]</a:t>
            </a:r>
            <a:endParaRPr lang="ru-RU" dirty="0">
              <a:latin typeface="Times New Roman" panose="02020603050405020304" pitchFamily="18" charset="0"/>
              <a:cs typeface="Times New Roman" panose="02020603050405020304" pitchFamily="18" charset="0"/>
            </a:endParaRPr>
          </a:p>
        </p:txBody>
      </p:sp>
      <p:sp>
        <p:nvSpPr>
          <p:cNvPr id="12" name="Номер слайда 11"/>
          <p:cNvSpPr>
            <a:spLocks noGrp="1"/>
          </p:cNvSpPr>
          <p:nvPr>
            <p:ph type="sldNum" sz="quarter" idx="12"/>
          </p:nvPr>
        </p:nvSpPr>
        <p:spPr/>
        <p:txBody>
          <a:bodyPr/>
          <a:lstStyle/>
          <a:p>
            <a:fld id="{B2EB5454-2006-4BB5-B20E-8C7B37842A03}" type="slidenum">
              <a:rPr lang="ru-RU" smtClean="0"/>
              <a:t>46</a:t>
            </a:fld>
            <a:endParaRPr lang="ru-RU"/>
          </a:p>
        </p:txBody>
      </p:sp>
      <p:pic>
        <p:nvPicPr>
          <p:cNvPr id="4107"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6513" y="836712"/>
            <a:ext cx="3990975"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8"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86150" y="2027337"/>
            <a:ext cx="21717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16" name="TextBox 15"/>
              <p:cNvSpPr txBox="1"/>
              <p:nvPr/>
            </p:nvSpPr>
            <p:spPr>
              <a:xfrm>
                <a:off x="155287" y="4768304"/>
                <a:ext cx="5935599" cy="427938"/>
              </a:xfrm>
              <a:prstGeom prst="rect">
                <a:avLst/>
              </a:prstGeom>
              <a:noFill/>
            </p:spPr>
            <p:txBody>
              <a:bodyPr wrap="none" rtlCol="0">
                <a:spAutoFit/>
              </a:bodyPr>
              <a:lstStyle/>
              <a:p>
                <a14:m>
                  <m:oMath xmlns:m="http://schemas.openxmlformats.org/officeDocument/2006/math">
                    <m:sSub>
                      <m:sSubPr>
                        <m:ctrlPr>
                          <a:rPr lang="ru-RU" sz="2000" i="1" smtClean="0">
                            <a:latin typeface="Cambria Math"/>
                          </a:rPr>
                        </m:ctrlPr>
                      </m:sSubPr>
                      <m:e>
                        <m:r>
                          <a:rPr lang="en-US" sz="2000" b="0" i="1" smtClean="0">
                            <a:latin typeface="Cambria Math"/>
                          </a:rPr>
                          <m:t>𝐽</m:t>
                        </m:r>
                      </m:e>
                      <m:sub>
                        <m:sSub>
                          <m:sSubPr>
                            <m:ctrlPr>
                              <a:rPr lang="ru-RU" sz="2000" i="1" smtClean="0">
                                <a:latin typeface="Cambria Math"/>
                              </a:rPr>
                            </m:ctrlPr>
                          </m:sSubPr>
                          <m:e>
                            <m:r>
                              <a:rPr lang="en-US" sz="2000" b="0" i="1" smtClean="0">
                                <a:latin typeface="Cambria Math"/>
                              </a:rPr>
                              <m:t>𝑘</m:t>
                            </m:r>
                          </m:e>
                          <m:sub>
                            <m:r>
                              <a:rPr lang="en-US" sz="2000" b="0" i="1" smtClean="0">
                                <a:latin typeface="Cambria Math"/>
                              </a:rPr>
                              <m:t>1</m:t>
                            </m:r>
                          </m:sub>
                        </m:sSub>
                        <m:sSub>
                          <m:sSubPr>
                            <m:ctrlPr>
                              <a:rPr lang="ru-RU" sz="2000" i="1" smtClean="0">
                                <a:latin typeface="Cambria Math"/>
                              </a:rPr>
                            </m:ctrlPr>
                          </m:sSubPr>
                          <m:e>
                            <m:r>
                              <a:rPr lang="en-US" sz="2000" b="0" i="1" smtClean="0">
                                <a:latin typeface="Cambria Math"/>
                              </a:rPr>
                              <m:t>𝑘</m:t>
                            </m:r>
                          </m:e>
                          <m:sub>
                            <m:r>
                              <a:rPr lang="en-US" sz="2000" b="0" i="1" smtClean="0">
                                <a:latin typeface="Cambria Math"/>
                              </a:rPr>
                              <m:t>2</m:t>
                            </m:r>
                          </m:sub>
                        </m:sSub>
                        <m:sSub>
                          <m:sSubPr>
                            <m:ctrlPr>
                              <a:rPr lang="ru-RU" sz="2000" i="1" smtClean="0">
                                <a:latin typeface="Cambria Math"/>
                              </a:rPr>
                            </m:ctrlPr>
                          </m:sSubPr>
                          <m:e>
                            <m:r>
                              <a:rPr lang="en-US" sz="2000" b="0" i="1" smtClean="0">
                                <a:latin typeface="Cambria Math"/>
                              </a:rPr>
                              <m:t>𝑘</m:t>
                            </m:r>
                          </m:e>
                          <m:sub>
                            <m:r>
                              <a:rPr lang="en-US" sz="2000" b="0" i="1" smtClean="0">
                                <a:latin typeface="Cambria Math"/>
                              </a:rPr>
                              <m:t>3</m:t>
                            </m:r>
                          </m:sub>
                        </m:sSub>
                      </m:sub>
                    </m:sSub>
                    <m:r>
                      <a:rPr lang="en-US" sz="2000" b="0" i="1" smtClean="0">
                        <a:latin typeface="Cambria Math"/>
                      </a:rPr>
                      <m:t>:  </m:t>
                    </m:r>
                    <m:sSub>
                      <m:sSubPr>
                        <m:ctrlPr>
                          <a:rPr lang="en-US" sz="2000" b="0" i="1" smtClean="0">
                            <a:latin typeface="Cambria Math"/>
                          </a:rPr>
                        </m:ctrlPr>
                      </m:sSubPr>
                      <m:e>
                        <m:r>
                          <a:rPr lang="en-US" sz="2000" b="0" i="1" smtClean="0">
                            <a:latin typeface="Cambria Math"/>
                          </a:rPr>
                          <m:t>𝑘</m:t>
                        </m:r>
                      </m:e>
                      <m:sub>
                        <m:r>
                          <a:rPr lang="en-US" sz="2000" b="0" i="1" smtClean="0">
                            <a:latin typeface="Cambria Math"/>
                          </a:rPr>
                          <m:t>1</m:t>
                        </m:r>
                      </m:sub>
                    </m:sSub>
                    <m:r>
                      <a:rPr lang="en-US" sz="2000" b="0" i="1" smtClean="0">
                        <a:latin typeface="Cambria Math"/>
                      </a:rPr>
                      <m:t>+</m:t>
                    </m:r>
                    <m:sSub>
                      <m:sSubPr>
                        <m:ctrlPr>
                          <a:rPr lang="en-US" sz="2000" i="1">
                            <a:latin typeface="Cambria Math"/>
                          </a:rPr>
                        </m:ctrlPr>
                      </m:sSubPr>
                      <m:e>
                        <m:r>
                          <a:rPr lang="en-US" sz="2000" i="1">
                            <a:latin typeface="Cambria Math"/>
                          </a:rPr>
                          <m:t>𝑘</m:t>
                        </m:r>
                      </m:e>
                      <m:sub>
                        <m:r>
                          <a:rPr lang="en-US" sz="2000" i="1">
                            <a:latin typeface="Cambria Math"/>
                          </a:rPr>
                          <m:t>1</m:t>
                        </m:r>
                      </m:sub>
                    </m:sSub>
                    <m:r>
                      <a:rPr lang="en-US" sz="2000" i="1">
                        <a:latin typeface="Cambria Math"/>
                      </a:rPr>
                      <m:t>+</m:t>
                    </m:r>
                    <m:sSub>
                      <m:sSubPr>
                        <m:ctrlPr>
                          <a:rPr lang="en-US" sz="2000" i="1">
                            <a:latin typeface="Cambria Math"/>
                          </a:rPr>
                        </m:ctrlPr>
                      </m:sSubPr>
                      <m:e>
                        <m:r>
                          <a:rPr lang="en-US" sz="2000" i="1">
                            <a:latin typeface="Cambria Math"/>
                          </a:rPr>
                          <m:t>𝑘</m:t>
                        </m:r>
                      </m:e>
                      <m:sub>
                        <m:r>
                          <a:rPr lang="en-US" sz="2000" i="1">
                            <a:latin typeface="Cambria Math"/>
                          </a:rPr>
                          <m:t>1</m:t>
                        </m:r>
                      </m:sub>
                    </m:sSub>
                    <m:r>
                      <a:rPr lang="en-US" sz="2000" b="0" i="1" smtClean="0">
                        <a:latin typeface="Cambria Math"/>
                      </a:rPr>
                      <m:t>=3,  </m:t>
                    </m:r>
                    <m:sSub>
                      <m:sSubPr>
                        <m:ctrlPr>
                          <a:rPr lang="en-US" sz="2000" i="1">
                            <a:latin typeface="Cambria Math"/>
                          </a:rPr>
                        </m:ctrlPr>
                      </m:sSubPr>
                      <m:e>
                        <m:r>
                          <a:rPr lang="en-US" sz="2000" i="1">
                            <a:latin typeface="Cambria Math"/>
                          </a:rPr>
                          <m:t>𝑘</m:t>
                        </m:r>
                      </m:e>
                      <m:sub>
                        <m:r>
                          <a:rPr lang="en-US" sz="2000" i="1">
                            <a:latin typeface="Cambria Math"/>
                          </a:rPr>
                          <m:t>1</m:t>
                        </m:r>
                      </m:sub>
                    </m:sSub>
                    <m:r>
                      <a:rPr lang="en-US" sz="2000" i="1">
                        <a:latin typeface="Cambria Math"/>
                      </a:rPr>
                      <m:t>+</m:t>
                    </m:r>
                    <m:sSub>
                      <m:sSubPr>
                        <m:ctrlPr>
                          <a:rPr lang="en-US" sz="2000" i="1">
                            <a:latin typeface="Cambria Math"/>
                          </a:rPr>
                        </m:ctrlPr>
                      </m:sSubPr>
                      <m:e>
                        <m:r>
                          <a:rPr lang="en-US" sz="2000" i="1">
                            <a:latin typeface="Cambria Math"/>
                          </a:rPr>
                          <m:t>𝑘</m:t>
                        </m:r>
                      </m:e>
                      <m:sub>
                        <m:r>
                          <a:rPr lang="en-US" sz="2000" i="1">
                            <a:latin typeface="Cambria Math"/>
                          </a:rPr>
                          <m:t>1</m:t>
                        </m:r>
                      </m:sub>
                    </m:sSub>
                    <m:r>
                      <a:rPr lang="en-US" sz="2000" i="1">
                        <a:latin typeface="Cambria Math"/>
                      </a:rPr>
                      <m:t>+</m:t>
                    </m:r>
                    <m:sSub>
                      <m:sSubPr>
                        <m:ctrlPr>
                          <a:rPr lang="en-US" sz="2000" i="1">
                            <a:latin typeface="Cambria Math"/>
                          </a:rPr>
                        </m:ctrlPr>
                      </m:sSubPr>
                      <m:e>
                        <m:r>
                          <a:rPr lang="en-US" sz="2000" i="1">
                            <a:latin typeface="Cambria Math"/>
                          </a:rPr>
                          <m:t>𝑘</m:t>
                        </m:r>
                      </m:e>
                      <m:sub>
                        <m:r>
                          <a:rPr lang="en-US" sz="2000" i="1">
                            <a:latin typeface="Cambria Math"/>
                          </a:rPr>
                          <m:t>1</m:t>
                        </m:r>
                      </m:sub>
                    </m:sSub>
                    <m:r>
                      <a:rPr lang="en-US" sz="2000" i="1">
                        <a:latin typeface="Cambria Math"/>
                      </a:rPr>
                      <m:t>=</m:t>
                    </m:r>
                    <m:r>
                      <a:rPr lang="en-US" sz="2000" b="0" i="1" smtClean="0">
                        <a:latin typeface="Cambria Math"/>
                      </a:rPr>
                      <m:t>4</m:t>
                    </m:r>
                  </m:oMath>
                </a14:m>
                <a:r>
                  <a:rPr lang="en-US" sz="2000" dirty="0" smtClean="0">
                    <a:latin typeface="Times New Roman" panose="02020603050405020304" pitchFamily="18" charset="0"/>
                    <a:cs typeface="Times New Roman" panose="02020603050405020304" pitchFamily="18" charset="0"/>
                  </a:rPr>
                  <a:t>      ????</a:t>
                </a:r>
                <a:endParaRPr lang="ru-RU" sz="2000" dirty="0">
                  <a:latin typeface="Times New Roman" panose="02020603050405020304" pitchFamily="18" charset="0"/>
                  <a:cs typeface="Times New Roman" panose="02020603050405020304" pitchFamily="18"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55287" y="4768304"/>
                <a:ext cx="5935599" cy="427938"/>
              </a:xfrm>
              <a:prstGeom prst="rect">
                <a:avLst/>
              </a:prstGeom>
              <a:blipFill rotWithShape="1">
                <a:blip r:embed="rId7"/>
                <a:stretch>
                  <a:fillRect l="-308" t="-7143" b="-18571"/>
                </a:stretch>
              </a:blipFill>
            </p:spPr>
            <p:txBody>
              <a:bodyPr/>
              <a:lstStyle/>
              <a:p>
                <a:r>
                  <a:rPr lang="ru-RU">
                    <a:noFill/>
                  </a:rPr>
                  <a:t> </a:t>
                </a:r>
              </a:p>
            </p:txBody>
          </p:sp>
        </mc:Fallback>
      </mc:AlternateContent>
      <p:grpSp>
        <p:nvGrpSpPr>
          <p:cNvPr id="18" name="Группа 17"/>
          <p:cNvGrpSpPr/>
          <p:nvPr/>
        </p:nvGrpSpPr>
        <p:grpSpPr>
          <a:xfrm>
            <a:off x="139550" y="2468245"/>
            <a:ext cx="4129178" cy="411421"/>
            <a:chOff x="139550" y="2468245"/>
            <a:chExt cx="4129178" cy="411421"/>
          </a:xfrm>
        </p:grpSpPr>
        <p:grpSp>
          <p:nvGrpSpPr>
            <p:cNvPr id="13" name="Группа 12"/>
            <p:cNvGrpSpPr/>
            <p:nvPr/>
          </p:nvGrpSpPr>
          <p:grpSpPr>
            <a:xfrm>
              <a:off x="139550" y="2468245"/>
              <a:ext cx="4000402" cy="411421"/>
              <a:chOff x="810097" y="2796287"/>
              <a:chExt cx="4000402" cy="411421"/>
            </a:xfrm>
          </p:grpSpPr>
          <p:sp>
            <p:nvSpPr>
              <p:cNvPr id="3" name="TextBox 2"/>
              <p:cNvSpPr txBox="1"/>
              <p:nvPr/>
            </p:nvSpPr>
            <p:spPr>
              <a:xfrm>
                <a:off x="810097" y="2796287"/>
                <a:ext cx="2525050" cy="400110"/>
              </a:xfrm>
              <a:prstGeom prst="rect">
                <a:avLst/>
              </a:prstGeom>
              <a:noFill/>
            </p:spPr>
            <p:txBody>
              <a:bodyPr wrap="none" rtlCol="0">
                <a:spAutoFit/>
              </a:bodyPr>
              <a:lstStyle/>
              <a:p>
                <a:r>
                  <a:rPr lang="en-US" sz="2000" dirty="0" smtClean="0">
                    <a:latin typeface="Times New Roman" panose="02020603050405020304" pitchFamily="18" charset="0"/>
                    <a:cs typeface="Times New Roman" panose="02020603050405020304" pitchFamily="18" charset="0"/>
                  </a:rPr>
                  <a:t>The mass of the body: </a:t>
                </a:r>
                <a:endParaRPr lang="ru-RU" sz="2000" dirty="0">
                  <a:latin typeface="Times New Roman" panose="02020603050405020304" pitchFamily="18" charset="0"/>
                  <a:cs typeface="Times New Roman" panose="02020603050405020304" pitchFamily="18" charset="0"/>
                </a:endParaRPr>
              </a:p>
            </p:txBody>
          </p:sp>
          <p:pic>
            <p:nvPicPr>
              <p:cNvPr id="4100"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00774" y="2807658"/>
                <a:ext cx="1609725"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Прямоугольник 16"/>
            <p:cNvSpPr/>
            <p:nvPr/>
          </p:nvSpPr>
          <p:spPr>
            <a:xfrm>
              <a:off x="4124712" y="2479616"/>
              <a:ext cx="144016" cy="3887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Tree>
    <p:extLst>
      <p:ext uri="{BB962C8B-B14F-4D97-AF65-F5344CB8AC3E}">
        <p14:creationId xmlns:p14="http://schemas.microsoft.com/office/powerpoint/2010/main" val="17920873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Technical details of  integration</a:t>
            </a:r>
            <a:endParaRPr lang="ru-RU" sz="2800" b="1" i="1" dirty="0">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0175" y="836712"/>
            <a:ext cx="6343650"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9725" y="1844824"/>
            <a:ext cx="5924550" cy="202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Стрелка вправо 7"/>
          <p:cNvSpPr/>
          <p:nvPr/>
        </p:nvSpPr>
        <p:spPr>
          <a:xfrm>
            <a:off x="8028384" y="1124744"/>
            <a:ext cx="648072" cy="248766"/>
          </a:xfrm>
          <a:prstGeom prst="rightArrow">
            <a:avLst/>
          </a:pr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3013" y="3974554"/>
            <a:ext cx="6657975" cy="219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23528" y="1988840"/>
            <a:ext cx="923651"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For k=3</a:t>
            </a:r>
            <a:endParaRPr lang="ru-RU" dirty="0">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p:txBody>
          <a:bodyPr/>
          <a:lstStyle/>
          <a:p>
            <a:fld id="{B2EB5454-2006-4BB5-B20E-8C7B37842A03}" type="slidenum">
              <a:rPr lang="ru-RU" smtClean="0"/>
              <a:t>47</a:t>
            </a:fld>
            <a:endParaRPr lang="ru-RU"/>
          </a:p>
        </p:txBody>
      </p:sp>
    </p:spTree>
    <p:extLst>
      <p:ext uri="{BB962C8B-B14F-4D97-AF65-F5344CB8AC3E}">
        <p14:creationId xmlns:p14="http://schemas.microsoft.com/office/powerpoint/2010/main" val="22534064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Technical details of  integration</a:t>
            </a:r>
            <a:endParaRPr lang="ru-RU" sz="2800" b="1" i="1"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48</a:t>
            </a:fld>
            <a:endParaRPr lang="ru-RU"/>
          </a:p>
        </p:txBody>
      </p:sp>
      <p:pic>
        <p:nvPicPr>
          <p:cNvPr id="6152"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3974" y="548680"/>
            <a:ext cx="6496050" cy="110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112" y="1628800"/>
            <a:ext cx="6581775" cy="105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5"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787" y="2636912"/>
            <a:ext cx="6448425" cy="1028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4924" y="3648819"/>
            <a:ext cx="6534150" cy="107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7"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087" y="4689301"/>
            <a:ext cx="6981825" cy="2124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7143557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Technical details of  integration</a:t>
            </a:r>
            <a:endParaRPr lang="ru-RU" sz="28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251520" y="1052736"/>
            <a:ext cx="987771" cy="369332"/>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For k=4:</a:t>
            </a:r>
            <a:endParaRPr lang="ru-RU" dirty="0">
              <a:latin typeface="Times New Roman" panose="02020603050405020304" pitchFamily="18" charset="0"/>
              <a:cs typeface="Times New Roman" panose="02020603050405020304" pitchFamily="18"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698" y="836712"/>
            <a:ext cx="7753350" cy="1971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728" y="3124547"/>
            <a:ext cx="5495925" cy="275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B2EB5454-2006-4BB5-B20E-8C7B37842A03}" type="slidenum">
              <a:rPr lang="ru-RU" smtClean="0"/>
              <a:t>49</a:t>
            </a:fld>
            <a:endParaRPr lang="ru-RU"/>
          </a:p>
        </p:txBody>
      </p:sp>
    </p:spTree>
    <p:extLst>
      <p:ext uri="{BB962C8B-B14F-4D97-AF65-F5344CB8AC3E}">
        <p14:creationId xmlns:p14="http://schemas.microsoft.com/office/powerpoint/2010/main" val="36809542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4996"/>
            <a:ext cx="9144000" cy="538609"/>
          </a:xfrm>
          <a:prstGeom prst="rect">
            <a:avLst/>
          </a:prstGeom>
        </p:spPr>
        <p:txBody>
          <a:bodyPr wrap="square">
            <a:spAutoFit/>
          </a:bodyPr>
          <a:lstStyle/>
          <a:p>
            <a:pPr algn="ctr"/>
            <a:r>
              <a:rPr lang="en-US" sz="2900" b="1" i="1" dirty="0">
                <a:latin typeface="Times New Roman" pitchFamily="18" charset="0"/>
                <a:cs typeface="Times New Roman" pitchFamily="18" charset="0"/>
              </a:rPr>
              <a:t>Asteroids and comets visited by spacecraft </a:t>
            </a:r>
            <a:r>
              <a:rPr lang="en-US" sz="2900" b="1" i="1" dirty="0" smtClean="0">
                <a:latin typeface="Times New Roman" pitchFamily="18" charset="0"/>
                <a:cs typeface="Times New Roman" pitchFamily="18" charset="0"/>
              </a:rPr>
              <a:t>as </a:t>
            </a:r>
            <a:r>
              <a:rPr lang="en-US" sz="2900" b="1" i="1" dirty="0">
                <a:latin typeface="Times New Roman" pitchFamily="18" charset="0"/>
                <a:cs typeface="Times New Roman" pitchFamily="18" charset="0"/>
              </a:rPr>
              <a:t>of </a:t>
            </a:r>
            <a:r>
              <a:rPr lang="en-US" sz="2900" b="1" i="1" dirty="0" smtClean="0">
                <a:latin typeface="Times New Roman" pitchFamily="18" charset="0"/>
                <a:cs typeface="Times New Roman" pitchFamily="18" charset="0"/>
              </a:rPr>
              <a:t>June </a:t>
            </a:r>
            <a:r>
              <a:rPr lang="en-US" sz="2900" b="1" i="1" dirty="0">
                <a:latin typeface="Times New Roman" pitchFamily="18" charset="0"/>
                <a:cs typeface="Times New Roman" pitchFamily="18" charset="0"/>
              </a:rPr>
              <a:t>2018</a:t>
            </a:r>
          </a:p>
        </p:txBody>
      </p:sp>
      <mc:AlternateContent xmlns:mc="http://schemas.openxmlformats.org/markup-compatibility/2006" xmlns:a14="http://schemas.microsoft.com/office/drawing/2010/main">
        <mc:Choice Requires="a14">
          <p:graphicFrame>
            <p:nvGraphicFramePr>
              <p:cNvPr id="5" name="Таблица 4"/>
              <p:cNvGraphicFramePr>
                <a:graphicFrameLocks noGrp="1"/>
              </p:cNvGraphicFramePr>
              <p:nvPr>
                <p:extLst>
                  <p:ext uri="{D42A27DB-BD31-4B8C-83A1-F6EECF244321}">
                    <p14:modId xmlns:p14="http://schemas.microsoft.com/office/powerpoint/2010/main" val="220089655"/>
                  </p:ext>
                </p:extLst>
              </p:nvPr>
            </p:nvGraphicFramePr>
            <p:xfrm>
              <a:off x="16024" y="993942"/>
              <a:ext cx="9111952" cy="5296938"/>
            </p:xfrm>
            <a:graphic>
              <a:graphicData uri="http://schemas.openxmlformats.org/drawingml/2006/table">
                <a:tbl>
                  <a:tblPr firstRow="1" firstCol="1" bandRow="1">
                    <a:tableStyleId>{5C22544A-7EE6-4342-B048-85BDC9FD1C3A}</a:tableStyleId>
                  </a:tblPr>
                  <a:tblGrid>
                    <a:gridCol w="1911152"/>
                    <a:gridCol w="2154778"/>
                    <a:gridCol w="1113654"/>
                    <a:gridCol w="1484096"/>
                    <a:gridCol w="2448272"/>
                  </a:tblGrid>
                  <a:tr h="277374">
                    <a:tc>
                      <a:txBody>
                        <a:bodyPr/>
                        <a:lstStyle/>
                        <a:p>
                          <a:pPr algn="ctr">
                            <a:lnSpc>
                              <a:spcPct val="115000"/>
                            </a:lnSpc>
                            <a:spcAft>
                              <a:spcPts val="0"/>
                            </a:spcAft>
                          </a:pPr>
                          <a:r>
                            <a:rPr lang="en-US" sz="1400" dirty="0" err="1" smtClean="0">
                              <a:effectLst/>
                              <a:latin typeface="Times New Roman" pitchFamily="18" charset="0"/>
                              <a:cs typeface="Times New Roman" pitchFamily="18" charset="0"/>
                            </a:rPr>
                            <a:t>Nametim</a:t>
                          </a:r>
                          <a:endParaRPr lang="ru-RU" sz="14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Dimensions (</a:t>
                          </a:r>
                          <a14:m>
                            <m:oMath xmlns:m="http://schemas.openxmlformats.org/officeDocument/2006/math">
                              <m:r>
                                <a:rPr lang="en-US" sz="1400" b="1" i="1" smtClean="0">
                                  <a:effectLst/>
                                  <a:latin typeface="Cambria Math"/>
                                  <a:cs typeface="Times New Roman" pitchFamily="18" charset="0"/>
                                </a:rPr>
                                <m:t>𝒌𝒎</m:t>
                              </m:r>
                            </m:oMath>
                          </a14:m>
                          <a:r>
                            <a:rPr lang="en-US" sz="1400" dirty="0" smtClean="0">
                              <a:effectLst/>
                              <a:latin typeface="Times New Roman" pitchFamily="18" charset="0"/>
                              <a:cs typeface="Times New Roman" pitchFamily="18" charset="0"/>
                            </a:rPr>
                            <a:t>)</a:t>
                          </a:r>
                          <a:endParaRPr lang="ru-RU" sz="14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14:m>
                            <m:oMath xmlns:m="http://schemas.openxmlformats.org/officeDocument/2006/math">
                              <m:sSup>
                                <m:sSupPr>
                                  <m:ctrlPr>
                                    <a:rPr lang="ru-RU" sz="1400" i="1" u="none" smtClean="0">
                                      <a:effectLst/>
                                      <a:latin typeface="Cambria Math"/>
                                    </a:rPr>
                                  </m:ctrlPr>
                                </m:sSupPr>
                                <m:e>
                                  <m:r>
                                    <a:rPr lang="ru-RU" sz="1400" u="none">
                                      <a:effectLst/>
                                      <a:latin typeface="Cambria Math"/>
                                    </a:rPr>
                                    <m:t>𝒈</m:t>
                                  </m:r>
                                </m:e>
                                <m:sup>
                                  <m:r>
                                    <a:rPr lang="en-US" sz="1400" u="none" smtClean="0">
                                      <a:effectLst/>
                                      <a:latin typeface="Cambria Math"/>
                                    </a:rPr>
                                    <m:t>′</m:t>
                                  </m:r>
                                </m:sup>
                              </m:sSup>
                            </m:oMath>
                          </a14:m>
                          <a:r>
                            <a:rPr lang="ru-RU" sz="1400" dirty="0" smtClean="0">
                              <a:effectLst/>
                              <a:latin typeface="Times New Roman" pitchFamily="18" charset="0"/>
                              <a:cs typeface="Times New Roman" pitchFamily="18" charset="0"/>
                            </a:rPr>
                            <a:t>(</a:t>
                          </a:r>
                          <a14:m>
                            <m:oMath xmlns:m="http://schemas.openxmlformats.org/officeDocument/2006/math">
                              <m:r>
                                <a:rPr lang="en-US" sz="1400" b="1" i="1" smtClean="0">
                                  <a:effectLst/>
                                  <a:latin typeface="Cambria Math"/>
                                  <a:cs typeface="+mn-cs"/>
                                </a:rPr>
                                <m:t>𝒎</m:t>
                              </m:r>
                              <m:r>
                                <a:rPr lang="ru-RU" sz="1400">
                                  <a:effectLst/>
                                  <a:latin typeface="Cambria Math"/>
                                </a:rPr>
                                <m:t>/</m:t>
                              </m:r>
                              <m:sSup>
                                <m:sSupPr>
                                  <m:ctrlPr>
                                    <a:rPr lang="ru-RU" sz="1400" i="1">
                                      <a:effectLst/>
                                      <a:latin typeface="Cambria Math"/>
                                    </a:rPr>
                                  </m:ctrlPr>
                                </m:sSupPr>
                                <m:e>
                                  <m:r>
                                    <a:rPr lang="en-US" sz="1400" b="1" i="1" smtClean="0">
                                      <a:effectLst/>
                                      <a:latin typeface="Cambria Math"/>
                                    </a:rPr>
                                    <m:t>𝒔</m:t>
                                  </m:r>
                                </m:e>
                                <m:sup>
                                  <m:r>
                                    <a:rPr lang="en-US" sz="1400" smtClean="0">
                                      <a:effectLst/>
                                      <a:latin typeface="Cambria Math"/>
                                    </a:rPr>
                                    <m:t>𝟐</m:t>
                                  </m:r>
                                </m:sup>
                              </m:sSup>
                            </m:oMath>
                          </a14:m>
                          <a:r>
                            <a:rPr lang="ru-RU" sz="1400" dirty="0">
                              <a:effectLst/>
                              <a:latin typeface="Times New Roman" pitchFamily="18" charset="0"/>
                              <a:cs typeface="Times New Roman" pitchFamily="18" charset="0"/>
                            </a:rPr>
                            <a:t>)</a:t>
                          </a:r>
                          <a:endParaRPr lang="ru-RU" sz="14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Orbital v.</a:t>
                          </a:r>
                          <a:r>
                            <a:rPr lang="en-US" sz="1400" baseline="0" dirty="0" smtClean="0">
                              <a:effectLst/>
                              <a:latin typeface="Times New Roman" pitchFamily="18" charset="0"/>
                              <a:cs typeface="Times New Roman" pitchFamily="18" charset="0"/>
                            </a:rPr>
                            <a:t> </a:t>
                          </a:r>
                          <a:r>
                            <a:rPr lang="ru-RU" sz="1400" dirty="0" smtClean="0">
                              <a:effectLst/>
                              <a:latin typeface="Times New Roman" pitchFamily="18" charset="0"/>
                              <a:cs typeface="Times New Roman" pitchFamily="18" charset="0"/>
                            </a:rPr>
                            <a:t>(</a:t>
                          </a:r>
                          <a14:m>
                            <m:oMath xmlns:m="http://schemas.openxmlformats.org/officeDocument/2006/math">
                              <m:r>
                                <a:rPr lang="en-US" sz="1400" b="1" i="1" smtClean="0">
                                  <a:effectLst/>
                                  <a:latin typeface="Cambria Math"/>
                                  <a:cs typeface="+mn-cs"/>
                                </a:rPr>
                                <m:t>𝐦</m:t>
                              </m:r>
                              <m:r>
                                <a:rPr lang="ru-RU" sz="1400">
                                  <a:effectLst/>
                                  <a:latin typeface="Cambria Math"/>
                                </a:rPr>
                                <m:t>/</m:t>
                              </m:r>
                              <m:r>
                                <a:rPr lang="en-US" sz="1400" b="1" i="0" smtClean="0">
                                  <a:effectLst/>
                                  <a:latin typeface="Cambria Math"/>
                                </a:rPr>
                                <m:t>𝐬</m:t>
                              </m:r>
                            </m:oMath>
                          </a14:m>
                          <a:r>
                            <a:rPr lang="ru-RU" sz="1400" dirty="0">
                              <a:effectLst/>
                              <a:latin typeface="Times New Roman" pitchFamily="18" charset="0"/>
                              <a:cs typeface="Times New Roman" pitchFamily="18" charset="0"/>
                            </a:rPr>
                            <a:t>)</a:t>
                          </a:r>
                          <a:endParaRPr lang="ru-RU" sz="14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Mission</a:t>
                          </a:r>
                          <a:endParaRPr lang="ru-RU" sz="1400" b="1"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1P/Halley</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16.0 x 8.0 x 8.0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1.20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−4</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1.1546</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Vega 2, 1986</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dirty="0" smtClean="0">
                              <a:solidFill>
                                <a:schemeClr val="bg1"/>
                              </a:solidFill>
                              <a:effectLst/>
                              <a:latin typeface="Times New Roman" pitchFamily="18" charset="0"/>
                              <a:ea typeface="Calibri"/>
                              <a:cs typeface="Times New Roman" pitchFamily="18" charset="0"/>
                            </a:rPr>
                            <a:t>951 </a:t>
                          </a:r>
                          <a:r>
                            <a:rPr lang="en-US" sz="1400" b="1" dirty="0" err="1" smtClean="0">
                              <a:solidFill>
                                <a:schemeClr val="bg1"/>
                              </a:solidFill>
                              <a:effectLst/>
                              <a:latin typeface="Times New Roman" pitchFamily="18" charset="0"/>
                              <a:ea typeface="Calibri"/>
                              <a:cs typeface="Times New Roman" pitchFamily="18" charset="0"/>
                            </a:rPr>
                            <a:t>Gaspra</a:t>
                          </a:r>
                          <a:endParaRPr lang="ru-RU" sz="1400" b="1"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18.2 x 10.5 x 8.9</a:t>
                          </a:r>
                          <a:endParaRPr lang="ru-RU" sz="14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ea typeface="Calibri"/>
                              <a:cs typeface="Times New Roman" pitchFamily="18" charset="0"/>
                            </a:rPr>
                            <a:t>1.12</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2</m:t>
                                  </m:r>
                                </m:sup>
                              </m:sSup>
                            </m:oMath>
                          </a14:m>
                          <a:endParaRPr lang="ru-RU" sz="14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400" dirty="0" smtClean="0">
                              <a:effectLst/>
                              <a:latin typeface="Times New Roman" pitchFamily="18" charset="0"/>
                              <a:ea typeface="Calibri"/>
                              <a:cs typeface="Times New Roman" pitchFamily="18" charset="0"/>
                            </a:rPr>
                            <a:t>11</a:t>
                          </a:r>
                          <a:r>
                            <a:rPr lang="en-US" sz="1400" dirty="0" smtClean="0">
                              <a:effectLst/>
                              <a:latin typeface="Times New Roman" pitchFamily="18" charset="0"/>
                              <a:ea typeface="Calibri"/>
                              <a:cs typeface="Times New Roman" pitchFamily="18" charset="0"/>
                            </a:rPr>
                            <a:t>.</a:t>
                          </a:r>
                          <a:r>
                            <a:rPr lang="ru-RU" sz="1400" dirty="0" smtClean="0">
                              <a:effectLst/>
                              <a:latin typeface="Times New Roman" pitchFamily="18" charset="0"/>
                              <a:ea typeface="Calibri"/>
                              <a:cs typeface="Times New Roman" pitchFamily="18" charset="0"/>
                            </a:rPr>
                            <a:t>691</a:t>
                          </a:r>
                          <a:endParaRPr lang="ru-RU" sz="140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smtClean="0">
                              <a:effectLst/>
                              <a:latin typeface="Times New Roman" pitchFamily="18" charset="0"/>
                              <a:cs typeface="Times New Roman" pitchFamily="18" charset="0"/>
                            </a:rPr>
                            <a:t>Galileo, 1991</a:t>
                          </a:r>
                          <a:endParaRPr lang="ru-RU" sz="14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243 Ida</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58.8</a:t>
                          </a:r>
                          <a:r>
                            <a:rPr lang="en-US" sz="1400" baseline="0" dirty="0" smtClean="0">
                              <a:effectLst/>
                              <a:latin typeface="Times New Roman" pitchFamily="18" charset="0"/>
                              <a:cs typeface="Times New Roman" pitchFamily="18" charset="0"/>
                            </a:rPr>
                            <a:t> x 25.4 x 18.6</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1.14</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2</m:t>
                                  </m:r>
                                </m:sup>
                              </m:sSup>
                            </m:oMath>
                          </a14:m>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13.358</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smtClean="0">
                              <a:effectLst/>
                              <a:latin typeface="Times New Roman" pitchFamily="18" charset="0"/>
                              <a:cs typeface="Times New Roman" pitchFamily="18" charset="0"/>
                            </a:rPr>
                            <a:t>Galileo, 1993</a:t>
                          </a:r>
                          <a:endParaRPr lang="ru-RU" sz="1400" b="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Dactyl [(243)Ida I)]</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1.6</a:t>
                          </a:r>
                          <a:r>
                            <a:rPr lang="en-US" sz="1400" baseline="0" dirty="0" smtClean="0">
                              <a:effectLst/>
                              <a:latin typeface="Times New Roman" pitchFamily="18" charset="0"/>
                              <a:cs typeface="Times New Roman" pitchFamily="18" charset="0"/>
                            </a:rPr>
                            <a:t> x 1.2</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smtClean="0">
                              <a:effectLst/>
                              <a:latin typeface="Times New Roman" pitchFamily="18" charset="0"/>
                              <a:cs typeface="Times New Roman" pitchFamily="18" charset="0"/>
                            </a:rPr>
                            <a:t>Galileo, 1993</a:t>
                          </a:r>
                          <a:endParaRPr lang="ru-RU" sz="1400" b="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253 </a:t>
                          </a:r>
                          <a:r>
                            <a:rPr lang="en-US" sz="1400" b="1" kern="1200" dirty="0" err="1" smtClean="0">
                              <a:effectLst/>
                              <a:latin typeface="Times New Roman" pitchFamily="18" charset="0"/>
                              <a:cs typeface="Times New Roman" pitchFamily="18" charset="0"/>
                            </a:rPr>
                            <a:t>Mathilde</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66.0 x 48.0  x 44.0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2.70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3</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11.423</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itchFamily="18" charset="0"/>
                              <a:cs typeface="Times New Roman" pitchFamily="18" charset="0"/>
                            </a:rPr>
                            <a:t>NEAR,</a:t>
                          </a:r>
                          <a:r>
                            <a:rPr lang="en-US" sz="1400" baseline="0" dirty="0" smtClean="0">
                              <a:effectLst/>
                              <a:latin typeface="Times New Roman" pitchFamily="18" charset="0"/>
                              <a:cs typeface="Times New Roman" pitchFamily="18" charset="0"/>
                            </a:rPr>
                            <a:t> 1997</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9969 Braille</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2.1 x 1.0 x 1.0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2.03</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1</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18.032</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nSpc>
                              <a:spcPct val="115000"/>
                            </a:lnSpc>
                            <a:spcAft>
                              <a:spcPts val="0"/>
                            </a:spcAft>
                          </a:pPr>
                          <a:r>
                            <a:rPr lang="en-US" sz="1400" kern="1200" dirty="0" smtClean="0">
                              <a:effectLst/>
                              <a:latin typeface="Times New Roman" pitchFamily="18" charset="0"/>
                              <a:cs typeface="Times New Roman" pitchFamily="18" charset="0"/>
                            </a:rPr>
                            <a:t>Deep Space 1,</a:t>
                          </a:r>
                          <a:r>
                            <a:rPr lang="en-US" sz="1400" kern="1200" baseline="0" dirty="0" smtClean="0">
                              <a:effectLst/>
                              <a:latin typeface="Times New Roman" pitchFamily="18" charset="0"/>
                              <a:cs typeface="Times New Roman" pitchFamily="18" charset="0"/>
                            </a:rPr>
                            <a:t> 1999</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433 Eros</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34.4 x 11.2</a:t>
                          </a:r>
                          <a:r>
                            <a:rPr lang="en-US" sz="1400" kern="1200" baseline="0" dirty="0" smtClean="0">
                              <a:effectLst/>
                              <a:latin typeface="Times New Roman" pitchFamily="18" charset="0"/>
                              <a:cs typeface="Times New Roman" pitchFamily="18" charset="0"/>
                            </a:rPr>
                            <a:t> x 11.1</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1.56</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3</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5.1464</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itchFamily="18" charset="0"/>
                              <a:cs typeface="Times New Roman" pitchFamily="18" charset="0"/>
                            </a:rPr>
                            <a:t>NEAR, 2000</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19P/</a:t>
                          </a:r>
                          <a:r>
                            <a:rPr lang="en-US" sz="1400" b="1" kern="1200" dirty="0" err="1" smtClean="0">
                              <a:solidFill>
                                <a:schemeClr val="bg1"/>
                              </a:solidFill>
                              <a:effectLst/>
                              <a:latin typeface="Times New Roman" pitchFamily="18" charset="0"/>
                              <a:ea typeface="+mn-ea"/>
                              <a:cs typeface="Times New Roman" pitchFamily="18" charset="0"/>
                            </a:rPr>
                            <a:t>Borrely</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8.0 x 4.0 x 4.0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2.30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−4</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0.7455</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Deep Space 1, 2001</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5535 </a:t>
                          </a:r>
                          <a:r>
                            <a:rPr lang="en-US" sz="1400" b="1" kern="1200" dirty="0" err="1" smtClean="0">
                              <a:effectLst/>
                              <a:latin typeface="Times New Roman" pitchFamily="18" charset="0"/>
                              <a:cs typeface="Times New Roman" pitchFamily="18" charset="0"/>
                            </a:rPr>
                            <a:t>Annefrank</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6.6 x 5.0 x 3.4</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a:t>
                          </a:r>
                          <a:endParaRPr lang="ru-RU" sz="1400" b="0" dirty="0" smtClean="0">
                            <a:effectLst/>
                            <a:latin typeface="Times New Roman" pitchFamily="18" charset="0"/>
                            <a:ea typeface="Calibri"/>
                            <a:cs typeface="Times New Roman" pitchFamily="18" charset="0"/>
                          </a:endParaRPr>
                        </a:p>
                      </a:txBody>
                      <a:tcPr marL="67084" marR="67084"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a:t>
                          </a:r>
                          <a:endParaRPr lang="ru-RU" sz="1400" b="0" dirty="0" smtClean="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kern="1200" dirty="0" smtClean="0">
                              <a:effectLst/>
                              <a:latin typeface="Times New Roman" pitchFamily="18" charset="0"/>
                              <a:cs typeface="Times New Roman" pitchFamily="18" charset="0"/>
                            </a:rPr>
                            <a:t>Stardust, 2002</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81P/Wild 2</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5.5</a:t>
                          </a:r>
                          <a:r>
                            <a:rPr lang="en-US" sz="1400" b="0" kern="1200" baseline="0" dirty="0" smtClean="0">
                              <a:solidFill>
                                <a:schemeClr val="dk1"/>
                              </a:solidFill>
                              <a:effectLst/>
                              <a:latin typeface="Times New Roman" pitchFamily="18" charset="0"/>
                              <a:ea typeface="+mn-ea"/>
                              <a:cs typeface="Times New Roman" pitchFamily="18" charset="0"/>
                            </a:rPr>
                            <a:t> x 4.0 x 3.3</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9.50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5</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0.6193</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Stardust, 2004</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25143 </a:t>
                          </a:r>
                          <a:r>
                            <a:rPr lang="en-US" sz="1400" b="1" kern="1200" dirty="0" err="1" smtClean="0">
                              <a:effectLst/>
                              <a:latin typeface="Times New Roman" pitchFamily="18" charset="0"/>
                              <a:cs typeface="Times New Roman" pitchFamily="18" charset="0"/>
                            </a:rPr>
                            <a:t>Itokawa</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0.535</a:t>
                          </a:r>
                          <a:r>
                            <a:rPr lang="en-US" sz="1400" baseline="0" dirty="0" smtClean="0">
                              <a:effectLst/>
                              <a:latin typeface="Times New Roman" pitchFamily="18" charset="0"/>
                              <a:cs typeface="Times New Roman" pitchFamily="18" charset="0"/>
                            </a:rPr>
                            <a:t> x 0.294 x 0.209</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2.00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5</m:t>
                                  </m:r>
                                </m:sup>
                              </m:sSup>
                            </m:oMath>
                          </a14:m>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0.0845</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err="1" smtClean="0">
                              <a:effectLst/>
                              <a:latin typeface="Times New Roman" pitchFamily="18" charset="0"/>
                              <a:cs typeface="Times New Roman" pitchFamily="18" charset="0"/>
                            </a:rPr>
                            <a:t>Hayabusa</a:t>
                          </a:r>
                          <a:r>
                            <a:rPr lang="en-US" sz="1400" dirty="0" smtClean="0">
                              <a:effectLst/>
                              <a:latin typeface="Times New Roman" pitchFamily="18" charset="0"/>
                              <a:cs typeface="Times New Roman" pitchFamily="18" charset="0"/>
                            </a:rPr>
                            <a:t>, 2005</a:t>
                          </a:r>
                          <a:endParaRPr lang="ru-RU" sz="1400" b="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9P/</a:t>
                          </a:r>
                          <a:r>
                            <a:rPr lang="en-US" sz="1400" b="1" kern="1200" dirty="0" err="1" smtClean="0">
                              <a:solidFill>
                                <a:schemeClr val="bg1"/>
                              </a:solidFill>
                              <a:effectLst/>
                              <a:latin typeface="Times New Roman" pitchFamily="18" charset="0"/>
                              <a:ea typeface="+mn-ea"/>
                              <a:cs typeface="Times New Roman" pitchFamily="18" charset="0"/>
                            </a:rPr>
                            <a:t>Tempel</a:t>
                          </a:r>
                          <a:r>
                            <a:rPr lang="en-US" sz="1400" b="1" kern="1200" baseline="0" dirty="0" smtClean="0">
                              <a:solidFill>
                                <a:schemeClr val="bg1"/>
                              </a:solidFill>
                              <a:effectLst/>
                              <a:latin typeface="Times New Roman" pitchFamily="18" charset="0"/>
                              <a:ea typeface="+mn-ea"/>
                              <a:cs typeface="Times New Roman" pitchFamily="18" charset="0"/>
                            </a:rPr>
                            <a:t> 1</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7.6 x 4.9</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Deep Impact, 2005</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2867 Steins</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6.83 x 5.70 x 4.42</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itchFamily="18" charset="0"/>
                              <a:cs typeface="Times New Roman" pitchFamily="18" charset="0"/>
                            </a:rPr>
                            <a:t>1</a:t>
                          </a:r>
                          <a:r>
                            <a:rPr lang="ru-RU" sz="1400" dirty="0" smtClean="0">
                              <a:effectLst/>
                              <a:latin typeface="Times New Roman" pitchFamily="18" charset="0"/>
                              <a:cs typeface="Times New Roman" pitchFamily="18" charset="0"/>
                            </a:rPr>
                            <a:t>.3</a:t>
                          </a:r>
                          <a:r>
                            <a:rPr lang="en-US" sz="1400" dirty="0" smtClean="0">
                              <a:effectLst/>
                              <a:latin typeface="Times New Roman" pitchFamily="18" charset="0"/>
                              <a:cs typeface="Times New Roman" pitchFamily="18" charset="0"/>
                            </a:rPr>
                            <a:t>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ru-RU" sz="1400" smtClean="0">
                                      <a:effectLst/>
                                      <a:latin typeface="Cambria Math"/>
                                    </a:rPr>
                                    <m:t>3</m:t>
                                  </m:r>
                                </m:sup>
                              </m:sSup>
                            </m:oMath>
                          </a14:m>
                          <a:endParaRPr lang="ru-RU" sz="1400" b="0" dirty="0" smtClean="0">
                            <a:effectLst/>
                            <a:latin typeface="Times New Roman" pitchFamily="18" charset="0"/>
                            <a:ea typeface="Calibri"/>
                            <a:cs typeface="Times New Roman" pitchFamily="18" charset="0"/>
                          </a:endParaRPr>
                        </a:p>
                      </a:txBody>
                      <a:tcPr marL="67084" marR="67084"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a:t>
                          </a:r>
                          <a:endParaRPr lang="ru-RU" sz="1400" b="0" dirty="0" smtClean="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kern="1200" dirty="0" smtClean="0">
                              <a:effectLst/>
                              <a:latin typeface="Times New Roman" pitchFamily="18" charset="0"/>
                              <a:cs typeface="Times New Roman" pitchFamily="18" charset="0"/>
                            </a:rPr>
                            <a:t>Rosetta, 2008</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103P/Hartley</a:t>
                          </a:r>
                          <a:r>
                            <a:rPr lang="en-US" sz="1400" b="1" kern="1200" baseline="0" dirty="0" smtClean="0">
                              <a:solidFill>
                                <a:schemeClr val="bg1"/>
                              </a:solidFill>
                              <a:effectLst/>
                              <a:latin typeface="Times New Roman" pitchFamily="18" charset="0"/>
                              <a:ea typeface="+mn-ea"/>
                              <a:cs typeface="Times New Roman" pitchFamily="18" charset="0"/>
                            </a:rPr>
                            <a:t> 2</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2.2 x 0.5</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6.10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5</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0.1874</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Deep Impact/EPOXI,2010</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dirty="0" smtClean="0">
                              <a:effectLst/>
                              <a:latin typeface="Times New Roman" pitchFamily="18" charset="0"/>
                              <a:cs typeface="Times New Roman" pitchFamily="18" charset="0"/>
                            </a:rPr>
                            <a:t>21 </a:t>
                          </a:r>
                          <a:r>
                            <a:rPr lang="en-US" sz="1400" b="1" dirty="0" err="1" smtClean="0">
                              <a:effectLst/>
                              <a:latin typeface="Times New Roman" pitchFamily="18" charset="0"/>
                              <a:cs typeface="Times New Roman" pitchFamily="18" charset="0"/>
                            </a:rPr>
                            <a:t>Lutetia</a:t>
                          </a:r>
                          <a:endParaRPr lang="ru-RU" sz="1400" b="1"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132.0</a:t>
                          </a:r>
                          <a:r>
                            <a:rPr lang="en-US" sz="1400" baseline="0" dirty="0" smtClean="0">
                              <a:effectLst/>
                              <a:latin typeface="Times New Roman" pitchFamily="18" charset="0"/>
                              <a:cs typeface="Times New Roman" pitchFamily="18" charset="0"/>
                            </a:rPr>
                            <a:t> x  101.0 x 76.0</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4.72</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b="0" i="0" smtClean="0">
                                      <a:effectLst/>
                                      <a:latin typeface="Cambria Math"/>
                                    </a:rPr>
                                    <m:t>−2</m:t>
                                  </m:r>
                                </m:sup>
                              </m:sSup>
                            </m:oMath>
                          </a14:m>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48.105</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smtClean="0">
                              <a:effectLst/>
                              <a:latin typeface="Times New Roman" pitchFamily="18" charset="0"/>
                              <a:cs typeface="Times New Roman" pitchFamily="18" charset="0"/>
                            </a:rPr>
                            <a:t>Rosetta, 2010</a:t>
                          </a:r>
                          <a:endParaRPr lang="ru-RU" sz="1400" b="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4179 </a:t>
                          </a:r>
                          <a:r>
                            <a:rPr lang="en-US" sz="1400" b="1" kern="1200" dirty="0" err="1" smtClean="0">
                              <a:effectLst/>
                              <a:latin typeface="Times New Roman" pitchFamily="18" charset="0"/>
                              <a:cs typeface="Times New Roman" pitchFamily="18" charset="0"/>
                            </a:rPr>
                            <a:t>Toutatis</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4.6</a:t>
                          </a:r>
                          <a:r>
                            <a:rPr lang="en-US" sz="1400" kern="1200" baseline="0" dirty="0" smtClean="0">
                              <a:effectLst/>
                              <a:latin typeface="Times New Roman" pitchFamily="18" charset="0"/>
                              <a:cs typeface="Times New Roman" pitchFamily="18" charset="0"/>
                            </a:rPr>
                            <a:t> x 2.3 x 1.9</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5.60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−4</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1.1725</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nSpc>
                              <a:spcPct val="115000"/>
                            </a:lnSpc>
                            <a:spcAft>
                              <a:spcPts val="0"/>
                            </a:spcAft>
                          </a:pPr>
                          <a:r>
                            <a:rPr lang="en-US" sz="1400" kern="1200" dirty="0" err="1" smtClean="0">
                              <a:effectLst/>
                              <a:latin typeface="Times New Roman" pitchFamily="18" charset="0"/>
                              <a:cs typeface="Times New Roman" pitchFamily="18" charset="0"/>
                            </a:rPr>
                            <a:t>Chang’E</a:t>
                          </a:r>
                          <a:r>
                            <a:rPr lang="en-US" sz="1400" kern="1200" baseline="0" dirty="0" smtClean="0">
                              <a:effectLst/>
                              <a:latin typeface="Times New Roman" pitchFamily="18" charset="0"/>
                              <a:cs typeface="Times New Roman" pitchFamily="18" charset="0"/>
                            </a:rPr>
                            <a:t> 2, 2012</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67P/</a:t>
                          </a:r>
                          <a:r>
                            <a:rPr lang="en-US" sz="1400" b="1" kern="1200" dirty="0" err="1" smtClean="0">
                              <a:solidFill>
                                <a:schemeClr val="bg1"/>
                              </a:solidFill>
                              <a:effectLst/>
                              <a:latin typeface="Times New Roman" pitchFamily="18" charset="0"/>
                              <a:ea typeface="+mn-ea"/>
                              <a:cs typeface="Times New Roman" pitchFamily="18" charset="0"/>
                            </a:rPr>
                            <a:t>Churyumov-Gerasimenko</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4.1 x 3.2</a:t>
                          </a:r>
                          <a:r>
                            <a:rPr lang="en-US" sz="1400" b="0" kern="1200" baseline="0" dirty="0" smtClean="0">
                              <a:solidFill>
                                <a:schemeClr val="dk1"/>
                              </a:solidFill>
                              <a:effectLst/>
                              <a:latin typeface="Times New Roman" pitchFamily="18" charset="0"/>
                              <a:ea typeface="+mn-ea"/>
                              <a:cs typeface="Times New Roman" pitchFamily="18" charset="0"/>
                            </a:rPr>
                            <a:t> x 2.5</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6.10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5</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0.4491</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Rosetta, 2014</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162473 </a:t>
                          </a:r>
                          <a:r>
                            <a:rPr lang="en-US" sz="1400" b="1" kern="1200" dirty="0" err="1" smtClean="0">
                              <a:effectLst/>
                              <a:latin typeface="Times New Roman" pitchFamily="18" charset="0"/>
                              <a:cs typeface="Times New Roman" pitchFamily="18" charset="0"/>
                            </a:rPr>
                            <a:t>Ryugu</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1.0 x 1.0</a:t>
                          </a:r>
                          <a:r>
                            <a:rPr lang="en-US" sz="1400" kern="1200" baseline="0" dirty="0" smtClean="0">
                              <a:effectLst/>
                              <a:latin typeface="Times New Roman" pitchFamily="18" charset="0"/>
                              <a:cs typeface="Times New Roman" pitchFamily="18" charset="0"/>
                            </a:rPr>
                            <a:t> x 1.0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3.90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5</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0.1857</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err="1" smtClean="0">
                              <a:effectLst/>
                              <a:latin typeface="Times New Roman" pitchFamily="18" charset="0"/>
                              <a:cs typeface="Times New Roman" pitchFamily="18" charset="0"/>
                            </a:rPr>
                            <a:t>Hayabusa</a:t>
                          </a:r>
                          <a:r>
                            <a:rPr lang="en-US" sz="1400" dirty="0" smtClean="0">
                              <a:effectLst/>
                              <a:latin typeface="Times New Roman" pitchFamily="18" charset="0"/>
                              <a:cs typeface="Times New Roman" pitchFamily="18" charset="0"/>
                            </a:rPr>
                            <a:t> 2, 2018</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101955 </a:t>
                          </a:r>
                          <a:r>
                            <a:rPr lang="en-US" sz="1400" b="1" kern="1200" dirty="0" err="1" smtClean="0">
                              <a:effectLst/>
                              <a:latin typeface="Times New Roman" pitchFamily="18" charset="0"/>
                              <a:cs typeface="Times New Roman" pitchFamily="18" charset="0"/>
                            </a:rPr>
                            <a:t>Bennu</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0.282</a:t>
                          </a:r>
                          <a:r>
                            <a:rPr lang="en-US" sz="1400" kern="1200" baseline="0" dirty="0" smtClean="0">
                              <a:effectLst/>
                              <a:latin typeface="Times New Roman" pitchFamily="18" charset="0"/>
                              <a:cs typeface="Times New Roman" pitchFamily="18" charset="0"/>
                            </a:rPr>
                            <a:t> x 0.268 x 0.246</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7.00</a:t>
                          </a:r>
                          <a14:m>
                            <m:oMath xmlns:m="http://schemas.openxmlformats.org/officeDocument/2006/math">
                              <m:r>
                                <m:rPr>
                                  <m:sty m:val="p"/>
                                </m:rPr>
                                <a:rPr lang="en-US" sz="1400" smtClean="0">
                                  <a:effectLst/>
                                  <a:latin typeface="Cambria Math"/>
                                </a:rPr>
                                <m:t>x</m:t>
                              </m:r>
                              <m:sSup>
                                <m:sSupPr>
                                  <m:ctrlPr>
                                    <a:rPr lang="ru-RU" sz="1400" i="1" smtClean="0">
                                      <a:effectLst/>
                                      <a:latin typeface="Cambria Math"/>
                                    </a:rPr>
                                  </m:ctrlPr>
                                </m:sSupPr>
                                <m:e>
                                  <m:r>
                                    <a:rPr lang="en-US" sz="1400" smtClean="0">
                                      <a:effectLst/>
                                      <a:latin typeface="Cambria Math"/>
                                    </a:rPr>
                                    <m:t>10</m:t>
                                  </m:r>
                                </m:e>
                                <m:sup>
                                  <m:r>
                                    <a:rPr lang="en-US" sz="1400" smtClean="0">
                                      <a:effectLst/>
                                      <a:latin typeface="Cambria Math"/>
                                    </a:rPr>
                                    <m:t>−</m:t>
                                  </m:r>
                                  <m:r>
                                    <a:rPr lang="en-US" sz="1400" b="0" i="1" smtClean="0">
                                      <a:effectLst/>
                                      <a:latin typeface="Cambria Math"/>
                                    </a:rPr>
                                    <m:t>5</m:t>
                                  </m:r>
                                </m:sup>
                              </m:sSup>
                            </m:oMath>
                          </a14:m>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0.1363</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itchFamily="18" charset="0"/>
                              <a:cs typeface="Times New Roman" pitchFamily="18" charset="0"/>
                            </a:rPr>
                            <a:t>OSIRIS-Rex, future</a:t>
                          </a:r>
                          <a:endParaRPr lang="ru-RU" sz="1400" b="0" dirty="0" smtClean="0">
                            <a:effectLst/>
                            <a:latin typeface="Times New Roman" pitchFamily="18" charset="0"/>
                            <a:ea typeface="Calibri"/>
                            <a:cs typeface="Times New Roman" pitchFamily="18" charset="0"/>
                          </a:endParaRPr>
                        </a:p>
                      </a:txBody>
                      <a:tcPr marL="67084" marR="67084" marT="0" marB="0" anchor="ctr"/>
                    </a:tc>
                  </a:tr>
                </a:tbl>
              </a:graphicData>
            </a:graphic>
          </p:graphicFrame>
        </mc:Choice>
        <mc:Fallback xmlns="">
          <p:graphicFrame>
            <p:nvGraphicFramePr>
              <p:cNvPr id="5" name="Таблица 4"/>
              <p:cNvGraphicFramePr>
                <a:graphicFrameLocks noGrp="1"/>
              </p:cNvGraphicFramePr>
              <p:nvPr>
                <p:extLst>
                  <p:ext uri="{D42A27DB-BD31-4B8C-83A1-F6EECF244321}">
                    <p14:modId xmlns:p14="http://schemas.microsoft.com/office/powerpoint/2010/main" val="220089655"/>
                  </p:ext>
                </p:extLst>
              </p:nvPr>
            </p:nvGraphicFramePr>
            <p:xfrm>
              <a:off x="16024" y="993942"/>
              <a:ext cx="9111952" cy="5296938"/>
            </p:xfrm>
            <a:graphic>
              <a:graphicData uri="http://schemas.openxmlformats.org/drawingml/2006/table">
                <a:tbl>
                  <a:tblPr firstRow="1" firstCol="1" bandRow="1">
                    <a:tableStyleId>{5C22544A-7EE6-4342-B048-85BDC9FD1C3A}</a:tableStyleId>
                  </a:tblPr>
                  <a:tblGrid>
                    <a:gridCol w="1911152"/>
                    <a:gridCol w="2154778"/>
                    <a:gridCol w="1113654"/>
                    <a:gridCol w="1484096"/>
                    <a:gridCol w="2448272"/>
                  </a:tblGrid>
                  <a:tr h="277374">
                    <a:tc>
                      <a:txBody>
                        <a:bodyPr/>
                        <a:lstStyle/>
                        <a:p>
                          <a:pPr algn="ctr">
                            <a:lnSpc>
                              <a:spcPct val="115000"/>
                            </a:lnSpc>
                            <a:spcAft>
                              <a:spcPts val="0"/>
                            </a:spcAft>
                          </a:pPr>
                          <a:r>
                            <a:rPr lang="en-US" sz="1400" dirty="0" err="1" smtClean="0">
                              <a:effectLst/>
                              <a:latin typeface="Times New Roman" pitchFamily="18" charset="0"/>
                              <a:cs typeface="Times New Roman" pitchFamily="18" charset="0"/>
                            </a:rPr>
                            <a:t>Nametim</a:t>
                          </a:r>
                          <a:endParaRPr lang="ru-RU" sz="1400" b="1"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88701" t="-8696" r="-233898" b="-1819565"/>
                          </a:stretch>
                        </a:blipFill>
                      </a:tcPr>
                    </a:tc>
                    <a:tc>
                      <a:txBody>
                        <a:bodyPr/>
                        <a:lstStyle/>
                        <a:p>
                          <a:endParaRPr lang="ru-RU"/>
                        </a:p>
                      </a:txBody>
                      <a:tcPr marL="67084" marR="67084" marT="0" marB="0" anchor="ctr">
                        <a:blipFill rotWithShape="1">
                          <a:blip r:embed="rId2"/>
                          <a:stretch>
                            <a:fillRect l="-367033" t="-8696" r="-354945" b="-1819565"/>
                          </a:stretch>
                        </a:blipFill>
                      </a:tcPr>
                    </a:tc>
                    <a:tc>
                      <a:txBody>
                        <a:bodyPr/>
                        <a:lstStyle/>
                        <a:p>
                          <a:endParaRPr lang="ru-RU"/>
                        </a:p>
                      </a:txBody>
                      <a:tcPr marL="67084" marR="67084" marT="0" marB="0" anchor="ctr">
                        <a:blipFill rotWithShape="1">
                          <a:blip r:embed="rId2"/>
                          <a:stretch>
                            <a:fillRect l="-348361" t="-8696" r="-164754" b="-1819565"/>
                          </a:stretch>
                        </a:blipFill>
                      </a:tcP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Mission</a:t>
                          </a:r>
                          <a:endParaRPr lang="ru-RU" sz="1400" b="1"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1P/Halley</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16.0 x 8.0 x 8.0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121951" r="-354945" b="-1941463"/>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1.1546</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Vega 2, 1986</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dirty="0" smtClean="0">
                              <a:solidFill>
                                <a:schemeClr val="bg1"/>
                              </a:solidFill>
                              <a:effectLst/>
                              <a:latin typeface="Times New Roman" pitchFamily="18" charset="0"/>
                              <a:ea typeface="Calibri"/>
                              <a:cs typeface="Times New Roman" pitchFamily="18" charset="0"/>
                            </a:rPr>
                            <a:t>951 </a:t>
                          </a:r>
                          <a:r>
                            <a:rPr lang="en-US" sz="1400" b="1" dirty="0" err="1" smtClean="0">
                              <a:solidFill>
                                <a:schemeClr val="bg1"/>
                              </a:solidFill>
                              <a:effectLst/>
                              <a:latin typeface="Times New Roman" pitchFamily="18" charset="0"/>
                              <a:ea typeface="Calibri"/>
                              <a:cs typeface="Times New Roman" pitchFamily="18" charset="0"/>
                            </a:rPr>
                            <a:t>Gaspra</a:t>
                          </a:r>
                          <a:endParaRPr lang="ru-RU" sz="1400" b="1"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18.2 x 10.5 x 8.9</a:t>
                          </a:r>
                          <a:endParaRPr lang="ru-RU" sz="1400"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221951" r="-354945" b="-1841463"/>
                          </a:stretch>
                        </a:blipFill>
                      </a:tcPr>
                    </a:tc>
                    <a:tc>
                      <a:txBody>
                        <a:bodyPr/>
                        <a:lstStyle/>
                        <a:p>
                          <a:pPr algn="ctr">
                            <a:lnSpc>
                              <a:spcPct val="115000"/>
                            </a:lnSpc>
                            <a:spcAft>
                              <a:spcPts val="0"/>
                            </a:spcAft>
                          </a:pPr>
                          <a:r>
                            <a:rPr lang="ru-RU" sz="1400" dirty="0" smtClean="0">
                              <a:effectLst/>
                              <a:latin typeface="Times New Roman" pitchFamily="18" charset="0"/>
                              <a:ea typeface="Calibri"/>
                              <a:cs typeface="Times New Roman" pitchFamily="18" charset="0"/>
                            </a:rPr>
                            <a:t>11</a:t>
                          </a:r>
                          <a:r>
                            <a:rPr lang="en-US" sz="1400" dirty="0" smtClean="0">
                              <a:effectLst/>
                              <a:latin typeface="Times New Roman" pitchFamily="18" charset="0"/>
                              <a:ea typeface="Calibri"/>
                              <a:cs typeface="Times New Roman" pitchFamily="18" charset="0"/>
                            </a:rPr>
                            <a:t>.</a:t>
                          </a:r>
                          <a:r>
                            <a:rPr lang="ru-RU" sz="1400" dirty="0" smtClean="0">
                              <a:effectLst/>
                              <a:latin typeface="Times New Roman" pitchFamily="18" charset="0"/>
                              <a:ea typeface="Calibri"/>
                              <a:cs typeface="Times New Roman" pitchFamily="18" charset="0"/>
                            </a:rPr>
                            <a:t>691</a:t>
                          </a:r>
                          <a:endParaRPr lang="ru-RU" sz="140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smtClean="0">
                              <a:effectLst/>
                              <a:latin typeface="Times New Roman" pitchFamily="18" charset="0"/>
                              <a:cs typeface="Times New Roman" pitchFamily="18" charset="0"/>
                            </a:rPr>
                            <a:t>Galileo, 1991</a:t>
                          </a:r>
                          <a:endParaRPr lang="ru-RU" sz="14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243 Ida</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58.8</a:t>
                          </a:r>
                          <a:r>
                            <a:rPr lang="en-US" sz="1400" baseline="0" dirty="0" smtClean="0">
                              <a:effectLst/>
                              <a:latin typeface="Times New Roman" pitchFamily="18" charset="0"/>
                              <a:cs typeface="Times New Roman" pitchFamily="18" charset="0"/>
                            </a:rPr>
                            <a:t> x 25.4 x 18.6</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321951" r="-354945" b="-1741463"/>
                          </a:stretch>
                        </a:blipFill>
                      </a:tcP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13.358</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smtClean="0">
                              <a:effectLst/>
                              <a:latin typeface="Times New Roman" pitchFamily="18" charset="0"/>
                              <a:cs typeface="Times New Roman" pitchFamily="18" charset="0"/>
                            </a:rPr>
                            <a:t>Galileo, 1993</a:t>
                          </a:r>
                          <a:endParaRPr lang="ru-RU" sz="1400" b="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Dactyl [(243)Ida I)]</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1.6</a:t>
                          </a:r>
                          <a:r>
                            <a:rPr lang="en-US" sz="1400" baseline="0" dirty="0" smtClean="0">
                              <a:effectLst/>
                              <a:latin typeface="Times New Roman" pitchFamily="18" charset="0"/>
                              <a:cs typeface="Times New Roman" pitchFamily="18" charset="0"/>
                            </a:rPr>
                            <a:t> x 1.2</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smtClean="0">
                              <a:effectLst/>
                              <a:latin typeface="Times New Roman" pitchFamily="18" charset="0"/>
                              <a:cs typeface="Times New Roman" pitchFamily="18" charset="0"/>
                            </a:rPr>
                            <a:t>Galileo, 1993</a:t>
                          </a:r>
                          <a:endParaRPr lang="ru-RU" sz="1400" b="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253 </a:t>
                          </a:r>
                          <a:r>
                            <a:rPr lang="en-US" sz="1400" b="1" kern="1200" dirty="0" err="1" smtClean="0">
                              <a:effectLst/>
                              <a:latin typeface="Times New Roman" pitchFamily="18" charset="0"/>
                              <a:cs typeface="Times New Roman" pitchFamily="18" charset="0"/>
                            </a:rPr>
                            <a:t>Mathilde</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66.0 x 48.0  x 44.0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524390" r="-354945" b="-1539024"/>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11.423</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itchFamily="18" charset="0"/>
                              <a:cs typeface="Times New Roman" pitchFamily="18" charset="0"/>
                            </a:rPr>
                            <a:t>NEAR,</a:t>
                          </a:r>
                          <a:r>
                            <a:rPr lang="en-US" sz="1400" baseline="0" dirty="0" smtClean="0">
                              <a:effectLst/>
                              <a:latin typeface="Times New Roman" pitchFamily="18" charset="0"/>
                              <a:cs typeface="Times New Roman" pitchFamily="18" charset="0"/>
                            </a:rPr>
                            <a:t> 1997</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9969 Braille</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2.1 x 1.0 x 1.0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624390" r="-354945" b="-1439024"/>
                          </a:stretch>
                        </a:blipFill>
                      </a:tcP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18.032</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nSpc>
                              <a:spcPct val="115000"/>
                            </a:lnSpc>
                            <a:spcAft>
                              <a:spcPts val="0"/>
                            </a:spcAft>
                          </a:pPr>
                          <a:r>
                            <a:rPr lang="en-US" sz="1400" kern="1200" dirty="0" smtClean="0">
                              <a:effectLst/>
                              <a:latin typeface="Times New Roman" pitchFamily="18" charset="0"/>
                              <a:cs typeface="Times New Roman" pitchFamily="18" charset="0"/>
                            </a:rPr>
                            <a:t>Deep Space 1,</a:t>
                          </a:r>
                          <a:r>
                            <a:rPr lang="en-US" sz="1400" kern="1200" baseline="0" dirty="0" smtClean="0">
                              <a:effectLst/>
                              <a:latin typeface="Times New Roman" pitchFamily="18" charset="0"/>
                              <a:cs typeface="Times New Roman" pitchFamily="18" charset="0"/>
                            </a:rPr>
                            <a:t> 1999</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433 Eros</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34.4 x 11.2</a:t>
                          </a:r>
                          <a:r>
                            <a:rPr lang="en-US" sz="1400" kern="1200" baseline="0" dirty="0" smtClean="0">
                              <a:effectLst/>
                              <a:latin typeface="Times New Roman" pitchFamily="18" charset="0"/>
                              <a:cs typeface="Times New Roman" pitchFamily="18" charset="0"/>
                            </a:rPr>
                            <a:t> x 11.1</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724390" r="-354945" b="-1339024"/>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5.1464</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itchFamily="18" charset="0"/>
                              <a:cs typeface="Times New Roman" pitchFamily="18" charset="0"/>
                            </a:rPr>
                            <a:t>NEAR, 2000</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19P/</a:t>
                          </a:r>
                          <a:r>
                            <a:rPr lang="en-US" sz="1400" b="1" kern="1200" dirty="0" err="1" smtClean="0">
                              <a:solidFill>
                                <a:schemeClr val="bg1"/>
                              </a:solidFill>
                              <a:effectLst/>
                              <a:latin typeface="Times New Roman" pitchFamily="18" charset="0"/>
                              <a:ea typeface="+mn-ea"/>
                              <a:cs typeface="Times New Roman" pitchFamily="18" charset="0"/>
                            </a:rPr>
                            <a:t>Borrely</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8.0 x 4.0 x 4.0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804762" r="-354945" b="-1207143"/>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0.7455</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Deep Space 1, 2001</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5535 </a:t>
                          </a:r>
                          <a:r>
                            <a:rPr lang="en-US" sz="1400" b="1" kern="1200" dirty="0" err="1" smtClean="0">
                              <a:effectLst/>
                              <a:latin typeface="Times New Roman" pitchFamily="18" charset="0"/>
                              <a:cs typeface="Times New Roman" pitchFamily="18" charset="0"/>
                            </a:rPr>
                            <a:t>Annefrank</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6.6 x 5.0 x 3.4</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a:t>
                          </a:r>
                          <a:endParaRPr lang="ru-RU" sz="1400" b="0" dirty="0" smtClean="0">
                            <a:effectLst/>
                            <a:latin typeface="Times New Roman" pitchFamily="18" charset="0"/>
                            <a:ea typeface="Calibri"/>
                            <a:cs typeface="Times New Roman" pitchFamily="18" charset="0"/>
                          </a:endParaRPr>
                        </a:p>
                      </a:txBody>
                      <a:tcPr marL="67084" marR="67084" marT="0" marB="0" anchor="ct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a:t>
                          </a:r>
                          <a:endParaRPr lang="ru-RU" sz="1400" b="0" dirty="0" smtClean="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kern="1200" dirty="0" smtClean="0">
                              <a:effectLst/>
                              <a:latin typeface="Times New Roman" pitchFamily="18" charset="0"/>
                              <a:cs typeface="Times New Roman" pitchFamily="18" charset="0"/>
                            </a:rPr>
                            <a:t>Stardust, 2002</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81P/Wild 2</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5.5</a:t>
                          </a:r>
                          <a:r>
                            <a:rPr lang="en-US" sz="1400" b="0" kern="1200" baseline="0" dirty="0" smtClean="0">
                              <a:solidFill>
                                <a:schemeClr val="dk1"/>
                              </a:solidFill>
                              <a:effectLst/>
                              <a:latin typeface="Times New Roman" pitchFamily="18" charset="0"/>
                              <a:ea typeface="+mn-ea"/>
                              <a:cs typeface="Times New Roman" pitchFamily="18" charset="0"/>
                            </a:rPr>
                            <a:t> x 4.0 x 3.3</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1026829" r="-354945" b="-1036585"/>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0.6193</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Stardust, 2004</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25143 </a:t>
                          </a:r>
                          <a:r>
                            <a:rPr lang="en-US" sz="1400" b="1" kern="1200" dirty="0" err="1" smtClean="0">
                              <a:effectLst/>
                              <a:latin typeface="Times New Roman" pitchFamily="18" charset="0"/>
                              <a:cs typeface="Times New Roman" pitchFamily="18" charset="0"/>
                            </a:rPr>
                            <a:t>Itokawa</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0.535</a:t>
                          </a:r>
                          <a:r>
                            <a:rPr lang="en-US" sz="1400" baseline="0" dirty="0" smtClean="0">
                              <a:effectLst/>
                              <a:latin typeface="Times New Roman" pitchFamily="18" charset="0"/>
                              <a:cs typeface="Times New Roman" pitchFamily="18" charset="0"/>
                            </a:rPr>
                            <a:t> x 0.294 x 0.209</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1100000" r="-354945" b="-911905"/>
                          </a:stretch>
                        </a:blipFill>
                      </a:tcP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0.0845</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err="1" smtClean="0">
                              <a:effectLst/>
                              <a:latin typeface="Times New Roman" pitchFamily="18" charset="0"/>
                              <a:cs typeface="Times New Roman" pitchFamily="18" charset="0"/>
                            </a:rPr>
                            <a:t>Hayabusa</a:t>
                          </a:r>
                          <a:r>
                            <a:rPr lang="en-US" sz="1400" dirty="0" smtClean="0">
                              <a:effectLst/>
                              <a:latin typeface="Times New Roman" pitchFamily="18" charset="0"/>
                              <a:cs typeface="Times New Roman" pitchFamily="18" charset="0"/>
                            </a:rPr>
                            <a:t>, 2005</a:t>
                          </a:r>
                          <a:endParaRPr lang="ru-RU" sz="1400" b="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9P/</a:t>
                          </a:r>
                          <a:r>
                            <a:rPr lang="en-US" sz="1400" b="1" kern="1200" dirty="0" err="1" smtClean="0">
                              <a:solidFill>
                                <a:schemeClr val="bg1"/>
                              </a:solidFill>
                              <a:effectLst/>
                              <a:latin typeface="Times New Roman" pitchFamily="18" charset="0"/>
                              <a:ea typeface="+mn-ea"/>
                              <a:cs typeface="Times New Roman" pitchFamily="18" charset="0"/>
                            </a:rPr>
                            <a:t>Tempel</a:t>
                          </a:r>
                          <a:r>
                            <a:rPr lang="en-US" sz="1400" b="1" kern="1200" baseline="0" dirty="0" smtClean="0">
                              <a:solidFill>
                                <a:schemeClr val="bg1"/>
                              </a:solidFill>
                              <a:effectLst/>
                              <a:latin typeface="Times New Roman" pitchFamily="18" charset="0"/>
                              <a:ea typeface="+mn-ea"/>
                              <a:cs typeface="Times New Roman" pitchFamily="18" charset="0"/>
                            </a:rPr>
                            <a:t> 1</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7.6 x 4.9</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Deep Impact, 2005</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2867 Steins</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6.83 x 5.70 x 4.42</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1329268" r="-354945" b="-734146"/>
                          </a:stretch>
                        </a:blip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a:t>
                          </a:r>
                          <a:endParaRPr lang="ru-RU" sz="1400" b="0" dirty="0" smtClean="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kern="1200" dirty="0" smtClean="0">
                              <a:effectLst/>
                              <a:latin typeface="Times New Roman" pitchFamily="18" charset="0"/>
                              <a:cs typeface="Times New Roman" pitchFamily="18" charset="0"/>
                            </a:rPr>
                            <a:t>Rosetta, 2008</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103P/Hartley</a:t>
                          </a:r>
                          <a:r>
                            <a:rPr lang="en-US" sz="1400" b="1" kern="1200" baseline="0" dirty="0" smtClean="0">
                              <a:solidFill>
                                <a:schemeClr val="bg1"/>
                              </a:solidFill>
                              <a:effectLst/>
                              <a:latin typeface="Times New Roman" pitchFamily="18" charset="0"/>
                              <a:ea typeface="+mn-ea"/>
                              <a:cs typeface="Times New Roman" pitchFamily="18" charset="0"/>
                            </a:rPr>
                            <a:t> 2</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2.2 x 0.5</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1429268" r="-354945" b="-634146"/>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0.1874</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Deep Impact/EPOXI,2010</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dirty="0" smtClean="0">
                              <a:effectLst/>
                              <a:latin typeface="Times New Roman" pitchFamily="18" charset="0"/>
                              <a:cs typeface="Times New Roman" pitchFamily="18" charset="0"/>
                            </a:rPr>
                            <a:t>21 </a:t>
                          </a:r>
                          <a:r>
                            <a:rPr lang="en-US" sz="1400" b="1" dirty="0" err="1" smtClean="0">
                              <a:effectLst/>
                              <a:latin typeface="Times New Roman" pitchFamily="18" charset="0"/>
                              <a:cs typeface="Times New Roman" pitchFamily="18" charset="0"/>
                            </a:rPr>
                            <a:t>Lutetia</a:t>
                          </a:r>
                          <a:endParaRPr lang="ru-RU" sz="1400" b="1"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400" dirty="0" smtClean="0">
                              <a:effectLst/>
                              <a:latin typeface="Times New Roman" pitchFamily="18" charset="0"/>
                              <a:cs typeface="Times New Roman" pitchFamily="18" charset="0"/>
                            </a:rPr>
                            <a:t>132.0</a:t>
                          </a:r>
                          <a:r>
                            <a:rPr lang="en-US" sz="1400" baseline="0" dirty="0" smtClean="0">
                              <a:effectLst/>
                              <a:latin typeface="Times New Roman" pitchFamily="18" charset="0"/>
                              <a:cs typeface="Times New Roman" pitchFamily="18" charset="0"/>
                            </a:rPr>
                            <a:t> x  101.0 x 76.0</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1492857" r="-354945" b="-519048"/>
                          </a:stretch>
                        </a:blipFill>
                      </a:tcPr>
                    </a:tc>
                    <a:tc>
                      <a:txBody>
                        <a:bodyPr/>
                        <a:lstStyle/>
                        <a:p>
                          <a:pPr algn="ctr">
                            <a:lnSpc>
                              <a:spcPct val="115000"/>
                            </a:lnSpc>
                            <a:spcAft>
                              <a:spcPts val="0"/>
                            </a:spcAft>
                          </a:pPr>
                          <a:r>
                            <a:rPr lang="en-US" sz="1400" b="0" dirty="0" smtClean="0">
                              <a:effectLst/>
                              <a:latin typeface="Times New Roman" pitchFamily="18" charset="0"/>
                              <a:ea typeface="Calibri"/>
                              <a:cs typeface="Times New Roman" pitchFamily="18" charset="0"/>
                            </a:rPr>
                            <a:t>48.105</a:t>
                          </a:r>
                          <a:endParaRPr lang="ru-RU" sz="1400" b="0" dirty="0">
                            <a:effectLst/>
                            <a:latin typeface="Times New Roman" pitchFamily="18" charset="0"/>
                            <a:ea typeface="Calibri"/>
                            <a:cs typeface="Times New Roman" pitchFamily="18" charset="0"/>
                          </a:endParaRPr>
                        </a:p>
                      </a:txBody>
                      <a:tcPr marL="67084" marR="67084" marT="0" marB="0" anchor="ctr"/>
                    </a:tc>
                    <a:tc>
                      <a:txBody>
                        <a:bodyPr/>
                        <a:lstStyle/>
                        <a:p>
                          <a:pPr>
                            <a:lnSpc>
                              <a:spcPct val="115000"/>
                            </a:lnSpc>
                            <a:spcAft>
                              <a:spcPts val="0"/>
                            </a:spcAft>
                          </a:pPr>
                          <a:r>
                            <a:rPr lang="en-US" sz="1400" dirty="0" smtClean="0">
                              <a:effectLst/>
                              <a:latin typeface="Times New Roman" pitchFamily="18" charset="0"/>
                              <a:cs typeface="Times New Roman" pitchFamily="18" charset="0"/>
                            </a:rPr>
                            <a:t>Rosetta, 2010</a:t>
                          </a:r>
                          <a:endParaRPr lang="ru-RU" sz="1400" b="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4179 </a:t>
                          </a:r>
                          <a:r>
                            <a:rPr lang="en-US" sz="1400" b="1" kern="1200" dirty="0" err="1" smtClean="0">
                              <a:effectLst/>
                              <a:latin typeface="Times New Roman" pitchFamily="18" charset="0"/>
                              <a:cs typeface="Times New Roman" pitchFamily="18" charset="0"/>
                            </a:rPr>
                            <a:t>Toutatis</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4.6</a:t>
                          </a:r>
                          <a:r>
                            <a:rPr lang="en-US" sz="1400" kern="1200" baseline="0" dirty="0" smtClean="0">
                              <a:effectLst/>
                              <a:latin typeface="Times New Roman" pitchFamily="18" charset="0"/>
                              <a:cs typeface="Times New Roman" pitchFamily="18" charset="0"/>
                            </a:rPr>
                            <a:t> x 2.3 x 1.9</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1631707" r="-354945" b="-431707"/>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1.1725</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a:lnSpc>
                              <a:spcPct val="115000"/>
                            </a:lnSpc>
                            <a:spcAft>
                              <a:spcPts val="0"/>
                            </a:spcAft>
                          </a:pPr>
                          <a:r>
                            <a:rPr lang="en-US" sz="1400" kern="1200" dirty="0" err="1" smtClean="0">
                              <a:effectLst/>
                              <a:latin typeface="Times New Roman" pitchFamily="18" charset="0"/>
                              <a:cs typeface="Times New Roman" pitchFamily="18" charset="0"/>
                            </a:rPr>
                            <a:t>Chang’E</a:t>
                          </a:r>
                          <a:r>
                            <a:rPr lang="en-US" sz="1400" kern="1200" baseline="0" dirty="0" smtClean="0">
                              <a:effectLst/>
                              <a:latin typeface="Times New Roman" pitchFamily="18" charset="0"/>
                              <a:cs typeface="Times New Roman" pitchFamily="18" charset="0"/>
                            </a:rPr>
                            <a:t> 2, 2012</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r>
                  <a:tr h="490728">
                    <a:tc>
                      <a:txBody>
                        <a:bodyPr/>
                        <a:lstStyle/>
                        <a:p>
                          <a:pPr>
                            <a:lnSpc>
                              <a:spcPct val="115000"/>
                            </a:lnSpc>
                            <a:spcAft>
                              <a:spcPts val="0"/>
                            </a:spcAft>
                          </a:pPr>
                          <a:r>
                            <a:rPr lang="en-US" sz="1400" b="1" kern="1200" dirty="0" smtClean="0">
                              <a:solidFill>
                                <a:schemeClr val="bg1"/>
                              </a:solidFill>
                              <a:effectLst/>
                              <a:latin typeface="Times New Roman" pitchFamily="18" charset="0"/>
                              <a:ea typeface="+mn-ea"/>
                              <a:cs typeface="Times New Roman" pitchFamily="18" charset="0"/>
                            </a:rPr>
                            <a:t>67P/</a:t>
                          </a:r>
                          <a:r>
                            <a:rPr lang="en-US" sz="1400" b="1" kern="1200" dirty="0" err="1" smtClean="0">
                              <a:solidFill>
                                <a:schemeClr val="bg1"/>
                              </a:solidFill>
                              <a:effectLst/>
                              <a:latin typeface="Times New Roman" pitchFamily="18" charset="0"/>
                              <a:ea typeface="+mn-ea"/>
                              <a:cs typeface="Times New Roman" pitchFamily="18" charset="0"/>
                            </a:rPr>
                            <a:t>Churyumov-Gerasimenko</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4.1 x 3.2</a:t>
                          </a:r>
                          <a:r>
                            <a:rPr lang="en-US" sz="1400" b="0" kern="1200" baseline="0" dirty="0" smtClean="0">
                              <a:solidFill>
                                <a:schemeClr val="dk1"/>
                              </a:solidFill>
                              <a:effectLst/>
                              <a:latin typeface="Times New Roman" pitchFamily="18" charset="0"/>
                              <a:ea typeface="+mn-ea"/>
                              <a:cs typeface="Times New Roman" pitchFamily="18" charset="0"/>
                            </a:rPr>
                            <a:t> x 2.5</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887500" r="-354945" b="-121250"/>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0.4491</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b="0" dirty="0" smtClean="0">
                              <a:effectLst/>
                              <a:latin typeface="Times New Roman" pitchFamily="18" charset="0"/>
                              <a:ea typeface="Calibri"/>
                              <a:cs typeface="Times New Roman" pitchFamily="18" charset="0"/>
                            </a:rPr>
                            <a:t>Rosetta, 2014</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162473 </a:t>
                          </a:r>
                          <a:r>
                            <a:rPr lang="en-US" sz="1400" b="1" kern="1200" dirty="0" err="1" smtClean="0">
                              <a:effectLst/>
                              <a:latin typeface="Times New Roman" pitchFamily="18" charset="0"/>
                              <a:cs typeface="Times New Roman" pitchFamily="18" charset="0"/>
                            </a:rPr>
                            <a:t>Ryugu</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1.0 x 1.0</a:t>
                          </a:r>
                          <a:r>
                            <a:rPr lang="en-US" sz="1400" kern="1200" baseline="0" dirty="0" smtClean="0">
                              <a:effectLst/>
                              <a:latin typeface="Times New Roman" pitchFamily="18" charset="0"/>
                              <a:cs typeface="Times New Roman" pitchFamily="18" charset="0"/>
                            </a:rPr>
                            <a:t> x 1.0</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1880952" r="-354945" b="-130952"/>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0.1857</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err="1" smtClean="0">
                              <a:effectLst/>
                              <a:latin typeface="Times New Roman" pitchFamily="18" charset="0"/>
                              <a:cs typeface="Times New Roman" pitchFamily="18" charset="0"/>
                            </a:rPr>
                            <a:t>Hayabusa</a:t>
                          </a:r>
                          <a:r>
                            <a:rPr lang="en-US" sz="1400" dirty="0" smtClean="0">
                              <a:effectLst/>
                              <a:latin typeface="Times New Roman" pitchFamily="18" charset="0"/>
                              <a:cs typeface="Times New Roman" pitchFamily="18" charset="0"/>
                            </a:rPr>
                            <a:t> 2, 2018</a:t>
                          </a:r>
                          <a:endParaRPr lang="ru-RU" sz="1400" b="0" dirty="0" smtClean="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400" b="1" kern="1200" dirty="0" smtClean="0">
                              <a:effectLst/>
                              <a:latin typeface="Times New Roman" pitchFamily="18" charset="0"/>
                              <a:cs typeface="Times New Roman" pitchFamily="18" charset="0"/>
                            </a:rPr>
                            <a:t>101955 </a:t>
                          </a:r>
                          <a:r>
                            <a:rPr lang="en-US" sz="1400" b="1" kern="1200" dirty="0" err="1" smtClean="0">
                              <a:effectLst/>
                              <a:latin typeface="Times New Roman" pitchFamily="18" charset="0"/>
                              <a:cs typeface="Times New Roman" pitchFamily="18" charset="0"/>
                            </a:rPr>
                            <a:t>Bennu</a:t>
                          </a:r>
                          <a:endParaRPr lang="ru-RU" sz="1400" b="1" kern="1200" dirty="0">
                            <a:solidFill>
                              <a:schemeClr val="bg1"/>
                            </a:solidFill>
                            <a:effectLst/>
                            <a:latin typeface="Times New Roman" pitchFamily="18" charset="0"/>
                            <a:ea typeface="+mn-ea"/>
                            <a:cs typeface="Times New Roman" pitchFamily="18" charset="0"/>
                          </a:endParaRPr>
                        </a:p>
                      </a:txBody>
                      <a:tcPr marL="67084" marR="67084" marT="0" marB="0" anchor="ctr"/>
                    </a:tc>
                    <a:tc>
                      <a:txBody>
                        <a:bodyPr/>
                        <a:lstStyle/>
                        <a:p>
                          <a:pPr algn="ctr">
                            <a:lnSpc>
                              <a:spcPct val="115000"/>
                            </a:lnSpc>
                            <a:spcAft>
                              <a:spcPts val="0"/>
                            </a:spcAft>
                          </a:pPr>
                          <a:r>
                            <a:rPr lang="en-US" sz="1400" kern="1200" dirty="0" smtClean="0">
                              <a:effectLst/>
                              <a:latin typeface="Times New Roman" pitchFamily="18" charset="0"/>
                              <a:cs typeface="Times New Roman" pitchFamily="18" charset="0"/>
                            </a:rPr>
                            <a:t>0.282</a:t>
                          </a:r>
                          <a:r>
                            <a:rPr lang="en-US" sz="1400" kern="1200" baseline="0" dirty="0" smtClean="0">
                              <a:effectLst/>
                              <a:latin typeface="Times New Roman" pitchFamily="18" charset="0"/>
                              <a:cs typeface="Times New Roman" pitchFamily="18" charset="0"/>
                            </a:rPr>
                            <a:t> x 0.268 x 0.246</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367033" t="-2029268" r="-354945" b="-34146"/>
                          </a:stretch>
                        </a:blipFill>
                      </a:tcPr>
                    </a:tc>
                    <a:tc>
                      <a:txBody>
                        <a:bodyPr/>
                        <a:lstStyle/>
                        <a:p>
                          <a:pPr algn="ctr">
                            <a:lnSpc>
                              <a:spcPct val="115000"/>
                            </a:lnSpc>
                            <a:spcAft>
                              <a:spcPts val="0"/>
                            </a:spcAft>
                          </a:pPr>
                          <a:r>
                            <a:rPr lang="en-US" sz="1400" b="0" kern="1200" dirty="0" smtClean="0">
                              <a:solidFill>
                                <a:schemeClr val="dk1"/>
                              </a:solidFill>
                              <a:effectLst/>
                              <a:latin typeface="Times New Roman" pitchFamily="18" charset="0"/>
                              <a:ea typeface="+mn-ea"/>
                              <a:cs typeface="Times New Roman" pitchFamily="18" charset="0"/>
                            </a:rPr>
                            <a:t>0.1363</a:t>
                          </a:r>
                          <a:endParaRPr lang="ru-RU" sz="1400" b="0" kern="1200" dirty="0">
                            <a:solidFill>
                              <a:schemeClr val="dk1"/>
                            </a:solidFill>
                            <a:effectLst/>
                            <a:latin typeface="Times New Roman" pitchFamily="18" charset="0"/>
                            <a:ea typeface="+mn-ea"/>
                            <a:cs typeface="Times New Roman" pitchFamily="18" charset="0"/>
                          </a:endParaRPr>
                        </a:p>
                      </a:txBody>
                      <a:tcPr marL="67084" marR="67084" marT="0" marB="0" anchor="ctr"/>
                    </a:tc>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400" dirty="0" smtClean="0">
                              <a:effectLst/>
                              <a:latin typeface="Times New Roman" pitchFamily="18" charset="0"/>
                              <a:cs typeface="Times New Roman" pitchFamily="18" charset="0"/>
                            </a:rPr>
                            <a:t>OSIRIS-Rex, future</a:t>
                          </a:r>
                          <a:endParaRPr lang="ru-RU" sz="1400" b="0" dirty="0" smtClean="0">
                            <a:effectLst/>
                            <a:latin typeface="Times New Roman" pitchFamily="18" charset="0"/>
                            <a:ea typeface="Calibri"/>
                            <a:cs typeface="Times New Roman" pitchFamily="18" charset="0"/>
                          </a:endParaRPr>
                        </a:p>
                      </a:txBody>
                      <a:tcPr marL="67084" marR="67084" marT="0" marB="0" anchor="ctr"/>
                    </a:tc>
                  </a:tr>
                </a:tbl>
              </a:graphicData>
            </a:graphic>
          </p:graphicFrame>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5</a:t>
            </a:fld>
            <a:endParaRPr lang="ru-RU"/>
          </a:p>
        </p:txBody>
      </p:sp>
    </p:spTree>
    <p:extLst>
      <p:ext uri="{BB962C8B-B14F-4D97-AF65-F5344CB8AC3E}">
        <p14:creationId xmlns:p14="http://schemas.microsoft.com/office/powerpoint/2010/main" val="18134013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Technical details of  integration</a:t>
            </a:r>
            <a:endParaRPr lang="ru-RU" sz="2800" b="1" i="1"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50</a:t>
            </a:fld>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122" y="692696"/>
            <a:ext cx="5476875" cy="1343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597" y="2035721"/>
            <a:ext cx="5495925" cy="1466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934" y="3463652"/>
            <a:ext cx="5429250" cy="1333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0834" y="4922862"/>
            <a:ext cx="5467350" cy="1314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201294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Technical details of  integration</a:t>
            </a:r>
            <a:endParaRPr lang="ru-RU" sz="2800" b="1" i="1"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51</a:t>
            </a:fld>
            <a:endParaRPr lang="ru-RU"/>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2" y="1484784"/>
            <a:ext cx="6924675" cy="3486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576320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Technical details of  integration</a:t>
            </a:r>
            <a:endParaRPr lang="ru-RU" sz="2800" b="1" i="1" dirty="0">
              <a:latin typeface="Times New Roman" panose="02020603050405020304" pitchFamily="18" charset="0"/>
              <a:cs typeface="Times New Roman" panose="02020603050405020304"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52</a:t>
            </a:fld>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5863" y="881063"/>
            <a:ext cx="6772275" cy="5095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78973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Applications: (</a:t>
            </a:r>
            <a:r>
              <a:rPr lang="en-US" sz="2800" b="1" i="1" dirty="0">
                <a:latin typeface="Times New Roman" pitchFamily="18" charset="0"/>
                <a:cs typeface="Times New Roman" pitchFamily="18" charset="0"/>
              </a:rPr>
              <a:t>2063</a:t>
            </a:r>
            <a:r>
              <a:rPr lang="en-US" sz="2800" b="1" i="1" dirty="0" smtClean="0">
                <a:latin typeface="Times New Roman" panose="02020603050405020304" pitchFamily="18" charset="0"/>
                <a:cs typeface="Times New Roman" panose="02020603050405020304" pitchFamily="18" charset="0"/>
              </a:rPr>
              <a:t>)  Bacchus</a:t>
            </a:r>
            <a:endParaRPr lang="ru-RU" sz="2800" b="1" i="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07504" y="836712"/>
            <a:ext cx="9036496" cy="369332"/>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Triangulation mesh ([27]): 2048 </a:t>
            </a:r>
            <a:r>
              <a:rPr lang="en-US" dirty="0">
                <a:latin typeface="Times New Roman" panose="02020603050405020304" pitchFamily="18" charset="0"/>
                <a:cs typeface="Times New Roman" panose="02020603050405020304" pitchFamily="18" charset="0"/>
              </a:rPr>
              <a:t>vertices and 4092 </a:t>
            </a:r>
            <a:r>
              <a:rPr lang="en-US" dirty="0" smtClean="0">
                <a:latin typeface="Times New Roman" panose="02020603050405020304" pitchFamily="18" charset="0"/>
                <a:cs typeface="Times New Roman" panose="02020603050405020304" pitchFamily="18" charset="0"/>
              </a:rPr>
              <a:t>facets</a:t>
            </a:r>
            <a:endParaRPr lang="ru-RU" dirty="0">
              <a:latin typeface="Times New Roman" panose="02020603050405020304" pitchFamily="18" charset="0"/>
              <a:cs typeface="Times New Roman" panose="02020603050405020304" pitchFamily="18" charset="0"/>
            </a:endParaRPr>
          </a:p>
        </p:txBody>
      </p:sp>
      <p:sp>
        <p:nvSpPr>
          <p:cNvPr id="7" name="Прямоугольник 6"/>
          <p:cNvSpPr/>
          <p:nvPr/>
        </p:nvSpPr>
        <p:spPr>
          <a:xfrm>
            <a:off x="-248" y="5927402"/>
            <a:ext cx="9144000" cy="646331"/>
          </a:xfrm>
          <a:prstGeom prst="rect">
            <a:avLst/>
          </a:prstGeom>
        </p:spPr>
        <p:txBody>
          <a:bodyPr wrap="square">
            <a:spAutoFit/>
          </a:bodyPr>
          <a:lstStyle/>
          <a:p>
            <a:r>
              <a:rPr lang="en-US" dirty="0" smtClean="0">
                <a:latin typeface="Times New Roman" panose="02020603050405020304" pitchFamily="18" charset="0"/>
                <a:cs typeface="Times New Roman" panose="02020603050405020304" pitchFamily="18" charset="0"/>
              </a:rPr>
              <a:t>[27] Neese</a:t>
            </a:r>
            <a:r>
              <a:rPr lang="en-US" dirty="0">
                <a:latin typeface="Times New Roman" panose="02020603050405020304" pitchFamily="18" charset="0"/>
                <a:cs typeface="Times New Roman" panose="02020603050405020304" pitchFamily="18" charset="0"/>
              </a:rPr>
              <a:t>, C., Ed. Small Body Radar Shape Models V2.0. EAR-A-5-DDR-RADARSHAPE-MODELS-V2.0</a:t>
            </a:r>
            <a:r>
              <a:rPr lang="en-US" dirty="0" smtClean="0">
                <a:latin typeface="Times New Roman" panose="02020603050405020304" pitchFamily="18" charset="0"/>
                <a:cs typeface="Times New Roman" panose="02020603050405020304" pitchFamily="18" charset="0"/>
              </a:rPr>
              <a:t>, NASA </a:t>
            </a:r>
            <a:r>
              <a:rPr lang="en-US" dirty="0">
                <a:latin typeface="Times New Roman" panose="02020603050405020304" pitchFamily="18" charset="0"/>
                <a:cs typeface="Times New Roman" panose="02020603050405020304" pitchFamily="18" charset="0"/>
              </a:rPr>
              <a:t>Planetary Data System, 2004.</a:t>
            </a:r>
            <a:endParaRPr lang="ru-RU" dirty="0">
              <a:latin typeface="Times New Roman" panose="02020603050405020304" pitchFamily="18" charset="0"/>
              <a:cs typeface="Times New Roman" panose="02020603050405020304" pitchFamily="18" charset="0"/>
            </a:endParaRP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225" y="1556792"/>
            <a:ext cx="2495550" cy="36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7940" y="1918742"/>
            <a:ext cx="7667625" cy="38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492896"/>
            <a:ext cx="8267700" cy="129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114" y="3933056"/>
            <a:ext cx="7153275" cy="1209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92126" y="5261198"/>
            <a:ext cx="4667250" cy="400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0"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3561" y="5286598"/>
            <a:ext cx="6381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98321" y="2978671"/>
            <a:ext cx="638175" cy="323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Номер слайда 8"/>
          <p:cNvSpPr>
            <a:spLocks noGrp="1"/>
          </p:cNvSpPr>
          <p:nvPr>
            <p:ph type="sldNum" sz="quarter" idx="12"/>
          </p:nvPr>
        </p:nvSpPr>
        <p:spPr/>
        <p:txBody>
          <a:bodyPr/>
          <a:lstStyle/>
          <a:p>
            <a:fld id="{B2EB5454-2006-4BB5-B20E-8C7B37842A03}" type="slidenum">
              <a:rPr lang="ru-RU" smtClean="0"/>
              <a:t>53</a:t>
            </a:fld>
            <a:endParaRPr lang="ru-RU"/>
          </a:p>
        </p:txBody>
      </p:sp>
    </p:spTree>
    <p:extLst>
      <p:ext uri="{BB962C8B-B14F-4D97-AF65-F5344CB8AC3E}">
        <p14:creationId xmlns:p14="http://schemas.microsoft.com/office/powerpoint/2010/main" val="28634456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Applications: (</a:t>
            </a:r>
            <a:r>
              <a:rPr lang="en-US" sz="2800" b="1" i="1" dirty="0">
                <a:latin typeface="Times New Roman" pitchFamily="18" charset="0"/>
                <a:cs typeface="Times New Roman" pitchFamily="18" charset="0"/>
              </a:rPr>
              <a:t>2063</a:t>
            </a:r>
            <a:r>
              <a:rPr lang="en-US" sz="2800" b="1" i="1" dirty="0" smtClean="0">
                <a:latin typeface="Times New Roman" panose="02020603050405020304" pitchFamily="18" charset="0"/>
                <a:cs typeface="Times New Roman" panose="02020603050405020304" pitchFamily="18" charset="0"/>
              </a:rPr>
              <a:t>)  Bacchus</a:t>
            </a:r>
            <a:endParaRPr lang="ru-RU" sz="2800" b="1" i="1" dirty="0">
              <a:latin typeface="Times New Roman" panose="02020603050405020304" pitchFamily="18" charset="0"/>
              <a:cs typeface="Times New Roman" panose="02020603050405020304" pitchFamily="18"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278632"/>
            <a:ext cx="6858000" cy="1571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44408" y="1712019"/>
            <a:ext cx="609600" cy="352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525" y="3394844"/>
            <a:ext cx="6838950" cy="192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49158" y="4190181"/>
            <a:ext cx="704850"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Номер слайда 1"/>
          <p:cNvSpPr>
            <a:spLocks noGrp="1"/>
          </p:cNvSpPr>
          <p:nvPr>
            <p:ph type="sldNum" sz="quarter" idx="12"/>
          </p:nvPr>
        </p:nvSpPr>
        <p:spPr/>
        <p:txBody>
          <a:bodyPr/>
          <a:lstStyle/>
          <a:p>
            <a:fld id="{B2EB5454-2006-4BB5-B20E-8C7B37842A03}" type="slidenum">
              <a:rPr lang="ru-RU" smtClean="0"/>
              <a:t>54</a:t>
            </a:fld>
            <a:endParaRPr lang="ru-RU"/>
          </a:p>
        </p:txBody>
      </p:sp>
    </p:spTree>
    <p:extLst>
      <p:ext uri="{BB962C8B-B14F-4D97-AF65-F5344CB8AC3E}">
        <p14:creationId xmlns:p14="http://schemas.microsoft.com/office/powerpoint/2010/main" val="325609694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3412"/>
            <a:ext cx="9144000" cy="523220"/>
          </a:xfrm>
          <a:prstGeom prst="rect">
            <a:avLst/>
          </a:prstGeom>
          <a:noFill/>
        </p:spPr>
        <p:txBody>
          <a:bodyPr wrap="square" rtlCol="0">
            <a:spAutoFit/>
          </a:bodyPr>
          <a:lstStyle/>
          <a:p>
            <a:pPr algn="ctr"/>
            <a:r>
              <a:rPr lang="en-US" sz="2800" b="1" i="1" dirty="0" smtClean="0">
                <a:latin typeface="Times New Roman" panose="02020603050405020304" pitchFamily="18" charset="0"/>
                <a:cs typeface="Times New Roman" panose="02020603050405020304" pitchFamily="18" charset="0"/>
              </a:rPr>
              <a:t>Applications</a:t>
            </a:r>
            <a:endParaRPr lang="ru-RU" sz="2800" b="1" i="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788674" y="1772816"/>
            <a:ext cx="5566652" cy="1938992"/>
          </a:xfrm>
          <a:prstGeom prst="rect">
            <a:avLst/>
          </a:prstGeom>
          <a:noFill/>
        </p:spPr>
        <p:txBody>
          <a:bodyPr wrap="none" rtlCol="0">
            <a:spAutoFit/>
          </a:bodyPr>
          <a:lstStyle/>
          <a:p>
            <a:r>
              <a:rPr lang="en-US" sz="2400" dirty="0" smtClean="0">
                <a:latin typeface="Times New Roman" panose="02020603050405020304" pitchFamily="18" charset="0"/>
                <a:cs typeface="Times New Roman" panose="02020603050405020304" pitchFamily="18" charset="0"/>
              </a:rPr>
              <a:t>Similar calculations are also carried out for:</a:t>
            </a: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(433) Eros</a:t>
            </a:r>
          </a:p>
          <a:p>
            <a:pPr marL="285750" indent="-285750">
              <a:buFont typeface="Arial" panose="020B0604020202020204" pitchFamily="34" charset="0"/>
              <a:buChar char="•"/>
            </a:pPr>
            <a:r>
              <a:rPr lang="en-US" sz="2400" dirty="0" smtClean="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99942) </a:t>
            </a:r>
            <a:r>
              <a:rPr lang="en-US" sz="2400" dirty="0" smtClean="0">
                <a:latin typeface="Times New Roman" panose="02020603050405020304" pitchFamily="18" charset="0"/>
                <a:cs typeface="Times New Roman" panose="02020603050405020304" pitchFamily="18" charset="0"/>
              </a:rPr>
              <a:t>Apophis</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(4769) </a:t>
            </a:r>
            <a:r>
              <a:rPr lang="en-US" sz="2400" dirty="0" smtClean="0">
                <a:latin typeface="Times New Roman" panose="02020603050405020304" pitchFamily="18" charset="0"/>
                <a:cs typeface="Times New Roman" panose="02020603050405020304" pitchFamily="18" charset="0"/>
              </a:rPr>
              <a:t>Castalia</a:t>
            </a:r>
          </a:p>
          <a:p>
            <a:pPr marL="285750" indent="-285750">
              <a:buFont typeface="Arial" panose="020B0604020202020204" pitchFamily="34" charset="0"/>
              <a:buChar char="•"/>
            </a:pPr>
            <a:r>
              <a:rPr lang="en-US" sz="2400" dirty="0">
                <a:latin typeface="Times New Roman" panose="02020603050405020304" pitchFamily="18" charset="0"/>
                <a:cs typeface="Times New Roman" panose="02020603050405020304" pitchFamily="18" charset="0"/>
              </a:rPr>
              <a:t>(67P) </a:t>
            </a:r>
            <a:r>
              <a:rPr lang="en-US" sz="2400" dirty="0" err="1" smtClean="0">
                <a:latin typeface="Times New Roman" panose="02020603050405020304" pitchFamily="18" charset="0"/>
                <a:cs typeface="Times New Roman" panose="02020603050405020304" pitchFamily="18" charset="0"/>
              </a:rPr>
              <a:t>Churyumov-Gerasimenko</a:t>
            </a:r>
            <a:endParaRPr lang="ru-RU" sz="2400" dirty="0">
              <a:latin typeface="Times New Roman" panose="02020603050405020304" pitchFamily="18" charset="0"/>
              <a:cs typeface="Times New Roman" panose="02020603050405020304" pitchFamily="18" charset="0"/>
            </a:endParaRPr>
          </a:p>
        </p:txBody>
      </p:sp>
      <p:sp>
        <p:nvSpPr>
          <p:cNvPr id="7" name="Номер слайда 6"/>
          <p:cNvSpPr>
            <a:spLocks noGrp="1"/>
          </p:cNvSpPr>
          <p:nvPr>
            <p:ph type="sldNum" sz="quarter" idx="12"/>
          </p:nvPr>
        </p:nvSpPr>
        <p:spPr/>
        <p:txBody>
          <a:bodyPr/>
          <a:lstStyle/>
          <a:p>
            <a:fld id="{B2EB5454-2006-4BB5-B20E-8C7B37842A03}" type="slidenum">
              <a:rPr lang="ru-RU" smtClean="0"/>
              <a:t>55</a:t>
            </a:fld>
            <a:endParaRPr lang="ru-RU"/>
          </a:p>
        </p:txBody>
      </p:sp>
    </p:spTree>
    <p:extLst>
      <p:ext uri="{BB962C8B-B14F-4D97-AF65-F5344CB8AC3E}">
        <p14:creationId xmlns:p14="http://schemas.microsoft.com/office/powerpoint/2010/main" val="197052490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17909" y="980728"/>
            <a:ext cx="9144000" cy="5401479"/>
          </a:xfrm>
          <a:prstGeom prst="rect">
            <a:avLst/>
          </a:prstGeom>
        </p:spPr>
        <p:txBody>
          <a:bodyPr wrap="square">
            <a:spAutoFit/>
          </a:bodyPr>
          <a:lstStyle/>
          <a:p>
            <a:pPr marL="457200" indent="-457200">
              <a:spcAft>
                <a:spcPts val="600"/>
              </a:spcAft>
              <a:buFont typeface="+mj-lt"/>
              <a:buAutoNum type="arabicPeriod"/>
            </a:pPr>
            <a:r>
              <a:rPr lang="de-DE" sz="2000" dirty="0" smtClean="0">
                <a:latin typeface="Times New Roman" pitchFamily="18" charset="0"/>
                <a:cs typeface="Times New Roman" pitchFamily="18" charset="0"/>
              </a:rPr>
              <a:t>https</a:t>
            </a:r>
            <a:r>
              <a:rPr lang="de-DE" sz="2000" dirty="0">
                <a:latin typeface="Times New Roman" pitchFamily="18" charset="0"/>
                <a:cs typeface="Times New Roman" pitchFamily="18" charset="0"/>
              </a:rPr>
              <a:t>://cneos.jpl.nasa.gov/sentry/</a:t>
            </a:r>
          </a:p>
          <a:p>
            <a:pPr marL="457200" indent="-457200">
              <a:spcAft>
                <a:spcPts val="600"/>
              </a:spcAft>
              <a:buFont typeface="+mj-lt"/>
              <a:buAutoNum type="arabicPeriod"/>
            </a:pPr>
            <a:r>
              <a:rPr lang="de-DE" sz="2000" dirty="0" smtClean="0">
                <a:latin typeface="Times New Roman" pitchFamily="18" charset="0"/>
                <a:cs typeface="Times New Roman" pitchFamily="18" charset="0"/>
              </a:rPr>
              <a:t>Peng </a:t>
            </a:r>
            <a:r>
              <a:rPr lang="de-DE" sz="2000" dirty="0">
                <a:latin typeface="Times New Roman" pitchFamily="18" charset="0"/>
                <a:cs typeface="Times New Roman" pitchFamily="18" charset="0"/>
              </a:rPr>
              <a:t>Guo, V. V. </a:t>
            </a:r>
            <a:r>
              <a:rPr lang="de-DE" sz="2000" dirty="0" err="1">
                <a:latin typeface="Times New Roman" pitchFamily="18" charset="0"/>
                <a:cs typeface="Times New Roman" pitchFamily="18" charset="0"/>
              </a:rPr>
              <a:t>Ivashkin</a:t>
            </a:r>
            <a:r>
              <a:rPr lang="de-DE" sz="2000" dirty="0">
                <a:latin typeface="Times New Roman" pitchFamily="18" charset="0"/>
                <a:cs typeface="Times New Roman" pitchFamily="18" charset="0"/>
              </a:rPr>
              <a:t>, C. A. </a:t>
            </a:r>
            <a:r>
              <a:rPr lang="de-DE" sz="2000" dirty="0" err="1">
                <a:latin typeface="Times New Roman" pitchFamily="18" charset="0"/>
                <a:cs typeface="Times New Roman" pitchFamily="18" charset="0"/>
              </a:rPr>
              <a:t>Stikhno</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P. M. </a:t>
            </a:r>
            <a:r>
              <a:rPr lang="de-DE" sz="2000" dirty="0" err="1">
                <a:latin typeface="Times New Roman" pitchFamily="18" charset="0"/>
                <a:cs typeface="Times New Roman" pitchFamily="18" charset="0"/>
              </a:rPr>
              <a:t>Shkapov</a:t>
            </a:r>
            <a:r>
              <a:rPr lang="de-DE" sz="2000" dirty="0">
                <a:latin typeface="Times New Roman" pitchFamily="18" charset="0"/>
                <a:cs typeface="Times New Roman" pitchFamily="18" charset="0"/>
              </a:rPr>
              <a:t> Determination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investigation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asteroid</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Apophis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trajectories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set</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potentially</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colliding</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with</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earth</a:t>
            </a:r>
            <a:r>
              <a:rPr lang="de-DE" sz="2000" dirty="0">
                <a:latin typeface="Times New Roman" pitchFamily="18" charset="0"/>
                <a:cs typeface="Times New Roman" pitchFamily="18" charset="0"/>
              </a:rPr>
              <a:t> in 2036 // IOP Conference </a:t>
            </a:r>
            <a:r>
              <a:rPr lang="de-DE" sz="2000" dirty="0" smtClean="0">
                <a:latin typeface="Times New Roman" pitchFamily="18" charset="0"/>
                <a:cs typeface="Times New Roman" pitchFamily="18" charset="0"/>
              </a:rPr>
              <a:t>Series </a:t>
            </a:r>
            <a:r>
              <a:rPr lang="de-DE" sz="2000" dirty="0">
                <a:latin typeface="Times New Roman" pitchFamily="18" charset="0"/>
                <a:cs typeface="Times New Roman" pitchFamily="18" charset="0"/>
              </a:rPr>
              <a:t>Materials Science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Engineering 2018. Vol. 468. N. 1. Art. 012023</a:t>
            </a:r>
          </a:p>
          <a:p>
            <a:pPr marL="457200" indent="-457200">
              <a:spcAft>
                <a:spcPts val="600"/>
              </a:spcAft>
              <a:buFont typeface="+mj-lt"/>
              <a:buAutoNum type="arabicPeriod"/>
            </a:pPr>
            <a:r>
              <a:rPr lang="de-DE" sz="2000" dirty="0" smtClean="0">
                <a:latin typeface="Times New Roman" pitchFamily="18" charset="0"/>
                <a:cs typeface="Times New Roman" pitchFamily="18" charset="0"/>
              </a:rPr>
              <a:t>M</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Brozović</a:t>
            </a:r>
            <a:r>
              <a:rPr lang="de-DE" sz="2000" dirty="0">
                <a:latin typeface="Times New Roman" pitchFamily="18" charset="0"/>
                <a:cs typeface="Times New Roman" pitchFamily="18" charset="0"/>
              </a:rPr>
              <a:t>, L.A.M. Benner, J.G. </a:t>
            </a:r>
            <a:r>
              <a:rPr lang="de-DE" sz="2000" dirty="0" err="1">
                <a:latin typeface="Times New Roman" pitchFamily="18" charset="0"/>
                <a:cs typeface="Times New Roman" pitchFamily="18" charset="0"/>
              </a:rPr>
              <a:t>McMichael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et.al Goldstone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Arecibo</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radar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observations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smtClean="0">
                <a:latin typeface="Times New Roman" pitchFamily="18" charset="0"/>
                <a:cs typeface="Times New Roman" pitchFamily="18" charset="0"/>
              </a:rPr>
              <a:t>(</a:t>
            </a:r>
            <a:r>
              <a:rPr lang="de-DE" sz="2000" dirty="0">
                <a:latin typeface="Times New Roman" pitchFamily="18" charset="0"/>
                <a:cs typeface="Times New Roman" pitchFamily="18" charset="0"/>
              </a:rPr>
              <a:t>99942) </a:t>
            </a:r>
            <a:r>
              <a:rPr lang="de-DE" sz="2000" dirty="0" err="1">
                <a:latin typeface="Times New Roman" pitchFamily="18" charset="0"/>
                <a:cs typeface="Times New Roman" pitchFamily="18" charset="0"/>
              </a:rPr>
              <a:t>Apophis</a:t>
            </a:r>
            <a:r>
              <a:rPr lang="de-DE" sz="2000" dirty="0">
                <a:latin typeface="Times New Roman" pitchFamily="18" charset="0"/>
                <a:cs typeface="Times New Roman" pitchFamily="18" charset="0"/>
              </a:rPr>
              <a:t> in 2012-2013 // </a:t>
            </a:r>
            <a:r>
              <a:rPr lang="de-DE" sz="2000" dirty="0" err="1">
                <a:latin typeface="Times New Roman" pitchFamily="18" charset="0"/>
                <a:cs typeface="Times New Roman" pitchFamily="18" charset="0"/>
              </a:rPr>
              <a:t>Icarus</a:t>
            </a:r>
            <a:r>
              <a:rPr lang="de-DE" sz="2000" dirty="0">
                <a:latin typeface="Times New Roman" pitchFamily="18" charset="0"/>
                <a:cs typeface="Times New Roman" pitchFamily="18" charset="0"/>
              </a:rPr>
              <a:t>. 2018. Vol. 300. P 115–128 </a:t>
            </a:r>
            <a:endParaRPr lang="de-DE" sz="2000" dirty="0" smtClean="0">
              <a:latin typeface="Times New Roman" pitchFamily="18" charset="0"/>
              <a:cs typeface="Times New Roman" pitchFamily="18" charset="0"/>
            </a:endParaRPr>
          </a:p>
          <a:p>
            <a:pPr marL="457200" indent="-457200">
              <a:spcAft>
                <a:spcPts val="600"/>
              </a:spcAft>
              <a:buFont typeface="+mj-lt"/>
              <a:buAutoNum type="arabicPeriod"/>
            </a:pPr>
            <a:r>
              <a:rPr lang="de-DE" sz="2000" dirty="0" smtClean="0">
                <a:latin typeface="Times New Roman" pitchFamily="18" charset="0"/>
                <a:cs typeface="Times New Roman" pitchFamily="18" charset="0"/>
              </a:rPr>
              <a:t>V.V. </a:t>
            </a:r>
            <a:r>
              <a:rPr lang="de-DE" sz="2000" dirty="0" err="1" smtClean="0">
                <a:latin typeface="Times New Roman" pitchFamily="18" charset="0"/>
                <a:cs typeface="Times New Roman" pitchFamily="18" charset="0"/>
              </a:rPr>
              <a:t>Beletsky</a:t>
            </a:r>
            <a:r>
              <a:rPr lang="de-DE" sz="2000" dirty="0" smtClean="0">
                <a:latin typeface="Times New Roman" pitchFamily="18" charset="0"/>
                <a:cs typeface="Times New Roman" pitchFamily="18" charset="0"/>
              </a:rPr>
              <a:t>, O.N. </a:t>
            </a:r>
            <a:r>
              <a:rPr lang="de-DE" sz="2000" dirty="0" err="1" smtClean="0">
                <a:latin typeface="Times New Roman" pitchFamily="18" charset="0"/>
                <a:cs typeface="Times New Roman" pitchFamily="18" charset="0"/>
              </a:rPr>
              <a:t>Ponomareva</a:t>
            </a:r>
            <a:r>
              <a:rPr lang="de-DE" sz="2000" dirty="0" smtClean="0">
                <a:latin typeface="Times New Roman" pitchFamily="18" charset="0"/>
                <a:cs typeface="Times New Roman" pitchFamily="18" charset="0"/>
              </a:rPr>
              <a:t> A </a:t>
            </a:r>
            <a:r>
              <a:rPr lang="de-DE" sz="2000" dirty="0" err="1">
                <a:latin typeface="Times New Roman" pitchFamily="18" charset="0"/>
                <a:cs typeface="Times New Roman" pitchFamily="18" charset="0"/>
              </a:rPr>
              <a:t>parametric</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analysis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relative </a:t>
            </a:r>
            <a:r>
              <a:rPr lang="de-DE" sz="2000" dirty="0" err="1">
                <a:latin typeface="Times New Roman" pitchFamily="18" charset="0"/>
                <a:cs typeface="Times New Roman" pitchFamily="18" charset="0"/>
              </a:rPr>
              <a:t>equilibrium</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stability</a:t>
            </a:r>
            <a:r>
              <a:rPr lang="de-DE" sz="2000" dirty="0">
                <a:latin typeface="Times New Roman" pitchFamily="18" charset="0"/>
                <a:cs typeface="Times New Roman" pitchFamily="18" charset="0"/>
              </a:rPr>
              <a:t> in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gravitational</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field</a:t>
            </a:r>
            <a:r>
              <a:rPr lang="de-DE" sz="2000" dirty="0">
                <a:latin typeface="Times New Roman" pitchFamily="18" charset="0"/>
                <a:cs typeface="Times New Roman" pitchFamily="18" charset="0"/>
              </a:rPr>
              <a:t> // Space </a:t>
            </a:r>
            <a:r>
              <a:rPr lang="de-DE" sz="2000" dirty="0" err="1">
                <a:latin typeface="Times New Roman" pitchFamily="18" charset="0"/>
                <a:cs typeface="Times New Roman" pitchFamily="18" charset="0"/>
              </a:rPr>
              <a:t>Researches</a:t>
            </a:r>
            <a:r>
              <a:rPr lang="de-DE" sz="2000" dirty="0">
                <a:latin typeface="Times New Roman" pitchFamily="18" charset="0"/>
                <a:cs typeface="Times New Roman" pitchFamily="18" charset="0"/>
              </a:rPr>
              <a:t>. 1990. Vol. 28. N. 5. Pp. 664–675. </a:t>
            </a:r>
          </a:p>
          <a:p>
            <a:pPr marL="457200" indent="-457200">
              <a:spcAft>
                <a:spcPts val="600"/>
              </a:spcAft>
              <a:buFont typeface="+mj-lt"/>
              <a:buAutoNum type="arabicPeriod"/>
            </a:pPr>
            <a:r>
              <a:rPr lang="de-DE" sz="2000" dirty="0" smtClean="0">
                <a:latin typeface="Times New Roman" pitchFamily="18" charset="0"/>
                <a:cs typeface="Times New Roman" pitchFamily="18" charset="0"/>
              </a:rPr>
              <a:t>V.V. </a:t>
            </a:r>
            <a:r>
              <a:rPr lang="de-DE" sz="2000" dirty="0" err="1" smtClean="0">
                <a:latin typeface="Times New Roman" pitchFamily="18" charset="0"/>
                <a:cs typeface="Times New Roman" pitchFamily="18" charset="0"/>
              </a:rPr>
              <a:t>Beletsky</a:t>
            </a:r>
            <a:r>
              <a:rPr lang="de-DE" sz="2000" dirty="0" smtClean="0">
                <a:latin typeface="Times New Roman" pitchFamily="18" charset="0"/>
                <a:cs typeface="Times New Roman" pitchFamily="18" charset="0"/>
              </a:rPr>
              <a:t>, A.V.  </a:t>
            </a:r>
            <a:r>
              <a:rPr lang="de-DE" sz="2000" dirty="0" err="1" smtClean="0">
                <a:latin typeface="Times New Roman" pitchFamily="18" charset="0"/>
                <a:cs typeface="Times New Roman" pitchFamily="18" charset="0"/>
              </a:rPr>
              <a:t>Rodnikov</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Stability</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triangle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libration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points</a:t>
            </a:r>
            <a:r>
              <a:rPr lang="de-DE" sz="2000" dirty="0">
                <a:latin typeface="Times New Roman" pitchFamily="18" charset="0"/>
                <a:cs typeface="Times New Roman" pitchFamily="18" charset="0"/>
              </a:rPr>
              <a:t> in </a:t>
            </a:r>
            <a:r>
              <a:rPr lang="de-DE" sz="2000" dirty="0" err="1">
                <a:latin typeface="Times New Roman" pitchFamily="18" charset="0"/>
                <a:cs typeface="Times New Roman" pitchFamily="18" charset="0"/>
              </a:rPr>
              <a:t>generalized</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restricted</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circular</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three</a:t>
            </a:r>
            <a:r>
              <a:rPr lang="de-DE" sz="2000" dirty="0">
                <a:latin typeface="Times New Roman" pitchFamily="18" charset="0"/>
                <a:cs typeface="Times New Roman" pitchFamily="18" charset="0"/>
              </a:rPr>
              <a:t>-body </a:t>
            </a:r>
            <a:r>
              <a:rPr lang="de-DE" sz="2000" dirty="0" err="1">
                <a:latin typeface="Times New Roman" pitchFamily="18" charset="0"/>
                <a:cs typeface="Times New Roman" pitchFamily="18" charset="0"/>
              </a:rPr>
              <a:t>problem</a:t>
            </a:r>
            <a:r>
              <a:rPr lang="de-DE" sz="2000" dirty="0">
                <a:latin typeface="Times New Roman" pitchFamily="18" charset="0"/>
                <a:cs typeface="Times New Roman" pitchFamily="18" charset="0"/>
              </a:rPr>
              <a:t> // </a:t>
            </a:r>
            <a:r>
              <a:rPr lang="de-DE" sz="2000" dirty="0" err="1">
                <a:latin typeface="Times New Roman" pitchFamily="18" charset="0"/>
                <a:cs typeface="Times New Roman" pitchFamily="18" charset="0"/>
              </a:rPr>
              <a:t>Cosmic</a:t>
            </a:r>
            <a:r>
              <a:rPr lang="de-DE" sz="2000" dirty="0">
                <a:latin typeface="Times New Roman" pitchFamily="18" charset="0"/>
                <a:cs typeface="Times New Roman" pitchFamily="18" charset="0"/>
              </a:rPr>
              <a:t> Research. 2008. Vol. 46. N. 1. Pp. 40 – </a:t>
            </a:r>
            <a:r>
              <a:rPr lang="de-DE" sz="2000" dirty="0" smtClean="0">
                <a:latin typeface="Times New Roman" pitchFamily="18" charset="0"/>
                <a:cs typeface="Times New Roman" pitchFamily="18" charset="0"/>
              </a:rPr>
              <a:t>48.</a:t>
            </a:r>
          </a:p>
          <a:p>
            <a:pPr marL="457200" indent="-457200">
              <a:spcAft>
                <a:spcPts val="600"/>
              </a:spcAft>
              <a:buFont typeface="+mj-lt"/>
              <a:buAutoNum type="arabicPeriod"/>
            </a:pPr>
            <a:r>
              <a:rPr lang="de-DE" sz="2000" dirty="0" smtClean="0">
                <a:latin typeface="Times New Roman" pitchFamily="18" charset="0"/>
                <a:cs typeface="Times New Roman" pitchFamily="18" charset="0"/>
              </a:rPr>
              <a:t>B</a:t>
            </a:r>
            <a:r>
              <a:rPr lang="de-DE" sz="2000" dirty="0">
                <a:latin typeface="Times New Roman" pitchFamily="18" charset="0"/>
                <a:cs typeface="Times New Roman" pitchFamily="18" charset="0"/>
              </a:rPr>
              <a:t>. Riemann Schwere, </a:t>
            </a:r>
            <a:r>
              <a:rPr lang="de-DE" sz="2000" dirty="0" err="1">
                <a:latin typeface="Times New Roman" pitchFamily="18" charset="0"/>
                <a:cs typeface="Times New Roman" pitchFamily="18" charset="0"/>
              </a:rPr>
              <a:t>Elektricität</a:t>
            </a:r>
            <a:r>
              <a:rPr lang="de-DE" sz="2000" dirty="0">
                <a:latin typeface="Times New Roman" pitchFamily="18" charset="0"/>
                <a:cs typeface="Times New Roman" pitchFamily="18" charset="0"/>
              </a:rPr>
              <a:t> und Magnetismus, </a:t>
            </a:r>
            <a:r>
              <a:rPr lang="de-DE" sz="2000" dirty="0" err="1">
                <a:latin typeface="Times New Roman" pitchFamily="18" charset="0"/>
                <a:cs typeface="Times New Roman" pitchFamily="18" charset="0"/>
              </a:rPr>
              <a:t>ed</a:t>
            </a:r>
            <a:r>
              <a:rPr lang="de-DE" sz="2000" dirty="0">
                <a:latin typeface="Times New Roman" pitchFamily="18" charset="0"/>
                <a:cs typeface="Times New Roman" pitchFamily="18" charset="0"/>
              </a:rPr>
              <a:t>. K. </a:t>
            </a:r>
            <a:r>
              <a:rPr lang="de-DE" sz="2000" dirty="0" err="1">
                <a:latin typeface="Times New Roman" pitchFamily="18" charset="0"/>
                <a:cs typeface="Times New Roman" pitchFamily="18" charset="0"/>
              </a:rPr>
              <a:t>Hattendorff</a:t>
            </a:r>
            <a:r>
              <a:rPr lang="de-DE" sz="2000" dirty="0">
                <a:latin typeface="Times New Roman" pitchFamily="18" charset="0"/>
                <a:cs typeface="Times New Roman" pitchFamily="18" charset="0"/>
              </a:rPr>
              <a:t> (Hannover, 1875), pp. </a:t>
            </a:r>
            <a:r>
              <a:rPr lang="de-DE" sz="2000" dirty="0" smtClean="0">
                <a:latin typeface="Times New Roman" pitchFamily="18" charset="0"/>
                <a:cs typeface="Times New Roman" pitchFamily="18" charset="0"/>
              </a:rPr>
              <a:t>313-337</a:t>
            </a:r>
            <a:r>
              <a:rPr lang="de-DE" sz="2000" dirty="0">
                <a:latin typeface="Times New Roman" pitchFamily="18" charset="0"/>
                <a:cs typeface="Times New Roman" pitchFamily="18" charset="0"/>
              </a:rPr>
              <a:t>. </a:t>
            </a:r>
          </a:p>
        </p:txBody>
      </p:sp>
      <p:sp>
        <p:nvSpPr>
          <p:cNvPr id="6" name="Заголовок 1"/>
          <p:cNvSpPr>
            <a:spLocks noGrp="1"/>
          </p:cNvSpPr>
          <p:nvPr>
            <p:ph type="title"/>
          </p:nvPr>
        </p:nvSpPr>
        <p:spPr>
          <a:xfrm>
            <a:off x="0" y="0"/>
            <a:ext cx="9144000" cy="692696"/>
          </a:xfrm>
        </p:spPr>
        <p:txBody>
          <a:bodyPr>
            <a:noAutofit/>
          </a:bodyPr>
          <a:lstStyle/>
          <a:p>
            <a:r>
              <a:rPr lang="en-US" sz="4000" b="1" i="1" dirty="0">
                <a:latin typeface="Times New Roman" pitchFamily="18" charset="0"/>
                <a:cs typeface="Times New Roman" pitchFamily="18" charset="0"/>
              </a:rPr>
              <a:t>References</a:t>
            </a:r>
            <a:endParaRPr lang="ru-RU" sz="4000" b="1" i="1"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56</a:t>
            </a:fld>
            <a:endParaRPr lang="ru-RU"/>
          </a:p>
        </p:txBody>
      </p:sp>
    </p:spTree>
    <p:extLst>
      <p:ext uri="{BB962C8B-B14F-4D97-AF65-F5344CB8AC3E}">
        <p14:creationId xmlns:p14="http://schemas.microsoft.com/office/powerpoint/2010/main" val="123381213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764704"/>
            <a:ext cx="9161909" cy="6093976"/>
          </a:xfrm>
          <a:prstGeom prst="rect">
            <a:avLst/>
          </a:prstGeom>
        </p:spPr>
        <p:txBody>
          <a:bodyPr wrap="square">
            <a:spAutoFit/>
          </a:bodyPr>
          <a:lstStyle/>
          <a:p>
            <a:pPr marL="457200" indent="-457200">
              <a:spcAft>
                <a:spcPts val="600"/>
              </a:spcAft>
              <a:buFont typeface="+mj-lt"/>
              <a:buAutoNum type="arabicPeriod" startAt="7"/>
            </a:pPr>
            <a:r>
              <a:rPr lang="de-DE" sz="2000" dirty="0">
                <a:latin typeface="Times New Roman" pitchFamily="18" charset="0"/>
                <a:cs typeface="Times New Roman" pitchFamily="18" charset="0"/>
              </a:rPr>
              <a:t> R. Werner The </a:t>
            </a:r>
            <a:r>
              <a:rPr lang="de-DE" sz="2000" dirty="0" err="1">
                <a:latin typeface="Times New Roman" pitchFamily="18" charset="0"/>
                <a:cs typeface="Times New Roman" pitchFamily="18" charset="0"/>
              </a:rPr>
              <a:t>gravitational</a:t>
            </a:r>
            <a:r>
              <a:rPr lang="de-DE" sz="2000" dirty="0">
                <a:latin typeface="Times New Roman" pitchFamily="18" charset="0"/>
                <a:cs typeface="Times New Roman" pitchFamily="18" charset="0"/>
              </a:rPr>
              <a:t> potential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 </a:t>
            </a:r>
            <a:r>
              <a:rPr lang="de-DE" sz="2000" dirty="0" err="1">
                <a:latin typeface="Times New Roman" pitchFamily="18" charset="0"/>
                <a:cs typeface="Times New Roman" pitchFamily="18" charset="0"/>
              </a:rPr>
              <a:t>homogeneous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polyhedron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don't</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cut</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corners</a:t>
            </a:r>
            <a:r>
              <a:rPr lang="de-DE" sz="2000" dirty="0">
                <a:latin typeface="Times New Roman" pitchFamily="18" charset="0"/>
                <a:cs typeface="Times New Roman" pitchFamily="18" charset="0"/>
              </a:rPr>
              <a:t> // </a:t>
            </a:r>
            <a:r>
              <a:rPr lang="de-DE" sz="2000" dirty="0" err="1" smtClean="0">
                <a:latin typeface="Times New Roman" pitchFamily="18" charset="0"/>
                <a:cs typeface="Times New Roman" pitchFamily="18" charset="0"/>
              </a:rPr>
              <a:t>Celestial</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Mechanics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Dynamical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Astronomy</a:t>
            </a:r>
            <a:r>
              <a:rPr lang="de-DE" sz="2000" dirty="0">
                <a:latin typeface="Times New Roman" pitchFamily="18" charset="0"/>
                <a:cs typeface="Times New Roman" pitchFamily="18" charset="0"/>
              </a:rPr>
              <a:t>. 1994. Vol.59. No.3. P.253 – </a:t>
            </a:r>
            <a:r>
              <a:rPr lang="de-DE" sz="2000" dirty="0" smtClean="0">
                <a:latin typeface="Times New Roman" pitchFamily="18" charset="0"/>
                <a:cs typeface="Times New Roman" pitchFamily="18" charset="0"/>
              </a:rPr>
              <a:t>278</a:t>
            </a:r>
          </a:p>
          <a:p>
            <a:pPr marL="457200" indent="-457200">
              <a:spcAft>
                <a:spcPts val="600"/>
              </a:spcAft>
              <a:buFont typeface="+mj-lt"/>
              <a:buAutoNum type="arabicPeriod" startAt="7"/>
            </a:pPr>
            <a:r>
              <a:rPr lang="de-DE" sz="2000" dirty="0">
                <a:latin typeface="Times New Roman" pitchFamily="18" charset="0"/>
                <a:cs typeface="Times New Roman" pitchFamily="18" charset="0"/>
              </a:rPr>
              <a:t>R. Werner, D. </a:t>
            </a:r>
            <a:r>
              <a:rPr lang="de-DE" sz="2000" dirty="0" err="1">
                <a:latin typeface="Times New Roman" pitchFamily="18" charset="0"/>
                <a:cs typeface="Times New Roman" pitchFamily="18" charset="0"/>
              </a:rPr>
              <a:t>Scheeres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Exterior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gravitation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 </a:t>
            </a:r>
            <a:r>
              <a:rPr lang="de-DE" sz="2000" dirty="0" err="1">
                <a:latin typeface="Times New Roman" pitchFamily="18" charset="0"/>
                <a:cs typeface="Times New Roman" pitchFamily="18" charset="0"/>
              </a:rPr>
              <a:t>polyhedron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derived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compared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with</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harmonic</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and</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mascon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gravitation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representations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asteroid</a:t>
            </a:r>
            <a:r>
              <a:rPr lang="de-DE" sz="2000" dirty="0">
                <a:latin typeface="Times New Roman" pitchFamily="18" charset="0"/>
                <a:cs typeface="Times New Roman" pitchFamily="18" charset="0"/>
              </a:rPr>
              <a:t> 4769 </a:t>
            </a:r>
            <a:r>
              <a:rPr lang="de-DE" sz="2000" dirty="0" err="1">
                <a:latin typeface="Times New Roman" pitchFamily="18" charset="0"/>
                <a:cs typeface="Times New Roman" pitchFamily="18" charset="0"/>
              </a:rPr>
              <a:t>Castalia</a:t>
            </a:r>
            <a:r>
              <a:rPr lang="de-DE" sz="2000" dirty="0">
                <a:latin typeface="Times New Roman" pitchFamily="18" charset="0"/>
                <a:cs typeface="Times New Roman" pitchFamily="18" charset="0"/>
              </a:rPr>
              <a:t> // </a:t>
            </a:r>
            <a:r>
              <a:rPr lang="de-DE" sz="2000" dirty="0" err="1">
                <a:latin typeface="Times New Roman" pitchFamily="18" charset="0"/>
                <a:cs typeface="Times New Roman" pitchFamily="18" charset="0"/>
              </a:rPr>
              <a:t>Celestial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Mechanics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dynamical</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Astronomy</a:t>
            </a:r>
            <a:r>
              <a:rPr lang="de-DE" sz="2000" dirty="0">
                <a:latin typeface="Times New Roman" pitchFamily="18" charset="0"/>
                <a:cs typeface="Times New Roman" pitchFamily="18" charset="0"/>
              </a:rPr>
              <a:t>.  1996. Vol.65. No.3. P. 313-344.</a:t>
            </a:r>
          </a:p>
          <a:p>
            <a:pPr marL="457200" indent="-457200">
              <a:spcAft>
                <a:spcPts val="600"/>
              </a:spcAft>
              <a:buFont typeface="+mj-lt"/>
              <a:buAutoNum type="arabicPeriod" startAt="7"/>
            </a:pPr>
            <a:r>
              <a:rPr lang="de-DE" sz="2000" dirty="0" err="1" smtClean="0">
                <a:latin typeface="Times New Roman" pitchFamily="18" charset="0"/>
                <a:cs typeface="Times New Roman" pitchFamily="18" charset="0"/>
              </a:rPr>
              <a:t>Sludskii</a:t>
            </a:r>
            <a:r>
              <a:rPr lang="de-DE" sz="2000" dirty="0" smtClean="0">
                <a:latin typeface="Times New Roman" pitchFamily="18" charset="0"/>
                <a:cs typeface="Times New Roman" pitchFamily="18" charset="0"/>
              </a:rPr>
              <a:t> </a:t>
            </a:r>
            <a:r>
              <a:rPr lang="de-DE" sz="2000" dirty="0">
                <a:latin typeface="Times New Roman" pitchFamily="18" charset="0"/>
                <a:cs typeface="Times New Roman" pitchFamily="18" charset="0"/>
              </a:rPr>
              <a:t>FA (1863) On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deflection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plumb</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lines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Master’s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thesis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Moscow</a:t>
            </a:r>
            <a:r>
              <a:rPr lang="de-DE" sz="2000" dirty="0">
                <a:latin typeface="Times New Roman" pitchFamily="18" charset="0"/>
                <a:cs typeface="Times New Roman" pitchFamily="18" charset="0"/>
              </a:rPr>
              <a:t>, Univ. </a:t>
            </a:r>
            <a:r>
              <a:rPr lang="de-DE" sz="2000" dirty="0" err="1">
                <a:latin typeface="Times New Roman" pitchFamily="18" charset="0"/>
                <a:cs typeface="Times New Roman" pitchFamily="18" charset="0"/>
              </a:rPr>
              <a:t>Tipografiya</a:t>
            </a:r>
            <a:r>
              <a:rPr lang="de-DE" sz="2000" dirty="0">
                <a:latin typeface="Times New Roman" pitchFamily="18" charset="0"/>
                <a:cs typeface="Times New Roman" pitchFamily="18" charset="0"/>
              </a:rPr>
              <a:t> </a:t>
            </a:r>
            <a:r>
              <a:rPr lang="de-DE" sz="2000" dirty="0" smtClean="0">
                <a:latin typeface="Times New Roman" pitchFamily="18" charset="0"/>
                <a:cs typeface="Times New Roman" pitchFamily="18" charset="0"/>
              </a:rPr>
              <a:t>(</a:t>
            </a:r>
            <a:r>
              <a:rPr lang="de-DE" sz="2000" dirty="0">
                <a:latin typeface="Times New Roman" pitchFamily="18" charset="0"/>
                <a:cs typeface="Times New Roman" pitchFamily="18" charset="0"/>
              </a:rPr>
              <a:t>in </a:t>
            </a:r>
            <a:r>
              <a:rPr lang="de-DE" sz="2000" dirty="0" err="1">
                <a:latin typeface="Times New Roman" pitchFamily="18" charset="0"/>
                <a:cs typeface="Times New Roman" pitchFamily="18" charset="0"/>
              </a:rPr>
              <a:t>Russian</a:t>
            </a:r>
            <a:r>
              <a:rPr lang="de-DE" sz="2000" dirty="0" smtClean="0">
                <a:latin typeface="Times New Roman" pitchFamily="18" charset="0"/>
                <a:cs typeface="Times New Roman" pitchFamily="18" charset="0"/>
              </a:rPr>
              <a:t>)</a:t>
            </a:r>
            <a:endParaRPr lang="de-DE" sz="2000" dirty="0">
              <a:latin typeface="Times New Roman" pitchFamily="18" charset="0"/>
              <a:cs typeface="Times New Roman" pitchFamily="18" charset="0"/>
            </a:endParaRPr>
          </a:p>
          <a:p>
            <a:pPr marL="457200" indent="-457200">
              <a:spcAft>
                <a:spcPts val="600"/>
              </a:spcAft>
              <a:buFont typeface="+mj-lt"/>
              <a:buAutoNum type="arabicPeriod" startAt="7"/>
            </a:pPr>
            <a:r>
              <a:rPr lang="de-DE" sz="2000" dirty="0" smtClean="0">
                <a:latin typeface="Times New Roman" pitchFamily="18" charset="0"/>
                <a:cs typeface="Times New Roman" pitchFamily="18" charset="0"/>
              </a:rPr>
              <a:t>H</a:t>
            </a:r>
            <a:r>
              <a:rPr lang="de-DE" sz="2000" dirty="0">
                <a:latin typeface="Times New Roman" pitchFamily="18" charset="0"/>
                <a:cs typeface="Times New Roman" pitchFamily="18" charset="0"/>
              </a:rPr>
              <a:t>. Steinhaus, </a:t>
            </a:r>
            <a:r>
              <a:rPr lang="de-DE" sz="2000" dirty="0" err="1">
                <a:latin typeface="Times New Roman" pitchFamily="18" charset="0"/>
                <a:cs typeface="Times New Roman" pitchFamily="18" charset="0"/>
              </a:rPr>
              <a:t>Sur</a:t>
            </a:r>
            <a:r>
              <a:rPr lang="de-DE" sz="2000" dirty="0">
                <a:latin typeface="Times New Roman" pitchFamily="18" charset="0"/>
                <a:cs typeface="Times New Roman" pitchFamily="18" charset="0"/>
              </a:rPr>
              <a:t> la </a:t>
            </a:r>
            <a:r>
              <a:rPr lang="de-DE" sz="2000" dirty="0" err="1">
                <a:latin typeface="Times New Roman" pitchFamily="18" charset="0"/>
                <a:cs typeface="Times New Roman" pitchFamily="18" charset="0"/>
              </a:rPr>
              <a:t>division</a:t>
            </a:r>
            <a:r>
              <a:rPr lang="de-DE" sz="2000" dirty="0">
                <a:latin typeface="Times New Roman" pitchFamily="18" charset="0"/>
                <a:cs typeface="Times New Roman" pitchFamily="18" charset="0"/>
              </a:rPr>
              <a:t> des </a:t>
            </a:r>
            <a:r>
              <a:rPr lang="de-DE" sz="2000" dirty="0" err="1">
                <a:latin typeface="Times New Roman" pitchFamily="18" charset="0"/>
                <a:cs typeface="Times New Roman" pitchFamily="18" charset="0"/>
              </a:rPr>
              <a:t>corp</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materiels</a:t>
            </a:r>
            <a:r>
              <a:rPr lang="de-DE" sz="2000" dirty="0">
                <a:latin typeface="Times New Roman" pitchFamily="18" charset="0"/>
                <a:cs typeface="Times New Roman" pitchFamily="18" charset="0"/>
              </a:rPr>
              <a:t> en </a:t>
            </a:r>
            <a:r>
              <a:rPr lang="de-DE" sz="2000" dirty="0" err="1">
                <a:latin typeface="Times New Roman" pitchFamily="18" charset="0"/>
                <a:cs typeface="Times New Roman" pitchFamily="18" charset="0"/>
              </a:rPr>
              <a:t>parties</a:t>
            </a:r>
            <a:r>
              <a:rPr lang="de-DE" sz="2000" dirty="0">
                <a:latin typeface="Times New Roman" pitchFamily="18" charset="0"/>
                <a:cs typeface="Times New Roman" pitchFamily="18" charset="0"/>
              </a:rPr>
              <a:t>. Bull. </a:t>
            </a:r>
            <a:r>
              <a:rPr lang="de-DE" sz="2000" dirty="0" err="1">
                <a:latin typeface="Times New Roman" pitchFamily="18" charset="0"/>
                <a:cs typeface="Times New Roman" pitchFamily="18" charset="0"/>
              </a:rPr>
              <a:t>Acad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Polon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Sci</a:t>
            </a:r>
            <a:r>
              <a:rPr lang="de-DE" sz="2000" dirty="0">
                <a:latin typeface="Times New Roman" pitchFamily="18" charset="0"/>
                <a:cs typeface="Times New Roman" pitchFamily="18" charset="0"/>
              </a:rPr>
              <a:t>. IV </a:t>
            </a:r>
            <a:r>
              <a:rPr lang="de-DE" sz="2000" dirty="0" smtClean="0">
                <a:latin typeface="Times New Roman" pitchFamily="18" charset="0"/>
                <a:cs typeface="Times New Roman" pitchFamily="18" charset="0"/>
              </a:rPr>
              <a:t>(</a:t>
            </a:r>
            <a:r>
              <a:rPr lang="de-DE" sz="2000" dirty="0" err="1">
                <a:latin typeface="Times New Roman" pitchFamily="18" charset="0"/>
                <a:cs typeface="Times New Roman" pitchFamily="18" charset="0"/>
              </a:rPr>
              <a:t>Cl.III</a:t>
            </a:r>
            <a:r>
              <a:rPr lang="de-DE" sz="2000" dirty="0">
                <a:latin typeface="Times New Roman" pitchFamily="18" charset="0"/>
                <a:cs typeface="Times New Roman" pitchFamily="18" charset="0"/>
              </a:rPr>
              <a:t>) (1956) </a:t>
            </a:r>
            <a:r>
              <a:rPr lang="de-DE" sz="2000" dirty="0" smtClean="0">
                <a:latin typeface="Times New Roman" pitchFamily="18" charset="0"/>
                <a:cs typeface="Times New Roman" pitchFamily="18" charset="0"/>
              </a:rPr>
              <a:t>801–804.</a:t>
            </a:r>
          </a:p>
          <a:p>
            <a:pPr marL="457200" indent="-457200">
              <a:spcAft>
                <a:spcPts val="600"/>
              </a:spcAft>
              <a:buFont typeface="+mj-lt"/>
              <a:buAutoNum type="arabicPeriod" startAt="7"/>
            </a:pPr>
            <a:r>
              <a:rPr lang="de-DE" sz="2000" dirty="0" smtClean="0">
                <a:latin typeface="Times New Roman" pitchFamily="18" charset="0"/>
                <a:cs typeface="Times New Roman" pitchFamily="18" charset="0"/>
              </a:rPr>
              <a:t>S.P</a:t>
            </a:r>
            <a:r>
              <a:rPr lang="de-DE" sz="2000" dirty="0">
                <a:latin typeface="Times New Roman" pitchFamily="18" charset="0"/>
                <a:cs typeface="Times New Roman" pitchFamily="18" charset="0"/>
              </a:rPr>
              <a:t>. Lloyd Least </a:t>
            </a:r>
            <a:r>
              <a:rPr lang="de-DE" sz="2000" dirty="0" err="1">
                <a:latin typeface="Times New Roman" pitchFamily="18" charset="0"/>
                <a:cs typeface="Times New Roman" pitchFamily="18" charset="0"/>
              </a:rPr>
              <a:t>squares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quantization</a:t>
            </a:r>
            <a:r>
              <a:rPr lang="de-DE" sz="2000" dirty="0">
                <a:latin typeface="Times New Roman" pitchFamily="18" charset="0"/>
                <a:cs typeface="Times New Roman" pitchFamily="18" charset="0"/>
              </a:rPr>
              <a:t> in PCM, IEEE Transactions on Information </a:t>
            </a:r>
            <a:r>
              <a:rPr lang="de-DE" sz="2000" dirty="0" err="1">
                <a:latin typeface="Times New Roman" pitchFamily="18" charset="0"/>
                <a:cs typeface="Times New Roman" pitchFamily="18" charset="0"/>
              </a:rPr>
              <a:t>Theory</a:t>
            </a:r>
            <a:r>
              <a:rPr lang="de-DE" sz="2000" dirty="0">
                <a:latin typeface="Times New Roman" pitchFamily="18" charset="0"/>
                <a:cs typeface="Times New Roman" pitchFamily="18" charset="0"/>
              </a:rPr>
              <a:t>. 1982. </a:t>
            </a:r>
            <a:r>
              <a:rPr lang="de-DE" sz="2000" dirty="0" smtClean="0">
                <a:latin typeface="Times New Roman" pitchFamily="18" charset="0"/>
                <a:cs typeface="Times New Roman" pitchFamily="18" charset="0"/>
              </a:rPr>
              <a:t>Vol</a:t>
            </a:r>
            <a:r>
              <a:rPr lang="de-DE" sz="2000" dirty="0">
                <a:latin typeface="Times New Roman" pitchFamily="18" charset="0"/>
                <a:cs typeface="Times New Roman" pitchFamily="18" charset="0"/>
              </a:rPr>
              <a:t>. 28. N. 2. Pp. 129–136</a:t>
            </a:r>
            <a:r>
              <a:rPr lang="de-DE" sz="2000" dirty="0" smtClean="0">
                <a:latin typeface="Times New Roman" pitchFamily="18" charset="0"/>
                <a:cs typeface="Times New Roman" pitchFamily="18" charset="0"/>
              </a:rPr>
              <a:t>.</a:t>
            </a:r>
          </a:p>
          <a:p>
            <a:pPr marL="457200" indent="-457200">
              <a:spcAft>
                <a:spcPts val="600"/>
              </a:spcAft>
              <a:buFont typeface="+mj-lt"/>
              <a:buAutoNum type="arabicPeriod" startAt="7"/>
            </a:pPr>
            <a:r>
              <a:rPr lang="de-DE" sz="2000" dirty="0" smtClean="0">
                <a:latin typeface="Times New Roman" pitchFamily="18" charset="0"/>
                <a:cs typeface="Times New Roman" pitchFamily="18" charset="0"/>
              </a:rPr>
              <a:t>D.L. </a:t>
            </a:r>
            <a:r>
              <a:rPr lang="de-DE" sz="2000" dirty="0" err="1" smtClean="0">
                <a:latin typeface="Times New Roman" pitchFamily="18" charset="0"/>
                <a:cs typeface="Times New Roman" pitchFamily="18" charset="0"/>
              </a:rPr>
              <a:t>Hitt</a:t>
            </a:r>
            <a:r>
              <a:rPr lang="de-DE" sz="2000" dirty="0" smtClean="0">
                <a:latin typeface="Times New Roman" pitchFamily="18" charset="0"/>
                <a:cs typeface="Times New Roman" pitchFamily="18" charset="0"/>
              </a:rPr>
              <a:t>, J.M. </a:t>
            </a:r>
            <a:r>
              <a:rPr lang="de-DE" sz="2000" dirty="0">
                <a:latin typeface="Times New Roman" pitchFamily="18" charset="0"/>
                <a:cs typeface="Times New Roman" pitchFamily="18" charset="0"/>
              </a:rPr>
              <a:t>Pearl </a:t>
            </a:r>
            <a:r>
              <a:rPr lang="de-DE" sz="2000" dirty="0" smtClean="0">
                <a:latin typeface="Times New Roman" pitchFamily="18" charset="0"/>
                <a:cs typeface="Times New Roman" pitchFamily="18" charset="0"/>
              </a:rPr>
              <a:t>Asteroid </a:t>
            </a:r>
            <a:r>
              <a:rPr lang="de-DE" sz="2000" dirty="0" err="1">
                <a:latin typeface="Times New Roman" pitchFamily="18" charset="0"/>
                <a:cs typeface="Times New Roman" pitchFamily="18" charset="0"/>
              </a:rPr>
              <a:t>gravitational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models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using</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mascons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derived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from</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polyhedral</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sources</a:t>
            </a:r>
            <a:r>
              <a:rPr lang="de-DE" sz="2000" dirty="0" smtClean="0">
                <a:latin typeface="Times New Roman" pitchFamily="18" charset="0"/>
                <a:cs typeface="Times New Roman" pitchFamily="18" charset="0"/>
              </a:rPr>
              <a:t> </a:t>
            </a:r>
            <a:r>
              <a:rPr lang="de-DE" sz="2000" dirty="0">
                <a:latin typeface="Times New Roman" pitchFamily="18" charset="0"/>
                <a:cs typeface="Times New Roman" pitchFamily="18" charset="0"/>
              </a:rPr>
              <a:t>// SPACE </a:t>
            </a:r>
            <a:r>
              <a:rPr lang="de-DE" sz="2000" dirty="0" err="1">
                <a:latin typeface="Times New Roman" pitchFamily="18" charset="0"/>
                <a:cs typeface="Times New Roman" pitchFamily="18" charset="0"/>
              </a:rPr>
              <a:t>Conferences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Exposition, 13 - 16 September 2016, Long Beach, </a:t>
            </a:r>
            <a:r>
              <a:rPr lang="de-DE" sz="2000" dirty="0" smtClean="0">
                <a:latin typeface="Times New Roman" pitchFamily="18" charset="0"/>
                <a:cs typeface="Times New Roman" pitchFamily="18" charset="0"/>
              </a:rPr>
              <a:t>California</a:t>
            </a:r>
          </a:p>
          <a:p>
            <a:pPr marL="457200" indent="-457200">
              <a:spcAft>
                <a:spcPts val="600"/>
              </a:spcAft>
              <a:buFont typeface="+mj-lt"/>
              <a:buAutoNum type="arabicPeriod" startAt="7"/>
            </a:pPr>
            <a:r>
              <a:rPr lang="de-DE" sz="2000" dirty="0" smtClean="0">
                <a:latin typeface="Times New Roman" pitchFamily="18" charset="0"/>
                <a:cs typeface="Times New Roman" pitchFamily="18" charset="0"/>
              </a:rPr>
              <a:t>A.A</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Burov</a:t>
            </a:r>
            <a:r>
              <a:rPr lang="de-DE" sz="2000" dirty="0">
                <a:latin typeface="Times New Roman" pitchFamily="18" charset="0"/>
                <a:cs typeface="Times New Roman" pitchFamily="18" charset="0"/>
              </a:rPr>
              <a:t>, A.D. </a:t>
            </a:r>
            <a:r>
              <a:rPr lang="de-DE" sz="2000" dirty="0" err="1">
                <a:latin typeface="Times New Roman" pitchFamily="18" charset="0"/>
                <a:cs typeface="Times New Roman" pitchFamily="18" charset="0"/>
              </a:rPr>
              <a:t>Guerman</a:t>
            </a:r>
            <a:r>
              <a:rPr lang="de-DE" sz="2000" dirty="0">
                <a:latin typeface="Times New Roman" pitchFamily="18" charset="0"/>
                <a:cs typeface="Times New Roman" pitchFamily="18" charset="0"/>
              </a:rPr>
              <a:t>, E.A. </a:t>
            </a:r>
            <a:r>
              <a:rPr lang="de-DE" sz="2000" dirty="0" err="1">
                <a:latin typeface="Times New Roman" pitchFamily="18" charset="0"/>
                <a:cs typeface="Times New Roman" pitchFamily="18" charset="0"/>
              </a:rPr>
              <a:t>Raspopova</a:t>
            </a:r>
            <a:r>
              <a:rPr lang="de-DE" sz="2000" dirty="0">
                <a:latin typeface="Times New Roman" pitchFamily="18" charset="0"/>
                <a:cs typeface="Times New Roman" pitchFamily="18" charset="0"/>
              </a:rPr>
              <a:t>, V.I. </a:t>
            </a:r>
            <a:r>
              <a:rPr lang="de-DE" sz="2000" dirty="0" err="1">
                <a:latin typeface="Times New Roman" pitchFamily="18" charset="0"/>
                <a:cs typeface="Times New Roman" pitchFamily="18" charset="0"/>
              </a:rPr>
              <a:t>Nikonov</a:t>
            </a:r>
            <a:r>
              <a:rPr lang="de-DE" sz="2000" dirty="0">
                <a:latin typeface="Times New Roman" pitchFamily="18" charset="0"/>
                <a:cs typeface="Times New Roman" pitchFamily="18" charset="0"/>
              </a:rPr>
              <a:t>  On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use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K-</a:t>
            </a:r>
            <a:r>
              <a:rPr lang="de-DE" sz="2000" dirty="0" err="1">
                <a:latin typeface="Times New Roman" pitchFamily="18" charset="0"/>
                <a:cs typeface="Times New Roman" pitchFamily="18" charset="0"/>
              </a:rPr>
              <a:t>means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algorithm</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for</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determination</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mass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distributions</a:t>
            </a:r>
            <a:r>
              <a:rPr lang="de-DE" sz="2000" dirty="0">
                <a:latin typeface="Times New Roman" pitchFamily="18" charset="0"/>
                <a:cs typeface="Times New Roman" pitchFamily="18" charset="0"/>
              </a:rPr>
              <a:t> in </a:t>
            </a:r>
            <a:r>
              <a:rPr lang="de-DE" sz="2000" dirty="0" err="1">
                <a:latin typeface="Times New Roman" pitchFamily="18" charset="0"/>
                <a:cs typeface="Times New Roman" pitchFamily="18" charset="0"/>
              </a:rPr>
              <a:t>dumbbell</a:t>
            </a:r>
            <a:r>
              <a:rPr lang="de-DE" sz="2000" dirty="0">
                <a:latin typeface="Times New Roman" pitchFamily="18" charset="0"/>
                <a:cs typeface="Times New Roman" pitchFamily="18" charset="0"/>
              </a:rPr>
              <a:t>-like </a:t>
            </a:r>
            <a:r>
              <a:rPr lang="de-DE" sz="2000" dirty="0" err="1">
                <a:latin typeface="Times New Roman" pitchFamily="18" charset="0"/>
                <a:cs typeface="Times New Roman" pitchFamily="18" charset="0"/>
              </a:rPr>
              <a:t>celestial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bodies</a:t>
            </a:r>
            <a:r>
              <a:rPr lang="de-DE" sz="2000" dirty="0">
                <a:latin typeface="Times New Roman" pitchFamily="18" charset="0"/>
                <a:cs typeface="Times New Roman" pitchFamily="18" charset="0"/>
              </a:rPr>
              <a:t> // Rus. J. </a:t>
            </a:r>
            <a:r>
              <a:rPr lang="de-DE" sz="2000" dirty="0" err="1">
                <a:latin typeface="Times New Roman" pitchFamily="18" charset="0"/>
                <a:cs typeface="Times New Roman" pitchFamily="18" charset="0"/>
              </a:rPr>
              <a:t>Nonlin</a:t>
            </a:r>
            <a:r>
              <a:rPr lang="de-DE" sz="2000" dirty="0">
                <a:latin typeface="Times New Roman" pitchFamily="18" charset="0"/>
                <a:cs typeface="Times New Roman" pitchFamily="18" charset="0"/>
              </a:rPr>
              <a:t>. Dyn., 2018, </a:t>
            </a:r>
            <a:r>
              <a:rPr lang="de-DE" sz="2000" dirty="0" smtClean="0">
                <a:latin typeface="Times New Roman" pitchFamily="18" charset="0"/>
                <a:cs typeface="Times New Roman" pitchFamily="18" charset="0"/>
              </a:rPr>
              <a:t>Vol</a:t>
            </a:r>
            <a:r>
              <a:rPr lang="de-DE" sz="2000" dirty="0">
                <a:latin typeface="Times New Roman" pitchFamily="18" charset="0"/>
                <a:cs typeface="Times New Roman" pitchFamily="18" charset="0"/>
              </a:rPr>
              <a:t>. 14, </a:t>
            </a:r>
            <a:r>
              <a:rPr lang="de-DE" sz="2000" dirty="0" err="1">
                <a:latin typeface="Times New Roman" pitchFamily="18" charset="0"/>
                <a:cs typeface="Times New Roman" pitchFamily="18" charset="0"/>
              </a:rPr>
              <a:t>no</a:t>
            </a:r>
            <a:r>
              <a:rPr lang="de-DE" sz="2000" dirty="0">
                <a:latin typeface="Times New Roman" pitchFamily="18" charset="0"/>
                <a:cs typeface="Times New Roman" pitchFamily="18" charset="0"/>
              </a:rPr>
              <a:t>. 1, pp.  </a:t>
            </a:r>
            <a:r>
              <a:rPr lang="de-DE" sz="2000" dirty="0" smtClean="0">
                <a:latin typeface="Times New Roman" pitchFamily="18" charset="0"/>
                <a:cs typeface="Times New Roman" pitchFamily="18" charset="0"/>
              </a:rPr>
              <a:t>45-52.</a:t>
            </a:r>
            <a:endParaRPr lang="de-DE" sz="2000" dirty="0">
              <a:latin typeface="Times New Roman" pitchFamily="18" charset="0"/>
              <a:cs typeface="Times New Roman" pitchFamily="18" charset="0"/>
            </a:endParaRPr>
          </a:p>
        </p:txBody>
      </p:sp>
      <p:sp>
        <p:nvSpPr>
          <p:cNvPr id="4" name="Заголовок 1"/>
          <p:cNvSpPr>
            <a:spLocks noGrp="1"/>
          </p:cNvSpPr>
          <p:nvPr>
            <p:ph type="title"/>
          </p:nvPr>
        </p:nvSpPr>
        <p:spPr>
          <a:xfrm>
            <a:off x="0" y="0"/>
            <a:ext cx="9144000" cy="692696"/>
          </a:xfrm>
        </p:spPr>
        <p:txBody>
          <a:bodyPr>
            <a:noAutofit/>
          </a:bodyPr>
          <a:lstStyle/>
          <a:p>
            <a:r>
              <a:rPr lang="en-US" sz="4000" b="1" i="1" dirty="0">
                <a:latin typeface="Times New Roman" pitchFamily="18" charset="0"/>
                <a:cs typeface="Times New Roman" pitchFamily="18" charset="0"/>
              </a:rPr>
              <a:t>References</a:t>
            </a:r>
            <a:endParaRPr lang="ru-RU" sz="4000" b="1" i="1"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57</a:t>
            </a:fld>
            <a:endParaRPr lang="ru-RU" dirty="0"/>
          </a:p>
        </p:txBody>
      </p:sp>
    </p:spTree>
    <p:extLst>
      <p:ext uri="{BB962C8B-B14F-4D97-AF65-F5344CB8AC3E}">
        <p14:creationId xmlns:p14="http://schemas.microsoft.com/office/powerpoint/2010/main" val="26055570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816089"/>
            <a:ext cx="9161909" cy="5709255"/>
          </a:xfrm>
          <a:prstGeom prst="rect">
            <a:avLst/>
          </a:prstGeom>
        </p:spPr>
        <p:txBody>
          <a:bodyPr wrap="square">
            <a:spAutoFit/>
          </a:bodyPr>
          <a:lstStyle/>
          <a:p>
            <a:pPr marL="457200" indent="-457200">
              <a:spcAft>
                <a:spcPts val="600"/>
              </a:spcAft>
              <a:buFont typeface="+mj-lt"/>
              <a:buAutoNum type="arabicPeriod" startAt="14"/>
            </a:pPr>
            <a:r>
              <a:rPr lang="de-DE" sz="2000" dirty="0" smtClean="0">
                <a:latin typeface="Times New Roman" pitchFamily="18" charset="0"/>
                <a:cs typeface="Times New Roman" pitchFamily="18" charset="0"/>
              </a:rPr>
              <a:t>X. Y. Wang, Y. Jiang, S.P. Gong  </a:t>
            </a:r>
            <a:r>
              <a:rPr lang="de-DE" sz="2000" dirty="0">
                <a:latin typeface="Times New Roman" pitchFamily="18" charset="0"/>
                <a:cs typeface="Times New Roman" pitchFamily="18" charset="0"/>
              </a:rPr>
              <a:t>Analysis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potential </a:t>
            </a:r>
            <a:r>
              <a:rPr lang="de-DE" sz="2000" dirty="0" err="1">
                <a:latin typeface="Times New Roman" pitchFamily="18" charset="0"/>
                <a:cs typeface="Times New Roman" pitchFamily="18" charset="0"/>
              </a:rPr>
              <a:t>field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equilibrium</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points</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of</a:t>
            </a:r>
            <a:r>
              <a:rPr lang="de-DE" sz="2000" dirty="0" smtClean="0">
                <a:latin typeface="Times New Roman" pitchFamily="18" charset="0"/>
                <a:cs typeface="Times New Roman" pitchFamily="18" charset="0"/>
              </a:rPr>
              <a:t> </a:t>
            </a:r>
            <a:r>
              <a:rPr lang="de-DE" sz="2000" dirty="0" err="1" smtClean="0">
                <a:latin typeface="Times New Roman" pitchFamily="18" charset="0"/>
                <a:cs typeface="Times New Roman" pitchFamily="18" charset="0"/>
              </a:rPr>
              <a:t>irregular-shaped</a:t>
            </a:r>
            <a:r>
              <a:rPr lang="de-DE" sz="2000" dirty="0" smtClean="0">
                <a:latin typeface="Times New Roman" pitchFamily="18" charset="0"/>
                <a:cs typeface="Times New Roman" pitchFamily="18" charset="0"/>
              </a:rPr>
              <a:t> </a:t>
            </a:r>
            <a:r>
              <a:rPr lang="de-DE" sz="2000" dirty="0">
                <a:latin typeface="Times New Roman" pitchFamily="18" charset="0"/>
                <a:cs typeface="Times New Roman" pitchFamily="18" charset="0"/>
              </a:rPr>
              <a:t>minor </a:t>
            </a:r>
            <a:r>
              <a:rPr lang="de-DE" sz="2000" dirty="0" err="1">
                <a:latin typeface="Times New Roman" pitchFamily="18" charset="0"/>
                <a:cs typeface="Times New Roman" pitchFamily="18" charset="0"/>
              </a:rPr>
              <a:t>celestial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bodies</a:t>
            </a:r>
            <a:r>
              <a:rPr lang="de-DE" sz="2000" dirty="0">
                <a:latin typeface="Times New Roman" pitchFamily="18" charset="0"/>
                <a:cs typeface="Times New Roman" pitchFamily="18" charset="0"/>
              </a:rPr>
              <a:t> // </a:t>
            </a:r>
            <a:r>
              <a:rPr lang="de-DE" sz="2000" dirty="0" err="1">
                <a:latin typeface="Times New Roman" pitchFamily="18" charset="0"/>
                <a:cs typeface="Times New Roman" pitchFamily="18" charset="0"/>
              </a:rPr>
              <a:t>Astrophys</a:t>
            </a:r>
            <a:r>
              <a:rPr lang="de-DE" sz="2000" dirty="0">
                <a:latin typeface="Times New Roman" pitchFamily="18" charset="0"/>
                <a:cs typeface="Times New Roman" pitchFamily="18" charset="0"/>
              </a:rPr>
              <a:t>. Space </a:t>
            </a:r>
            <a:r>
              <a:rPr lang="de-DE" sz="2000" dirty="0" err="1">
                <a:latin typeface="Times New Roman" pitchFamily="18" charset="0"/>
                <a:cs typeface="Times New Roman" pitchFamily="18" charset="0"/>
              </a:rPr>
              <a:t>Sci</a:t>
            </a:r>
            <a:r>
              <a:rPr lang="de-DE" sz="2000" dirty="0">
                <a:latin typeface="Times New Roman" pitchFamily="18" charset="0"/>
                <a:cs typeface="Times New Roman" pitchFamily="18" charset="0"/>
              </a:rPr>
              <a:t>. 2014. Vol. 353. N. 1. P. 105–121.</a:t>
            </a:r>
          </a:p>
          <a:p>
            <a:pPr marL="457200" indent="-457200">
              <a:spcAft>
                <a:spcPts val="600"/>
              </a:spcAft>
              <a:buFont typeface="+mj-lt"/>
              <a:buAutoNum type="arabicPeriod" startAt="14"/>
            </a:pPr>
            <a:r>
              <a:rPr lang="de-DE" sz="2000" dirty="0" smtClean="0">
                <a:latin typeface="Times New Roman" pitchFamily="18" charset="0"/>
                <a:cs typeface="Times New Roman" pitchFamily="18" charset="0"/>
              </a:rPr>
              <a:t>X</a:t>
            </a:r>
            <a:r>
              <a:rPr lang="de-DE" sz="2000" dirty="0">
                <a:latin typeface="Times New Roman" pitchFamily="18" charset="0"/>
                <a:cs typeface="Times New Roman" pitchFamily="18" charset="0"/>
              </a:rPr>
              <a:t>. Zeng, F. Jiang, J. Li , H. </a:t>
            </a:r>
            <a:r>
              <a:rPr lang="de-DE" sz="2000" dirty="0" err="1">
                <a:latin typeface="Times New Roman" pitchFamily="18" charset="0"/>
                <a:cs typeface="Times New Roman" pitchFamily="18" charset="0"/>
              </a:rPr>
              <a:t>Baoyin</a:t>
            </a:r>
            <a:r>
              <a:rPr lang="de-DE" sz="2000" dirty="0">
                <a:latin typeface="Times New Roman" pitchFamily="18" charset="0"/>
                <a:cs typeface="Times New Roman" pitchFamily="18" charset="0"/>
              </a:rPr>
              <a:t> Study on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connection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between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rotating</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mass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dipole</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and</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natural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elongated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bodies</a:t>
            </a:r>
            <a:r>
              <a:rPr lang="de-DE" sz="2000" dirty="0">
                <a:latin typeface="Times New Roman" pitchFamily="18" charset="0"/>
                <a:cs typeface="Times New Roman" pitchFamily="18" charset="0"/>
              </a:rPr>
              <a:t> // </a:t>
            </a:r>
            <a:r>
              <a:rPr lang="de-DE" sz="2000" dirty="0" err="1">
                <a:latin typeface="Times New Roman" pitchFamily="18" charset="0"/>
                <a:cs typeface="Times New Roman" pitchFamily="18" charset="0"/>
              </a:rPr>
              <a:t>Astrophysics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Space Science. 2015. Vol. 356. N. 1. Pp. 29–42</a:t>
            </a:r>
            <a:r>
              <a:rPr lang="de-DE" sz="2000" dirty="0" smtClean="0">
                <a:latin typeface="Times New Roman" pitchFamily="18" charset="0"/>
                <a:cs typeface="Times New Roman" pitchFamily="18" charset="0"/>
              </a:rPr>
              <a:t>.</a:t>
            </a:r>
            <a:endParaRPr lang="de-DE" sz="2000" dirty="0">
              <a:latin typeface="Times New Roman" pitchFamily="18" charset="0"/>
              <a:cs typeface="Times New Roman" pitchFamily="18" charset="0"/>
            </a:endParaRPr>
          </a:p>
          <a:p>
            <a:pPr marL="457200" indent="-457200">
              <a:spcAft>
                <a:spcPts val="600"/>
              </a:spcAft>
              <a:buFont typeface="+mj-lt"/>
              <a:buAutoNum type="arabicPeriod" startAt="14"/>
            </a:pPr>
            <a:r>
              <a:rPr lang="de-DE" sz="2000" dirty="0" smtClean="0">
                <a:latin typeface="Times New Roman" pitchFamily="18" charset="0"/>
                <a:cs typeface="Times New Roman" pitchFamily="18" charset="0"/>
              </a:rPr>
              <a:t>A.A</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Burov</a:t>
            </a:r>
            <a:r>
              <a:rPr lang="de-DE" sz="2000" dirty="0">
                <a:latin typeface="Times New Roman" pitchFamily="18" charset="0"/>
                <a:cs typeface="Times New Roman" pitchFamily="18" charset="0"/>
              </a:rPr>
              <a:t>, A.D. </a:t>
            </a:r>
            <a:r>
              <a:rPr lang="de-DE" sz="2000" dirty="0" err="1">
                <a:latin typeface="Times New Roman" pitchFamily="18" charset="0"/>
                <a:cs typeface="Times New Roman" pitchFamily="18" charset="0"/>
              </a:rPr>
              <a:t>Guerman</a:t>
            </a:r>
            <a:r>
              <a:rPr lang="de-DE" sz="2000" dirty="0">
                <a:latin typeface="Times New Roman" pitchFamily="18" charset="0"/>
                <a:cs typeface="Times New Roman" pitchFamily="18" charset="0"/>
              </a:rPr>
              <a:t>, V.I. </a:t>
            </a:r>
            <a:r>
              <a:rPr lang="de-DE" sz="2000" dirty="0" err="1">
                <a:latin typeface="Times New Roman" pitchFamily="18" charset="0"/>
                <a:cs typeface="Times New Roman" pitchFamily="18" charset="0"/>
              </a:rPr>
              <a:t>Nikonov</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Using</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a:t>
            </a:r>
            <a:r>
              <a:rPr lang="ru-RU" sz="2000" dirty="0">
                <a:latin typeface="Times New Roman" pitchFamily="18" charset="0"/>
                <a:cs typeface="Times New Roman" pitchFamily="18" charset="0"/>
              </a:rPr>
              <a:t>К-</a:t>
            </a:r>
            <a:r>
              <a:rPr lang="de-DE" sz="2000" dirty="0" err="1">
                <a:latin typeface="Times New Roman" pitchFamily="18" charset="0"/>
                <a:cs typeface="Times New Roman" pitchFamily="18" charset="0"/>
              </a:rPr>
              <a:t>Means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Method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for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Aggregating</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Masses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Elongated</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Celestial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Bodies</a:t>
            </a:r>
            <a:r>
              <a:rPr lang="de-DE" sz="2000" dirty="0">
                <a:latin typeface="Times New Roman" pitchFamily="18" charset="0"/>
                <a:cs typeface="Times New Roman" pitchFamily="18" charset="0"/>
              </a:rPr>
              <a:t> // </a:t>
            </a:r>
            <a:r>
              <a:rPr lang="de-DE" sz="2000" dirty="0" err="1">
                <a:latin typeface="Times New Roman" pitchFamily="18" charset="0"/>
                <a:cs typeface="Times New Roman" pitchFamily="18" charset="0"/>
              </a:rPr>
              <a:t>Cosmic</a:t>
            </a:r>
            <a:r>
              <a:rPr lang="de-DE" sz="2000" dirty="0">
                <a:latin typeface="Times New Roman" pitchFamily="18" charset="0"/>
                <a:cs typeface="Times New Roman" pitchFamily="18" charset="0"/>
              </a:rPr>
              <a:t> Research, 2019, Vol. 57, </a:t>
            </a:r>
            <a:r>
              <a:rPr lang="de-DE" sz="2000" dirty="0" err="1">
                <a:latin typeface="Times New Roman" pitchFamily="18" charset="0"/>
                <a:cs typeface="Times New Roman" pitchFamily="18" charset="0"/>
              </a:rPr>
              <a:t>No</a:t>
            </a:r>
            <a:r>
              <a:rPr lang="de-DE" sz="2000" dirty="0">
                <a:latin typeface="Times New Roman" pitchFamily="18" charset="0"/>
                <a:cs typeface="Times New Roman" pitchFamily="18" charset="0"/>
              </a:rPr>
              <a:t>. 4, pp. 266–271.</a:t>
            </a:r>
          </a:p>
          <a:p>
            <a:pPr marL="457200" indent="-457200">
              <a:spcAft>
                <a:spcPts val="600"/>
              </a:spcAft>
              <a:buFont typeface="+mj-lt"/>
              <a:buAutoNum type="arabicPeriod" startAt="14"/>
            </a:pPr>
            <a:r>
              <a:rPr lang="de-DE" sz="2000" dirty="0" smtClean="0">
                <a:latin typeface="Times New Roman" pitchFamily="18" charset="0"/>
                <a:cs typeface="Times New Roman" pitchFamily="18" charset="0"/>
              </a:rPr>
              <a:t>A.A</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Burov</a:t>
            </a:r>
            <a:r>
              <a:rPr lang="de-DE" sz="2000" dirty="0">
                <a:latin typeface="Times New Roman" pitchFamily="18" charset="0"/>
                <a:cs typeface="Times New Roman" pitchFamily="18" charset="0"/>
              </a:rPr>
              <a:t>, A.D. </a:t>
            </a:r>
            <a:r>
              <a:rPr lang="de-DE" sz="2000" dirty="0" err="1">
                <a:latin typeface="Times New Roman" pitchFamily="18" charset="0"/>
                <a:cs typeface="Times New Roman" pitchFamily="18" charset="0"/>
              </a:rPr>
              <a:t>Guerman</a:t>
            </a:r>
            <a:r>
              <a:rPr lang="de-DE" sz="2000" dirty="0">
                <a:latin typeface="Times New Roman" pitchFamily="18" charset="0"/>
                <a:cs typeface="Times New Roman" pitchFamily="18" charset="0"/>
              </a:rPr>
              <a:t>, E.A. </a:t>
            </a:r>
            <a:r>
              <a:rPr lang="de-DE" sz="2000" dirty="0" err="1">
                <a:latin typeface="Times New Roman" pitchFamily="18" charset="0"/>
                <a:cs typeface="Times New Roman" pitchFamily="18" charset="0"/>
              </a:rPr>
              <a:t>Nikonova</a:t>
            </a:r>
            <a:r>
              <a:rPr lang="de-DE" sz="2000" dirty="0">
                <a:latin typeface="Times New Roman" pitchFamily="18" charset="0"/>
                <a:cs typeface="Times New Roman" pitchFamily="18" charset="0"/>
              </a:rPr>
              <a:t>, V.I. </a:t>
            </a:r>
            <a:r>
              <a:rPr lang="de-DE" sz="2000" dirty="0" err="1">
                <a:latin typeface="Times New Roman" pitchFamily="18" charset="0"/>
                <a:cs typeface="Times New Roman" pitchFamily="18" charset="0"/>
              </a:rPr>
              <a:t>Nikonov</a:t>
            </a:r>
            <a:r>
              <a:rPr lang="de-DE" sz="2000" dirty="0">
                <a:latin typeface="Times New Roman" pitchFamily="18" charset="0"/>
                <a:cs typeface="Times New Roman" pitchFamily="18" charset="0"/>
              </a:rPr>
              <a:t> Approximation </a:t>
            </a:r>
            <a:r>
              <a:rPr lang="de-DE" sz="2000" dirty="0" err="1">
                <a:latin typeface="Times New Roman" pitchFamily="18" charset="0"/>
                <a:cs typeface="Times New Roman" pitchFamily="18" charset="0"/>
              </a:rPr>
              <a:t>for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attraction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field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irregular</a:t>
            </a:r>
            <a:r>
              <a:rPr lang="de-DE" sz="2000" dirty="0" smtClean="0">
                <a:latin typeface="Times New Roman" pitchFamily="18" charset="0"/>
                <a:cs typeface="Times New Roman" pitchFamily="18" charset="0"/>
              </a:rPr>
              <a:t> </a:t>
            </a:r>
            <a:r>
              <a:rPr lang="de-DE" sz="2000" dirty="0" err="1">
                <a:latin typeface="Times New Roman" pitchFamily="18" charset="0"/>
                <a:cs typeface="Times New Roman" pitchFamily="18" charset="0"/>
              </a:rPr>
              <a:t>celestial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bodies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using</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four</a:t>
            </a:r>
            <a:r>
              <a:rPr lang="de-DE" sz="2000" dirty="0">
                <a:latin typeface="Times New Roman" pitchFamily="18" charset="0"/>
                <a:cs typeface="Times New Roman" pitchFamily="18" charset="0"/>
              </a:rPr>
              <a:t> massive </a:t>
            </a:r>
            <a:r>
              <a:rPr lang="de-DE" sz="2000" dirty="0" err="1">
                <a:latin typeface="Times New Roman" pitchFamily="18" charset="0"/>
                <a:cs typeface="Times New Roman" pitchFamily="18" charset="0"/>
              </a:rPr>
              <a:t>points</a:t>
            </a:r>
            <a:r>
              <a:rPr lang="de-DE" sz="2000" dirty="0">
                <a:latin typeface="Times New Roman" pitchFamily="18" charset="0"/>
                <a:cs typeface="Times New Roman" pitchFamily="18" charset="0"/>
              </a:rPr>
              <a:t> // Acta </a:t>
            </a:r>
            <a:r>
              <a:rPr lang="de-DE" sz="2000" dirty="0" err="1">
                <a:latin typeface="Times New Roman" pitchFamily="18" charset="0"/>
                <a:cs typeface="Times New Roman" pitchFamily="18" charset="0"/>
              </a:rPr>
              <a:t>Astronautica</a:t>
            </a:r>
            <a:r>
              <a:rPr lang="de-DE" sz="2000" dirty="0">
                <a:latin typeface="Times New Roman" pitchFamily="18" charset="0"/>
                <a:cs typeface="Times New Roman" pitchFamily="18" charset="0"/>
              </a:rPr>
              <a:t>. 2019. Vol. 157. Pp. </a:t>
            </a:r>
            <a:r>
              <a:rPr lang="de-DE" sz="2000" dirty="0" smtClean="0">
                <a:latin typeface="Times New Roman" pitchFamily="18" charset="0"/>
                <a:cs typeface="Times New Roman" pitchFamily="18" charset="0"/>
              </a:rPr>
              <a:t>225–232.</a:t>
            </a:r>
            <a:endParaRPr lang="de-DE" sz="2000" dirty="0">
              <a:latin typeface="Times New Roman" pitchFamily="18" charset="0"/>
              <a:cs typeface="Times New Roman" pitchFamily="18" charset="0"/>
            </a:endParaRPr>
          </a:p>
          <a:p>
            <a:pPr marL="457200" indent="-457200">
              <a:spcAft>
                <a:spcPts val="600"/>
              </a:spcAft>
              <a:buFont typeface="+mj-lt"/>
              <a:buAutoNum type="arabicPeriod" startAt="14"/>
            </a:pPr>
            <a:r>
              <a:rPr lang="de-DE" sz="2000" dirty="0" smtClean="0">
                <a:latin typeface="Times New Roman" pitchFamily="18" charset="0"/>
                <a:cs typeface="Times New Roman" pitchFamily="18" charset="0"/>
              </a:rPr>
              <a:t>V</a:t>
            </a:r>
            <a:r>
              <a:rPr lang="de-DE" sz="2000" dirty="0">
                <a:latin typeface="Times New Roman" pitchFamily="18" charset="0"/>
                <a:cs typeface="Times New Roman" pitchFamily="18" charset="0"/>
              </a:rPr>
              <a:t>. V. </a:t>
            </a:r>
            <a:r>
              <a:rPr lang="de-DE" sz="2000" dirty="0" err="1">
                <a:latin typeface="Times New Roman" pitchFamily="18" charset="0"/>
                <a:cs typeface="Times New Roman" pitchFamily="18" charset="0"/>
              </a:rPr>
              <a:t>Beletsky</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O. P. </a:t>
            </a:r>
            <a:r>
              <a:rPr lang="de-DE" sz="2000" dirty="0" err="1">
                <a:latin typeface="Times New Roman" pitchFamily="18" charset="0"/>
                <a:cs typeface="Times New Roman" pitchFamily="18" charset="0"/>
              </a:rPr>
              <a:t>Salimova</a:t>
            </a:r>
            <a:r>
              <a:rPr lang="de-DE" sz="2000" dirty="0">
                <a:latin typeface="Times New Roman" pitchFamily="18" charset="0"/>
                <a:cs typeface="Times New Roman" pitchFamily="18" charset="0"/>
              </a:rPr>
              <a:t>, in: </a:t>
            </a:r>
            <a:r>
              <a:rPr lang="de-DE" sz="2000" dirty="0" err="1">
                <a:latin typeface="Times New Roman" pitchFamily="18" charset="0"/>
                <a:cs typeface="Times New Roman" pitchFamily="18" charset="0"/>
              </a:rPr>
              <a:t>Proc</a:t>
            </a:r>
            <a:r>
              <a:rPr lang="de-DE" sz="2000" dirty="0">
                <a:latin typeface="Times New Roman" pitchFamily="18" charset="0"/>
                <a:cs typeface="Times New Roman" pitchFamily="18" charset="0"/>
              </a:rPr>
              <a:t>. IUTAM </a:t>
            </a:r>
            <a:r>
              <a:rPr lang="de-DE" sz="2000" dirty="0" err="1">
                <a:latin typeface="Times New Roman" pitchFamily="18" charset="0"/>
                <a:cs typeface="Times New Roman" pitchFamily="18" charset="0"/>
              </a:rPr>
              <a:t>Symp</a:t>
            </a:r>
            <a:r>
              <a:rPr lang="de-DE" sz="2000" dirty="0">
                <a:latin typeface="Times New Roman" pitchFamily="18" charset="0"/>
                <a:cs typeface="Times New Roman" pitchFamily="18" charset="0"/>
              </a:rPr>
              <a:t>. on Interaction </a:t>
            </a:r>
            <a:r>
              <a:rPr lang="de-DE" sz="2000" dirty="0" err="1">
                <a:latin typeface="Times New Roman" pitchFamily="18" charset="0"/>
                <a:cs typeface="Times New Roman" pitchFamily="18" charset="0"/>
              </a:rPr>
              <a:t>between</a:t>
            </a:r>
            <a:r>
              <a:rPr lang="de-DE" sz="2000" dirty="0">
                <a:latin typeface="Times New Roman" pitchFamily="18" charset="0"/>
                <a:cs typeface="Times New Roman" pitchFamily="18" charset="0"/>
              </a:rPr>
              <a:t> Dynamics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smtClean="0">
                <a:latin typeface="Times New Roman" pitchFamily="18" charset="0"/>
                <a:cs typeface="Times New Roman" pitchFamily="18" charset="0"/>
              </a:rPr>
              <a:t>Control </a:t>
            </a:r>
            <a:r>
              <a:rPr lang="de-DE" sz="2000" dirty="0">
                <a:latin typeface="Times New Roman" pitchFamily="18" charset="0"/>
                <a:cs typeface="Times New Roman" pitchFamily="18" charset="0"/>
              </a:rPr>
              <a:t>in </a:t>
            </a:r>
            <a:r>
              <a:rPr lang="de-DE" sz="2000" dirty="0" err="1">
                <a:latin typeface="Times New Roman" pitchFamily="18" charset="0"/>
                <a:cs typeface="Times New Roman" pitchFamily="18" charset="0"/>
              </a:rPr>
              <a:t>Advanced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Mechanical</a:t>
            </a:r>
            <a:r>
              <a:rPr lang="de-DE" sz="2000" dirty="0">
                <a:latin typeface="Times New Roman" pitchFamily="18" charset="0"/>
                <a:cs typeface="Times New Roman" pitchFamily="18" charset="0"/>
              </a:rPr>
              <a:t> Systems Held in Eindhoven. </a:t>
            </a:r>
            <a:r>
              <a:rPr lang="de-DE" sz="2000" dirty="0" err="1">
                <a:latin typeface="Times New Roman" pitchFamily="18" charset="0"/>
                <a:cs typeface="Times New Roman" pitchFamily="18" charset="0"/>
              </a:rPr>
              <a:t>Ser</a:t>
            </a:r>
            <a:r>
              <a:rPr lang="de-DE" sz="2000" dirty="0">
                <a:latin typeface="Times New Roman" pitchFamily="18" charset="0"/>
                <a:cs typeface="Times New Roman" pitchFamily="18" charset="0"/>
              </a:rPr>
              <a:t>. Solid </a:t>
            </a:r>
            <a:r>
              <a:rPr lang="de-DE" sz="2000" dirty="0" err="1">
                <a:latin typeface="Times New Roman" pitchFamily="18" charset="0"/>
                <a:cs typeface="Times New Roman" pitchFamily="18" charset="0"/>
              </a:rPr>
              <a:t>Mechanics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its</a:t>
            </a:r>
            <a:r>
              <a:rPr lang="de-DE" sz="2000" dirty="0">
                <a:latin typeface="Times New Roman" pitchFamily="18" charset="0"/>
                <a:cs typeface="Times New Roman" pitchFamily="18" charset="0"/>
              </a:rPr>
              <a:t> </a:t>
            </a:r>
            <a:r>
              <a:rPr lang="de-DE" sz="2000" dirty="0" err="1" smtClean="0">
                <a:latin typeface="Times New Roman" pitchFamily="18" charset="0"/>
                <a:cs typeface="Times New Roman" pitchFamily="18" charset="0"/>
              </a:rPr>
              <a:t>Applications</a:t>
            </a:r>
            <a:r>
              <a:rPr lang="de-DE" sz="2000" dirty="0">
                <a:latin typeface="Times New Roman" pitchFamily="18" charset="0"/>
                <a:cs typeface="Times New Roman" pitchFamily="18" charset="0"/>
              </a:rPr>
              <a:t> (The </a:t>
            </a:r>
            <a:r>
              <a:rPr lang="de-DE" sz="2000" dirty="0" err="1">
                <a:latin typeface="Times New Roman" pitchFamily="18" charset="0"/>
                <a:cs typeface="Times New Roman" pitchFamily="18" charset="0"/>
              </a:rPr>
              <a:t>Netherlands</a:t>
            </a:r>
            <a:r>
              <a:rPr lang="de-DE" sz="2000" dirty="0">
                <a:latin typeface="Times New Roman" pitchFamily="18" charset="0"/>
                <a:cs typeface="Times New Roman" pitchFamily="18" charset="0"/>
              </a:rPr>
              <a:t>, 21–26 April 1996, Amsterdam, 1997. pp. 27–34.</a:t>
            </a:r>
          </a:p>
          <a:p>
            <a:pPr marL="457200" indent="-457200">
              <a:spcAft>
                <a:spcPts val="600"/>
              </a:spcAft>
              <a:buFont typeface="+mj-lt"/>
              <a:buAutoNum type="arabicPeriod" startAt="14"/>
            </a:pPr>
            <a:r>
              <a:rPr lang="de-DE" sz="2000" dirty="0" smtClean="0">
                <a:latin typeface="Times New Roman" pitchFamily="18" charset="0"/>
                <a:cs typeface="Times New Roman" pitchFamily="18" charset="0"/>
              </a:rPr>
              <a:t>V</a:t>
            </a:r>
            <a:r>
              <a:rPr lang="de-DE" sz="2000" dirty="0">
                <a:latin typeface="Times New Roman" pitchFamily="18" charset="0"/>
                <a:cs typeface="Times New Roman" pitchFamily="18" charset="0"/>
              </a:rPr>
              <a:t>. V. </a:t>
            </a:r>
            <a:r>
              <a:rPr lang="de-DE" sz="2000" dirty="0" err="1">
                <a:latin typeface="Times New Roman" pitchFamily="18" charset="0"/>
                <a:cs typeface="Times New Roman" pitchFamily="18" charset="0"/>
              </a:rPr>
              <a:t>Beletsky</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O. P. </a:t>
            </a:r>
            <a:r>
              <a:rPr lang="de-DE" sz="2000" dirty="0" err="1">
                <a:latin typeface="Times New Roman" pitchFamily="18" charset="0"/>
                <a:cs typeface="Times New Roman" pitchFamily="18" charset="0"/>
              </a:rPr>
              <a:t>Salimova</a:t>
            </a:r>
            <a:r>
              <a:rPr lang="de-DE" sz="2000" dirty="0">
                <a:latin typeface="Times New Roman" pitchFamily="18" charset="0"/>
                <a:cs typeface="Times New Roman" pitchFamily="18" charset="0"/>
              </a:rPr>
              <a:t>, Reg.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Chaot. Dyn. 1 (2), 47 (1996</a:t>
            </a:r>
            <a:r>
              <a:rPr lang="de-DE" sz="2000" dirty="0" smtClean="0">
                <a:latin typeface="Times New Roman" pitchFamily="18" charset="0"/>
                <a:cs typeface="Times New Roman" pitchFamily="18" charset="0"/>
              </a:rPr>
              <a:t>).</a:t>
            </a:r>
            <a:endParaRPr lang="de-DE" sz="2000" dirty="0">
              <a:latin typeface="Times New Roman" pitchFamily="18" charset="0"/>
              <a:cs typeface="Times New Roman" pitchFamily="18" charset="0"/>
            </a:endParaRPr>
          </a:p>
        </p:txBody>
      </p:sp>
      <p:sp>
        <p:nvSpPr>
          <p:cNvPr id="4" name="Заголовок 1"/>
          <p:cNvSpPr>
            <a:spLocks noGrp="1"/>
          </p:cNvSpPr>
          <p:nvPr>
            <p:ph type="title"/>
          </p:nvPr>
        </p:nvSpPr>
        <p:spPr>
          <a:xfrm>
            <a:off x="0" y="0"/>
            <a:ext cx="9144000" cy="692696"/>
          </a:xfrm>
        </p:spPr>
        <p:txBody>
          <a:bodyPr>
            <a:noAutofit/>
          </a:bodyPr>
          <a:lstStyle/>
          <a:p>
            <a:r>
              <a:rPr lang="en-US" sz="4000" b="1" i="1" dirty="0">
                <a:latin typeface="Times New Roman" pitchFamily="18" charset="0"/>
                <a:cs typeface="Times New Roman" pitchFamily="18" charset="0"/>
              </a:rPr>
              <a:t>References</a:t>
            </a:r>
            <a:endParaRPr lang="ru-RU" sz="4000" b="1" i="1"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58</a:t>
            </a:fld>
            <a:endParaRPr lang="ru-RU" dirty="0"/>
          </a:p>
        </p:txBody>
      </p:sp>
    </p:spTree>
    <p:extLst>
      <p:ext uri="{BB962C8B-B14F-4D97-AF65-F5344CB8AC3E}">
        <p14:creationId xmlns:p14="http://schemas.microsoft.com/office/powerpoint/2010/main" val="11155820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692696"/>
            <a:ext cx="9161909" cy="6170920"/>
          </a:xfrm>
          <a:prstGeom prst="rect">
            <a:avLst/>
          </a:prstGeom>
        </p:spPr>
        <p:txBody>
          <a:bodyPr wrap="square">
            <a:spAutoFit/>
          </a:bodyPr>
          <a:lstStyle/>
          <a:p>
            <a:pPr marL="457200" indent="-457200">
              <a:spcAft>
                <a:spcPts val="600"/>
              </a:spcAft>
              <a:buFont typeface="+mj-lt"/>
              <a:buAutoNum type="arabicPeriod" startAt="20"/>
            </a:pPr>
            <a:r>
              <a:rPr lang="de-DE" sz="2000" dirty="0">
                <a:latin typeface="Times New Roman" pitchFamily="18" charset="0"/>
                <a:cs typeface="Times New Roman" pitchFamily="18" charset="0"/>
              </a:rPr>
              <a:t>M.V. </a:t>
            </a:r>
            <a:r>
              <a:rPr lang="de-DE" sz="2000" dirty="0" err="1">
                <a:latin typeface="Times New Roman" pitchFamily="18" charset="0"/>
                <a:cs typeface="Times New Roman" pitchFamily="18" charset="0"/>
              </a:rPr>
              <a:t>Nyrtsov</a:t>
            </a:r>
            <a:r>
              <a:rPr lang="de-DE" sz="2000" dirty="0">
                <a:latin typeface="Times New Roman" pitchFamily="18" charset="0"/>
                <a:cs typeface="Times New Roman" pitchFamily="18" charset="0"/>
              </a:rPr>
              <a:t> Establishment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the</a:t>
            </a:r>
            <a:r>
              <a:rPr lang="de-DE" sz="2000" dirty="0">
                <a:latin typeface="Times New Roman" pitchFamily="18" charset="0"/>
                <a:cs typeface="Times New Roman" pitchFamily="18" charset="0"/>
              </a:rPr>
              <a:t> global </a:t>
            </a:r>
            <a:r>
              <a:rPr lang="de-DE" sz="2000" dirty="0" err="1">
                <a:latin typeface="Times New Roman" pitchFamily="18" charset="0"/>
                <a:cs typeface="Times New Roman" pitchFamily="18" charset="0"/>
              </a:rPr>
              <a:t>photomosaic</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surfaces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small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celestial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bodies</a:t>
            </a:r>
            <a:r>
              <a:rPr lang="de-DE" sz="2000" dirty="0">
                <a:latin typeface="Times New Roman" pitchFamily="18" charset="0"/>
                <a:cs typeface="Times New Roman" pitchFamily="18" charset="0"/>
              </a:rPr>
              <a:t> // </a:t>
            </a:r>
            <a:r>
              <a:rPr lang="de-DE" sz="2000" dirty="0" smtClean="0">
                <a:latin typeface="Times New Roman" pitchFamily="18" charset="0"/>
                <a:cs typeface="Times New Roman" pitchFamily="18" charset="0"/>
              </a:rPr>
              <a:t>News </a:t>
            </a:r>
            <a:r>
              <a:rPr lang="de-DE" sz="2000" dirty="0" err="1">
                <a:latin typeface="Times New Roman" pitchFamily="18" charset="0"/>
                <a:cs typeface="Times New Roman" pitchFamily="18" charset="0"/>
              </a:rPr>
              <a:t>higher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educational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Geodesy</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Aerophotography</a:t>
            </a:r>
            <a:r>
              <a:rPr lang="de-DE" sz="2000" dirty="0">
                <a:latin typeface="Times New Roman" pitchFamily="18" charset="0"/>
                <a:cs typeface="Times New Roman" pitchFamily="18" charset="0"/>
              </a:rPr>
              <a:t>. 2010. Vol. 6. P. 74-78. (in </a:t>
            </a:r>
            <a:r>
              <a:rPr lang="de-DE" sz="2000" dirty="0" err="1" smtClean="0">
                <a:latin typeface="Times New Roman" pitchFamily="18" charset="0"/>
                <a:cs typeface="Times New Roman" pitchFamily="18" charset="0"/>
              </a:rPr>
              <a:t>Russian</a:t>
            </a:r>
            <a:r>
              <a:rPr lang="de-DE" sz="2000" dirty="0" smtClean="0">
                <a:latin typeface="Times New Roman" pitchFamily="18" charset="0"/>
                <a:cs typeface="Times New Roman" pitchFamily="18" charset="0"/>
              </a:rPr>
              <a:t>)</a:t>
            </a:r>
          </a:p>
          <a:p>
            <a:pPr marL="457200" indent="-457200">
              <a:spcAft>
                <a:spcPts val="600"/>
              </a:spcAft>
              <a:buFont typeface="+mj-lt"/>
              <a:buAutoNum type="arabicPeriod" startAt="20"/>
            </a:pPr>
            <a:r>
              <a:rPr lang="de-DE" sz="2000" dirty="0" smtClean="0">
                <a:latin typeface="Times New Roman" pitchFamily="18" charset="0"/>
                <a:cs typeface="Times New Roman" pitchFamily="18" charset="0"/>
              </a:rPr>
              <a:t>M.V</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Nyrtsov</a:t>
            </a:r>
            <a:r>
              <a:rPr lang="de-DE" sz="2000" dirty="0">
                <a:latin typeface="Times New Roman" pitchFamily="18" charset="0"/>
                <a:cs typeface="Times New Roman" pitchFamily="18" charset="0"/>
              </a:rPr>
              <a:t> Mapping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asteroid</a:t>
            </a:r>
            <a:r>
              <a:rPr lang="de-DE" sz="2000" dirty="0">
                <a:latin typeface="Times New Roman" pitchFamily="18" charset="0"/>
                <a:cs typeface="Times New Roman" pitchFamily="18" charset="0"/>
              </a:rPr>
              <a:t> 433 Eros </a:t>
            </a:r>
            <a:r>
              <a:rPr lang="de-DE" sz="2000" dirty="0" err="1">
                <a:latin typeface="Times New Roman" pitchFamily="18" charset="0"/>
                <a:cs typeface="Times New Roman" pitchFamily="18" charset="0"/>
              </a:rPr>
              <a:t>based</a:t>
            </a:r>
            <a:r>
              <a:rPr lang="de-DE" sz="2000" dirty="0">
                <a:latin typeface="Times New Roman" pitchFamily="18" charset="0"/>
                <a:cs typeface="Times New Roman" pitchFamily="18" charset="0"/>
              </a:rPr>
              <a:t> on </a:t>
            </a:r>
            <a:r>
              <a:rPr lang="de-DE" sz="2000" dirty="0" err="1">
                <a:latin typeface="Times New Roman" pitchFamily="18" charset="0"/>
                <a:cs typeface="Times New Roman" pitchFamily="18" charset="0"/>
              </a:rPr>
              <a:t>projections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real </a:t>
            </a:r>
            <a:r>
              <a:rPr lang="de-DE" sz="2000" dirty="0" err="1">
                <a:latin typeface="Times New Roman" pitchFamily="18" charset="0"/>
                <a:cs typeface="Times New Roman" pitchFamily="18" charset="0"/>
              </a:rPr>
              <a:t>surfaces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celestial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a:t>
            </a:r>
            <a:r>
              <a:rPr lang="de-DE" sz="2000" dirty="0" err="1" smtClean="0">
                <a:latin typeface="Times New Roman" pitchFamily="18" charset="0"/>
                <a:cs typeface="Times New Roman" pitchFamily="18" charset="0"/>
              </a:rPr>
              <a:t>odies</a:t>
            </a:r>
            <a:r>
              <a:rPr lang="de-DE" sz="2000" dirty="0" smtClean="0">
                <a:latin typeface="Times New Roman" pitchFamily="18" charset="0"/>
                <a:cs typeface="Times New Roman" pitchFamily="18" charset="0"/>
              </a:rPr>
              <a:t> </a:t>
            </a:r>
            <a:r>
              <a:rPr lang="de-DE" sz="2000" dirty="0">
                <a:latin typeface="Times New Roman" pitchFamily="18" charset="0"/>
                <a:cs typeface="Times New Roman" pitchFamily="18" charset="0"/>
              </a:rPr>
              <a:t>// News </a:t>
            </a:r>
            <a:r>
              <a:rPr lang="de-DE" sz="2000" dirty="0" err="1">
                <a:latin typeface="Times New Roman" pitchFamily="18" charset="0"/>
                <a:cs typeface="Times New Roman" pitchFamily="18" charset="0"/>
              </a:rPr>
              <a:t>higher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educational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Geodesy</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Aerophotography</a:t>
            </a:r>
            <a:r>
              <a:rPr lang="de-DE" sz="2000" dirty="0">
                <a:latin typeface="Times New Roman" pitchFamily="18" charset="0"/>
                <a:cs typeface="Times New Roman" pitchFamily="18" charset="0"/>
              </a:rPr>
              <a:t>. 2009. Vol. 2  P. </a:t>
            </a:r>
            <a:r>
              <a:rPr lang="de-DE" sz="2000" dirty="0" smtClean="0">
                <a:latin typeface="Times New Roman" pitchFamily="18" charset="0"/>
                <a:cs typeface="Times New Roman" pitchFamily="18" charset="0"/>
              </a:rPr>
              <a:t>54-61.</a:t>
            </a:r>
          </a:p>
          <a:p>
            <a:pPr marL="457200" indent="-457200">
              <a:spcAft>
                <a:spcPts val="600"/>
              </a:spcAft>
              <a:buFont typeface="+mj-lt"/>
              <a:buAutoNum type="arabicPeriod" startAt="20"/>
            </a:pPr>
            <a:r>
              <a:rPr lang="de-DE" sz="2000" dirty="0" smtClean="0">
                <a:latin typeface="Times New Roman" pitchFamily="18" charset="0"/>
                <a:cs typeface="Times New Roman" pitchFamily="18" charset="0"/>
              </a:rPr>
              <a:t>G.N. </a:t>
            </a:r>
            <a:r>
              <a:rPr lang="de-DE" sz="2000" dirty="0" err="1" smtClean="0">
                <a:latin typeface="Times New Roman" pitchFamily="18" charset="0"/>
                <a:cs typeface="Times New Roman" pitchFamily="18" charset="0"/>
              </a:rPr>
              <a:t>Duboshin</a:t>
            </a:r>
            <a:r>
              <a:rPr lang="de-DE" sz="2000" dirty="0" smtClean="0">
                <a:latin typeface="Times New Roman" pitchFamily="18" charset="0"/>
                <a:cs typeface="Times New Roman" pitchFamily="18" charset="0"/>
              </a:rPr>
              <a:t> The </a:t>
            </a:r>
            <a:r>
              <a:rPr lang="de-DE" sz="2000" dirty="0" err="1">
                <a:latin typeface="Times New Roman" pitchFamily="18" charset="0"/>
                <a:cs typeface="Times New Roman" pitchFamily="18" charset="0"/>
              </a:rPr>
              <a:t>theory</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attraction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Moscow</a:t>
            </a:r>
            <a:r>
              <a:rPr lang="de-DE" sz="2000" dirty="0">
                <a:latin typeface="Times New Roman" pitchFamily="18" charset="0"/>
                <a:cs typeface="Times New Roman" pitchFamily="18" charset="0"/>
              </a:rPr>
              <a:t>: GIF-ML. 1961. (in </a:t>
            </a:r>
            <a:r>
              <a:rPr lang="de-DE" sz="2000" dirty="0" err="1">
                <a:latin typeface="Times New Roman" pitchFamily="18" charset="0"/>
                <a:cs typeface="Times New Roman" pitchFamily="18" charset="0"/>
              </a:rPr>
              <a:t>Russian</a:t>
            </a:r>
            <a:r>
              <a:rPr lang="de-DE" sz="2000" dirty="0">
                <a:latin typeface="Times New Roman" pitchFamily="18" charset="0"/>
                <a:cs typeface="Times New Roman" pitchFamily="18" charset="0"/>
              </a:rPr>
              <a:t>) </a:t>
            </a:r>
          </a:p>
          <a:p>
            <a:pPr marL="457200" indent="-457200">
              <a:spcAft>
                <a:spcPts val="600"/>
              </a:spcAft>
              <a:buFont typeface="+mj-lt"/>
              <a:buAutoNum type="arabicPeriod" startAt="20"/>
            </a:pPr>
            <a:r>
              <a:rPr lang="de-DE" sz="2000" dirty="0" smtClean="0">
                <a:latin typeface="Times New Roman" pitchFamily="18" charset="0"/>
                <a:cs typeface="Times New Roman" pitchFamily="18" charset="0"/>
              </a:rPr>
              <a:t>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Brouwer</a:t>
            </a:r>
            <a:r>
              <a:rPr lang="de-DE" sz="2000" dirty="0">
                <a:latin typeface="Times New Roman" pitchFamily="18" charset="0"/>
                <a:cs typeface="Times New Roman" pitchFamily="18" charset="0"/>
              </a:rPr>
              <a:t>, G. </a:t>
            </a:r>
            <a:r>
              <a:rPr lang="de-DE" sz="2000" dirty="0" err="1">
                <a:latin typeface="Times New Roman" pitchFamily="18" charset="0"/>
                <a:cs typeface="Times New Roman" pitchFamily="18" charset="0"/>
              </a:rPr>
              <a:t>Clemence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Methods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Celestial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Mechanics</a:t>
            </a:r>
            <a:r>
              <a:rPr lang="de-DE" sz="2000" dirty="0">
                <a:latin typeface="Times New Roman" pitchFamily="18" charset="0"/>
                <a:cs typeface="Times New Roman" pitchFamily="18" charset="0"/>
              </a:rPr>
              <a:t>. New-York, London: Academic Press, 1961. 598 p.</a:t>
            </a:r>
          </a:p>
          <a:p>
            <a:pPr marL="457200" indent="-457200">
              <a:spcAft>
                <a:spcPts val="600"/>
              </a:spcAft>
              <a:buFont typeface="+mj-lt"/>
              <a:buAutoNum type="arabicPeriod" startAt="20"/>
            </a:pPr>
            <a:r>
              <a:rPr lang="de-DE" sz="2000" dirty="0" smtClean="0">
                <a:latin typeface="Times New Roman" pitchFamily="18" charset="0"/>
                <a:cs typeface="Times New Roman" pitchFamily="18" charset="0"/>
              </a:rPr>
              <a:t>V.V</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Beletsky</a:t>
            </a:r>
            <a:r>
              <a:rPr lang="de-DE" sz="2000" dirty="0">
                <a:latin typeface="Times New Roman" pitchFamily="18" charset="0"/>
                <a:cs typeface="Times New Roman" pitchFamily="18" charset="0"/>
              </a:rPr>
              <a:t> Motion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an </a:t>
            </a:r>
            <a:r>
              <a:rPr lang="de-DE" sz="2000" dirty="0" err="1">
                <a:latin typeface="Times New Roman" pitchFamily="18" charset="0"/>
                <a:cs typeface="Times New Roman" pitchFamily="18" charset="0"/>
              </a:rPr>
              <a:t>artificial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satellite</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about</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its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center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mass</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Moscow</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Nauka</a:t>
            </a:r>
            <a:r>
              <a:rPr lang="de-DE" sz="2000" dirty="0">
                <a:latin typeface="Times New Roman" pitchFamily="18" charset="0"/>
                <a:cs typeface="Times New Roman" pitchFamily="18" charset="0"/>
              </a:rPr>
              <a:t>. 1965. (in </a:t>
            </a:r>
            <a:r>
              <a:rPr lang="de-DE" sz="2000" dirty="0" err="1">
                <a:latin typeface="Times New Roman" pitchFamily="18" charset="0"/>
                <a:cs typeface="Times New Roman" pitchFamily="18" charset="0"/>
              </a:rPr>
              <a:t>Russian</a:t>
            </a:r>
            <a:r>
              <a:rPr lang="de-DE" sz="2000" dirty="0">
                <a:latin typeface="Times New Roman" pitchFamily="18" charset="0"/>
                <a:cs typeface="Times New Roman" pitchFamily="18" charset="0"/>
              </a:rPr>
              <a:t>)</a:t>
            </a:r>
          </a:p>
          <a:p>
            <a:pPr marL="457200" indent="-457200">
              <a:spcAft>
                <a:spcPts val="600"/>
              </a:spcAft>
              <a:buFont typeface="+mj-lt"/>
              <a:buAutoNum type="arabicPeriod" startAt="20"/>
            </a:pPr>
            <a:r>
              <a:rPr lang="de-DE" sz="2000" dirty="0" smtClean="0">
                <a:latin typeface="Times New Roman" pitchFamily="18" charset="0"/>
                <a:cs typeface="Times New Roman" pitchFamily="18" charset="0"/>
              </a:rPr>
              <a:t>V.G</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Demin</a:t>
            </a:r>
            <a:r>
              <a:rPr lang="de-DE" sz="2000" dirty="0">
                <a:latin typeface="Times New Roman" pitchFamily="18" charset="0"/>
                <a:cs typeface="Times New Roman" pitchFamily="18" charset="0"/>
              </a:rPr>
              <a:t> Motion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an </a:t>
            </a:r>
            <a:r>
              <a:rPr lang="de-DE" sz="2000" dirty="0" err="1">
                <a:latin typeface="Times New Roman" pitchFamily="18" charset="0"/>
                <a:cs typeface="Times New Roman" pitchFamily="18" charset="0"/>
              </a:rPr>
              <a:t>artificial</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satellite</a:t>
            </a:r>
            <a:r>
              <a:rPr lang="de-DE" sz="2000" dirty="0">
                <a:latin typeface="Times New Roman" pitchFamily="18" charset="0"/>
                <a:cs typeface="Times New Roman" pitchFamily="18" charset="0"/>
              </a:rPr>
              <a:t> in an </a:t>
            </a:r>
            <a:r>
              <a:rPr lang="de-DE" sz="2000" dirty="0" err="1">
                <a:latin typeface="Times New Roman" pitchFamily="18" charset="0"/>
                <a:cs typeface="Times New Roman" pitchFamily="18" charset="0"/>
              </a:rPr>
              <a:t>eccentric</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gravitation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field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translated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published</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as</a:t>
            </a:r>
            <a:r>
              <a:rPr lang="de-DE" sz="2000" dirty="0">
                <a:latin typeface="Times New Roman" pitchFamily="18" charset="0"/>
                <a:cs typeface="Times New Roman" pitchFamily="18" charset="0"/>
              </a:rPr>
              <a:t> NASA Technical </a:t>
            </a:r>
            <a:r>
              <a:rPr lang="de-DE" sz="2000" dirty="0" err="1">
                <a:latin typeface="Times New Roman" pitchFamily="18" charset="0"/>
                <a:cs typeface="Times New Roman" pitchFamily="18" charset="0"/>
              </a:rPr>
              <a:t>translation</a:t>
            </a:r>
            <a:r>
              <a:rPr lang="de-DE" sz="2000" dirty="0">
                <a:latin typeface="Times New Roman" pitchFamily="18" charset="0"/>
                <a:cs typeface="Times New Roman" pitchFamily="18" charset="0"/>
              </a:rPr>
              <a:t>, TT F-579, Washington D.C.</a:t>
            </a:r>
          </a:p>
          <a:p>
            <a:pPr marL="457200" indent="-457200">
              <a:spcAft>
                <a:spcPts val="600"/>
              </a:spcAft>
              <a:buFont typeface="+mj-lt"/>
              <a:buAutoNum type="arabicPeriod" startAt="20"/>
            </a:pPr>
            <a:r>
              <a:rPr lang="de-DE" sz="2000" dirty="0" smtClean="0">
                <a:latin typeface="Times New Roman" pitchFamily="18" charset="0"/>
                <a:cs typeface="Times New Roman" pitchFamily="18" charset="0"/>
              </a:rPr>
              <a:t>A.R</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Dobrovolskis</a:t>
            </a:r>
            <a:r>
              <a:rPr lang="de-DE" sz="2000" dirty="0">
                <a:latin typeface="Times New Roman" pitchFamily="18" charset="0"/>
                <a:cs typeface="Times New Roman" pitchFamily="18" charset="0"/>
              </a:rPr>
              <a:t> Inertia </a:t>
            </a:r>
            <a:r>
              <a:rPr lang="de-DE" sz="2000" dirty="0" err="1">
                <a:latin typeface="Times New Roman" pitchFamily="18" charset="0"/>
                <a:cs typeface="Times New Roman" pitchFamily="18" charset="0"/>
              </a:rPr>
              <a:t>of</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Any</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Polyhedron</a:t>
            </a:r>
            <a:r>
              <a:rPr lang="de-DE" sz="2000" dirty="0">
                <a:latin typeface="Times New Roman" pitchFamily="18" charset="0"/>
                <a:cs typeface="Times New Roman" pitchFamily="18" charset="0"/>
              </a:rPr>
              <a:t>. </a:t>
            </a:r>
            <a:r>
              <a:rPr lang="de-DE" sz="2000" dirty="0" err="1">
                <a:latin typeface="Times New Roman" pitchFamily="18" charset="0"/>
                <a:cs typeface="Times New Roman" pitchFamily="18" charset="0"/>
              </a:rPr>
              <a:t>Icarus</a:t>
            </a:r>
            <a:r>
              <a:rPr lang="de-DE" sz="2000" dirty="0">
                <a:latin typeface="Times New Roman" pitchFamily="18" charset="0"/>
                <a:cs typeface="Times New Roman" pitchFamily="18" charset="0"/>
              </a:rPr>
              <a:t>. 1996. V. 124. </a:t>
            </a:r>
            <a:r>
              <a:rPr lang="de-DE" sz="2000" dirty="0" err="1">
                <a:latin typeface="Times New Roman" pitchFamily="18" charset="0"/>
                <a:cs typeface="Times New Roman" pitchFamily="18" charset="0"/>
              </a:rPr>
              <a:t>No</a:t>
            </a:r>
            <a:r>
              <a:rPr lang="de-DE" sz="2000" dirty="0">
                <a:latin typeface="Times New Roman" pitchFamily="18" charset="0"/>
                <a:cs typeface="Times New Roman" pitchFamily="18" charset="0"/>
              </a:rPr>
              <a:t>. 2. P. 698–704</a:t>
            </a:r>
            <a:r>
              <a:rPr lang="de-DE" sz="2000" dirty="0" smtClean="0">
                <a:latin typeface="Times New Roman" pitchFamily="18" charset="0"/>
                <a:cs typeface="Times New Roman" pitchFamily="18" charset="0"/>
              </a:rPr>
              <a:t>.</a:t>
            </a:r>
          </a:p>
          <a:p>
            <a:pPr marL="457200" indent="-457200">
              <a:spcAft>
                <a:spcPts val="600"/>
              </a:spcAft>
              <a:buFont typeface="+mj-lt"/>
              <a:buAutoNum type="arabicPeriod" startAt="20"/>
            </a:pPr>
            <a:r>
              <a:rPr lang="en-US" sz="2000" dirty="0" smtClean="0">
                <a:latin typeface="Times New Roman" panose="02020603050405020304" pitchFamily="18" charset="0"/>
                <a:cs typeface="Times New Roman" panose="02020603050405020304" pitchFamily="18" charset="0"/>
              </a:rPr>
              <a:t>Neese</a:t>
            </a:r>
            <a:r>
              <a:rPr lang="en-US" sz="2000" dirty="0">
                <a:latin typeface="Times New Roman" panose="02020603050405020304" pitchFamily="18" charset="0"/>
                <a:cs typeface="Times New Roman" panose="02020603050405020304" pitchFamily="18" charset="0"/>
              </a:rPr>
              <a:t>, C., Ed. Small Body Radar Shape Models V2.0. EAR-A-5-DDR-RADARSHAPE-MODELS-V2.0, NASA Planetary Data System, 2004</a:t>
            </a:r>
            <a:r>
              <a:rPr lang="en-US"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p:txBody>
      </p:sp>
      <p:sp>
        <p:nvSpPr>
          <p:cNvPr id="4" name="Заголовок 1"/>
          <p:cNvSpPr>
            <a:spLocks noGrp="1"/>
          </p:cNvSpPr>
          <p:nvPr>
            <p:ph type="title"/>
          </p:nvPr>
        </p:nvSpPr>
        <p:spPr>
          <a:xfrm>
            <a:off x="0" y="0"/>
            <a:ext cx="9144000" cy="692696"/>
          </a:xfrm>
        </p:spPr>
        <p:txBody>
          <a:bodyPr>
            <a:noAutofit/>
          </a:bodyPr>
          <a:lstStyle/>
          <a:p>
            <a:r>
              <a:rPr lang="en-US" sz="4000" b="1" i="1" dirty="0">
                <a:latin typeface="Times New Roman" pitchFamily="18" charset="0"/>
                <a:cs typeface="Times New Roman" pitchFamily="18" charset="0"/>
              </a:rPr>
              <a:t>References</a:t>
            </a:r>
            <a:endParaRPr lang="ru-RU" sz="4000" b="1" i="1"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59</a:t>
            </a:fld>
            <a:endParaRPr lang="ru-RU" dirty="0"/>
          </a:p>
        </p:txBody>
      </p:sp>
    </p:spTree>
    <p:extLst>
      <p:ext uri="{BB962C8B-B14F-4D97-AF65-F5344CB8AC3E}">
        <p14:creationId xmlns:p14="http://schemas.microsoft.com/office/powerpoint/2010/main" val="24982205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0" y="4996"/>
            <a:ext cx="9144000" cy="584775"/>
          </a:xfrm>
          <a:prstGeom prst="rect">
            <a:avLst/>
          </a:prstGeom>
        </p:spPr>
        <p:txBody>
          <a:bodyPr wrap="square">
            <a:spAutoFit/>
          </a:bodyPr>
          <a:lstStyle/>
          <a:p>
            <a:pPr algn="ctr"/>
            <a:r>
              <a:rPr lang="en-US" sz="3200" b="1" i="1" dirty="0" smtClean="0">
                <a:latin typeface="Times New Roman" pitchFamily="18" charset="0"/>
                <a:cs typeface="Times New Roman" pitchFamily="18" charset="0"/>
              </a:rPr>
              <a:t>Parameters of some celestial bodies</a:t>
            </a:r>
          </a:p>
        </p:txBody>
      </p:sp>
      <mc:AlternateContent xmlns:mc="http://schemas.openxmlformats.org/markup-compatibility/2006" xmlns:a14="http://schemas.microsoft.com/office/drawing/2010/main">
        <mc:Choice Requires="a14">
          <p:graphicFrame>
            <p:nvGraphicFramePr>
              <p:cNvPr id="6" name="Таблица 5"/>
              <p:cNvGraphicFramePr>
                <a:graphicFrameLocks noGrp="1"/>
              </p:cNvGraphicFramePr>
              <p:nvPr>
                <p:extLst>
                  <p:ext uri="{D42A27DB-BD31-4B8C-83A1-F6EECF244321}">
                    <p14:modId xmlns:p14="http://schemas.microsoft.com/office/powerpoint/2010/main" val="2185912632"/>
                  </p:ext>
                </p:extLst>
              </p:nvPr>
            </p:nvGraphicFramePr>
            <p:xfrm>
              <a:off x="918733" y="3685884"/>
              <a:ext cx="7330346" cy="1899920"/>
            </p:xfrm>
            <a:graphic>
              <a:graphicData uri="http://schemas.openxmlformats.org/drawingml/2006/table">
                <a:tbl>
                  <a:tblPr firstRow="1" firstCol="1" bandRow="1">
                    <a:tableStyleId>{5C22544A-7EE6-4342-B048-85BDC9FD1C3A}</a:tableStyleId>
                  </a:tblPr>
                  <a:tblGrid>
                    <a:gridCol w="1886768"/>
                    <a:gridCol w="1905818"/>
                    <a:gridCol w="1217605"/>
                    <a:gridCol w="2320155"/>
                  </a:tblGrid>
                  <a:tr h="277374">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Name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Dimensions (</a:t>
                          </a:r>
                          <a14:m>
                            <m:oMath xmlns:m="http://schemas.openxmlformats.org/officeDocument/2006/math">
                              <m:r>
                                <a:rPr lang="en-US" sz="1800" b="1" i="1" smtClean="0">
                                  <a:effectLst/>
                                  <a:latin typeface="Cambria Math"/>
                                </a:rPr>
                                <m:t>𝒌𝒎</m:t>
                              </m:r>
                            </m:oMath>
                          </a14:m>
                          <a:r>
                            <a:rPr lang="en-US" sz="1800" b="1" dirty="0" smtClean="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14:m>
                            <m:oMath xmlns:m="http://schemas.openxmlformats.org/officeDocument/2006/math">
                              <m:sSup>
                                <m:sSupPr>
                                  <m:ctrlPr>
                                    <a:rPr lang="ru-RU" sz="1800" b="1" i="1" u="none" smtClean="0">
                                      <a:effectLst/>
                                      <a:latin typeface="Cambria Math"/>
                                    </a:rPr>
                                  </m:ctrlPr>
                                </m:sSupPr>
                                <m:e>
                                  <m:r>
                                    <a:rPr lang="ru-RU" sz="1800" b="1" i="1" u="none">
                                      <a:effectLst/>
                                      <a:latin typeface="Cambria Math"/>
                                    </a:rPr>
                                    <m:t>𝒈</m:t>
                                  </m:r>
                                </m:e>
                                <m:sup>
                                  <m:r>
                                    <a:rPr lang="en-US" sz="1800" b="1" u="none" smtClean="0">
                                      <a:effectLst/>
                                      <a:latin typeface="Cambria Math"/>
                                    </a:rPr>
                                    <m:t>′</m:t>
                                  </m:r>
                                </m:sup>
                              </m:sSup>
                            </m:oMath>
                          </a14:m>
                          <a:r>
                            <a:rPr lang="ru-RU" sz="1800" b="1" dirty="0" smtClean="0">
                              <a:effectLst/>
                              <a:latin typeface="Times New Roman" pitchFamily="18" charset="0"/>
                              <a:cs typeface="Times New Roman" pitchFamily="18" charset="0"/>
                            </a:rPr>
                            <a:t>(</a:t>
                          </a:r>
                          <a14:m>
                            <m:oMath xmlns:m="http://schemas.openxmlformats.org/officeDocument/2006/math">
                              <m:r>
                                <a:rPr lang="en-US" sz="1800" b="1" i="0" smtClean="0">
                                  <a:effectLst/>
                                  <a:latin typeface="Cambria Math"/>
                                  <a:cs typeface="+mn-cs"/>
                                </a:rPr>
                                <m:t>𝐜</m:t>
                              </m:r>
                              <m:r>
                                <a:rPr lang="en-US" sz="1800" b="1" i="1" smtClean="0">
                                  <a:effectLst/>
                                  <a:latin typeface="Cambria Math"/>
                                  <a:cs typeface="+mn-cs"/>
                                </a:rPr>
                                <m:t>𝐦</m:t>
                              </m:r>
                              <m:r>
                                <a:rPr lang="ru-RU" sz="1800" b="1">
                                  <a:effectLst/>
                                  <a:latin typeface="Cambria Math"/>
                                </a:rPr>
                                <m:t>/</m:t>
                              </m:r>
                              <m:sSup>
                                <m:sSupPr>
                                  <m:ctrlPr>
                                    <a:rPr lang="ru-RU" sz="1800" b="1" i="1">
                                      <a:effectLst/>
                                      <a:latin typeface="Cambria Math"/>
                                    </a:rPr>
                                  </m:ctrlPr>
                                </m:sSupPr>
                                <m:e>
                                  <m:r>
                                    <a:rPr lang="en-US" sz="1800" b="1" i="0" smtClean="0">
                                      <a:effectLst/>
                                      <a:latin typeface="Cambria Math"/>
                                    </a:rPr>
                                    <m:t>𝐬</m:t>
                                  </m:r>
                                </m:e>
                                <m:sup>
                                  <m:r>
                                    <a:rPr lang="en-US" sz="1800" b="1" i="1" smtClean="0">
                                      <a:effectLst/>
                                      <a:latin typeface="Cambria Math"/>
                                    </a:rPr>
                                    <m:t>𝟐</m:t>
                                  </m:r>
                                </m:sup>
                              </m:sSup>
                            </m:oMath>
                          </a14:m>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Escape velocity </a:t>
                          </a:r>
                          <a:r>
                            <a:rPr lang="ru-RU" sz="1800" b="1" dirty="0" smtClean="0">
                              <a:effectLst/>
                              <a:latin typeface="Times New Roman" pitchFamily="18" charset="0"/>
                              <a:cs typeface="Times New Roman" pitchFamily="18" charset="0"/>
                            </a:rPr>
                            <a:t>(</a:t>
                          </a:r>
                          <a14:m>
                            <m:oMath xmlns:m="http://schemas.openxmlformats.org/officeDocument/2006/math">
                              <m:r>
                                <a:rPr lang="en-US" sz="1800" b="1" i="0" smtClean="0">
                                  <a:effectLst/>
                                  <a:latin typeface="Cambria Math"/>
                                </a:rPr>
                                <m:t>𝐦</m:t>
                              </m:r>
                              <m:r>
                                <a:rPr lang="ru-RU" sz="1800" b="1">
                                  <a:effectLst/>
                                  <a:latin typeface="Cambria Math"/>
                                </a:rPr>
                                <m:t>/</m:t>
                              </m:r>
                              <m:r>
                                <a:rPr lang="en-US" sz="1800" b="1" i="0" smtClean="0">
                                  <a:effectLst/>
                                  <a:latin typeface="Cambria Math"/>
                                </a:rPr>
                                <m:t>𝐬</m:t>
                              </m:r>
                            </m:oMath>
                          </a14:m>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800" dirty="0">
                              <a:effectLst/>
                              <a:latin typeface="Times New Roman" pitchFamily="18" charset="0"/>
                              <a:cs typeface="Times New Roman" pitchFamily="18" charset="0"/>
                            </a:rPr>
                            <a:t>2063 </a:t>
                          </a:r>
                          <a:r>
                            <a:rPr lang="en-US" sz="1800" dirty="0" err="1" smtClean="0">
                              <a:effectLst/>
                              <a:latin typeface="Times New Roman" pitchFamily="18" charset="0"/>
                              <a:cs typeface="Times New Roman" pitchFamily="18" charset="0"/>
                            </a:rPr>
                            <a:t>Bachus</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2.60 x 1.10 x 1.30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0.04</a:t>
                          </a:r>
                          <a:r>
                            <a:rPr lang="ru-RU"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0.80</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4769 </a:t>
                          </a:r>
                          <a:r>
                            <a:rPr lang="en-US" sz="1800" b="1" i="0" kern="1200" dirty="0" smtClean="0">
                              <a:solidFill>
                                <a:schemeClr val="lt1"/>
                              </a:solidFill>
                              <a:effectLst/>
                              <a:latin typeface="Times New Roman" pitchFamily="18" charset="0"/>
                              <a:ea typeface="+mn-ea"/>
                              <a:cs typeface="Times New Roman" pitchFamily="18" charset="0"/>
                            </a:rPr>
                            <a:t>Castalia</a:t>
                          </a:r>
                          <a:endParaRPr lang="ru-RU" sz="1800" b="1"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1.80</a:t>
                          </a:r>
                          <a:r>
                            <a:rPr lang="en-US" sz="1800" baseline="0" dirty="0" smtClean="0">
                              <a:effectLst/>
                              <a:latin typeface="Times New Roman" pitchFamily="18" charset="0"/>
                              <a:cs typeface="Times New Roman" pitchFamily="18" charset="0"/>
                            </a:rPr>
                            <a:t> x 0.80 x 0.80</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0.041</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0.76</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1620 </a:t>
                          </a:r>
                          <a:r>
                            <a:rPr lang="en-US" sz="1800" dirty="0" err="1" smtClean="0">
                              <a:effectLst/>
                              <a:latin typeface="Times New Roman" pitchFamily="18" charset="0"/>
                              <a:cs typeface="Times New Roman" pitchFamily="18" charset="0"/>
                            </a:rPr>
                            <a:t>Geographos</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5.00 x 2.00 x 2.10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0.08</a:t>
                          </a:r>
                          <a:r>
                            <a:rPr lang="ru-RU"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1.50</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1996 </a:t>
                          </a:r>
                          <a:r>
                            <a:rPr lang="en-US" sz="1800" dirty="0">
                              <a:effectLst/>
                              <a:latin typeface="Times New Roman" pitchFamily="18" charset="0"/>
                              <a:cs typeface="Times New Roman" pitchFamily="18" charset="0"/>
                            </a:rPr>
                            <a:t>HW1</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3.20 x 1.60 x 1.00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0.100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a:t>
                          </a:r>
                          <a:r>
                            <a:rPr lang="ru-RU" sz="1800" dirty="0" smtClean="0">
                              <a:effectLst/>
                              <a:latin typeface="Times New Roman" pitchFamily="18" charset="0"/>
                              <a:cs typeface="Times New Roman" pitchFamily="18" charset="0"/>
                            </a:rPr>
                            <a:t>.0</a:t>
                          </a:r>
                          <a:r>
                            <a:rPr lang="en-US"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286</a:t>
                          </a:r>
                          <a:r>
                            <a:rPr lang="en-US" sz="1800" dirty="0">
                              <a:effectLst/>
                              <a:latin typeface="Times New Roman" pitchFamily="18" charset="0"/>
                              <a:cs typeface="Times New Roman" pitchFamily="18" charset="0"/>
                            </a:rPr>
                            <a:t>7</a:t>
                          </a:r>
                          <a:r>
                            <a:rPr lang="ru-RU" sz="1800" dirty="0">
                              <a:effectLst/>
                              <a:latin typeface="Times New Roman" pitchFamily="18" charset="0"/>
                              <a:cs typeface="Times New Roman" pitchFamily="18" charset="0"/>
                            </a:rPr>
                            <a:t> </a:t>
                          </a:r>
                          <a:r>
                            <a:rPr lang="en-US" sz="1800" b="1" kern="1200" dirty="0" smtClean="0">
                              <a:effectLst/>
                              <a:latin typeface="Times New Roman" pitchFamily="18" charset="0"/>
                              <a:cs typeface="Times New Roman" pitchFamily="18" charset="0"/>
                            </a:rPr>
                            <a:t>Steins</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6.67 x 5.81 x 4.47</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0.1</a:t>
                          </a:r>
                          <a:r>
                            <a:rPr lang="ru-RU" sz="1800" dirty="0" smtClean="0">
                              <a:effectLst/>
                              <a:latin typeface="Times New Roman" pitchFamily="18" charset="0"/>
                              <a:cs typeface="Times New Roman" pitchFamily="18" charset="0"/>
                            </a:rPr>
                            <a:t>3</a:t>
                          </a:r>
                          <a:r>
                            <a:rPr lang="en-US"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2.50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bl>
              </a:graphicData>
            </a:graphic>
          </p:graphicFrame>
        </mc:Choice>
        <mc:Fallback xmlns="">
          <p:graphicFrame>
            <p:nvGraphicFramePr>
              <p:cNvPr id="6" name="Таблица 5"/>
              <p:cNvGraphicFramePr>
                <a:graphicFrameLocks noGrp="1"/>
              </p:cNvGraphicFramePr>
              <p:nvPr>
                <p:extLst>
                  <p:ext uri="{D42A27DB-BD31-4B8C-83A1-F6EECF244321}">
                    <p14:modId xmlns:p14="http://schemas.microsoft.com/office/powerpoint/2010/main" val="2185912632"/>
                  </p:ext>
                </p:extLst>
              </p:nvPr>
            </p:nvGraphicFramePr>
            <p:xfrm>
              <a:off x="918733" y="3685884"/>
              <a:ext cx="7330346" cy="1892808"/>
            </p:xfrm>
            <a:graphic>
              <a:graphicData uri="http://schemas.openxmlformats.org/drawingml/2006/table">
                <a:tbl>
                  <a:tblPr firstRow="1" firstCol="1" bandRow="1">
                    <a:tableStyleId>{5C22544A-7EE6-4342-B048-85BDC9FD1C3A}</a:tableStyleId>
                  </a:tblPr>
                  <a:tblGrid>
                    <a:gridCol w="1886768"/>
                    <a:gridCol w="1905818"/>
                    <a:gridCol w="1217605"/>
                    <a:gridCol w="2320155"/>
                  </a:tblGrid>
                  <a:tr h="315468">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Name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99042" t="-19231" r="-185623" b="-534615"/>
                          </a:stretch>
                        </a:blipFill>
                      </a:tcPr>
                    </a:tc>
                    <a:tc>
                      <a:txBody>
                        <a:bodyPr/>
                        <a:lstStyle/>
                        <a:p>
                          <a:endParaRPr lang="ru-RU"/>
                        </a:p>
                      </a:txBody>
                      <a:tcPr marL="67084" marR="67084" marT="0" marB="0" anchor="ctr">
                        <a:blipFill rotWithShape="1">
                          <a:blip r:embed="rId2"/>
                          <a:stretch>
                            <a:fillRect l="-311500" t="-19231" r="-190500" b="-534615"/>
                          </a:stretch>
                        </a:blipFill>
                      </a:tcPr>
                    </a:tc>
                    <a:tc>
                      <a:txBody>
                        <a:bodyPr/>
                        <a:lstStyle/>
                        <a:p>
                          <a:endParaRPr lang="ru-RU"/>
                        </a:p>
                      </a:txBody>
                      <a:tcPr marL="67084" marR="67084" marT="0" marB="0" anchor="ctr">
                        <a:blipFill rotWithShape="1">
                          <a:blip r:embed="rId2"/>
                          <a:stretch>
                            <a:fillRect l="-216579" t="-19231" r="-263" b="-534615"/>
                          </a:stretch>
                        </a:blipFill>
                      </a:tcPr>
                    </a:tc>
                  </a:tr>
                  <a:tr h="315468">
                    <a:tc>
                      <a:txBody>
                        <a:bodyPr/>
                        <a:lstStyle/>
                        <a:p>
                          <a:pPr>
                            <a:lnSpc>
                              <a:spcPct val="115000"/>
                            </a:lnSpc>
                            <a:spcAft>
                              <a:spcPts val="0"/>
                            </a:spcAft>
                          </a:pPr>
                          <a:r>
                            <a:rPr lang="en-US" sz="1800" dirty="0">
                              <a:effectLst/>
                              <a:latin typeface="Times New Roman" pitchFamily="18" charset="0"/>
                              <a:cs typeface="Times New Roman" pitchFamily="18" charset="0"/>
                            </a:rPr>
                            <a:t>2063 </a:t>
                          </a:r>
                          <a:r>
                            <a:rPr lang="en-US" sz="1800" dirty="0" err="1" smtClean="0">
                              <a:effectLst/>
                              <a:latin typeface="Times New Roman" pitchFamily="18" charset="0"/>
                              <a:cs typeface="Times New Roman" pitchFamily="18" charset="0"/>
                            </a:rPr>
                            <a:t>Bachus</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2.60 x 1.10 x 1.30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0.04</a:t>
                          </a:r>
                          <a:r>
                            <a:rPr lang="ru-RU"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0.80</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4769 </a:t>
                          </a:r>
                          <a:r>
                            <a:rPr lang="en-US" sz="1800" b="1" i="0" kern="1200" dirty="0" smtClean="0">
                              <a:solidFill>
                                <a:schemeClr val="lt1"/>
                              </a:solidFill>
                              <a:effectLst/>
                              <a:latin typeface="Times New Roman" pitchFamily="18" charset="0"/>
                              <a:ea typeface="+mn-ea"/>
                              <a:cs typeface="Times New Roman" pitchFamily="18" charset="0"/>
                            </a:rPr>
                            <a:t>Castalia</a:t>
                          </a:r>
                          <a:endParaRPr lang="ru-RU" sz="1800" b="1"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1.80</a:t>
                          </a:r>
                          <a:r>
                            <a:rPr lang="en-US" sz="1800" baseline="0" dirty="0" smtClean="0">
                              <a:effectLst/>
                              <a:latin typeface="Times New Roman" pitchFamily="18" charset="0"/>
                              <a:cs typeface="Times New Roman" pitchFamily="18" charset="0"/>
                            </a:rPr>
                            <a:t> x 0.80 x 0.80</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0.041</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0.76</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1620 </a:t>
                          </a:r>
                          <a:r>
                            <a:rPr lang="en-US" sz="1800" dirty="0" err="1" smtClean="0">
                              <a:effectLst/>
                              <a:latin typeface="Times New Roman" pitchFamily="18" charset="0"/>
                              <a:cs typeface="Times New Roman" pitchFamily="18" charset="0"/>
                            </a:rPr>
                            <a:t>Geographos</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5.00 x 2.00 x 2.10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0.08</a:t>
                          </a:r>
                          <a:r>
                            <a:rPr lang="ru-RU"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1.50</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1996 </a:t>
                          </a:r>
                          <a:r>
                            <a:rPr lang="en-US" sz="1800" dirty="0">
                              <a:effectLst/>
                              <a:latin typeface="Times New Roman" pitchFamily="18" charset="0"/>
                              <a:cs typeface="Times New Roman" pitchFamily="18" charset="0"/>
                            </a:rPr>
                            <a:t>HW1</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3.20 x 1.60 x 1.00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0.100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a:t>
                          </a:r>
                          <a:r>
                            <a:rPr lang="ru-RU" sz="1800" dirty="0" smtClean="0">
                              <a:effectLst/>
                              <a:latin typeface="Times New Roman" pitchFamily="18" charset="0"/>
                              <a:cs typeface="Times New Roman" pitchFamily="18" charset="0"/>
                            </a:rPr>
                            <a:t>.0</a:t>
                          </a:r>
                          <a:r>
                            <a:rPr lang="en-US"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286</a:t>
                          </a:r>
                          <a:r>
                            <a:rPr lang="en-US" sz="1800" dirty="0">
                              <a:effectLst/>
                              <a:latin typeface="Times New Roman" pitchFamily="18" charset="0"/>
                              <a:cs typeface="Times New Roman" pitchFamily="18" charset="0"/>
                            </a:rPr>
                            <a:t>7</a:t>
                          </a:r>
                          <a:r>
                            <a:rPr lang="ru-RU" sz="1800" dirty="0">
                              <a:effectLst/>
                              <a:latin typeface="Times New Roman" pitchFamily="18" charset="0"/>
                              <a:cs typeface="Times New Roman" pitchFamily="18" charset="0"/>
                            </a:rPr>
                            <a:t> </a:t>
                          </a:r>
                          <a:r>
                            <a:rPr lang="en-US" sz="1800" b="1" kern="1200" dirty="0" smtClean="0">
                              <a:effectLst/>
                              <a:latin typeface="Times New Roman" pitchFamily="18" charset="0"/>
                              <a:cs typeface="Times New Roman" pitchFamily="18" charset="0"/>
                            </a:rPr>
                            <a:t>Steins</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6.67 x 5.81 x 4.47</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0.1</a:t>
                          </a:r>
                          <a:r>
                            <a:rPr lang="ru-RU" sz="1800" dirty="0" smtClean="0">
                              <a:effectLst/>
                              <a:latin typeface="Times New Roman" pitchFamily="18" charset="0"/>
                              <a:cs typeface="Times New Roman" pitchFamily="18" charset="0"/>
                            </a:rPr>
                            <a:t>3</a:t>
                          </a:r>
                          <a:r>
                            <a:rPr lang="en-US"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2.50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7" name="Таблица 6"/>
              <p:cNvGraphicFramePr>
                <a:graphicFrameLocks noGrp="1"/>
              </p:cNvGraphicFramePr>
              <p:nvPr>
                <p:extLst>
                  <p:ext uri="{D42A27DB-BD31-4B8C-83A1-F6EECF244321}">
                    <p14:modId xmlns:p14="http://schemas.microsoft.com/office/powerpoint/2010/main" val="3745113538"/>
                  </p:ext>
                </p:extLst>
              </p:nvPr>
            </p:nvGraphicFramePr>
            <p:xfrm>
              <a:off x="880633" y="1052736"/>
              <a:ext cx="7406546" cy="1899920"/>
            </p:xfrm>
            <a:graphic>
              <a:graphicData uri="http://schemas.openxmlformats.org/drawingml/2006/table">
                <a:tbl>
                  <a:tblPr firstRow="1" firstCol="1" bandRow="1">
                    <a:tableStyleId>{5C22544A-7EE6-4342-B048-85BDC9FD1C3A}</a:tableStyleId>
                  </a:tblPr>
                  <a:tblGrid>
                    <a:gridCol w="1620068"/>
                    <a:gridCol w="2248718"/>
                    <a:gridCol w="1217605"/>
                    <a:gridCol w="2320155"/>
                  </a:tblGrid>
                  <a:tr h="277374">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Name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Dimensions (</a:t>
                          </a:r>
                          <a14:m>
                            <m:oMath xmlns:m="http://schemas.openxmlformats.org/officeDocument/2006/math">
                              <m:r>
                                <a:rPr lang="en-US" sz="1800" b="1" i="1" smtClean="0">
                                  <a:effectLst/>
                                  <a:latin typeface="Cambria Math"/>
                                </a:rPr>
                                <m:t>𝒌𝒎</m:t>
                              </m:r>
                            </m:oMath>
                          </a14:m>
                          <a:r>
                            <a:rPr lang="en-US" sz="1800" b="1" dirty="0" smtClean="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14:m>
                            <m:oMath xmlns:m="http://schemas.openxmlformats.org/officeDocument/2006/math">
                              <m:sSup>
                                <m:sSupPr>
                                  <m:ctrlPr>
                                    <a:rPr lang="ru-RU" sz="1800" b="1" i="1" u="none" smtClean="0">
                                      <a:effectLst/>
                                      <a:latin typeface="Cambria Math"/>
                                    </a:rPr>
                                  </m:ctrlPr>
                                </m:sSupPr>
                                <m:e>
                                  <m:r>
                                    <a:rPr lang="ru-RU" sz="1800" b="1" i="1" u="none">
                                      <a:effectLst/>
                                      <a:latin typeface="Cambria Math"/>
                                    </a:rPr>
                                    <m:t>𝒈</m:t>
                                  </m:r>
                                </m:e>
                                <m:sup>
                                  <m:r>
                                    <a:rPr lang="en-US" sz="1800" b="1" u="none" smtClean="0">
                                      <a:effectLst/>
                                      <a:latin typeface="Cambria Math"/>
                                    </a:rPr>
                                    <m:t>′</m:t>
                                  </m:r>
                                </m:sup>
                              </m:sSup>
                            </m:oMath>
                          </a14:m>
                          <a:r>
                            <a:rPr lang="ru-RU" sz="1800" b="1" dirty="0" smtClean="0">
                              <a:effectLst/>
                              <a:latin typeface="Times New Roman" pitchFamily="18" charset="0"/>
                              <a:cs typeface="Times New Roman" pitchFamily="18" charset="0"/>
                            </a:rPr>
                            <a:t>(</a:t>
                          </a:r>
                          <a14:m>
                            <m:oMath xmlns:m="http://schemas.openxmlformats.org/officeDocument/2006/math">
                              <m:r>
                                <a:rPr lang="en-US" sz="1800" b="1" i="1" smtClean="0">
                                  <a:effectLst/>
                                  <a:latin typeface="Cambria Math"/>
                                  <a:cs typeface="+mn-cs"/>
                                </a:rPr>
                                <m:t>𝒄</m:t>
                              </m:r>
                              <m:r>
                                <a:rPr lang="en-US" sz="1800" b="1" i="1" smtClean="0">
                                  <a:effectLst/>
                                  <a:latin typeface="Cambria Math"/>
                                  <a:cs typeface="+mn-cs"/>
                                </a:rPr>
                                <m:t>𝐦</m:t>
                              </m:r>
                              <m:r>
                                <a:rPr lang="ru-RU" sz="1800" b="1">
                                  <a:effectLst/>
                                  <a:latin typeface="Cambria Math"/>
                                </a:rPr>
                                <m:t>/</m:t>
                              </m:r>
                              <m:sSup>
                                <m:sSupPr>
                                  <m:ctrlPr>
                                    <a:rPr lang="ru-RU" sz="1800" b="1" i="1">
                                      <a:effectLst/>
                                      <a:latin typeface="Cambria Math"/>
                                    </a:rPr>
                                  </m:ctrlPr>
                                </m:sSupPr>
                                <m:e>
                                  <m:r>
                                    <a:rPr lang="en-US" sz="1800" b="1" i="0" smtClean="0">
                                      <a:effectLst/>
                                      <a:latin typeface="Cambria Math"/>
                                    </a:rPr>
                                    <m:t>𝐬</m:t>
                                  </m:r>
                                </m:e>
                                <m:sup>
                                  <m:r>
                                    <a:rPr lang="en-US" sz="1800" b="1" i="1" smtClean="0">
                                      <a:effectLst/>
                                      <a:latin typeface="Cambria Math"/>
                                    </a:rPr>
                                    <m:t>𝟐</m:t>
                                  </m:r>
                                </m:sup>
                              </m:sSup>
                            </m:oMath>
                          </a14:m>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Escape velocity </a:t>
                          </a:r>
                          <a:r>
                            <a:rPr lang="ru-RU" sz="1800" b="1" dirty="0" smtClean="0">
                              <a:effectLst/>
                              <a:latin typeface="Times New Roman" pitchFamily="18" charset="0"/>
                              <a:cs typeface="Times New Roman" pitchFamily="18" charset="0"/>
                            </a:rPr>
                            <a:t>(</a:t>
                          </a:r>
                          <a14:m>
                            <m:oMath xmlns:m="http://schemas.openxmlformats.org/officeDocument/2006/math">
                              <m:r>
                                <a:rPr lang="en-US" sz="1800" b="1" i="0" smtClean="0">
                                  <a:effectLst/>
                                  <a:latin typeface="Cambria Math"/>
                                </a:rPr>
                                <m:t>𝐦</m:t>
                              </m:r>
                              <m:r>
                                <a:rPr lang="ru-RU" sz="1800" b="1">
                                  <a:effectLst/>
                                  <a:latin typeface="Cambria Math"/>
                                </a:rPr>
                                <m:t>/</m:t>
                              </m:r>
                              <m:r>
                                <a:rPr lang="en-US" sz="1800" b="1" i="0" smtClean="0">
                                  <a:effectLst/>
                                  <a:latin typeface="Cambria Math"/>
                                </a:rPr>
                                <m:t>𝐬</m:t>
                              </m:r>
                            </m:oMath>
                          </a14:m>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800" dirty="0">
                              <a:effectLst/>
                              <a:latin typeface="Times New Roman" pitchFamily="18" charset="0"/>
                              <a:cs typeface="Times New Roman" pitchFamily="18" charset="0"/>
                            </a:rPr>
                            <a:t>1998 KY26</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0.030</a:t>
                          </a:r>
                          <a:r>
                            <a:rPr lang="en-US" sz="1800" baseline="0" dirty="0" smtClean="0">
                              <a:effectLst/>
                              <a:latin typeface="Times New Roman" pitchFamily="18" charset="0"/>
                              <a:cs typeface="Times New Roman" pitchFamily="18" charset="0"/>
                            </a:rPr>
                            <a:t> x 0.030 x</a:t>
                          </a:r>
                          <a:r>
                            <a:rPr lang="ru-RU" sz="1800" dirty="0">
                              <a:effectLst/>
                              <a:latin typeface="Times New Roman" pitchFamily="18" charset="0"/>
                              <a:cs typeface="Times New Roman" pitchFamily="18" charset="0"/>
                            </a:rPr>
                            <a:t> </a:t>
                          </a:r>
                          <a:r>
                            <a:rPr lang="en-US" sz="1800" baseline="0" dirty="0" smtClean="0">
                              <a:effectLst/>
                              <a:latin typeface="Times New Roman" pitchFamily="18" charset="0"/>
                              <a:cs typeface="Times New Roman" pitchFamily="18" charset="0"/>
                            </a:rPr>
                            <a:t>0.030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0.0016</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0.2</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25143 </a:t>
                          </a:r>
                          <a:r>
                            <a:rPr lang="en-US" sz="1800" dirty="0" err="1" smtClean="0">
                              <a:effectLst/>
                              <a:latin typeface="Times New Roman" pitchFamily="18" charset="0"/>
                              <a:cs typeface="Times New Roman" pitchFamily="18" charset="0"/>
                            </a:rPr>
                            <a:t>Itokawa</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0.535 x 0.294 x 0.209</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0.0020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251602">
                    <a:tc>
                      <a:txBody>
                        <a:bodyPr/>
                        <a:lstStyle/>
                        <a:p>
                          <a:pPr marL="0" algn="l" defTabSz="914400" rtl="0" eaLnBrk="1" latinLnBrk="0" hangingPunct="1">
                            <a:lnSpc>
                              <a:spcPct val="115000"/>
                            </a:lnSpc>
                            <a:spcAft>
                              <a:spcPts val="0"/>
                            </a:spcAft>
                          </a:pPr>
                          <a:r>
                            <a:rPr lang="ru-RU" sz="1800" kern="1200" dirty="0">
                              <a:effectLst/>
                              <a:latin typeface="Times New Roman" pitchFamily="18" charset="0"/>
                              <a:cs typeface="Times New Roman" pitchFamily="18" charset="0"/>
                            </a:rPr>
                            <a:t>101955 </a:t>
                          </a:r>
                          <a:r>
                            <a:rPr lang="en-US" sz="1800" kern="1200" dirty="0" err="1" smtClean="0">
                              <a:effectLst/>
                              <a:latin typeface="Times New Roman" pitchFamily="18" charset="0"/>
                              <a:cs typeface="Times New Roman" pitchFamily="18" charset="0"/>
                            </a:rPr>
                            <a:t>Bennu</a:t>
                          </a:r>
                          <a:endParaRPr lang="ru-RU" sz="1800" kern="1200" dirty="0">
                            <a:solidFill>
                              <a:schemeClr val="bg1"/>
                            </a:solidFill>
                            <a:effectLst/>
                            <a:latin typeface="Times New Roman" pitchFamily="18" charset="0"/>
                            <a:ea typeface="+mn-ea"/>
                            <a:cs typeface="Times New Roman" pitchFamily="18" charset="0"/>
                          </a:endParaRPr>
                        </a:p>
                      </a:txBody>
                      <a:tcPr marL="67084" marR="67084" marT="0" marB="0" anchor="ctr">
                        <a:solidFill>
                          <a:schemeClr val="accent3">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kern="1200" dirty="0" smtClean="0">
                              <a:effectLst/>
                              <a:latin typeface="Times New Roman" pitchFamily="18" charset="0"/>
                              <a:cs typeface="Times New Roman" pitchFamily="18" charset="0"/>
                            </a:rPr>
                            <a:t>0.282</a:t>
                          </a:r>
                          <a:r>
                            <a:rPr lang="en-US" sz="1800" kern="1200" baseline="0" dirty="0" smtClean="0">
                              <a:effectLst/>
                              <a:latin typeface="Times New Roman" pitchFamily="18" charset="0"/>
                              <a:cs typeface="Times New Roman" pitchFamily="18" charset="0"/>
                            </a:rPr>
                            <a:t> x 0.268 x 0.246</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0.0076</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4689 </a:t>
                          </a:r>
                          <a:r>
                            <a:rPr lang="en-US" sz="1800" dirty="0" err="1" smtClean="0">
                              <a:effectLst/>
                              <a:latin typeface="Times New Roman" pitchFamily="18" charset="0"/>
                              <a:cs typeface="Times New Roman" pitchFamily="18" charset="0"/>
                            </a:rPr>
                            <a:t>Golevka</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0.53</a:t>
                          </a:r>
                          <a:r>
                            <a:rPr lang="en-US" sz="1800" b="0" i="0" kern="1200" dirty="0" smtClean="0">
                              <a:solidFill>
                                <a:schemeClr val="dk1"/>
                              </a:solidFill>
                              <a:effectLst/>
                              <a:latin typeface="Times New Roman" pitchFamily="18" charset="0"/>
                              <a:ea typeface="+mn-ea"/>
                              <a:cs typeface="Times New Roman" pitchFamily="18" charset="0"/>
                            </a:rPr>
                            <a:t>0 x </a:t>
                          </a:r>
                          <a:r>
                            <a:rPr lang="ru-RU" sz="1800" b="0" i="0" kern="1200" dirty="0" smtClean="0">
                              <a:solidFill>
                                <a:schemeClr val="dk1"/>
                              </a:solidFill>
                              <a:effectLst/>
                              <a:latin typeface="Times New Roman" pitchFamily="18" charset="0"/>
                              <a:ea typeface="+mn-ea"/>
                              <a:cs typeface="Times New Roman" pitchFamily="18" charset="0"/>
                            </a:rPr>
                            <a:t>0.</a:t>
                          </a:r>
                          <a:r>
                            <a:rPr lang="en-US" sz="1800" b="0" i="0" kern="1200" dirty="0" smtClean="0">
                              <a:solidFill>
                                <a:schemeClr val="dk1"/>
                              </a:solidFill>
                              <a:effectLst/>
                              <a:latin typeface="Times New Roman" pitchFamily="18" charset="0"/>
                              <a:ea typeface="+mn-ea"/>
                              <a:cs typeface="Times New Roman" pitchFamily="18" charset="0"/>
                            </a:rPr>
                            <a:t>492 x </a:t>
                          </a:r>
                          <a:r>
                            <a:rPr lang="ru-RU" sz="1800" b="0" i="0" kern="1200" dirty="0" smtClean="0">
                              <a:solidFill>
                                <a:schemeClr val="dk1"/>
                              </a:solidFill>
                              <a:effectLst/>
                              <a:latin typeface="Times New Roman" pitchFamily="18" charset="0"/>
                              <a:ea typeface="+mn-ea"/>
                              <a:cs typeface="Times New Roman" pitchFamily="18" charset="0"/>
                            </a:rPr>
                            <a:t>0.</a:t>
                          </a:r>
                          <a:r>
                            <a:rPr lang="en-US" sz="1800" b="0" i="0" kern="1200" dirty="0" smtClean="0">
                              <a:solidFill>
                                <a:schemeClr val="dk1"/>
                              </a:solidFill>
                              <a:effectLst/>
                              <a:latin typeface="Times New Roman" pitchFamily="18" charset="0"/>
                              <a:ea typeface="+mn-ea"/>
                              <a:cs typeface="Times New Roman" pitchFamily="18" charset="0"/>
                            </a:rPr>
                            <a:t>512</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0.0200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0.3</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1998 ML14</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0.985</a:t>
                          </a:r>
                          <a:r>
                            <a:rPr lang="en-US" sz="1800" baseline="0" dirty="0" smtClean="0">
                              <a:effectLst/>
                              <a:latin typeface="Times New Roman" pitchFamily="18" charset="0"/>
                              <a:cs typeface="Times New Roman" pitchFamily="18" charset="0"/>
                            </a:rPr>
                            <a:t> x 0.875 x 0.910</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0.0280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a:t>
                          </a:r>
                          <a:r>
                            <a:rPr lang="ru-RU"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r>
                </a:tbl>
              </a:graphicData>
            </a:graphic>
          </p:graphicFrame>
        </mc:Choice>
        <mc:Fallback xmlns="">
          <p:graphicFrame>
            <p:nvGraphicFramePr>
              <p:cNvPr id="7" name="Таблица 6"/>
              <p:cNvGraphicFramePr>
                <a:graphicFrameLocks noGrp="1"/>
              </p:cNvGraphicFramePr>
              <p:nvPr>
                <p:extLst>
                  <p:ext uri="{D42A27DB-BD31-4B8C-83A1-F6EECF244321}">
                    <p14:modId xmlns:p14="http://schemas.microsoft.com/office/powerpoint/2010/main" val="3745113538"/>
                  </p:ext>
                </p:extLst>
              </p:nvPr>
            </p:nvGraphicFramePr>
            <p:xfrm>
              <a:off x="880633" y="1052736"/>
              <a:ext cx="7406546" cy="1892808"/>
            </p:xfrm>
            <a:graphic>
              <a:graphicData uri="http://schemas.openxmlformats.org/drawingml/2006/table">
                <a:tbl>
                  <a:tblPr firstRow="1" firstCol="1" bandRow="1">
                    <a:tableStyleId>{5C22544A-7EE6-4342-B048-85BDC9FD1C3A}</a:tableStyleId>
                  </a:tblPr>
                  <a:tblGrid>
                    <a:gridCol w="1620068"/>
                    <a:gridCol w="2248718"/>
                    <a:gridCol w="1217605"/>
                    <a:gridCol w="2320155"/>
                  </a:tblGrid>
                  <a:tr h="315468">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Name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3"/>
                          <a:stretch>
                            <a:fillRect l="-72087" t="-19231" r="-157453" b="-534615"/>
                          </a:stretch>
                        </a:blipFill>
                      </a:tcPr>
                    </a:tc>
                    <a:tc>
                      <a:txBody>
                        <a:bodyPr/>
                        <a:lstStyle/>
                        <a:p>
                          <a:endParaRPr lang="ru-RU"/>
                        </a:p>
                      </a:txBody>
                      <a:tcPr marL="67084" marR="67084" marT="0" marB="0" anchor="ctr">
                        <a:blipFill rotWithShape="1">
                          <a:blip r:embed="rId3"/>
                          <a:stretch>
                            <a:fillRect l="-319095" t="-19231" r="-191960" b="-534615"/>
                          </a:stretch>
                        </a:blipFill>
                      </a:tcPr>
                    </a:tc>
                    <a:tc>
                      <a:txBody>
                        <a:bodyPr/>
                        <a:lstStyle/>
                        <a:p>
                          <a:endParaRPr lang="ru-RU"/>
                        </a:p>
                      </a:txBody>
                      <a:tcPr marL="67084" marR="67084" marT="0" marB="0" anchor="ctr">
                        <a:blipFill rotWithShape="1">
                          <a:blip r:embed="rId3"/>
                          <a:stretch>
                            <a:fillRect l="-218898" t="-19231" r="-262" b="-534615"/>
                          </a:stretch>
                        </a:blipFill>
                      </a:tcPr>
                    </a:tc>
                  </a:tr>
                  <a:tr h="315468">
                    <a:tc>
                      <a:txBody>
                        <a:bodyPr/>
                        <a:lstStyle/>
                        <a:p>
                          <a:pPr>
                            <a:lnSpc>
                              <a:spcPct val="115000"/>
                            </a:lnSpc>
                            <a:spcAft>
                              <a:spcPts val="0"/>
                            </a:spcAft>
                          </a:pPr>
                          <a:r>
                            <a:rPr lang="en-US" sz="1800" dirty="0">
                              <a:effectLst/>
                              <a:latin typeface="Times New Roman" pitchFamily="18" charset="0"/>
                              <a:cs typeface="Times New Roman" pitchFamily="18" charset="0"/>
                            </a:rPr>
                            <a:t>1998 KY26</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0.030</a:t>
                          </a:r>
                          <a:r>
                            <a:rPr lang="en-US" sz="1800" baseline="0" dirty="0" smtClean="0">
                              <a:effectLst/>
                              <a:latin typeface="Times New Roman" pitchFamily="18" charset="0"/>
                              <a:cs typeface="Times New Roman" pitchFamily="18" charset="0"/>
                            </a:rPr>
                            <a:t> x 0.030 x</a:t>
                          </a:r>
                          <a:r>
                            <a:rPr lang="ru-RU" sz="1800" dirty="0">
                              <a:effectLst/>
                              <a:latin typeface="Times New Roman" pitchFamily="18" charset="0"/>
                              <a:cs typeface="Times New Roman" pitchFamily="18" charset="0"/>
                            </a:rPr>
                            <a:t> </a:t>
                          </a:r>
                          <a:r>
                            <a:rPr lang="en-US" sz="1800" baseline="0" dirty="0" smtClean="0">
                              <a:effectLst/>
                              <a:latin typeface="Times New Roman" pitchFamily="18" charset="0"/>
                              <a:cs typeface="Times New Roman" pitchFamily="18" charset="0"/>
                            </a:rPr>
                            <a:t>0.030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0.0016</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0.2</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25143 </a:t>
                          </a:r>
                          <a:r>
                            <a:rPr lang="en-US" sz="1800" dirty="0" err="1" smtClean="0">
                              <a:effectLst/>
                              <a:latin typeface="Times New Roman" pitchFamily="18" charset="0"/>
                              <a:cs typeface="Times New Roman" pitchFamily="18" charset="0"/>
                            </a:rPr>
                            <a:t>Itokawa</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0.535 x 0.294 x 0.209</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0.0020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315468">
                    <a:tc>
                      <a:txBody>
                        <a:bodyPr/>
                        <a:lstStyle/>
                        <a:p>
                          <a:pPr marL="0" algn="l" defTabSz="914400" rtl="0" eaLnBrk="1" latinLnBrk="0" hangingPunct="1">
                            <a:lnSpc>
                              <a:spcPct val="115000"/>
                            </a:lnSpc>
                            <a:spcAft>
                              <a:spcPts val="0"/>
                            </a:spcAft>
                          </a:pPr>
                          <a:r>
                            <a:rPr lang="ru-RU" sz="1800" kern="1200" dirty="0">
                              <a:effectLst/>
                              <a:latin typeface="Times New Roman" pitchFamily="18" charset="0"/>
                              <a:cs typeface="Times New Roman" pitchFamily="18" charset="0"/>
                            </a:rPr>
                            <a:t>101955 </a:t>
                          </a:r>
                          <a:r>
                            <a:rPr lang="en-US" sz="1800" kern="1200" dirty="0" err="1" smtClean="0">
                              <a:effectLst/>
                              <a:latin typeface="Times New Roman" pitchFamily="18" charset="0"/>
                              <a:cs typeface="Times New Roman" pitchFamily="18" charset="0"/>
                            </a:rPr>
                            <a:t>Bennu</a:t>
                          </a:r>
                          <a:endParaRPr lang="ru-RU" sz="1800" kern="1200" dirty="0">
                            <a:solidFill>
                              <a:schemeClr val="bg1"/>
                            </a:solidFill>
                            <a:effectLst/>
                            <a:latin typeface="Times New Roman" pitchFamily="18" charset="0"/>
                            <a:ea typeface="+mn-ea"/>
                            <a:cs typeface="Times New Roman" pitchFamily="18" charset="0"/>
                          </a:endParaRPr>
                        </a:p>
                      </a:txBody>
                      <a:tcPr marL="67084" marR="67084" marT="0" marB="0" anchor="ctr">
                        <a:solidFill>
                          <a:schemeClr val="accent3">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kern="1200" dirty="0" smtClean="0">
                              <a:effectLst/>
                              <a:latin typeface="Times New Roman" pitchFamily="18" charset="0"/>
                              <a:cs typeface="Times New Roman" pitchFamily="18" charset="0"/>
                            </a:rPr>
                            <a:t>0.282</a:t>
                          </a:r>
                          <a:r>
                            <a:rPr lang="en-US" sz="1800" kern="1200" baseline="0" dirty="0" smtClean="0">
                              <a:effectLst/>
                              <a:latin typeface="Times New Roman" pitchFamily="18" charset="0"/>
                              <a:cs typeface="Times New Roman" pitchFamily="18" charset="0"/>
                            </a:rPr>
                            <a:t> x 0.268 x 0.246</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0.0076</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4689 </a:t>
                          </a:r>
                          <a:r>
                            <a:rPr lang="en-US" sz="1800" dirty="0" err="1" smtClean="0">
                              <a:effectLst/>
                              <a:latin typeface="Times New Roman" pitchFamily="18" charset="0"/>
                              <a:cs typeface="Times New Roman" pitchFamily="18" charset="0"/>
                            </a:rPr>
                            <a:t>Golevka</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0.53</a:t>
                          </a:r>
                          <a:r>
                            <a:rPr lang="en-US" sz="1800" b="0" i="0" kern="1200" dirty="0" smtClean="0">
                              <a:solidFill>
                                <a:schemeClr val="dk1"/>
                              </a:solidFill>
                              <a:effectLst/>
                              <a:latin typeface="Times New Roman" pitchFamily="18" charset="0"/>
                              <a:ea typeface="+mn-ea"/>
                              <a:cs typeface="Times New Roman" pitchFamily="18" charset="0"/>
                            </a:rPr>
                            <a:t>0 x </a:t>
                          </a:r>
                          <a:r>
                            <a:rPr lang="ru-RU" sz="1800" b="0" i="0" kern="1200" dirty="0" smtClean="0">
                              <a:solidFill>
                                <a:schemeClr val="dk1"/>
                              </a:solidFill>
                              <a:effectLst/>
                              <a:latin typeface="Times New Roman" pitchFamily="18" charset="0"/>
                              <a:ea typeface="+mn-ea"/>
                              <a:cs typeface="Times New Roman" pitchFamily="18" charset="0"/>
                            </a:rPr>
                            <a:t>0.</a:t>
                          </a:r>
                          <a:r>
                            <a:rPr lang="en-US" sz="1800" b="0" i="0" kern="1200" dirty="0" smtClean="0">
                              <a:solidFill>
                                <a:schemeClr val="dk1"/>
                              </a:solidFill>
                              <a:effectLst/>
                              <a:latin typeface="Times New Roman" pitchFamily="18" charset="0"/>
                              <a:ea typeface="+mn-ea"/>
                              <a:cs typeface="Times New Roman" pitchFamily="18" charset="0"/>
                            </a:rPr>
                            <a:t>492 x </a:t>
                          </a:r>
                          <a:r>
                            <a:rPr lang="ru-RU" sz="1800" b="0" i="0" kern="1200" dirty="0" smtClean="0">
                              <a:solidFill>
                                <a:schemeClr val="dk1"/>
                              </a:solidFill>
                              <a:effectLst/>
                              <a:latin typeface="Times New Roman" pitchFamily="18" charset="0"/>
                              <a:ea typeface="+mn-ea"/>
                              <a:cs typeface="Times New Roman" pitchFamily="18" charset="0"/>
                            </a:rPr>
                            <a:t>0.</a:t>
                          </a:r>
                          <a:r>
                            <a:rPr lang="en-US" sz="1800" b="0" i="0" kern="1200" dirty="0" smtClean="0">
                              <a:solidFill>
                                <a:schemeClr val="dk1"/>
                              </a:solidFill>
                              <a:effectLst/>
                              <a:latin typeface="Times New Roman" pitchFamily="18" charset="0"/>
                              <a:ea typeface="+mn-ea"/>
                              <a:cs typeface="Times New Roman" pitchFamily="18" charset="0"/>
                            </a:rPr>
                            <a:t>512</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0.0200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0.3</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1998 ML14</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0.985</a:t>
                          </a:r>
                          <a:r>
                            <a:rPr lang="en-US" sz="1800" baseline="0" dirty="0" smtClean="0">
                              <a:effectLst/>
                              <a:latin typeface="Times New Roman" pitchFamily="18" charset="0"/>
                              <a:cs typeface="Times New Roman" pitchFamily="18" charset="0"/>
                            </a:rPr>
                            <a:t> x 0.875 x 0.910</a:t>
                          </a:r>
                          <a:r>
                            <a:rPr lang="ru-RU" sz="1800" dirty="0">
                              <a:effectLst/>
                              <a:latin typeface="Times New Roman" pitchFamily="18" charset="0"/>
                              <a:cs typeface="Times New Roman" pitchFamily="18" charset="0"/>
                            </a:rPr>
                            <a:t>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0.0280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a:t>
                          </a:r>
                          <a:r>
                            <a:rPr lang="ru-RU"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r>
                </a:tbl>
              </a:graphicData>
            </a:graphic>
          </p:graphicFrame>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6</a:t>
            </a:fld>
            <a:endParaRPr lang="ru-RU"/>
          </a:p>
        </p:txBody>
      </p:sp>
    </p:spTree>
    <p:extLst>
      <p:ext uri="{BB962C8B-B14F-4D97-AF65-F5344CB8AC3E}">
        <p14:creationId xmlns:p14="http://schemas.microsoft.com/office/powerpoint/2010/main" val="142429177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Заголовок 3"/>
          <p:cNvSpPr txBox="1">
            <a:spLocks/>
          </p:cNvSpPr>
          <p:nvPr/>
        </p:nvSpPr>
        <p:spPr>
          <a:xfrm>
            <a:off x="431540" y="5517232"/>
            <a:ext cx="8280920" cy="1368152"/>
          </a:xfrm>
          <a:prstGeom prst="rect">
            <a:avLst/>
          </a:prstGeom>
        </p:spPr>
        <p:txBody>
          <a:bodyPr vert="horz" lIns="0" tIns="0" rIns="0" bIns="0" anchor="ctr">
            <a:noAutofit/>
          </a:bodyPr>
          <a:lstStyle>
            <a:defPPr lvl="0">
              <a:buSzPct val="45000"/>
              <a:buFont typeface="StarSymbol"/>
              <a:buNone/>
              <a:defRPr/>
            </a:defPPr>
            <a:lvl1pPr lvl="0" algn="l" rtl="0" eaLnBrk="1" latinLnBrk="0" hangingPunct="1">
              <a:spcBef>
                <a:spcPct val="0"/>
              </a:spcBef>
              <a:buSzPct val="45000"/>
              <a:buFont typeface="StarSymbol"/>
              <a:buChar char="●"/>
              <a:defRPr kumimoji="0" sz="4000" kern="1200">
                <a:solidFill>
                  <a:schemeClr val="tx2"/>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lgn="ctr">
              <a:buFont typeface="StarSymbol"/>
              <a:buNone/>
            </a:pPr>
            <a:r>
              <a:rPr lang="ru-RU" sz="1800" dirty="0" err="1" smtClean="0">
                <a:solidFill>
                  <a:srgbClr val="000000"/>
                </a:solidFill>
                <a:latin typeface="Times New Roman" pitchFamily="18" charset="0"/>
                <a:cs typeface="Times New Roman" pitchFamily="18" charset="0"/>
              </a:rPr>
              <a:t>Elisabet</a:t>
            </a:r>
            <a:r>
              <a:rPr lang="ru-RU" sz="1800" dirty="0" smtClean="0">
                <a:solidFill>
                  <a:srgbClr val="000000"/>
                </a:solidFill>
                <a:latin typeface="Times New Roman" pitchFamily="18" charset="0"/>
                <a:cs typeface="Times New Roman" pitchFamily="18" charset="0"/>
              </a:rPr>
              <a:t> </a:t>
            </a:r>
            <a:r>
              <a:rPr lang="ru-RU" sz="1800" dirty="0" err="1" smtClean="0">
                <a:solidFill>
                  <a:srgbClr val="000000"/>
                </a:solidFill>
                <a:latin typeface="Times New Roman" pitchFamily="18" charset="0"/>
                <a:cs typeface="Times New Roman" pitchFamily="18" charset="0"/>
              </a:rPr>
              <a:t>Herrera</a:t>
            </a:r>
            <a:r>
              <a:rPr lang="ru-RU" sz="1800" dirty="0" smtClean="0">
                <a:solidFill>
                  <a:srgbClr val="000000"/>
                </a:solidFill>
                <a:latin typeface="Times New Roman" pitchFamily="18" charset="0"/>
                <a:cs typeface="Times New Roman" pitchFamily="18" charset="0"/>
              </a:rPr>
              <a:t> </a:t>
            </a:r>
            <a:r>
              <a:rPr lang="ru-RU" sz="1800" dirty="0" err="1" smtClean="0">
                <a:solidFill>
                  <a:srgbClr val="000000"/>
                </a:solidFill>
                <a:latin typeface="Times New Roman" pitchFamily="18" charset="0"/>
                <a:cs typeface="Times New Roman" pitchFamily="18" charset="0"/>
              </a:rPr>
              <a:t>Sucarrat</a:t>
            </a:r>
            <a:r>
              <a:rPr lang="ru-RU" sz="1800" dirty="0" smtClean="0">
                <a:solidFill>
                  <a:srgbClr val="000000"/>
                </a:solidFill>
                <a:latin typeface="Times New Roman" pitchFamily="18" charset="0"/>
                <a:cs typeface="Times New Roman" pitchFamily="18" charset="0"/>
              </a:rPr>
              <a:t/>
            </a:r>
            <a:br>
              <a:rPr lang="ru-RU" sz="1800" dirty="0" smtClean="0">
                <a:solidFill>
                  <a:srgbClr val="000000"/>
                </a:solidFill>
                <a:latin typeface="Times New Roman" pitchFamily="18" charset="0"/>
                <a:cs typeface="Times New Roman" pitchFamily="18" charset="0"/>
              </a:rPr>
            </a:br>
            <a:r>
              <a:rPr lang="ru-RU" sz="1800" dirty="0" smtClean="0">
                <a:solidFill>
                  <a:srgbClr val="000000"/>
                </a:solidFill>
                <a:latin typeface="Times New Roman" pitchFamily="18" charset="0"/>
                <a:cs typeface="Times New Roman" pitchFamily="18" charset="0"/>
              </a:rPr>
              <a:t>T</a:t>
            </a:r>
            <a:r>
              <a:rPr lang="en-US" sz="1800" dirty="0" smtClean="0">
                <a:solidFill>
                  <a:srgbClr val="000000"/>
                </a:solidFill>
                <a:latin typeface="Times New Roman" pitchFamily="18" charset="0"/>
                <a:cs typeface="Times New Roman" pitchFamily="18" charset="0"/>
              </a:rPr>
              <a:t>HE</a:t>
            </a:r>
            <a:r>
              <a:rPr lang="ru-RU" sz="1800" dirty="0" smtClean="0">
                <a:solidFill>
                  <a:srgbClr val="000000"/>
                </a:solidFill>
                <a:latin typeface="Times New Roman" pitchFamily="18" charset="0"/>
                <a:cs typeface="Times New Roman" pitchFamily="18" charset="0"/>
              </a:rPr>
              <a:t> F</a:t>
            </a:r>
            <a:r>
              <a:rPr lang="en-US" sz="1800" dirty="0" smtClean="0">
                <a:solidFill>
                  <a:srgbClr val="000000"/>
                </a:solidFill>
                <a:latin typeface="Times New Roman" pitchFamily="18" charset="0"/>
                <a:cs typeface="Times New Roman" pitchFamily="18" charset="0"/>
              </a:rPr>
              <a:t>ULL</a:t>
            </a:r>
            <a:r>
              <a:rPr lang="ru-RU" sz="1800" dirty="0" smtClean="0">
                <a:solidFill>
                  <a:srgbClr val="000000"/>
                </a:solidFill>
                <a:latin typeface="Times New Roman" pitchFamily="18" charset="0"/>
                <a:cs typeface="Times New Roman" pitchFamily="18" charset="0"/>
              </a:rPr>
              <a:t> P</a:t>
            </a:r>
            <a:r>
              <a:rPr lang="en-US" sz="1800" dirty="0" smtClean="0">
                <a:solidFill>
                  <a:srgbClr val="000000"/>
                </a:solidFill>
                <a:latin typeface="Times New Roman" pitchFamily="18" charset="0"/>
                <a:cs typeface="Times New Roman" pitchFamily="18" charset="0"/>
              </a:rPr>
              <a:t>ROBLEM OF</a:t>
            </a:r>
            <a:r>
              <a:rPr lang="ru-RU" sz="1800" dirty="0" smtClean="0">
                <a:solidFill>
                  <a:srgbClr val="000000"/>
                </a:solidFill>
                <a:latin typeface="Times New Roman" pitchFamily="18" charset="0"/>
                <a:cs typeface="Times New Roman" pitchFamily="18" charset="0"/>
              </a:rPr>
              <a:t> T</a:t>
            </a:r>
            <a:r>
              <a:rPr lang="en-US" sz="1800" dirty="0" smtClean="0">
                <a:solidFill>
                  <a:srgbClr val="000000"/>
                </a:solidFill>
                <a:latin typeface="Times New Roman" pitchFamily="18" charset="0"/>
                <a:cs typeface="Times New Roman" pitchFamily="18" charset="0"/>
              </a:rPr>
              <a:t>WO</a:t>
            </a:r>
            <a:r>
              <a:rPr lang="ru-RU" sz="1800" dirty="0" smtClean="0">
                <a:solidFill>
                  <a:srgbClr val="000000"/>
                </a:solidFill>
                <a:latin typeface="Times New Roman" pitchFamily="18" charset="0"/>
                <a:cs typeface="Times New Roman" pitchFamily="18" charset="0"/>
              </a:rPr>
              <a:t> </a:t>
            </a:r>
            <a:r>
              <a:rPr lang="en-US" sz="1800" dirty="0" smtClean="0">
                <a:solidFill>
                  <a:srgbClr val="000000"/>
                </a:solidFill>
                <a:latin typeface="Times New Roman" pitchFamily="18" charset="0"/>
                <a:cs typeface="Times New Roman" pitchFamily="18" charset="0"/>
              </a:rPr>
              <a:t>AND</a:t>
            </a:r>
            <a:r>
              <a:rPr lang="ru-RU" sz="1800" dirty="0" smtClean="0">
                <a:solidFill>
                  <a:srgbClr val="000000"/>
                </a:solidFill>
                <a:latin typeface="Times New Roman" pitchFamily="18" charset="0"/>
                <a:cs typeface="Times New Roman" pitchFamily="18" charset="0"/>
              </a:rPr>
              <a:t> T</a:t>
            </a:r>
            <a:r>
              <a:rPr lang="en-US" sz="1800" dirty="0" smtClean="0">
                <a:solidFill>
                  <a:srgbClr val="000000"/>
                </a:solidFill>
                <a:latin typeface="Times New Roman" pitchFamily="18" charset="0"/>
                <a:cs typeface="Times New Roman" pitchFamily="18" charset="0"/>
              </a:rPr>
              <a:t>HREE</a:t>
            </a:r>
            <a:r>
              <a:rPr lang="ru-RU" sz="1800" dirty="0" smtClean="0">
                <a:solidFill>
                  <a:srgbClr val="000000"/>
                </a:solidFill>
                <a:latin typeface="Times New Roman" pitchFamily="18" charset="0"/>
                <a:cs typeface="Times New Roman" pitchFamily="18" charset="0"/>
              </a:rPr>
              <a:t> B</a:t>
            </a:r>
            <a:r>
              <a:rPr lang="en-US" sz="1800" dirty="0" smtClean="0">
                <a:solidFill>
                  <a:srgbClr val="000000"/>
                </a:solidFill>
                <a:latin typeface="Times New Roman" pitchFamily="18" charset="0"/>
                <a:cs typeface="Times New Roman" pitchFamily="18" charset="0"/>
              </a:rPr>
              <a:t>ODIES</a:t>
            </a:r>
            <a:r>
              <a:rPr lang="ru-RU" sz="1800" dirty="0" smtClean="0">
                <a:solidFill>
                  <a:srgbClr val="000000"/>
                </a:solidFill>
                <a:latin typeface="Times New Roman" pitchFamily="18" charset="0"/>
                <a:cs typeface="Times New Roman" pitchFamily="18" charset="0"/>
              </a:rPr>
              <a:t>: A</a:t>
            </a:r>
            <a:r>
              <a:rPr lang="en-US" sz="1800" dirty="0" smtClean="0">
                <a:solidFill>
                  <a:srgbClr val="000000"/>
                </a:solidFill>
                <a:latin typeface="Times New Roman" pitchFamily="18" charset="0"/>
                <a:cs typeface="Times New Roman" pitchFamily="18" charset="0"/>
              </a:rPr>
              <a:t>PPLICATION TO</a:t>
            </a:r>
            <a:r>
              <a:rPr lang="ru-RU" sz="1800" dirty="0" smtClean="0">
                <a:solidFill>
                  <a:srgbClr val="000000"/>
                </a:solidFill>
                <a:latin typeface="Times New Roman" pitchFamily="18" charset="0"/>
                <a:cs typeface="Times New Roman" pitchFamily="18" charset="0"/>
              </a:rPr>
              <a:t> </a:t>
            </a:r>
            <a:r>
              <a:rPr lang="en-US" sz="1800" dirty="0" smtClean="0">
                <a:solidFill>
                  <a:srgbClr val="000000"/>
                </a:solidFill>
                <a:latin typeface="Times New Roman" pitchFamily="18" charset="0"/>
                <a:cs typeface="Times New Roman" pitchFamily="18" charset="0"/>
              </a:rPr>
              <a:t>ASTEROIDS AND </a:t>
            </a:r>
            <a:r>
              <a:rPr lang="ru-RU" sz="1800" dirty="0" smtClean="0">
                <a:solidFill>
                  <a:srgbClr val="000000"/>
                </a:solidFill>
                <a:latin typeface="Times New Roman" pitchFamily="18" charset="0"/>
                <a:cs typeface="Times New Roman" pitchFamily="18" charset="0"/>
              </a:rPr>
              <a:t>B</a:t>
            </a:r>
            <a:r>
              <a:rPr lang="en-US" sz="1800" dirty="0" smtClean="0">
                <a:solidFill>
                  <a:srgbClr val="000000"/>
                </a:solidFill>
                <a:latin typeface="Times New Roman" pitchFamily="18" charset="0"/>
                <a:cs typeface="Times New Roman" pitchFamily="18" charset="0"/>
              </a:rPr>
              <a:t>INARIES</a:t>
            </a:r>
            <a:endParaRPr lang="ru-RU" sz="1800" dirty="0" smtClean="0">
              <a:solidFill>
                <a:srgbClr val="000000"/>
              </a:solidFill>
              <a:latin typeface="Times New Roman" pitchFamily="18" charset="0"/>
              <a:cs typeface="Times New Roman" pitchFamily="18" charset="0"/>
            </a:endParaRPr>
          </a:p>
          <a:p>
            <a:pPr algn="ctr">
              <a:buFont typeface="StarSymbol"/>
              <a:buNone/>
            </a:pPr>
            <a:r>
              <a:rPr lang="ru-RU" sz="1800" dirty="0" err="1" smtClean="0">
                <a:solidFill>
                  <a:srgbClr val="000000"/>
                </a:solidFill>
                <a:latin typeface="Times New Roman" pitchFamily="18" charset="0"/>
                <a:cs typeface="Times New Roman" pitchFamily="18" charset="0"/>
              </a:rPr>
              <a:t>Thesis</a:t>
            </a:r>
            <a:r>
              <a:rPr lang="ru-RU" sz="1800" dirty="0" smtClean="0">
                <a:solidFill>
                  <a:srgbClr val="000000"/>
                </a:solidFill>
                <a:latin typeface="Times New Roman" pitchFamily="18" charset="0"/>
                <a:cs typeface="Times New Roman" pitchFamily="18" charset="0"/>
              </a:rPr>
              <a:t> for the </a:t>
            </a:r>
            <a:r>
              <a:rPr lang="ru-RU" sz="1800" dirty="0" err="1" smtClean="0">
                <a:solidFill>
                  <a:srgbClr val="000000"/>
                </a:solidFill>
                <a:latin typeface="Times New Roman" pitchFamily="18" charset="0"/>
                <a:cs typeface="Times New Roman" pitchFamily="18" charset="0"/>
              </a:rPr>
              <a:t>degree</a:t>
            </a:r>
            <a:r>
              <a:rPr lang="ru-RU" sz="1800" dirty="0" smtClean="0">
                <a:solidFill>
                  <a:srgbClr val="000000"/>
                </a:solidFill>
                <a:latin typeface="Times New Roman" pitchFamily="18" charset="0"/>
                <a:cs typeface="Times New Roman" pitchFamily="18" charset="0"/>
              </a:rPr>
              <a:t> of </a:t>
            </a:r>
            <a:r>
              <a:rPr lang="ru-RU" sz="1800" dirty="0" err="1" smtClean="0">
                <a:solidFill>
                  <a:srgbClr val="000000"/>
                </a:solidFill>
                <a:latin typeface="Times New Roman" pitchFamily="18" charset="0"/>
                <a:cs typeface="Times New Roman" pitchFamily="18" charset="0"/>
              </a:rPr>
              <a:t>Doctor</a:t>
            </a:r>
            <a:r>
              <a:rPr lang="ru-RU" sz="1800" dirty="0" smtClean="0">
                <a:solidFill>
                  <a:srgbClr val="000000"/>
                </a:solidFill>
                <a:latin typeface="Times New Roman" pitchFamily="18" charset="0"/>
                <a:cs typeface="Times New Roman" pitchFamily="18" charset="0"/>
              </a:rPr>
              <a:t> of </a:t>
            </a:r>
            <a:r>
              <a:rPr lang="ru-RU" sz="1800" dirty="0" err="1" smtClean="0">
                <a:solidFill>
                  <a:srgbClr val="000000"/>
                </a:solidFill>
                <a:latin typeface="Times New Roman" pitchFamily="18" charset="0"/>
                <a:cs typeface="Times New Roman" pitchFamily="18" charset="0"/>
              </a:rPr>
              <a:t>Philosophy</a:t>
            </a:r>
            <a:r>
              <a:rPr lang="ru-RU" sz="1800" dirty="0" smtClean="0">
                <a:solidFill>
                  <a:srgbClr val="000000"/>
                </a:solidFill>
                <a:latin typeface="Times New Roman" pitchFamily="18" charset="0"/>
                <a:cs typeface="Times New Roman" pitchFamily="18" charset="0"/>
              </a:rPr>
              <a:t> </a:t>
            </a:r>
            <a:r>
              <a:rPr lang="ru-RU" sz="1800" dirty="0" err="1" smtClean="0">
                <a:solidFill>
                  <a:srgbClr val="000000"/>
                </a:solidFill>
                <a:latin typeface="Times New Roman" pitchFamily="18" charset="0"/>
                <a:cs typeface="Times New Roman" pitchFamily="18" charset="0"/>
              </a:rPr>
              <a:t>from</a:t>
            </a:r>
            <a:r>
              <a:rPr lang="ru-RU" sz="1800" dirty="0" smtClean="0">
                <a:solidFill>
                  <a:srgbClr val="000000"/>
                </a:solidFill>
                <a:latin typeface="Times New Roman" pitchFamily="18" charset="0"/>
                <a:cs typeface="Times New Roman" pitchFamily="18" charset="0"/>
              </a:rPr>
              <a:t> the </a:t>
            </a:r>
            <a:r>
              <a:rPr lang="ru-RU" sz="1800" dirty="0" err="1" smtClean="0">
                <a:solidFill>
                  <a:srgbClr val="000000"/>
                </a:solidFill>
                <a:latin typeface="Times New Roman" pitchFamily="18" charset="0"/>
                <a:cs typeface="Times New Roman" pitchFamily="18" charset="0"/>
              </a:rPr>
              <a:t>University</a:t>
            </a:r>
            <a:r>
              <a:rPr lang="ru-RU" sz="1800" dirty="0" smtClean="0">
                <a:solidFill>
                  <a:srgbClr val="000000"/>
                </a:solidFill>
                <a:latin typeface="Times New Roman" pitchFamily="18" charset="0"/>
                <a:cs typeface="Times New Roman" pitchFamily="18" charset="0"/>
              </a:rPr>
              <a:t> of </a:t>
            </a:r>
            <a:r>
              <a:rPr lang="ru-RU" sz="1800" dirty="0" err="1" smtClean="0">
                <a:solidFill>
                  <a:srgbClr val="000000"/>
                </a:solidFill>
                <a:latin typeface="Times New Roman" pitchFamily="18" charset="0"/>
                <a:cs typeface="Times New Roman" pitchFamily="18" charset="0"/>
              </a:rPr>
              <a:t>Surrey</a:t>
            </a:r>
            <a:r>
              <a:rPr lang="ru-RU" sz="1800" dirty="0" smtClean="0">
                <a:solidFill>
                  <a:srgbClr val="000000"/>
                </a:solidFill>
                <a:latin typeface="Times New Roman" pitchFamily="18" charset="0"/>
                <a:cs typeface="Times New Roman" pitchFamily="18" charset="0"/>
              </a:rPr>
              <a:t> (2012)</a:t>
            </a:r>
            <a:endParaRPr lang="ru-RU" sz="2000" dirty="0">
              <a:solidFill>
                <a:srgbClr val="000000"/>
              </a:solidFill>
              <a:latin typeface="Times New Roman" pitchFamily="18" charset="0"/>
              <a:cs typeface="Times New Roman" pitchFamily="18" charset="0"/>
            </a:endParaRPr>
          </a:p>
        </p:txBody>
      </p:sp>
      <p:sp>
        <p:nvSpPr>
          <p:cNvPr id="12" name="TextBox 11"/>
          <p:cNvSpPr txBox="1"/>
          <p:nvPr/>
        </p:nvSpPr>
        <p:spPr>
          <a:xfrm>
            <a:off x="0" y="23412"/>
            <a:ext cx="9144000" cy="1169551"/>
          </a:xfrm>
          <a:prstGeom prst="rect">
            <a:avLst/>
          </a:prstGeom>
          <a:noFill/>
        </p:spPr>
        <p:txBody>
          <a:bodyPr wrap="square" rtlCol="0">
            <a:spAutoFit/>
          </a:bodyPr>
          <a:lstStyle/>
          <a:p>
            <a:pPr algn="ctr"/>
            <a:r>
              <a:rPr lang="ru-RU" sz="3600" dirty="0" smtClean="0">
                <a:latin typeface="Times New Roman" pitchFamily="18" charset="0"/>
                <a:cs typeface="Times New Roman" pitchFamily="18" charset="0"/>
              </a:rPr>
              <a:t>Подходы для описания поля притяжения: </a:t>
            </a:r>
            <a:r>
              <a:rPr lang="ru-RU" sz="3400" dirty="0" smtClean="0">
                <a:latin typeface="Times New Roman" pitchFamily="18" charset="0"/>
                <a:cs typeface="Times New Roman" pitchFamily="18" charset="0"/>
              </a:rPr>
              <a:t>восстановление </a:t>
            </a:r>
            <a:r>
              <a:rPr lang="ru-RU" sz="3400" dirty="0">
                <a:latin typeface="Times New Roman" pitchFamily="18" charset="0"/>
                <a:cs typeface="Times New Roman" pitchFamily="18" charset="0"/>
              </a:rPr>
              <a:t>потенциалов по асимптотикам</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451" y="2060848"/>
            <a:ext cx="8187099" cy="270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178656" y="1412776"/>
            <a:ext cx="8820968" cy="461665"/>
          </a:xfrm>
          <a:prstGeom prst="rect">
            <a:avLst/>
          </a:prstGeom>
        </p:spPr>
        <p:txBody>
          <a:bodyPr wrap="square">
            <a:spAutoFit/>
          </a:bodyPr>
          <a:lstStyle/>
          <a:p>
            <a:r>
              <a:rPr lang="ru-RU" sz="2400" dirty="0">
                <a:latin typeface="Times New Roman" pitchFamily="18" charset="0"/>
                <a:cs typeface="Times New Roman" pitchFamily="18" charset="0"/>
              </a:rPr>
              <a:t>Линии уровня измененного потенциала для астероида </a:t>
            </a:r>
            <a:r>
              <a:rPr lang="ru-RU" sz="2400" dirty="0" smtClean="0">
                <a:latin typeface="Times New Roman" pitchFamily="18" charset="0"/>
                <a:cs typeface="Times New Roman" pitchFamily="18" charset="0"/>
              </a:rPr>
              <a:t>(433) Эрос</a:t>
            </a:r>
            <a:endParaRPr lang="ru-RU" sz="2400" dirty="0"/>
          </a:p>
        </p:txBody>
      </p:sp>
      <p:sp>
        <p:nvSpPr>
          <p:cNvPr id="8" name="TextBox 7"/>
          <p:cNvSpPr txBox="1"/>
          <p:nvPr/>
        </p:nvSpPr>
        <p:spPr>
          <a:xfrm>
            <a:off x="611560" y="4869160"/>
            <a:ext cx="2807242" cy="307777"/>
          </a:xfrm>
          <a:prstGeom prst="rect">
            <a:avLst/>
          </a:prstGeom>
          <a:solidFill>
            <a:schemeClr val="bg1"/>
          </a:solidFill>
        </p:spPr>
        <p:txBody>
          <a:bodyPr wrap="square" rtlCol="0">
            <a:spAutoFit/>
          </a:bodyPr>
          <a:lstStyle/>
          <a:p>
            <a:pPr>
              <a:buAutoNum type="alphaLcParenBoth"/>
            </a:pPr>
            <a:r>
              <a:rPr lang="ru-RU" sz="1400" dirty="0" smtClean="0">
                <a:latin typeface="Times New Roman" pitchFamily="18" charset="0"/>
                <a:cs typeface="Times New Roman" pitchFamily="18" charset="0"/>
              </a:rPr>
              <a:t> однородный многогранник</a:t>
            </a:r>
          </a:p>
        </p:txBody>
      </p:sp>
      <p:sp>
        <p:nvSpPr>
          <p:cNvPr id="9" name="TextBox 8"/>
          <p:cNvSpPr txBox="1"/>
          <p:nvPr/>
        </p:nvSpPr>
        <p:spPr>
          <a:xfrm>
            <a:off x="3347864" y="4869160"/>
            <a:ext cx="2736304" cy="523220"/>
          </a:xfrm>
          <a:prstGeom prst="rect">
            <a:avLst/>
          </a:prstGeom>
          <a:solidFill>
            <a:schemeClr val="bg1"/>
          </a:solidFill>
        </p:spPr>
        <p:txBody>
          <a:bodyPr wrap="square" rtlCol="0">
            <a:spAutoFit/>
          </a:bodyPr>
          <a:lstStyle/>
          <a:p>
            <a:r>
              <a:rPr lang="en-US" sz="1400" dirty="0" smtClean="0">
                <a:latin typeface="Times New Roman" pitchFamily="18" charset="0"/>
                <a:cs typeface="Times New Roman" pitchFamily="18" charset="0"/>
              </a:rPr>
              <a:t>(b) </a:t>
            </a:r>
            <a:r>
              <a:rPr lang="ru-RU" sz="1400" dirty="0">
                <a:latin typeface="Times New Roman" pitchFamily="18" charset="0"/>
                <a:cs typeface="Times New Roman" pitchFamily="18" charset="0"/>
              </a:rPr>
              <a:t>р</a:t>
            </a:r>
            <a:r>
              <a:rPr lang="ru-RU" sz="1400" dirty="0" smtClean="0">
                <a:latin typeface="Times New Roman" pitchFamily="18" charset="0"/>
                <a:cs typeface="Times New Roman" pitchFamily="18" charset="0"/>
              </a:rPr>
              <a:t>азложение по сферическим гармоникам до 4го порядка</a:t>
            </a:r>
          </a:p>
        </p:txBody>
      </p:sp>
      <p:sp>
        <p:nvSpPr>
          <p:cNvPr id="10" name="TextBox 9"/>
          <p:cNvSpPr txBox="1"/>
          <p:nvPr/>
        </p:nvSpPr>
        <p:spPr>
          <a:xfrm>
            <a:off x="5940152" y="4869160"/>
            <a:ext cx="2808312" cy="523220"/>
          </a:xfrm>
          <a:prstGeom prst="rect">
            <a:avLst/>
          </a:prstGeom>
          <a:solidFill>
            <a:schemeClr val="bg1"/>
          </a:solidFill>
        </p:spPr>
        <p:txBody>
          <a:bodyPr wrap="square" rtlCol="0">
            <a:spAutoFit/>
          </a:bodyPr>
          <a:lstStyle/>
          <a:p>
            <a:r>
              <a:rPr lang="en-US" sz="1400" dirty="0" smtClean="0">
                <a:latin typeface="Times New Roman" pitchFamily="18" charset="0"/>
                <a:cs typeface="Times New Roman" pitchFamily="18" charset="0"/>
              </a:rPr>
              <a:t>(c</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р</a:t>
            </a:r>
            <a:r>
              <a:rPr lang="ru-RU" sz="1400" dirty="0" smtClean="0">
                <a:latin typeface="Times New Roman" pitchFamily="18" charset="0"/>
                <a:cs typeface="Times New Roman" pitchFamily="18" charset="0"/>
              </a:rPr>
              <a:t>азложение по сферическим функциям Бесселя до 4го порядка</a:t>
            </a:r>
            <a:endParaRPr lang="en-US" sz="1400" dirty="0" smtClean="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60</a:t>
            </a:fld>
            <a:endParaRPr lang="ru-RU"/>
          </a:p>
        </p:txBody>
      </p:sp>
    </p:spTree>
    <p:extLst>
      <p:ext uri="{BB962C8B-B14F-4D97-AF65-F5344CB8AC3E}">
        <p14:creationId xmlns:p14="http://schemas.microsoft.com/office/powerpoint/2010/main" val="15022173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Прямоугольник 4"/>
          <p:cNvSpPr/>
          <p:nvPr/>
        </p:nvSpPr>
        <p:spPr>
          <a:xfrm>
            <a:off x="0" y="6362164"/>
            <a:ext cx="9144000" cy="523220"/>
          </a:xfrm>
          <a:prstGeom prst="rect">
            <a:avLst/>
          </a:prstGeom>
        </p:spPr>
        <p:txBody>
          <a:bodyPr wrap="square">
            <a:spAutoFit/>
          </a:bodyPr>
          <a:lstStyle/>
          <a:p>
            <a:r>
              <a:rPr lang="ru-RU" sz="1400" dirty="0">
                <a:latin typeface="Times New Roman" pitchFamily="18" charset="0"/>
                <a:cs typeface="Times New Roman" pitchFamily="18" charset="0"/>
              </a:rPr>
              <a:t>И. В. Ломакин, М. Б. Мартынов, В. Г. Поль, А. В. Симонов. </a:t>
            </a:r>
            <a:r>
              <a:rPr lang="en-US" sz="1400" dirty="0" smtClean="0">
                <a:latin typeface="Times New Roman" pitchFamily="18" charset="0"/>
                <a:cs typeface="Times New Roman" pitchFamily="18" charset="0"/>
              </a:rPr>
              <a:t> K</a:t>
            </a:r>
            <a:r>
              <a:rPr lang="ru-RU" sz="1400" dirty="0" smtClean="0">
                <a:latin typeface="Times New Roman" pitchFamily="18" charset="0"/>
                <a:cs typeface="Times New Roman" pitchFamily="18" charset="0"/>
              </a:rPr>
              <a:t> </a:t>
            </a:r>
            <a:r>
              <a:rPr lang="ru-RU" sz="1400" dirty="0">
                <a:latin typeface="Times New Roman" pitchFamily="18" charset="0"/>
                <a:cs typeface="Times New Roman" pitchFamily="18" charset="0"/>
              </a:rPr>
              <a:t>вопросу реализации программы исследования малых тел солнечной </a:t>
            </a:r>
            <a:r>
              <a:rPr lang="ru-RU" sz="1400" dirty="0" smtClean="0">
                <a:latin typeface="Times New Roman" pitchFamily="18" charset="0"/>
                <a:cs typeface="Times New Roman" pitchFamily="18" charset="0"/>
              </a:rPr>
              <a:t>системы</a:t>
            </a:r>
            <a:r>
              <a:rPr lang="en-US" sz="1400" dirty="0" smtClean="0">
                <a:latin typeface="Times New Roman" pitchFamily="18" charset="0"/>
                <a:cs typeface="Times New Roman" pitchFamily="18" charset="0"/>
              </a:rPr>
              <a:t> // </a:t>
            </a:r>
            <a:r>
              <a:rPr lang="ru-RU" sz="1400" dirty="0" smtClean="0">
                <a:latin typeface="Times New Roman" pitchFamily="18" charset="0"/>
                <a:cs typeface="Times New Roman" pitchFamily="18" charset="0"/>
              </a:rPr>
              <a:t>НПО </a:t>
            </a:r>
            <a:r>
              <a:rPr lang="ru-RU" sz="1400" dirty="0">
                <a:latin typeface="Times New Roman" pitchFamily="18" charset="0"/>
                <a:cs typeface="Times New Roman" pitchFamily="18" charset="0"/>
              </a:rPr>
              <a:t>имени С. А. Лавочкина </a:t>
            </a:r>
            <a:r>
              <a:rPr lang="ru-RU" sz="1400" dirty="0" smtClean="0">
                <a:latin typeface="Times New Roman" pitchFamily="18" charset="0"/>
                <a:cs typeface="Times New Roman" pitchFamily="18" charset="0"/>
              </a:rPr>
              <a:t>: Вестник</a:t>
            </a:r>
            <a:r>
              <a:rPr lang="ru-RU" sz="1400" dirty="0">
                <a:latin typeface="Times New Roman" pitchFamily="18" charset="0"/>
                <a:cs typeface="Times New Roman" pitchFamily="18" charset="0"/>
              </a:rPr>
              <a:t> — 2013. — № 4 (20). — С. </a:t>
            </a:r>
            <a:r>
              <a:rPr lang="ru-RU" sz="1400" dirty="0" smtClean="0">
                <a:latin typeface="Times New Roman" pitchFamily="18" charset="0"/>
                <a:cs typeface="Times New Roman" pitchFamily="18" charset="0"/>
              </a:rPr>
              <a:t>12</a:t>
            </a:r>
            <a:r>
              <a:rPr lang="en-US" sz="1400" dirty="0" smtClean="0">
                <a:latin typeface="Times New Roman" pitchFamily="18" charset="0"/>
                <a:cs typeface="Times New Roman" pitchFamily="18" charset="0"/>
              </a:rPr>
              <a:t>-17</a:t>
            </a:r>
            <a:endParaRPr lang="ru-RU" sz="1400" dirty="0">
              <a:latin typeface="Times New Roman" pitchFamily="18" charset="0"/>
              <a:cs typeface="Times New Roman" pitchFamily="18" charset="0"/>
            </a:endParaRPr>
          </a:p>
        </p:txBody>
      </p:sp>
      <p:sp>
        <p:nvSpPr>
          <p:cNvPr id="7" name="Прямоугольник 6"/>
          <p:cNvSpPr/>
          <p:nvPr/>
        </p:nvSpPr>
        <p:spPr>
          <a:xfrm>
            <a:off x="0" y="4996"/>
            <a:ext cx="9144000" cy="584775"/>
          </a:xfrm>
          <a:prstGeom prst="rect">
            <a:avLst/>
          </a:prstGeom>
        </p:spPr>
        <p:txBody>
          <a:bodyPr wrap="square">
            <a:spAutoFit/>
          </a:bodyPr>
          <a:lstStyle/>
          <a:p>
            <a:pPr algn="ctr"/>
            <a:r>
              <a:rPr lang="en-US" sz="3200" b="1" i="1" dirty="0">
                <a:latin typeface="Times New Roman" pitchFamily="18" charset="0"/>
                <a:cs typeface="Times New Roman" pitchFamily="18" charset="0"/>
              </a:rPr>
              <a:t>C</a:t>
            </a:r>
            <a:r>
              <a:rPr lang="en-US" sz="3200" b="1" i="1" dirty="0" smtClean="0">
                <a:latin typeface="Times New Roman" pitchFamily="18" charset="0"/>
                <a:cs typeface="Times New Roman" pitchFamily="18" charset="0"/>
              </a:rPr>
              <a:t>onsequences </a:t>
            </a:r>
            <a:r>
              <a:rPr lang="en-US" sz="3200" b="1" i="1" dirty="0">
                <a:latin typeface="Times New Roman" pitchFamily="18" charset="0"/>
                <a:cs typeface="Times New Roman" pitchFamily="18" charset="0"/>
              </a:rPr>
              <a:t>after asteroid impact</a:t>
            </a:r>
          </a:p>
        </p:txBody>
      </p:sp>
      <mc:AlternateContent xmlns:mc="http://schemas.openxmlformats.org/markup-compatibility/2006" xmlns:a14="http://schemas.microsoft.com/office/drawing/2010/main">
        <mc:Choice Requires="a14">
          <p:graphicFrame>
            <p:nvGraphicFramePr>
              <p:cNvPr id="8" name="Таблица 7"/>
              <p:cNvGraphicFramePr>
                <a:graphicFrameLocks noGrp="1"/>
              </p:cNvGraphicFramePr>
              <p:nvPr>
                <p:extLst>
                  <p:ext uri="{D42A27DB-BD31-4B8C-83A1-F6EECF244321}">
                    <p14:modId xmlns:p14="http://schemas.microsoft.com/office/powerpoint/2010/main" val="2574744769"/>
                  </p:ext>
                </p:extLst>
              </p:nvPr>
            </p:nvGraphicFramePr>
            <p:xfrm>
              <a:off x="3186100" y="1014242"/>
              <a:ext cx="2884972" cy="3956756"/>
            </p:xfrm>
            <a:graphic>
              <a:graphicData uri="http://schemas.openxmlformats.org/drawingml/2006/table">
                <a:tbl>
                  <a:tblPr/>
                  <a:tblGrid>
                    <a:gridCol w="1259632"/>
                    <a:gridCol w="1625340"/>
                  </a:tblGrid>
                  <a:tr h="341424">
                    <a:tc>
                      <a:txBody>
                        <a:bodyPr/>
                        <a:lstStyle/>
                        <a:p>
                          <a:pPr algn="ctr"/>
                          <a:r>
                            <a:rPr lang="en-US" sz="1600" dirty="0" smtClean="0">
                              <a:effectLst/>
                              <a:latin typeface="Times New Roman" pitchFamily="18" charset="0"/>
                              <a:cs typeface="Times New Roman" pitchFamily="18" charset="0"/>
                            </a:rPr>
                            <a:t>Diameter of the body,</a:t>
                          </a:r>
                          <a:r>
                            <a:rPr lang="en-US" sz="1600" baseline="0" dirty="0" smtClean="0">
                              <a:effectLst/>
                              <a:latin typeface="Times New Roman" pitchFamily="18" charset="0"/>
                              <a:cs typeface="Times New Roman" pitchFamily="18" charset="0"/>
                            </a:rPr>
                            <a:t> m</a:t>
                          </a:r>
                          <a:endParaRPr lang="ru-RU" sz="1600" dirty="0">
                            <a:effectLst/>
                            <a:latin typeface="Times New Roman" pitchFamily="18" charset="0"/>
                            <a:cs typeface="Times New Roman" pitchFamily="18" charset="0"/>
                          </a:endParaRPr>
                        </a:p>
                      </a:txBody>
                      <a:tcPr marL="41145" marR="41145" marT="20573" marB="20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CF0"/>
                        </a:solidFill>
                      </a:tcPr>
                    </a:tc>
                    <a:tc>
                      <a:txBody>
                        <a:bodyPr/>
                        <a:lstStyle/>
                        <a:p>
                          <a:pPr algn="ctr"/>
                          <a:r>
                            <a:rPr lang="en-US" sz="1600" dirty="0" smtClean="0">
                              <a:effectLst/>
                              <a:latin typeface="Times New Roman" pitchFamily="18" charset="0"/>
                              <a:cs typeface="Times New Roman" pitchFamily="18" charset="0"/>
                            </a:rPr>
                            <a:t>Impact </a:t>
                          </a:r>
                        </a:p>
                        <a:p>
                          <a:pPr algn="ctr"/>
                          <a:r>
                            <a:rPr lang="en-US" sz="1600" dirty="0" smtClean="0">
                              <a:effectLst/>
                              <a:latin typeface="Times New Roman" pitchFamily="18" charset="0"/>
                              <a:cs typeface="Times New Roman" pitchFamily="18" charset="0"/>
                            </a:rPr>
                            <a:t>energy, Mt TNT </a:t>
                          </a:r>
                          <a:endParaRPr lang="ru-RU" sz="1600" dirty="0">
                            <a:effectLst/>
                            <a:latin typeface="Times New Roman" pitchFamily="18" charset="0"/>
                            <a:cs typeface="Times New Roman" pitchFamily="18" charset="0"/>
                          </a:endParaRPr>
                        </a:p>
                      </a:txBody>
                      <a:tcPr marL="41145" marR="41145" marT="20573" marB="20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r>
                  <a:tr h="341424">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sSup>
                                <m:sSupPr>
                                  <m:ctrlPr>
                                    <a:rPr lang="ru-RU" sz="2000" i="1" dirty="0" smtClean="0">
                                      <a:effectLst/>
                                      <a:latin typeface="Cambria Math"/>
                                      <a:ea typeface="Cambria Math" panose="02040503050406030204" pitchFamily="18" charset="0"/>
                                      <a:cs typeface="Times New Roman" pitchFamily="18" charset="0"/>
                                    </a:rPr>
                                  </m:ctrlPr>
                                </m:sSupPr>
                                <m:e>
                                  <m:r>
                                    <a:rPr lang="en-US" sz="2000" b="0" i="1" dirty="0" smtClean="0">
                                      <a:effectLst/>
                                      <a:latin typeface="Cambria Math" panose="02040503050406030204" pitchFamily="18" charset="0"/>
                                      <a:ea typeface="Cambria Math" panose="02040503050406030204" pitchFamily="18" charset="0"/>
                                      <a:cs typeface="Times New Roman" pitchFamily="18" charset="0"/>
                                    </a:rPr>
                                    <m:t>0,015</m:t>
                                  </m:r>
                                </m:e>
                                <m:sup>
                                  <m:d>
                                    <m:dPr>
                                      <m:ctrlPr>
                                        <a:rPr lang="en-US" sz="2000" i="1" dirty="0" smtClean="0">
                                          <a:effectLst/>
                                          <a:latin typeface="Cambria Math"/>
                                          <a:ea typeface="Cambria Math" panose="02040503050406030204" pitchFamily="18" charset="0"/>
                                          <a:cs typeface="Times New Roman" pitchFamily="18" charset="0"/>
                                        </a:rPr>
                                      </m:ctrlPr>
                                    </m:dPr>
                                    <m:e>
                                      <m:r>
                                        <a:rPr lang="en-US" sz="2000" b="0" i="1" dirty="0" smtClean="0">
                                          <a:effectLst/>
                                          <a:latin typeface="Cambria Math" panose="02040503050406030204" pitchFamily="18" charset="0"/>
                                          <a:ea typeface="Cambria Math" panose="02040503050406030204" pitchFamily="18" charset="0"/>
                                          <a:cs typeface="Times New Roman" pitchFamily="18" charset="0"/>
                                        </a:rPr>
                                        <m:t>∗</m:t>
                                      </m:r>
                                    </m:e>
                                  </m:d>
                                </m:sup>
                              </m:sSup>
                            </m:oMath>
                          </a14:m>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341424">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30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2</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43851">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50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14:m>
                            <m:oMath xmlns:m="http://schemas.openxmlformats.org/officeDocument/2006/math">
                              <m:sSup>
                                <m:sSupPr>
                                  <m:ctrlPr>
                                    <a:rPr lang="ru-RU" sz="2000" i="1" dirty="0" smtClean="0">
                                      <a:effectLst/>
                                      <a:latin typeface="Cambria Math"/>
                                      <a:ea typeface="Cambria Math" panose="02040503050406030204" pitchFamily="18" charset="0"/>
                                      <a:cs typeface="Times New Roman" pitchFamily="18" charset="0"/>
                                    </a:rPr>
                                  </m:ctrlPr>
                                </m:sSupPr>
                                <m:e>
                                  <m:r>
                                    <a:rPr lang="en-US" sz="2000" b="0" i="1" dirty="0" smtClean="0">
                                      <a:effectLst/>
                                      <a:latin typeface="Cambria Math" panose="02040503050406030204" pitchFamily="18" charset="0"/>
                                      <a:ea typeface="Cambria Math" panose="02040503050406030204" pitchFamily="18" charset="0"/>
                                      <a:cs typeface="Times New Roman" pitchFamily="18" charset="0"/>
                                    </a:rPr>
                                    <m:t>10</m:t>
                                  </m:r>
                                </m:e>
                                <m:sup>
                                  <m:d>
                                    <m:dPr>
                                      <m:ctrlPr>
                                        <a:rPr lang="en-US" sz="2000" i="1" dirty="0" smtClean="0">
                                          <a:effectLst/>
                                          <a:latin typeface="Cambria Math"/>
                                          <a:ea typeface="Cambria Math" panose="02040503050406030204" pitchFamily="18" charset="0"/>
                                          <a:cs typeface="Times New Roman" pitchFamily="18" charset="0"/>
                                        </a:rPr>
                                      </m:ctrlPr>
                                    </m:dPr>
                                    <m:e>
                                      <m:r>
                                        <a:rPr lang="en-US" sz="2000" b="0" i="1" dirty="0" smtClean="0">
                                          <a:effectLst/>
                                          <a:latin typeface="Cambria Math" panose="02040503050406030204" pitchFamily="18" charset="0"/>
                                          <a:ea typeface="Cambria Math" panose="02040503050406030204" pitchFamily="18" charset="0"/>
                                          <a:cs typeface="Times New Roman" pitchFamily="18" charset="0"/>
                                        </a:rPr>
                                        <m:t>∗∗</m:t>
                                      </m:r>
                                    </m:e>
                                  </m:d>
                                </m:sup>
                              </m:sSup>
                            </m:oMath>
                          </a14:m>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43851">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100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80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341424">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200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600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341424">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500</a:t>
                          </a:r>
                          <a:r>
                            <a:rPr lang="en-US" sz="2000" dirty="0" smtClean="0">
                              <a:effectLst/>
                              <a:latin typeface="Cambria Math" panose="02040503050406030204" pitchFamily="18" charset="0"/>
                              <a:ea typeface="Cambria Math" panose="02040503050406030204" pitchFamily="18" charset="0"/>
                              <a:cs typeface="Times New Roman" pitchFamily="18" charset="0"/>
                            </a:rPr>
                            <a:t> </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10 </a:t>
                          </a:r>
                          <a:r>
                            <a:rPr lang="ru-RU" sz="2000" dirty="0">
                              <a:effectLst/>
                              <a:latin typeface="Cambria Math" panose="02040503050406030204" pitchFamily="18" charset="0"/>
                              <a:ea typeface="Cambria Math" panose="02040503050406030204" pitchFamily="18" charset="0"/>
                              <a:cs typeface="Times New Roman" pitchFamily="18" charset="0"/>
                            </a:rPr>
                            <a:t>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238997">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1 000</a:t>
                          </a:r>
                          <a:r>
                            <a:rPr lang="en-US" sz="2000" dirty="0" smtClean="0">
                              <a:effectLst/>
                              <a:latin typeface="Cambria Math" panose="02040503050406030204" pitchFamily="18" charset="0"/>
                              <a:ea typeface="Cambria Math" panose="02040503050406030204" pitchFamily="18" charset="0"/>
                              <a:cs typeface="Times New Roman" pitchFamily="18" charset="0"/>
                            </a:rPr>
                            <a:t> </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80 </a:t>
                          </a:r>
                          <a:r>
                            <a:rPr lang="ru-RU" sz="2000" dirty="0">
                              <a:effectLst/>
                              <a:latin typeface="Cambria Math" panose="02040503050406030204" pitchFamily="18" charset="0"/>
                              <a:ea typeface="Cambria Math" panose="02040503050406030204" pitchFamily="18" charset="0"/>
                              <a:cs typeface="Times New Roman" pitchFamily="18" charset="0"/>
                            </a:rPr>
                            <a:t>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43851">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5 000</a:t>
                          </a:r>
                          <a:r>
                            <a:rPr lang="en-US" sz="2000" dirty="0" smtClean="0">
                              <a:effectLst/>
                              <a:latin typeface="Cambria Math" panose="02040503050406030204" pitchFamily="18" charset="0"/>
                              <a:ea typeface="Cambria Math" panose="02040503050406030204" pitchFamily="18" charset="0"/>
                              <a:cs typeface="Times New Roman" pitchFamily="18" charset="0"/>
                            </a:rPr>
                            <a:t> </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10 </a:t>
                          </a:r>
                          <a:r>
                            <a:rPr lang="ru-RU" sz="2000" dirty="0">
                              <a:effectLst/>
                              <a:latin typeface="Cambria Math" panose="02040503050406030204" pitchFamily="18" charset="0"/>
                              <a:ea typeface="Cambria Math" panose="02040503050406030204" pitchFamily="18" charset="0"/>
                              <a:cs typeface="Times New Roman" pitchFamily="18" charset="0"/>
                            </a:rPr>
                            <a:t>000 000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341424">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a:t>
                          </a:r>
                          <a:r>
                            <a:rPr lang="ru-RU" sz="2000" dirty="0">
                              <a:effectLst/>
                              <a:latin typeface="Cambria Math" panose="02040503050406030204" pitchFamily="18" charset="0"/>
                              <a:ea typeface="Cambria Math" panose="02040503050406030204" pitchFamily="18" charset="0"/>
                              <a:cs typeface="Times New Roman" pitchFamily="18" charset="0"/>
                            </a:rPr>
                            <a:t>10 000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a:t>
                          </a:r>
                          <a:r>
                            <a:rPr lang="ru-RU" sz="2000" dirty="0">
                              <a:effectLst/>
                              <a:latin typeface="Cambria Math" panose="02040503050406030204" pitchFamily="18" charset="0"/>
                              <a:ea typeface="Cambria Math" panose="02040503050406030204" pitchFamily="18" charset="0"/>
                              <a:cs typeface="Times New Roman" pitchFamily="18" charset="0"/>
                            </a:rPr>
                            <a:t>80 000 000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mc:Choice>
        <mc:Fallback xmlns="">
          <p:graphicFrame>
            <p:nvGraphicFramePr>
              <p:cNvPr id="8" name="Таблица 7"/>
              <p:cNvGraphicFramePr>
                <a:graphicFrameLocks noGrp="1"/>
              </p:cNvGraphicFramePr>
              <p:nvPr>
                <p:extLst>
                  <p:ext uri="{D42A27DB-BD31-4B8C-83A1-F6EECF244321}">
                    <p14:modId xmlns:p14="http://schemas.microsoft.com/office/powerpoint/2010/main" val="195297597"/>
                  </p:ext>
                </p:extLst>
              </p:nvPr>
            </p:nvGraphicFramePr>
            <p:xfrm>
              <a:off x="3186100" y="1014242"/>
              <a:ext cx="2884972" cy="3956756"/>
            </p:xfrm>
            <a:graphic>
              <a:graphicData uri="http://schemas.openxmlformats.org/drawingml/2006/table">
                <a:tbl>
                  <a:tblPr/>
                  <a:tblGrid>
                    <a:gridCol w="1259632"/>
                    <a:gridCol w="1625340"/>
                  </a:tblGrid>
                  <a:tr h="528826">
                    <a:tc>
                      <a:txBody>
                        <a:bodyPr/>
                        <a:lstStyle/>
                        <a:p>
                          <a:pPr algn="ctr"/>
                          <a:r>
                            <a:rPr lang="en-US" sz="1600" dirty="0" smtClean="0">
                              <a:effectLst/>
                              <a:latin typeface="Times New Roman" pitchFamily="18" charset="0"/>
                              <a:cs typeface="Times New Roman" pitchFamily="18" charset="0"/>
                            </a:rPr>
                            <a:t>Diameter of the body,</a:t>
                          </a:r>
                          <a:r>
                            <a:rPr lang="en-US" sz="1600" baseline="0" dirty="0" smtClean="0">
                              <a:effectLst/>
                              <a:latin typeface="Times New Roman" pitchFamily="18" charset="0"/>
                              <a:cs typeface="Times New Roman" pitchFamily="18" charset="0"/>
                            </a:rPr>
                            <a:t> m</a:t>
                          </a:r>
                          <a:endParaRPr lang="ru-RU" sz="1600" dirty="0">
                            <a:effectLst/>
                            <a:latin typeface="Times New Roman" pitchFamily="18" charset="0"/>
                            <a:cs typeface="Times New Roman" pitchFamily="18" charset="0"/>
                          </a:endParaRPr>
                        </a:p>
                      </a:txBody>
                      <a:tcPr marL="41145" marR="41145" marT="20573" marB="20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AECF0"/>
                        </a:solidFill>
                      </a:tcPr>
                    </a:tc>
                    <a:tc>
                      <a:txBody>
                        <a:bodyPr/>
                        <a:lstStyle/>
                        <a:p>
                          <a:pPr algn="ctr"/>
                          <a:r>
                            <a:rPr lang="en-US" sz="1600" dirty="0" smtClean="0">
                              <a:effectLst/>
                              <a:latin typeface="Times New Roman" pitchFamily="18" charset="0"/>
                              <a:cs typeface="Times New Roman" pitchFamily="18" charset="0"/>
                            </a:rPr>
                            <a:t>Impact </a:t>
                          </a:r>
                        </a:p>
                        <a:p>
                          <a:pPr algn="ctr"/>
                          <a:r>
                            <a:rPr lang="en-US" sz="1600" dirty="0" smtClean="0">
                              <a:effectLst/>
                              <a:latin typeface="Times New Roman" pitchFamily="18" charset="0"/>
                              <a:cs typeface="Times New Roman" pitchFamily="18" charset="0"/>
                            </a:rPr>
                            <a:t>energy, Mt TNT </a:t>
                          </a:r>
                          <a:endParaRPr lang="ru-RU" sz="1600" dirty="0">
                            <a:effectLst/>
                            <a:latin typeface="Times New Roman" pitchFamily="18" charset="0"/>
                            <a:cs typeface="Times New Roman" pitchFamily="18" charset="0"/>
                          </a:endParaRPr>
                        </a:p>
                      </a:txBody>
                      <a:tcPr marL="41145" marR="41145" marT="20573" marB="2057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AECF0"/>
                        </a:solidFill>
                      </a:tcPr>
                    </a:tc>
                  </a:tr>
                  <a:tr h="366647">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ru-RU"/>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 cap="flat" cmpd="sng" algn="ctr">
                          <a:solidFill>
                            <a:srgbClr val="A2A9B1"/>
                          </a:solidFill>
                          <a:prstDash val="solid"/>
                          <a:round/>
                          <a:headEnd type="none" w="med" len="med"/>
                          <a:tailEnd type="none" w="med" len="med"/>
                        </a:lnB>
                        <a:blipFill rotWithShape="1">
                          <a:blip r:embed="rId2"/>
                          <a:stretch>
                            <a:fillRect l="-78195" t="-156667" b="-875000"/>
                          </a:stretch>
                        </a:blipFill>
                      </a:tcPr>
                    </a:tc>
                  </a:tr>
                  <a:tr h="345946">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30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2</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43851">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50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endParaRPr lang="ru-RU"/>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blipFill rotWithShape="1">
                          <a:blip r:embed="rId2"/>
                          <a:stretch>
                            <a:fillRect l="-78195" t="-293056" b="-550000"/>
                          </a:stretch>
                        </a:blipFill>
                      </a:tcPr>
                    </a:tc>
                  </a:tr>
                  <a:tr h="443851">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100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80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345946">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200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600</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345946">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500</a:t>
                          </a:r>
                          <a:r>
                            <a:rPr lang="en-US" sz="2000" dirty="0" smtClean="0">
                              <a:effectLst/>
                              <a:latin typeface="Cambria Math" panose="02040503050406030204" pitchFamily="18" charset="0"/>
                              <a:ea typeface="Cambria Math" panose="02040503050406030204" pitchFamily="18" charset="0"/>
                              <a:cs typeface="Times New Roman" pitchFamily="18" charset="0"/>
                            </a:rPr>
                            <a:t> </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10 </a:t>
                          </a:r>
                          <a:r>
                            <a:rPr lang="ru-RU" sz="2000" dirty="0">
                              <a:effectLst/>
                              <a:latin typeface="Cambria Math" panose="02040503050406030204" pitchFamily="18" charset="0"/>
                              <a:ea typeface="Cambria Math" panose="02040503050406030204" pitchFamily="18" charset="0"/>
                              <a:cs typeface="Times New Roman" pitchFamily="18" charset="0"/>
                            </a:rPr>
                            <a:t>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345946">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1 000</a:t>
                          </a:r>
                          <a:r>
                            <a:rPr lang="en-US" sz="2000" dirty="0" smtClean="0">
                              <a:effectLst/>
                              <a:latin typeface="Cambria Math" panose="02040503050406030204" pitchFamily="18" charset="0"/>
                              <a:ea typeface="Cambria Math" panose="02040503050406030204" pitchFamily="18" charset="0"/>
                              <a:cs typeface="Times New Roman" pitchFamily="18" charset="0"/>
                            </a:rPr>
                            <a:t> </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80 </a:t>
                          </a:r>
                          <a:r>
                            <a:rPr lang="ru-RU" sz="2000" dirty="0">
                              <a:effectLst/>
                              <a:latin typeface="Cambria Math" panose="02040503050406030204" pitchFamily="18" charset="0"/>
                              <a:ea typeface="Cambria Math" panose="02040503050406030204" pitchFamily="18" charset="0"/>
                              <a:cs typeface="Times New Roman" pitchFamily="18" charset="0"/>
                            </a:rPr>
                            <a:t>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443851">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5 000</a:t>
                          </a:r>
                          <a:r>
                            <a:rPr lang="en-US" sz="2000" dirty="0" smtClean="0">
                              <a:effectLst/>
                              <a:latin typeface="Cambria Math" panose="02040503050406030204" pitchFamily="18" charset="0"/>
                              <a:ea typeface="Cambria Math" panose="02040503050406030204" pitchFamily="18" charset="0"/>
                              <a:cs typeface="Times New Roman" pitchFamily="18" charset="0"/>
                            </a:rPr>
                            <a:t> </a:t>
                          </a:r>
                          <a:endParaRPr lang="ru-RU" sz="2000" dirty="0">
                            <a:effectLst/>
                            <a:latin typeface="Cambria Math" panose="02040503050406030204" pitchFamily="18" charset="0"/>
                            <a:ea typeface="Cambria Math" panose="02040503050406030204" pitchFamily="18" charset="0"/>
                            <a:cs typeface="Times New Roman" pitchFamily="18" charset="0"/>
                          </a:endParaRP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10 </a:t>
                          </a:r>
                          <a:r>
                            <a:rPr lang="ru-RU" sz="2000" dirty="0">
                              <a:effectLst/>
                              <a:latin typeface="Cambria Math" panose="02040503050406030204" pitchFamily="18" charset="0"/>
                              <a:ea typeface="Cambria Math" panose="02040503050406030204" pitchFamily="18" charset="0"/>
                              <a:cs typeface="Times New Roman" pitchFamily="18" charset="0"/>
                            </a:rPr>
                            <a:t>000 000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r h="345946">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a:t>
                          </a:r>
                          <a:r>
                            <a:rPr lang="ru-RU" sz="2000" dirty="0">
                              <a:effectLst/>
                              <a:latin typeface="Cambria Math" panose="02040503050406030204" pitchFamily="18" charset="0"/>
                              <a:ea typeface="Cambria Math" panose="02040503050406030204" pitchFamily="18" charset="0"/>
                              <a:cs typeface="Times New Roman" pitchFamily="18" charset="0"/>
                            </a:rPr>
                            <a:t>10 000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c>
                      <a:txBody>
                        <a:bodyPr/>
                        <a:lstStyle/>
                        <a:p>
                          <a:r>
                            <a:rPr lang="en-US" sz="2000" dirty="0" smtClean="0">
                              <a:effectLst/>
                              <a:latin typeface="Cambria Math" panose="02040503050406030204" pitchFamily="18" charset="0"/>
                              <a:ea typeface="Cambria Math" panose="02040503050406030204" pitchFamily="18" charset="0"/>
                              <a:cs typeface="Times New Roman" pitchFamily="18" charset="0"/>
                            </a:rPr>
                            <a:t> </a:t>
                          </a:r>
                          <a:r>
                            <a:rPr lang="ru-RU" sz="2000" dirty="0" smtClean="0">
                              <a:effectLst/>
                              <a:latin typeface="Cambria Math" panose="02040503050406030204" pitchFamily="18" charset="0"/>
                              <a:ea typeface="Cambria Math" panose="02040503050406030204" pitchFamily="18" charset="0"/>
                              <a:cs typeface="Times New Roman" pitchFamily="18" charset="0"/>
                            </a:rPr>
                            <a:t>≥</a:t>
                          </a:r>
                          <a:r>
                            <a:rPr lang="ru-RU" sz="2000" dirty="0">
                              <a:effectLst/>
                              <a:latin typeface="Cambria Math" panose="02040503050406030204" pitchFamily="18" charset="0"/>
                              <a:ea typeface="Cambria Math" panose="02040503050406030204" pitchFamily="18" charset="0"/>
                              <a:cs typeface="Times New Roman" pitchFamily="18" charset="0"/>
                            </a:rPr>
                            <a:t>80 000 000</a:t>
                          </a:r>
                        </a:p>
                      </a:txBody>
                      <a:tcPr marL="41145" marR="41145" marT="20573" marB="20573" anchor="ctr">
                        <a:lnL w="7620" cap="flat" cmpd="sng" algn="ctr">
                          <a:solidFill>
                            <a:srgbClr val="A2A9B1"/>
                          </a:solidFill>
                          <a:prstDash val="solid"/>
                          <a:round/>
                          <a:headEnd type="none" w="med" len="med"/>
                          <a:tailEnd type="none" w="med" len="med"/>
                        </a:lnL>
                        <a:lnR w="7620" cap="flat" cmpd="sng" algn="ctr">
                          <a:solidFill>
                            <a:srgbClr val="A2A9B1"/>
                          </a:solidFill>
                          <a:prstDash val="solid"/>
                          <a:round/>
                          <a:headEnd type="none" w="med" len="med"/>
                          <a:tailEnd type="none" w="med" len="med"/>
                        </a:lnR>
                        <a:lnT w="7620" cap="flat" cmpd="sng" algn="ctr">
                          <a:solidFill>
                            <a:srgbClr val="A2A9B1"/>
                          </a:solidFill>
                          <a:prstDash val="solid"/>
                          <a:round/>
                          <a:headEnd type="none" w="med" len="med"/>
                          <a:tailEnd type="none" w="med" len="med"/>
                        </a:lnT>
                        <a:lnB w="7620" cap="flat" cmpd="sng" algn="ctr">
                          <a:solidFill>
                            <a:srgbClr val="A2A9B1"/>
                          </a:solidFill>
                          <a:prstDash val="solid"/>
                          <a:round/>
                          <a:headEnd type="none" w="med" len="med"/>
                          <a:tailEnd type="none" w="med" len="med"/>
                        </a:lnB>
                        <a:solidFill>
                          <a:srgbClr val="F8F9FA"/>
                        </a:solidFill>
                      </a:tcPr>
                    </a:tc>
                  </a:tr>
                </a:tbl>
              </a:graphicData>
            </a:graphic>
          </p:graphicFrame>
        </mc:Fallback>
      </mc:AlternateContent>
      <p:sp>
        <p:nvSpPr>
          <p:cNvPr id="9" name="Rectangle 2"/>
          <p:cNvSpPr>
            <a:spLocks noChangeArrowheads="1"/>
          </p:cNvSpPr>
          <p:nvPr/>
        </p:nvSpPr>
        <p:spPr bwMode="auto">
          <a:xfrm>
            <a:off x="2720975" y="1600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charset="0"/>
                <a:cs typeface="Arial" charset="0"/>
              </a:rPr>
              <a:t/>
            </a:r>
            <a:br>
              <a:rPr kumimoji="0" lang="ru-RU" sz="1800" b="0" i="0" u="none" strike="noStrike" cap="none" normalizeH="0" baseline="0" smtClean="0">
                <a:ln>
                  <a:noFill/>
                </a:ln>
                <a:solidFill>
                  <a:schemeClr val="tx1"/>
                </a:solidFill>
                <a:effectLst/>
                <a:latin typeface="Arial" charset="0"/>
                <a:cs typeface="Arial" charset="0"/>
              </a:rPr>
            </a:br>
            <a:endParaRPr kumimoji="0" lang="ru-RU" sz="1800" b="0" i="0" u="none" strike="noStrike" cap="none" normalizeH="0" baseline="0" smtClean="0">
              <a:ln>
                <a:noFill/>
              </a:ln>
              <a:solidFill>
                <a:schemeClr val="tx1"/>
              </a:solidFill>
              <a:effectLst/>
              <a:latin typeface="Arial" charset="0"/>
              <a:cs typeface="Arial" charset="0"/>
            </a:endParaRPr>
          </a:p>
        </p:txBody>
      </p:sp>
      <mc:AlternateContent xmlns:mc="http://schemas.openxmlformats.org/markup-compatibility/2006" xmlns:a14="http://schemas.microsoft.com/office/drawing/2010/main">
        <mc:Choice Requires="a14">
          <p:sp>
            <p:nvSpPr>
              <p:cNvPr id="2" name="Прямоугольник 1"/>
              <p:cNvSpPr/>
              <p:nvPr/>
            </p:nvSpPr>
            <p:spPr>
              <a:xfrm>
                <a:off x="3147219" y="5013176"/>
                <a:ext cx="2849563" cy="646331"/>
              </a:xfrm>
              <a:prstGeom prst="rect">
                <a:avLst/>
              </a:prstGeom>
            </p:spPr>
            <p:txBody>
              <a:bodyPr wrap="none">
                <a:spAutoFit/>
              </a:bodyPr>
              <a:lstStyle/>
              <a:p>
                <a14:m>
                  <m:oMath xmlns:m="http://schemas.openxmlformats.org/officeDocument/2006/math">
                    <m:d>
                      <m:dPr>
                        <m:ctrlPr>
                          <a:rPr lang="en-US" i="1" dirty="0" smtClean="0">
                            <a:latin typeface="Cambria Math"/>
                            <a:cs typeface="Times New Roman" pitchFamily="18" charset="0"/>
                          </a:rPr>
                        </m:ctrlPr>
                      </m:dPr>
                      <m:e>
                        <m:r>
                          <a:rPr lang="en-US" i="1" dirty="0">
                            <a:latin typeface="Cambria Math"/>
                            <a:cs typeface="Times New Roman" pitchFamily="18" charset="0"/>
                          </a:rPr>
                          <m:t>∗</m:t>
                        </m:r>
                      </m:e>
                    </m:d>
                    <m:r>
                      <a:rPr lang="en-US" b="0" i="1" dirty="0" smtClean="0">
                        <a:latin typeface="Cambria Math"/>
                        <a:cs typeface="Times New Roman" pitchFamily="18" charset="0"/>
                      </a:rPr>
                      <m:t> </m:t>
                    </m:r>
                  </m:oMath>
                </a14:m>
                <a:r>
                  <a:rPr lang="en-US" dirty="0" smtClean="0">
                    <a:latin typeface="Times New Roman" panose="02020603050405020304" pitchFamily="18" charset="0"/>
                    <a:cs typeface="Times New Roman" panose="02020603050405020304" pitchFamily="18" charset="0"/>
                  </a:rPr>
                  <a:t>  Hiroshima explosion</a:t>
                </a:r>
              </a:p>
              <a:p>
                <a14:m>
                  <m:oMath xmlns:m="http://schemas.openxmlformats.org/officeDocument/2006/math">
                    <m:d>
                      <m:dPr>
                        <m:ctrlPr>
                          <a:rPr lang="en-US" i="1" dirty="0">
                            <a:latin typeface="Cambria Math"/>
                            <a:cs typeface="Times New Roman" pitchFamily="18" charset="0"/>
                          </a:rPr>
                        </m:ctrlPr>
                      </m:dPr>
                      <m:e>
                        <m:r>
                          <a:rPr lang="en-US" b="0" i="1" dirty="0" smtClean="0">
                            <a:latin typeface="Cambria Math"/>
                            <a:cs typeface="Times New Roman" pitchFamily="18" charset="0"/>
                          </a:rPr>
                          <m:t>∗∗</m:t>
                        </m:r>
                      </m:e>
                    </m:d>
                  </m:oMath>
                </a14:m>
                <a:r>
                  <a:rPr lang="en-US" dirty="0" smtClean="0">
                    <a:latin typeface="Times New Roman" pitchFamily="18" charset="0"/>
                    <a:cs typeface="Times New Roman" pitchFamily="18" charset="0"/>
                  </a:rPr>
                  <a:t> Tunguska </a:t>
                </a:r>
                <a:r>
                  <a:rPr lang="en-US" dirty="0">
                    <a:latin typeface="Times New Roman" pitchFamily="18" charset="0"/>
                    <a:cs typeface="Times New Roman" pitchFamily="18" charset="0"/>
                  </a:rPr>
                  <a:t>impact event</a:t>
                </a:r>
              </a:p>
            </p:txBody>
          </p:sp>
        </mc:Choice>
        <mc:Fallback xmlns="">
          <p:sp>
            <p:nvSpPr>
              <p:cNvPr id="2" name="Прямоугольник 1"/>
              <p:cNvSpPr>
                <a:spLocks noRot="1" noChangeAspect="1" noMove="1" noResize="1" noEditPoints="1" noAdjustHandles="1" noChangeArrowheads="1" noChangeShapeType="1" noTextEdit="1"/>
              </p:cNvSpPr>
              <p:nvPr/>
            </p:nvSpPr>
            <p:spPr>
              <a:xfrm>
                <a:off x="3147219" y="5013176"/>
                <a:ext cx="2849563" cy="646331"/>
              </a:xfrm>
              <a:prstGeom prst="rect">
                <a:avLst/>
              </a:prstGeom>
              <a:blipFill rotWithShape="1">
                <a:blip r:embed="rId3"/>
                <a:stretch>
                  <a:fillRect t="-4717" b="-14151"/>
                </a:stretch>
              </a:blipFill>
            </p:spPr>
            <p:txBody>
              <a:bodyPr/>
              <a:lstStyle/>
              <a:p>
                <a:r>
                  <a:rPr lang="ru-RU">
                    <a:noFill/>
                  </a:rPr>
                  <a:t> </a:t>
                </a:r>
              </a:p>
            </p:txBody>
          </p:sp>
        </mc:Fallback>
      </mc:AlternateContent>
      <p:sp>
        <p:nvSpPr>
          <p:cNvPr id="3" name="Номер слайда 2"/>
          <p:cNvSpPr>
            <a:spLocks noGrp="1"/>
          </p:cNvSpPr>
          <p:nvPr>
            <p:ph type="sldNum" sz="quarter" idx="12"/>
          </p:nvPr>
        </p:nvSpPr>
        <p:spPr/>
        <p:txBody>
          <a:bodyPr/>
          <a:lstStyle/>
          <a:p>
            <a:fld id="{B2EB5454-2006-4BB5-B20E-8C7B37842A03}" type="slidenum">
              <a:rPr lang="ru-RU" smtClean="0"/>
              <a:t>61</a:t>
            </a:fld>
            <a:endParaRPr lang="ru-RU"/>
          </a:p>
        </p:txBody>
      </p:sp>
    </p:spTree>
    <p:extLst>
      <p:ext uri="{BB962C8B-B14F-4D97-AF65-F5344CB8AC3E}">
        <p14:creationId xmlns:p14="http://schemas.microsoft.com/office/powerpoint/2010/main" val="2589206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7" name="Группа 6"/>
          <p:cNvGrpSpPr/>
          <p:nvPr/>
        </p:nvGrpSpPr>
        <p:grpSpPr>
          <a:xfrm>
            <a:off x="-72008" y="980728"/>
            <a:ext cx="9252520" cy="5906723"/>
            <a:chOff x="-72008" y="980728"/>
            <a:chExt cx="9252520" cy="5906723"/>
          </a:xfrm>
        </p:grpSpPr>
        <p:pic>
          <p:nvPicPr>
            <p:cNvPr id="4099" name="Picture 3" descr="C:\Users\Vnik\Downloads\visited.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008" y="980728"/>
              <a:ext cx="9252520" cy="5522138"/>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61122" y="6504933"/>
              <a:ext cx="9216008" cy="382518"/>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8" name="Прямоугольник 7"/>
          <p:cNvSpPr/>
          <p:nvPr/>
        </p:nvSpPr>
        <p:spPr>
          <a:xfrm>
            <a:off x="0" y="4996"/>
            <a:ext cx="9144000" cy="538609"/>
          </a:xfrm>
          <a:prstGeom prst="rect">
            <a:avLst/>
          </a:prstGeom>
        </p:spPr>
        <p:txBody>
          <a:bodyPr wrap="square">
            <a:spAutoFit/>
          </a:bodyPr>
          <a:lstStyle/>
          <a:p>
            <a:pPr algn="ctr"/>
            <a:r>
              <a:rPr lang="en-US" sz="2900" b="1" i="1" dirty="0">
                <a:latin typeface="Times New Roman" pitchFamily="18" charset="0"/>
                <a:cs typeface="Times New Roman" pitchFamily="18" charset="0"/>
              </a:rPr>
              <a:t>Asteroids and comets visited by spacecraft </a:t>
            </a:r>
            <a:r>
              <a:rPr lang="en-US" sz="2900" b="1" i="1" dirty="0" smtClean="0">
                <a:latin typeface="Times New Roman" pitchFamily="18" charset="0"/>
                <a:cs typeface="Times New Roman" pitchFamily="18" charset="0"/>
              </a:rPr>
              <a:t>as </a:t>
            </a:r>
            <a:r>
              <a:rPr lang="en-US" sz="2900" b="1" i="1" dirty="0">
                <a:latin typeface="Times New Roman" pitchFamily="18" charset="0"/>
                <a:cs typeface="Times New Roman" pitchFamily="18" charset="0"/>
              </a:rPr>
              <a:t>of </a:t>
            </a:r>
            <a:r>
              <a:rPr lang="en-US" sz="2900" b="1" i="1" dirty="0" smtClean="0">
                <a:latin typeface="Times New Roman" pitchFamily="18" charset="0"/>
                <a:cs typeface="Times New Roman" pitchFamily="18" charset="0"/>
              </a:rPr>
              <a:t>June </a:t>
            </a:r>
            <a:r>
              <a:rPr lang="en-US" sz="2900" b="1" i="1" dirty="0">
                <a:latin typeface="Times New Roman" pitchFamily="18" charset="0"/>
                <a:cs typeface="Times New Roman" pitchFamily="18" charset="0"/>
              </a:rPr>
              <a:t>2018</a:t>
            </a:r>
          </a:p>
        </p:txBody>
      </p:sp>
      <p:sp>
        <p:nvSpPr>
          <p:cNvPr id="2" name="Номер слайда 1"/>
          <p:cNvSpPr>
            <a:spLocks noGrp="1"/>
          </p:cNvSpPr>
          <p:nvPr>
            <p:ph type="sldNum" sz="quarter" idx="12"/>
          </p:nvPr>
        </p:nvSpPr>
        <p:spPr/>
        <p:txBody>
          <a:bodyPr/>
          <a:lstStyle/>
          <a:p>
            <a:fld id="{B2EB5454-2006-4BB5-B20E-8C7B37842A03}" type="slidenum">
              <a:rPr lang="ru-RU" smtClean="0"/>
              <a:t>62</a:t>
            </a:fld>
            <a:endParaRPr lang="ru-RU"/>
          </a:p>
        </p:txBody>
      </p:sp>
    </p:spTree>
    <p:extLst>
      <p:ext uri="{BB962C8B-B14F-4D97-AF65-F5344CB8AC3E}">
        <p14:creationId xmlns:p14="http://schemas.microsoft.com/office/powerpoint/2010/main" val="36106650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Box 4"/>
          <p:cNvSpPr txBox="1"/>
          <p:nvPr/>
        </p:nvSpPr>
        <p:spPr>
          <a:xfrm>
            <a:off x="0" y="23412"/>
            <a:ext cx="9144000" cy="553998"/>
          </a:xfrm>
          <a:prstGeom prst="rect">
            <a:avLst/>
          </a:prstGeom>
          <a:noFill/>
        </p:spPr>
        <p:txBody>
          <a:bodyPr wrap="square" rtlCol="0">
            <a:spAutoFit/>
          </a:bodyPr>
          <a:lstStyle/>
          <a:p>
            <a:pPr algn="ctr"/>
            <a:r>
              <a:rPr lang="en-US" sz="3000" b="1" i="1" dirty="0" smtClean="0">
                <a:latin typeface="Times New Roman" pitchFamily="18" charset="0"/>
                <a:cs typeface="Times New Roman" pitchFamily="18" charset="0"/>
              </a:rPr>
              <a:t>Radar </a:t>
            </a:r>
            <a:r>
              <a:rPr lang="en-US" sz="3000" b="1" i="1" dirty="0">
                <a:latin typeface="Times New Roman" pitchFamily="18" charset="0"/>
                <a:cs typeface="Times New Roman" pitchFamily="18" charset="0"/>
              </a:rPr>
              <a:t>observations and physical modeling of asteroids</a:t>
            </a: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52" y="931118"/>
            <a:ext cx="5904000" cy="59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7204" y="931118"/>
            <a:ext cx="2984289" cy="15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27583" y="3598152"/>
            <a:ext cx="2983997" cy="15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5861794" y="5661248"/>
            <a:ext cx="3301330" cy="830997"/>
          </a:xfrm>
          <a:prstGeom prst="rect">
            <a:avLst/>
          </a:prstGeom>
        </p:spPr>
        <p:txBody>
          <a:bodyPr wrap="square">
            <a:spAutoFit/>
          </a:bodyPr>
          <a:lstStyle/>
          <a:p>
            <a:r>
              <a:rPr lang="en-US" sz="1600" dirty="0">
                <a:latin typeface="Times New Roman" pitchFamily="18" charset="0"/>
                <a:cs typeface="Times New Roman" pitchFamily="18" charset="0"/>
              </a:rPr>
              <a:t>R. S. </a:t>
            </a:r>
            <a:r>
              <a:rPr lang="en-US" sz="1600" dirty="0" smtClean="0">
                <a:latin typeface="Times New Roman" pitchFamily="18" charset="0"/>
                <a:cs typeface="Times New Roman" pitchFamily="18" charset="0"/>
              </a:rPr>
              <a:t>Hudson and etc. Radar </a:t>
            </a:r>
            <a:r>
              <a:rPr lang="en-US" sz="1600" dirty="0">
                <a:latin typeface="Times New Roman" pitchFamily="18" charset="0"/>
                <a:cs typeface="Times New Roman" pitchFamily="18" charset="0"/>
              </a:rPr>
              <a:t>observations and physical modeling of asteroid 6489 </a:t>
            </a:r>
            <a:r>
              <a:rPr lang="en-US" sz="1600" dirty="0" err="1">
                <a:latin typeface="Times New Roman" pitchFamily="18" charset="0"/>
                <a:cs typeface="Times New Roman" pitchFamily="18" charset="0"/>
              </a:rPr>
              <a:t>Golevka</a:t>
            </a:r>
            <a:endParaRPr lang="en-US" sz="1600" dirty="0">
              <a:latin typeface="Times New Roman" pitchFamily="18" charset="0"/>
              <a:cs typeface="Times New Roman" pitchFamily="18" charset="0"/>
            </a:endParaRPr>
          </a:p>
        </p:txBody>
      </p:sp>
      <p:sp>
        <p:nvSpPr>
          <p:cNvPr id="13" name="Прямоугольник 12"/>
          <p:cNvSpPr/>
          <p:nvPr/>
        </p:nvSpPr>
        <p:spPr>
          <a:xfrm>
            <a:off x="6127204" y="2420888"/>
            <a:ext cx="3016796" cy="923330"/>
          </a:xfrm>
          <a:prstGeom prst="rect">
            <a:avLst/>
          </a:prstGeom>
        </p:spPr>
        <p:txBody>
          <a:bodyPr wrap="square">
            <a:spAutoFit/>
          </a:bodyPr>
          <a:lstStyle/>
          <a:p>
            <a:r>
              <a:rPr lang="en-US" dirty="0">
                <a:latin typeface="Times New Roman" pitchFamily="18" charset="0"/>
                <a:cs typeface="Times New Roman" pitchFamily="18" charset="0"/>
              </a:rPr>
              <a:t>Computer model of the asteroid (6489) </a:t>
            </a:r>
            <a:r>
              <a:rPr lang="en-US" dirty="0" err="1">
                <a:latin typeface="Times New Roman" pitchFamily="18" charset="0"/>
                <a:cs typeface="Times New Roman" pitchFamily="18" charset="0"/>
              </a:rPr>
              <a:t>Golevka</a:t>
            </a:r>
            <a:r>
              <a:rPr lang="en-US" dirty="0">
                <a:latin typeface="Times New Roman" pitchFamily="18" charset="0"/>
                <a:cs typeface="Times New Roman" pitchFamily="18" charset="0"/>
              </a:rPr>
              <a:t> made from radar </a:t>
            </a:r>
            <a:r>
              <a:rPr lang="en-US" dirty="0" smtClean="0">
                <a:latin typeface="Times New Roman" pitchFamily="18" charset="0"/>
                <a:cs typeface="Times New Roman" pitchFamily="18" charset="0"/>
              </a:rPr>
              <a:t>observations</a:t>
            </a:r>
            <a:endParaRPr lang="de-DE" dirty="0">
              <a:latin typeface="Times New Roman" pitchFamily="18" charset="0"/>
              <a:cs typeface="Times New Roman" pitchFamily="18" charset="0"/>
            </a:endParaRPr>
          </a:p>
        </p:txBody>
      </p:sp>
      <p:sp>
        <p:nvSpPr>
          <p:cNvPr id="2" name="Номер слайда 1"/>
          <p:cNvSpPr>
            <a:spLocks noGrp="1"/>
          </p:cNvSpPr>
          <p:nvPr>
            <p:ph type="sldNum" sz="quarter" idx="12"/>
          </p:nvPr>
        </p:nvSpPr>
        <p:spPr/>
        <p:txBody>
          <a:bodyPr/>
          <a:lstStyle/>
          <a:p>
            <a:fld id="{B2EB5454-2006-4BB5-B20E-8C7B37842A03}" type="slidenum">
              <a:rPr lang="ru-RU" smtClean="0"/>
              <a:t>63</a:t>
            </a:fld>
            <a:endParaRPr lang="ru-RU"/>
          </a:p>
        </p:txBody>
      </p:sp>
    </p:spTree>
    <p:extLst>
      <p:ext uri="{BB962C8B-B14F-4D97-AF65-F5344CB8AC3E}">
        <p14:creationId xmlns:p14="http://schemas.microsoft.com/office/powerpoint/2010/main" val="2235519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2319691">
            <a:off x="5880070" y="1887714"/>
            <a:ext cx="4238625" cy="1952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descr="C:\Documents and Settings\Admin\My Documents\Geographos_colored_sphere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647" y="1134081"/>
            <a:ext cx="3810000" cy="3810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3" name="Прямоугольник 12"/>
              <p:cNvSpPr/>
              <p:nvPr/>
            </p:nvSpPr>
            <p:spPr>
              <a:xfrm>
                <a:off x="251520" y="4902259"/>
                <a:ext cx="3851920" cy="830997"/>
              </a:xfrm>
              <a:prstGeom prst="rect">
                <a:avLst/>
              </a:prstGeom>
            </p:spPr>
            <p:txBody>
              <a:bodyPr wrap="square">
                <a:spAutoFit/>
              </a:bodyPr>
              <a:lstStyle/>
              <a:p>
                <a:pPr marL="1588" indent="-1588"/>
                <a14:m>
                  <m:oMath xmlns:m="http://schemas.openxmlformats.org/officeDocument/2006/math">
                    <m:sSub>
                      <m:sSubPr>
                        <m:ctrlPr>
                          <a:rPr lang="en-US" sz="2400" i="1">
                            <a:latin typeface="Cambria Math"/>
                          </a:rPr>
                        </m:ctrlPr>
                      </m:sSubPr>
                      <m:e>
                        <m:r>
                          <a:rPr lang="en-US" sz="2400" i="1">
                            <a:latin typeface="Cambria Math"/>
                          </a:rPr>
                          <m:t>𝑅</m:t>
                        </m:r>
                      </m:e>
                      <m:sub>
                        <m:r>
                          <a:rPr lang="en-US" sz="2400" i="1">
                            <a:latin typeface="Cambria Math"/>
                          </a:rPr>
                          <m:t>1</m:t>
                        </m:r>
                      </m:sub>
                    </m:sSub>
                    <m:r>
                      <a:rPr lang="en-US" sz="2400" i="1">
                        <a:latin typeface="Cambria Math"/>
                      </a:rPr>
                      <m:t> </m:t>
                    </m:r>
                  </m:oMath>
                </a14:m>
                <a:r>
                  <a:rPr lang="pt-BR" sz="2400" dirty="0" smtClean="0">
                    <a:latin typeface="Times New Roman" pitchFamily="18" charset="0"/>
                    <a:cs typeface="Times New Roman" pitchFamily="18" charset="0"/>
                  </a:rPr>
                  <a:t>= </a:t>
                </a:r>
                <a:r>
                  <a:rPr lang="ru-RU" sz="2400" dirty="0">
                    <a:latin typeface="Times New Roman" pitchFamily="18" charset="0"/>
                    <a:cs typeface="Times New Roman" pitchFamily="18" charset="0"/>
                  </a:rPr>
                  <a:t>865.2</a:t>
                </a:r>
                <a:r>
                  <a:rPr lang="pt-BR" sz="2400" dirty="0" smtClean="0">
                    <a:latin typeface="Times New Roman" pitchFamily="18" charset="0"/>
                    <a:cs typeface="Times New Roman" pitchFamily="18" charset="0"/>
                  </a:rPr>
                  <a:t> m, </a:t>
                </a:r>
                <a14:m>
                  <m:oMath xmlns:m="http://schemas.openxmlformats.org/officeDocument/2006/math">
                    <m:sSub>
                      <m:sSubPr>
                        <m:ctrlPr>
                          <a:rPr lang="en-US" sz="2400" i="1">
                            <a:latin typeface="Cambria Math"/>
                          </a:rPr>
                        </m:ctrlPr>
                      </m:sSubPr>
                      <m:e>
                        <m:r>
                          <a:rPr lang="en-US" sz="2400" i="1">
                            <a:latin typeface="Cambria Math"/>
                          </a:rPr>
                          <m:t>𝑅</m:t>
                        </m:r>
                      </m:e>
                      <m:sub>
                        <m:r>
                          <a:rPr lang="en-US" sz="2400" b="0" i="1" smtClean="0">
                            <a:latin typeface="Cambria Math"/>
                          </a:rPr>
                          <m:t>2</m:t>
                        </m:r>
                      </m:sub>
                    </m:sSub>
                    <m:r>
                      <a:rPr lang="en-US" sz="2400" i="1">
                        <a:latin typeface="Cambria Math"/>
                      </a:rPr>
                      <m:t> </m:t>
                    </m:r>
                  </m:oMath>
                </a14:m>
                <a:r>
                  <a:rPr lang="pt-BR"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871.6</a:t>
                </a:r>
                <a:r>
                  <a:rPr lang="pt-BR" sz="2400" dirty="0" smtClean="0">
                    <a:latin typeface="Times New Roman" pitchFamily="18" charset="0"/>
                    <a:cs typeface="Times New Roman" pitchFamily="18" charset="0"/>
                  </a:rPr>
                  <a:t> m,</a:t>
                </a:r>
              </a:p>
              <a:p>
                <a:pPr marL="1588" indent="-1588"/>
                <a14:m>
                  <m:oMath xmlns:m="http://schemas.openxmlformats.org/officeDocument/2006/math">
                    <m:sSub>
                      <m:sSubPr>
                        <m:ctrlPr>
                          <a:rPr lang="en-US" sz="2400" i="1">
                            <a:latin typeface="Cambria Math"/>
                          </a:rPr>
                        </m:ctrlPr>
                      </m:sSubPr>
                      <m:e>
                        <m:r>
                          <a:rPr lang="en-US" sz="2400" i="1">
                            <a:latin typeface="Cambria Math"/>
                          </a:rPr>
                          <m:t>𝑅</m:t>
                        </m:r>
                      </m:e>
                      <m:sub>
                        <m:r>
                          <a:rPr lang="en-US" sz="2400" b="0" i="1" smtClean="0">
                            <a:latin typeface="Cambria Math"/>
                          </a:rPr>
                          <m:t>3</m:t>
                        </m:r>
                      </m:sub>
                    </m:sSub>
                    <m:r>
                      <a:rPr lang="en-US" sz="2400" i="1">
                        <a:latin typeface="Cambria Math"/>
                      </a:rPr>
                      <m:t> </m:t>
                    </m:r>
                  </m:oMath>
                </a14:m>
                <a:r>
                  <a:rPr lang="pt-BR" sz="2400" dirty="0">
                    <a:latin typeface="Times New Roman" pitchFamily="18" charset="0"/>
                    <a:cs typeface="Times New Roman" pitchFamily="18" charset="0"/>
                  </a:rPr>
                  <a:t>= </a:t>
                </a:r>
                <a:r>
                  <a:rPr lang="ru-RU" sz="2400" dirty="0" smtClean="0">
                    <a:latin typeface="Times New Roman" pitchFamily="18" charset="0"/>
                    <a:cs typeface="Times New Roman" pitchFamily="18" charset="0"/>
                  </a:rPr>
                  <a:t>761.1</a:t>
                </a:r>
                <a:r>
                  <a:rPr lang="pt-BR" sz="2400" dirty="0" smtClean="0">
                    <a:latin typeface="Times New Roman" pitchFamily="18" charset="0"/>
                    <a:cs typeface="Times New Roman" pitchFamily="18" charset="0"/>
                  </a:rPr>
                  <a:t> m, </a:t>
                </a:r>
                <a14:m>
                  <m:oMath xmlns:m="http://schemas.openxmlformats.org/officeDocument/2006/math">
                    <m:sSub>
                      <m:sSubPr>
                        <m:ctrlPr>
                          <a:rPr lang="en-US" sz="2400" i="1">
                            <a:latin typeface="Cambria Math"/>
                          </a:rPr>
                        </m:ctrlPr>
                      </m:sSubPr>
                      <m:e>
                        <m:r>
                          <a:rPr lang="en-US" sz="2400" i="1">
                            <a:latin typeface="Cambria Math"/>
                          </a:rPr>
                          <m:t>𝑅</m:t>
                        </m:r>
                      </m:e>
                      <m:sub>
                        <m:r>
                          <a:rPr lang="en-US" sz="2400" b="0" i="1" smtClean="0">
                            <a:latin typeface="Cambria Math"/>
                          </a:rPr>
                          <m:t>4</m:t>
                        </m:r>
                      </m:sub>
                    </m:sSub>
                    <m:r>
                      <a:rPr lang="en-US" sz="2400" i="1">
                        <a:latin typeface="Cambria Math"/>
                      </a:rPr>
                      <m:t> </m:t>
                    </m:r>
                  </m:oMath>
                </a14:m>
                <a:r>
                  <a:rPr lang="pt-BR" sz="2400" dirty="0" smtClean="0">
                    <a:latin typeface="Times New Roman" pitchFamily="18" charset="0"/>
                    <a:cs typeface="Times New Roman" pitchFamily="18" charset="0"/>
                  </a:rPr>
                  <a:t>=</a:t>
                </a:r>
                <a:r>
                  <a:rPr lang="pt-BR" sz="2400" dirty="0">
                    <a:latin typeface="Times New Roman" pitchFamily="18" charset="0"/>
                    <a:cs typeface="Times New Roman" pitchFamily="18" charset="0"/>
                  </a:rPr>
                  <a:t> </a:t>
                </a:r>
                <a:r>
                  <a:rPr lang="ru-RU" sz="2400" dirty="0">
                    <a:latin typeface="Times New Roman" pitchFamily="18" charset="0"/>
                    <a:cs typeface="Times New Roman" pitchFamily="18" charset="0"/>
                  </a:rPr>
                  <a:t>715.5</a:t>
                </a:r>
                <a:r>
                  <a:rPr lang="pt-BR" sz="2400" dirty="0" smtClean="0">
                    <a:latin typeface="Times New Roman" pitchFamily="18" charset="0"/>
                    <a:cs typeface="Times New Roman" pitchFamily="18" charset="0"/>
                  </a:rPr>
                  <a:t> m</a:t>
                </a:r>
                <a:endParaRPr lang="ru-RU" sz="2400" dirty="0">
                  <a:latin typeface="Times New Roman" pitchFamily="18" charset="0"/>
                  <a:cs typeface="Times New Roman" pitchFamily="18" charset="0"/>
                </a:endParaRPr>
              </a:p>
            </p:txBody>
          </p:sp>
        </mc:Choice>
        <mc:Fallback xmlns="">
          <p:sp>
            <p:nvSpPr>
              <p:cNvPr id="13" name="Прямоугольник 12"/>
              <p:cNvSpPr>
                <a:spLocks noRot="1" noChangeAspect="1" noMove="1" noResize="1" noEditPoints="1" noAdjustHandles="1" noChangeArrowheads="1" noChangeShapeType="1" noTextEdit="1"/>
              </p:cNvSpPr>
              <p:nvPr/>
            </p:nvSpPr>
            <p:spPr>
              <a:xfrm>
                <a:off x="251520" y="4902259"/>
                <a:ext cx="3851920" cy="830997"/>
              </a:xfrm>
              <a:prstGeom prst="rect">
                <a:avLst/>
              </a:prstGeom>
              <a:blipFill rotWithShape="1">
                <a:blip r:embed="rId4"/>
                <a:stretch>
                  <a:fillRect l="-316" t="-5882" b="-16176"/>
                </a:stretch>
              </a:blipFill>
            </p:spPr>
            <p:txBody>
              <a:bodyPr/>
              <a:lstStyle/>
              <a:p>
                <a:r>
                  <a:rPr lang="ru-RU">
                    <a:noFill/>
                  </a:rPr>
                  <a:t> </a:t>
                </a:r>
              </a:p>
            </p:txBody>
          </p:sp>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64</a:t>
            </a:fld>
            <a:endParaRPr lang="ru-RU" dirty="0"/>
          </a:p>
        </p:txBody>
      </p:sp>
      <p:sp>
        <p:nvSpPr>
          <p:cNvPr id="7" name="Прямоугольник 6"/>
          <p:cNvSpPr/>
          <p:nvPr/>
        </p:nvSpPr>
        <p:spPr>
          <a:xfrm>
            <a:off x="2771800" y="1412776"/>
            <a:ext cx="2364751" cy="461665"/>
          </a:xfrm>
          <a:prstGeom prst="rect">
            <a:avLst/>
          </a:prstGeom>
        </p:spPr>
        <p:txBody>
          <a:bodyPr wrap="none">
            <a:spAutoFit/>
          </a:bodyPr>
          <a:lstStyle/>
          <a:p>
            <a:pPr marL="1588" indent="-1588" algn="ctr"/>
            <a:r>
              <a:rPr lang="ru-RU" sz="2400" dirty="0">
                <a:latin typeface="Times New Roman" pitchFamily="18" charset="0"/>
                <a:cs typeface="Times New Roman" pitchFamily="18" charset="0"/>
              </a:rPr>
              <a:t>1620 </a:t>
            </a:r>
            <a:r>
              <a:rPr lang="de-DE" sz="2400" dirty="0" err="1">
                <a:latin typeface="Times New Roman" pitchFamily="18" charset="0"/>
                <a:cs typeface="Times New Roman" pitchFamily="18" charset="0"/>
              </a:rPr>
              <a:t>Geographos</a:t>
            </a:r>
            <a:endParaRPr lang="ru-RU" sz="2400" dirty="0">
              <a:latin typeface="Times New Roman" pitchFamily="18" charset="0"/>
              <a:cs typeface="Times New Roman" pitchFamily="18" charset="0"/>
            </a:endParaRPr>
          </a:p>
        </p:txBody>
      </p:sp>
      <p:sp>
        <p:nvSpPr>
          <p:cNvPr id="14" name="Заголовок 3"/>
          <p:cNvSpPr txBox="1">
            <a:spLocks/>
          </p:cNvSpPr>
          <p:nvPr/>
        </p:nvSpPr>
        <p:spPr>
          <a:xfrm>
            <a:off x="1907704" y="5877272"/>
            <a:ext cx="6444716" cy="971936"/>
          </a:xfrm>
          <a:prstGeom prst="rect">
            <a:avLst/>
          </a:prstGeom>
        </p:spPr>
        <p:txBody>
          <a:bodyPr vert="horz" lIns="0" tIns="0" rIns="0" bIns="0" anchor="ctr">
            <a:noAutofit/>
          </a:bodyPr>
          <a:lstStyle>
            <a:defPPr lvl="0">
              <a:buSzPct val="45000"/>
              <a:buFont typeface="StarSymbol"/>
              <a:buNone/>
              <a:defRPr/>
            </a:defPPr>
            <a:lvl1pPr lvl="0" algn="l" rtl="0" eaLnBrk="1" latinLnBrk="0" hangingPunct="1">
              <a:spcBef>
                <a:spcPct val="0"/>
              </a:spcBef>
              <a:buSzPct val="45000"/>
              <a:buFont typeface="StarSymbol"/>
              <a:buChar char="●"/>
              <a:defRPr kumimoji="0" sz="4000" kern="1200">
                <a:solidFill>
                  <a:schemeClr val="tx2"/>
                </a:solidFill>
                <a:latin typeface="+mj-lt"/>
                <a:ea typeface="+mj-ea"/>
                <a:cs typeface="+mj-cs"/>
              </a:defRPr>
            </a:lvl1pPr>
            <a:lvl2pPr lvl="1">
              <a:buSzPct val="45000"/>
              <a:buFont typeface="StarSymbol"/>
              <a:buChar char="●"/>
              <a:defRPr/>
            </a:lvl2pPr>
            <a:lvl3pPr lvl="2">
              <a:buSzPct val="45000"/>
              <a:buFont typeface="StarSymbol"/>
              <a:buChar char="●"/>
              <a:defRPr/>
            </a:lvl3pPr>
            <a:lvl4pPr lvl="3">
              <a:buSzPct val="45000"/>
              <a:buFont typeface="StarSymbol"/>
              <a:buChar char="●"/>
              <a:defRPr/>
            </a:lvl4pPr>
            <a:lvl5pPr lvl="4">
              <a:buSzPct val="45000"/>
              <a:buFont typeface="StarSymbol"/>
              <a:buChar char="●"/>
              <a:defRPr/>
            </a:lvl5pPr>
            <a:lvl6pPr lvl="5">
              <a:buSzPct val="45000"/>
              <a:buFont typeface="StarSymbol"/>
              <a:buChar char="●"/>
              <a:defRPr/>
            </a:lvl6pPr>
            <a:lvl7pPr lvl="6">
              <a:buSzPct val="45000"/>
              <a:buFont typeface="StarSymbol"/>
              <a:buChar char="●"/>
              <a:defRPr/>
            </a:lvl7pPr>
            <a:lvl8pPr lvl="7">
              <a:buSzPct val="45000"/>
              <a:buFont typeface="StarSymbol"/>
              <a:buChar char="●"/>
              <a:defRPr/>
            </a:lvl8pPr>
            <a:lvl9pPr lvl="8">
              <a:buSzPct val="45000"/>
              <a:buFont typeface="StarSymbol"/>
              <a:buChar char="●"/>
              <a:defRPr/>
            </a:lvl9pPr>
          </a:lstStyle>
          <a:p>
            <a:pPr algn="ctr">
              <a:buFont typeface="StarSymbol"/>
              <a:buNone/>
            </a:pPr>
            <a:r>
              <a:rPr lang="ru-RU" sz="1400" dirty="0" err="1" smtClean="0">
                <a:solidFill>
                  <a:srgbClr val="000000"/>
                </a:solidFill>
                <a:latin typeface="Times New Roman" pitchFamily="18" charset="0"/>
                <a:cs typeface="Times New Roman" pitchFamily="18" charset="0"/>
              </a:rPr>
              <a:t>Elisabet</a:t>
            </a:r>
            <a:r>
              <a:rPr lang="ru-RU" sz="1400" dirty="0" smtClean="0">
                <a:solidFill>
                  <a:srgbClr val="000000"/>
                </a:solidFill>
                <a:latin typeface="Times New Roman" pitchFamily="18" charset="0"/>
                <a:cs typeface="Times New Roman" pitchFamily="18" charset="0"/>
              </a:rPr>
              <a:t> </a:t>
            </a:r>
            <a:r>
              <a:rPr lang="ru-RU" sz="1400" dirty="0" err="1" smtClean="0">
                <a:solidFill>
                  <a:srgbClr val="000000"/>
                </a:solidFill>
                <a:latin typeface="Times New Roman" pitchFamily="18" charset="0"/>
                <a:cs typeface="Times New Roman" pitchFamily="18" charset="0"/>
              </a:rPr>
              <a:t>Herrera</a:t>
            </a:r>
            <a:r>
              <a:rPr lang="ru-RU" sz="1400" dirty="0" smtClean="0">
                <a:solidFill>
                  <a:srgbClr val="000000"/>
                </a:solidFill>
                <a:latin typeface="Times New Roman" pitchFamily="18" charset="0"/>
                <a:cs typeface="Times New Roman" pitchFamily="18" charset="0"/>
              </a:rPr>
              <a:t> </a:t>
            </a:r>
            <a:r>
              <a:rPr lang="ru-RU" sz="1400" dirty="0" err="1" smtClean="0">
                <a:solidFill>
                  <a:srgbClr val="000000"/>
                </a:solidFill>
                <a:latin typeface="Times New Roman" pitchFamily="18" charset="0"/>
                <a:cs typeface="Times New Roman" pitchFamily="18" charset="0"/>
              </a:rPr>
              <a:t>Sucarrat</a:t>
            </a:r>
            <a:r>
              <a:rPr lang="ru-RU" sz="1400" dirty="0" smtClean="0">
                <a:solidFill>
                  <a:srgbClr val="000000"/>
                </a:solidFill>
                <a:latin typeface="Times New Roman" pitchFamily="18" charset="0"/>
                <a:cs typeface="Times New Roman" pitchFamily="18" charset="0"/>
              </a:rPr>
              <a:t/>
            </a:r>
            <a:br>
              <a:rPr lang="ru-RU" sz="1400" dirty="0" smtClean="0">
                <a:solidFill>
                  <a:srgbClr val="000000"/>
                </a:solidFill>
                <a:latin typeface="Times New Roman" pitchFamily="18" charset="0"/>
                <a:cs typeface="Times New Roman" pitchFamily="18" charset="0"/>
              </a:rPr>
            </a:br>
            <a:r>
              <a:rPr lang="ru-RU" sz="1400" dirty="0" smtClean="0">
                <a:solidFill>
                  <a:srgbClr val="000000"/>
                </a:solidFill>
                <a:latin typeface="Times New Roman" pitchFamily="18" charset="0"/>
                <a:cs typeface="Times New Roman" pitchFamily="18" charset="0"/>
              </a:rPr>
              <a:t>T</a:t>
            </a:r>
            <a:r>
              <a:rPr lang="en-US" sz="1400" dirty="0" smtClean="0">
                <a:solidFill>
                  <a:srgbClr val="000000"/>
                </a:solidFill>
                <a:latin typeface="Times New Roman" pitchFamily="18" charset="0"/>
                <a:cs typeface="Times New Roman" pitchFamily="18" charset="0"/>
              </a:rPr>
              <a:t>HE</a:t>
            </a:r>
            <a:r>
              <a:rPr lang="ru-RU" sz="1400" dirty="0" smtClean="0">
                <a:solidFill>
                  <a:srgbClr val="000000"/>
                </a:solidFill>
                <a:latin typeface="Times New Roman" pitchFamily="18" charset="0"/>
                <a:cs typeface="Times New Roman" pitchFamily="18" charset="0"/>
              </a:rPr>
              <a:t> F</a:t>
            </a:r>
            <a:r>
              <a:rPr lang="en-US" sz="1400" dirty="0" smtClean="0">
                <a:solidFill>
                  <a:srgbClr val="000000"/>
                </a:solidFill>
                <a:latin typeface="Times New Roman" pitchFamily="18" charset="0"/>
                <a:cs typeface="Times New Roman" pitchFamily="18" charset="0"/>
              </a:rPr>
              <a:t>ULL</a:t>
            </a:r>
            <a:r>
              <a:rPr lang="ru-RU" sz="1400" dirty="0" smtClean="0">
                <a:solidFill>
                  <a:srgbClr val="000000"/>
                </a:solidFill>
                <a:latin typeface="Times New Roman" pitchFamily="18" charset="0"/>
                <a:cs typeface="Times New Roman" pitchFamily="18" charset="0"/>
              </a:rPr>
              <a:t> P</a:t>
            </a:r>
            <a:r>
              <a:rPr lang="en-US" sz="1400" dirty="0" smtClean="0">
                <a:solidFill>
                  <a:srgbClr val="000000"/>
                </a:solidFill>
                <a:latin typeface="Times New Roman" pitchFamily="18" charset="0"/>
                <a:cs typeface="Times New Roman" pitchFamily="18" charset="0"/>
              </a:rPr>
              <a:t>ROBLEM OF</a:t>
            </a:r>
            <a:r>
              <a:rPr lang="ru-RU" sz="1400" dirty="0" smtClean="0">
                <a:solidFill>
                  <a:srgbClr val="000000"/>
                </a:solidFill>
                <a:latin typeface="Times New Roman" pitchFamily="18" charset="0"/>
                <a:cs typeface="Times New Roman" pitchFamily="18" charset="0"/>
              </a:rPr>
              <a:t> T</a:t>
            </a:r>
            <a:r>
              <a:rPr lang="en-US" sz="1400" dirty="0" smtClean="0">
                <a:solidFill>
                  <a:srgbClr val="000000"/>
                </a:solidFill>
                <a:latin typeface="Times New Roman" pitchFamily="18" charset="0"/>
                <a:cs typeface="Times New Roman" pitchFamily="18" charset="0"/>
              </a:rPr>
              <a:t>WO</a:t>
            </a:r>
            <a:r>
              <a:rPr lang="ru-RU" sz="1400" dirty="0" smtClean="0">
                <a:solidFill>
                  <a:srgbClr val="000000"/>
                </a:solidFill>
                <a:latin typeface="Times New Roman" pitchFamily="18" charset="0"/>
                <a:cs typeface="Times New Roman" pitchFamily="18" charset="0"/>
              </a:rPr>
              <a:t> </a:t>
            </a:r>
            <a:r>
              <a:rPr lang="en-US" sz="1400" dirty="0" smtClean="0">
                <a:solidFill>
                  <a:srgbClr val="000000"/>
                </a:solidFill>
                <a:latin typeface="Times New Roman" pitchFamily="18" charset="0"/>
                <a:cs typeface="Times New Roman" pitchFamily="18" charset="0"/>
              </a:rPr>
              <a:t>AND</a:t>
            </a:r>
            <a:r>
              <a:rPr lang="ru-RU" sz="1400" dirty="0" smtClean="0">
                <a:solidFill>
                  <a:srgbClr val="000000"/>
                </a:solidFill>
                <a:latin typeface="Times New Roman" pitchFamily="18" charset="0"/>
                <a:cs typeface="Times New Roman" pitchFamily="18" charset="0"/>
              </a:rPr>
              <a:t> T</a:t>
            </a:r>
            <a:r>
              <a:rPr lang="en-US" sz="1400" dirty="0" smtClean="0">
                <a:solidFill>
                  <a:srgbClr val="000000"/>
                </a:solidFill>
                <a:latin typeface="Times New Roman" pitchFamily="18" charset="0"/>
                <a:cs typeface="Times New Roman" pitchFamily="18" charset="0"/>
              </a:rPr>
              <a:t>HREE</a:t>
            </a:r>
            <a:r>
              <a:rPr lang="ru-RU" sz="1400" dirty="0" smtClean="0">
                <a:solidFill>
                  <a:srgbClr val="000000"/>
                </a:solidFill>
                <a:latin typeface="Times New Roman" pitchFamily="18" charset="0"/>
                <a:cs typeface="Times New Roman" pitchFamily="18" charset="0"/>
              </a:rPr>
              <a:t> B</a:t>
            </a:r>
            <a:r>
              <a:rPr lang="en-US" sz="1400" dirty="0" smtClean="0">
                <a:solidFill>
                  <a:srgbClr val="000000"/>
                </a:solidFill>
                <a:latin typeface="Times New Roman" pitchFamily="18" charset="0"/>
                <a:cs typeface="Times New Roman" pitchFamily="18" charset="0"/>
              </a:rPr>
              <a:t>ODIES</a:t>
            </a:r>
            <a:r>
              <a:rPr lang="ru-RU" sz="1400" dirty="0" smtClean="0">
                <a:solidFill>
                  <a:srgbClr val="000000"/>
                </a:solidFill>
                <a:latin typeface="Times New Roman" pitchFamily="18" charset="0"/>
                <a:cs typeface="Times New Roman" pitchFamily="18" charset="0"/>
              </a:rPr>
              <a:t>: </a:t>
            </a:r>
          </a:p>
          <a:p>
            <a:pPr algn="ctr">
              <a:buFont typeface="StarSymbol"/>
              <a:buNone/>
            </a:pPr>
            <a:r>
              <a:rPr lang="ru-RU" sz="1400" dirty="0" smtClean="0">
                <a:solidFill>
                  <a:srgbClr val="000000"/>
                </a:solidFill>
                <a:latin typeface="Times New Roman" pitchFamily="18" charset="0"/>
                <a:cs typeface="Times New Roman" pitchFamily="18" charset="0"/>
              </a:rPr>
              <a:t>A</a:t>
            </a:r>
            <a:r>
              <a:rPr lang="en-US" sz="1400" dirty="0" smtClean="0">
                <a:solidFill>
                  <a:srgbClr val="000000"/>
                </a:solidFill>
                <a:latin typeface="Times New Roman" pitchFamily="18" charset="0"/>
                <a:cs typeface="Times New Roman" pitchFamily="18" charset="0"/>
              </a:rPr>
              <a:t>PPLICATION TO</a:t>
            </a:r>
            <a:r>
              <a:rPr lang="ru-RU" sz="1400" dirty="0" smtClean="0">
                <a:solidFill>
                  <a:srgbClr val="000000"/>
                </a:solidFill>
                <a:latin typeface="Times New Roman" pitchFamily="18" charset="0"/>
                <a:cs typeface="Times New Roman" pitchFamily="18" charset="0"/>
              </a:rPr>
              <a:t> </a:t>
            </a:r>
            <a:r>
              <a:rPr lang="en-US" sz="1400" dirty="0" smtClean="0">
                <a:solidFill>
                  <a:srgbClr val="000000"/>
                </a:solidFill>
                <a:latin typeface="Times New Roman" pitchFamily="18" charset="0"/>
                <a:cs typeface="Times New Roman" pitchFamily="18" charset="0"/>
              </a:rPr>
              <a:t>ASTEROIDS AND </a:t>
            </a:r>
            <a:r>
              <a:rPr lang="ru-RU" sz="1400" dirty="0" smtClean="0">
                <a:solidFill>
                  <a:srgbClr val="000000"/>
                </a:solidFill>
                <a:latin typeface="Times New Roman" pitchFamily="18" charset="0"/>
                <a:cs typeface="Times New Roman" pitchFamily="18" charset="0"/>
              </a:rPr>
              <a:t>B</a:t>
            </a:r>
            <a:r>
              <a:rPr lang="en-US" sz="1400" dirty="0" smtClean="0">
                <a:solidFill>
                  <a:srgbClr val="000000"/>
                </a:solidFill>
                <a:latin typeface="Times New Roman" pitchFamily="18" charset="0"/>
                <a:cs typeface="Times New Roman" pitchFamily="18" charset="0"/>
              </a:rPr>
              <a:t>INARIES</a:t>
            </a:r>
            <a:endParaRPr lang="ru-RU" sz="1400" dirty="0" smtClean="0">
              <a:solidFill>
                <a:srgbClr val="000000"/>
              </a:solidFill>
              <a:latin typeface="Times New Roman" pitchFamily="18" charset="0"/>
              <a:cs typeface="Times New Roman" pitchFamily="18" charset="0"/>
            </a:endParaRPr>
          </a:p>
          <a:p>
            <a:pPr algn="ctr">
              <a:buFont typeface="StarSymbol"/>
              <a:buNone/>
            </a:pPr>
            <a:r>
              <a:rPr lang="ru-RU" sz="1400" dirty="0" err="1" smtClean="0">
                <a:solidFill>
                  <a:srgbClr val="000000"/>
                </a:solidFill>
                <a:latin typeface="Times New Roman" pitchFamily="18" charset="0"/>
                <a:cs typeface="Times New Roman" pitchFamily="18" charset="0"/>
              </a:rPr>
              <a:t>Thesis</a:t>
            </a:r>
            <a:r>
              <a:rPr lang="ru-RU" sz="1400" dirty="0" smtClean="0">
                <a:solidFill>
                  <a:srgbClr val="000000"/>
                </a:solidFill>
                <a:latin typeface="Times New Roman" pitchFamily="18" charset="0"/>
                <a:cs typeface="Times New Roman" pitchFamily="18" charset="0"/>
              </a:rPr>
              <a:t> for the </a:t>
            </a:r>
            <a:r>
              <a:rPr lang="ru-RU" sz="1400" dirty="0" err="1" smtClean="0">
                <a:solidFill>
                  <a:srgbClr val="000000"/>
                </a:solidFill>
                <a:latin typeface="Times New Roman" pitchFamily="18" charset="0"/>
                <a:cs typeface="Times New Roman" pitchFamily="18" charset="0"/>
              </a:rPr>
              <a:t>degree</a:t>
            </a:r>
            <a:r>
              <a:rPr lang="ru-RU" sz="1400" dirty="0" smtClean="0">
                <a:solidFill>
                  <a:srgbClr val="000000"/>
                </a:solidFill>
                <a:latin typeface="Times New Roman" pitchFamily="18" charset="0"/>
                <a:cs typeface="Times New Roman" pitchFamily="18" charset="0"/>
              </a:rPr>
              <a:t> of </a:t>
            </a:r>
            <a:r>
              <a:rPr lang="ru-RU" sz="1400" dirty="0" err="1" smtClean="0">
                <a:solidFill>
                  <a:srgbClr val="000000"/>
                </a:solidFill>
                <a:latin typeface="Times New Roman" pitchFamily="18" charset="0"/>
                <a:cs typeface="Times New Roman" pitchFamily="18" charset="0"/>
              </a:rPr>
              <a:t>Doctor</a:t>
            </a:r>
            <a:r>
              <a:rPr lang="ru-RU" sz="1400" dirty="0" smtClean="0">
                <a:solidFill>
                  <a:srgbClr val="000000"/>
                </a:solidFill>
                <a:latin typeface="Times New Roman" pitchFamily="18" charset="0"/>
                <a:cs typeface="Times New Roman" pitchFamily="18" charset="0"/>
              </a:rPr>
              <a:t> of </a:t>
            </a:r>
            <a:r>
              <a:rPr lang="ru-RU" sz="1400" dirty="0" err="1" smtClean="0">
                <a:solidFill>
                  <a:srgbClr val="000000"/>
                </a:solidFill>
                <a:latin typeface="Times New Roman" pitchFamily="18" charset="0"/>
                <a:cs typeface="Times New Roman" pitchFamily="18" charset="0"/>
              </a:rPr>
              <a:t>Philosophy</a:t>
            </a:r>
            <a:r>
              <a:rPr lang="ru-RU" sz="1400" dirty="0" smtClean="0">
                <a:solidFill>
                  <a:srgbClr val="000000"/>
                </a:solidFill>
                <a:latin typeface="Times New Roman" pitchFamily="18" charset="0"/>
                <a:cs typeface="Times New Roman" pitchFamily="18" charset="0"/>
              </a:rPr>
              <a:t> </a:t>
            </a:r>
            <a:r>
              <a:rPr lang="ru-RU" sz="1400" dirty="0" err="1" smtClean="0">
                <a:solidFill>
                  <a:srgbClr val="000000"/>
                </a:solidFill>
                <a:latin typeface="Times New Roman" pitchFamily="18" charset="0"/>
                <a:cs typeface="Times New Roman" pitchFamily="18" charset="0"/>
              </a:rPr>
              <a:t>from</a:t>
            </a:r>
            <a:r>
              <a:rPr lang="ru-RU" sz="1400" dirty="0" smtClean="0">
                <a:solidFill>
                  <a:srgbClr val="000000"/>
                </a:solidFill>
                <a:latin typeface="Times New Roman" pitchFamily="18" charset="0"/>
                <a:cs typeface="Times New Roman" pitchFamily="18" charset="0"/>
              </a:rPr>
              <a:t> the </a:t>
            </a:r>
            <a:r>
              <a:rPr lang="ru-RU" sz="1400" dirty="0" err="1" smtClean="0">
                <a:solidFill>
                  <a:srgbClr val="000000"/>
                </a:solidFill>
                <a:latin typeface="Times New Roman" pitchFamily="18" charset="0"/>
                <a:cs typeface="Times New Roman" pitchFamily="18" charset="0"/>
              </a:rPr>
              <a:t>University</a:t>
            </a:r>
            <a:r>
              <a:rPr lang="ru-RU" sz="1400" dirty="0" smtClean="0">
                <a:solidFill>
                  <a:srgbClr val="000000"/>
                </a:solidFill>
                <a:latin typeface="Times New Roman" pitchFamily="18" charset="0"/>
                <a:cs typeface="Times New Roman" pitchFamily="18" charset="0"/>
              </a:rPr>
              <a:t> of </a:t>
            </a:r>
            <a:r>
              <a:rPr lang="ru-RU" sz="1400" dirty="0" err="1" smtClean="0">
                <a:solidFill>
                  <a:srgbClr val="000000"/>
                </a:solidFill>
                <a:latin typeface="Times New Roman" pitchFamily="18" charset="0"/>
                <a:cs typeface="Times New Roman" pitchFamily="18" charset="0"/>
              </a:rPr>
              <a:t>Surrey</a:t>
            </a:r>
            <a:r>
              <a:rPr lang="ru-RU" sz="1400" dirty="0" smtClean="0">
                <a:solidFill>
                  <a:srgbClr val="000000"/>
                </a:solidFill>
                <a:latin typeface="Times New Roman" pitchFamily="18" charset="0"/>
                <a:cs typeface="Times New Roman" pitchFamily="18" charset="0"/>
              </a:rPr>
              <a:t> (2012)</a:t>
            </a:r>
            <a:endParaRPr lang="ru-RU" sz="1600" dirty="0">
              <a:solidFill>
                <a:srgbClr val="000000"/>
              </a:solidFill>
              <a:latin typeface="Times New Roman" pitchFamily="18" charset="0"/>
              <a:cs typeface="Times New Roman" pitchFamily="18" charset="0"/>
            </a:endParaRPr>
          </a:p>
        </p:txBody>
      </p:sp>
      <mc:AlternateContent xmlns:mc="http://schemas.openxmlformats.org/markup-compatibility/2006" xmlns:a14="http://schemas.microsoft.com/office/drawing/2010/main">
        <mc:Choice Requires="a14">
          <p:sp>
            <p:nvSpPr>
              <p:cNvPr id="15" name="Прямоугольник 14"/>
              <p:cNvSpPr/>
              <p:nvPr/>
            </p:nvSpPr>
            <p:spPr>
              <a:xfrm>
                <a:off x="5846653" y="4902259"/>
                <a:ext cx="3851920" cy="830997"/>
              </a:xfrm>
              <a:prstGeom prst="rect">
                <a:avLst/>
              </a:prstGeom>
            </p:spPr>
            <p:txBody>
              <a:bodyPr wrap="square">
                <a:spAutoFit/>
              </a:bodyPr>
              <a:lstStyle/>
              <a:p>
                <a:pPr marL="1588" indent="-1588"/>
                <a14:m>
                  <m:oMath xmlns:m="http://schemas.openxmlformats.org/officeDocument/2006/math">
                    <m:sSub>
                      <m:sSubPr>
                        <m:ctrlPr>
                          <a:rPr lang="en-US" sz="2400" i="1">
                            <a:latin typeface="Cambria Math"/>
                          </a:rPr>
                        </m:ctrlPr>
                      </m:sSubPr>
                      <m:e>
                        <m:r>
                          <a:rPr lang="en-US" sz="2400" i="1">
                            <a:latin typeface="Cambria Math"/>
                          </a:rPr>
                          <m:t>𝑅</m:t>
                        </m:r>
                      </m:e>
                      <m:sub>
                        <m:r>
                          <a:rPr lang="en-US" sz="2400" i="1">
                            <a:latin typeface="Cambria Math"/>
                          </a:rPr>
                          <m:t>1</m:t>
                        </m:r>
                      </m:sub>
                    </m:sSub>
                    <m:r>
                      <a:rPr lang="en-US" sz="2400" i="1">
                        <a:latin typeface="Cambria Math"/>
                      </a:rPr>
                      <m:t> </m:t>
                    </m:r>
                  </m:oMath>
                </a14:m>
                <a:r>
                  <a:rPr lang="pt-BR" sz="2400" dirty="0" smtClean="0">
                    <a:latin typeface="Times New Roman" pitchFamily="18" charset="0"/>
                    <a:cs typeface="Times New Roman" pitchFamily="18" charset="0"/>
                  </a:rPr>
                  <a:t>= 443</a:t>
                </a:r>
                <a:r>
                  <a:rPr lang="ru-RU"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3</a:t>
                </a:r>
                <a:r>
                  <a:rPr lang="pt-BR" sz="2400" dirty="0" smtClean="0">
                    <a:latin typeface="Times New Roman" pitchFamily="18" charset="0"/>
                    <a:cs typeface="Times New Roman" pitchFamily="18" charset="0"/>
                  </a:rPr>
                  <a:t> m, </a:t>
                </a:r>
                <a14:m>
                  <m:oMath xmlns:m="http://schemas.openxmlformats.org/officeDocument/2006/math">
                    <m:sSub>
                      <m:sSubPr>
                        <m:ctrlPr>
                          <a:rPr lang="en-US" sz="2400" i="1">
                            <a:latin typeface="Cambria Math"/>
                          </a:rPr>
                        </m:ctrlPr>
                      </m:sSubPr>
                      <m:e>
                        <m:r>
                          <a:rPr lang="en-US" sz="2400" i="1">
                            <a:latin typeface="Cambria Math"/>
                          </a:rPr>
                          <m:t>𝑅</m:t>
                        </m:r>
                      </m:e>
                      <m:sub>
                        <m:r>
                          <a:rPr lang="en-US" sz="2400" b="0" i="1" smtClean="0">
                            <a:latin typeface="Cambria Math"/>
                          </a:rPr>
                          <m:t>2</m:t>
                        </m:r>
                      </m:sub>
                    </m:sSub>
                    <m:r>
                      <a:rPr lang="en-US" sz="2400" i="1">
                        <a:latin typeface="Cambria Math"/>
                      </a:rPr>
                      <m:t> </m:t>
                    </m:r>
                  </m:oMath>
                </a14:m>
                <a:r>
                  <a:rPr lang="pt-BR" sz="2400" dirty="0">
                    <a:latin typeface="Times New Roman" pitchFamily="18" charset="0"/>
                    <a:cs typeface="Times New Roman" pitchFamily="18" charset="0"/>
                  </a:rPr>
                  <a:t>= </a:t>
                </a:r>
                <a:r>
                  <a:rPr lang="pt-BR" sz="2400" dirty="0" smtClean="0">
                    <a:latin typeface="Times New Roman" pitchFamily="18" charset="0"/>
                    <a:cs typeface="Times New Roman" pitchFamily="18" charset="0"/>
                  </a:rPr>
                  <a:t>975</a:t>
                </a:r>
                <a:r>
                  <a:rPr lang="ru-RU"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2</a:t>
                </a:r>
                <a:r>
                  <a:rPr lang="pt-BR" sz="2400" dirty="0" smtClean="0">
                    <a:latin typeface="Times New Roman" pitchFamily="18" charset="0"/>
                    <a:cs typeface="Times New Roman" pitchFamily="18" charset="0"/>
                  </a:rPr>
                  <a:t> m,</a:t>
                </a:r>
              </a:p>
              <a:p>
                <a:pPr marL="1588" indent="-1588"/>
                <a14:m>
                  <m:oMath xmlns:m="http://schemas.openxmlformats.org/officeDocument/2006/math">
                    <m:sSub>
                      <m:sSubPr>
                        <m:ctrlPr>
                          <a:rPr lang="en-US" sz="2400" i="1">
                            <a:latin typeface="Cambria Math"/>
                          </a:rPr>
                        </m:ctrlPr>
                      </m:sSubPr>
                      <m:e>
                        <m:r>
                          <a:rPr lang="en-US" sz="2400" i="1">
                            <a:latin typeface="Cambria Math"/>
                          </a:rPr>
                          <m:t>𝑅</m:t>
                        </m:r>
                      </m:e>
                      <m:sub>
                        <m:r>
                          <a:rPr lang="en-US" sz="2400" b="0" i="1" smtClean="0">
                            <a:latin typeface="Cambria Math"/>
                          </a:rPr>
                          <m:t>3</m:t>
                        </m:r>
                      </m:sub>
                    </m:sSub>
                    <m:r>
                      <a:rPr lang="en-US" sz="2400" i="1">
                        <a:latin typeface="Cambria Math"/>
                      </a:rPr>
                      <m:t> </m:t>
                    </m:r>
                  </m:oMath>
                </a14:m>
                <a:r>
                  <a:rPr lang="pt-BR" sz="2400" dirty="0">
                    <a:latin typeface="Times New Roman" pitchFamily="18" charset="0"/>
                    <a:cs typeface="Times New Roman" pitchFamily="18" charset="0"/>
                  </a:rPr>
                  <a:t>= </a:t>
                </a:r>
                <a:r>
                  <a:rPr lang="pt-BR" sz="2400" dirty="0" smtClean="0">
                    <a:latin typeface="Times New Roman" pitchFamily="18" charset="0"/>
                    <a:cs typeface="Times New Roman" pitchFamily="18" charset="0"/>
                  </a:rPr>
                  <a:t>740</a:t>
                </a:r>
                <a:r>
                  <a:rPr lang="ru-RU"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2</a:t>
                </a:r>
                <a:r>
                  <a:rPr lang="pt-BR" sz="2400" dirty="0" smtClean="0">
                    <a:latin typeface="Times New Roman" pitchFamily="18" charset="0"/>
                    <a:cs typeface="Times New Roman" pitchFamily="18" charset="0"/>
                  </a:rPr>
                  <a:t> m, </a:t>
                </a:r>
                <a14:m>
                  <m:oMath xmlns:m="http://schemas.openxmlformats.org/officeDocument/2006/math">
                    <m:sSub>
                      <m:sSubPr>
                        <m:ctrlPr>
                          <a:rPr lang="en-US" sz="2400" i="1">
                            <a:latin typeface="Cambria Math"/>
                          </a:rPr>
                        </m:ctrlPr>
                      </m:sSubPr>
                      <m:e>
                        <m:r>
                          <a:rPr lang="en-US" sz="2400" i="1">
                            <a:latin typeface="Cambria Math"/>
                          </a:rPr>
                          <m:t>𝑅</m:t>
                        </m:r>
                      </m:e>
                      <m:sub>
                        <m:r>
                          <a:rPr lang="en-US" sz="2400" b="0" i="1" smtClean="0">
                            <a:latin typeface="Cambria Math"/>
                          </a:rPr>
                          <m:t>4</m:t>
                        </m:r>
                      </m:sub>
                    </m:sSub>
                    <m:r>
                      <a:rPr lang="en-US" sz="2400" i="1">
                        <a:latin typeface="Cambria Math"/>
                      </a:rPr>
                      <m:t> </m:t>
                    </m:r>
                  </m:oMath>
                </a14:m>
                <a:r>
                  <a:rPr lang="pt-BR" sz="2400" dirty="0" smtClean="0">
                    <a:latin typeface="Times New Roman" pitchFamily="18" charset="0"/>
                    <a:cs typeface="Times New Roman" pitchFamily="18" charset="0"/>
                  </a:rPr>
                  <a:t>=</a:t>
                </a:r>
                <a:r>
                  <a:rPr lang="pt-BR" sz="2400" dirty="0">
                    <a:latin typeface="Times New Roman" pitchFamily="18" charset="0"/>
                    <a:cs typeface="Times New Roman" pitchFamily="18" charset="0"/>
                  </a:rPr>
                  <a:t> </a:t>
                </a:r>
                <a:r>
                  <a:rPr lang="pt-BR" sz="2400" dirty="0" smtClean="0">
                    <a:latin typeface="Times New Roman" pitchFamily="18" charset="0"/>
                    <a:cs typeface="Times New Roman" pitchFamily="18" charset="0"/>
                  </a:rPr>
                  <a:t>341</a:t>
                </a:r>
                <a:r>
                  <a:rPr lang="ru-RU" sz="2400" dirty="0" smtClean="0">
                    <a:latin typeface="Times New Roman" pitchFamily="18" charset="0"/>
                    <a:cs typeface="Times New Roman" pitchFamily="18" charset="0"/>
                  </a:rPr>
                  <a:t>.</a:t>
                </a:r>
                <a:r>
                  <a:rPr lang="en-US" sz="2400" dirty="0" smtClean="0">
                    <a:latin typeface="Times New Roman" pitchFamily="18" charset="0"/>
                    <a:cs typeface="Times New Roman" pitchFamily="18" charset="0"/>
                  </a:rPr>
                  <a:t>3</a:t>
                </a:r>
                <a:r>
                  <a:rPr lang="pt-BR" sz="2400" dirty="0" smtClean="0">
                    <a:latin typeface="Times New Roman" pitchFamily="18" charset="0"/>
                    <a:cs typeface="Times New Roman" pitchFamily="18" charset="0"/>
                  </a:rPr>
                  <a:t> m</a:t>
                </a:r>
                <a:endParaRPr lang="ru-RU" sz="2400" dirty="0">
                  <a:latin typeface="Times New Roman" pitchFamily="18" charset="0"/>
                  <a:cs typeface="Times New Roman" pitchFamily="18" charset="0"/>
                </a:endParaRPr>
              </a:p>
            </p:txBody>
          </p:sp>
        </mc:Choice>
        <mc:Fallback xmlns="">
          <p:sp>
            <p:nvSpPr>
              <p:cNvPr id="15" name="Прямоугольник 14"/>
              <p:cNvSpPr>
                <a:spLocks noRot="1" noChangeAspect="1" noMove="1" noResize="1" noEditPoints="1" noAdjustHandles="1" noChangeArrowheads="1" noChangeShapeType="1" noTextEdit="1"/>
              </p:cNvSpPr>
              <p:nvPr/>
            </p:nvSpPr>
            <p:spPr>
              <a:xfrm>
                <a:off x="5846653" y="4902259"/>
                <a:ext cx="3851920" cy="830997"/>
              </a:xfrm>
              <a:prstGeom prst="rect">
                <a:avLst/>
              </a:prstGeom>
              <a:blipFill rotWithShape="1">
                <a:blip r:embed="rId5"/>
                <a:stretch>
                  <a:fillRect l="-316" t="-5882" b="-16176"/>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1" name="Прямоугольник 10"/>
              <p:cNvSpPr/>
              <p:nvPr/>
            </p:nvSpPr>
            <p:spPr>
              <a:xfrm>
                <a:off x="6551196" y="1556792"/>
                <a:ext cx="4830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en-US" i="1">
                              <a:latin typeface="Cambria Math"/>
                            </a:rPr>
                            <m:t>𝑅</m:t>
                          </m:r>
                        </m:e>
                        <m:sub>
                          <m:r>
                            <a:rPr lang="en-US" i="1">
                              <a:latin typeface="Cambria Math"/>
                            </a:rPr>
                            <m:t>1</m:t>
                          </m:r>
                        </m:sub>
                      </m:sSub>
                    </m:oMath>
                  </m:oMathPara>
                </a14:m>
                <a:endParaRPr lang="ru-RU" dirty="0"/>
              </a:p>
            </p:txBody>
          </p:sp>
        </mc:Choice>
        <mc:Fallback xmlns="">
          <p:sp>
            <p:nvSpPr>
              <p:cNvPr id="11" name="Прямоугольник 10"/>
              <p:cNvSpPr>
                <a:spLocks noRot="1" noChangeAspect="1" noMove="1" noResize="1" noEditPoints="1" noAdjustHandles="1" noChangeArrowheads="1" noChangeShapeType="1" noTextEdit="1"/>
              </p:cNvSpPr>
              <p:nvPr/>
            </p:nvSpPr>
            <p:spPr>
              <a:xfrm>
                <a:off x="6551196" y="1556792"/>
                <a:ext cx="483081" cy="369332"/>
              </a:xfrm>
              <a:prstGeom prst="rect">
                <a:avLst/>
              </a:prstGeom>
              <a:blipFill rotWithShape="1">
                <a:blip r:embed="rId6"/>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6" name="Прямоугольник 15"/>
              <p:cNvSpPr/>
              <p:nvPr/>
            </p:nvSpPr>
            <p:spPr>
              <a:xfrm>
                <a:off x="7106285" y="2708920"/>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2</m:t>
                          </m:r>
                        </m:sub>
                      </m:sSub>
                    </m:oMath>
                  </m:oMathPara>
                </a14:m>
                <a:endParaRPr lang="ru-RU" dirty="0"/>
              </a:p>
            </p:txBody>
          </p:sp>
        </mc:Choice>
        <mc:Fallback xmlns="">
          <p:sp>
            <p:nvSpPr>
              <p:cNvPr id="16" name="Прямоугольник 15"/>
              <p:cNvSpPr>
                <a:spLocks noRot="1" noChangeAspect="1" noMove="1" noResize="1" noEditPoints="1" noAdjustHandles="1" noChangeArrowheads="1" noChangeShapeType="1" noTextEdit="1"/>
              </p:cNvSpPr>
              <p:nvPr/>
            </p:nvSpPr>
            <p:spPr>
              <a:xfrm>
                <a:off x="7106285" y="2708920"/>
                <a:ext cx="488403" cy="369332"/>
              </a:xfrm>
              <a:prstGeom prst="rect">
                <a:avLst/>
              </a:prstGeom>
              <a:blipFill rotWithShape="1">
                <a:blip r:embed="rId7"/>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7" name="Прямоугольник 16"/>
              <p:cNvSpPr/>
              <p:nvPr/>
            </p:nvSpPr>
            <p:spPr>
              <a:xfrm>
                <a:off x="8562098" y="2996952"/>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3</m:t>
                          </m:r>
                        </m:sub>
                      </m:sSub>
                    </m:oMath>
                  </m:oMathPara>
                </a14:m>
                <a:endParaRPr lang="ru-RU" dirty="0"/>
              </a:p>
            </p:txBody>
          </p:sp>
        </mc:Choice>
        <mc:Fallback xmlns="">
          <p:sp>
            <p:nvSpPr>
              <p:cNvPr id="17" name="Прямоугольник 16"/>
              <p:cNvSpPr>
                <a:spLocks noRot="1" noChangeAspect="1" noMove="1" noResize="1" noEditPoints="1" noAdjustHandles="1" noChangeArrowheads="1" noChangeShapeType="1" noTextEdit="1"/>
              </p:cNvSpPr>
              <p:nvPr/>
            </p:nvSpPr>
            <p:spPr>
              <a:xfrm>
                <a:off x="8562098" y="2996952"/>
                <a:ext cx="488403" cy="369332"/>
              </a:xfrm>
              <a:prstGeom prst="rect">
                <a:avLst/>
              </a:prstGeom>
              <a:blipFill rotWithShape="1">
                <a:blip r:embed="rId8"/>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8" name="Прямоугольник 17"/>
              <p:cNvSpPr/>
              <p:nvPr/>
            </p:nvSpPr>
            <p:spPr>
              <a:xfrm>
                <a:off x="8994146" y="3789040"/>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4</m:t>
                          </m:r>
                        </m:sub>
                      </m:sSub>
                    </m:oMath>
                  </m:oMathPara>
                </a14:m>
                <a:endParaRPr lang="ru-RU" dirty="0"/>
              </a:p>
            </p:txBody>
          </p:sp>
        </mc:Choice>
        <mc:Fallback xmlns="">
          <p:sp>
            <p:nvSpPr>
              <p:cNvPr id="18" name="Прямоугольник 17"/>
              <p:cNvSpPr>
                <a:spLocks noRot="1" noChangeAspect="1" noMove="1" noResize="1" noEditPoints="1" noAdjustHandles="1" noChangeArrowheads="1" noChangeShapeType="1" noTextEdit="1"/>
              </p:cNvSpPr>
              <p:nvPr/>
            </p:nvSpPr>
            <p:spPr>
              <a:xfrm>
                <a:off x="8994146" y="3789040"/>
                <a:ext cx="488403" cy="369332"/>
              </a:xfrm>
              <a:prstGeom prst="rect">
                <a:avLst/>
              </a:prstGeom>
              <a:blipFill rotWithShape="1">
                <a:blip r:embed="rId9"/>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9" name="Прямоугольник 18"/>
              <p:cNvSpPr/>
              <p:nvPr/>
            </p:nvSpPr>
            <p:spPr>
              <a:xfrm>
                <a:off x="16106" y="1556792"/>
                <a:ext cx="4830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i="1">
                              <a:latin typeface="Cambria Math"/>
                            </a:rPr>
                            <m:t>1</m:t>
                          </m:r>
                        </m:sub>
                      </m:sSub>
                    </m:oMath>
                  </m:oMathPara>
                </a14:m>
                <a:endParaRPr lang="ru-RU" dirty="0"/>
              </a:p>
            </p:txBody>
          </p:sp>
        </mc:Choice>
        <mc:Fallback xmlns="">
          <p:sp>
            <p:nvSpPr>
              <p:cNvPr id="19" name="Прямоугольник 18"/>
              <p:cNvSpPr>
                <a:spLocks noRot="1" noChangeAspect="1" noMove="1" noResize="1" noEditPoints="1" noAdjustHandles="1" noChangeArrowheads="1" noChangeShapeType="1" noTextEdit="1"/>
              </p:cNvSpPr>
              <p:nvPr/>
            </p:nvSpPr>
            <p:spPr>
              <a:xfrm>
                <a:off x="16106" y="1556792"/>
                <a:ext cx="483081" cy="369332"/>
              </a:xfrm>
              <a:prstGeom prst="rect">
                <a:avLst/>
              </a:prstGeom>
              <a:blipFill rotWithShape="1">
                <a:blip r:embed="rId10"/>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0" name="Прямоугольник 19"/>
              <p:cNvSpPr/>
              <p:nvPr/>
            </p:nvSpPr>
            <p:spPr>
              <a:xfrm>
                <a:off x="3709973" y="3802256"/>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2</m:t>
                          </m:r>
                        </m:sub>
                      </m:sSub>
                    </m:oMath>
                  </m:oMathPara>
                </a14:m>
                <a:endParaRPr lang="ru-RU" dirty="0"/>
              </a:p>
            </p:txBody>
          </p:sp>
        </mc:Choice>
        <mc:Fallback xmlns="">
          <p:sp>
            <p:nvSpPr>
              <p:cNvPr id="20" name="Прямоугольник 19"/>
              <p:cNvSpPr>
                <a:spLocks noRot="1" noChangeAspect="1" noMove="1" noResize="1" noEditPoints="1" noAdjustHandles="1" noChangeArrowheads="1" noChangeShapeType="1" noTextEdit="1"/>
              </p:cNvSpPr>
              <p:nvPr/>
            </p:nvSpPr>
            <p:spPr>
              <a:xfrm>
                <a:off x="3709973" y="3802256"/>
                <a:ext cx="488403" cy="369332"/>
              </a:xfrm>
              <a:prstGeom prst="rect">
                <a:avLst/>
              </a:prstGeom>
              <a:blipFill rotWithShape="1">
                <a:blip r:embed="rId11"/>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1" name="Прямоугольник 20"/>
              <p:cNvSpPr/>
              <p:nvPr/>
            </p:nvSpPr>
            <p:spPr>
              <a:xfrm>
                <a:off x="2959646" y="2123564"/>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3</m:t>
                          </m:r>
                        </m:sub>
                      </m:sSub>
                    </m:oMath>
                  </m:oMathPara>
                </a14:m>
                <a:endParaRPr lang="ru-RU" dirty="0"/>
              </a:p>
            </p:txBody>
          </p:sp>
        </mc:Choice>
        <mc:Fallback xmlns="">
          <p:sp>
            <p:nvSpPr>
              <p:cNvPr id="21" name="Прямоугольник 20"/>
              <p:cNvSpPr>
                <a:spLocks noRot="1" noChangeAspect="1" noMove="1" noResize="1" noEditPoints="1" noAdjustHandles="1" noChangeArrowheads="1" noChangeShapeType="1" noTextEdit="1"/>
              </p:cNvSpPr>
              <p:nvPr/>
            </p:nvSpPr>
            <p:spPr>
              <a:xfrm>
                <a:off x="2959646" y="2123564"/>
                <a:ext cx="488403" cy="369332"/>
              </a:xfrm>
              <a:prstGeom prst="rect">
                <a:avLst/>
              </a:prstGeom>
              <a:blipFill rotWithShape="1">
                <a:blip r:embed="rId12"/>
                <a:stretch>
                  <a:fillRect/>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22" name="Прямоугольник 21"/>
              <p:cNvSpPr/>
              <p:nvPr/>
            </p:nvSpPr>
            <p:spPr>
              <a:xfrm>
                <a:off x="755576" y="3617590"/>
                <a:ext cx="48840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a:rPr>
                          </m:ctrlPr>
                        </m:sSubPr>
                        <m:e>
                          <m:r>
                            <a:rPr lang="en-US" i="1">
                              <a:latin typeface="Cambria Math"/>
                            </a:rPr>
                            <m:t>𝑅</m:t>
                          </m:r>
                        </m:e>
                        <m:sub>
                          <m:r>
                            <a:rPr lang="en-US" b="0" i="1" smtClean="0">
                              <a:latin typeface="Cambria Math"/>
                            </a:rPr>
                            <m:t>4</m:t>
                          </m:r>
                        </m:sub>
                      </m:sSub>
                    </m:oMath>
                  </m:oMathPara>
                </a14:m>
                <a:endParaRPr lang="ru-RU" dirty="0"/>
              </a:p>
            </p:txBody>
          </p:sp>
        </mc:Choice>
        <mc:Fallback xmlns="">
          <p:sp>
            <p:nvSpPr>
              <p:cNvPr id="22" name="Прямоугольник 21"/>
              <p:cNvSpPr>
                <a:spLocks noRot="1" noChangeAspect="1" noMove="1" noResize="1" noEditPoints="1" noAdjustHandles="1" noChangeArrowheads="1" noChangeShapeType="1" noTextEdit="1"/>
              </p:cNvSpPr>
              <p:nvPr/>
            </p:nvSpPr>
            <p:spPr>
              <a:xfrm>
                <a:off x="755576" y="3617590"/>
                <a:ext cx="488403" cy="369332"/>
              </a:xfrm>
              <a:prstGeom prst="rect">
                <a:avLst/>
              </a:prstGeom>
              <a:blipFill rotWithShape="1">
                <a:blip r:embed="rId13"/>
                <a:stretch>
                  <a:fillRect/>
                </a:stretch>
              </a:blipFill>
            </p:spPr>
            <p:txBody>
              <a:bodyPr/>
              <a:lstStyle/>
              <a:p>
                <a:r>
                  <a:rPr lang="ru-RU">
                    <a:noFill/>
                  </a:rPr>
                  <a:t> </a:t>
                </a:r>
              </a:p>
            </p:txBody>
          </p:sp>
        </mc:Fallback>
      </mc:AlternateContent>
      <p:sp>
        <p:nvSpPr>
          <p:cNvPr id="25" name="Прямоугольник 24"/>
          <p:cNvSpPr/>
          <p:nvPr/>
        </p:nvSpPr>
        <p:spPr>
          <a:xfrm>
            <a:off x="5810141" y="4005064"/>
            <a:ext cx="2890535" cy="646331"/>
          </a:xfrm>
          <a:prstGeom prst="rect">
            <a:avLst/>
          </a:prstGeom>
        </p:spPr>
        <p:txBody>
          <a:bodyPr wrap="none">
            <a:spAutoFit/>
          </a:bodyPr>
          <a:lstStyle/>
          <a:p>
            <a:r>
              <a:rPr lang="en-US" dirty="0">
                <a:latin typeface="Times New Roman" pitchFamily="18" charset="0"/>
                <a:cs typeface="Times New Roman" pitchFamily="18" charset="0"/>
              </a:rPr>
              <a:t>4 tangent ball, which centers </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are </a:t>
            </a:r>
            <a:r>
              <a:rPr lang="en-US" dirty="0">
                <a:latin typeface="Times New Roman" pitchFamily="18" charset="0"/>
                <a:cs typeface="Times New Roman" pitchFamily="18" charset="0"/>
              </a:rPr>
              <a:t>located on the same line</a:t>
            </a:r>
            <a:endParaRPr lang="ru-RU" dirty="0">
              <a:latin typeface="Times New Roman" pitchFamily="18" charset="0"/>
              <a:cs typeface="Times New Roman" pitchFamily="18" charset="0"/>
            </a:endParaRPr>
          </a:p>
        </p:txBody>
      </p:sp>
      <p:sp>
        <p:nvSpPr>
          <p:cNvPr id="23" name="TextBox 22"/>
          <p:cNvSpPr txBox="1"/>
          <p:nvPr/>
        </p:nvSpPr>
        <p:spPr>
          <a:xfrm>
            <a:off x="0" y="23412"/>
            <a:ext cx="9144000" cy="584775"/>
          </a:xfrm>
          <a:prstGeom prst="rect">
            <a:avLst/>
          </a:prstGeom>
          <a:noFill/>
        </p:spPr>
        <p:txBody>
          <a:bodyPr wrap="square" rtlCol="0">
            <a:spAutoFit/>
          </a:bodyPr>
          <a:lstStyle/>
          <a:p>
            <a:pPr algn="ctr"/>
            <a:r>
              <a:rPr lang="en-US" sz="3200" b="1" i="1" dirty="0">
                <a:latin typeface="Times New Roman" pitchFamily="18" charset="0"/>
                <a:cs typeface="Times New Roman" pitchFamily="18" charset="0"/>
              </a:rPr>
              <a:t>K-means clustering </a:t>
            </a:r>
            <a:r>
              <a:rPr lang="en-US" sz="3200" b="1" i="1" dirty="0" smtClean="0">
                <a:latin typeface="Times New Roman" pitchFamily="18" charset="0"/>
                <a:cs typeface="Times New Roman" pitchFamily="18" charset="0"/>
              </a:rPr>
              <a:t>for some small celestial bodies</a:t>
            </a:r>
            <a:endParaRPr lang="en-US" sz="3200" b="1" i="1" dirty="0">
              <a:latin typeface="Times New Roman" pitchFamily="18" charset="0"/>
              <a:cs typeface="Times New Roman" pitchFamily="18" charset="0"/>
            </a:endParaRPr>
          </a:p>
        </p:txBody>
      </p:sp>
      <p:sp>
        <p:nvSpPr>
          <p:cNvPr id="26" name="TextBox 25"/>
          <p:cNvSpPr txBox="1"/>
          <p:nvPr/>
        </p:nvSpPr>
        <p:spPr>
          <a:xfrm>
            <a:off x="2834103" y="949415"/>
            <a:ext cx="2473562" cy="369332"/>
          </a:xfrm>
          <a:prstGeom prst="rect">
            <a:avLst/>
          </a:prstGeom>
          <a:noFill/>
        </p:spPr>
        <p:txBody>
          <a:bodyPr wrap="none" rtlCol="0">
            <a:spAutoFit/>
          </a:bodyPr>
          <a:lstStyle/>
          <a:p>
            <a:r>
              <a:rPr lang="ru-RU" dirty="0">
                <a:solidFill>
                  <a:srgbClr val="FF0000"/>
                </a:solidFill>
              </a:rPr>
              <a:t>Добавить </a:t>
            </a:r>
            <a:r>
              <a:rPr lang="ru-RU" dirty="0" smtClean="0">
                <a:solidFill>
                  <a:srgbClr val="FF0000"/>
                </a:solidFill>
              </a:rPr>
              <a:t>длины ребер</a:t>
            </a:r>
          </a:p>
        </p:txBody>
      </p:sp>
    </p:spTree>
    <p:extLst>
      <p:ext uri="{BB962C8B-B14F-4D97-AF65-F5344CB8AC3E}">
        <p14:creationId xmlns:p14="http://schemas.microsoft.com/office/powerpoint/2010/main" val="3750684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96" y="1377280"/>
            <a:ext cx="260985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0192" y="2745232"/>
            <a:ext cx="2772000" cy="27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3888" y="2492896"/>
            <a:ext cx="2772000" cy="27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016" y="729208"/>
            <a:ext cx="2771800" cy="27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4" name="Прямоугольник 3"/>
              <p:cNvSpPr/>
              <p:nvPr/>
            </p:nvSpPr>
            <p:spPr>
              <a:xfrm>
                <a:off x="6228184" y="5085184"/>
                <a:ext cx="2952328" cy="646331"/>
              </a:xfrm>
              <a:prstGeom prst="rect">
                <a:avLst/>
              </a:prstGeom>
            </p:spPr>
            <p:txBody>
              <a:bodyPr wrap="square">
                <a:spAutoFit/>
              </a:bodyPr>
              <a:lstStyle/>
              <a:p>
                <a:r>
                  <a:rPr lang="en-US" dirty="0" smtClean="0">
                    <a:latin typeface="Times New Roman" pitchFamily="18" charset="0"/>
                    <a:cs typeface="Times New Roman" pitchFamily="18" charset="0"/>
                  </a:rPr>
                  <a:t>big lobe</a:t>
                </a:r>
                <a:r>
                  <a:rPr lang="ru-RU" dirty="0" smtClean="0">
                    <a:latin typeface="Times New Roman" pitchFamily="18" charset="0"/>
                    <a:cs typeface="Times New Roman" pitchFamily="18" charset="0"/>
                  </a:rPr>
                  <a:t> </a:t>
                </a:r>
              </a:p>
              <a:p>
                <a:pPr/>
                <a14:m>
                  <m:oMathPara xmlns:m="http://schemas.openxmlformats.org/officeDocument/2006/math">
                    <m:oMathParaPr>
                      <m:jc m:val="left"/>
                    </m:oMathParaPr>
                    <m:oMath xmlns:m="http://schemas.openxmlformats.org/officeDocument/2006/math">
                      <m:r>
                        <m:rPr>
                          <m:nor/>
                        </m:rPr>
                        <a:rPr lang="en-US" dirty="0">
                          <a:latin typeface="Times New Roman" pitchFamily="18" charset="0"/>
                          <a:cs typeface="Times New Roman" pitchFamily="18" charset="0"/>
                        </a:rPr>
                        <m:t>3.486</m:t>
                      </m:r>
                      <m:r>
                        <a:rPr lang="en-US" i="1" dirty="0" smtClean="0">
                          <a:latin typeface="Cambria Math"/>
                          <a:ea typeface="Cambria Math"/>
                          <a:cs typeface="Times New Roman" pitchFamily="18" charset="0"/>
                        </a:rPr>
                        <m:t>×</m:t>
                      </m:r>
                      <m:r>
                        <m:rPr>
                          <m:nor/>
                        </m:rPr>
                        <a:rPr lang="en-US" dirty="0">
                          <a:latin typeface="Times New Roman" pitchFamily="18" charset="0"/>
                          <a:cs typeface="Times New Roman" pitchFamily="18" charset="0"/>
                        </a:rPr>
                        <m:t>2.1</m:t>
                      </m:r>
                      <m:r>
                        <a:rPr lang="en-US" i="1" dirty="0" smtClean="0">
                          <a:latin typeface="Cambria Math"/>
                          <a:ea typeface="Cambria Math"/>
                          <a:cs typeface="Times New Roman" pitchFamily="18" charset="0"/>
                        </a:rPr>
                        <m:t>×</m:t>
                      </m:r>
                      <m:r>
                        <m:rPr>
                          <m:nor/>
                        </m:rPr>
                        <a:rPr lang="en-US" dirty="0">
                          <a:latin typeface="Times New Roman" pitchFamily="18" charset="0"/>
                          <a:cs typeface="Times New Roman" pitchFamily="18" charset="0"/>
                        </a:rPr>
                        <m:t>2.1 </m:t>
                      </m:r>
                      <m:r>
                        <m:rPr>
                          <m:nor/>
                        </m:rPr>
                        <a:rPr lang="en-US" dirty="0">
                          <a:latin typeface="Times New Roman" pitchFamily="18" charset="0"/>
                          <a:cs typeface="Times New Roman" pitchFamily="18" charset="0"/>
                        </a:rPr>
                        <m:t>km</m:t>
                      </m:r>
                    </m:oMath>
                  </m:oMathPara>
                </a14:m>
                <a:endParaRPr lang="en-US" dirty="0">
                  <a:latin typeface="Times New Roman" pitchFamily="18" charset="0"/>
                  <a:cs typeface="Times New Roman" pitchFamily="18" charset="0"/>
                </a:endParaRPr>
              </a:p>
            </p:txBody>
          </p:sp>
        </mc:Choice>
        <mc:Fallback xmlns="">
          <p:sp>
            <p:nvSpPr>
              <p:cNvPr id="4" name="Прямоугольник 3"/>
              <p:cNvSpPr>
                <a:spLocks noRot="1" noChangeAspect="1" noMove="1" noResize="1" noEditPoints="1" noAdjustHandles="1" noChangeArrowheads="1" noChangeShapeType="1" noTextEdit="1"/>
              </p:cNvSpPr>
              <p:nvPr/>
            </p:nvSpPr>
            <p:spPr>
              <a:xfrm>
                <a:off x="6228184" y="5085184"/>
                <a:ext cx="2952328" cy="646331"/>
              </a:xfrm>
              <a:prstGeom prst="rect">
                <a:avLst/>
              </a:prstGeom>
              <a:blipFill rotWithShape="1">
                <a:blip r:embed="rId7"/>
                <a:stretch>
                  <a:fillRect l="-1860" t="-4717"/>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10" name="Прямоугольник 9"/>
              <p:cNvSpPr/>
              <p:nvPr/>
            </p:nvSpPr>
            <p:spPr>
              <a:xfrm>
                <a:off x="3347864" y="4869160"/>
                <a:ext cx="2088232" cy="646331"/>
              </a:xfrm>
              <a:prstGeom prst="rect">
                <a:avLst/>
              </a:prstGeom>
            </p:spPr>
            <p:txBody>
              <a:bodyPr wrap="square">
                <a:spAutoFit/>
              </a:bodyPr>
              <a:lstStyle/>
              <a:p>
                <a:r>
                  <a:rPr lang="en-US" dirty="0" smtClean="0">
                    <a:latin typeface="Times New Roman" pitchFamily="18" charset="0"/>
                    <a:cs typeface="Times New Roman" pitchFamily="18" charset="0"/>
                  </a:rPr>
                  <a:t>small lobe </a:t>
                </a:r>
              </a:p>
              <a:p>
                <a14:m>
                  <m:oMath xmlns:m="http://schemas.openxmlformats.org/officeDocument/2006/math">
                    <m:r>
                      <a:rPr lang="ru-RU" b="0" i="1" smtClean="0">
                        <a:latin typeface="Cambria Math"/>
                        <a:cs typeface="Times New Roman" pitchFamily="18" charset="0"/>
                      </a:rPr>
                      <m:t>2</m:t>
                    </m:r>
                    <m:r>
                      <a:rPr lang="en-US" b="0" i="1" smtClean="0">
                        <a:latin typeface="Cambria Math"/>
                        <a:cs typeface="Times New Roman" pitchFamily="18" charset="0"/>
                      </a:rPr>
                      <m:t>.3</m:t>
                    </m:r>
                    <m:r>
                      <a:rPr lang="en-US" b="0" i="1" smtClean="0">
                        <a:latin typeface="Cambria Math"/>
                        <a:ea typeface="Cambria Math"/>
                        <a:cs typeface="Times New Roman" pitchFamily="18" charset="0"/>
                      </a:rPr>
                      <m:t>×2.3×2.3</m:t>
                    </m:r>
                  </m:oMath>
                </a14:m>
                <a:r>
                  <a:rPr lang="en-US" dirty="0" smtClean="0">
                    <a:latin typeface="Times New Roman" pitchFamily="18" charset="0"/>
                    <a:cs typeface="Times New Roman" pitchFamily="18" charset="0"/>
                  </a:rPr>
                  <a:t> km</a:t>
                </a:r>
                <a:endParaRPr lang="en-US" dirty="0">
                  <a:latin typeface="Times New Roman" pitchFamily="18" charset="0"/>
                  <a:cs typeface="Times New Roman" pitchFamily="18" charset="0"/>
                </a:endParaRPr>
              </a:p>
            </p:txBody>
          </p:sp>
        </mc:Choice>
        <mc:Fallback xmlns="">
          <p:sp>
            <p:nvSpPr>
              <p:cNvPr id="10" name="Прямоугольник 9"/>
              <p:cNvSpPr>
                <a:spLocks noRot="1" noChangeAspect="1" noMove="1" noResize="1" noEditPoints="1" noAdjustHandles="1" noChangeArrowheads="1" noChangeShapeType="1" noTextEdit="1"/>
              </p:cNvSpPr>
              <p:nvPr/>
            </p:nvSpPr>
            <p:spPr>
              <a:xfrm>
                <a:off x="3347864" y="4869160"/>
                <a:ext cx="2088232" cy="646331"/>
              </a:xfrm>
              <a:prstGeom prst="rect">
                <a:avLst/>
              </a:prstGeom>
              <a:blipFill rotWithShape="1">
                <a:blip r:embed="rId8"/>
                <a:stretch>
                  <a:fillRect l="-2332" t="-4717" b="-14151"/>
                </a:stretch>
              </a:blipFill>
            </p:spPr>
            <p:txBody>
              <a:bodyPr/>
              <a:lstStyle/>
              <a:p>
                <a:r>
                  <a:rPr lang="ru-RU">
                    <a:noFill/>
                  </a:rPr>
                  <a:t> </a:t>
                </a:r>
              </a:p>
            </p:txBody>
          </p:sp>
        </mc:Fallback>
      </mc:AlternateContent>
      <p:sp>
        <p:nvSpPr>
          <p:cNvPr id="11" name="Прямоугольник 10"/>
          <p:cNvSpPr/>
          <p:nvPr/>
        </p:nvSpPr>
        <p:spPr>
          <a:xfrm>
            <a:off x="-47076" y="5808166"/>
            <a:ext cx="9227588" cy="1077218"/>
          </a:xfrm>
          <a:prstGeom prst="rect">
            <a:avLst/>
          </a:prstGeom>
        </p:spPr>
        <p:txBody>
          <a:bodyPr wrap="square">
            <a:spAutoFit/>
          </a:bodyPr>
          <a:lstStyle/>
          <a:p>
            <a:pPr algn="ctr"/>
            <a:r>
              <a:rPr lang="en-US" sz="1600" dirty="0" err="1" smtClean="0">
                <a:latin typeface="Times New Roman" pitchFamily="18" charset="0"/>
                <a:cs typeface="Times New Roman" pitchFamily="18" charset="0"/>
              </a:rPr>
              <a:t>Jorda</a:t>
            </a:r>
            <a:r>
              <a:rPr lang="en-US" sz="1600" dirty="0" smtClean="0">
                <a:latin typeface="Times New Roman" pitchFamily="18" charset="0"/>
                <a:cs typeface="Times New Roman" pitchFamily="18" charset="0"/>
              </a:rPr>
              <a:t> L.,  Gaskell R., </a:t>
            </a:r>
            <a:r>
              <a:rPr lang="en-US" sz="1600" dirty="0">
                <a:latin typeface="Times New Roman" pitchFamily="18" charset="0"/>
                <a:cs typeface="Times New Roman" pitchFamily="18" charset="0"/>
              </a:rPr>
              <a:t>et al., </a:t>
            </a:r>
            <a:endParaRPr lang="en-US" sz="1600" dirty="0" smtClean="0">
              <a:latin typeface="Times New Roman" pitchFamily="18" charset="0"/>
              <a:cs typeface="Times New Roman" pitchFamily="18" charset="0"/>
            </a:endParaRPr>
          </a:p>
          <a:p>
            <a:pPr algn="ctr"/>
            <a:r>
              <a:rPr lang="en-US" sz="1600" dirty="0" smtClean="0">
                <a:latin typeface="Times New Roman" pitchFamily="18" charset="0"/>
                <a:cs typeface="Times New Roman" pitchFamily="18" charset="0"/>
              </a:rPr>
              <a:t>THE GLOBAL SHAPE, DENSITY AND ROTATION OF COMET </a:t>
            </a:r>
          </a:p>
          <a:p>
            <a:pPr algn="ctr"/>
            <a:r>
              <a:rPr lang="en-US" sz="1600" dirty="0" smtClean="0">
                <a:latin typeface="Times New Roman" pitchFamily="18" charset="0"/>
                <a:cs typeface="Times New Roman" pitchFamily="18" charset="0"/>
              </a:rPr>
              <a:t>67P/</a:t>
            </a:r>
            <a:r>
              <a:rPr lang="en-US" sz="1600" dirty="0" err="1" smtClean="0">
                <a:latin typeface="Times New Roman" pitchFamily="18" charset="0"/>
                <a:cs typeface="Times New Roman" pitchFamily="18" charset="0"/>
              </a:rPr>
              <a:t>Churyumov-Gerasimenko</a:t>
            </a:r>
            <a:r>
              <a:rPr lang="en-US" sz="1600" dirty="0" smtClean="0">
                <a:latin typeface="Times New Roman" pitchFamily="18" charset="0"/>
                <a:cs typeface="Times New Roman" pitchFamily="18" charset="0"/>
              </a:rPr>
              <a:t> </a:t>
            </a:r>
            <a:r>
              <a:rPr lang="en-US" sz="1600" dirty="0">
                <a:latin typeface="Times New Roman" pitchFamily="18" charset="0"/>
                <a:cs typeface="Times New Roman" pitchFamily="18" charset="0"/>
              </a:rPr>
              <a:t>FROM </a:t>
            </a:r>
            <a:r>
              <a:rPr lang="en-US" sz="1600" dirty="0" smtClean="0">
                <a:latin typeface="Times New Roman" pitchFamily="18" charset="0"/>
                <a:cs typeface="Times New Roman" pitchFamily="18" charset="0"/>
              </a:rPr>
              <a:t>PREPERIHELION ROSETTA/OSIRIS OBSERVATIONS, </a:t>
            </a:r>
          </a:p>
          <a:p>
            <a:pPr algn="ctr"/>
            <a:r>
              <a:rPr lang="en-US" sz="1600" dirty="0" smtClean="0">
                <a:latin typeface="Times New Roman" pitchFamily="18" charset="0"/>
                <a:cs typeface="Times New Roman" pitchFamily="18" charset="0"/>
              </a:rPr>
              <a:t>Icarus. 2016. Vol. 277. Pp. 257 </a:t>
            </a:r>
            <a:r>
              <a:rPr lang="en-US" sz="1600" dirty="0">
                <a:latin typeface="Times New Roman" pitchFamily="18" charset="0"/>
                <a:cs typeface="Times New Roman" pitchFamily="18" charset="0"/>
              </a:rPr>
              <a:t>– 278.</a:t>
            </a:r>
          </a:p>
        </p:txBody>
      </p:sp>
      <mc:AlternateContent xmlns:mc="http://schemas.openxmlformats.org/markup-compatibility/2006" xmlns:a14="http://schemas.microsoft.com/office/drawing/2010/main">
        <mc:Choice Requires="a14">
          <p:sp>
            <p:nvSpPr>
              <p:cNvPr id="9" name="Прямоугольник 8"/>
              <p:cNvSpPr/>
              <p:nvPr/>
            </p:nvSpPr>
            <p:spPr>
              <a:xfrm>
                <a:off x="35496" y="3347700"/>
                <a:ext cx="2952328" cy="369332"/>
              </a:xfrm>
              <a:prstGeom prst="rect">
                <a:avLst/>
              </a:prstGeom>
            </p:spPr>
            <p:txBody>
              <a:bodyPr wrap="square">
                <a:spAutoFit/>
              </a:bodyPr>
              <a:lstStyle/>
              <a:p>
                <a:r>
                  <a:rPr lang="en-US" dirty="0" smtClean="0">
                    <a:latin typeface="Times New Roman" pitchFamily="18" charset="0"/>
                    <a:cs typeface="Times New Roman" pitchFamily="18" charset="0"/>
                  </a:rPr>
                  <a:t>big lobe</a:t>
                </a:r>
                <a14:m>
                  <m:oMath xmlns:m="http://schemas.openxmlformats.org/officeDocument/2006/math">
                    <m:r>
                      <a:rPr lang="en-US" b="0" i="0" dirty="0" smtClean="0">
                        <a:latin typeface="Cambria Math"/>
                        <a:cs typeface="Times New Roman" pitchFamily="18" charset="0"/>
                      </a:rPr>
                      <m:t> </m:t>
                    </m:r>
                    <m:r>
                      <m:rPr>
                        <m:nor/>
                      </m:rPr>
                      <a:rPr lang="en-US" dirty="0">
                        <a:latin typeface="Times New Roman" pitchFamily="18" charset="0"/>
                        <a:cs typeface="Times New Roman" pitchFamily="18" charset="0"/>
                      </a:rPr>
                      <m:t>4.1</m:t>
                    </m:r>
                    <m:r>
                      <a:rPr lang="en-US" i="1" dirty="0" smtClean="0">
                        <a:latin typeface="Cambria Math"/>
                        <a:ea typeface="Cambria Math"/>
                        <a:cs typeface="Times New Roman" pitchFamily="18" charset="0"/>
                      </a:rPr>
                      <m:t>×</m:t>
                    </m:r>
                    <m:r>
                      <m:rPr>
                        <m:nor/>
                      </m:rPr>
                      <a:rPr lang="en-US" dirty="0">
                        <a:latin typeface="Times New Roman" pitchFamily="18" charset="0"/>
                        <a:cs typeface="Times New Roman" pitchFamily="18" charset="0"/>
                      </a:rPr>
                      <m:t>3.52</m:t>
                    </m:r>
                    <m:r>
                      <a:rPr lang="en-US" i="1" dirty="0" smtClean="0">
                        <a:latin typeface="Cambria Math"/>
                        <a:ea typeface="Cambria Math"/>
                        <a:cs typeface="Times New Roman" pitchFamily="18" charset="0"/>
                      </a:rPr>
                      <m:t>×</m:t>
                    </m:r>
                    <m:r>
                      <m:rPr>
                        <m:nor/>
                      </m:rPr>
                      <a:rPr lang="en-US" dirty="0">
                        <a:latin typeface="Times New Roman" pitchFamily="18" charset="0"/>
                        <a:cs typeface="Times New Roman" pitchFamily="18" charset="0"/>
                      </a:rPr>
                      <m:t>1.63</m:t>
                    </m:r>
                  </m:oMath>
                </a14:m>
                <a:r>
                  <a:rPr lang="en-US" dirty="0" smtClean="0">
                    <a:latin typeface="Times New Roman" pitchFamily="18" charset="0"/>
                    <a:cs typeface="Times New Roman" pitchFamily="18" charset="0"/>
                  </a:rPr>
                  <a:t> km</a:t>
                </a:r>
                <a:endParaRPr lang="en-US" dirty="0">
                  <a:latin typeface="Times New Roman" pitchFamily="18" charset="0"/>
                  <a:cs typeface="Times New Roman" pitchFamily="18" charset="0"/>
                </a:endParaRPr>
              </a:p>
            </p:txBody>
          </p:sp>
        </mc:Choice>
        <mc:Fallback xmlns="">
          <p:sp>
            <p:nvSpPr>
              <p:cNvPr id="9" name="Прямоугольник 8"/>
              <p:cNvSpPr>
                <a:spLocks noRot="1" noChangeAspect="1" noMove="1" noResize="1" noEditPoints="1" noAdjustHandles="1" noChangeArrowheads="1" noChangeShapeType="1" noTextEdit="1"/>
              </p:cNvSpPr>
              <p:nvPr/>
            </p:nvSpPr>
            <p:spPr>
              <a:xfrm>
                <a:off x="35496" y="3347700"/>
                <a:ext cx="2952328" cy="369332"/>
              </a:xfrm>
              <a:prstGeom prst="rect">
                <a:avLst/>
              </a:prstGeom>
              <a:blipFill rotWithShape="1">
                <a:blip r:embed="rId9"/>
                <a:stretch>
                  <a:fillRect l="-1860" t="-8197" r="-1240" b="-24590"/>
                </a:stretch>
              </a:blipFill>
            </p:spPr>
            <p:txBody>
              <a:bodyPr/>
              <a:lstStyle/>
              <a:p>
                <a:r>
                  <a:rPr lang="ru-RU">
                    <a:noFill/>
                  </a:rPr>
                  <a:t> </a:t>
                </a:r>
              </a:p>
            </p:txBody>
          </p:sp>
        </mc:Fallback>
      </mc:AlternateContent>
      <mc:AlternateContent xmlns:mc="http://schemas.openxmlformats.org/markup-compatibility/2006" xmlns:a14="http://schemas.microsoft.com/office/drawing/2010/main">
        <mc:Choice Requires="a14">
          <p:sp>
            <p:nvSpPr>
              <p:cNvPr id="8" name="Прямоугольник 7"/>
              <p:cNvSpPr/>
              <p:nvPr/>
            </p:nvSpPr>
            <p:spPr>
              <a:xfrm>
                <a:off x="-36512" y="1052736"/>
                <a:ext cx="3339602" cy="369332"/>
              </a:xfrm>
              <a:prstGeom prst="rect">
                <a:avLst/>
              </a:prstGeom>
            </p:spPr>
            <p:txBody>
              <a:bodyPr wrap="square">
                <a:spAutoFit/>
              </a:bodyPr>
              <a:lstStyle/>
              <a:p>
                <a:r>
                  <a:rPr lang="en-US" dirty="0" smtClean="0">
                    <a:latin typeface="Times New Roman" pitchFamily="18" charset="0"/>
                    <a:cs typeface="Times New Roman" pitchFamily="18" charset="0"/>
                  </a:rPr>
                  <a:t>small lobe </a:t>
                </a:r>
                <a14:m>
                  <m:oMath xmlns:m="http://schemas.openxmlformats.org/officeDocument/2006/math">
                    <m:r>
                      <m:rPr>
                        <m:nor/>
                      </m:rPr>
                      <a:rPr lang="en-US" dirty="0">
                        <a:latin typeface="Times New Roman" pitchFamily="18" charset="0"/>
                        <a:cs typeface="Times New Roman" pitchFamily="18" charset="0"/>
                      </a:rPr>
                      <m:t>2.5</m:t>
                    </m:r>
                    <m:r>
                      <a:rPr lang="en-US" i="1" dirty="0" smtClean="0">
                        <a:latin typeface="Cambria Math"/>
                        <a:ea typeface="Cambria Math"/>
                        <a:cs typeface="Times New Roman" pitchFamily="18" charset="0"/>
                      </a:rPr>
                      <m:t>×</m:t>
                    </m:r>
                    <m:r>
                      <m:rPr>
                        <m:nor/>
                      </m:rPr>
                      <a:rPr lang="en-US" dirty="0">
                        <a:latin typeface="Times New Roman" pitchFamily="18" charset="0"/>
                        <a:cs typeface="Times New Roman" pitchFamily="18" charset="0"/>
                      </a:rPr>
                      <m:t>2.14</m:t>
                    </m:r>
                    <m:r>
                      <a:rPr lang="en-US" i="1" dirty="0" smtClean="0">
                        <a:latin typeface="Cambria Math"/>
                        <a:ea typeface="Cambria Math"/>
                        <a:cs typeface="Times New Roman" pitchFamily="18" charset="0"/>
                      </a:rPr>
                      <m:t>×</m:t>
                    </m:r>
                    <m:r>
                      <m:rPr>
                        <m:nor/>
                      </m:rPr>
                      <a:rPr lang="en-US" dirty="0">
                        <a:latin typeface="Times New Roman" pitchFamily="18" charset="0"/>
                        <a:cs typeface="Times New Roman" pitchFamily="18" charset="0"/>
                      </a:rPr>
                      <m:t>1.64</m:t>
                    </m:r>
                  </m:oMath>
                </a14:m>
                <a:r>
                  <a:rPr lang="en-US" dirty="0" smtClean="0">
                    <a:latin typeface="Times New Roman" pitchFamily="18" charset="0"/>
                    <a:cs typeface="Times New Roman" pitchFamily="18" charset="0"/>
                  </a:rPr>
                  <a:t> km</a:t>
                </a:r>
                <a:endParaRPr lang="en-US" dirty="0">
                  <a:latin typeface="Times New Roman" pitchFamily="18" charset="0"/>
                  <a:cs typeface="Times New Roman" pitchFamily="18" charset="0"/>
                </a:endParaRPr>
              </a:p>
            </p:txBody>
          </p:sp>
        </mc:Choice>
        <mc:Fallback xmlns="">
          <p:sp>
            <p:nvSpPr>
              <p:cNvPr id="8" name="Прямоугольник 7"/>
              <p:cNvSpPr>
                <a:spLocks noRot="1" noChangeAspect="1" noMove="1" noResize="1" noEditPoints="1" noAdjustHandles="1" noChangeArrowheads="1" noChangeShapeType="1" noTextEdit="1"/>
              </p:cNvSpPr>
              <p:nvPr/>
            </p:nvSpPr>
            <p:spPr>
              <a:xfrm>
                <a:off x="-36512" y="1052736"/>
                <a:ext cx="3339602" cy="369332"/>
              </a:xfrm>
              <a:prstGeom prst="rect">
                <a:avLst/>
              </a:prstGeom>
              <a:blipFill rotWithShape="1">
                <a:blip r:embed="rId10"/>
                <a:stretch>
                  <a:fillRect l="-1460" t="-8333" b="-26667"/>
                </a:stretch>
              </a:blipFill>
            </p:spPr>
            <p:txBody>
              <a:bodyPr/>
              <a:lstStyle/>
              <a:p>
                <a:r>
                  <a:rPr lang="ru-RU">
                    <a:noFill/>
                  </a:rPr>
                  <a:t> </a:t>
                </a:r>
              </a:p>
            </p:txBody>
          </p:sp>
        </mc:Fallback>
      </mc:AlternateContent>
      <p:sp>
        <p:nvSpPr>
          <p:cNvPr id="12" name="TextBox 11"/>
          <p:cNvSpPr txBox="1"/>
          <p:nvPr/>
        </p:nvSpPr>
        <p:spPr>
          <a:xfrm>
            <a:off x="0" y="23412"/>
            <a:ext cx="9144000" cy="1077218"/>
          </a:xfrm>
          <a:prstGeom prst="rect">
            <a:avLst/>
          </a:prstGeom>
          <a:noFill/>
        </p:spPr>
        <p:txBody>
          <a:bodyPr wrap="square" rtlCol="0">
            <a:spAutoFit/>
          </a:bodyPr>
          <a:lstStyle/>
          <a:p>
            <a:pPr algn="ctr"/>
            <a:r>
              <a:rPr lang="en-US" sz="3200" dirty="0">
                <a:latin typeface="Times New Roman" pitchFamily="18" charset="0"/>
                <a:cs typeface="Times New Roman" pitchFamily="18" charset="0"/>
              </a:rPr>
              <a:t>K-MEANS CLUSTERING IN REPRESENTATION </a:t>
            </a:r>
          </a:p>
          <a:p>
            <a:pPr algn="ctr"/>
            <a:r>
              <a:rPr lang="en-US" sz="3200" dirty="0">
                <a:latin typeface="Times New Roman" pitchFamily="18" charset="0"/>
                <a:cs typeface="Times New Roman" pitchFamily="18" charset="0"/>
              </a:rPr>
              <a:t>CELESTIAL BODY MASS DISTRIBUTION</a:t>
            </a:r>
          </a:p>
        </p:txBody>
      </p:sp>
      <p:sp>
        <p:nvSpPr>
          <p:cNvPr id="2" name="Номер слайда 1"/>
          <p:cNvSpPr>
            <a:spLocks noGrp="1"/>
          </p:cNvSpPr>
          <p:nvPr>
            <p:ph type="sldNum" sz="quarter" idx="12"/>
          </p:nvPr>
        </p:nvSpPr>
        <p:spPr/>
        <p:txBody>
          <a:bodyPr/>
          <a:lstStyle/>
          <a:p>
            <a:fld id="{B2EB5454-2006-4BB5-B20E-8C7B37842A03}" type="slidenum">
              <a:rPr lang="ru-RU" smtClean="0"/>
              <a:t>65</a:t>
            </a:fld>
            <a:endParaRPr lang="ru-RU"/>
          </a:p>
        </p:txBody>
      </p:sp>
    </p:spTree>
    <p:extLst>
      <p:ext uri="{BB962C8B-B14F-4D97-AF65-F5344CB8AC3E}">
        <p14:creationId xmlns:p14="http://schemas.microsoft.com/office/powerpoint/2010/main" val="2275363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Прямоугольник 4"/>
          <p:cNvSpPr/>
          <p:nvPr/>
        </p:nvSpPr>
        <p:spPr>
          <a:xfrm>
            <a:off x="0" y="719303"/>
            <a:ext cx="9144000" cy="3277820"/>
          </a:xfrm>
          <a:prstGeom prst="rect">
            <a:avLst/>
          </a:prstGeom>
        </p:spPr>
        <p:txBody>
          <a:bodyPr wrap="square">
            <a:spAutoFit/>
          </a:bodyPr>
          <a:lstStyle/>
          <a:p>
            <a:pPr>
              <a:lnSpc>
                <a:spcPct val="115000"/>
              </a:lnSpc>
              <a:spcAft>
                <a:spcPts val="0"/>
              </a:spcAft>
            </a:pP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ЗАМЕЧАНИЕ:</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Для </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достижения большей </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точности  / лучшего </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качества картинки разбиваем средними линиями каждый из треугольников триангуляционной сетки </a:t>
            </a:r>
            <a:endParaRPr lang="en-US"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 </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4 треугольника. </a:t>
            </a:r>
            <a:endPar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Вычислени</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я</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проводятся </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для центров каждого из полученных </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треугольников</a:t>
            </a:r>
            <a:r>
              <a:rPr lang="en-US"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Раскраска выполняется для каждого </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из этих треугольников </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по </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озвученному </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правилу. </a:t>
            </a:r>
          </a:p>
          <a:p>
            <a:pPr>
              <a:lnSpc>
                <a:spcPct val="115000"/>
              </a:lnSpc>
              <a:spcAft>
                <a:spcPts val="0"/>
              </a:spcAft>
            </a:pP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Нет </a:t>
            </a:r>
            <a:r>
              <a:rPr lang="ru-RU" sz="20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препятствий для дальнейшего разбиения </a:t>
            </a:r>
            <a:r>
              <a:rPr lang="ru-RU" sz="2000" dirty="0" smtClean="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треугольников на совокупности из более мелких четверок.</a:t>
            </a:r>
            <a:endParaRPr lang="ru-RU" sz="20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TextBox 2"/>
          <p:cNvSpPr txBox="1"/>
          <p:nvPr/>
        </p:nvSpPr>
        <p:spPr>
          <a:xfrm>
            <a:off x="0" y="23412"/>
            <a:ext cx="9144000" cy="646331"/>
          </a:xfrm>
          <a:prstGeom prst="rect">
            <a:avLst/>
          </a:prstGeom>
          <a:noFill/>
        </p:spPr>
        <p:txBody>
          <a:bodyPr wrap="square" rtlCol="0">
            <a:spAutoFit/>
          </a:bodyPr>
          <a:lstStyle/>
          <a:p>
            <a:pPr algn="ctr"/>
            <a:r>
              <a:rPr lang="ru-RU" sz="3600" dirty="0">
                <a:latin typeface="Times New Roman" pitchFamily="18" charset="0"/>
                <a:cs typeface="Times New Roman" pitchFamily="18" charset="0"/>
              </a:rPr>
              <a:t>УВЕЛИЧЕНИЕ ЧЕТКОСТИ</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3911910"/>
            <a:ext cx="2903589" cy="294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Группа 3"/>
          <p:cNvGrpSpPr/>
          <p:nvPr/>
        </p:nvGrpSpPr>
        <p:grpSpPr>
          <a:xfrm>
            <a:off x="4862270" y="3911910"/>
            <a:ext cx="2941200" cy="2941200"/>
            <a:chOff x="5436096" y="3643180"/>
            <a:chExt cx="2941200" cy="294120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3643180"/>
              <a:ext cx="2941200" cy="294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Овал 1"/>
            <p:cNvSpPr/>
            <p:nvPr/>
          </p:nvSpPr>
          <p:spPr>
            <a:xfrm>
              <a:off x="5940152" y="4131734"/>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5652120" y="4365104"/>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p:cNvSpPr/>
            <p:nvPr/>
          </p:nvSpPr>
          <p:spPr>
            <a:xfrm>
              <a:off x="5995757" y="465313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p:cNvSpPr/>
            <p:nvPr/>
          </p:nvSpPr>
          <p:spPr>
            <a:xfrm>
              <a:off x="6221834" y="3769990"/>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1" name="Овал 10"/>
            <p:cNvSpPr/>
            <p:nvPr/>
          </p:nvSpPr>
          <p:spPr>
            <a:xfrm>
              <a:off x="6660232" y="3742473"/>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Овал 11"/>
            <p:cNvSpPr/>
            <p:nvPr/>
          </p:nvSpPr>
          <p:spPr>
            <a:xfrm>
              <a:off x="6640037" y="4334934"/>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6149702" y="4149080"/>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6200626" y="464767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p:cNvSpPr/>
            <p:nvPr/>
          </p:nvSpPr>
          <p:spPr>
            <a:xfrm>
              <a:off x="6835577" y="407500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Овал 15"/>
            <p:cNvSpPr/>
            <p:nvPr/>
          </p:nvSpPr>
          <p:spPr>
            <a:xfrm>
              <a:off x="6267173" y="397839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p:cNvSpPr/>
            <p:nvPr/>
          </p:nvSpPr>
          <p:spPr>
            <a:xfrm>
              <a:off x="5499596" y="4540870"/>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5874494" y="4810741"/>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5940152" y="5005557"/>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p:cNvSpPr/>
            <p:nvPr/>
          </p:nvSpPr>
          <p:spPr>
            <a:xfrm>
              <a:off x="6497166" y="4196577"/>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p:cNvSpPr/>
            <p:nvPr/>
          </p:nvSpPr>
          <p:spPr>
            <a:xfrm>
              <a:off x="6383631" y="437018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p:cNvSpPr/>
            <p:nvPr/>
          </p:nvSpPr>
          <p:spPr>
            <a:xfrm>
              <a:off x="6344642" y="4790802"/>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p:cNvSpPr/>
            <p:nvPr/>
          </p:nvSpPr>
          <p:spPr>
            <a:xfrm>
              <a:off x="6086202" y="5124173"/>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p:cNvSpPr/>
            <p:nvPr/>
          </p:nvSpPr>
          <p:spPr>
            <a:xfrm>
              <a:off x="6262981" y="516011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p:cNvSpPr/>
            <p:nvPr/>
          </p:nvSpPr>
          <p:spPr>
            <a:xfrm>
              <a:off x="6685632" y="393305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p:cNvSpPr/>
            <p:nvPr/>
          </p:nvSpPr>
          <p:spPr>
            <a:xfrm>
              <a:off x="7137619" y="393305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p:cNvSpPr/>
            <p:nvPr/>
          </p:nvSpPr>
          <p:spPr>
            <a:xfrm>
              <a:off x="7013922" y="4104630"/>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Овал 27"/>
            <p:cNvSpPr/>
            <p:nvPr/>
          </p:nvSpPr>
          <p:spPr>
            <a:xfrm>
              <a:off x="7319735" y="4411134"/>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9" name="Овал 28"/>
            <p:cNvSpPr/>
            <p:nvPr/>
          </p:nvSpPr>
          <p:spPr>
            <a:xfrm>
              <a:off x="7099519" y="3736082"/>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Овал 29"/>
            <p:cNvSpPr/>
            <p:nvPr/>
          </p:nvSpPr>
          <p:spPr>
            <a:xfrm>
              <a:off x="7452320" y="424013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1" name="Овал 30"/>
            <p:cNvSpPr/>
            <p:nvPr/>
          </p:nvSpPr>
          <p:spPr>
            <a:xfrm>
              <a:off x="7550617" y="393394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2" name="Овал 31"/>
            <p:cNvSpPr/>
            <p:nvPr/>
          </p:nvSpPr>
          <p:spPr>
            <a:xfrm>
              <a:off x="7490420" y="3717032"/>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p:cNvSpPr/>
            <p:nvPr/>
          </p:nvSpPr>
          <p:spPr>
            <a:xfrm>
              <a:off x="6516216" y="4509120"/>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Овал 33"/>
            <p:cNvSpPr/>
            <p:nvPr/>
          </p:nvSpPr>
          <p:spPr>
            <a:xfrm>
              <a:off x="6876256" y="457477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Овал 34"/>
            <p:cNvSpPr/>
            <p:nvPr/>
          </p:nvSpPr>
          <p:spPr>
            <a:xfrm>
              <a:off x="7052911" y="4594717"/>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Овал 35"/>
            <p:cNvSpPr/>
            <p:nvPr/>
          </p:nvSpPr>
          <p:spPr>
            <a:xfrm>
              <a:off x="5521693" y="503946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7" name="Овал 36"/>
            <p:cNvSpPr/>
            <p:nvPr/>
          </p:nvSpPr>
          <p:spPr>
            <a:xfrm>
              <a:off x="5486896" y="4870049"/>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Овал 37"/>
            <p:cNvSpPr/>
            <p:nvPr/>
          </p:nvSpPr>
          <p:spPr>
            <a:xfrm>
              <a:off x="5874494" y="536470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Овал 38"/>
            <p:cNvSpPr/>
            <p:nvPr/>
          </p:nvSpPr>
          <p:spPr>
            <a:xfrm>
              <a:off x="5730478" y="5236439"/>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Овал 39"/>
            <p:cNvSpPr/>
            <p:nvPr/>
          </p:nvSpPr>
          <p:spPr>
            <a:xfrm>
              <a:off x="6098902" y="5602829"/>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Овал 40"/>
            <p:cNvSpPr/>
            <p:nvPr/>
          </p:nvSpPr>
          <p:spPr>
            <a:xfrm>
              <a:off x="6267173" y="5632421"/>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Овал 41"/>
            <p:cNvSpPr/>
            <p:nvPr/>
          </p:nvSpPr>
          <p:spPr>
            <a:xfrm>
              <a:off x="6752179" y="4759052"/>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Овал 42"/>
            <p:cNvSpPr/>
            <p:nvPr/>
          </p:nvSpPr>
          <p:spPr>
            <a:xfrm>
              <a:off x="6398489" y="499501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Овал 43"/>
            <p:cNvSpPr/>
            <p:nvPr/>
          </p:nvSpPr>
          <p:spPr>
            <a:xfrm>
              <a:off x="6811487" y="494116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Овал 44"/>
            <p:cNvSpPr/>
            <p:nvPr/>
          </p:nvSpPr>
          <p:spPr>
            <a:xfrm>
              <a:off x="6698332" y="5274539"/>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6" name="Овал 45"/>
            <p:cNvSpPr/>
            <p:nvPr/>
          </p:nvSpPr>
          <p:spPr>
            <a:xfrm>
              <a:off x="6292573" y="6119584"/>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Овал 46"/>
            <p:cNvSpPr/>
            <p:nvPr/>
          </p:nvSpPr>
          <p:spPr>
            <a:xfrm>
              <a:off x="6379820" y="5877272"/>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Овал 47"/>
            <p:cNvSpPr/>
            <p:nvPr/>
          </p:nvSpPr>
          <p:spPr>
            <a:xfrm>
              <a:off x="6565364" y="5463893"/>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9" name="Овал 48"/>
            <p:cNvSpPr/>
            <p:nvPr/>
          </p:nvSpPr>
          <p:spPr>
            <a:xfrm>
              <a:off x="6660232" y="569515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0" name="Овал 49"/>
            <p:cNvSpPr/>
            <p:nvPr/>
          </p:nvSpPr>
          <p:spPr>
            <a:xfrm>
              <a:off x="7342213" y="529358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1" name="Овал 50"/>
            <p:cNvSpPr/>
            <p:nvPr/>
          </p:nvSpPr>
          <p:spPr>
            <a:xfrm>
              <a:off x="7023701" y="5005557"/>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2" name="Овал 51"/>
            <p:cNvSpPr/>
            <p:nvPr/>
          </p:nvSpPr>
          <p:spPr>
            <a:xfrm>
              <a:off x="7164288" y="4823441"/>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Овал 52"/>
            <p:cNvSpPr/>
            <p:nvPr/>
          </p:nvSpPr>
          <p:spPr>
            <a:xfrm>
              <a:off x="7421841" y="465313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Овал 53"/>
            <p:cNvSpPr/>
            <p:nvPr/>
          </p:nvSpPr>
          <p:spPr>
            <a:xfrm>
              <a:off x="7838649" y="4895449"/>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Овал 54"/>
            <p:cNvSpPr/>
            <p:nvPr/>
          </p:nvSpPr>
          <p:spPr>
            <a:xfrm>
              <a:off x="7603957" y="4660757"/>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Овал 55"/>
            <p:cNvSpPr/>
            <p:nvPr/>
          </p:nvSpPr>
          <p:spPr>
            <a:xfrm>
              <a:off x="6933024" y="534692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Овал 56"/>
            <p:cNvSpPr/>
            <p:nvPr/>
          </p:nvSpPr>
          <p:spPr>
            <a:xfrm>
              <a:off x="6989793" y="5543521"/>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8" name="Овал 57"/>
            <p:cNvSpPr/>
            <p:nvPr/>
          </p:nvSpPr>
          <p:spPr>
            <a:xfrm>
              <a:off x="6694141" y="611958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9" name="Овал 58"/>
            <p:cNvSpPr/>
            <p:nvPr/>
          </p:nvSpPr>
          <p:spPr>
            <a:xfrm>
              <a:off x="6622133" y="6369517"/>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0" name="Овал 59"/>
            <p:cNvSpPr/>
            <p:nvPr/>
          </p:nvSpPr>
          <p:spPr>
            <a:xfrm>
              <a:off x="7732732" y="5653629"/>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1" name="Овал 60"/>
            <p:cNvSpPr/>
            <p:nvPr/>
          </p:nvSpPr>
          <p:spPr>
            <a:xfrm>
              <a:off x="7482800" y="5111473"/>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2" name="Овал 61"/>
            <p:cNvSpPr/>
            <p:nvPr/>
          </p:nvSpPr>
          <p:spPr>
            <a:xfrm>
              <a:off x="7664153" y="5126713"/>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3" name="Овал 62"/>
            <p:cNvSpPr/>
            <p:nvPr/>
          </p:nvSpPr>
          <p:spPr>
            <a:xfrm>
              <a:off x="7813610" y="527834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4" name="Овал 63"/>
            <p:cNvSpPr/>
            <p:nvPr/>
          </p:nvSpPr>
          <p:spPr>
            <a:xfrm>
              <a:off x="7872557" y="5490181"/>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5" name="Овал 64"/>
            <p:cNvSpPr/>
            <p:nvPr/>
          </p:nvSpPr>
          <p:spPr>
            <a:xfrm>
              <a:off x="7410792" y="5471513"/>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6" name="Овал 65"/>
            <p:cNvSpPr/>
            <p:nvPr/>
          </p:nvSpPr>
          <p:spPr>
            <a:xfrm>
              <a:off x="7994476" y="501660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Овал 66"/>
            <p:cNvSpPr/>
            <p:nvPr/>
          </p:nvSpPr>
          <p:spPr>
            <a:xfrm>
              <a:off x="8247837" y="530120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8" name="Овал 67"/>
            <p:cNvSpPr/>
            <p:nvPr/>
          </p:nvSpPr>
          <p:spPr>
            <a:xfrm>
              <a:off x="8270697" y="5517232"/>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9" name="Овал 68"/>
            <p:cNvSpPr/>
            <p:nvPr/>
          </p:nvSpPr>
          <p:spPr>
            <a:xfrm>
              <a:off x="7558237" y="5623149"/>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0" name="Овал 69"/>
            <p:cNvSpPr/>
            <p:nvPr/>
          </p:nvSpPr>
          <p:spPr>
            <a:xfrm>
              <a:off x="7095709" y="5903561"/>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1" name="Овал 70"/>
            <p:cNvSpPr/>
            <p:nvPr/>
          </p:nvSpPr>
          <p:spPr>
            <a:xfrm>
              <a:off x="6864445" y="569515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p:cNvSpPr/>
            <p:nvPr/>
          </p:nvSpPr>
          <p:spPr>
            <a:xfrm>
              <a:off x="6894925" y="613139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3" name="Овал 72"/>
            <p:cNvSpPr/>
            <p:nvPr/>
          </p:nvSpPr>
          <p:spPr>
            <a:xfrm>
              <a:off x="7224485" y="573325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4" name="Овал 73"/>
            <p:cNvSpPr/>
            <p:nvPr/>
          </p:nvSpPr>
          <p:spPr>
            <a:xfrm>
              <a:off x="7236296" y="602128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5" name="Овал 74"/>
            <p:cNvSpPr/>
            <p:nvPr/>
          </p:nvSpPr>
          <p:spPr>
            <a:xfrm>
              <a:off x="7455749" y="6297509"/>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6" name="Овал 75"/>
            <p:cNvSpPr/>
            <p:nvPr/>
          </p:nvSpPr>
          <p:spPr>
            <a:xfrm>
              <a:off x="7035512" y="6283032"/>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7" name="Овал 76"/>
            <p:cNvSpPr/>
            <p:nvPr/>
          </p:nvSpPr>
          <p:spPr>
            <a:xfrm>
              <a:off x="7531949" y="648724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8" name="Овал 77"/>
            <p:cNvSpPr/>
            <p:nvPr/>
          </p:nvSpPr>
          <p:spPr>
            <a:xfrm>
              <a:off x="7365072" y="5880701"/>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9" name="Овал 78"/>
            <p:cNvSpPr/>
            <p:nvPr/>
          </p:nvSpPr>
          <p:spPr>
            <a:xfrm>
              <a:off x="7588717" y="6131396"/>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0" name="Овал 79"/>
            <p:cNvSpPr/>
            <p:nvPr/>
          </p:nvSpPr>
          <p:spPr>
            <a:xfrm>
              <a:off x="7763212" y="6181308"/>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1" name="Овал 80"/>
            <p:cNvSpPr/>
            <p:nvPr/>
          </p:nvSpPr>
          <p:spPr>
            <a:xfrm>
              <a:off x="8020765" y="5995000"/>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2" name="Овал 81"/>
            <p:cNvSpPr/>
            <p:nvPr/>
          </p:nvSpPr>
          <p:spPr>
            <a:xfrm>
              <a:off x="8138492" y="5808693"/>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3" name="Овал 82"/>
            <p:cNvSpPr/>
            <p:nvPr/>
          </p:nvSpPr>
          <p:spPr>
            <a:xfrm>
              <a:off x="7092280" y="6479625"/>
              <a:ext cx="45719" cy="45719"/>
            </a:xfrm>
            <a:prstGeom prst="ellipse">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7" name="Номер слайда 6"/>
          <p:cNvSpPr>
            <a:spLocks noGrp="1"/>
          </p:cNvSpPr>
          <p:nvPr>
            <p:ph type="sldNum" sz="quarter" idx="12"/>
          </p:nvPr>
        </p:nvSpPr>
        <p:spPr/>
        <p:txBody>
          <a:bodyPr/>
          <a:lstStyle/>
          <a:p>
            <a:fld id="{B2EB5454-2006-4BB5-B20E-8C7B37842A03}" type="slidenum">
              <a:rPr lang="ru-RU" smtClean="0"/>
              <a:t>66</a:t>
            </a:fld>
            <a:endParaRPr lang="ru-RU"/>
          </a:p>
        </p:txBody>
      </p:sp>
    </p:spTree>
    <p:extLst>
      <p:ext uri="{BB962C8B-B14F-4D97-AF65-F5344CB8AC3E}">
        <p14:creationId xmlns:p14="http://schemas.microsoft.com/office/powerpoint/2010/main" val="42495133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Таблица 4"/>
              <p:cNvGraphicFramePr>
                <a:graphicFrameLocks noGrp="1"/>
              </p:cNvGraphicFramePr>
              <p:nvPr>
                <p:extLst>
                  <p:ext uri="{D42A27DB-BD31-4B8C-83A1-F6EECF244321}">
                    <p14:modId xmlns:p14="http://schemas.microsoft.com/office/powerpoint/2010/main" val="184943764"/>
                  </p:ext>
                </p:extLst>
              </p:nvPr>
            </p:nvGraphicFramePr>
            <p:xfrm>
              <a:off x="1127109" y="1035182"/>
              <a:ext cx="6889783" cy="1899920"/>
            </p:xfrm>
            <a:graphic>
              <a:graphicData uri="http://schemas.openxmlformats.org/drawingml/2006/table">
                <a:tbl>
                  <a:tblPr firstRow="1" firstCol="1" bandRow="1">
                    <a:tableStyleId>{5C22544A-7EE6-4342-B048-85BDC9FD1C3A}</a:tableStyleId>
                  </a:tblPr>
                  <a:tblGrid>
                    <a:gridCol w="1480368"/>
                    <a:gridCol w="1905818"/>
                    <a:gridCol w="1183442"/>
                    <a:gridCol w="2320155"/>
                  </a:tblGrid>
                  <a:tr h="277374">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Name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Dimensions (</a:t>
                          </a:r>
                          <a14:m>
                            <m:oMath xmlns:m="http://schemas.openxmlformats.org/officeDocument/2006/math">
                              <m:r>
                                <a:rPr lang="en-US" sz="1800" b="1" i="1" smtClean="0">
                                  <a:effectLst/>
                                  <a:latin typeface="Cambria Math"/>
                                </a:rPr>
                                <m:t>𝒌𝒎</m:t>
                              </m:r>
                            </m:oMath>
                          </a14:m>
                          <a:r>
                            <a:rPr lang="en-US" sz="1800" b="1" dirty="0" smtClean="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14:m>
                            <m:oMath xmlns:m="http://schemas.openxmlformats.org/officeDocument/2006/math">
                              <m:sSup>
                                <m:sSupPr>
                                  <m:ctrlPr>
                                    <a:rPr lang="ru-RU" sz="1800" b="1" i="1" u="none" smtClean="0">
                                      <a:effectLst/>
                                      <a:latin typeface="Cambria Math"/>
                                    </a:rPr>
                                  </m:ctrlPr>
                                </m:sSupPr>
                                <m:e>
                                  <m:r>
                                    <a:rPr lang="ru-RU" sz="1800" b="1" i="1" u="none">
                                      <a:effectLst/>
                                      <a:latin typeface="Cambria Math"/>
                                    </a:rPr>
                                    <m:t>𝒈</m:t>
                                  </m:r>
                                </m:e>
                                <m:sup>
                                  <m:r>
                                    <a:rPr lang="en-US" sz="1800" b="1" u="none" smtClean="0">
                                      <a:effectLst/>
                                      <a:latin typeface="Cambria Math"/>
                                    </a:rPr>
                                    <m:t>′</m:t>
                                  </m:r>
                                </m:sup>
                              </m:sSup>
                            </m:oMath>
                          </a14:m>
                          <a:r>
                            <a:rPr lang="ru-RU" sz="1800" b="1" dirty="0" smtClean="0">
                              <a:effectLst/>
                              <a:latin typeface="Times New Roman" pitchFamily="18" charset="0"/>
                              <a:cs typeface="Times New Roman" pitchFamily="18" charset="0"/>
                            </a:rPr>
                            <a:t>(</a:t>
                          </a:r>
                          <a14:m>
                            <m:oMath xmlns:m="http://schemas.openxmlformats.org/officeDocument/2006/math">
                              <m:r>
                                <a:rPr lang="en-US" sz="1800" b="1" i="0" smtClean="0">
                                  <a:effectLst/>
                                  <a:latin typeface="Cambria Math"/>
                                  <a:cs typeface="+mn-cs"/>
                                </a:rPr>
                                <m:t>𝐜</m:t>
                              </m:r>
                              <m:r>
                                <a:rPr lang="en-US" sz="1800" b="1" i="1" smtClean="0">
                                  <a:effectLst/>
                                  <a:latin typeface="Cambria Math"/>
                                  <a:cs typeface="+mn-cs"/>
                                </a:rPr>
                                <m:t>𝐦</m:t>
                              </m:r>
                              <m:r>
                                <a:rPr lang="ru-RU" sz="1800" b="1">
                                  <a:effectLst/>
                                  <a:latin typeface="Cambria Math"/>
                                </a:rPr>
                                <m:t>/</m:t>
                              </m:r>
                              <m:sSup>
                                <m:sSupPr>
                                  <m:ctrlPr>
                                    <a:rPr lang="ru-RU" sz="1800" b="1" i="1">
                                      <a:effectLst/>
                                      <a:latin typeface="Cambria Math"/>
                                    </a:rPr>
                                  </m:ctrlPr>
                                </m:sSupPr>
                                <m:e>
                                  <m:r>
                                    <a:rPr lang="en-US" sz="1800" b="1" i="0" smtClean="0">
                                      <a:effectLst/>
                                      <a:latin typeface="Cambria Math"/>
                                    </a:rPr>
                                    <m:t>𝐬</m:t>
                                  </m:r>
                                </m:e>
                                <m:sup>
                                  <m:r>
                                    <a:rPr lang="en-US" sz="1800" b="1" i="1" smtClean="0">
                                      <a:effectLst/>
                                      <a:latin typeface="Cambria Math"/>
                                    </a:rPr>
                                    <m:t>𝟐</m:t>
                                  </m:r>
                                </m:sup>
                              </m:sSup>
                            </m:oMath>
                          </a14:m>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Escape velocity </a:t>
                          </a:r>
                          <a:r>
                            <a:rPr lang="ru-RU" sz="1800" b="1" dirty="0" smtClean="0">
                              <a:effectLst/>
                              <a:latin typeface="Times New Roman" pitchFamily="18" charset="0"/>
                              <a:cs typeface="Times New Roman" pitchFamily="18" charset="0"/>
                            </a:rPr>
                            <a:t>(</a:t>
                          </a:r>
                          <a14:m>
                            <m:oMath xmlns:m="http://schemas.openxmlformats.org/officeDocument/2006/math">
                              <m:r>
                                <a:rPr lang="en-US" sz="1800" b="1" i="0" smtClean="0">
                                  <a:effectLst/>
                                  <a:latin typeface="Cambria Math"/>
                                </a:rPr>
                                <m:t>𝐦</m:t>
                              </m:r>
                              <m:r>
                                <a:rPr lang="ru-RU" sz="1800" b="1">
                                  <a:effectLst/>
                                  <a:latin typeface="Cambria Math"/>
                                </a:rPr>
                                <m:t>/</m:t>
                              </m:r>
                              <m:r>
                                <a:rPr lang="en-US" sz="1800" b="1" i="0" smtClean="0">
                                  <a:effectLst/>
                                  <a:latin typeface="Cambria Math"/>
                                </a:rPr>
                                <m:t>𝐬</m:t>
                              </m:r>
                            </m:oMath>
                          </a14:m>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951 </a:t>
                          </a:r>
                          <a:r>
                            <a:rPr lang="en-US" sz="1800" dirty="0" err="1" smtClean="0">
                              <a:effectLst/>
                              <a:latin typeface="Times New Roman" pitchFamily="18" charset="0"/>
                              <a:cs typeface="Times New Roman" pitchFamily="18" charset="0"/>
                            </a:rPr>
                            <a:t>Gaspra</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18.2 x 10.5 x 8.9</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0.020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6</a:t>
                          </a:r>
                          <a:r>
                            <a:rPr lang="ru-RU"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25160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kern="1200" dirty="0" smtClean="0">
                              <a:effectLst/>
                              <a:latin typeface="Times New Roman" pitchFamily="18" charset="0"/>
                              <a:cs typeface="Times New Roman" pitchFamily="18" charset="0"/>
                            </a:rPr>
                            <a:t>253 </a:t>
                          </a:r>
                          <a:r>
                            <a:rPr lang="en-US" sz="1800" b="1" kern="1200" dirty="0" err="1" smtClean="0">
                              <a:effectLst/>
                              <a:latin typeface="Times New Roman" pitchFamily="18" charset="0"/>
                              <a:cs typeface="Times New Roman" pitchFamily="18" charset="0"/>
                            </a:rPr>
                            <a:t>Mathilde</a:t>
                          </a:r>
                          <a:endParaRPr lang="ru-RU" sz="1800" b="1" kern="1200" dirty="0" smtClean="0">
                            <a:solidFill>
                              <a:schemeClr val="bg1"/>
                            </a:solidFill>
                            <a:effectLst/>
                            <a:latin typeface="Times New Roman" pitchFamily="18" charset="0"/>
                            <a:ea typeface="+mn-ea"/>
                            <a:cs typeface="Times New Roman" pitchFamily="18" charset="0"/>
                          </a:endParaRPr>
                        </a:p>
                      </a:txBody>
                      <a:tcPr marL="67084" marR="67084" marT="0" marB="0" anchor="ctr">
                        <a:solidFill>
                          <a:schemeClr val="accent3">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kern="1200" dirty="0" smtClean="0">
                              <a:effectLst/>
                              <a:latin typeface="Times New Roman" pitchFamily="18" charset="0"/>
                              <a:cs typeface="Times New Roman" pitchFamily="18" charset="0"/>
                            </a:rPr>
                            <a:t>66.0 x 48.0  x 44.0</a:t>
                          </a:r>
                          <a:endParaRPr lang="ru-RU" sz="1800" b="0" kern="1200" dirty="0" smtClean="0">
                            <a:solidFill>
                              <a:schemeClr val="dk1"/>
                            </a:solidFill>
                            <a:effectLst/>
                            <a:latin typeface="Times New Roman" pitchFamily="18" charset="0"/>
                            <a:ea typeface="+mn-ea"/>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b="0" kern="1200" dirty="0" smtClean="0">
                              <a:solidFill>
                                <a:schemeClr val="dk1"/>
                              </a:solidFill>
                              <a:effectLst/>
                              <a:latin typeface="Times New Roman" pitchFamily="18" charset="0"/>
                              <a:ea typeface="+mn-ea"/>
                              <a:cs typeface="Times New Roman" pitchFamily="18" charset="0"/>
                            </a:rPr>
                            <a:t>0.027</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22</a:t>
                          </a:r>
                          <a:r>
                            <a:rPr lang="en-US" sz="1800" b="0" i="0" kern="1200" dirty="0" smtClean="0">
                              <a:solidFill>
                                <a:schemeClr val="dk1"/>
                              </a:solidFill>
                              <a:effectLst/>
                              <a:latin typeface="Times New Roman" pitchFamily="18" charset="0"/>
                              <a:ea typeface="+mn-ea"/>
                              <a:cs typeface="Times New Roman" pitchFamily="18" charset="0"/>
                            </a:rPr>
                            <a:t>.</a:t>
                          </a:r>
                          <a:r>
                            <a:rPr lang="ru-RU" sz="1800" b="0" i="0" kern="1200" dirty="0" smtClean="0">
                              <a:solidFill>
                                <a:schemeClr val="dk1"/>
                              </a:solidFill>
                              <a:effectLst/>
                              <a:latin typeface="Times New Roman" pitchFamily="18" charset="0"/>
                              <a:ea typeface="+mn-ea"/>
                              <a:cs typeface="Times New Roman" pitchFamily="18" charset="0"/>
                            </a:rPr>
                            <a:t>9</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433 </a:t>
                          </a:r>
                          <a:r>
                            <a:rPr lang="en-US" sz="1800" dirty="0" smtClean="0">
                              <a:effectLst/>
                              <a:latin typeface="Times New Roman" pitchFamily="18" charset="0"/>
                              <a:cs typeface="Times New Roman" pitchFamily="18" charset="0"/>
                            </a:rPr>
                            <a:t>Eros</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34.4 x 11.2 x 11.2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0.059</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10.3</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251602">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kern="1200" dirty="0" smtClean="0">
                              <a:effectLst/>
                              <a:latin typeface="Times New Roman" pitchFamily="18" charset="0"/>
                              <a:cs typeface="Times New Roman" pitchFamily="18" charset="0"/>
                            </a:rPr>
                            <a:t>1P/Halley</a:t>
                          </a:r>
                          <a:endParaRPr lang="ru-RU" sz="1800" b="1" kern="1200" dirty="0" smtClean="0">
                            <a:solidFill>
                              <a:schemeClr val="bg1"/>
                            </a:solidFill>
                            <a:effectLst/>
                            <a:latin typeface="Times New Roman" pitchFamily="18" charset="0"/>
                            <a:ea typeface="+mn-ea"/>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ru-RU" sz="1800" dirty="0" smtClean="0">
                              <a:effectLst/>
                              <a:latin typeface="Times New Roman" pitchFamily="18" charset="0"/>
                              <a:cs typeface="Times New Roman" pitchFamily="18" charset="0"/>
                            </a:rPr>
                            <a:t>14.9</a:t>
                          </a:r>
                          <a:r>
                            <a:rPr lang="en-US" sz="1800" dirty="0" smtClean="0">
                              <a:effectLst/>
                              <a:latin typeface="Times New Roman" pitchFamily="18" charset="0"/>
                              <a:cs typeface="Times New Roman" pitchFamily="18" charset="0"/>
                            </a:rPr>
                            <a:t> x </a:t>
                          </a:r>
                          <a:r>
                            <a:rPr lang="ru-RU" sz="1800" dirty="0" smtClean="0">
                              <a:effectLst/>
                              <a:latin typeface="Times New Roman" pitchFamily="18" charset="0"/>
                              <a:cs typeface="Times New Roman" pitchFamily="18" charset="0"/>
                            </a:rPr>
                            <a:t>8.2</a:t>
                          </a:r>
                          <a:r>
                            <a:rPr lang="en-US" sz="1800" dirty="0" smtClean="0">
                              <a:effectLst/>
                              <a:latin typeface="Times New Roman" pitchFamily="18" charset="0"/>
                              <a:cs typeface="Times New Roman" pitchFamily="18" charset="0"/>
                            </a:rPr>
                            <a:t> x 5.0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0.092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3.18</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251602">
                    <a:tc>
                      <a:txBody>
                        <a:bodyPr/>
                        <a:lstStyle/>
                        <a:p>
                          <a:pPr>
                            <a:lnSpc>
                              <a:spcPct val="115000"/>
                            </a:lnSpc>
                            <a:spcAft>
                              <a:spcPts val="0"/>
                            </a:spcAft>
                          </a:pPr>
                          <a:r>
                            <a:rPr lang="ru-RU" sz="1800" dirty="0">
                              <a:effectLst/>
                              <a:latin typeface="Times New Roman" pitchFamily="18" charset="0"/>
                              <a:cs typeface="Times New Roman" pitchFamily="18" charset="0"/>
                            </a:rPr>
                            <a:t>243 </a:t>
                          </a:r>
                          <a:r>
                            <a:rPr lang="en-US" sz="1800" dirty="0" smtClean="0">
                              <a:effectLst/>
                              <a:latin typeface="Times New Roman" pitchFamily="18" charset="0"/>
                              <a:cs typeface="Times New Roman" pitchFamily="18" charset="0"/>
                            </a:rPr>
                            <a:t>Ida</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59</a:t>
                          </a:r>
                          <a:r>
                            <a:rPr lang="ru-RU" sz="1800" dirty="0" smtClean="0">
                              <a:effectLst/>
                              <a:latin typeface="Times New Roman" pitchFamily="18" charset="0"/>
                              <a:cs typeface="Times New Roman" pitchFamily="18" charset="0"/>
                            </a:rPr>
                            <a:t>.</a:t>
                          </a:r>
                          <a:r>
                            <a:rPr lang="en-US" sz="1800" dirty="0" smtClean="0">
                              <a:effectLst/>
                              <a:latin typeface="Times New Roman" pitchFamily="18" charset="0"/>
                              <a:cs typeface="Times New Roman" pitchFamily="18" charset="0"/>
                            </a:rPr>
                            <a:t>8 x 25</a:t>
                          </a:r>
                          <a:r>
                            <a:rPr lang="ru-RU" sz="1800" dirty="0" smtClean="0">
                              <a:effectLst/>
                              <a:latin typeface="Times New Roman" pitchFamily="18" charset="0"/>
                              <a:cs typeface="Times New Roman" pitchFamily="18" charset="0"/>
                            </a:rPr>
                            <a:t>.</a:t>
                          </a:r>
                          <a:r>
                            <a:rPr lang="en-US" sz="1800" dirty="0" smtClean="0">
                              <a:effectLst/>
                              <a:latin typeface="Times New Roman" pitchFamily="18" charset="0"/>
                              <a:cs typeface="Times New Roman" pitchFamily="18" charset="0"/>
                            </a:rPr>
                            <a:t>4 x 18.6</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a:t>
                          </a:r>
                          <a:r>
                            <a:rPr lang="ru-RU" sz="1800" dirty="0" smtClean="0">
                              <a:effectLst/>
                              <a:latin typeface="Times New Roman" pitchFamily="18" charset="0"/>
                              <a:cs typeface="Times New Roman" pitchFamily="18" charset="0"/>
                            </a:rPr>
                            <a:t>.1</a:t>
                          </a:r>
                          <a:r>
                            <a:rPr lang="en-US" sz="1800" dirty="0" smtClean="0">
                              <a:effectLst/>
                              <a:latin typeface="Times New Roman" pitchFamily="18" charset="0"/>
                              <a:cs typeface="Times New Roman" pitchFamily="18" charset="0"/>
                            </a:rPr>
                            <a:t>00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18.72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bl>
              </a:graphicData>
            </a:graphic>
          </p:graphicFrame>
        </mc:Choice>
        <mc:Fallback xmlns="">
          <p:graphicFrame>
            <p:nvGraphicFramePr>
              <p:cNvPr id="5" name="Таблица 4"/>
              <p:cNvGraphicFramePr>
                <a:graphicFrameLocks noGrp="1"/>
              </p:cNvGraphicFramePr>
              <p:nvPr>
                <p:extLst>
                  <p:ext uri="{D42A27DB-BD31-4B8C-83A1-F6EECF244321}">
                    <p14:modId xmlns:p14="http://schemas.microsoft.com/office/powerpoint/2010/main" val="184943764"/>
                  </p:ext>
                </p:extLst>
              </p:nvPr>
            </p:nvGraphicFramePr>
            <p:xfrm>
              <a:off x="1127109" y="1035182"/>
              <a:ext cx="6889783" cy="1892808"/>
            </p:xfrm>
            <a:graphic>
              <a:graphicData uri="http://schemas.openxmlformats.org/drawingml/2006/table">
                <a:tbl>
                  <a:tblPr firstRow="1" firstCol="1" bandRow="1">
                    <a:tableStyleId>{5C22544A-7EE6-4342-B048-85BDC9FD1C3A}</a:tableStyleId>
                  </a:tblPr>
                  <a:tblGrid>
                    <a:gridCol w="1480368"/>
                    <a:gridCol w="1905818"/>
                    <a:gridCol w="1183442"/>
                    <a:gridCol w="2320155"/>
                  </a:tblGrid>
                  <a:tr h="315468">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Name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2"/>
                          <a:stretch>
                            <a:fillRect l="-78205" t="-19231" r="-184615" b="-534615"/>
                          </a:stretch>
                        </a:blipFill>
                      </a:tcPr>
                    </a:tc>
                    <a:tc>
                      <a:txBody>
                        <a:bodyPr/>
                        <a:lstStyle/>
                        <a:p>
                          <a:endParaRPr lang="ru-RU"/>
                        </a:p>
                      </a:txBody>
                      <a:tcPr marL="67084" marR="67084" marT="0" marB="0" anchor="ctr">
                        <a:blipFill rotWithShape="1">
                          <a:blip r:embed="rId2"/>
                          <a:stretch>
                            <a:fillRect l="-286598" t="-19231" r="-196907" b="-534615"/>
                          </a:stretch>
                        </a:blipFill>
                      </a:tcPr>
                    </a:tc>
                    <a:tc>
                      <a:txBody>
                        <a:bodyPr/>
                        <a:lstStyle/>
                        <a:p>
                          <a:endParaRPr lang="ru-RU"/>
                        </a:p>
                      </a:txBody>
                      <a:tcPr marL="67084" marR="67084" marT="0" marB="0" anchor="ctr">
                        <a:blipFill rotWithShape="1">
                          <a:blip r:embed="rId2"/>
                          <a:stretch>
                            <a:fillRect l="-196850" t="-19231" r="-262" b="-534615"/>
                          </a:stretch>
                        </a:blipFill>
                      </a:tcP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951 </a:t>
                          </a:r>
                          <a:r>
                            <a:rPr lang="en-US" sz="1800" dirty="0" err="1" smtClean="0">
                              <a:effectLst/>
                              <a:latin typeface="Times New Roman" pitchFamily="18" charset="0"/>
                              <a:cs typeface="Times New Roman" pitchFamily="18" charset="0"/>
                            </a:rPr>
                            <a:t>Gaspra</a:t>
                          </a:r>
                          <a:endParaRPr lang="ru-RU" sz="1800" dirty="0">
                            <a:solidFill>
                              <a:schemeClr val="bg1"/>
                            </a:solidFill>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18.2 x 10.5 x 8.9</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0.020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6</a:t>
                          </a:r>
                          <a:r>
                            <a:rPr lang="ru-RU" sz="1800" dirty="0" smtClean="0">
                              <a:effectLst/>
                              <a:latin typeface="Times New Roman" pitchFamily="18" charset="0"/>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31546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kern="1200" dirty="0" smtClean="0">
                              <a:effectLst/>
                              <a:latin typeface="Times New Roman" pitchFamily="18" charset="0"/>
                              <a:cs typeface="Times New Roman" pitchFamily="18" charset="0"/>
                            </a:rPr>
                            <a:t>253 </a:t>
                          </a:r>
                          <a:r>
                            <a:rPr lang="en-US" sz="1800" b="1" kern="1200" dirty="0" err="1" smtClean="0">
                              <a:effectLst/>
                              <a:latin typeface="Times New Roman" pitchFamily="18" charset="0"/>
                              <a:cs typeface="Times New Roman" pitchFamily="18" charset="0"/>
                            </a:rPr>
                            <a:t>Mathilde</a:t>
                          </a:r>
                          <a:endParaRPr lang="ru-RU" sz="1800" b="1" kern="1200" dirty="0" smtClean="0">
                            <a:solidFill>
                              <a:schemeClr val="bg1"/>
                            </a:solidFill>
                            <a:effectLst/>
                            <a:latin typeface="Times New Roman" pitchFamily="18" charset="0"/>
                            <a:ea typeface="+mn-ea"/>
                            <a:cs typeface="Times New Roman" pitchFamily="18" charset="0"/>
                          </a:endParaRPr>
                        </a:p>
                      </a:txBody>
                      <a:tcPr marL="67084" marR="67084" marT="0" marB="0" anchor="ctr">
                        <a:solidFill>
                          <a:schemeClr val="accent3">
                            <a:lumMod val="60000"/>
                            <a:lumOff val="40000"/>
                          </a:schemeClr>
                        </a:solidFill>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en-US" sz="1800" kern="1200" dirty="0" smtClean="0">
                              <a:effectLst/>
                              <a:latin typeface="Times New Roman" pitchFamily="18" charset="0"/>
                              <a:cs typeface="Times New Roman" pitchFamily="18" charset="0"/>
                            </a:rPr>
                            <a:t>66.0 x 48.0  x 44.0</a:t>
                          </a:r>
                          <a:endParaRPr lang="ru-RU" sz="1800" b="0" kern="1200" dirty="0" smtClean="0">
                            <a:solidFill>
                              <a:schemeClr val="dk1"/>
                            </a:solidFill>
                            <a:effectLst/>
                            <a:latin typeface="Times New Roman" pitchFamily="18" charset="0"/>
                            <a:ea typeface="+mn-ea"/>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b="0" kern="1200" dirty="0" smtClean="0">
                              <a:solidFill>
                                <a:schemeClr val="dk1"/>
                              </a:solidFill>
                              <a:effectLst/>
                              <a:latin typeface="Times New Roman" pitchFamily="18" charset="0"/>
                              <a:ea typeface="+mn-ea"/>
                              <a:cs typeface="Times New Roman" pitchFamily="18" charset="0"/>
                            </a:rPr>
                            <a:t>0.027</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22</a:t>
                          </a:r>
                          <a:r>
                            <a:rPr lang="en-US" sz="1800" b="0" i="0" kern="1200" dirty="0" smtClean="0">
                              <a:solidFill>
                                <a:schemeClr val="dk1"/>
                              </a:solidFill>
                              <a:effectLst/>
                              <a:latin typeface="Times New Roman" pitchFamily="18" charset="0"/>
                              <a:ea typeface="+mn-ea"/>
                              <a:cs typeface="Times New Roman" pitchFamily="18" charset="0"/>
                            </a:rPr>
                            <a:t>.</a:t>
                          </a:r>
                          <a:r>
                            <a:rPr lang="ru-RU" sz="1800" b="0" i="0" kern="1200" dirty="0" smtClean="0">
                              <a:solidFill>
                                <a:schemeClr val="dk1"/>
                              </a:solidFill>
                              <a:effectLst/>
                              <a:latin typeface="Times New Roman" pitchFamily="18" charset="0"/>
                              <a:ea typeface="+mn-ea"/>
                              <a:cs typeface="Times New Roman" pitchFamily="18" charset="0"/>
                            </a:rPr>
                            <a:t>9</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433 </a:t>
                          </a:r>
                          <a:r>
                            <a:rPr lang="en-US" sz="1800" dirty="0" smtClean="0">
                              <a:effectLst/>
                              <a:latin typeface="Times New Roman" pitchFamily="18" charset="0"/>
                              <a:cs typeface="Times New Roman" pitchFamily="18" charset="0"/>
                            </a:rPr>
                            <a:t>Eros</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34.4 x 11.2 x 11.2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0.059</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10.3</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315468">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b="1" kern="1200" dirty="0" smtClean="0">
                              <a:effectLst/>
                              <a:latin typeface="Times New Roman" pitchFamily="18" charset="0"/>
                              <a:cs typeface="Times New Roman" pitchFamily="18" charset="0"/>
                            </a:rPr>
                            <a:t>1P/Halley</a:t>
                          </a:r>
                          <a:endParaRPr lang="ru-RU" sz="1800" b="1" kern="1200" dirty="0" smtClean="0">
                            <a:solidFill>
                              <a:schemeClr val="bg1"/>
                            </a:solidFill>
                            <a:effectLst/>
                            <a:latin typeface="Times New Roman" pitchFamily="18" charset="0"/>
                            <a:ea typeface="+mn-ea"/>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ru-RU" sz="1800" dirty="0" smtClean="0">
                              <a:effectLst/>
                              <a:latin typeface="Times New Roman" pitchFamily="18" charset="0"/>
                              <a:cs typeface="Times New Roman" pitchFamily="18" charset="0"/>
                            </a:rPr>
                            <a:t>14.9</a:t>
                          </a:r>
                          <a:r>
                            <a:rPr lang="en-US" sz="1800" dirty="0" smtClean="0">
                              <a:effectLst/>
                              <a:latin typeface="Times New Roman" pitchFamily="18" charset="0"/>
                              <a:cs typeface="Times New Roman" pitchFamily="18" charset="0"/>
                            </a:rPr>
                            <a:t> x </a:t>
                          </a:r>
                          <a:r>
                            <a:rPr lang="ru-RU" sz="1800" dirty="0" smtClean="0">
                              <a:effectLst/>
                              <a:latin typeface="Times New Roman" pitchFamily="18" charset="0"/>
                              <a:cs typeface="Times New Roman" pitchFamily="18" charset="0"/>
                            </a:rPr>
                            <a:t>8.2</a:t>
                          </a:r>
                          <a:r>
                            <a:rPr lang="en-US" sz="1800" dirty="0" smtClean="0">
                              <a:effectLst/>
                              <a:latin typeface="Times New Roman" pitchFamily="18" charset="0"/>
                              <a:cs typeface="Times New Roman" pitchFamily="18" charset="0"/>
                            </a:rPr>
                            <a:t> x 5.0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0.092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3.18</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r h="315468">
                    <a:tc>
                      <a:txBody>
                        <a:bodyPr/>
                        <a:lstStyle/>
                        <a:p>
                          <a:pPr>
                            <a:lnSpc>
                              <a:spcPct val="115000"/>
                            </a:lnSpc>
                            <a:spcAft>
                              <a:spcPts val="0"/>
                            </a:spcAft>
                          </a:pPr>
                          <a:r>
                            <a:rPr lang="ru-RU" sz="1800" dirty="0">
                              <a:effectLst/>
                              <a:latin typeface="Times New Roman" pitchFamily="18" charset="0"/>
                              <a:cs typeface="Times New Roman" pitchFamily="18" charset="0"/>
                            </a:rPr>
                            <a:t>243 </a:t>
                          </a:r>
                          <a:r>
                            <a:rPr lang="en-US" sz="1800" dirty="0" smtClean="0">
                              <a:effectLst/>
                              <a:latin typeface="Times New Roman" pitchFamily="18" charset="0"/>
                              <a:cs typeface="Times New Roman" pitchFamily="18" charset="0"/>
                            </a:rPr>
                            <a:t>Ida</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59</a:t>
                          </a:r>
                          <a:r>
                            <a:rPr lang="ru-RU" sz="1800" dirty="0" smtClean="0">
                              <a:effectLst/>
                              <a:latin typeface="Times New Roman" pitchFamily="18" charset="0"/>
                              <a:cs typeface="Times New Roman" pitchFamily="18" charset="0"/>
                            </a:rPr>
                            <a:t>.</a:t>
                          </a:r>
                          <a:r>
                            <a:rPr lang="en-US" sz="1800" dirty="0" smtClean="0">
                              <a:effectLst/>
                              <a:latin typeface="Times New Roman" pitchFamily="18" charset="0"/>
                              <a:cs typeface="Times New Roman" pitchFamily="18" charset="0"/>
                            </a:rPr>
                            <a:t>8 x 25</a:t>
                          </a:r>
                          <a:r>
                            <a:rPr lang="ru-RU" sz="1800" dirty="0" smtClean="0">
                              <a:effectLst/>
                              <a:latin typeface="Times New Roman" pitchFamily="18" charset="0"/>
                              <a:cs typeface="Times New Roman" pitchFamily="18" charset="0"/>
                            </a:rPr>
                            <a:t>.</a:t>
                          </a:r>
                          <a:r>
                            <a:rPr lang="en-US" sz="1800" dirty="0" smtClean="0">
                              <a:effectLst/>
                              <a:latin typeface="Times New Roman" pitchFamily="18" charset="0"/>
                              <a:cs typeface="Times New Roman" pitchFamily="18" charset="0"/>
                            </a:rPr>
                            <a:t>4 x 18.6</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a:t>
                          </a:r>
                          <a:r>
                            <a:rPr lang="ru-RU" sz="1800" dirty="0" smtClean="0">
                              <a:effectLst/>
                              <a:latin typeface="Times New Roman" pitchFamily="18" charset="0"/>
                              <a:cs typeface="Times New Roman" pitchFamily="18" charset="0"/>
                            </a:rPr>
                            <a:t>.1</a:t>
                          </a:r>
                          <a:r>
                            <a:rPr lang="en-US" sz="1800" dirty="0" smtClean="0">
                              <a:effectLst/>
                              <a:latin typeface="Times New Roman" pitchFamily="18" charset="0"/>
                              <a:cs typeface="Times New Roman" pitchFamily="18" charset="0"/>
                            </a:rPr>
                            <a:t>00</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18.72</a:t>
                          </a:r>
                          <a:endParaRPr lang="ru-RU" sz="1800" dirty="0">
                            <a:effectLst/>
                            <a:latin typeface="Times New Roman" pitchFamily="18" charset="0"/>
                            <a:ea typeface="Calibri"/>
                            <a:cs typeface="Times New Roman" pitchFamily="18" charset="0"/>
                          </a:endParaRPr>
                        </a:p>
                      </a:txBody>
                      <a:tcPr marL="67084" marR="67084" marT="0" marB="0" anchor="ctr">
                        <a:solidFill>
                          <a:schemeClr val="accent3">
                            <a:lumMod val="60000"/>
                            <a:lumOff val="40000"/>
                          </a:schemeClr>
                        </a:solidFill>
                      </a:tcPr>
                    </a:tc>
                  </a:tr>
                </a:tbl>
              </a:graphicData>
            </a:graphic>
          </p:graphicFrame>
        </mc:Fallback>
      </mc:AlternateContent>
      <mc:AlternateContent xmlns:mc="http://schemas.openxmlformats.org/markup-compatibility/2006" xmlns:a14="http://schemas.microsoft.com/office/drawing/2010/main">
        <mc:Choice Requires="a14">
          <p:graphicFrame>
            <p:nvGraphicFramePr>
              <p:cNvPr id="7" name="Таблица 6"/>
              <p:cNvGraphicFramePr>
                <a:graphicFrameLocks noGrp="1"/>
              </p:cNvGraphicFramePr>
              <p:nvPr>
                <p:extLst>
                  <p:ext uri="{D42A27DB-BD31-4B8C-83A1-F6EECF244321}">
                    <p14:modId xmlns:p14="http://schemas.microsoft.com/office/powerpoint/2010/main" val="3885392300"/>
                  </p:ext>
                </p:extLst>
              </p:nvPr>
            </p:nvGraphicFramePr>
            <p:xfrm>
              <a:off x="1140190" y="3658200"/>
              <a:ext cx="6987446" cy="1899920"/>
            </p:xfrm>
            <a:graphic>
              <a:graphicData uri="http://schemas.openxmlformats.org/drawingml/2006/table">
                <a:tbl>
                  <a:tblPr firstRow="1" firstCol="1" bandRow="1">
                    <a:tableStyleId>{5C22544A-7EE6-4342-B048-85BDC9FD1C3A}</a:tableStyleId>
                  </a:tblPr>
                  <a:tblGrid>
                    <a:gridCol w="1581968"/>
                    <a:gridCol w="1883593"/>
                    <a:gridCol w="1201730"/>
                    <a:gridCol w="2320155"/>
                  </a:tblGrid>
                  <a:tr h="277374">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Name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Dimensions (</a:t>
                          </a:r>
                          <a14:m>
                            <m:oMath xmlns:m="http://schemas.openxmlformats.org/officeDocument/2006/math">
                              <m:r>
                                <a:rPr lang="en-US" sz="1800" b="1" i="1" smtClean="0">
                                  <a:effectLst/>
                                  <a:latin typeface="Cambria Math"/>
                                </a:rPr>
                                <m:t>𝒌𝒎</m:t>
                              </m:r>
                            </m:oMath>
                          </a14:m>
                          <a:r>
                            <a:rPr lang="en-US" sz="1800" b="1" dirty="0" smtClean="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14:m>
                            <m:oMath xmlns:m="http://schemas.openxmlformats.org/officeDocument/2006/math">
                              <m:sSup>
                                <m:sSupPr>
                                  <m:ctrlPr>
                                    <a:rPr lang="ru-RU" sz="1800" b="1" i="1" u="none" smtClean="0">
                                      <a:effectLst/>
                                      <a:latin typeface="Cambria Math"/>
                                    </a:rPr>
                                  </m:ctrlPr>
                                </m:sSupPr>
                                <m:e>
                                  <m:r>
                                    <a:rPr lang="ru-RU" sz="1800" b="1" i="1" u="none">
                                      <a:effectLst/>
                                      <a:latin typeface="Cambria Math"/>
                                    </a:rPr>
                                    <m:t>𝒈</m:t>
                                  </m:r>
                                </m:e>
                                <m:sup>
                                  <m:r>
                                    <a:rPr lang="en-US" sz="1800" b="1" u="none" smtClean="0">
                                      <a:effectLst/>
                                      <a:latin typeface="Cambria Math"/>
                                    </a:rPr>
                                    <m:t>′</m:t>
                                  </m:r>
                                </m:sup>
                              </m:sSup>
                            </m:oMath>
                          </a14:m>
                          <a:r>
                            <a:rPr lang="ru-RU" sz="1800" b="1" dirty="0" smtClean="0">
                              <a:effectLst/>
                              <a:latin typeface="Times New Roman" pitchFamily="18" charset="0"/>
                              <a:cs typeface="Times New Roman" pitchFamily="18" charset="0"/>
                            </a:rPr>
                            <a:t>(</a:t>
                          </a:r>
                          <a14:m>
                            <m:oMath xmlns:m="http://schemas.openxmlformats.org/officeDocument/2006/math">
                              <m:r>
                                <a:rPr lang="en-US" sz="1800" b="1" i="0" smtClean="0">
                                  <a:effectLst/>
                                  <a:latin typeface="Cambria Math"/>
                                  <a:cs typeface="+mn-cs"/>
                                </a:rPr>
                                <m:t>𝐜</m:t>
                              </m:r>
                              <m:r>
                                <a:rPr lang="en-US" sz="1800" b="1" i="1" smtClean="0">
                                  <a:effectLst/>
                                  <a:latin typeface="Cambria Math"/>
                                  <a:cs typeface="+mn-cs"/>
                                </a:rPr>
                                <m:t>𝐦</m:t>
                              </m:r>
                              <m:r>
                                <a:rPr lang="ru-RU" sz="1800" b="1">
                                  <a:effectLst/>
                                  <a:latin typeface="Cambria Math"/>
                                </a:rPr>
                                <m:t>/</m:t>
                              </m:r>
                              <m:sSup>
                                <m:sSupPr>
                                  <m:ctrlPr>
                                    <a:rPr lang="ru-RU" sz="1800" b="1" i="1">
                                      <a:effectLst/>
                                      <a:latin typeface="Cambria Math"/>
                                    </a:rPr>
                                  </m:ctrlPr>
                                </m:sSupPr>
                                <m:e>
                                  <m:r>
                                    <a:rPr lang="en-US" sz="1800" b="1" i="0" smtClean="0">
                                      <a:effectLst/>
                                      <a:latin typeface="Cambria Math"/>
                                    </a:rPr>
                                    <m:t>𝐬</m:t>
                                  </m:r>
                                </m:e>
                                <m:sup>
                                  <m:r>
                                    <a:rPr lang="en-US" sz="1800" b="1" i="1" smtClean="0">
                                      <a:effectLst/>
                                      <a:latin typeface="Cambria Math"/>
                                    </a:rPr>
                                    <m:t>𝟐</m:t>
                                  </m:r>
                                </m:sup>
                              </m:sSup>
                            </m:oMath>
                          </a14:m>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Escape velocity </a:t>
                          </a:r>
                          <a:r>
                            <a:rPr lang="ru-RU" sz="1800" b="1" dirty="0" smtClean="0">
                              <a:effectLst/>
                              <a:latin typeface="Times New Roman" pitchFamily="18" charset="0"/>
                              <a:cs typeface="Times New Roman" pitchFamily="18" charset="0"/>
                            </a:rPr>
                            <a:t>(</a:t>
                          </a:r>
                          <a14:m>
                            <m:oMath xmlns:m="http://schemas.openxmlformats.org/officeDocument/2006/math">
                              <m:r>
                                <a:rPr lang="en-US" sz="1800" b="1" i="0" smtClean="0">
                                  <a:effectLst/>
                                  <a:latin typeface="Cambria Math"/>
                                </a:rPr>
                                <m:t>𝐦</m:t>
                              </m:r>
                              <m:r>
                                <a:rPr lang="ru-RU" sz="1800" b="1">
                                  <a:effectLst/>
                                  <a:latin typeface="Cambria Math"/>
                                </a:rPr>
                                <m:t>/</m:t>
                              </m:r>
                              <m:r>
                                <a:rPr lang="en-US" sz="1800" b="1" i="0" smtClean="0">
                                  <a:effectLst/>
                                  <a:latin typeface="Cambria Math"/>
                                </a:rPr>
                                <m:t>𝐬</m:t>
                              </m:r>
                            </m:oMath>
                          </a14:m>
                          <a:r>
                            <a:rPr lang="ru-RU" sz="1800" b="1" dirty="0">
                              <a:effectLst/>
                              <a:latin typeface="Times New Roman" pitchFamily="18" charset="0"/>
                              <a:cs typeface="Times New Roman" pitchFamily="18" charset="0"/>
                            </a:rPr>
                            <a:t>)</a:t>
                          </a:r>
                          <a:endParaRPr lang="ru-RU" sz="1800" b="1"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800" b="1" i="0" u="none" strike="noStrike" kern="1200" dirty="0" smtClean="0">
                              <a:solidFill>
                                <a:schemeClr val="lt1"/>
                              </a:solidFill>
                              <a:effectLst/>
                              <a:latin typeface="Times New Roman" pitchFamily="18" charset="0"/>
                              <a:ea typeface="+mn-ea"/>
                              <a:cs typeface="Times New Roman" pitchFamily="18" charset="0"/>
                            </a:rPr>
                            <a:t>(16) Psyche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240 × 185 × 145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6</a:t>
                          </a:r>
                          <a:r>
                            <a:rPr lang="en-US" sz="1800" b="0" i="0" kern="1200" dirty="0" smtClean="0">
                              <a:solidFill>
                                <a:schemeClr val="dk1"/>
                              </a:solidFill>
                              <a:effectLst/>
                              <a:latin typeface="Times New Roman" pitchFamily="18" charset="0"/>
                              <a:ea typeface="+mn-ea"/>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154</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800" b="1" i="0" kern="1200" dirty="0" smtClean="0">
                              <a:solidFill>
                                <a:schemeClr val="lt1"/>
                              </a:solidFill>
                              <a:effectLst/>
                              <a:latin typeface="Times New Roman" pitchFamily="18" charset="0"/>
                              <a:ea typeface="+mn-ea"/>
                              <a:cs typeface="Times New Roman" pitchFamily="18" charset="0"/>
                            </a:rPr>
                            <a:t>624 </a:t>
                          </a:r>
                          <a:r>
                            <a:rPr lang="en-US" sz="1800" b="1" i="0" kern="1200" dirty="0" err="1" smtClean="0">
                              <a:solidFill>
                                <a:schemeClr val="lt1"/>
                              </a:solidFill>
                              <a:effectLst/>
                              <a:latin typeface="Times New Roman" pitchFamily="18" charset="0"/>
                              <a:ea typeface="+mn-ea"/>
                              <a:cs typeface="Times New Roman" pitchFamily="18" charset="0"/>
                            </a:rPr>
                            <a:t>Hektor</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370 × 195 × 195</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6</a:t>
                          </a:r>
                          <a:r>
                            <a:rPr lang="en-US" sz="1800" b="0" i="0" kern="1200" dirty="0" smtClean="0">
                              <a:solidFill>
                                <a:schemeClr val="dk1"/>
                              </a:solidFill>
                              <a:effectLst/>
                              <a:latin typeface="Times New Roman" pitchFamily="18" charset="0"/>
                              <a:ea typeface="+mn-ea"/>
                              <a:cs typeface="Times New Roman" pitchFamily="18" charset="0"/>
                            </a:rPr>
                            <a:t>.</a:t>
                          </a:r>
                          <a:r>
                            <a:rPr lang="ru-RU" sz="1800" b="0" i="0" kern="1200" dirty="0" smtClean="0">
                              <a:solidFill>
                                <a:schemeClr val="dk1"/>
                              </a:solidFill>
                              <a:effectLst/>
                              <a:latin typeface="Times New Roman" pitchFamily="18" charset="0"/>
                              <a:ea typeface="+mn-ea"/>
                              <a:cs typeface="Times New Roman" pitchFamily="18" charset="0"/>
                            </a:rPr>
                            <a:t>7</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13</a:t>
                          </a:r>
                          <a:r>
                            <a:rPr lang="en-US" sz="1800" b="0" i="0" kern="1200" dirty="0" smtClean="0">
                              <a:solidFill>
                                <a:schemeClr val="dk1"/>
                              </a:solidFill>
                              <a:effectLst/>
                              <a:latin typeface="Times New Roman" pitchFamily="18" charset="0"/>
                              <a:ea typeface="+mn-ea"/>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en-US" sz="1800" b="1" dirty="0" smtClean="0">
                              <a:effectLst/>
                              <a:latin typeface="Times New Roman" pitchFamily="18" charset="0"/>
                              <a:ea typeface="Calibri"/>
                              <a:cs typeface="Times New Roman" pitchFamily="18" charset="0"/>
                            </a:rPr>
                            <a:t>(87) Sylvia</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384</a:t>
                          </a:r>
                          <a:r>
                            <a:rPr lang="en-US" sz="1800" b="0" i="0" kern="1200" dirty="0" smtClean="0">
                              <a:solidFill>
                                <a:schemeClr val="dk1"/>
                              </a:solidFill>
                              <a:effectLst/>
                              <a:latin typeface="Times New Roman" pitchFamily="18" charset="0"/>
                              <a:ea typeface="+mn-ea"/>
                              <a:cs typeface="Times New Roman" pitchFamily="18" charset="0"/>
                            </a:rPr>
                            <a:t> </a:t>
                          </a:r>
                          <a:r>
                            <a:rPr lang="ru-RU" sz="1800" b="0" i="0" kern="1200" dirty="0" smtClean="0">
                              <a:solidFill>
                                <a:schemeClr val="dk1"/>
                              </a:solidFill>
                              <a:effectLst/>
                              <a:latin typeface="Times New Roman" pitchFamily="18" charset="0"/>
                              <a:ea typeface="+mn-ea"/>
                              <a:cs typeface="Times New Roman" pitchFamily="18" charset="0"/>
                            </a:rPr>
                            <a:t>×</a:t>
                          </a:r>
                          <a:r>
                            <a:rPr lang="en-US" sz="1800" b="0" i="0" kern="1200" dirty="0" smtClean="0">
                              <a:solidFill>
                                <a:schemeClr val="dk1"/>
                              </a:solidFill>
                              <a:effectLst/>
                              <a:latin typeface="Times New Roman" pitchFamily="18" charset="0"/>
                              <a:ea typeface="+mn-ea"/>
                              <a:cs typeface="Times New Roman" pitchFamily="18" charset="0"/>
                            </a:rPr>
                            <a:t> </a:t>
                          </a:r>
                          <a:r>
                            <a:rPr lang="ru-RU" sz="1800" b="0" i="0" kern="1200" dirty="0" smtClean="0">
                              <a:solidFill>
                                <a:schemeClr val="dk1"/>
                              </a:solidFill>
                              <a:effectLst/>
                              <a:latin typeface="Times New Roman" pitchFamily="18" charset="0"/>
                              <a:ea typeface="+mn-ea"/>
                              <a:cs typeface="Times New Roman" pitchFamily="18" charset="0"/>
                            </a:rPr>
                            <a:t>262</a:t>
                          </a:r>
                          <a:r>
                            <a:rPr lang="en-US" sz="1800" b="0" i="0" kern="1200" dirty="0" smtClean="0">
                              <a:solidFill>
                                <a:schemeClr val="dk1"/>
                              </a:solidFill>
                              <a:effectLst/>
                              <a:latin typeface="Times New Roman" pitchFamily="18" charset="0"/>
                              <a:ea typeface="+mn-ea"/>
                              <a:cs typeface="Times New Roman" pitchFamily="18" charset="0"/>
                            </a:rPr>
                            <a:t> </a:t>
                          </a:r>
                          <a:r>
                            <a:rPr lang="ru-RU" sz="1800" b="0" i="0" kern="1200" dirty="0" smtClean="0">
                              <a:solidFill>
                                <a:schemeClr val="dk1"/>
                              </a:solidFill>
                              <a:effectLst/>
                              <a:latin typeface="Times New Roman" pitchFamily="18" charset="0"/>
                              <a:ea typeface="+mn-ea"/>
                              <a:cs typeface="Times New Roman" pitchFamily="18" charset="0"/>
                            </a:rPr>
                            <a:t>×</a:t>
                          </a:r>
                          <a:r>
                            <a:rPr lang="en-US" sz="1800" b="0" i="0" kern="1200" dirty="0" smtClean="0">
                              <a:solidFill>
                                <a:schemeClr val="dk1"/>
                              </a:solidFill>
                              <a:effectLst/>
                              <a:latin typeface="Times New Roman" pitchFamily="18" charset="0"/>
                              <a:ea typeface="+mn-ea"/>
                              <a:cs typeface="Times New Roman" pitchFamily="18" charset="0"/>
                            </a:rPr>
                            <a:t> </a:t>
                          </a:r>
                          <a:r>
                            <a:rPr lang="ru-RU" sz="1800" b="0" i="0" kern="1200" dirty="0" smtClean="0">
                              <a:solidFill>
                                <a:schemeClr val="dk1"/>
                              </a:solidFill>
                              <a:effectLst/>
                              <a:latin typeface="Times New Roman" pitchFamily="18" charset="0"/>
                              <a:ea typeface="+mn-ea"/>
                              <a:cs typeface="Times New Roman" pitchFamily="18" charset="0"/>
                            </a:rPr>
                            <a:t>232 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7</a:t>
                          </a:r>
                          <a:r>
                            <a:rPr lang="en-US" sz="1800" b="0" i="0" kern="1200" dirty="0" smtClean="0">
                              <a:solidFill>
                                <a:schemeClr val="dk1"/>
                              </a:solidFill>
                              <a:effectLst/>
                              <a:latin typeface="Times New Roman" pitchFamily="18" charset="0"/>
                              <a:ea typeface="+mn-ea"/>
                              <a:cs typeface="Times New Roman" pitchFamily="18" charset="0"/>
                            </a:rPr>
                            <a:t>.3</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13</a:t>
                          </a:r>
                          <a:r>
                            <a:rPr lang="en-US" sz="1800" b="0" i="0" kern="1200" dirty="0" smtClean="0">
                              <a:solidFill>
                                <a:schemeClr val="dk1"/>
                              </a:solidFill>
                              <a:effectLst/>
                              <a:latin typeface="Times New Roman" pitchFamily="18" charset="0"/>
                              <a:ea typeface="+mn-ea"/>
                              <a:cs typeface="Times New Roman" pitchFamily="18" charset="0"/>
                            </a:rPr>
                            <a:t>8</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b="1" dirty="0">
                              <a:effectLst/>
                              <a:latin typeface="Times New Roman" pitchFamily="18" charset="0"/>
                              <a:cs typeface="Times New Roman" pitchFamily="18" charset="0"/>
                            </a:rPr>
                            <a:t>216 </a:t>
                          </a:r>
                          <a:r>
                            <a:rPr lang="en-US" sz="1800" b="1" dirty="0" err="1" smtClean="0">
                              <a:effectLst/>
                              <a:latin typeface="Times New Roman" pitchFamily="18" charset="0"/>
                              <a:cs typeface="Times New Roman" pitchFamily="18" charset="0"/>
                            </a:rPr>
                            <a:t>Kleopatra</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217 </a:t>
                          </a:r>
                          <a:r>
                            <a:rPr lang="ru-RU" sz="1800" b="0" i="0" kern="1200" dirty="0" smtClean="0">
                              <a:solidFill>
                                <a:schemeClr val="dk1"/>
                              </a:solidFill>
                              <a:effectLst/>
                              <a:latin typeface="Times New Roman" pitchFamily="18" charset="0"/>
                              <a:ea typeface="+mn-ea"/>
                              <a:cs typeface="Times New Roman" pitchFamily="18" charset="0"/>
                            </a:rPr>
                            <a:t>×</a:t>
                          </a:r>
                          <a:r>
                            <a:rPr lang="en-US" sz="1800" dirty="0" smtClean="0">
                              <a:effectLst/>
                              <a:latin typeface="Times New Roman" pitchFamily="18" charset="0"/>
                              <a:cs typeface="Times New Roman" pitchFamily="18" charset="0"/>
                            </a:rPr>
                            <a:t> 94 </a:t>
                          </a:r>
                          <a:r>
                            <a:rPr lang="ru-RU" sz="1800" b="0" i="0" kern="1200" dirty="0" smtClean="0">
                              <a:solidFill>
                                <a:schemeClr val="dk1"/>
                              </a:solidFill>
                              <a:effectLst/>
                              <a:latin typeface="Times New Roman" pitchFamily="18" charset="0"/>
                              <a:ea typeface="+mn-ea"/>
                              <a:cs typeface="Times New Roman" pitchFamily="18" charset="0"/>
                            </a:rPr>
                            <a:t>×</a:t>
                          </a:r>
                          <a:r>
                            <a:rPr lang="en-US" sz="1800" dirty="0" smtClean="0">
                              <a:effectLst/>
                              <a:latin typeface="Times New Roman" pitchFamily="18" charset="0"/>
                              <a:cs typeface="Times New Roman" pitchFamily="18" charset="0"/>
                            </a:rPr>
                            <a:t> 81</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8</a:t>
                          </a:r>
                          <a:r>
                            <a:rPr lang="ru-RU" sz="1800" dirty="0" smtClean="0">
                              <a:effectLst/>
                              <a:latin typeface="Times New Roman" pitchFamily="18" charset="0"/>
                              <a:cs typeface="Times New Roman" pitchFamily="18" charset="0"/>
                            </a:rPr>
                            <a:t>.</a:t>
                          </a:r>
                          <a:r>
                            <a:rPr lang="en-US" sz="1800" dirty="0" smtClean="0">
                              <a:effectLst/>
                              <a:latin typeface="Times New Roman" pitchFamily="18" charset="0"/>
                              <a:cs typeface="Times New Roman" pitchFamily="18" charset="0"/>
                            </a:rPr>
                            <a:t>1</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100</a:t>
                          </a:r>
                          <a:endParaRPr lang="ru-RU" sz="1800" dirty="0">
                            <a:effectLst/>
                            <a:latin typeface="Times New Roman" pitchFamily="18" charset="0"/>
                            <a:ea typeface="Calibri"/>
                            <a:cs typeface="Times New Roman" pitchFamily="18" charset="0"/>
                          </a:endParaRPr>
                        </a:p>
                      </a:txBody>
                      <a:tcPr marL="67084" marR="67084" marT="0" marB="0" anchor="ctr"/>
                    </a:tc>
                  </a:tr>
                  <a:tr h="251602">
                    <a:tc>
                      <a:txBody>
                        <a:bodyPr/>
                        <a:lstStyle/>
                        <a:p>
                          <a:pPr>
                            <a:lnSpc>
                              <a:spcPct val="115000"/>
                            </a:lnSpc>
                            <a:spcAft>
                              <a:spcPts val="0"/>
                            </a:spcAft>
                          </a:pPr>
                          <a:r>
                            <a:rPr lang="ru-RU" sz="1800" b="1" dirty="0">
                              <a:effectLst/>
                              <a:latin typeface="Times New Roman" pitchFamily="18" charset="0"/>
                              <a:cs typeface="Times New Roman" pitchFamily="18" charset="0"/>
                            </a:rPr>
                            <a:t>4 </a:t>
                          </a:r>
                          <a:r>
                            <a:rPr lang="en-US" sz="1800" b="1" dirty="0" err="1" smtClean="0">
                              <a:effectLst/>
                              <a:latin typeface="Times New Roman" pitchFamily="18" charset="0"/>
                              <a:cs typeface="Times New Roman" pitchFamily="18" charset="0"/>
                            </a:rPr>
                            <a:t>Vesta</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578 </a:t>
                          </a:r>
                          <a:r>
                            <a:rPr lang="ru-RU" sz="1800" b="0" i="0" kern="1200" dirty="0" smtClean="0">
                              <a:solidFill>
                                <a:schemeClr val="dk1"/>
                              </a:solidFill>
                              <a:effectLst/>
                              <a:latin typeface="Times New Roman" pitchFamily="18" charset="0"/>
                              <a:ea typeface="+mn-ea"/>
                              <a:cs typeface="Times New Roman" pitchFamily="18" charset="0"/>
                            </a:rPr>
                            <a:t>×</a:t>
                          </a:r>
                          <a:r>
                            <a:rPr lang="en-US" sz="1800" dirty="0" smtClean="0">
                              <a:effectLst/>
                              <a:latin typeface="Times New Roman" pitchFamily="18" charset="0"/>
                              <a:cs typeface="Times New Roman" pitchFamily="18" charset="0"/>
                            </a:rPr>
                            <a:t> 560 </a:t>
                          </a:r>
                          <a:r>
                            <a:rPr lang="ru-RU" sz="1800" b="0" i="0" kern="1200" dirty="0" smtClean="0">
                              <a:solidFill>
                                <a:schemeClr val="dk1"/>
                              </a:solidFill>
                              <a:effectLst/>
                              <a:latin typeface="Times New Roman" pitchFamily="18" charset="0"/>
                              <a:ea typeface="+mn-ea"/>
                              <a:cs typeface="Times New Roman" pitchFamily="18" charset="0"/>
                            </a:rPr>
                            <a:t>×</a:t>
                          </a:r>
                          <a:r>
                            <a:rPr lang="en-US" sz="1800" dirty="0" smtClean="0">
                              <a:effectLst/>
                              <a:latin typeface="Times New Roman" pitchFamily="18" charset="0"/>
                              <a:cs typeface="Times New Roman" pitchFamily="18" charset="0"/>
                            </a:rPr>
                            <a:t> 458</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22.0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350</a:t>
                          </a:r>
                          <a:endParaRPr lang="ru-RU" sz="1800" dirty="0">
                            <a:effectLst/>
                            <a:latin typeface="Times New Roman" pitchFamily="18" charset="0"/>
                            <a:ea typeface="Calibri"/>
                            <a:cs typeface="Times New Roman" pitchFamily="18" charset="0"/>
                          </a:endParaRPr>
                        </a:p>
                      </a:txBody>
                      <a:tcPr marL="67084" marR="67084" marT="0" marB="0" anchor="ctr"/>
                    </a:tc>
                  </a:tr>
                </a:tbl>
              </a:graphicData>
            </a:graphic>
          </p:graphicFrame>
        </mc:Choice>
        <mc:Fallback xmlns="">
          <p:graphicFrame>
            <p:nvGraphicFramePr>
              <p:cNvPr id="7" name="Таблица 6"/>
              <p:cNvGraphicFramePr>
                <a:graphicFrameLocks noGrp="1"/>
              </p:cNvGraphicFramePr>
              <p:nvPr>
                <p:extLst>
                  <p:ext uri="{D42A27DB-BD31-4B8C-83A1-F6EECF244321}">
                    <p14:modId xmlns:p14="http://schemas.microsoft.com/office/powerpoint/2010/main" val="3885392300"/>
                  </p:ext>
                </p:extLst>
              </p:nvPr>
            </p:nvGraphicFramePr>
            <p:xfrm>
              <a:off x="1140190" y="3658200"/>
              <a:ext cx="6987446" cy="1892808"/>
            </p:xfrm>
            <a:graphic>
              <a:graphicData uri="http://schemas.openxmlformats.org/drawingml/2006/table">
                <a:tbl>
                  <a:tblPr firstRow="1" firstCol="1" bandRow="1">
                    <a:tableStyleId>{5C22544A-7EE6-4342-B048-85BDC9FD1C3A}</a:tableStyleId>
                  </a:tblPr>
                  <a:tblGrid>
                    <a:gridCol w="1581968"/>
                    <a:gridCol w="1883593"/>
                    <a:gridCol w="1201730"/>
                    <a:gridCol w="2320155"/>
                  </a:tblGrid>
                  <a:tr h="315468">
                    <a:tc>
                      <a:txBody>
                        <a:bodyPr/>
                        <a:lstStyle/>
                        <a:p>
                          <a:pPr algn="ctr">
                            <a:lnSpc>
                              <a:spcPct val="115000"/>
                            </a:lnSpc>
                            <a:spcAft>
                              <a:spcPts val="0"/>
                            </a:spcAft>
                          </a:pPr>
                          <a:r>
                            <a:rPr lang="en-US" sz="1800" b="1" dirty="0" smtClean="0">
                              <a:effectLst/>
                              <a:latin typeface="Times New Roman" pitchFamily="18" charset="0"/>
                              <a:cs typeface="Times New Roman" pitchFamily="18" charset="0"/>
                            </a:rPr>
                            <a:t>Name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endParaRPr lang="ru-RU"/>
                        </a:p>
                      </a:txBody>
                      <a:tcPr marL="67084" marR="67084" marT="0" marB="0" anchor="ctr">
                        <a:blipFill rotWithShape="1">
                          <a:blip r:embed="rId3"/>
                          <a:stretch>
                            <a:fillRect l="-83819" t="-17308" r="-187379" b="-534615"/>
                          </a:stretch>
                        </a:blipFill>
                      </a:tcPr>
                    </a:tc>
                    <a:tc>
                      <a:txBody>
                        <a:bodyPr/>
                        <a:lstStyle/>
                        <a:p>
                          <a:endParaRPr lang="ru-RU"/>
                        </a:p>
                      </a:txBody>
                      <a:tcPr marL="67084" marR="67084" marT="0" marB="0" anchor="ctr">
                        <a:blipFill rotWithShape="1">
                          <a:blip r:embed="rId3"/>
                          <a:stretch>
                            <a:fillRect l="-288325" t="-17308" r="-193909" b="-534615"/>
                          </a:stretch>
                        </a:blipFill>
                      </a:tcPr>
                    </a:tc>
                    <a:tc>
                      <a:txBody>
                        <a:bodyPr/>
                        <a:lstStyle/>
                        <a:p>
                          <a:endParaRPr lang="ru-RU"/>
                        </a:p>
                      </a:txBody>
                      <a:tcPr marL="67084" marR="67084" marT="0" marB="0" anchor="ctr">
                        <a:blipFill rotWithShape="1">
                          <a:blip r:embed="rId3"/>
                          <a:stretch>
                            <a:fillRect l="-200787" t="-17308" r="-262" b="-534615"/>
                          </a:stretch>
                        </a:blipFill>
                      </a:tcPr>
                    </a:tc>
                  </a:tr>
                  <a:tr h="315468">
                    <a:tc>
                      <a:txBody>
                        <a:bodyPr/>
                        <a:lstStyle/>
                        <a:p>
                          <a:pPr>
                            <a:lnSpc>
                              <a:spcPct val="115000"/>
                            </a:lnSpc>
                            <a:spcAft>
                              <a:spcPts val="0"/>
                            </a:spcAft>
                          </a:pPr>
                          <a:r>
                            <a:rPr lang="en-US" sz="1800" b="1" i="0" u="none" strike="noStrike" kern="1200" dirty="0" smtClean="0">
                              <a:solidFill>
                                <a:schemeClr val="lt1"/>
                              </a:solidFill>
                              <a:effectLst/>
                              <a:latin typeface="Times New Roman" pitchFamily="18" charset="0"/>
                              <a:ea typeface="+mn-ea"/>
                              <a:cs typeface="Times New Roman" pitchFamily="18" charset="0"/>
                            </a:rPr>
                            <a:t>(16) Psyche</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240 × 185 × 145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6</a:t>
                          </a:r>
                          <a:r>
                            <a:rPr lang="en-US" sz="1800" b="0" i="0" kern="1200" dirty="0" smtClean="0">
                              <a:solidFill>
                                <a:schemeClr val="dk1"/>
                              </a:solidFill>
                              <a:effectLst/>
                              <a:latin typeface="Times New Roman" pitchFamily="18" charset="0"/>
                              <a:ea typeface="+mn-ea"/>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154</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en-US" sz="1800" b="1" i="0" kern="1200" dirty="0" smtClean="0">
                              <a:solidFill>
                                <a:schemeClr val="lt1"/>
                              </a:solidFill>
                              <a:effectLst/>
                              <a:latin typeface="Times New Roman" pitchFamily="18" charset="0"/>
                              <a:ea typeface="+mn-ea"/>
                              <a:cs typeface="Times New Roman" pitchFamily="18" charset="0"/>
                            </a:rPr>
                            <a:t>624 </a:t>
                          </a:r>
                          <a:r>
                            <a:rPr lang="en-US" sz="1800" b="1" i="0" kern="1200" dirty="0" err="1" smtClean="0">
                              <a:solidFill>
                                <a:schemeClr val="lt1"/>
                              </a:solidFill>
                              <a:effectLst/>
                              <a:latin typeface="Times New Roman" pitchFamily="18" charset="0"/>
                              <a:ea typeface="+mn-ea"/>
                              <a:cs typeface="Times New Roman" pitchFamily="18" charset="0"/>
                            </a:rPr>
                            <a:t>Hektor</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370 × 195 × 195</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6</a:t>
                          </a:r>
                          <a:r>
                            <a:rPr lang="en-US" sz="1800" b="0" i="0" kern="1200" dirty="0" smtClean="0">
                              <a:solidFill>
                                <a:schemeClr val="dk1"/>
                              </a:solidFill>
                              <a:effectLst/>
                              <a:latin typeface="Times New Roman" pitchFamily="18" charset="0"/>
                              <a:ea typeface="+mn-ea"/>
                              <a:cs typeface="Times New Roman" pitchFamily="18" charset="0"/>
                            </a:rPr>
                            <a:t>.</a:t>
                          </a:r>
                          <a:r>
                            <a:rPr lang="ru-RU" sz="1800" b="0" i="0" kern="1200" dirty="0" smtClean="0">
                              <a:solidFill>
                                <a:schemeClr val="dk1"/>
                              </a:solidFill>
                              <a:effectLst/>
                              <a:latin typeface="Times New Roman" pitchFamily="18" charset="0"/>
                              <a:ea typeface="+mn-ea"/>
                              <a:cs typeface="Times New Roman" pitchFamily="18" charset="0"/>
                            </a:rPr>
                            <a:t>7</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13</a:t>
                          </a:r>
                          <a:r>
                            <a:rPr lang="en-US" sz="1800" b="0" i="0" kern="1200" dirty="0" smtClean="0">
                              <a:solidFill>
                                <a:schemeClr val="dk1"/>
                              </a:solidFill>
                              <a:effectLst/>
                              <a:latin typeface="Times New Roman" pitchFamily="18" charset="0"/>
                              <a:ea typeface="+mn-ea"/>
                              <a:cs typeface="Times New Roman" pitchFamily="18" charset="0"/>
                            </a:rPr>
                            <a:t>0</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en-US" sz="1800" b="1" dirty="0" smtClean="0">
                              <a:effectLst/>
                              <a:latin typeface="Times New Roman" pitchFamily="18" charset="0"/>
                              <a:ea typeface="Calibri"/>
                              <a:cs typeface="Times New Roman" pitchFamily="18" charset="0"/>
                            </a:rPr>
                            <a:t>(87) Sylvia</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384</a:t>
                          </a:r>
                          <a:r>
                            <a:rPr lang="en-US" sz="1800" b="0" i="0" kern="1200" dirty="0" smtClean="0">
                              <a:solidFill>
                                <a:schemeClr val="dk1"/>
                              </a:solidFill>
                              <a:effectLst/>
                              <a:latin typeface="Times New Roman" pitchFamily="18" charset="0"/>
                              <a:ea typeface="+mn-ea"/>
                              <a:cs typeface="Times New Roman" pitchFamily="18" charset="0"/>
                            </a:rPr>
                            <a:t> </a:t>
                          </a:r>
                          <a:r>
                            <a:rPr lang="ru-RU" sz="1800" b="0" i="0" kern="1200" dirty="0" smtClean="0">
                              <a:solidFill>
                                <a:schemeClr val="dk1"/>
                              </a:solidFill>
                              <a:effectLst/>
                              <a:latin typeface="Times New Roman" pitchFamily="18" charset="0"/>
                              <a:ea typeface="+mn-ea"/>
                              <a:cs typeface="Times New Roman" pitchFamily="18" charset="0"/>
                            </a:rPr>
                            <a:t>×</a:t>
                          </a:r>
                          <a:r>
                            <a:rPr lang="en-US" sz="1800" b="0" i="0" kern="1200" dirty="0" smtClean="0">
                              <a:solidFill>
                                <a:schemeClr val="dk1"/>
                              </a:solidFill>
                              <a:effectLst/>
                              <a:latin typeface="Times New Roman" pitchFamily="18" charset="0"/>
                              <a:ea typeface="+mn-ea"/>
                              <a:cs typeface="Times New Roman" pitchFamily="18" charset="0"/>
                            </a:rPr>
                            <a:t> </a:t>
                          </a:r>
                          <a:r>
                            <a:rPr lang="ru-RU" sz="1800" b="0" i="0" kern="1200" dirty="0" smtClean="0">
                              <a:solidFill>
                                <a:schemeClr val="dk1"/>
                              </a:solidFill>
                              <a:effectLst/>
                              <a:latin typeface="Times New Roman" pitchFamily="18" charset="0"/>
                              <a:ea typeface="+mn-ea"/>
                              <a:cs typeface="Times New Roman" pitchFamily="18" charset="0"/>
                            </a:rPr>
                            <a:t>262</a:t>
                          </a:r>
                          <a:r>
                            <a:rPr lang="en-US" sz="1800" b="0" i="0" kern="1200" dirty="0" smtClean="0">
                              <a:solidFill>
                                <a:schemeClr val="dk1"/>
                              </a:solidFill>
                              <a:effectLst/>
                              <a:latin typeface="Times New Roman" pitchFamily="18" charset="0"/>
                              <a:ea typeface="+mn-ea"/>
                              <a:cs typeface="Times New Roman" pitchFamily="18" charset="0"/>
                            </a:rPr>
                            <a:t> </a:t>
                          </a:r>
                          <a:r>
                            <a:rPr lang="ru-RU" sz="1800" b="0" i="0" kern="1200" dirty="0" smtClean="0">
                              <a:solidFill>
                                <a:schemeClr val="dk1"/>
                              </a:solidFill>
                              <a:effectLst/>
                              <a:latin typeface="Times New Roman" pitchFamily="18" charset="0"/>
                              <a:ea typeface="+mn-ea"/>
                              <a:cs typeface="Times New Roman" pitchFamily="18" charset="0"/>
                            </a:rPr>
                            <a:t>×</a:t>
                          </a:r>
                          <a:r>
                            <a:rPr lang="en-US" sz="1800" b="0" i="0" kern="1200" dirty="0" smtClean="0">
                              <a:solidFill>
                                <a:schemeClr val="dk1"/>
                              </a:solidFill>
                              <a:effectLst/>
                              <a:latin typeface="Times New Roman" pitchFamily="18" charset="0"/>
                              <a:ea typeface="+mn-ea"/>
                              <a:cs typeface="Times New Roman" pitchFamily="18" charset="0"/>
                            </a:rPr>
                            <a:t> </a:t>
                          </a:r>
                          <a:r>
                            <a:rPr lang="ru-RU" sz="1800" b="0" i="0" kern="1200" dirty="0" smtClean="0">
                              <a:solidFill>
                                <a:schemeClr val="dk1"/>
                              </a:solidFill>
                              <a:effectLst/>
                              <a:latin typeface="Times New Roman" pitchFamily="18" charset="0"/>
                              <a:ea typeface="+mn-ea"/>
                              <a:cs typeface="Times New Roman" pitchFamily="18" charset="0"/>
                            </a:rPr>
                            <a:t>232 </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7</a:t>
                          </a:r>
                          <a:r>
                            <a:rPr lang="en-US" sz="1800" b="0" i="0" kern="1200" dirty="0" smtClean="0">
                              <a:solidFill>
                                <a:schemeClr val="dk1"/>
                              </a:solidFill>
                              <a:effectLst/>
                              <a:latin typeface="Times New Roman" pitchFamily="18" charset="0"/>
                              <a:ea typeface="+mn-ea"/>
                              <a:cs typeface="Times New Roman" pitchFamily="18" charset="0"/>
                            </a:rPr>
                            <a:t>.3</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ru-RU" sz="1800" b="0" i="0" kern="1200" dirty="0" smtClean="0">
                              <a:solidFill>
                                <a:schemeClr val="dk1"/>
                              </a:solidFill>
                              <a:effectLst/>
                              <a:latin typeface="Times New Roman" pitchFamily="18" charset="0"/>
                              <a:ea typeface="+mn-ea"/>
                              <a:cs typeface="Times New Roman" pitchFamily="18" charset="0"/>
                            </a:rPr>
                            <a:t>13</a:t>
                          </a:r>
                          <a:r>
                            <a:rPr lang="en-US" sz="1800" b="0" i="0" kern="1200" dirty="0" smtClean="0">
                              <a:solidFill>
                                <a:schemeClr val="dk1"/>
                              </a:solidFill>
                              <a:effectLst/>
                              <a:latin typeface="Times New Roman" pitchFamily="18" charset="0"/>
                              <a:ea typeface="+mn-ea"/>
                              <a:cs typeface="Times New Roman" pitchFamily="18" charset="0"/>
                            </a:rPr>
                            <a:t>8</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ru-RU" sz="1800" b="1" dirty="0">
                              <a:effectLst/>
                              <a:latin typeface="Times New Roman" pitchFamily="18" charset="0"/>
                              <a:cs typeface="Times New Roman" pitchFamily="18" charset="0"/>
                            </a:rPr>
                            <a:t>216 </a:t>
                          </a:r>
                          <a:r>
                            <a:rPr lang="en-US" sz="1800" b="1" dirty="0" err="1" smtClean="0">
                              <a:effectLst/>
                              <a:latin typeface="Times New Roman" pitchFamily="18" charset="0"/>
                              <a:cs typeface="Times New Roman" pitchFamily="18" charset="0"/>
                            </a:rPr>
                            <a:t>Kleopatra</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217 </a:t>
                          </a:r>
                          <a:r>
                            <a:rPr lang="ru-RU" sz="1800" b="0" i="0" kern="1200" dirty="0" smtClean="0">
                              <a:solidFill>
                                <a:schemeClr val="dk1"/>
                              </a:solidFill>
                              <a:effectLst/>
                              <a:latin typeface="Times New Roman" pitchFamily="18" charset="0"/>
                              <a:ea typeface="+mn-ea"/>
                              <a:cs typeface="Times New Roman" pitchFamily="18" charset="0"/>
                            </a:rPr>
                            <a:t>×</a:t>
                          </a:r>
                          <a:r>
                            <a:rPr lang="en-US" sz="1800" dirty="0" smtClean="0">
                              <a:effectLst/>
                              <a:latin typeface="Times New Roman" pitchFamily="18" charset="0"/>
                              <a:cs typeface="Times New Roman" pitchFamily="18" charset="0"/>
                            </a:rPr>
                            <a:t> 94 </a:t>
                          </a:r>
                          <a:r>
                            <a:rPr lang="ru-RU" sz="1800" b="0" i="0" kern="1200" dirty="0" smtClean="0">
                              <a:solidFill>
                                <a:schemeClr val="dk1"/>
                              </a:solidFill>
                              <a:effectLst/>
                              <a:latin typeface="Times New Roman" pitchFamily="18" charset="0"/>
                              <a:ea typeface="+mn-ea"/>
                              <a:cs typeface="Times New Roman" pitchFamily="18" charset="0"/>
                            </a:rPr>
                            <a:t>×</a:t>
                          </a:r>
                          <a:r>
                            <a:rPr lang="en-US" sz="1800" dirty="0" smtClean="0">
                              <a:effectLst/>
                              <a:latin typeface="Times New Roman" pitchFamily="18" charset="0"/>
                              <a:cs typeface="Times New Roman" pitchFamily="18" charset="0"/>
                            </a:rPr>
                            <a:t> 81</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8</a:t>
                          </a:r>
                          <a:r>
                            <a:rPr lang="ru-RU" sz="1800" dirty="0" smtClean="0">
                              <a:effectLst/>
                              <a:latin typeface="Times New Roman" pitchFamily="18" charset="0"/>
                              <a:cs typeface="Times New Roman" pitchFamily="18" charset="0"/>
                            </a:rPr>
                            <a:t>.</a:t>
                          </a:r>
                          <a:r>
                            <a:rPr lang="en-US" sz="1800" dirty="0" smtClean="0">
                              <a:effectLst/>
                              <a:latin typeface="Times New Roman" pitchFamily="18" charset="0"/>
                              <a:cs typeface="Times New Roman" pitchFamily="18" charset="0"/>
                            </a:rPr>
                            <a:t>1</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100</a:t>
                          </a:r>
                          <a:endParaRPr lang="ru-RU" sz="1800" dirty="0">
                            <a:effectLst/>
                            <a:latin typeface="Times New Roman" pitchFamily="18" charset="0"/>
                            <a:ea typeface="Calibri"/>
                            <a:cs typeface="Times New Roman" pitchFamily="18" charset="0"/>
                          </a:endParaRPr>
                        </a:p>
                      </a:txBody>
                      <a:tcPr marL="67084" marR="67084" marT="0" marB="0" anchor="ctr"/>
                    </a:tc>
                  </a:tr>
                  <a:tr h="315468">
                    <a:tc>
                      <a:txBody>
                        <a:bodyPr/>
                        <a:lstStyle/>
                        <a:p>
                          <a:pPr>
                            <a:lnSpc>
                              <a:spcPct val="115000"/>
                            </a:lnSpc>
                            <a:spcAft>
                              <a:spcPts val="0"/>
                            </a:spcAft>
                          </a:pPr>
                          <a:r>
                            <a:rPr lang="ru-RU" sz="1800" b="1" dirty="0">
                              <a:effectLst/>
                              <a:latin typeface="Times New Roman" pitchFamily="18" charset="0"/>
                              <a:cs typeface="Times New Roman" pitchFamily="18" charset="0"/>
                            </a:rPr>
                            <a:t>4 </a:t>
                          </a:r>
                          <a:r>
                            <a:rPr lang="en-US" sz="1800" b="1" dirty="0" err="1" smtClean="0">
                              <a:effectLst/>
                              <a:latin typeface="Times New Roman" pitchFamily="18" charset="0"/>
                              <a:cs typeface="Times New Roman" pitchFamily="18" charset="0"/>
                            </a:rPr>
                            <a:t>Vesta</a:t>
                          </a:r>
                          <a:endParaRPr lang="ru-RU" sz="1800" b="1"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578 </a:t>
                          </a:r>
                          <a:r>
                            <a:rPr lang="ru-RU" sz="1800" b="0" i="0" kern="1200" dirty="0" smtClean="0">
                              <a:solidFill>
                                <a:schemeClr val="dk1"/>
                              </a:solidFill>
                              <a:effectLst/>
                              <a:latin typeface="Times New Roman" pitchFamily="18" charset="0"/>
                              <a:ea typeface="+mn-ea"/>
                              <a:cs typeface="Times New Roman" pitchFamily="18" charset="0"/>
                            </a:rPr>
                            <a:t>×</a:t>
                          </a:r>
                          <a:r>
                            <a:rPr lang="en-US" sz="1800" dirty="0" smtClean="0">
                              <a:effectLst/>
                              <a:latin typeface="Times New Roman" pitchFamily="18" charset="0"/>
                              <a:cs typeface="Times New Roman" pitchFamily="18" charset="0"/>
                            </a:rPr>
                            <a:t> 560 </a:t>
                          </a:r>
                          <a:r>
                            <a:rPr lang="ru-RU" sz="1800" b="0" i="0" kern="1200" dirty="0" smtClean="0">
                              <a:solidFill>
                                <a:schemeClr val="dk1"/>
                              </a:solidFill>
                              <a:effectLst/>
                              <a:latin typeface="Times New Roman" pitchFamily="18" charset="0"/>
                              <a:ea typeface="+mn-ea"/>
                              <a:cs typeface="Times New Roman" pitchFamily="18" charset="0"/>
                            </a:rPr>
                            <a:t>×</a:t>
                          </a:r>
                          <a:r>
                            <a:rPr lang="en-US" sz="1800" dirty="0" smtClean="0">
                              <a:effectLst/>
                              <a:latin typeface="Times New Roman" pitchFamily="18" charset="0"/>
                              <a:cs typeface="Times New Roman" pitchFamily="18" charset="0"/>
                            </a:rPr>
                            <a:t> 458</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22.0</a:t>
                          </a:r>
                          <a:endParaRPr lang="ru-RU" sz="1800" dirty="0">
                            <a:effectLst/>
                            <a:latin typeface="Times New Roman" pitchFamily="18" charset="0"/>
                            <a:ea typeface="Calibri"/>
                            <a:cs typeface="Times New Roman" pitchFamily="18" charset="0"/>
                          </a:endParaRPr>
                        </a:p>
                      </a:txBody>
                      <a:tcPr marL="67084" marR="67084" marT="0" marB="0" anchor="ctr"/>
                    </a:tc>
                    <a:tc>
                      <a:txBody>
                        <a:bodyPr/>
                        <a:lstStyle/>
                        <a:p>
                          <a:pPr algn="ctr">
                            <a:lnSpc>
                              <a:spcPct val="115000"/>
                            </a:lnSpc>
                            <a:spcAft>
                              <a:spcPts val="0"/>
                            </a:spcAft>
                          </a:pPr>
                          <a:r>
                            <a:rPr lang="en-US" sz="1800" dirty="0" smtClean="0">
                              <a:effectLst/>
                              <a:latin typeface="Times New Roman" pitchFamily="18" charset="0"/>
                              <a:cs typeface="Times New Roman" pitchFamily="18" charset="0"/>
                            </a:rPr>
                            <a:t>350</a:t>
                          </a:r>
                          <a:endParaRPr lang="ru-RU" sz="1800" dirty="0">
                            <a:effectLst/>
                            <a:latin typeface="Times New Roman" pitchFamily="18" charset="0"/>
                            <a:ea typeface="Calibri"/>
                            <a:cs typeface="Times New Roman" pitchFamily="18" charset="0"/>
                          </a:endParaRPr>
                        </a:p>
                      </a:txBody>
                      <a:tcPr marL="67084" marR="67084" marT="0" marB="0" anchor="ctr"/>
                    </a:tc>
                  </a:tr>
                </a:tbl>
              </a:graphicData>
            </a:graphic>
          </p:graphicFrame>
        </mc:Fallback>
      </mc:AlternateContent>
      <p:sp>
        <p:nvSpPr>
          <p:cNvPr id="2" name="Номер слайда 1"/>
          <p:cNvSpPr>
            <a:spLocks noGrp="1"/>
          </p:cNvSpPr>
          <p:nvPr>
            <p:ph type="sldNum" sz="quarter" idx="12"/>
          </p:nvPr>
        </p:nvSpPr>
        <p:spPr/>
        <p:txBody>
          <a:bodyPr/>
          <a:lstStyle/>
          <a:p>
            <a:fld id="{B2EB5454-2006-4BB5-B20E-8C7B37842A03}" type="slidenum">
              <a:rPr lang="ru-RU" smtClean="0"/>
              <a:t>7</a:t>
            </a:fld>
            <a:endParaRPr lang="ru-RU"/>
          </a:p>
        </p:txBody>
      </p:sp>
      <p:sp>
        <p:nvSpPr>
          <p:cNvPr id="8" name="Прямоугольник 7"/>
          <p:cNvSpPr/>
          <p:nvPr/>
        </p:nvSpPr>
        <p:spPr>
          <a:xfrm>
            <a:off x="0" y="4996"/>
            <a:ext cx="9144000" cy="584775"/>
          </a:xfrm>
          <a:prstGeom prst="rect">
            <a:avLst/>
          </a:prstGeom>
        </p:spPr>
        <p:txBody>
          <a:bodyPr wrap="square">
            <a:spAutoFit/>
          </a:bodyPr>
          <a:lstStyle/>
          <a:p>
            <a:pPr algn="ctr"/>
            <a:r>
              <a:rPr lang="en-US" sz="3200" b="1" i="1" dirty="0" smtClean="0">
                <a:latin typeface="Times New Roman" pitchFamily="18" charset="0"/>
                <a:cs typeface="Times New Roman" pitchFamily="18" charset="0"/>
              </a:rPr>
              <a:t>Parameters of some celestial bodies</a:t>
            </a:r>
          </a:p>
        </p:txBody>
      </p:sp>
    </p:spTree>
    <p:extLst>
      <p:ext uri="{BB962C8B-B14F-4D97-AF65-F5344CB8AC3E}">
        <p14:creationId xmlns:p14="http://schemas.microsoft.com/office/powerpoint/2010/main" val="92257151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954107"/>
          </a:xfrm>
          <a:prstGeom prst="rect">
            <a:avLst/>
          </a:prstGeom>
          <a:noFill/>
        </p:spPr>
        <p:txBody>
          <a:bodyPr wrap="square" rtlCol="0">
            <a:spAutoFit/>
          </a:bodyPr>
          <a:lstStyle/>
          <a:p>
            <a:pPr algn="ctr"/>
            <a:r>
              <a:rPr lang="en-US" sz="2800" b="1" i="1" dirty="0" smtClean="0">
                <a:latin typeface="Times New Roman" pitchFamily="18" charset="0"/>
                <a:cs typeface="Times New Roman" pitchFamily="18" charset="0"/>
              </a:rPr>
              <a:t>Comparison </a:t>
            </a:r>
            <a:r>
              <a:rPr lang="en-US" sz="2800" b="1" i="1" dirty="0">
                <a:latin typeface="Times New Roman" pitchFamily="18" charset="0"/>
                <a:cs typeface="Times New Roman" pitchFamily="18" charset="0"/>
              </a:rPr>
              <a:t>between the best-fit convex and nonconvex shape models, based on radar images of (99942</a:t>
            </a:r>
            <a:r>
              <a:rPr lang="en-US" sz="2800" b="1" i="1" dirty="0" smtClean="0">
                <a:latin typeface="Times New Roman" pitchFamily="18" charset="0"/>
                <a:cs typeface="Times New Roman" pitchFamily="18" charset="0"/>
              </a:rPr>
              <a:t>) </a:t>
            </a:r>
            <a:r>
              <a:rPr lang="en-US" sz="2800" b="1" i="1" dirty="0">
                <a:latin typeface="Times New Roman" pitchFamily="18" charset="0"/>
                <a:cs typeface="Times New Roman" pitchFamily="18" charset="0"/>
              </a:rPr>
              <a:t>Apophis</a:t>
            </a:r>
          </a:p>
        </p:txBody>
      </p:sp>
      <p:sp>
        <p:nvSpPr>
          <p:cNvPr id="2" name="Номер слайда 1"/>
          <p:cNvSpPr>
            <a:spLocks noGrp="1"/>
          </p:cNvSpPr>
          <p:nvPr>
            <p:ph type="sldNum" sz="quarter" idx="12"/>
          </p:nvPr>
        </p:nvSpPr>
        <p:spPr/>
        <p:txBody>
          <a:bodyPr/>
          <a:lstStyle/>
          <a:p>
            <a:fld id="{B2EB5454-2006-4BB5-B20E-8C7B37842A03}" type="slidenum">
              <a:rPr lang="ru-RU" smtClean="0"/>
              <a:t>8</a:t>
            </a:fld>
            <a:endParaRPr lang="ru-RU"/>
          </a:p>
        </p:txBody>
      </p:sp>
      <p:sp>
        <p:nvSpPr>
          <p:cNvPr id="3" name="Прямоугольник 2"/>
          <p:cNvSpPr/>
          <p:nvPr/>
        </p:nvSpPr>
        <p:spPr>
          <a:xfrm>
            <a:off x="0" y="6167045"/>
            <a:ext cx="9144000" cy="646331"/>
          </a:xfrm>
          <a:prstGeom prst="rect">
            <a:avLst/>
          </a:prstGeom>
        </p:spPr>
        <p:txBody>
          <a:bodyPr wrap="square">
            <a:spAutoFit/>
          </a:bodyPr>
          <a:lstStyle/>
          <a:p>
            <a:r>
              <a:rPr lang="en-US" dirty="0" smtClean="0">
                <a:latin typeface="Times New Roman" pitchFamily="18" charset="0"/>
                <a:cs typeface="Times New Roman" pitchFamily="18" charset="0"/>
              </a:rPr>
              <a:t>[3] M. </a:t>
            </a:r>
            <a:r>
              <a:rPr lang="en-US" dirty="0" err="1" smtClean="0">
                <a:latin typeface="Times New Roman" pitchFamily="18" charset="0"/>
                <a:cs typeface="Times New Roman" pitchFamily="18" charset="0"/>
              </a:rPr>
              <a:t>Brozović</a:t>
            </a:r>
            <a:r>
              <a:rPr lang="en-US" dirty="0" smtClean="0">
                <a:latin typeface="Times New Roman" pitchFamily="18" charset="0"/>
                <a:cs typeface="Times New Roman" pitchFamily="18" charset="0"/>
              </a:rPr>
              <a:t>, L.A.M</a:t>
            </a:r>
            <a:r>
              <a:rPr lang="en-US" dirty="0">
                <a:latin typeface="Times New Roman" pitchFamily="18" charset="0"/>
                <a:cs typeface="Times New Roman" pitchFamily="18" charset="0"/>
              </a:rPr>
              <a:t>. Benner, </a:t>
            </a:r>
            <a:r>
              <a:rPr lang="en-US" dirty="0" smtClean="0">
                <a:latin typeface="Times New Roman" pitchFamily="18" charset="0"/>
                <a:cs typeface="Times New Roman" pitchFamily="18" charset="0"/>
              </a:rPr>
              <a:t>J.G</a:t>
            </a:r>
            <a:r>
              <a:rPr lang="en-US" dirty="0">
                <a:latin typeface="Times New Roman" pitchFamily="18" charset="0"/>
                <a:cs typeface="Times New Roman" pitchFamily="18" charset="0"/>
              </a:rPr>
              <a:t>. McMichael and et.al Goldstone and </a:t>
            </a:r>
            <a:r>
              <a:rPr lang="en-US" dirty="0" smtClean="0">
                <a:latin typeface="Times New Roman" pitchFamily="18" charset="0"/>
                <a:cs typeface="Times New Roman" pitchFamily="18" charset="0"/>
              </a:rPr>
              <a:t>Arecibo </a:t>
            </a:r>
            <a:r>
              <a:rPr lang="en-US" dirty="0">
                <a:latin typeface="Times New Roman" pitchFamily="18" charset="0"/>
                <a:cs typeface="Times New Roman" pitchFamily="18" charset="0"/>
              </a:rPr>
              <a:t>radar observations of (99942) </a:t>
            </a:r>
            <a:r>
              <a:rPr lang="en-US" dirty="0" smtClean="0">
                <a:latin typeface="Times New Roman" pitchFamily="18" charset="0"/>
                <a:cs typeface="Times New Roman" pitchFamily="18" charset="0"/>
              </a:rPr>
              <a:t>Apophis </a:t>
            </a:r>
            <a:r>
              <a:rPr lang="en-US" dirty="0">
                <a:latin typeface="Times New Roman" pitchFamily="18" charset="0"/>
                <a:cs typeface="Times New Roman" pitchFamily="18" charset="0"/>
              </a:rPr>
              <a:t>in </a:t>
            </a:r>
            <a:r>
              <a:rPr lang="en-US" dirty="0" smtClean="0">
                <a:latin typeface="Times New Roman" pitchFamily="18" charset="0"/>
                <a:cs typeface="Times New Roman" pitchFamily="18" charset="0"/>
              </a:rPr>
              <a:t>2012-2013 // </a:t>
            </a:r>
            <a:r>
              <a:rPr lang="en-US" dirty="0">
                <a:latin typeface="Times New Roman" pitchFamily="18" charset="0"/>
                <a:cs typeface="Times New Roman" pitchFamily="18" charset="0"/>
              </a:rPr>
              <a:t>Icarus. 2018. Vol. 300. </a:t>
            </a:r>
            <a:r>
              <a:rPr lang="en-US" dirty="0" smtClean="0">
                <a:latin typeface="Times New Roman" pitchFamily="18" charset="0"/>
                <a:cs typeface="Times New Roman" pitchFamily="18" charset="0"/>
              </a:rPr>
              <a:t>P 115–128 </a:t>
            </a:r>
            <a:endParaRPr lang="ru-RU"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2832" y="1127592"/>
            <a:ext cx="3708000" cy="4821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140293"/>
            <a:ext cx="3744416" cy="4789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6030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3">
            <a:lum/>
            <a:alphaModFix/>
          </a:blip>
          <a:srcRect/>
          <a:stretch>
            <a:fillRect/>
          </a:stretch>
        </p:blipFill>
        <p:spPr>
          <a:xfrm>
            <a:off x="157163" y="3205247"/>
            <a:ext cx="3312368" cy="2816041"/>
          </a:xfrm>
          <a:prstGeom prst="rect">
            <a:avLst/>
          </a:prstGeom>
          <a:noFill/>
          <a:ln>
            <a:noFill/>
          </a:ln>
        </p:spPr>
      </p:pic>
      <p:sp>
        <p:nvSpPr>
          <p:cNvPr id="11" name="Прямоугольник 10"/>
          <p:cNvSpPr/>
          <p:nvPr/>
        </p:nvSpPr>
        <p:spPr>
          <a:xfrm>
            <a:off x="55064" y="6023029"/>
            <a:ext cx="4732960" cy="646331"/>
          </a:xfrm>
          <a:prstGeom prst="rect">
            <a:avLst/>
          </a:prstGeom>
        </p:spPr>
        <p:txBody>
          <a:bodyPr wrap="square">
            <a:spAutoFit/>
          </a:bodyPr>
          <a:lstStyle/>
          <a:p>
            <a:r>
              <a:rPr lang="ru-RU" dirty="0" smtClean="0">
                <a:latin typeface="Times New Roman" pitchFamily="18" charset="0"/>
                <a:cs typeface="Times New Roman" pitchFamily="18" charset="0"/>
              </a:rPr>
              <a:t>(</a:t>
            </a:r>
            <a:r>
              <a:rPr lang="de-DE" dirty="0" smtClean="0">
                <a:latin typeface="Times New Roman" pitchFamily="18" charset="0"/>
                <a:cs typeface="Times New Roman" pitchFamily="18" charset="0"/>
              </a:rPr>
              <a:t>67P</a:t>
            </a:r>
            <a:r>
              <a:rPr lang="ru-RU" dirty="0">
                <a:latin typeface="Times New Roman" pitchFamily="18" charset="0"/>
                <a:cs typeface="Times New Roman" pitchFamily="18" charset="0"/>
              </a:rPr>
              <a:t>) </a:t>
            </a:r>
            <a:r>
              <a:rPr lang="en-US" dirty="0" err="1" smtClean="0">
                <a:latin typeface="Times New Roman" pitchFamily="18" charset="0"/>
                <a:cs typeface="Times New Roman" pitchFamily="18" charset="0"/>
              </a:rPr>
              <a:t>Churyumov-Gerasimenko</a:t>
            </a:r>
            <a:r>
              <a:rPr lang="de-DE" dirty="0" smtClean="0">
                <a:latin typeface="Times New Roman" pitchFamily="18" charset="0"/>
                <a:cs typeface="Times New Roman" pitchFamily="18" charset="0"/>
              </a:rPr>
              <a:t>. </a:t>
            </a:r>
          </a:p>
          <a:p>
            <a:r>
              <a:rPr lang="de-DE" dirty="0" err="1" smtClean="0">
                <a:latin typeface="Times New Roman" pitchFamily="18" charset="0"/>
                <a:cs typeface="Times New Roman" pitchFamily="18" charset="0"/>
              </a:rPr>
              <a:t>Credit</a:t>
            </a:r>
            <a:r>
              <a:rPr lang="de-DE" dirty="0" smtClean="0">
                <a:latin typeface="Times New Roman" pitchFamily="18" charset="0"/>
                <a:cs typeface="Times New Roman" pitchFamily="18" charset="0"/>
              </a:rPr>
              <a:t>: ESA</a:t>
            </a:r>
            <a:endParaRPr lang="de-DE" dirty="0">
              <a:latin typeface="Times New Roman" pitchFamily="18" charset="0"/>
              <a:cs typeface="Times New Roman" pitchFamily="18" charset="0"/>
            </a:endParaRPr>
          </a:p>
        </p:txBody>
      </p:sp>
      <p:sp>
        <p:nvSpPr>
          <p:cNvPr id="12" name="Прямоугольник 11"/>
          <p:cNvSpPr/>
          <p:nvPr/>
        </p:nvSpPr>
        <p:spPr>
          <a:xfrm>
            <a:off x="5580112" y="5985949"/>
            <a:ext cx="3560256" cy="646331"/>
          </a:xfrm>
          <a:prstGeom prst="rect">
            <a:avLst/>
          </a:prstGeom>
        </p:spPr>
        <p:txBody>
          <a:bodyPr wrap="square">
            <a:spAutoFit/>
          </a:bodyPr>
          <a:lstStyle/>
          <a:p>
            <a:r>
              <a:rPr lang="de-DE" dirty="0">
                <a:latin typeface="Times New Roman" pitchFamily="18" charset="0"/>
                <a:cs typeface="Times New Roman" pitchFamily="18" charset="0"/>
              </a:rPr>
              <a:t>(433) </a:t>
            </a:r>
            <a:r>
              <a:rPr lang="en-US" dirty="0" smtClean="0">
                <a:latin typeface="Times New Roman" pitchFamily="18" charset="0"/>
                <a:cs typeface="Times New Roman" pitchFamily="18" charset="0"/>
              </a:rPr>
              <a:t>Eros. Credit</a:t>
            </a:r>
            <a:r>
              <a:rPr lang="en-US" dirty="0">
                <a:latin typeface="Times New Roman" pitchFamily="18" charset="0"/>
                <a:cs typeface="Times New Roman" pitchFamily="18" charset="0"/>
              </a:rPr>
              <a:t>: </a:t>
            </a:r>
            <a:r>
              <a:rPr lang="en-US" dirty="0" smtClean="0">
                <a:latin typeface="Times New Roman" pitchFamily="18" charset="0"/>
                <a:cs typeface="Times New Roman" pitchFamily="18" charset="0"/>
              </a:rPr>
              <a:t>Reconstruction image </a:t>
            </a:r>
            <a:r>
              <a:rPr lang="en-US" dirty="0">
                <a:latin typeface="Times New Roman" pitchFamily="18" charset="0"/>
                <a:cs typeface="Times New Roman" pitchFamily="18" charset="0"/>
              </a:rPr>
              <a:t>of </a:t>
            </a:r>
            <a:r>
              <a:rPr lang="en-US" dirty="0" smtClean="0">
                <a:latin typeface="Times New Roman" pitchFamily="18" charset="0"/>
                <a:cs typeface="Times New Roman" pitchFamily="18" charset="0"/>
              </a:rPr>
              <a:t>Eros</a:t>
            </a:r>
            <a:r>
              <a:rPr lang="ru-RU" dirty="0" smtClean="0">
                <a:latin typeface="Times New Roman" pitchFamily="18" charset="0"/>
                <a:cs typeface="Times New Roman" pitchFamily="18" charset="0"/>
              </a:rPr>
              <a:t> </a:t>
            </a:r>
            <a:r>
              <a:rPr lang="en-US" dirty="0" smtClean="0">
                <a:latin typeface="Times New Roman" pitchFamily="18" charset="0"/>
                <a:cs typeface="Times New Roman" pitchFamily="18" charset="0"/>
              </a:rPr>
              <a:t>from </a:t>
            </a:r>
            <a:r>
              <a:rPr lang="en-US" dirty="0">
                <a:latin typeface="Times New Roman" pitchFamily="18" charset="0"/>
                <a:cs typeface="Times New Roman" pitchFamily="18" charset="0"/>
              </a:rPr>
              <a:t>NASA</a:t>
            </a:r>
            <a:endParaRPr lang="en-US" dirty="0" smtClean="0">
              <a:latin typeface="Times New Roman" pitchFamily="18" charset="0"/>
              <a:cs typeface="Times New Roman" pitchFamily="18" charset="0"/>
            </a:endParaRPr>
          </a:p>
        </p:txBody>
      </p:sp>
      <p:sp>
        <p:nvSpPr>
          <p:cNvPr id="15" name="Прямоугольник 14"/>
          <p:cNvSpPr/>
          <p:nvPr/>
        </p:nvSpPr>
        <p:spPr>
          <a:xfrm>
            <a:off x="3995936" y="2564904"/>
            <a:ext cx="5098280" cy="646331"/>
          </a:xfrm>
          <a:prstGeom prst="rect">
            <a:avLst/>
          </a:prstGeom>
        </p:spPr>
        <p:txBody>
          <a:bodyPr wrap="square">
            <a:spAutoFit/>
          </a:bodyPr>
          <a:lstStyle/>
          <a:p>
            <a:r>
              <a:rPr lang="de-DE" dirty="0">
                <a:latin typeface="Times New Roman" pitchFamily="18" charset="0"/>
                <a:cs typeface="Times New Roman" pitchFamily="18" charset="0"/>
              </a:rPr>
              <a:t>(</a:t>
            </a:r>
            <a:r>
              <a:rPr lang="ru-RU" dirty="0">
                <a:latin typeface="Times New Roman" pitchFamily="18" charset="0"/>
                <a:cs typeface="Times New Roman" pitchFamily="18" charset="0"/>
              </a:rPr>
              <a:t>216</a:t>
            </a:r>
            <a:r>
              <a:rPr lang="de-DE" dirty="0">
                <a:latin typeface="Times New Roman" pitchFamily="18" charset="0"/>
                <a:cs typeface="Times New Roman" pitchFamily="18" charset="0"/>
              </a:rPr>
              <a:t>) </a:t>
            </a:r>
            <a:r>
              <a:rPr lang="en-US" dirty="0" err="1" smtClean="0">
                <a:latin typeface="Times New Roman" pitchFamily="18" charset="0"/>
                <a:cs typeface="Times New Roman" pitchFamily="18" charset="0"/>
              </a:rPr>
              <a:t>Kleopatra</a:t>
            </a:r>
            <a:r>
              <a:rPr lang="en-US" dirty="0" smtClean="0">
                <a:latin typeface="Times New Roman" pitchFamily="18" charset="0"/>
                <a:cs typeface="Times New Roman" pitchFamily="18" charset="0"/>
              </a:rPr>
              <a:t>. Credit</a:t>
            </a:r>
            <a:r>
              <a:rPr lang="en-US" dirty="0">
                <a:latin typeface="Times New Roman" pitchFamily="18" charset="0"/>
                <a:cs typeface="Times New Roman" pitchFamily="18" charset="0"/>
              </a:rPr>
              <a:t>: Stephen </a:t>
            </a:r>
            <a:r>
              <a:rPr lang="en-US" dirty="0" err="1">
                <a:latin typeface="Times New Roman" pitchFamily="18" charset="0"/>
                <a:cs typeface="Times New Roman" pitchFamily="18" charset="0"/>
              </a:rPr>
              <a:t>Ostro</a:t>
            </a:r>
            <a:r>
              <a:rPr lang="en-US" dirty="0">
                <a:latin typeface="Times New Roman" pitchFamily="18" charset="0"/>
                <a:cs typeface="Times New Roman" pitchFamily="18" charset="0"/>
              </a:rPr>
              <a:t> et al. (JPL),</a:t>
            </a:r>
          </a:p>
          <a:p>
            <a:r>
              <a:rPr lang="it-IT" dirty="0">
                <a:latin typeface="Times New Roman" pitchFamily="18" charset="0"/>
                <a:cs typeface="Times New Roman" pitchFamily="18" charset="0"/>
              </a:rPr>
              <a:t>Arecibo Radio Telescope, NSF, </a:t>
            </a:r>
            <a:r>
              <a:rPr lang="it-IT" dirty="0" smtClean="0">
                <a:latin typeface="Times New Roman" pitchFamily="18" charset="0"/>
                <a:cs typeface="Times New Roman" pitchFamily="18" charset="0"/>
              </a:rPr>
              <a:t>NASA</a:t>
            </a:r>
            <a:endParaRPr lang="de-DE" dirty="0">
              <a:latin typeface="Times New Roman" pitchFamily="18" charset="0"/>
              <a:cs typeface="Times New Roman" pitchFamily="18" charset="0"/>
            </a:endParaRPr>
          </a:p>
        </p:txBody>
      </p:sp>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163" y="1268760"/>
            <a:ext cx="8829675"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Номер слайда 2"/>
          <p:cNvSpPr>
            <a:spLocks noGrp="1"/>
          </p:cNvSpPr>
          <p:nvPr>
            <p:ph type="sldNum" sz="quarter" idx="12"/>
          </p:nvPr>
        </p:nvSpPr>
        <p:spPr/>
        <p:txBody>
          <a:bodyPr/>
          <a:lstStyle/>
          <a:p>
            <a:fld id="{B2EB5454-2006-4BB5-B20E-8C7B37842A03}" type="slidenum">
              <a:rPr lang="ru-RU" smtClean="0"/>
              <a:t>9</a:t>
            </a:fld>
            <a:endParaRPr lang="ru-RU" dirty="0"/>
          </a:p>
        </p:txBody>
      </p:sp>
      <p:sp>
        <p:nvSpPr>
          <p:cNvPr id="13" name="TextBox 12"/>
          <p:cNvSpPr txBox="1"/>
          <p:nvPr/>
        </p:nvSpPr>
        <p:spPr>
          <a:xfrm>
            <a:off x="0" y="23412"/>
            <a:ext cx="9144000" cy="646331"/>
          </a:xfrm>
          <a:prstGeom prst="rect">
            <a:avLst/>
          </a:prstGeom>
          <a:noFill/>
        </p:spPr>
        <p:txBody>
          <a:bodyPr wrap="square" rtlCol="0">
            <a:spAutoFit/>
          </a:bodyPr>
          <a:lstStyle/>
          <a:p>
            <a:pPr algn="ctr"/>
            <a:r>
              <a:rPr lang="en-US" sz="3600" b="1" i="1" dirty="0">
                <a:solidFill>
                  <a:schemeClr val="tx1">
                    <a:lumMod val="95000"/>
                    <a:lumOff val="5000"/>
                  </a:schemeClr>
                </a:solidFill>
                <a:latin typeface="Times New Roman" pitchFamily="18" charset="0"/>
                <a:cs typeface="Times New Roman" pitchFamily="18" charset="0"/>
              </a:rPr>
              <a:t>Complex shape</a:t>
            </a:r>
            <a:endParaRPr lang="ru-RU" sz="3600" b="1" i="1" dirty="0">
              <a:solidFill>
                <a:schemeClr val="tx1">
                  <a:lumMod val="95000"/>
                  <a:lumOff val="5000"/>
                </a:schemeClr>
              </a:solidFill>
              <a:latin typeface="Times New Roman" pitchFamily="18" charset="0"/>
              <a:cs typeface="Times New Roman" pitchFamily="18" charset="0"/>
            </a:endParaRPr>
          </a:p>
        </p:txBody>
      </p:sp>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6190280" y="3058110"/>
            <a:ext cx="2771086" cy="3065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4" descr="ÐÐ°ÑÑÐ¸Ð½ÐºÐ¸ Ð¿Ð¾ Ð·Ð°Ð¿ÑÐ¾ÑÑ itokav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3527885" y="3205247"/>
            <a:ext cx="2412267" cy="1736833"/>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p:cNvSpPr/>
          <p:nvPr/>
        </p:nvSpPr>
        <p:spPr>
          <a:xfrm>
            <a:off x="3543079" y="4942909"/>
            <a:ext cx="2397073" cy="646331"/>
          </a:xfrm>
          <a:prstGeom prst="rect">
            <a:avLst/>
          </a:prstGeom>
        </p:spPr>
        <p:txBody>
          <a:bodyPr wrap="square">
            <a:spAutoFit/>
          </a:bodyPr>
          <a:lstStyle/>
          <a:p>
            <a:pPr algn="ctr"/>
            <a:r>
              <a:rPr lang="ru-RU" dirty="0">
                <a:latin typeface="Times New Roman" pitchFamily="18" charset="0"/>
                <a:cs typeface="Times New Roman" pitchFamily="18" charset="0"/>
              </a:rPr>
              <a:t>(25143) </a:t>
            </a:r>
            <a:r>
              <a:rPr lang="en-US" dirty="0" err="1">
                <a:latin typeface="Times New Roman" pitchFamily="18" charset="0"/>
                <a:cs typeface="Times New Roman" pitchFamily="18" charset="0"/>
              </a:rPr>
              <a:t>Itokawa</a:t>
            </a:r>
            <a:endParaRPr lang="en-US" dirty="0">
              <a:latin typeface="Times New Roman" pitchFamily="18" charset="0"/>
              <a:cs typeface="Times New Roman" pitchFamily="18" charset="0"/>
            </a:endParaRPr>
          </a:p>
          <a:p>
            <a:r>
              <a:rPr lang="de-DE" dirty="0" smtClean="0">
                <a:latin typeface="Times New Roman" pitchFamily="18" charset="0"/>
                <a:cs typeface="Times New Roman" pitchFamily="18" charset="0"/>
              </a:rPr>
              <a:t>      </a:t>
            </a:r>
            <a:r>
              <a:rPr lang="de-DE" dirty="0" err="1" smtClean="0">
                <a:latin typeface="Times New Roman" pitchFamily="18" charset="0"/>
                <a:cs typeface="Times New Roman" pitchFamily="18" charset="0"/>
              </a:rPr>
              <a:t>Credit</a:t>
            </a:r>
            <a:r>
              <a:rPr lang="de-DE" dirty="0">
                <a:latin typeface="Times New Roman" pitchFamily="18" charset="0"/>
                <a:cs typeface="Times New Roman" pitchFamily="18" charset="0"/>
              </a:rPr>
              <a:t>: </a:t>
            </a:r>
            <a:r>
              <a:rPr lang="de-DE" dirty="0" smtClean="0">
                <a:latin typeface="Times New Roman" pitchFamily="18" charset="0"/>
                <a:cs typeface="Times New Roman" pitchFamily="18" charset="0"/>
              </a:rPr>
              <a:t>JAXA</a:t>
            </a:r>
            <a:endParaRPr lang="de-DE" dirty="0">
              <a:latin typeface="Times New Roman" pitchFamily="18" charset="0"/>
              <a:cs typeface="Times New Roman" pitchFamily="18" charset="0"/>
            </a:endParaRPr>
          </a:p>
        </p:txBody>
      </p:sp>
    </p:spTree>
    <p:extLst>
      <p:ext uri="{BB962C8B-B14F-4D97-AF65-F5344CB8AC3E}">
        <p14:creationId xmlns:p14="http://schemas.microsoft.com/office/powerpoint/2010/main" val="812100823"/>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3022</TotalTime>
  <Words>6752</Words>
  <Application>Microsoft Office PowerPoint</Application>
  <PresentationFormat>Экран (4:3)</PresentationFormat>
  <Paragraphs>715</Paragraphs>
  <Slides>66</Slides>
  <Notes>13</Notes>
  <HiddenSlides>7</HiddenSlides>
  <MMClips>0</MMClips>
  <ScaleCrop>false</ScaleCrop>
  <HeadingPairs>
    <vt:vector size="4" baseType="variant">
      <vt:variant>
        <vt:lpstr>Тема</vt:lpstr>
      </vt:variant>
      <vt:variant>
        <vt:i4>1</vt:i4>
      </vt:variant>
      <vt:variant>
        <vt:lpstr>Заголовки слайдов</vt:lpstr>
      </vt:variant>
      <vt:variant>
        <vt:i4>66</vt:i4>
      </vt:variant>
    </vt:vector>
  </HeadingPairs>
  <TitlesOfParts>
    <vt:vector size="67" baseType="lpstr">
      <vt:lpstr>Тема Office</vt:lpstr>
      <vt:lpstr>Approximations of the attraction fields for small celestial bodies with  irregular mass distribution</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References</vt:lpstr>
      <vt:lpstr>References</vt:lpstr>
      <vt:lpstr>References</vt:lpstr>
      <vt:lpstr>References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 &amp; SanBuild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DYNAMICS OF A MASSIVE POINT ABOUT A UNIFORMLY ROTATING,  TWO-LOBE CELESTIAL BODY</dc:title>
  <dc:creator>Admin</dc:creator>
  <cp:lastModifiedBy>Екатерина</cp:lastModifiedBy>
  <cp:revision>277</cp:revision>
  <dcterms:created xsi:type="dcterms:W3CDTF">2017-05-27T06:57:23Z</dcterms:created>
  <dcterms:modified xsi:type="dcterms:W3CDTF">2020-01-23T11:03:22Z</dcterms:modified>
</cp:coreProperties>
</file>