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256" r:id="rId3"/>
    <p:sldId id="420" r:id="rId4"/>
    <p:sldId id="422" r:id="rId5"/>
    <p:sldId id="345" r:id="rId6"/>
    <p:sldId id="347" r:id="rId7"/>
    <p:sldId id="423" r:id="rId8"/>
    <p:sldId id="406" r:id="rId9"/>
    <p:sldId id="424" r:id="rId10"/>
    <p:sldId id="407" r:id="rId11"/>
    <p:sldId id="414" r:id="rId12"/>
    <p:sldId id="425" r:id="rId13"/>
    <p:sldId id="419" r:id="rId14"/>
    <p:sldId id="408" r:id="rId15"/>
    <p:sldId id="348" r:id="rId16"/>
    <p:sldId id="412" r:id="rId17"/>
    <p:sldId id="358" r:id="rId18"/>
    <p:sldId id="356" r:id="rId19"/>
    <p:sldId id="359" r:id="rId20"/>
    <p:sldId id="364" r:id="rId21"/>
    <p:sldId id="426" r:id="rId22"/>
    <p:sldId id="427" r:id="rId23"/>
    <p:sldId id="428" r:id="rId24"/>
    <p:sldId id="429" r:id="rId25"/>
    <p:sldId id="417" r:id="rId26"/>
    <p:sldId id="416" r:id="rId27"/>
  </p:sldIdLst>
  <p:sldSz cx="10058400" cy="7543800"/>
  <p:notesSz cx="6858000" cy="9144000"/>
  <p:defaultTextStyle>
    <a:defPPr>
      <a:defRPr lang="en-US"/>
    </a:defPPr>
    <a:lvl1pPr marL="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92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84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76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168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50292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92A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 autoAdjust="0"/>
    <p:restoredTop sz="99465" autoAdjust="0"/>
  </p:normalViewPr>
  <p:slideViewPr>
    <p:cSldViewPr snapToGrid="0" snapToObjects="1">
      <p:cViewPr>
        <p:scale>
          <a:sx n="74" d="100"/>
          <a:sy n="74" d="100"/>
        </p:scale>
        <p:origin x="-58" y="24"/>
      </p:cViewPr>
      <p:guideLst>
        <p:guide orient="horz" pos="237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w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54CB1-1B0F-9B4B-8BE3-C153C9D48E3C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1CD5A-E3D9-0049-85F3-4B45CF7FF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5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C6D28-98F3-D34B-A4AB-84A458796DE1}" type="datetimeFigureOut">
              <a:rPr lang="en-US" smtClean="0"/>
              <a:pPr/>
              <a:t>12/30/2018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1941-1A8E-7244-ABE6-AB87BCADA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0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92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584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876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168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460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5029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88932"/>
            <a:ext cx="8229600" cy="1927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-25400"/>
            <a:ext cx="10210800" cy="7658100"/>
          </a:xfrm>
          <a:prstGeom prst="rect">
            <a:avLst/>
          </a:prstGeom>
          <a:solidFill>
            <a:srgbClr val="692A36"/>
          </a:solidFill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311" y="113507"/>
            <a:ext cx="9372124" cy="598963"/>
          </a:xfrm>
          <a:prstGeom prst="rect">
            <a:avLst/>
          </a:prstGeom>
        </p:spPr>
        <p:txBody>
          <a:bodyPr lIns="100584" tIns="50292" rIns="100584" bIns="50292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03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02102"/>
            <a:ext cx="9052560" cy="1257300"/>
          </a:xfrm>
          <a:prstGeom prst="rect">
            <a:avLst/>
          </a:prstGeom>
        </p:spPr>
        <p:txBody>
          <a:bodyPr lIns="100584" tIns="50292" rIns="100584" bIns="502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02102"/>
            <a:ext cx="9052560" cy="1257300"/>
          </a:xfrm>
          <a:prstGeom prst="rect">
            <a:avLst/>
          </a:prstGeom>
        </p:spPr>
        <p:txBody>
          <a:bodyPr lIns="100584" tIns="50292" rIns="100584" bIns="5029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920" y="1760221"/>
            <a:ext cx="4442460" cy="4978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13020" y="1760220"/>
            <a:ext cx="4442460" cy="240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13020" y="4332447"/>
            <a:ext cx="4442460" cy="2406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02920" y="6869748"/>
            <a:ext cx="2346960" cy="5238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36620" y="6869748"/>
            <a:ext cx="3185160" cy="5238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08520" y="6869748"/>
            <a:ext cx="2346960" cy="523875"/>
          </a:xfrm>
        </p:spPr>
        <p:txBody>
          <a:bodyPr/>
          <a:lstStyle>
            <a:lvl1pPr>
              <a:defRPr/>
            </a:lvl1pPr>
          </a:lstStyle>
          <a:p>
            <a:fld id="{940ACAEA-D83E-48EE-B0FB-91D36D5E17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8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343150"/>
            <a:ext cx="8550275" cy="1617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275138"/>
            <a:ext cx="7042150" cy="19272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9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48225"/>
            <a:ext cx="8548687" cy="1497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197225"/>
            <a:ext cx="8548687" cy="165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0538"/>
            <a:ext cx="4449762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60538"/>
            <a:ext cx="4449763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89100"/>
            <a:ext cx="4443412" cy="703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2363"/>
            <a:ext cx="4443412" cy="434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689100"/>
            <a:ext cx="4445000" cy="703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392363"/>
            <a:ext cx="4445000" cy="434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968501"/>
            <a:ext cx="8229600" cy="4229100"/>
          </a:xfrm>
          <a:prstGeom prst="rect">
            <a:avLst/>
          </a:prstGeom>
        </p:spPr>
        <p:txBody>
          <a:bodyPr lIns="0" rIns="0"/>
          <a:lstStyle>
            <a:lvl2pPr marL="457200" indent="-457200">
              <a:defRPr sz="2400">
                <a:latin typeface="Arial"/>
                <a:cs typeface="Arial"/>
              </a:defRPr>
            </a:lvl2pPr>
            <a:lvl3pPr marL="804863" indent="-347663">
              <a:defRPr sz="2000">
                <a:latin typeface="Arial"/>
                <a:cs typeface="Arial"/>
              </a:defRPr>
            </a:lvl3pPr>
            <a:lvl4pPr marL="1143000" indent="-338138">
              <a:buFont typeface="Lucida Grande"/>
              <a:buChar char="‒"/>
              <a:defRPr sz="1800">
                <a:latin typeface="Arial"/>
                <a:cs typeface="Arial"/>
              </a:defRPr>
            </a:lvl4pPr>
            <a:lvl5pPr marL="1371600" indent="-228600">
              <a:defRPr sz="1800">
                <a:latin typeface="Arial"/>
                <a:cs typeface="Arial"/>
              </a:defRPr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1126067"/>
            <a:ext cx="8229600" cy="55033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3308350" cy="1277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0038"/>
            <a:ext cx="5622925" cy="643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77975"/>
            <a:ext cx="3308350" cy="5160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3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280025"/>
            <a:ext cx="6035675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74688"/>
            <a:ext cx="6035675" cy="4525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903913"/>
            <a:ext cx="6035675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66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2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01625"/>
            <a:ext cx="2262188" cy="6437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7337" cy="6437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197385"/>
            <a:ext cx="8267700" cy="165020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502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1126067"/>
            <a:ext cx="8229600" cy="143933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6067"/>
            <a:ext cx="8229600" cy="55033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4600" y="7024370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29640" y="2032000"/>
            <a:ext cx="3931920" cy="4280746"/>
          </a:xfrm>
          <a:prstGeom prst="rect">
            <a:avLst/>
          </a:prstGeom>
        </p:spPr>
        <p:txBody>
          <a:bodyPr lIns="0" rIns="0"/>
          <a:lstStyle>
            <a:lvl2pPr marL="457200" indent="-457200">
              <a:defRPr sz="2400">
                <a:latin typeface="Arial"/>
                <a:cs typeface="Arial"/>
              </a:defRPr>
            </a:lvl2pPr>
            <a:lvl3pPr marL="917575" indent="-341313">
              <a:defRPr sz="2000">
                <a:latin typeface="Arial"/>
                <a:cs typeface="Arial"/>
              </a:defRPr>
            </a:lvl3pPr>
            <a:lvl4pPr marL="1201738" indent="-287338">
              <a:buFont typeface="Lucida Grande"/>
              <a:buChar char="‒"/>
              <a:defRPr sz="1800">
                <a:latin typeface="Arial"/>
                <a:cs typeface="Arial"/>
              </a:defRPr>
            </a:lvl4pPr>
            <a:lvl5pPr marL="1490663" indent="-228600">
              <a:defRPr sz="1800">
                <a:latin typeface="Arial"/>
                <a:cs typeface="Arial"/>
              </a:defRPr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199380" y="2032000"/>
            <a:ext cx="3931920" cy="4280746"/>
          </a:xfrm>
          <a:prstGeom prst="rect">
            <a:avLst/>
          </a:prstGeom>
        </p:spPr>
        <p:txBody>
          <a:bodyPr lIns="0" rIns="0"/>
          <a:lstStyle>
            <a:lvl2pPr marL="457200" indent="-457200">
              <a:defRPr sz="2400">
                <a:latin typeface="Arial"/>
                <a:cs typeface="Arial"/>
              </a:defRPr>
            </a:lvl2pPr>
            <a:lvl3pPr marL="804863" indent="-347663">
              <a:defRPr sz="2000">
                <a:latin typeface="Arial"/>
                <a:cs typeface="Arial"/>
              </a:defRPr>
            </a:lvl3pPr>
            <a:lvl4pPr marL="1143000" indent="-338138">
              <a:buFont typeface="Lucida Grande"/>
              <a:buChar char="‒"/>
              <a:defRPr sz="1800">
                <a:latin typeface="Arial"/>
                <a:cs typeface="Arial"/>
              </a:defRPr>
            </a:lvl4pPr>
            <a:lvl5pPr marL="1371600" indent="-228600" defTabSz="368300">
              <a:defRPr sz="1800">
                <a:latin typeface="Arial"/>
                <a:cs typeface="Arial"/>
              </a:defRPr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126067"/>
            <a:ext cx="8229600" cy="55033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69639"/>
            <a:ext cx="4038601" cy="51747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2000" b="1"/>
            </a:lvl3pPr>
            <a:lvl4pPr marL="1508760" indent="0">
              <a:buNone/>
              <a:defRPr sz="1800" b="1"/>
            </a:lvl4pPr>
            <a:lvl5pPr marL="2011680" indent="0">
              <a:buNone/>
              <a:defRPr sz="1800" b="1"/>
            </a:lvl5pPr>
            <a:lvl6pPr marL="2514600" indent="0">
              <a:buNone/>
              <a:defRPr sz="1800" b="1"/>
            </a:lvl6pPr>
            <a:lvl7pPr marL="3017520" indent="0">
              <a:buNone/>
              <a:defRPr sz="1800" b="1"/>
            </a:lvl7pPr>
            <a:lvl8pPr marL="3520440" indent="0">
              <a:buNone/>
              <a:defRPr sz="1800" b="1"/>
            </a:lvl8pPr>
            <a:lvl9pPr marL="4023360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3133" y="1869665"/>
            <a:ext cx="3970868" cy="51744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 b="1">
                <a:latin typeface="Arial"/>
                <a:cs typeface="Arial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2000" b="1"/>
            </a:lvl3pPr>
            <a:lvl4pPr marL="1508760" indent="0">
              <a:buNone/>
              <a:defRPr sz="1800" b="1"/>
            </a:lvl4pPr>
            <a:lvl5pPr marL="2011680" indent="0">
              <a:buNone/>
              <a:defRPr sz="1800" b="1"/>
            </a:lvl5pPr>
            <a:lvl6pPr marL="2514600" indent="0">
              <a:buNone/>
              <a:defRPr sz="1800" b="1"/>
            </a:lvl6pPr>
            <a:lvl7pPr marL="3017520" indent="0">
              <a:buNone/>
              <a:defRPr sz="1800" b="1"/>
            </a:lvl7pPr>
            <a:lvl8pPr marL="3520440" indent="0">
              <a:buNone/>
              <a:defRPr sz="1800" b="1"/>
            </a:lvl8pPr>
            <a:lvl9pPr marL="4023360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14399" y="2565401"/>
            <a:ext cx="4038601" cy="3852332"/>
          </a:xfrm>
          <a:prstGeom prst="rect">
            <a:avLst/>
          </a:prstGeom>
        </p:spPr>
        <p:txBody>
          <a:bodyPr lIns="0" rIns="0"/>
          <a:lstStyle>
            <a:lvl2pPr marL="457200" indent="-457200">
              <a:defRPr sz="2400">
                <a:latin typeface="Arial"/>
                <a:cs typeface="Arial"/>
              </a:defRPr>
            </a:lvl2pPr>
            <a:lvl3pPr marL="917575" indent="-341313">
              <a:defRPr sz="2000">
                <a:latin typeface="Arial"/>
                <a:cs typeface="Arial"/>
              </a:defRPr>
            </a:lvl3pPr>
            <a:lvl4pPr marL="1201738" indent="-287338">
              <a:buFont typeface="Lucida Grande"/>
              <a:buChar char="‒"/>
              <a:defRPr sz="1800">
                <a:latin typeface="Arial"/>
                <a:cs typeface="Arial"/>
              </a:defRPr>
            </a:lvl4pPr>
            <a:lvl5pPr marL="1490663" indent="-228600">
              <a:defRPr sz="1800">
                <a:latin typeface="Arial"/>
                <a:cs typeface="Arial"/>
              </a:defRPr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173133" y="2565401"/>
            <a:ext cx="3970868" cy="3852331"/>
          </a:xfrm>
          <a:prstGeom prst="rect">
            <a:avLst/>
          </a:prstGeom>
        </p:spPr>
        <p:txBody>
          <a:bodyPr lIns="0" rIns="0"/>
          <a:lstStyle>
            <a:lvl2pPr marL="457200" indent="-457200">
              <a:defRPr sz="2400">
                <a:latin typeface="Arial"/>
                <a:cs typeface="Arial"/>
              </a:defRPr>
            </a:lvl2pPr>
            <a:lvl3pPr marL="804863" indent="-347663">
              <a:defRPr sz="2000">
                <a:latin typeface="Arial"/>
                <a:cs typeface="Arial"/>
              </a:defRPr>
            </a:lvl3pPr>
            <a:lvl4pPr marL="1143000" indent="-338138">
              <a:buFont typeface="Lucida Grande"/>
              <a:buChar char="‒"/>
              <a:defRPr sz="1800">
                <a:latin typeface="Arial"/>
                <a:cs typeface="Arial"/>
              </a:defRPr>
            </a:lvl4pPr>
            <a:lvl5pPr marL="1371600" indent="-228600" defTabSz="368300">
              <a:defRPr sz="1800">
                <a:latin typeface="Arial"/>
                <a:cs typeface="Arial"/>
              </a:defRPr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1126067"/>
            <a:ext cx="8229600" cy="55033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34533"/>
            <a:ext cx="2897665" cy="71966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134533"/>
            <a:ext cx="5211445" cy="5207000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2015067"/>
            <a:ext cx="2897666" cy="4326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502920" indent="0">
              <a:buNone/>
              <a:defRPr sz="1300"/>
            </a:lvl2pPr>
            <a:lvl3pPr marL="1005840" indent="0">
              <a:buNone/>
              <a:defRPr sz="1100"/>
            </a:lvl3pPr>
            <a:lvl4pPr marL="1508760" indent="0">
              <a:buNone/>
              <a:defRPr sz="1000"/>
            </a:lvl4pPr>
            <a:lvl5pPr marL="2011680" indent="0">
              <a:buNone/>
              <a:defRPr sz="1000"/>
            </a:lvl5pPr>
            <a:lvl6pPr marL="2514600" indent="0">
              <a:buNone/>
              <a:defRPr sz="1000"/>
            </a:lvl6pPr>
            <a:lvl7pPr marL="3017520" indent="0">
              <a:buNone/>
              <a:defRPr sz="1000"/>
            </a:lvl7pPr>
            <a:lvl8pPr marL="3520440" indent="0">
              <a:buNone/>
              <a:defRPr sz="1000"/>
            </a:lvl8pPr>
            <a:lvl9pPr marL="402336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39267"/>
            <a:ext cx="6035040" cy="62341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007533"/>
            <a:ext cx="6035040" cy="3894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502920" indent="0">
              <a:buNone/>
              <a:defRPr sz="3100"/>
            </a:lvl2pPr>
            <a:lvl3pPr marL="1005840" indent="0">
              <a:buNone/>
              <a:defRPr sz="260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62679"/>
            <a:ext cx="6035040" cy="8853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502920" indent="0">
              <a:buNone/>
              <a:defRPr sz="1300"/>
            </a:lvl2pPr>
            <a:lvl3pPr marL="1005840" indent="0">
              <a:buNone/>
              <a:defRPr sz="1100"/>
            </a:lvl3pPr>
            <a:lvl4pPr marL="1508760" indent="0">
              <a:buNone/>
              <a:defRPr sz="1000"/>
            </a:lvl4pPr>
            <a:lvl5pPr marL="2011680" indent="0">
              <a:buNone/>
              <a:defRPr sz="1000"/>
            </a:lvl5pPr>
            <a:lvl6pPr marL="2514600" indent="0">
              <a:buNone/>
              <a:defRPr sz="1000"/>
            </a:lvl6pPr>
            <a:lvl7pPr marL="3017520" indent="0">
              <a:buNone/>
              <a:defRPr sz="1000"/>
            </a:lvl7pPr>
            <a:lvl8pPr marL="3520440" indent="0">
              <a:buNone/>
              <a:defRPr sz="1000"/>
            </a:lvl8pPr>
            <a:lvl9pPr marL="402336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991985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IAM, RAS, Moscow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960870"/>
            <a:ext cx="193548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08/06/16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4700" y="6991985"/>
            <a:ext cx="180340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IAM, RAS, Moscow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5600" y="6991985"/>
            <a:ext cx="2346960" cy="401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CADE5BF1-A944-B54A-9898-A27DB1807F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14400" y="93587"/>
            <a:ext cx="8229283" cy="602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0" y="696459"/>
            <a:ext cx="8229600" cy="38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400" y="6838950"/>
            <a:ext cx="8229600" cy="38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2" r:id="rId10"/>
    <p:sldLayoutId id="2147483675" r:id="rId11"/>
    <p:sldLayoutId id="2147483676" r:id="rId12"/>
    <p:sldLayoutId id="2147483677" r:id="rId13"/>
  </p:sldLayoutIdLst>
  <p:hf hdr="0"/>
  <p:txStyles>
    <p:titleStyle>
      <a:lvl1pPr algn="ctr" defTabSz="50292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r" defTabSz="502920" rtl="0" eaLnBrk="1" latinLnBrk="0" hangingPunct="1">
        <a:spcBef>
          <a:spcPct val="20000"/>
        </a:spcBef>
        <a:buFont typeface="Arial"/>
        <a:buNone/>
        <a:defRPr sz="32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817245" indent="-314325" algn="l" defTabSz="50292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502920" rtl="0" eaLnBrk="1" latinLnBrk="0" hangingPunct="1">
        <a:spcBef>
          <a:spcPct val="20000"/>
        </a:spcBef>
        <a:buFont typeface="Lucida Grande"/>
        <a:buNone/>
        <a:defRPr sz="18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1760220" indent="-251460" algn="l" defTabSz="502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1925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60538"/>
            <a:ext cx="9051925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991350"/>
            <a:ext cx="23463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08/06/16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991350"/>
            <a:ext cx="31845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IAM, RAS, Moscow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991350"/>
            <a:ext cx="23463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5004-E2F0-E748-BD70-61009E4CF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0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1.e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8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6355" y="1813228"/>
            <a:ext cx="9356322" cy="137597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Кинетические модели и решение задач МГД на высокопроизводительных вычислительных системах</a:t>
            </a:r>
            <a:endParaRPr lang="en-US" dirty="0" smtClean="0"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29103" y="3189200"/>
            <a:ext cx="8229600" cy="2211819"/>
          </a:xfrm>
          <a:prstGeom prst="rect">
            <a:avLst/>
          </a:prstGeom>
        </p:spPr>
        <p:txBody>
          <a:bodyPr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i="1" dirty="0"/>
              <a:t>Академик  </a:t>
            </a:r>
            <a:r>
              <a:rPr lang="ru-RU" sz="2400" b="1" i="1" dirty="0" err="1"/>
              <a:t>Четверушкин</a:t>
            </a:r>
            <a:r>
              <a:rPr lang="ru-RU" sz="2400" b="1" i="1" dirty="0"/>
              <a:t> Б.Н.</a:t>
            </a:r>
            <a:r>
              <a:rPr lang="ru-RU" sz="2900" dirty="0"/>
              <a:t> </a:t>
            </a:r>
            <a:br>
              <a:rPr lang="ru-RU" sz="2900" dirty="0"/>
            </a:br>
            <a:endParaRPr lang="en-US" sz="2400" baseline="30000" dirty="0"/>
          </a:p>
          <a:p>
            <a:r>
              <a:rPr lang="ru-RU" sz="2000" b="1" i="1" dirty="0"/>
              <a:t>Федеральный исследовательский центр</a:t>
            </a:r>
            <a:br>
              <a:rPr lang="ru-RU" sz="2000" b="1" i="1" dirty="0"/>
            </a:br>
            <a:r>
              <a:rPr lang="ru-RU" sz="2000" b="1" i="1" dirty="0"/>
              <a:t>Институт прикладной математики </a:t>
            </a:r>
            <a:br>
              <a:rPr lang="ru-RU" sz="2000" b="1" i="1" dirty="0"/>
            </a:br>
            <a:r>
              <a:rPr lang="ru-RU" sz="2000" b="1" i="1" dirty="0"/>
              <a:t>им. М. В. Келдыша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endParaRPr lang="ru-RU" sz="2800" b="1" dirty="0">
              <a:solidFill>
                <a:schemeClr val="accent2"/>
              </a:solidFill>
            </a:endParaRPr>
          </a:p>
          <a:p>
            <a:r>
              <a:rPr lang="ru-RU" sz="2800" b="1" dirty="0" smtClean="0">
                <a:solidFill>
                  <a:schemeClr val="accent2"/>
                </a:solidFill>
              </a:rPr>
              <a:t>Конференция приурочена к 70-летнему юбилею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академика В.В. Козлова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  <a:p>
            <a:pPr algn="r"/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2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44859" y="1238092"/>
          <a:ext cx="6110128" cy="542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6" name="Equation" r:id="rId3" imgW="3073320" imgH="2730240" progId="Equation.DSMT4">
                  <p:embed/>
                </p:oleObj>
              </mc:Choice>
              <mc:Fallback>
                <p:oleObj name="Equation" r:id="rId3" imgW="3073320" imgH="273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859" y="1238092"/>
                        <a:ext cx="6110128" cy="542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8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05831"/>
              </p:ext>
            </p:extLst>
          </p:nvPr>
        </p:nvGraphicFramePr>
        <p:xfrm>
          <a:off x="1293527" y="1147763"/>
          <a:ext cx="660717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8" name="Equation" r:id="rId3" imgW="2984400" imgH="520560" progId="Equation.DSMT4">
                  <p:embed/>
                </p:oleObj>
              </mc:Choice>
              <mc:Fallback>
                <p:oleObj name="Equation" r:id="rId3" imgW="29844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3527" y="1147763"/>
                        <a:ext cx="6607175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286147"/>
              </p:ext>
            </p:extLst>
          </p:nvPr>
        </p:nvGraphicFramePr>
        <p:xfrm>
          <a:off x="368300" y="3052763"/>
          <a:ext cx="9351963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9" name="Equation" r:id="rId5" imgW="4190760" imgH="1231560" progId="Equation.DSMT4">
                  <p:embed/>
                </p:oleObj>
              </mc:Choice>
              <mc:Fallback>
                <p:oleObj name="Equation" r:id="rId5" imgW="419076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300" y="3052763"/>
                        <a:ext cx="9351963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5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Kinetic Consistent MGD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5819" y="2171347"/>
            <a:ext cx="899969" cy="539520"/>
          </a:xfrm>
          <a:prstGeom prst="rect">
            <a:avLst/>
          </a:prstGeom>
        </p:spPr>
        <p:txBody>
          <a:bodyPr lIns="100584" tIns="50292" rIns="100584" bIns="50292">
            <a:noAutofit/>
          </a:bodyPr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47465"/>
              </p:ext>
            </p:extLst>
          </p:nvPr>
        </p:nvGraphicFramePr>
        <p:xfrm>
          <a:off x="1165225" y="3765550"/>
          <a:ext cx="31321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8" name="Equation" r:id="rId3" imgW="1714320" imgH="482400" progId="Equation.DSMT4">
                  <p:embed/>
                </p:oleObj>
              </mc:Choice>
              <mc:Fallback>
                <p:oleObj name="Equation" r:id="rId3" imgW="1714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765550"/>
                        <a:ext cx="3132138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4666836" y="3899308"/>
            <a:ext cx="484951" cy="539520"/>
          </a:xfrm>
          <a:prstGeom prst="rect">
            <a:avLst/>
          </a:prstGeom>
        </p:spPr>
        <p:txBody>
          <a:bodyPr lIns="100584" tIns="50292" rIns="100584" bIns="50292">
            <a:noAutofit/>
          </a:bodyPr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or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288311"/>
              </p:ext>
            </p:extLst>
          </p:nvPr>
        </p:nvGraphicFramePr>
        <p:xfrm>
          <a:off x="793750" y="1183437"/>
          <a:ext cx="430053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9" name="Equation" r:id="rId5" imgW="2501640" imgH="482400" progId="Equation.DSMT4">
                  <p:embed/>
                </p:oleObj>
              </mc:Choice>
              <mc:Fallback>
                <p:oleObj name="Equation" r:id="rId5" imgW="2501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183437"/>
                        <a:ext cx="4300538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267773"/>
              </p:ext>
            </p:extLst>
          </p:nvPr>
        </p:nvGraphicFramePr>
        <p:xfrm>
          <a:off x="2836863" y="2551113"/>
          <a:ext cx="36623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0" name="Equation" r:id="rId7" imgW="2082600" imgH="507960" progId="Equation.DSMT4">
                  <p:embed/>
                </p:oleObj>
              </mc:Choice>
              <mc:Fallback>
                <p:oleObj name="Equation" r:id="rId7" imgW="2082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551113"/>
                        <a:ext cx="3662362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31025"/>
              </p:ext>
            </p:extLst>
          </p:nvPr>
        </p:nvGraphicFramePr>
        <p:xfrm>
          <a:off x="5553075" y="3776663"/>
          <a:ext cx="17399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1" name="Equation" r:id="rId9" imgW="952200" imgH="660240" progId="Equation.DSMT4">
                  <p:embed/>
                </p:oleObj>
              </mc:Choice>
              <mc:Fallback>
                <p:oleObj name="Equation" r:id="rId9" imgW="952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3776663"/>
                        <a:ext cx="1739900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134362"/>
              </p:ext>
            </p:extLst>
          </p:nvPr>
        </p:nvGraphicFramePr>
        <p:xfrm>
          <a:off x="2552700" y="5081588"/>
          <a:ext cx="27368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2" name="Equation" r:id="rId11" imgW="1498320" imgH="419040" progId="Equation.DSMT4">
                  <p:embed/>
                </p:oleObj>
              </mc:Choice>
              <mc:Fallback>
                <p:oleObj name="Equation" r:id="rId11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081588"/>
                        <a:ext cx="273685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5436474" y="1345781"/>
            <a:ext cx="4216686" cy="539520"/>
          </a:xfrm>
          <a:prstGeom prst="rect">
            <a:avLst/>
          </a:prstGeom>
        </p:spPr>
        <p:txBody>
          <a:bodyPr lIns="100584" tIns="50292" rIns="100584" bIns="50292">
            <a:noAutofit/>
          </a:bodyPr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         </a:t>
            </a:r>
            <a:r>
              <a:rPr lang="en-US" sz="2400" dirty="0" smtClean="0">
                <a:solidFill>
                  <a:srgbClr val="0000FF"/>
                </a:solidFill>
              </a:rPr>
              <a:t> resistivity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Kinetic Consistent MGD Verification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3088"/>
              </p:ext>
            </p:extLst>
          </p:nvPr>
        </p:nvGraphicFramePr>
        <p:xfrm>
          <a:off x="812800" y="836713"/>
          <a:ext cx="8464550" cy="602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Equation" r:id="rId3" imgW="4267080" imgH="3047760" progId="Equation.DSMT4">
                  <p:embed/>
                </p:oleObj>
              </mc:Choice>
              <mc:Fallback>
                <p:oleObj name="Equation" r:id="rId3" imgW="4267080" imgH="304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836713"/>
                        <a:ext cx="8464550" cy="602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2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622" y="4607198"/>
            <a:ext cx="4817341" cy="617265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dirty="0" err="1" smtClean="0">
                <a:solidFill>
                  <a:srgbClr val="0000FF"/>
                </a:solidFill>
              </a:rPr>
              <a:t>ufort</a:t>
            </a:r>
            <a:r>
              <a:rPr lang="en-US" sz="2400" dirty="0" smtClean="0">
                <a:solidFill>
                  <a:srgbClr val="0000FF"/>
                </a:solidFill>
              </a:rPr>
              <a:t>-Frankel Method</a:t>
            </a:r>
            <a:endParaRPr lang="ru-RU" sz="24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</a:rPr>
              <a:t>QGS - Hyperbolic System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919160"/>
              </p:ext>
            </p:extLst>
          </p:nvPr>
        </p:nvGraphicFramePr>
        <p:xfrm>
          <a:off x="862013" y="1160463"/>
          <a:ext cx="31115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0" name="Формула" r:id="rId3" imgW="1739880" imgH="914400" progId="Equation.3">
                  <p:embed/>
                </p:oleObj>
              </mc:Choice>
              <mc:Fallback>
                <p:oleObj name="Формула" r:id="rId3" imgW="1739880" imgH="914400" progId="Equation.3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160463"/>
                        <a:ext cx="3111500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8458"/>
              </p:ext>
            </p:extLst>
          </p:nvPr>
        </p:nvGraphicFramePr>
        <p:xfrm>
          <a:off x="929636" y="3440997"/>
          <a:ext cx="55864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1" name="Equation" r:id="rId5" imgW="3108240" imgH="585000" progId="Equation.3">
                  <p:embed/>
                </p:oleObj>
              </mc:Choice>
              <mc:Fallback>
                <p:oleObj name="Equation" r:id="rId5" imgW="3108240" imgH="585000" progId="Equation.3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36" y="3440997"/>
                        <a:ext cx="558641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104699"/>
              </p:ext>
            </p:extLst>
          </p:nvPr>
        </p:nvGraphicFramePr>
        <p:xfrm>
          <a:off x="5081065" y="1615727"/>
          <a:ext cx="7953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2" name="Equation" r:id="rId7" imgW="429480" imgH="383760" progId="Equation.3">
                  <p:embed/>
                </p:oleObj>
              </mc:Choice>
              <mc:Fallback>
                <p:oleObj name="Equation" r:id="rId7" imgW="429480" imgH="383760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065" y="1615727"/>
                        <a:ext cx="795338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23098"/>
              </p:ext>
            </p:extLst>
          </p:nvPr>
        </p:nvGraphicFramePr>
        <p:xfrm>
          <a:off x="930275" y="4497388"/>
          <a:ext cx="13620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3" name="Equation" r:id="rId9" imgW="749520" imgH="393120" progId="Equation.3">
                  <p:embed/>
                </p:oleObj>
              </mc:Choice>
              <mc:Fallback>
                <p:oleObj name="Equation" r:id="rId9" imgW="749520" imgH="393120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497388"/>
                        <a:ext cx="1362075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21652"/>
              </p:ext>
            </p:extLst>
          </p:nvPr>
        </p:nvGraphicFramePr>
        <p:xfrm>
          <a:off x="5876403" y="4433095"/>
          <a:ext cx="982078" cy="61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4" name="Equation" r:id="rId11" imgW="466200" imgH="292320" progId="Equation.3">
                  <p:embed/>
                </p:oleObj>
              </mc:Choice>
              <mc:Fallback>
                <p:oleObj name="Equation" r:id="rId11" imgW="466200" imgH="29232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403" y="4433095"/>
                        <a:ext cx="982078" cy="619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4167"/>
              </p:ext>
            </p:extLst>
          </p:nvPr>
        </p:nvGraphicFramePr>
        <p:xfrm>
          <a:off x="3905250" y="5427700"/>
          <a:ext cx="994214" cy="42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5" name="Equation" r:id="rId13" imgW="411120" imgH="164520" progId="Equation.3">
                  <p:embed/>
                </p:oleObj>
              </mc:Choice>
              <mc:Fallback>
                <p:oleObj name="Equation" r:id="rId13" imgW="411120" imgH="16452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5427700"/>
                        <a:ext cx="994214" cy="420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58" y="3059430"/>
            <a:ext cx="2060575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8039735" y="3534411"/>
          <a:ext cx="251460" cy="39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6" name="Equation" r:id="rId4" imgW="177480" imgH="279360" progId="Equation.DSMT4">
                  <p:embed/>
                </p:oleObj>
              </mc:Choice>
              <mc:Fallback>
                <p:oleObj name="Equation" r:id="rId4" imgW="177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735" y="3534411"/>
                        <a:ext cx="251460" cy="396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911114" y="3534410"/>
          <a:ext cx="703738" cy="37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7" name="Equation" r:id="rId6" imgW="495000" imgH="266400" progId="Equation.DSMT4">
                  <p:embed/>
                </p:oleObj>
              </mc:Choice>
              <mc:Fallback>
                <p:oleObj name="Equation" r:id="rId6" imgW="495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114" y="3534410"/>
                        <a:ext cx="703738" cy="37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82624839"/>
              </p:ext>
            </p:extLst>
          </p:nvPr>
        </p:nvGraphicFramePr>
        <p:xfrm>
          <a:off x="2018666" y="4327208"/>
          <a:ext cx="4831874" cy="2456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8" name="Equation" r:id="rId8" imgW="3047760" imgH="1549080" progId="Equation.DSMT4">
                  <p:embed/>
                </p:oleObj>
              </mc:Choice>
              <mc:Fallback>
                <p:oleObj name="Equation" r:id="rId8" imgW="304776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666" y="4327208"/>
                        <a:ext cx="4831874" cy="2456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841750" y="2741612"/>
            <a:ext cx="555308" cy="1028542"/>
          </a:xfrm>
          <a:prstGeom prst="downArrow">
            <a:avLst>
              <a:gd name="adj1" fmla="val 50000"/>
              <a:gd name="adj2" fmla="val 46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584" tIns="50292" rIns="100584" bIns="50292" anchor="ctr"/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3300053"/>
            <a:ext cx="203197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584" tIns="50292" rIns="100584" bIns="50292" anchor="ctr">
            <a:spAutoFit/>
          </a:bodyPr>
          <a:lstStyle/>
          <a:p>
            <a:endParaRPr lang="ru-RU"/>
          </a:p>
        </p:txBody>
      </p:sp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732882" y="1316673"/>
          <a:ext cx="2785268" cy="88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9" name="Equation" r:id="rId10" imgW="1524000" imgH="482600" progId="Equation.DSMT4">
                  <p:embed/>
                </p:oleObj>
              </mc:Choice>
              <mc:Fallback>
                <p:oleObj name="Equation" r:id="rId10" imgW="1524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882" y="1316673"/>
                        <a:ext cx="2785268" cy="887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1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Kinetic Consistent MGD Verification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0851" y="873187"/>
            <a:ext cx="8666593" cy="2033567"/>
          </a:xfrm>
          <a:prstGeom prst="rect">
            <a:avLst/>
          </a:prstGeom>
        </p:spPr>
        <p:txBody>
          <a:bodyPr lIns="100584" tIns="50292" rIns="100584" bIns="50292">
            <a:noAutofit/>
          </a:bodyPr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Rotor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problem is set up on the two</a:t>
            </a:r>
            <a:r>
              <a:rPr lang="en-US" sz="2400" dirty="0" smtClean="0"/>
              <a:t>-dimensional </a:t>
            </a:r>
            <a:r>
              <a:rPr lang="en-US" sz="2400" dirty="0"/>
              <a:t>domain [</a:t>
            </a:r>
            <a:r>
              <a:rPr lang="en-US" sz="2400" dirty="0" smtClean="0"/>
              <a:t>0;1]x[</a:t>
            </a:r>
            <a:r>
              <a:rPr lang="en-US" sz="2400" dirty="0"/>
              <a:t>0; 1</a:t>
            </a:r>
            <a:r>
              <a:rPr lang="en-US" sz="2400" dirty="0" smtClean="0"/>
              <a:t>], </a:t>
            </a:r>
            <a:r>
              <a:rPr lang="en-US" sz="2400" dirty="0"/>
              <a:t>resolved by 1500  1500 </a:t>
            </a:r>
            <a:r>
              <a:rPr lang="en-US" sz="2400" dirty="0" smtClean="0"/>
              <a:t>cells</a:t>
            </a:r>
            <a:r>
              <a:rPr lang="en-US" sz="2400" dirty="0"/>
              <a:t>. D</a:t>
            </a:r>
            <a:r>
              <a:rPr lang="en-US" sz="2400" dirty="0" smtClean="0"/>
              <a:t>ense </a:t>
            </a:r>
            <a:r>
              <a:rPr lang="en-US" sz="2400" dirty="0"/>
              <a:t>rotating disk of </a:t>
            </a:r>
            <a:r>
              <a:rPr lang="en-US" sz="2400" dirty="0" smtClean="0"/>
              <a:t>fluid </a:t>
            </a:r>
            <a:r>
              <a:rPr lang="en-US" sz="2400" dirty="0"/>
              <a:t>with </a:t>
            </a:r>
            <a:r>
              <a:rPr lang="en-US" sz="2400" dirty="0" smtClean="0"/>
              <a:t>\rho = 10</a:t>
            </a:r>
            <a:r>
              <a:rPr lang="en-US" sz="2400" dirty="0"/>
              <a:t>,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-2 </a:t>
            </a:r>
            <a:r>
              <a:rPr lang="en-US" sz="2400" dirty="0"/>
              <a:t>(</a:t>
            </a:r>
            <a:r>
              <a:rPr lang="en-US" sz="2400" dirty="0" smtClean="0"/>
              <a:t>y-0</a:t>
            </a:r>
            <a:r>
              <a:rPr lang="en-US" sz="2400" dirty="0"/>
              <a:t>.</a:t>
            </a:r>
            <a:r>
              <a:rPr lang="en-US" sz="2400" dirty="0" smtClean="0"/>
              <a:t>5)/r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and </a:t>
            </a:r>
            <a:r>
              <a:rPr lang="en-US" sz="2400" dirty="0" err="1" smtClean="0"/>
              <a:t>U</a:t>
            </a:r>
            <a:r>
              <a:rPr lang="en-US" sz="2400" baseline="-25000" dirty="0" err="1"/>
              <a:t>y</a:t>
            </a:r>
            <a:r>
              <a:rPr lang="en-US" sz="2400" dirty="0" smtClean="0"/>
              <a:t> </a:t>
            </a:r>
            <a:r>
              <a:rPr lang="en-US" sz="2400" dirty="0"/>
              <a:t>= 2 (</a:t>
            </a:r>
            <a:r>
              <a:rPr lang="en-US" sz="2400" dirty="0" smtClean="0"/>
              <a:t>y-0</a:t>
            </a:r>
            <a:r>
              <a:rPr lang="en-US" sz="2400" dirty="0"/>
              <a:t>.</a:t>
            </a:r>
            <a:r>
              <a:rPr lang="en-US" sz="2400" dirty="0" smtClean="0"/>
              <a:t>5)/r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where r is the radius measured with respect to the </a:t>
            </a:r>
            <a:r>
              <a:rPr lang="en-US" sz="2400" dirty="0" smtClean="0"/>
              <a:t>central point </a:t>
            </a:r>
            <a:r>
              <a:rPr lang="en-US" sz="2400" dirty="0"/>
              <a:t>of the computational domain and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0.1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rotor_dens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93203"/>
            <a:ext cx="2643437" cy="2620876"/>
          </a:xfrm>
          <a:prstGeom prst="rect">
            <a:avLst/>
          </a:prstGeom>
        </p:spPr>
      </p:pic>
      <p:pic>
        <p:nvPicPr>
          <p:cNvPr id="4" name="Picture 3" descr="rotor_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41" y="3191456"/>
            <a:ext cx="2645199" cy="2622623"/>
          </a:xfrm>
          <a:prstGeom prst="rect">
            <a:avLst/>
          </a:prstGeom>
        </p:spPr>
      </p:pic>
      <p:pic>
        <p:nvPicPr>
          <p:cNvPr id="5" name="Picture 4" descr="rotor_Ma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43" y="3224040"/>
            <a:ext cx="2612336" cy="2590040"/>
          </a:xfrm>
          <a:prstGeom prst="rect">
            <a:avLst/>
          </a:prstGeom>
        </p:spPr>
      </p:pic>
      <p:pic>
        <p:nvPicPr>
          <p:cNvPr id="7" name="Picture 6" descr="rotor_Bfiel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65" y="3191456"/>
            <a:ext cx="2653074" cy="263043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2898" y="6045758"/>
            <a:ext cx="9737350" cy="539520"/>
          </a:xfrm>
          <a:prstGeom prst="rect">
            <a:avLst/>
          </a:prstGeom>
        </p:spPr>
        <p:txBody>
          <a:bodyPr lIns="100584" tIns="50292" rIns="100584" bIns="50292">
            <a:noAutofit/>
          </a:bodyPr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     Density				pressure			  Mach			   </a:t>
            </a:r>
            <a:r>
              <a:rPr lang="en-US" sz="2400" dirty="0" err="1" smtClean="0">
                <a:solidFill>
                  <a:srgbClr val="000000"/>
                </a:solidFill>
              </a:rPr>
              <a:t>magn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 field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Kinetic Consistent MGD Verification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0851" y="1705703"/>
            <a:ext cx="8666593" cy="3613937"/>
          </a:xfrm>
          <a:prstGeom prst="rect">
            <a:avLst/>
          </a:prstGeom>
        </p:spPr>
        <p:txBody>
          <a:bodyPr lIns="100584" tIns="50292" rIns="100584" bIns="50292">
            <a:noAutofit/>
          </a:bodyPr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solidFill>
                  <a:srgbClr val="FF0000"/>
                </a:solidFill>
              </a:rPr>
              <a:t>Orszag</a:t>
            </a:r>
            <a:r>
              <a:rPr lang="en-US" sz="2400" dirty="0">
                <a:solidFill>
                  <a:srgbClr val="FF0000"/>
                </a:solidFill>
              </a:rPr>
              <a:t>-Tang </a:t>
            </a:r>
            <a:r>
              <a:rPr lang="en-US" sz="2400" dirty="0" smtClean="0">
                <a:solidFill>
                  <a:srgbClr val="FF0000"/>
                </a:solidFill>
              </a:rPr>
              <a:t>vortex</a:t>
            </a:r>
            <a:r>
              <a:rPr lang="en-US" sz="2400" dirty="0" smtClean="0"/>
              <a:t>: set </a:t>
            </a:r>
            <a:r>
              <a:rPr lang="en-US" sz="2400" dirty="0"/>
              <a:t>up on the two dimensional domain </a:t>
            </a:r>
            <a:r>
              <a:rPr lang="en-US" sz="2400" dirty="0" smtClean="0"/>
              <a:t>[-1</a:t>
            </a:r>
            <a:r>
              <a:rPr lang="en-US" sz="2400" dirty="0"/>
              <a:t>; 1]</a:t>
            </a:r>
          </a:p>
          <a:p>
            <a:pPr algn="l"/>
            <a:r>
              <a:rPr lang="en-US" sz="2400" dirty="0" smtClean="0"/>
              <a:t>[-1</a:t>
            </a:r>
            <a:r>
              <a:rPr lang="en-US" sz="2400" dirty="0"/>
              <a:t>; 1] with periodic boundary conditions. C</a:t>
            </a:r>
            <a:r>
              <a:rPr lang="en-US" sz="2400" dirty="0" smtClean="0"/>
              <a:t>omputational </a:t>
            </a:r>
            <a:r>
              <a:rPr lang="en-US" sz="2400" dirty="0"/>
              <a:t>mesh of</a:t>
            </a:r>
          </a:p>
          <a:p>
            <a:pPr algn="l"/>
            <a:r>
              <a:rPr lang="en-US" sz="2400" dirty="0"/>
              <a:t>1500 </a:t>
            </a:r>
            <a:r>
              <a:rPr lang="en-US" sz="2400" dirty="0" smtClean="0"/>
              <a:t>x1500 cells. Initial gas flow </a:t>
            </a:r>
            <a:r>
              <a:rPr lang="en-US" sz="2400" dirty="0"/>
              <a:t>with a constant density </a:t>
            </a:r>
            <a:r>
              <a:rPr lang="en-US" sz="2400" dirty="0" smtClean="0"/>
              <a:t>\rho  </a:t>
            </a:r>
            <a:r>
              <a:rPr lang="en-US" sz="2400" dirty="0"/>
              <a:t>=</a:t>
            </a:r>
          </a:p>
          <a:p>
            <a:pPr algn="l"/>
            <a:r>
              <a:rPr lang="en-US" sz="2400" dirty="0" smtClean="0"/>
              <a:t>25/(36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)</a:t>
            </a:r>
            <a:r>
              <a:rPr lang="en-US" sz="2400" dirty="0"/>
              <a:t>, p = </a:t>
            </a:r>
            <a:r>
              <a:rPr lang="en-US" sz="2400" dirty="0" smtClean="0"/>
              <a:t>5(12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)</a:t>
            </a:r>
            <a:r>
              <a:rPr lang="en-US" sz="2400" dirty="0"/>
              <a:t>, initial velocity </a:t>
            </a:r>
            <a:r>
              <a:rPr lang="en-US" sz="2400" dirty="0" smtClean="0"/>
              <a:t>(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y</a:t>
            </a:r>
            <a:r>
              <a:rPr lang="en-US" sz="2400" dirty="0"/>
              <a:t>) = </a:t>
            </a:r>
            <a:r>
              <a:rPr lang="en-US" sz="2400" dirty="0" smtClean="0"/>
              <a:t>(-sin </a:t>
            </a:r>
            <a:r>
              <a:rPr lang="en-US" sz="2400" dirty="0"/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2p</a:t>
            </a:r>
            <a:r>
              <a:rPr lang="en-US" sz="2400" dirty="0">
                <a:latin typeface="+mn-lt"/>
                <a:cs typeface="Symbol" charset="2"/>
              </a:rPr>
              <a:t>y</a:t>
            </a:r>
            <a:r>
              <a:rPr lang="en-US" sz="2400" dirty="0" smtClean="0"/>
              <a:t>) </a:t>
            </a:r>
            <a:r>
              <a:rPr lang="en-US" sz="2400" dirty="0"/>
              <a:t>; sin (</a:t>
            </a:r>
            <a:r>
              <a:rPr lang="en-US" sz="2400" dirty="0" smtClean="0">
                <a:latin typeface="Symbol" charset="2"/>
                <a:cs typeface="Symbol" charset="2"/>
              </a:rPr>
              <a:t>2p</a:t>
            </a:r>
            <a:r>
              <a:rPr lang="en-US" sz="2400" dirty="0" smtClean="0">
                <a:latin typeface="+mn-lt"/>
                <a:cs typeface="Symbol" charset="2"/>
              </a:rPr>
              <a:t>x</a:t>
            </a:r>
            <a:r>
              <a:rPr lang="en-US" sz="2400" dirty="0" smtClean="0"/>
              <a:t>)</a:t>
            </a:r>
            <a:r>
              <a:rPr lang="en-US" sz="2400" dirty="0"/>
              <a:t>). </a:t>
            </a:r>
            <a:r>
              <a:rPr lang="en-US" sz="2400" dirty="0" smtClean="0"/>
              <a:t>In order </a:t>
            </a:r>
            <a:r>
              <a:rPr lang="en-US" sz="2400" dirty="0"/>
              <a:t>to preserve the </a:t>
            </a:r>
            <a:r>
              <a:rPr lang="en-US" sz="2400" dirty="0" err="1"/>
              <a:t>solenoidal</a:t>
            </a:r>
            <a:r>
              <a:rPr lang="en-US" sz="2400" dirty="0"/>
              <a:t> </a:t>
            </a:r>
            <a:r>
              <a:rPr lang="en-US" sz="2400" dirty="0" smtClean="0"/>
              <a:t>behavior </a:t>
            </a:r>
            <a:r>
              <a:rPr lang="en-US" sz="2400" dirty="0"/>
              <a:t>of the initial conditions, the </a:t>
            </a:r>
            <a:r>
              <a:rPr lang="en-US" sz="2400" dirty="0" smtClean="0"/>
              <a:t>initial magnetic field is computed </a:t>
            </a:r>
            <a:r>
              <a:rPr lang="en-US" sz="2400" dirty="0"/>
              <a:t>from the vector potential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  <a:r>
              <a:rPr lang="en-US" sz="2400" dirty="0"/>
              <a:t>= (</a:t>
            </a:r>
            <a:r>
              <a:rPr lang="en-US" sz="2400" dirty="0" smtClean="0"/>
              <a:t>1/4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) </a:t>
            </a:r>
            <a:r>
              <a:rPr lang="en-US" sz="2400" dirty="0" err="1"/>
              <a:t>cos</a:t>
            </a:r>
            <a:r>
              <a:rPr lang="en-US" sz="2400" dirty="0"/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4p</a:t>
            </a:r>
            <a:r>
              <a:rPr lang="en-US" sz="2400" dirty="0" smtClean="0">
                <a:latin typeface="+mn-lt"/>
                <a:cs typeface="Symbol" charset="2"/>
              </a:rPr>
              <a:t>x</a:t>
            </a:r>
            <a:r>
              <a:rPr lang="en-US" sz="2400" dirty="0" smtClean="0"/>
              <a:t>)+</a:t>
            </a:r>
            <a:r>
              <a:rPr lang="it-IT" sz="2400" dirty="0" smtClean="0"/>
              <a:t>(1/2</a:t>
            </a:r>
            <a:r>
              <a:rPr lang="it-IT" sz="2400" dirty="0" smtClean="0">
                <a:latin typeface="Symbol" charset="2"/>
                <a:cs typeface="Symbol" charset="2"/>
              </a:rPr>
              <a:t>p</a:t>
            </a:r>
            <a:r>
              <a:rPr lang="it-IT" sz="2400" dirty="0" smtClean="0"/>
              <a:t>) </a:t>
            </a:r>
            <a:r>
              <a:rPr lang="it-IT" sz="2400" dirty="0"/>
              <a:t>cos(</a:t>
            </a:r>
            <a:r>
              <a:rPr lang="it-IT" sz="2400" dirty="0" smtClean="0">
                <a:latin typeface="Symbol" charset="2"/>
                <a:cs typeface="Symbol" charset="2"/>
              </a:rPr>
              <a:t>2p</a:t>
            </a:r>
            <a:r>
              <a:rPr lang="it-IT" sz="2400" dirty="0" smtClean="0">
                <a:latin typeface="+mn-lt"/>
                <a:cs typeface="Symbol" charset="2"/>
              </a:rPr>
              <a:t>y</a:t>
            </a:r>
            <a:r>
              <a:rPr lang="it-IT" sz="2400" dirty="0" smtClean="0"/>
              <a:t>)</a:t>
            </a:r>
            <a:r>
              <a:rPr lang="it-IT" sz="2400" dirty="0"/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C00000"/>
                </a:solidFill>
              </a:rPr>
              <a:t>Kinetic Consistent MGD Verification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0851" y="901407"/>
            <a:ext cx="8666593" cy="537859"/>
          </a:xfrm>
          <a:prstGeom prst="rect">
            <a:avLst/>
          </a:prstGeom>
        </p:spPr>
        <p:txBody>
          <a:bodyPr lIns="100584" tIns="50292" rIns="100584" bIns="50292">
            <a:noAutofit/>
          </a:bodyPr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solidFill>
                  <a:srgbClr val="FF0000"/>
                </a:solidFill>
              </a:rPr>
              <a:t>Orszag</a:t>
            </a:r>
            <a:r>
              <a:rPr lang="en-US" sz="2400" dirty="0">
                <a:solidFill>
                  <a:srgbClr val="FF0000"/>
                </a:solidFill>
              </a:rPr>
              <a:t>-Tang </a:t>
            </a:r>
            <a:r>
              <a:rPr lang="en-US" sz="2400" dirty="0" smtClean="0">
                <a:solidFill>
                  <a:srgbClr val="FF0000"/>
                </a:solidFill>
              </a:rPr>
              <a:t>vortex</a:t>
            </a:r>
            <a:r>
              <a:rPr lang="en-US" sz="2400" dirty="0" smtClean="0"/>
              <a:t>: density, pressure, temperature, kin. E, B 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tang_dens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1" y="1425156"/>
            <a:ext cx="2553991" cy="2553991"/>
          </a:xfrm>
          <a:prstGeom prst="rect">
            <a:avLst/>
          </a:prstGeom>
        </p:spPr>
      </p:pic>
      <p:pic>
        <p:nvPicPr>
          <p:cNvPr id="4" name="Picture 3" descr="tang_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65" y="1354604"/>
            <a:ext cx="2624543" cy="2624543"/>
          </a:xfrm>
          <a:prstGeom prst="rect">
            <a:avLst/>
          </a:prstGeom>
        </p:spPr>
      </p:pic>
      <p:pic>
        <p:nvPicPr>
          <p:cNvPr id="5" name="Picture 4" descr="tang_tempera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40" y="1340951"/>
            <a:ext cx="2638196" cy="2638196"/>
          </a:xfrm>
          <a:prstGeom prst="rect">
            <a:avLst/>
          </a:prstGeom>
        </p:spPr>
      </p:pic>
      <p:pic>
        <p:nvPicPr>
          <p:cNvPr id="6" name="Picture 5" descr="tang_kinet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90" y="4131591"/>
            <a:ext cx="2632349" cy="2632349"/>
          </a:xfrm>
          <a:prstGeom prst="rect">
            <a:avLst/>
          </a:prstGeom>
        </p:spPr>
      </p:pic>
      <p:pic>
        <p:nvPicPr>
          <p:cNvPr id="7" name="Picture 6" descr="tang_bfiel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00" y="4131591"/>
            <a:ext cx="2577663" cy="257766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Numerical Experiment: Accretion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accreation_fine_c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010" y="852755"/>
            <a:ext cx="5312315" cy="50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800" b="1" dirty="0" smtClean="0">
                <a:latin typeface="+mn-lt"/>
              </a:rPr>
              <a:t> задачи астрофизики</a:t>
            </a:r>
          </a:p>
          <a:p>
            <a:pPr marL="0" indent="0" algn="l"/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      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800" b="1" dirty="0" smtClean="0">
                <a:latin typeface="+mn-lt"/>
              </a:rPr>
              <a:t>задачи управляемого термоядерного синтеза</a:t>
            </a:r>
          </a:p>
          <a:p>
            <a:pPr marL="457200" indent="-457200" algn="ctr">
              <a:buFont typeface="Wingdings" pitchFamily="2" charset="2"/>
              <a:buChar char="q"/>
            </a:pPr>
            <a:endParaRPr lang="ru-RU" sz="2800" b="1" dirty="0">
              <a:latin typeface="+mn-lt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800" b="1" dirty="0" smtClean="0">
                <a:latin typeface="+mn-lt"/>
              </a:rPr>
              <a:t>ядерные энергетические установки</a:t>
            </a:r>
          </a:p>
          <a:p>
            <a:pPr marL="0" indent="0" algn="l"/>
            <a:endParaRPr lang="ru-RU" sz="2800" b="1" dirty="0">
              <a:latin typeface="+mn-lt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ru-RU" sz="2800" b="1" dirty="0" smtClean="0">
                <a:latin typeface="+mn-lt"/>
              </a:rPr>
              <a:t>МГД с учетом магнитной вязкости,          теплопроводности и молекулярной вязкости</a:t>
            </a:r>
          </a:p>
          <a:p>
            <a:pPr algn="l"/>
            <a:endParaRPr lang="ru-RU" sz="2000" dirty="0">
              <a:latin typeface="+mn-lt"/>
            </a:endParaRPr>
          </a:p>
          <a:p>
            <a:pPr algn="l"/>
            <a:r>
              <a:rPr lang="ru-RU" sz="2000" dirty="0" smtClean="0">
                <a:latin typeface="+mn-lt"/>
              </a:rPr>
              <a:t>       </a:t>
            </a:r>
            <a:endParaRPr lang="ru-RU" sz="20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DE5BF1-A944-B54A-9898-A27DB1807F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240" y="192320"/>
            <a:ext cx="9133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Необходимость решения задач магнитной </a:t>
            </a:r>
            <a:r>
              <a:rPr lang="ru-RU" sz="3200" b="1" dirty="0" err="1">
                <a:solidFill>
                  <a:srgbClr val="FF0000"/>
                </a:solidFill>
              </a:rPr>
              <a:t>гидро</a:t>
            </a:r>
            <a:r>
              <a:rPr lang="ru-RU" sz="3200" b="1" dirty="0">
                <a:solidFill>
                  <a:srgbClr val="FF0000"/>
                </a:solidFill>
              </a:rPr>
              <a:t>-  и газовой динамики на многопроцессорных  высокопроизводительных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792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8" y="832207"/>
            <a:ext cx="7187437" cy="5702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08/06/16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65" y="1965967"/>
            <a:ext cx="7085012" cy="33560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97747" y="5664661"/>
            <a:ext cx="6749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2 Схема проведения численного эксперимента</a:t>
            </a:r>
          </a:p>
        </p:txBody>
      </p:sp>
    </p:spTree>
    <p:extLst>
      <p:ext uri="{BB962C8B-B14F-4D97-AF65-F5344CB8AC3E}">
        <p14:creationId xmlns:p14="http://schemas.microsoft.com/office/powerpoint/2010/main" val="13288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02" y="902499"/>
            <a:ext cx="6417193" cy="281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78" y="3978421"/>
            <a:ext cx="6045243" cy="2648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24236" y="201920"/>
            <a:ext cx="876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Основные этапы </a:t>
            </a:r>
            <a:r>
              <a:rPr lang="ru-RU" sz="3200" b="1" dirty="0" smtClean="0">
                <a:solidFill>
                  <a:srgbClr val="FF0000"/>
                </a:solidFill>
              </a:rPr>
              <a:t>динамики процесса в каверне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88" y="1526275"/>
            <a:ext cx="6643223" cy="33950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50012" y="5529006"/>
            <a:ext cx="8917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Рис 3. Основные этапы процесса течения </a:t>
            </a:r>
            <a:r>
              <a:rPr lang="ru-RU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</a:t>
            </a:r>
            <a:r>
              <a:rPr lang="ru-RU" sz="2400" b="1" dirty="0"/>
              <a:t>системе: 3а, 3б, </a:t>
            </a:r>
            <a:r>
              <a:rPr lang="ru-RU" sz="2400" b="1" dirty="0" smtClean="0"/>
              <a:t>3в</a:t>
            </a:r>
            <a:endParaRPr lang="ru-RU" sz="2400" b="1" dirty="0"/>
          </a:p>
          <a:p>
            <a:r>
              <a:rPr lang="ru-RU" sz="2400" b="1" dirty="0"/>
              <a:t>У</a:t>
            </a:r>
            <a:r>
              <a:rPr lang="ru-RU" sz="2400" b="1" dirty="0" smtClean="0"/>
              <a:t>становившийся </a:t>
            </a:r>
            <a:r>
              <a:rPr lang="ru-RU" sz="2400" b="1" dirty="0"/>
              <a:t>процесс</a:t>
            </a:r>
            <a:r>
              <a:rPr lang="ru-RU" sz="2400" b="1" dirty="0" smtClean="0"/>
              <a:t>. Сетка (200*20</a:t>
            </a:r>
            <a:r>
              <a:rPr lang="en-US" sz="2400" b="1" dirty="0" smtClean="0"/>
              <a:t>0</a:t>
            </a:r>
            <a:r>
              <a:rPr lang="ru-RU" sz="2400" b="1" dirty="0" smtClean="0"/>
              <a:t>0*20</a:t>
            </a:r>
            <a:r>
              <a:rPr lang="en-US" sz="2400" b="1" dirty="0" smtClean="0"/>
              <a:t>0</a:t>
            </a:r>
            <a:r>
              <a:rPr lang="ru-RU" sz="2400" b="1" dirty="0" smtClean="0"/>
              <a:t>0) узлов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457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6884" y="1183907"/>
            <a:ext cx="888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1015" y="160824"/>
            <a:ext cx="6141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ЛУЧИСТАЯ ТЕПЛОПРОВОДНОСТЬ </a:t>
            </a:r>
            <a:endParaRPr lang="ru-RU" sz="32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50442"/>
              </p:ext>
            </p:extLst>
          </p:nvPr>
        </p:nvGraphicFramePr>
        <p:xfrm>
          <a:off x="1420813" y="1907114"/>
          <a:ext cx="6911975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Equation" r:id="rId3" imgW="2654280" imgH="1066680" progId="Equation.DSMT4">
                  <p:embed/>
                </p:oleObj>
              </mc:Choice>
              <mc:Fallback>
                <p:oleObj name="Equation" r:id="rId3" imgW="26542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0813" y="1907114"/>
                        <a:ext cx="6911975" cy="277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43276" y="1386038"/>
            <a:ext cx="813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802" y="1218767"/>
            <a:ext cx="8928084" cy="546540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b="1" dirty="0"/>
              <a:t>Параболические уравнения</a:t>
            </a:r>
            <a:r>
              <a:rPr lang="en-US" sz="2200" b="1" dirty="0"/>
              <a:t>: </a:t>
            </a:r>
            <a:r>
              <a:rPr lang="ru-RU" sz="2200" b="1" dirty="0"/>
              <a:t>уравнения Навье-Стокса, теплопроводности, фильтрация, диффузия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ru-RU" sz="2200" b="1" dirty="0"/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q"/>
            </a:pPr>
            <a:endParaRPr lang="ru-RU" sz="2200" b="1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b="1" dirty="0"/>
              <a:t>Неявные схемы – обладают хорошей устойчивостью. Однако требуют для своего решения применения итерационных методов, которые плохо адаптируются на архитектуру систем с </a:t>
            </a:r>
            <a:r>
              <a:rPr lang="ru-RU" sz="2200" b="1" dirty="0" err="1"/>
              <a:t>экстрамассивным</a:t>
            </a:r>
            <a:r>
              <a:rPr lang="ru-RU" sz="2200" b="1" dirty="0"/>
              <a:t> параллелизмом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ru-RU" sz="2200" b="1" dirty="0"/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q"/>
            </a:pPr>
            <a:endParaRPr lang="ru-RU" sz="2200" b="1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b="1" dirty="0"/>
              <a:t>Явные схемы идеальны для параллельной обработки. Однако обладают жестким условием устойчивости</a:t>
            </a:r>
          </a:p>
          <a:p>
            <a:pPr marL="0" indent="0">
              <a:lnSpc>
                <a:spcPct val="90000"/>
              </a:lnSpc>
            </a:pPr>
            <a:endParaRPr lang="ru-RU" sz="22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54789"/>
              </p:ext>
            </p:extLst>
          </p:nvPr>
        </p:nvGraphicFramePr>
        <p:xfrm>
          <a:off x="3841068" y="5276867"/>
          <a:ext cx="1139727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068" y="5276867"/>
                        <a:ext cx="1139727" cy="55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2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-204671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101071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7334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7334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7334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419341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7334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7334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7334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7334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7334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7334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7334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09" name="Rectangle 14"/>
          <p:cNvSpPr>
            <a:spLocks noChangeArrowheads="1"/>
          </p:cNvSpPr>
          <p:nvPr/>
        </p:nvSpPr>
        <p:spPr bwMode="auto">
          <a:xfrm>
            <a:off x="0" y="769737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1780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1780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1780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178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178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178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178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178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178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-204671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12" name="Rectangle 2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14" name="Rectangle 3"/>
          <p:cNvSpPr>
            <a:spLocks noChangeArrowheads="1"/>
          </p:cNvSpPr>
          <p:nvPr/>
        </p:nvSpPr>
        <p:spPr bwMode="auto">
          <a:xfrm>
            <a:off x="0" y="1063106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8215" name="Rectangle 5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17" name="Rectangle 6"/>
          <p:cNvSpPr>
            <a:spLocks noChangeArrowheads="1"/>
          </p:cNvSpPr>
          <p:nvPr/>
        </p:nvSpPr>
        <p:spPr bwMode="auto">
          <a:xfrm>
            <a:off x="0" y="1230747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6193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193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193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8218" name="Rectangle 8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20" name="Rectangle 9"/>
          <p:cNvSpPr>
            <a:spLocks noChangeArrowheads="1"/>
          </p:cNvSpPr>
          <p:nvPr/>
        </p:nvSpPr>
        <p:spPr bwMode="auto">
          <a:xfrm>
            <a:off x="0" y="769737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6193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193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193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8221" name="Rectangle 11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23" name="Rectangle 12"/>
          <p:cNvSpPr>
            <a:spLocks noChangeArrowheads="1"/>
          </p:cNvSpPr>
          <p:nvPr/>
        </p:nvSpPr>
        <p:spPr bwMode="auto">
          <a:xfrm>
            <a:off x="0" y="1115494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26193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6193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6193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6193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sp>
        <p:nvSpPr>
          <p:cNvPr id="8224" name="Rectangle 14"/>
          <p:cNvSpPr>
            <a:spLocks noChangeArrowheads="1"/>
          </p:cNvSpPr>
          <p:nvPr/>
        </p:nvSpPr>
        <p:spPr bwMode="auto">
          <a:xfrm>
            <a:off x="0" y="46788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8226" name="Rectangle 15"/>
          <p:cNvSpPr>
            <a:spLocks noChangeArrowheads="1"/>
          </p:cNvSpPr>
          <p:nvPr/>
        </p:nvSpPr>
        <p:spPr bwMode="auto">
          <a:xfrm>
            <a:off x="0" y="1136449"/>
            <a:ext cx="203133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584" tIns="50292" rIns="100584" bIns="50292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charset="0"/>
            </a:endParaRPr>
          </a:p>
        </p:txBody>
      </p:sp>
      <p:pic>
        <p:nvPicPr>
          <p:cNvPr id="5" name="Picture 4" descr="qgs_sch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2" y="769737"/>
            <a:ext cx="3684657" cy="2599478"/>
          </a:xfrm>
          <a:prstGeom prst="rect">
            <a:avLst/>
          </a:prstGeom>
        </p:spPr>
      </p:pic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23217"/>
              </p:ext>
            </p:extLst>
          </p:nvPr>
        </p:nvGraphicFramePr>
        <p:xfrm>
          <a:off x="852488" y="3563785"/>
          <a:ext cx="4086747" cy="49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3" name="Equation" r:id="rId4" imgW="1883160" imgH="219240" progId="Equation.3">
                  <p:embed/>
                </p:oleObj>
              </mc:Choice>
              <mc:Fallback>
                <p:oleObj name="Equation" r:id="rId4" imgW="1883160" imgH="21924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563785"/>
                        <a:ext cx="4086747" cy="493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634392"/>
              </p:ext>
            </p:extLst>
          </p:nvPr>
        </p:nvGraphicFramePr>
        <p:xfrm>
          <a:off x="6858478" y="1640090"/>
          <a:ext cx="1495886" cy="222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" name="Equation" r:id="rId6" imgW="685440" imgH="1032840" progId="Equation.3">
                  <p:embed/>
                </p:oleObj>
              </mc:Choice>
              <mc:Fallback>
                <p:oleObj name="Equation" r:id="rId6" imgW="685440" imgH="103284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478" y="1640090"/>
                        <a:ext cx="1495886" cy="2228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70933"/>
              </p:ext>
            </p:extLst>
          </p:nvPr>
        </p:nvGraphicFramePr>
        <p:xfrm>
          <a:off x="852488" y="4237960"/>
          <a:ext cx="4491037" cy="91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5" name="Equation" r:id="rId8" imgW="2175840" imgH="429480" progId="Equation.3">
                  <p:embed/>
                </p:oleObj>
              </mc:Choice>
              <mc:Fallback>
                <p:oleObj name="Equation" r:id="rId8" imgW="2175840" imgH="42948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237960"/>
                        <a:ext cx="4491037" cy="912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Заголовок 1"/>
          <p:cNvSpPr txBox="1">
            <a:spLocks/>
          </p:cNvSpPr>
          <p:nvPr/>
        </p:nvSpPr>
        <p:spPr>
          <a:xfrm>
            <a:off x="852488" y="5150394"/>
            <a:ext cx="4665317" cy="664490"/>
          </a:xfrm>
          <a:prstGeom prst="rect">
            <a:avLst/>
          </a:prstGeom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Multiplied by summation invariants</a:t>
            </a:r>
            <a:endParaRPr lang="en-US" sz="2600" dirty="0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852488" y="5980097"/>
            <a:ext cx="8449235" cy="664490"/>
          </a:xfrm>
          <a:prstGeom prst="rect">
            <a:avLst/>
          </a:prstGeom>
        </p:spPr>
        <p:txBody>
          <a:bodyPr vert="horz" lIns="100584" tIns="50292" rIns="100584" bIns="5029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a</a:t>
            </a:r>
            <a:r>
              <a:rPr lang="en-US" sz="2400" dirty="0" smtClean="0"/>
              <a:t>nd integrate over range of molecules velocities</a:t>
            </a:r>
            <a:endParaRPr lang="en-US" sz="26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607004"/>
              </p:ext>
            </p:extLst>
          </p:nvPr>
        </p:nvGraphicFramePr>
        <p:xfrm>
          <a:off x="6262688" y="5238750"/>
          <a:ext cx="13700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6" name="Equation" r:id="rId10" imgW="621360" imgH="219240" progId="Equation.3">
                  <p:embed/>
                </p:oleObj>
              </mc:Choice>
              <mc:Fallback>
                <p:oleObj name="Equation" r:id="rId10" imgW="621360" imgH="21924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5238750"/>
                        <a:ext cx="137001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9718" y="204672"/>
            <a:ext cx="8582006" cy="470831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+mj-lt"/>
              </a:rPr>
              <a:t>Kinetic Schemes - Quasi Gas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D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ynamic System 1983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Slide Number Placeholder 6"/>
          <p:cNvSpPr txBox="1">
            <a:spLocks/>
          </p:cNvSpPr>
          <p:nvPr/>
        </p:nvSpPr>
        <p:spPr>
          <a:xfrm>
            <a:off x="4165600" y="6991985"/>
            <a:ext cx="2346960" cy="401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623A9E-BEB7-4B49-A5D8-B624E9EEB542}" type="slidenum">
              <a:rPr lang="ru-RU" sz="1200" smtClean="0"/>
              <a:pPr/>
              <a:t>4</a:t>
            </a:fld>
            <a:endParaRPr lang="ru-RU" sz="1200" dirty="0"/>
          </a:p>
        </p:txBody>
      </p:sp>
      <p:sp>
        <p:nvSpPr>
          <p:cNvPr id="31" name="Footer Placeholder 5"/>
          <p:cNvSpPr txBox="1">
            <a:spLocks/>
          </p:cNvSpPr>
          <p:nvPr/>
        </p:nvSpPr>
        <p:spPr>
          <a:xfrm>
            <a:off x="7124700" y="7002145"/>
            <a:ext cx="1803400" cy="401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algn="l" defTabSz="50292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IAM, RAS, Moscow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35083" y="3542659"/>
                <a:ext cx="8779489" cy="3062421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0000FF"/>
                    </a:solidFill>
                  </a:rPr>
                  <a:t>QGS – alternative of 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Navier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-Stokes;</a:t>
                </a:r>
                <a:r>
                  <a:rPr lang="ru-RU" sz="2400" dirty="0" smtClean="0">
                    <a:solidFill>
                      <a:srgbClr val="0000FF"/>
                    </a:solidFill>
                  </a:rPr>
                  <a:t/>
                </a:r>
                <a:br>
                  <a:rPr lang="ru-RU" sz="2400" dirty="0" smtClean="0">
                    <a:solidFill>
                      <a:srgbClr val="0000FF"/>
                    </a:solidFill>
                  </a:rPr>
                </a:br>
                <a:r>
                  <a:rPr lang="ru-RU" sz="2400" dirty="0">
                    <a:solidFill>
                      <a:srgbClr val="0000FF"/>
                    </a:solidFill>
                  </a:rPr>
                  <a:t/>
                </a:r>
                <a:br>
                  <a:rPr lang="ru-RU" sz="2400" dirty="0">
                    <a:solidFill>
                      <a:srgbClr val="0000FF"/>
                    </a:solidFill>
                  </a:rPr>
                </a:br>
                <a:r>
                  <a:rPr lang="en-US" sz="2400" dirty="0" smtClean="0">
                    <a:solidFill>
                      <a:srgbClr val="0000FF"/>
                    </a:solidFill>
                  </a:rPr>
                  <a:t>QGS=N-S +O(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)</a:t>
                </a:r>
                <a:br>
                  <a:rPr lang="en-US" sz="2400" dirty="0" smtClean="0">
                    <a:solidFill>
                      <a:srgbClr val="0000FF"/>
                    </a:solidFill>
                  </a:rPr>
                </a:br>
                <a:r>
                  <a:rPr lang="en-US" sz="2400" dirty="0" smtClean="0">
                    <a:solidFill>
                      <a:srgbClr val="0000FF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00FF"/>
                    </a:solidFill>
                  </a:rPr>
                </a:br>
                <a:r>
                  <a:rPr lang="en-US" sz="2400" dirty="0" smtClean="0">
                    <a:solidFill>
                      <a:srgbClr val="0000FF"/>
                    </a:solidFill>
                  </a:rPr>
                  <a:t>QGS was used for simulation of many problems:</a:t>
                </a:r>
                <a:r>
                  <a:rPr lang="en-US" sz="2400" dirty="0">
                    <a:solidFill>
                      <a:srgbClr val="0000FF"/>
                    </a:solidFill>
                  </a:rPr>
                  <a:t/>
                </a:r>
                <a:br>
                  <a:rPr lang="en-US" sz="2400" dirty="0">
                    <a:solidFill>
                      <a:srgbClr val="0000FF"/>
                    </a:solidFill>
                  </a:rPr>
                </a:br>
                <a:r>
                  <a:rPr lang="en-US" sz="2400" dirty="0" smtClean="0"/>
                  <a:t>DNS-turbulence, unsteady flows, aero acoustic, incompressible fluid, combustion phenomena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5083" y="3542659"/>
                <a:ext cx="8779489" cy="3062421"/>
              </a:xfrm>
              <a:blipFill rotWithShape="1">
                <a:blip r:embed="rId3"/>
                <a:stretch>
                  <a:fillRect l="-972" t="-1392" r="-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QGS - Hyperbolic System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91970"/>
              </p:ext>
            </p:extLst>
          </p:nvPr>
        </p:nvGraphicFramePr>
        <p:xfrm>
          <a:off x="639763" y="1077913"/>
          <a:ext cx="8308975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9" name="Equation" r:id="rId4" imgW="4647960" imgH="1320480" progId="Equation.DSMT4">
                  <p:embed/>
                </p:oleObj>
              </mc:Choice>
              <mc:Fallback>
                <p:oleObj name="Equation" r:id="rId4" imgW="4647960" imgH="1320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077913"/>
                        <a:ext cx="8308975" cy="235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542036"/>
              </p:ext>
            </p:extLst>
          </p:nvPr>
        </p:nvGraphicFramePr>
        <p:xfrm>
          <a:off x="780823" y="914007"/>
          <a:ext cx="5674061" cy="124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0" name="Equation" r:id="rId3" imgW="2489040" imgH="533160" progId="Equation.DSMT4">
                  <p:embed/>
                </p:oleObj>
              </mc:Choice>
              <mc:Fallback>
                <p:oleObj name="Equation" r:id="rId3" imgW="2489040" imgH="533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23" y="914007"/>
                        <a:ext cx="5674061" cy="1243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432676"/>
              </p:ext>
            </p:extLst>
          </p:nvPr>
        </p:nvGraphicFramePr>
        <p:xfrm>
          <a:off x="780824" y="4364038"/>
          <a:ext cx="7466240" cy="232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1" name="Equation" r:id="rId5" imgW="3466800" imgH="1066680" progId="Equation.DSMT4">
                  <p:embed/>
                </p:oleObj>
              </mc:Choice>
              <mc:Fallback>
                <p:oleObj name="Equation" r:id="rId5" imgW="3466800" imgH="10666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24" y="4364038"/>
                        <a:ext cx="7466240" cy="2329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77078"/>
              </p:ext>
            </p:extLst>
          </p:nvPr>
        </p:nvGraphicFramePr>
        <p:xfrm>
          <a:off x="741368" y="2250843"/>
          <a:ext cx="4455714" cy="203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2" name="Equation" r:id="rId7" imgW="1892160" imgH="863280" progId="Equation.DSMT4">
                  <p:embed/>
                </p:oleObj>
              </mc:Choice>
              <mc:Fallback>
                <p:oleObj name="Equation" r:id="rId7" imgW="18921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1368" y="2250843"/>
                        <a:ext cx="4455714" cy="2033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1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37" y="1287109"/>
            <a:ext cx="8652480" cy="1273263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Macroscopic Observables of MGD can be calculated as Momentum of Distribution Function: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Momentums of Distribution Function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28008"/>
              </p:ext>
            </p:extLst>
          </p:nvPr>
        </p:nvGraphicFramePr>
        <p:xfrm>
          <a:off x="3354388" y="2198688"/>
          <a:ext cx="3052762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4" name="Формула" r:id="rId3" imgW="1841400" imgH="2171520" progId="Equation.3">
                  <p:embed/>
                </p:oleObj>
              </mc:Choice>
              <mc:Fallback>
                <p:oleObj name="Формула" r:id="rId3" imgW="1841400" imgH="217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2198688"/>
                        <a:ext cx="3052762" cy="359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19387"/>
              </p:ext>
            </p:extLst>
          </p:nvPr>
        </p:nvGraphicFramePr>
        <p:xfrm>
          <a:off x="3504142" y="5812897"/>
          <a:ext cx="20907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5" name="Формула" r:id="rId5" imgW="1307880" imgH="419040" progId="Equation.3">
                  <p:embed/>
                </p:oleObj>
              </mc:Choice>
              <mc:Fallback>
                <p:oleObj name="Формула" r:id="rId5" imgW="1307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4142" y="5812897"/>
                        <a:ext cx="20907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72942"/>
              </p:ext>
            </p:extLst>
          </p:nvPr>
        </p:nvGraphicFramePr>
        <p:xfrm>
          <a:off x="1715784" y="1072650"/>
          <a:ext cx="6140611" cy="510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8" name="Equation" r:id="rId3" imgW="2616120" imgH="2184120" progId="Equation.DSMT4">
                  <p:embed/>
                </p:oleObj>
              </mc:Choice>
              <mc:Fallback>
                <p:oleObj name="Equation" r:id="rId3" imgW="2616120" imgH="218412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784" y="1072650"/>
                        <a:ext cx="6140611" cy="5105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5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37" y="1012630"/>
            <a:ext cx="8652480" cy="53952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Derived from Boltzmann Equation at </a:t>
            </a:r>
            <a:r>
              <a:rPr lang="en-US" sz="2400" dirty="0" err="1" smtClean="0">
                <a:solidFill>
                  <a:srgbClr val="000000"/>
                </a:solidFill>
              </a:rPr>
              <a:t>Equlibrium</a:t>
            </a:r>
            <a:r>
              <a:rPr lang="en-US" sz="2400" dirty="0" smtClean="0">
                <a:solidFill>
                  <a:srgbClr val="000000"/>
                </a:solidFill>
              </a:rPr>
              <a:t> State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929636" y="147065"/>
            <a:ext cx="8229600" cy="561523"/>
          </a:xfrm>
          <a:prstGeom prst="rect">
            <a:avLst/>
          </a:prstGeom>
        </p:spPr>
        <p:txBody>
          <a:bodyPr lIns="100584" tIns="50292" rIns="100584" bIns="50292"/>
          <a:lstStyle>
            <a:lvl1pPr algn="ctr" defTabSz="50292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Ideal MGD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25189"/>
              </p:ext>
            </p:extLst>
          </p:nvPr>
        </p:nvGraphicFramePr>
        <p:xfrm>
          <a:off x="1497013" y="1884363"/>
          <a:ext cx="4691062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8" name="Формула" r:id="rId3" imgW="2806560" imgH="1904760" progId="Equation.3">
                  <p:embed/>
                </p:oleObj>
              </mc:Choice>
              <mc:Fallback>
                <p:oleObj name="Формула" r:id="rId3" imgW="280656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884363"/>
                        <a:ext cx="4691062" cy="318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82119"/>
              </p:ext>
            </p:extLst>
          </p:nvPr>
        </p:nvGraphicFramePr>
        <p:xfrm>
          <a:off x="1644755" y="5586413"/>
          <a:ext cx="8286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9" name="Equation" r:id="rId5" imgW="484560" imgH="420480" progId="Equation.3">
                  <p:embed/>
                </p:oleObj>
              </mc:Choice>
              <mc:Fallback>
                <p:oleObj name="Equation" r:id="rId5" imgW="48456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755" y="5586413"/>
                        <a:ext cx="8286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IAM, RAS, Moscow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3A9E-BEB7-4B49-A5D8-B624E9EEB5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ft_LLC_PowerPoint_template_0215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5798</TotalTime>
  <Words>542</Words>
  <Application>Microsoft Office PowerPoint</Application>
  <PresentationFormat>Произвольный</PresentationFormat>
  <Paragraphs>101</Paragraphs>
  <Slides>25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Draft_LLC_PowerPoint_template_021513</vt:lpstr>
      <vt:lpstr>Custom Design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QGS – alternative of Navier-Stokes;  QGS=N-S +O(Kn^2)  QGS was used for simulation of many problems: DNS-turbulence, unsteady flows, aero acoustic, incompressible fluid, combustion phenomena</vt:lpstr>
      <vt:lpstr>Презентация PowerPoint</vt:lpstr>
      <vt:lpstr>Macroscopic Observables of MGD can be calculated as Momentum of Distribution Function:</vt:lpstr>
      <vt:lpstr>Презентация PowerPoint</vt:lpstr>
      <vt:lpstr>Derived from Boltzmann Equation at Equlibrium State </vt:lpstr>
      <vt:lpstr>Презентация PowerPoint</vt:lpstr>
      <vt:lpstr>Презентация PowerPoint</vt:lpstr>
      <vt:lpstr>Презентация PowerPoint</vt:lpstr>
      <vt:lpstr>Презентация PowerPoint</vt:lpstr>
      <vt:lpstr>Dufort-Frankel Method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Hronek</dc:creator>
  <cp:lastModifiedBy>Chetverushkin</cp:lastModifiedBy>
  <cp:revision>241</cp:revision>
  <dcterms:created xsi:type="dcterms:W3CDTF">2013-02-15T21:33:14Z</dcterms:created>
  <dcterms:modified xsi:type="dcterms:W3CDTF">2018-12-29T23:29:28Z</dcterms:modified>
</cp:coreProperties>
</file>