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1" r:id="rId5"/>
    <p:sldId id="260" r:id="rId6"/>
    <p:sldId id="264" r:id="rId7"/>
    <p:sldId id="266" r:id="rId8"/>
    <p:sldId id="268" r:id="rId9"/>
    <p:sldId id="269" r:id="rId10"/>
    <p:sldId id="272" r:id="rId11"/>
    <p:sldId id="273" r:id="rId12"/>
    <p:sldId id="274" r:id="rId13"/>
    <p:sldId id="262" r:id="rId14"/>
    <p:sldId id="275" r:id="rId15"/>
    <p:sldId id="276" r:id="rId16"/>
    <p:sldId id="27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9" autoAdjust="0"/>
    <p:restoredTop sz="94660"/>
  </p:normalViewPr>
  <p:slideViewPr>
    <p:cSldViewPr snapToGrid="0">
      <p:cViewPr varScale="1">
        <p:scale>
          <a:sx n="61" d="100"/>
          <a:sy n="61" d="100"/>
        </p:scale>
        <p:origin x="45" y="45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ald Marolf" userId="101831953_tp_dropbox" providerId="OAuth2" clId="{2BE108C0-4619-1F46-BC37-B0E06BFAD45A}"/>
    <pc:docChg chg="undo custSel modSld">
      <pc:chgData name="Donald Marolf" userId="101831953_tp_dropbox" providerId="OAuth2" clId="{2BE108C0-4619-1F46-BC37-B0E06BFAD45A}" dt="2020-04-07T14:25:56.385" v="103" actId="20577"/>
      <pc:docMkLst>
        <pc:docMk/>
      </pc:docMkLst>
      <pc:sldChg chg="modSp">
        <pc:chgData name="Donald Marolf" userId="101831953_tp_dropbox" providerId="OAuth2" clId="{2BE108C0-4619-1F46-BC37-B0E06BFAD45A}" dt="2020-04-07T14:07:35.292" v="15" actId="27636"/>
        <pc:sldMkLst>
          <pc:docMk/>
          <pc:sldMk cId="2562449692" sldId="256"/>
        </pc:sldMkLst>
        <pc:spChg chg="mod">
          <ac:chgData name="Donald Marolf" userId="101831953_tp_dropbox" providerId="OAuth2" clId="{2BE108C0-4619-1F46-BC37-B0E06BFAD45A}" dt="2020-04-07T04:49:33.096" v="1" actId="1076"/>
          <ac:spMkLst>
            <pc:docMk/>
            <pc:sldMk cId="2562449692" sldId="256"/>
            <ac:spMk id="2" creationId="{00000000-0000-0000-0000-000000000000}"/>
          </ac:spMkLst>
        </pc:spChg>
        <pc:spChg chg="mod">
          <ac:chgData name="Donald Marolf" userId="101831953_tp_dropbox" providerId="OAuth2" clId="{2BE108C0-4619-1F46-BC37-B0E06BFAD45A}" dt="2020-04-07T14:07:35.292" v="15" actId="27636"/>
          <ac:spMkLst>
            <pc:docMk/>
            <pc:sldMk cId="2562449692" sldId="256"/>
            <ac:spMk id="3" creationId="{00000000-0000-0000-0000-000000000000}"/>
          </ac:spMkLst>
        </pc:spChg>
      </pc:sldChg>
      <pc:sldChg chg="addSp delSp">
        <pc:chgData name="Donald Marolf" userId="101831953_tp_dropbox" providerId="OAuth2" clId="{2BE108C0-4619-1F46-BC37-B0E06BFAD45A}" dt="2020-04-07T14:01:36.127" v="12" actId="3680"/>
        <pc:sldMkLst>
          <pc:docMk/>
          <pc:sldMk cId="592106346" sldId="257"/>
        </pc:sldMkLst>
        <pc:graphicFrameChg chg="add del">
          <ac:chgData name="Donald Marolf" userId="101831953_tp_dropbox" providerId="OAuth2" clId="{2BE108C0-4619-1F46-BC37-B0E06BFAD45A}" dt="2020-04-07T14:01:36.127" v="12" actId="3680"/>
          <ac:graphicFrameMkLst>
            <pc:docMk/>
            <pc:sldMk cId="592106346" sldId="257"/>
            <ac:graphicFrameMk id="8" creationId="{3C2FC68D-9328-E845-8E51-8D9C28054845}"/>
          </ac:graphicFrameMkLst>
        </pc:graphicFrameChg>
      </pc:sldChg>
      <pc:sldChg chg="modSp">
        <pc:chgData name="Donald Marolf" userId="101831953_tp_dropbox" providerId="OAuth2" clId="{2BE108C0-4619-1F46-BC37-B0E06BFAD45A}" dt="2020-04-07T14:07:58.864" v="26" actId="1076"/>
        <pc:sldMkLst>
          <pc:docMk/>
          <pc:sldMk cId="300182940" sldId="259"/>
        </pc:sldMkLst>
        <pc:spChg chg="mod">
          <ac:chgData name="Donald Marolf" userId="101831953_tp_dropbox" providerId="OAuth2" clId="{2BE108C0-4619-1F46-BC37-B0E06BFAD45A}" dt="2020-04-07T14:07:39.610" v="24" actId="20577"/>
          <ac:spMkLst>
            <pc:docMk/>
            <pc:sldMk cId="300182940" sldId="259"/>
            <ac:spMk id="2" creationId="{00000000-0000-0000-0000-000000000000}"/>
          </ac:spMkLst>
        </pc:spChg>
        <pc:spChg chg="mod">
          <ac:chgData name="Donald Marolf" userId="101831953_tp_dropbox" providerId="OAuth2" clId="{2BE108C0-4619-1F46-BC37-B0E06BFAD45A}" dt="2020-04-07T14:07:58.864" v="26" actId="1076"/>
          <ac:spMkLst>
            <pc:docMk/>
            <pc:sldMk cId="300182940" sldId="259"/>
            <ac:spMk id="3" creationId="{00000000-0000-0000-0000-000000000000}"/>
          </ac:spMkLst>
        </pc:spChg>
      </pc:sldChg>
      <pc:sldChg chg="modSp">
        <pc:chgData name="Donald Marolf" userId="101831953_tp_dropbox" providerId="OAuth2" clId="{2BE108C0-4619-1F46-BC37-B0E06BFAD45A}" dt="2020-04-07T14:08:50.209" v="41" actId="20577"/>
        <pc:sldMkLst>
          <pc:docMk/>
          <pc:sldMk cId="268369178" sldId="261"/>
        </pc:sldMkLst>
        <pc:spChg chg="mod">
          <ac:chgData name="Donald Marolf" userId="101831953_tp_dropbox" providerId="OAuth2" clId="{2BE108C0-4619-1F46-BC37-B0E06BFAD45A}" dt="2020-04-07T14:08:50.209" v="41" actId="20577"/>
          <ac:spMkLst>
            <pc:docMk/>
            <pc:sldMk cId="268369178" sldId="261"/>
            <ac:spMk id="2" creationId="{00000000-0000-0000-0000-000000000000}"/>
          </ac:spMkLst>
        </pc:spChg>
      </pc:sldChg>
      <pc:sldChg chg="modSp">
        <pc:chgData name="Donald Marolf" userId="101831953_tp_dropbox" providerId="OAuth2" clId="{2BE108C0-4619-1F46-BC37-B0E06BFAD45A}" dt="2020-04-07T14:25:56.385" v="103" actId="20577"/>
        <pc:sldMkLst>
          <pc:docMk/>
          <pc:sldMk cId="3991953069" sldId="264"/>
        </pc:sldMkLst>
        <pc:spChg chg="mod">
          <ac:chgData name="Donald Marolf" userId="101831953_tp_dropbox" providerId="OAuth2" clId="{2BE108C0-4619-1F46-BC37-B0E06BFAD45A}" dt="2020-04-07T14:25:56.385" v="103" actId="20577"/>
          <ac:spMkLst>
            <pc:docMk/>
            <pc:sldMk cId="3991953069" sldId="264"/>
            <ac:spMk id="2" creationId="{00000000-0000-0000-0000-000000000000}"/>
          </ac:spMkLst>
        </pc:spChg>
      </pc:sldChg>
      <pc:sldChg chg="modSp">
        <pc:chgData name="Donald Marolf" userId="101831953_tp_dropbox" providerId="OAuth2" clId="{2BE108C0-4619-1F46-BC37-B0E06BFAD45A}" dt="2020-04-07T14:25:36.546" v="72" actId="20577"/>
        <pc:sldMkLst>
          <pc:docMk/>
          <pc:sldMk cId="1061220152" sldId="266"/>
        </pc:sldMkLst>
        <pc:spChg chg="mod">
          <ac:chgData name="Donald Marolf" userId="101831953_tp_dropbox" providerId="OAuth2" clId="{2BE108C0-4619-1F46-BC37-B0E06BFAD45A}" dt="2020-04-07T14:25:36.546" v="72" actId="20577"/>
          <ac:spMkLst>
            <pc:docMk/>
            <pc:sldMk cId="1061220152" sldId="266"/>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22E9171-26CF-43A8-886E-C3D0A6F4F66A}"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8326F-DCD8-4360-9DEC-E04727CBE4EC}" type="slidenum">
              <a:rPr lang="en-US" smtClean="0"/>
              <a:t>‹#›</a:t>
            </a:fld>
            <a:endParaRPr lang="en-US"/>
          </a:p>
        </p:txBody>
      </p:sp>
    </p:spTree>
    <p:extLst>
      <p:ext uri="{BB962C8B-B14F-4D97-AF65-F5344CB8AC3E}">
        <p14:creationId xmlns:p14="http://schemas.microsoft.com/office/powerpoint/2010/main" val="2845803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2E9171-26CF-43A8-886E-C3D0A6F4F66A}"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8326F-DCD8-4360-9DEC-E04727CBE4EC}" type="slidenum">
              <a:rPr lang="en-US" smtClean="0"/>
              <a:t>‹#›</a:t>
            </a:fld>
            <a:endParaRPr lang="en-US"/>
          </a:p>
        </p:txBody>
      </p:sp>
    </p:spTree>
    <p:extLst>
      <p:ext uri="{BB962C8B-B14F-4D97-AF65-F5344CB8AC3E}">
        <p14:creationId xmlns:p14="http://schemas.microsoft.com/office/powerpoint/2010/main" val="3358890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2E9171-26CF-43A8-886E-C3D0A6F4F66A}"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8326F-DCD8-4360-9DEC-E04727CBE4EC}" type="slidenum">
              <a:rPr lang="en-US" smtClean="0"/>
              <a:t>‹#›</a:t>
            </a:fld>
            <a:endParaRPr lang="en-US"/>
          </a:p>
        </p:txBody>
      </p:sp>
    </p:spTree>
    <p:extLst>
      <p:ext uri="{BB962C8B-B14F-4D97-AF65-F5344CB8AC3E}">
        <p14:creationId xmlns:p14="http://schemas.microsoft.com/office/powerpoint/2010/main" val="3213888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2E9171-26CF-43A8-886E-C3D0A6F4F66A}"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8326F-DCD8-4360-9DEC-E04727CBE4EC}" type="slidenum">
              <a:rPr lang="en-US" smtClean="0"/>
              <a:t>‹#›</a:t>
            </a:fld>
            <a:endParaRPr lang="en-US"/>
          </a:p>
        </p:txBody>
      </p:sp>
    </p:spTree>
    <p:extLst>
      <p:ext uri="{BB962C8B-B14F-4D97-AF65-F5344CB8AC3E}">
        <p14:creationId xmlns:p14="http://schemas.microsoft.com/office/powerpoint/2010/main" val="673216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2E9171-26CF-43A8-886E-C3D0A6F4F66A}"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8326F-DCD8-4360-9DEC-E04727CBE4EC}" type="slidenum">
              <a:rPr lang="en-US" smtClean="0"/>
              <a:t>‹#›</a:t>
            </a:fld>
            <a:endParaRPr lang="en-US"/>
          </a:p>
        </p:txBody>
      </p:sp>
    </p:spTree>
    <p:extLst>
      <p:ext uri="{BB962C8B-B14F-4D97-AF65-F5344CB8AC3E}">
        <p14:creationId xmlns:p14="http://schemas.microsoft.com/office/powerpoint/2010/main" val="2731036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2E9171-26CF-43A8-886E-C3D0A6F4F66A}"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8326F-DCD8-4360-9DEC-E04727CBE4EC}" type="slidenum">
              <a:rPr lang="en-US" smtClean="0"/>
              <a:t>‹#›</a:t>
            </a:fld>
            <a:endParaRPr lang="en-US"/>
          </a:p>
        </p:txBody>
      </p:sp>
    </p:spTree>
    <p:extLst>
      <p:ext uri="{BB962C8B-B14F-4D97-AF65-F5344CB8AC3E}">
        <p14:creationId xmlns:p14="http://schemas.microsoft.com/office/powerpoint/2010/main" val="137708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22E9171-26CF-43A8-886E-C3D0A6F4F66A}" type="datetimeFigureOut">
              <a:rPr lang="en-US" smtClean="0"/>
              <a:t>4/30/2020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48326F-DCD8-4360-9DEC-E04727CBE4EC}" type="slidenum">
              <a:rPr lang="en-US" smtClean="0"/>
              <a:t>‹#›</a:t>
            </a:fld>
            <a:endParaRPr lang="en-US"/>
          </a:p>
        </p:txBody>
      </p:sp>
    </p:spTree>
    <p:extLst>
      <p:ext uri="{BB962C8B-B14F-4D97-AF65-F5344CB8AC3E}">
        <p14:creationId xmlns:p14="http://schemas.microsoft.com/office/powerpoint/2010/main" val="3415958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22E9171-26CF-43A8-886E-C3D0A6F4F66A}" type="datetimeFigureOut">
              <a:rPr lang="en-US" smtClean="0"/>
              <a:t>4/30/2020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48326F-DCD8-4360-9DEC-E04727CBE4EC}" type="slidenum">
              <a:rPr lang="en-US" smtClean="0"/>
              <a:t>‹#›</a:t>
            </a:fld>
            <a:endParaRPr lang="en-US"/>
          </a:p>
        </p:txBody>
      </p:sp>
    </p:spTree>
    <p:extLst>
      <p:ext uri="{BB962C8B-B14F-4D97-AF65-F5344CB8AC3E}">
        <p14:creationId xmlns:p14="http://schemas.microsoft.com/office/powerpoint/2010/main" val="1382660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2E9171-26CF-43A8-886E-C3D0A6F4F66A}" type="datetimeFigureOut">
              <a:rPr lang="en-US" smtClean="0"/>
              <a:t>4/30/2020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48326F-DCD8-4360-9DEC-E04727CBE4EC}" type="slidenum">
              <a:rPr lang="en-US" smtClean="0"/>
              <a:t>‹#›</a:t>
            </a:fld>
            <a:endParaRPr lang="en-US"/>
          </a:p>
        </p:txBody>
      </p:sp>
    </p:spTree>
    <p:extLst>
      <p:ext uri="{BB962C8B-B14F-4D97-AF65-F5344CB8AC3E}">
        <p14:creationId xmlns:p14="http://schemas.microsoft.com/office/powerpoint/2010/main" val="3462136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22E9171-26CF-43A8-886E-C3D0A6F4F66A}"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8326F-DCD8-4360-9DEC-E04727CBE4EC}" type="slidenum">
              <a:rPr lang="en-US" smtClean="0"/>
              <a:t>‹#›</a:t>
            </a:fld>
            <a:endParaRPr lang="en-US"/>
          </a:p>
        </p:txBody>
      </p:sp>
    </p:spTree>
    <p:extLst>
      <p:ext uri="{BB962C8B-B14F-4D97-AF65-F5344CB8AC3E}">
        <p14:creationId xmlns:p14="http://schemas.microsoft.com/office/powerpoint/2010/main" val="1923729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22E9171-26CF-43A8-886E-C3D0A6F4F66A}"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8326F-DCD8-4360-9DEC-E04727CBE4EC}" type="slidenum">
              <a:rPr lang="en-US" smtClean="0"/>
              <a:t>‹#›</a:t>
            </a:fld>
            <a:endParaRPr lang="en-US"/>
          </a:p>
        </p:txBody>
      </p:sp>
    </p:spTree>
    <p:extLst>
      <p:ext uri="{BB962C8B-B14F-4D97-AF65-F5344CB8AC3E}">
        <p14:creationId xmlns:p14="http://schemas.microsoft.com/office/powerpoint/2010/main" val="1264698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2E9171-26CF-43A8-886E-C3D0A6F4F66A}" type="datetimeFigureOut">
              <a:rPr lang="en-US" smtClean="0"/>
              <a:t>4/30/2020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48326F-DCD8-4360-9DEC-E04727CBE4EC}" type="slidenum">
              <a:rPr lang="en-US" smtClean="0"/>
              <a:t>‹#›</a:t>
            </a:fld>
            <a:endParaRPr lang="en-US"/>
          </a:p>
        </p:txBody>
      </p:sp>
    </p:spTree>
    <p:extLst>
      <p:ext uri="{BB962C8B-B14F-4D97-AF65-F5344CB8AC3E}">
        <p14:creationId xmlns:p14="http://schemas.microsoft.com/office/powerpoint/2010/main" val="3008377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16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39.png"/><Relationship Id="rId3" Type="http://schemas.openxmlformats.org/officeDocument/2006/relationships/image" Target="../media/image14.emf"/><Relationship Id="rId7" Type="http://schemas.openxmlformats.org/officeDocument/2006/relationships/image" Target="../media/image38.pn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 Id="rId9" Type="http://schemas.openxmlformats.org/officeDocument/2006/relationships/image" Target="../media/image15.emf"/></Relationships>
</file>

<file path=ppt/slides/_rels/slide16.xml.rels><?xml version="1.0" encoding="UTF-8" standalone="yes"?>
<Relationships xmlns="http://schemas.openxmlformats.org/package/2006/relationships"><Relationship Id="rId8" Type="http://schemas.openxmlformats.org/officeDocument/2006/relationships/image" Target="../media/image38.png"/><Relationship Id="rId3" Type="http://schemas.openxmlformats.org/officeDocument/2006/relationships/image" Target="../media/image39.png"/><Relationship Id="rId7" Type="http://schemas.openxmlformats.org/officeDocument/2006/relationships/image" Target="../media/image16.emf"/><Relationship Id="rId2" Type="http://schemas.openxmlformats.org/officeDocument/2006/relationships/image" Target="../media/image41.png"/><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14.emf"/><Relationship Id="rId10" Type="http://schemas.openxmlformats.org/officeDocument/2006/relationships/image" Target="../media/image45.png"/><Relationship Id="rId4" Type="http://schemas.openxmlformats.org/officeDocument/2006/relationships/image" Target="../media/image15.emf"/><Relationship Id="rId9" Type="http://schemas.openxmlformats.org/officeDocument/2006/relationships/image" Target="../media/image4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0.png"/><Relationship Id="rId1" Type="http://schemas.openxmlformats.org/officeDocument/2006/relationships/slideLayout" Target="../slideLayouts/slideLayout2.xml"/><Relationship Id="rId5" Type="http://schemas.openxmlformats.org/officeDocument/2006/relationships/image" Target="../media/image150.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6273" y="1613189"/>
            <a:ext cx="9144000" cy="2387600"/>
          </a:xfrm>
        </p:spPr>
        <p:txBody>
          <a:bodyPr/>
          <a:lstStyle/>
          <a:p>
            <a:r>
              <a:rPr lang="en-US" dirty="0"/>
              <a:t>Baby Universes and Black Hole Information</a:t>
            </a:r>
          </a:p>
        </p:txBody>
      </p:sp>
      <p:sp>
        <p:nvSpPr>
          <p:cNvPr id="3" name="Subtitle 2"/>
          <p:cNvSpPr>
            <a:spLocks noGrp="1"/>
          </p:cNvSpPr>
          <p:nvPr>
            <p:ph type="subTitle" idx="1"/>
          </p:nvPr>
        </p:nvSpPr>
        <p:spPr>
          <a:xfrm>
            <a:off x="1466273" y="4000789"/>
            <a:ext cx="9144000" cy="657513"/>
          </a:xfrm>
        </p:spPr>
        <p:txBody>
          <a:bodyPr>
            <a:noAutofit/>
          </a:bodyPr>
          <a:lstStyle/>
          <a:p>
            <a:r>
              <a:rPr lang="en-US" dirty="0"/>
              <a:t>Don </a:t>
            </a:r>
            <a:r>
              <a:rPr lang="en-US" dirty="0" smtClean="0"/>
              <a:t>Marolf</a:t>
            </a:r>
            <a:r>
              <a:rPr lang="en-US" dirty="0"/>
              <a:t/>
            </a:r>
            <a:br>
              <a:rPr lang="en-US" dirty="0"/>
            </a:br>
            <a:r>
              <a:rPr lang="en-US" dirty="0"/>
              <a:t>April </a:t>
            </a:r>
            <a:r>
              <a:rPr lang="en-US" dirty="0" smtClean="0"/>
              <a:t>30, </a:t>
            </a:r>
            <a:r>
              <a:rPr lang="en-US" dirty="0"/>
              <a:t>2020</a:t>
            </a:r>
            <a:br>
              <a:rPr lang="en-US" dirty="0"/>
            </a:br>
            <a:r>
              <a:rPr lang="en-US" dirty="0"/>
              <a:t>Based on arxiv:2002.08950 </a:t>
            </a:r>
            <a:br>
              <a:rPr lang="en-US" dirty="0"/>
            </a:br>
            <a:r>
              <a:rPr lang="en-US" dirty="0"/>
              <a:t>with Henry Maxfield</a:t>
            </a:r>
          </a:p>
        </p:txBody>
      </p:sp>
    </p:spTree>
    <p:extLst>
      <p:ext uri="{BB962C8B-B14F-4D97-AF65-F5344CB8AC3E}">
        <p14:creationId xmlns:p14="http://schemas.microsoft.com/office/powerpoint/2010/main" val="25624496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77850"/>
          </a:xfrm>
        </p:spPr>
        <p:txBody>
          <a:bodyPr>
            <a:normAutofit fontScale="90000"/>
          </a:bodyPr>
          <a:lstStyle/>
          <a:p>
            <a:r>
              <a:rPr lang="en-US" dirty="0"/>
              <a:t>Summary thus far</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252611" y="1406525"/>
                <a:ext cx="9593580" cy="5451475"/>
              </a:xfrm>
            </p:spPr>
            <p:txBody>
              <a:bodyPr>
                <a:normAutofit/>
              </a:bodyPr>
              <a:lstStyle/>
              <a:p>
                <a:r>
                  <a:rPr lang="en-US" sz="2400" dirty="0"/>
                  <a:t>Euclidean wormholes lead to a baby universe Hilbert space with arbitrary numbers of (perhaps) disconnected closed universe.</a:t>
                </a:r>
              </a:p>
              <a:p>
                <a:r>
                  <a:rPr lang="en-US" sz="2400" dirty="0"/>
                  <a:t>H</a:t>
                </a:r>
                <a:r>
                  <a:rPr lang="en-US" sz="2400" baseline="-25000" dirty="0"/>
                  <a:t>BU</a:t>
                </a:r>
                <a:r>
                  <a:rPr lang="en-US" sz="2400" dirty="0"/>
                  <a:t> has a non-trivial inner product and its construction involves a quotient by a vast null space.</a:t>
                </a:r>
              </a:p>
              <a:p>
                <a:r>
                  <a:rPr lang="en-US" sz="2400" dirty="0"/>
                  <a:t>Partition-function-like quantities </a:t>
                </a:r>
                <a:r>
                  <a:rPr lang="en-US" sz="2400" dirty="0" smtClean="0"/>
                  <a:t>(</a:t>
                </a:r>
                <a14:m>
                  <m:oMath xmlns:m="http://schemas.openxmlformats.org/officeDocument/2006/math">
                    <m:r>
                      <a:rPr lang="en-US" sz="2400" i="1">
                        <a:latin typeface="Cambria Math" panose="02040503050406030204" pitchFamily="18" charset="0"/>
                      </a:rPr>
                      <m:t>𝑍</m:t>
                    </m:r>
                  </m:oMath>
                </a14:m>
                <a:r>
                  <a:rPr lang="en-US" sz="2400" dirty="0" smtClean="0"/>
                  <a:t>) </a:t>
                </a:r>
                <a:r>
                  <a:rPr lang="en-US" sz="2400" dirty="0"/>
                  <a:t>that one expects to be associated with asymptotically </a:t>
                </a:r>
                <a:r>
                  <a:rPr lang="en-US" sz="2400" dirty="0" err="1"/>
                  <a:t>AdS</a:t>
                </a:r>
                <a:r>
                  <a:rPr lang="en-US" sz="2400" dirty="0"/>
                  <a:t> states (i.e., NOT with closed </a:t>
                </a:r>
                <a:r>
                  <a:rPr lang="en-US" sz="2400" dirty="0" smtClean="0"/>
                  <a:t>universes) define operators </a:t>
                </a:r>
                <a:r>
                  <a:rPr lang="en-US" sz="2400" dirty="0"/>
                  <a:t>on H</a:t>
                </a:r>
                <a:r>
                  <a:rPr lang="en-US" sz="2400" baseline="-25000" dirty="0"/>
                  <a:t>BU</a:t>
                </a:r>
                <a:r>
                  <a:rPr lang="en-US" sz="2400" dirty="0"/>
                  <a:t> with a spectrum that must be computed.  In our simple model (with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𝑆</m:t>
                        </m:r>
                      </m:e>
                      <m:sub>
                        <m:r>
                          <a:rPr lang="en-US" sz="2400" i="1">
                            <a:latin typeface="Cambria Math" panose="02040503050406030204" pitchFamily="18" charset="0"/>
                            <a:ea typeface="Cambria Math" panose="02040503050406030204" pitchFamily="18" charset="0"/>
                          </a:rPr>
                          <m:t>𝜕</m:t>
                        </m:r>
                      </m:sub>
                    </m:sSub>
                    <m:r>
                      <a:rPr lang="en-US" sz="2400" i="1">
                        <a:latin typeface="Cambria Math" panose="02040503050406030204" pitchFamily="18" charset="0"/>
                        <a:ea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0</m:t>
                        </m:r>
                      </m:sub>
                    </m:sSub>
                  </m:oMath>
                </a14:m>
                <a:r>
                  <a:rPr lang="en-US" sz="2400" dirty="0"/>
                  <a:t>), where </a:t>
                </a:r>
                <a14:m>
                  <m:oMath xmlns:m="http://schemas.openxmlformats.org/officeDocument/2006/math">
                    <m:acc>
                      <m:accPr>
                        <m:chr m:val="̂"/>
                        <m:ctrlPr>
                          <a:rPr lang="en-US" sz="2400" i="1">
                            <a:latin typeface="Cambria Math" panose="02040503050406030204" pitchFamily="18" charset="0"/>
                          </a:rPr>
                        </m:ctrlPr>
                      </m:accPr>
                      <m:e>
                        <m:r>
                          <a:rPr lang="en-US" sz="2400" i="1">
                            <a:latin typeface="Cambria Math" panose="02040503050406030204" pitchFamily="18" charset="0"/>
                          </a:rPr>
                          <m:t>𝑍</m:t>
                        </m:r>
                        <m:r>
                          <a:rPr lang="en-US" sz="2400" i="1">
                            <a:latin typeface="Cambria Math" panose="02040503050406030204" pitchFamily="18" charset="0"/>
                          </a:rPr>
                          <m:t> </m:t>
                        </m:r>
                      </m:e>
                    </m:acc>
                  </m:oMath>
                </a14:m>
                <a:r>
                  <a:rPr lang="en-US" sz="2400" dirty="0"/>
                  <a:t>should be the dimension of a dual CFT Hilbert space, the spectrum is non-negative integers.</a:t>
                </a:r>
              </a:p>
              <a:p>
                <a:r>
                  <a:rPr lang="en-US" sz="2400" dirty="0"/>
                  <a:t>However, the model thus far is too trivial to </a:t>
                </a:r>
                <a:r>
                  <a:rPr lang="en-US" sz="2400" dirty="0" smtClean="0"/>
                  <a:t>actually create </a:t>
                </a:r>
                <a:r>
                  <a:rPr lang="en-US" sz="2400" dirty="0"/>
                  <a:t>interesting asymptotically </a:t>
                </a:r>
                <a:r>
                  <a:rPr lang="en-US" sz="2400" dirty="0" err="1"/>
                  <a:t>AdS</a:t>
                </a:r>
                <a:r>
                  <a:rPr lang="en-US" sz="2400" dirty="0"/>
                  <a:t> states.  Need more allowed BCs!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252611" y="1406525"/>
                <a:ext cx="9593580" cy="5451475"/>
              </a:xfrm>
              <a:blipFill>
                <a:blip r:embed="rId2"/>
                <a:stretch>
                  <a:fillRect l="-826" t="-1566" r="-1588"/>
                </a:stretch>
              </a:blipFill>
            </p:spPr>
            <p:txBody>
              <a:bodyPr/>
              <a:lstStyle/>
              <a:p>
                <a:r>
                  <a:rPr lang="en-US">
                    <a:noFill/>
                  </a:rPr>
                  <a:t> </a:t>
                </a:r>
              </a:p>
            </p:txBody>
          </p:sp>
        </mc:Fallback>
      </mc:AlternateContent>
    </p:spTree>
    <p:extLst>
      <p:ext uri="{BB962C8B-B14F-4D97-AF65-F5344CB8AC3E}">
        <p14:creationId xmlns:p14="http://schemas.microsoft.com/office/powerpoint/2010/main" val="23661852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77850"/>
          </a:xfrm>
        </p:spPr>
        <p:txBody>
          <a:bodyPr>
            <a:normAutofit fontScale="90000"/>
          </a:bodyPr>
          <a:lstStyle/>
          <a:p>
            <a:r>
              <a:rPr lang="en-US" dirty="0"/>
              <a:t>EOW branes</a:t>
            </a:r>
          </a:p>
        </p:txBody>
      </p:sp>
      <p:sp>
        <p:nvSpPr>
          <p:cNvPr id="4" name="Content Placeholder 3"/>
          <p:cNvSpPr>
            <a:spLocks noGrp="1"/>
          </p:cNvSpPr>
          <p:nvPr>
            <p:ph idx="1"/>
          </p:nvPr>
        </p:nvSpPr>
        <p:spPr>
          <a:xfrm>
            <a:off x="495300" y="1120775"/>
            <a:ext cx="10515600" cy="4351338"/>
          </a:xfrm>
        </p:spPr>
        <p:txBody>
          <a:bodyPr/>
          <a:lstStyle/>
          <a:p>
            <a:pPr marL="0" indent="0">
              <a:buNone/>
            </a:pPr>
            <a:r>
              <a:rPr lang="en-US" dirty="0"/>
              <a:t>Introduce new BCs with sources for EOW branes</a:t>
            </a:r>
            <a:endParaRPr lang="en-US" sz="3200" dirty="0"/>
          </a:p>
        </p:txBody>
      </p:sp>
      <p:grpSp>
        <p:nvGrpSpPr>
          <p:cNvPr id="13" name="Group 12"/>
          <p:cNvGrpSpPr/>
          <p:nvPr/>
        </p:nvGrpSpPr>
        <p:grpSpPr>
          <a:xfrm>
            <a:off x="5610225" y="1733550"/>
            <a:ext cx="1304925" cy="1304925"/>
            <a:chOff x="5353050" y="2543175"/>
            <a:chExt cx="1304925" cy="1304925"/>
          </a:xfrm>
        </p:grpSpPr>
        <p:sp>
          <p:nvSpPr>
            <p:cNvPr id="11" name="Arc 10"/>
            <p:cNvSpPr/>
            <p:nvPr/>
          </p:nvSpPr>
          <p:spPr>
            <a:xfrm>
              <a:off x="5467350" y="2543175"/>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Arc 11"/>
            <p:cNvSpPr/>
            <p:nvPr/>
          </p:nvSpPr>
          <p:spPr>
            <a:xfrm rot="5400000">
              <a:off x="5410200" y="2547937"/>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4" name="TextBox 13"/>
          <p:cNvSpPr txBox="1"/>
          <p:nvPr/>
        </p:nvSpPr>
        <p:spPr>
          <a:xfrm>
            <a:off x="5948362" y="2762010"/>
            <a:ext cx="342900" cy="461665"/>
          </a:xfrm>
          <a:prstGeom prst="rect">
            <a:avLst/>
          </a:prstGeom>
          <a:noFill/>
        </p:spPr>
        <p:txBody>
          <a:bodyPr wrap="square" rtlCol="0">
            <a:spAutoFit/>
          </a:bodyPr>
          <a:lstStyle/>
          <a:p>
            <a:r>
              <a:rPr lang="en-US" sz="2400" dirty="0"/>
              <a:t>i</a:t>
            </a:r>
          </a:p>
        </p:txBody>
      </p:sp>
      <p:sp>
        <p:nvSpPr>
          <p:cNvPr id="15" name="TextBox 14"/>
          <p:cNvSpPr txBox="1"/>
          <p:nvPr/>
        </p:nvSpPr>
        <p:spPr>
          <a:xfrm>
            <a:off x="5981700" y="1702632"/>
            <a:ext cx="428625" cy="461665"/>
          </a:xfrm>
          <a:prstGeom prst="rect">
            <a:avLst/>
          </a:prstGeom>
          <a:noFill/>
        </p:spPr>
        <p:txBody>
          <a:bodyPr wrap="square" rtlCol="0">
            <a:spAutoFit/>
          </a:bodyPr>
          <a:lstStyle/>
          <a:p>
            <a:r>
              <a:rPr lang="en-US" sz="2400" dirty="0"/>
              <a:t>j</a:t>
            </a:r>
          </a:p>
        </p:txBody>
      </p:sp>
      <p:cxnSp>
        <p:nvCxnSpPr>
          <p:cNvPr id="17" name="Straight Connector 16"/>
          <p:cNvCxnSpPr>
            <a:stCxn id="11" idx="0"/>
          </p:cNvCxnSpPr>
          <p:nvPr/>
        </p:nvCxnSpPr>
        <p:spPr>
          <a:xfrm>
            <a:off x="6319837" y="1733550"/>
            <a:ext cx="0" cy="35242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300787" y="2667000"/>
            <a:ext cx="0" cy="35242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238249" y="2085975"/>
            <a:ext cx="4810125" cy="461665"/>
          </a:xfrm>
          <a:prstGeom prst="rect">
            <a:avLst/>
          </a:prstGeom>
          <a:noFill/>
        </p:spPr>
        <p:txBody>
          <a:bodyPr wrap="square" rtlCol="0">
            <a:spAutoFit/>
          </a:bodyPr>
          <a:lstStyle/>
          <a:p>
            <a:r>
              <a:rPr lang="en-US" sz="2400" dirty="0"/>
              <a:t>Asymptotically Euclidean AdS2 BCs:</a:t>
            </a:r>
          </a:p>
        </p:txBody>
      </p:sp>
      <mc:AlternateContent xmlns:mc="http://schemas.openxmlformats.org/markup-compatibility/2006" xmlns:a14="http://schemas.microsoft.com/office/drawing/2010/main">
        <mc:Choice Requires="a14">
          <p:sp>
            <p:nvSpPr>
              <p:cNvPr id="20" name="TextBox 19"/>
              <p:cNvSpPr txBox="1"/>
              <p:nvPr/>
            </p:nvSpPr>
            <p:spPr>
              <a:xfrm>
                <a:off x="504825" y="3069935"/>
                <a:ext cx="10982325" cy="1256498"/>
              </a:xfrm>
              <a:prstGeom prst="rect">
                <a:avLst/>
              </a:prstGeom>
              <a:noFill/>
            </p:spPr>
            <p:txBody>
              <a:bodyPr wrap="square" rtlCol="0">
                <a:spAutoFit/>
              </a:bodyPr>
              <a:lstStyle/>
              <a:p>
                <a:r>
                  <a:rPr lang="en-US" sz="2400" dirty="0">
                    <a:solidFill>
                      <a:srgbClr val="0070C0"/>
                    </a:solidFill>
                  </a:rPr>
                  <a:t>In a dual CFT, this would be an inner product.  So write it as </a:t>
                </a:r>
                <a14:m>
                  <m:oMath xmlns:m="http://schemas.openxmlformats.org/officeDocument/2006/math">
                    <m:d>
                      <m:dPr>
                        <m:ctrlPr>
                          <a:rPr lang="en-US" sz="2400" i="1" smtClean="0">
                            <a:solidFill>
                              <a:srgbClr val="0070C0"/>
                            </a:solidFill>
                            <a:latin typeface="Cambria Math" panose="02040503050406030204" pitchFamily="18" charset="0"/>
                          </a:rPr>
                        </m:ctrlPr>
                      </m:dPr>
                      <m:e>
                        <m:sSub>
                          <m:sSubPr>
                            <m:ctrlPr>
                              <a:rPr lang="en-US" sz="2400" i="1" smtClean="0">
                                <a:solidFill>
                                  <a:srgbClr val="0070C0"/>
                                </a:solidFill>
                                <a:latin typeface="Cambria Math" panose="02040503050406030204" pitchFamily="18" charset="0"/>
                              </a:rPr>
                            </m:ctrlPr>
                          </m:sSubPr>
                          <m:e>
                            <m:r>
                              <a:rPr lang="en-US" sz="2400" i="1">
                                <a:solidFill>
                                  <a:srgbClr val="0070C0"/>
                                </a:solidFill>
                                <a:latin typeface="Cambria Math" panose="02040503050406030204" pitchFamily="18" charset="0"/>
                                <a:ea typeface="Cambria Math" panose="02040503050406030204" pitchFamily="18" charset="0"/>
                              </a:rPr>
                              <m:t>𝜓</m:t>
                            </m:r>
                          </m:e>
                          <m:sub>
                            <m:r>
                              <a:rPr lang="en-US" sz="2400" b="0" i="1" smtClean="0">
                                <a:solidFill>
                                  <a:srgbClr val="0070C0"/>
                                </a:solidFill>
                                <a:latin typeface="Cambria Math" panose="02040503050406030204" pitchFamily="18" charset="0"/>
                              </a:rPr>
                              <m:t>𝑗</m:t>
                            </m:r>
                          </m:sub>
                        </m:sSub>
                        <m:r>
                          <a:rPr lang="en-US" sz="2400" b="0" i="1" smtClean="0">
                            <a:solidFill>
                              <a:srgbClr val="0070C0"/>
                            </a:solidFill>
                            <a:latin typeface="Cambria Math" panose="02040503050406030204" pitchFamily="18" charset="0"/>
                          </a:rPr>
                          <m:t>,</m:t>
                        </m:r>
                        <m:sSub>
                          <m:sSubPr>
                            <m:ctrlPr>
                              <a:rPr lang="en-US" sz="2400" i="1" smtClean="0">
                                <a:solidFill>
                                  <a:srgbClr val="0070C0"/>
                                </a:solidFill>
                                <a:latin typeface="Cambria Math" panose="02040503050406030204" pitchFamily="18" charset="0"/>
                              </a:rPr>
                            </m:ctrlPr>
                          </m:sSubPr>
                          <m:e>
                            <m:r>
                              <a:rPr lang="en-US" sz="2400" i="1">
                                <a:solidFill>
                                  <a:srgbClr val="0070C0"/>
                                </a:solidFill>
                                <a:latin typeface="Cambria Math" panose="02040503050406030204" pitchFamily="18" charset="0"/>
                                <a:ea typeface="Cambria Math" panose="02040503050406030204" pitchFamily="18" charset="0"/>
                              </a:rPr>
                              <m:t>𝜓</m:t>
                            </m:r>
                          </m:e>
                          <m:sub>
                            <m:r>
                              <a:rPr lang="en-US" sz="2400" b="0" i="1" smtClean="0">
                                <a:solidFill>
                                  <a:srgbClr val="0070C0"/>
                                </a:solidFill>
                                <a:latin typeface="Cambria Math" panose="02040503050406030204" pitchFamily="18" charset="0"/>
                              </a:rPr>
                              <m:t>𝑖</m:t>
                            </m:r>
                          </m:sub>
                        </m:sSub>
                      </m:e>
                    </m:d>
                  </m:oMath>
                </a14:m>
                <a:r>
                  <a:rPr lang="en-US" sz="2400" dirty="0">
                    <a:solidFill>
                      <a:srgbClr val="0070C0"/>
                    </a:solidFill>
                  </a:rPr>
                  <a:t>.  Cutting open such path integrals will define new asymptotically AdS2 states w/ EOW branes.  </a:t>
                </a:r>
                <a:r>
                  <a:rPr lang="en-US" sz="2400" dirty="0"/>
                  <a:t/>
                </a:r>
                <a:br>
                  <a:rPr lang="en-US" sz="2400" dirty="0"/>
                </a:br>
                <a:endParaRPr lang="en-US" sz="2400" dirty="0"/>
              </a:p>
            </p:txBody>
          </p:sp>
        </mc:Choice>
        <mc:Fallback xmlns="">
          <p:sp>
            <p:nvSpPr>
              <p:cNvPr id="20" name="TextBox 19"/>
              <p:cNvSpPr txBox="1">
                <a:spLocks noRot="1" noChangeAspect="1" noMove="1" noResize="1" noEditPoints="1" noAdjustHandles="1" noChangeArrowheads="1" noChangeShapeType="1" noTextEdit="1"/>
              </p:cNvSpPr>
              <p:nvPr/>
            </p:nvSpPr>
            <p:spPr>
              <a:xfrm>
                <a:off x="504825" y="3069935"/>
                <a:ext cx="10982325" cy="1256498"/>
              </a:xfrm>
              <a:prstGeom prst="rect">
                <a:avLst/>
              </a:prstGeom>
              <a:blipFill>
                <a:blip r:embed="rId2"/>
                <a:stretch>
                  <a:fillRect l="-888" t="-1456"/>
                </a:stretch>
              </a:blipFill>
            </p:spPr>
            <p:txBody>
              <a:bodyPr/>
              <a:lstStyle/>
              <a:p>
                <a:r>
                  <a:rPr lang="en-US">
                    <a:noFill/>
                  </a:rPr>
                  <a:t> </a:t>
                </a:r>
              </a:p>
            </p:txBody>
          </p:sp>
        </mc:Fallback>
      </mc:AlternateContent>
      <p:grpSp>
        <p:nvGrpSpPr>
          <p:cNvPr id="21" name="Group 20"/>
          <p:cNvGrpSpPr/>
          <p:nvPr/>
        </p:nvGrpSpPr>
        <p:grpSpPr>
          <a:xfrm>
            <a:off x="504825" y="5010150"/>
            <a:ext cx="1304925" cy="1304925"/>
            <a:chOff x="5353050" y="2543175"/>
            <a:chExt cx="1304925" cy="1304925"/>
          </a:xfrm>
        </p:grpSpPr>
        <p:sp>
          <p:nvSpPr>
            <p:cNvPr id="22" name="Arc 21"/>
            <p:cNvSpPr/>
            <p:nvPr/>
          </p:nvSpPr>
          <p:spPr>
            <a:xfrm>
              <a:off x="5467350" y="2543175"/>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Arc 22"/>
            <p:cNvSpPr/>
            <p:nvPr/>
          </p:nvSpPr>
          <p:spPr>
            <a:xfrm rot="5400000">
              <a:off x="5410200" y="2547937"/>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4" name="TextBox 23"/>
          <p:cNvSpPr txBox="1"/>
          <p:nvPr/>
        </p:nvSpPr>
        <p:spPr>
          <a:xfrm>
            <a:off x="842962" y="6038610"/>
            <a:ext cx="342900" cy="461665"/>
          </a:xfrm>
          <a:prstGeom prst="rect">
            <a:avLst/>
          </a:prstGeom>
          <a:noFill/>
        </p:spPr>
        <p:txBody>
          <a:bodyPr wrap="square" rtlCol="0">
            <a:spAutoFit/>
          </a:bodyPr>
          <a:lstStyle/>
          <a:p>
            <a:r>
              <a:rPr lang="en-US" sz="2400" dirty="0"/>
              <a:t>i</a:t>
            </a:r>
          </a:p>
        </p:txBody>
      </p:sp>
      <p:sp>
        <p:nvSpPr>
          <p:cNvPr id="25" name="TextBox 24"/>
          <p:cNvSpPr txBox="1"/>
          <p:nvPr/>
        </p:nvSpPr>
        <p:spPr>
          <a:xfrm>
            <a:off x="876300" y="4979232"/>
            <a:ext cx="428625" cy="461665"/>
          </a:xfrm>
          <a:prstGeom prst="rect">
            <a:avLst/>
          </a:prstGeom>
          <a:noFill/>
        </p:spPr>
        <p:txBody>
          <a:bodyPr wrap="square" rtlCol="0">
            <a:spAutoFit/>
          </a:bodyPr>
          <a:lstStyle/>
          <a:p>
            <a:r>
              <a:rPr lang="en-US" sz="2400" dirty="0"/>
              <a:t>j</a:t>
            </a:r>
          </a:p>
        </p:txBody>
      </p:sp>
      <p:cxnSp>
        <p:nvCxnSpPr>
          <p:cNvPr id="26" name="Straight Connector 25"/>
          <p:cNvCxnSpPr>
            <a:stCxn id="22" idx="0"/>
          </p:cNvCxnSpPr>
          <p:nvPr/>
        </p:nvCxnSpPr>
        <p:spPr>
          <a:xfrm>
            <a:off x="1214437" y="5010150"/>
            <a:ext cx="0" cy="35242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195387" y="5943600"/>
            <a:ext cx="0" cy="35242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28" name="Group 27"/>
          <p:cNvGrpSpPr/>
          <p:nvPr/>
        </p:nvGrpSpPr>
        <p:grpSpPr>
          <a:xfrm rot="5400000">
            <a:off x="1286790" y="4999859"/>
            <a:ext cx="1971677" cy="1303093"/>
            <a:chOff x="4924425" y="1211508"/>
            <a:chExt cx="1971677" cy="1303093"/>
          </a:xfrm>
        </p:grpSpPr>
        <p:sp>
          <p:nvSpPr>
            <p:cNvPr id="29" name="Oval 28"/>
            <p:cNvSpPr/>
            <p:nvPr/>
          </p:nvSpPr>
          <p:spPr>
            <a:xfrm>
              <a:off x="4924425" y="1471613"/>
              <a:ext cx="376238"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527007" y="1471613"/>
              <a:ext cx="369095"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c 30"/>
            <p:cNvSpPr/>
            <p:nvPr/>
          </p:nvSpPr>
          <p:spPr>
            <a:xfrm>
              <a:off x="5210175" y="1913733"/>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Arc 31"/>
            <p:cNvSpPr/>
            <p:nvPr/>
          </p:nvSpPr>
          <p:spPr>
            <a:xfrm rot="10800000">
              <a:off x="5203032" y="1211513"/>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Arc 32"/>
            <p:cNvSpPr/>
            <p:nvPr/>
          </p:nvSpPr>
          <p:spPr>
            <a:xfrm flipV="1">
              <a:off x="5220892" y="1211508"/>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Arc 33"/>
            <p:cNvSpPr/>
            <p:nvPr/>
          </p:nvSpPr>
          <p:spPr>
            <a:xfrm rot="10800000" flipV="1">
              <a:off x="5203032" y="1916657"/>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5" name="Arc 34"/>
          <p:cNvSpPr/>
          <p:nvPr/>
        </p:nvSpPr>
        <p:spPr>
          <a:xfrm rot="10557486">
            <a:off x="1473993" y="4962973"/>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Arc 35"/>
          <p:cNvSpPr/>
          <p:nvPr/>
        </p:nvSpPr>
        <p:spPr>
          <a:xfrm rot="10800000" flipV="1">
            <a:off x="1475973" y="5689255"/>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7" name="TextBox 36"/>
              <p:cNvSpPr txBox="1"/>
              <p:nvPr/>
            </p:nvSpPr>
            <p:spPr>
              <a:xfrm>
                <a:off x="4015740" y="5762626"/>
                <a:ext cx="7696200" cy="947824"/>
              </a:xfrm>
              <a:prstGeom prst="rect">
                <a:avLst/>
              </a:prstGeom>
              <a:noFill/>
            </p:spPr>
            <p:txBody>
              <a:bodyPr wrap="square" rtlCol="0">
                <a:spAutoFit/>
              </a:bodyPr>
              <a:lstStyle/>
              <a:p>
                <a:pPr algn="r"/>
                <a:r>
                  <a:rPr lang="en-US" sz="2400" dirty="0"/>
                  <a:t>Like  </a:t>
                </a:r>
                <a14:m>
                  <m:oMath xmlns:m="http://schemas.openxmlformats.org/officeDocument/2006/math">
                    <m:acc>
                      <m:accPr>
                        <m:chr m:val="̂"/>
                        <m:ctrlPr>
                          <a:rPr lang="en-US" sz="2400" i="1" smtClean="0">
                            <a:latin typeface="Cambria Math" panose="02040503050406030204" pitchFamily="18" charset="0"/>
                          </a:rPr>
                        </m:ctrlPr>
                      </m:accPr>
                      <m:e>
                        <m:r>
                          <a:rPr lang="en-US" sz="2400" i="1">
                            <a:latin typeface="Cambria Math" panose="02040503050406030204" pitchFamily="18" charset="0"/>
                          </a:rPr>
                          <m:t>𝑍</m:t>
                        </m:r>
                        <m:r>
                          <a:rPr lang="en-US" sz="2400" i="1">
                            <a:latin typeface="Cambria Math" panose="02040503050406030204" pitchFamily="18" charset="0"/>
                          </a:rPr>
                          <m:t> </m:t>
                        </m:r>
                      </m:e>
                    </m:acc>
                  </m:oMath>
                </a14:m>
                <a:r>
                  <a:rPr lang="en-US" sz="2400" dirty="0"/>
                  <a:t>, the BC </a:t>
                </a:r>
                <a14:m>
                  <m:oMath xmlns:m="http://schemas.openxmlformats.org/officeDocument/2006/math">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𝜓</m:t>
                            </m:r>
                          </m:e>
                          <m:sub>
                            <m:r>
                              <a:rPr lang="en-US" sz="2400" i="1">
                                <a:latin typeface="Cambria Math" panose="02040503050406030204" pitchFamily="18" charset="0"/>
                              </a:rPr>
                              <m:t>𝑗</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𝜓</m:t>
                            </m:r>
                          </m:e>
                          <m:sub>
                            <m:r>
                              <a:rPr lang="en-US" sz="2400" i="1">
                                <a:latin typeface="Cambria Math" panose="02040503050406030204" pitchFamily="18" charset="0"/>
                              </a:rPr>
                              <m:t>𝑖</m:t>
                            </m:r>
                          </m:sub>
                        </m:sSub>
                      </m:e>
                    </m:d>
                  </m:oMath>
                </a14:m>
                <a:r>
                  <a:rPr lang="en-US" sz="2400" dirty="0"/>
                  <a:t> </a:t>
                </a:r>
                <a:r>
                  <a:rPr lang="en-US" sz="2400" dirty="0" smtClean="0"/>
                  <a:t>defines </a:t>
                </a:r>
                <a:r>
                  <a:rPr lang="en-US" sz="2400" dirty="0"/>
                  <a:t>an operator </a:t>
                </a:r>
                <a14:m>
                  <m:oMath xmlns:m="http://schemas.openxmlformats.org/officeDocument/2006/math">
                    <m:acc>
                      <m:accPr>
                        <m:chr m:val="̂"/>
                        <m:ctrlPr>
                          <a:rPr lang="en-US" sz="2400" i="1" smtClean="0">
                            <a:latin typeface="Cambria Math" panose="02040503050406030204" pitchFamily="18" charset="0"/>
                          </a:rPr>
                        </m:ctrlPr>
                      </m:accPr>
                      <m:e>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𝜓</m:t>
                                </m:r>
                              </m:e>
                              <m:sub>
                                <m:r>
                                  <a:rPr lang="en-US" sz="2400" i="1">
                                    <a:latin typeface="Cambria Math" panose="02040503050406030204" pitchFamily="18" charset="0"/>
                                  </a:rPr>
                                  <m:t>𝑗</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𝜓</m:t>
                                </m:r>
                              </m:e>
                              <m:sub>
                                <m:r>
                                  <a:rPr lang="en-US" sz="2400" i="1">
                                    <a:latin typeface="Cambria Math" panose="02040503050406030204" pitchFamily="18" charset="0"/>
                                  </a:rPr>
                                  <m:t>𝑖</m:t>
                                </m:r>
                              </m:sub>
                            </m:sSub>
                          </m:e>
                        </m:d>
                      </m:e>
                    </m:acc>
                  </m:oMath>
                </a14:m>
                <a:r>
                  <a:rPr lang="en-US" sz="2400" dirty="0"/>
                  <a:t> on H</a:t>
                </a:r>
                <a:r>
                  <a:rPr lang="en-US" sz="2400" baseline="-25000" dirty="0"/>
                  <a:t>BU</a:t>
                </a:r>
                <a:r>
                  <a:rPr lang="en-US" sz="2400" dirty="0"/>
                  <a:t> </a:t>
                </a:r>
                <a:br>
                  <a:rPr lang="en-US" sz="2400" dirty="0"/>
                </a:br>
                <a:r>
                  <a:rPr lang="en-US" sz="2400" dirty="0"/>
                  <a:t>– now also with EOW branes!  </a:t>
                </a:r>
              </a:p>
            </p:txBody>
          </p:sp>
        </mc:Choice>
        <mc:Fallback xmlns="">
          <p:sp>
            <p:nvSpPr>
              <p:cNvPr id="37" name="TextBox 36"/>
              <p:cNvSpPr txBox="1">
                <a:spLocks noRot="1" noChangeAspect="1" noMove="1" noResize="1" noEditPoints="1" noAdjustHandles="1" noChangeArrowheads="1" noChangeShapeType="1" noTextEdit="1"/>
              </p:cNvSpPr>
              <p:nvPr/>
            </p:nvSpPr>
            <p:spPr>
              <a:xfrm>
                <a:off x="4015740" y="5762626"/>
                <a:ext cx="7696200" cy="947824"/>
              </a:xfrm>
              <a:prstGeom prst="rect">
                <a:avLst/>
              </a:prstGeom>
              <a:blipFill>
                <a:blip r:embed="rId3"/>
                <a:stretch>
                  <a:fillRect r="-3090" b="-13462"/>
                </a:stretch>
              </a:blipFill>
            </p:spPr>
            <p:txBody>
              <a:bodyPr/>
              <a:lstStyle/>
              <a:p>
                <a:r>
                  <a:rPr lang="en-US">
                    <a:noFill/>
                  </a:rPr>
                  <a:t> </a:t>
                </a:r>
              </a:p>
            </p:txBody>
          </p:sp>
        </mc:Fallback>
      </mc:AlternateContent>
      <p:sp>
        <p:nvSpPr>
          <p:cNvPr id="3" name="Rectangle 2"/>
          <p:cNvSpPr/>
          <p:nvPr/>
        </p:nvSpPr>
        <p:spPr>
          <a:xfrm>
            <a:off x="375285" y="4049315"/>
            <a:ext cx="11816715" cy="461665"/>
          </a:xfrm>
          <a:prstGeom prst="rect">
            <a:avLst/>
          </a:prstGeom>
        </p:spPr>
        <p:txBody>
          <a:bodyPr wrap="square">
            <a:spAutoFit/>
          </a:bodyPr>
          <a:lstStyle/>
          <a:p>
            <a:r>
              <a:rPr lang="en-US" sz="2400" dirty="0"/>
              <a:t>But note:  When cutting open the PI, there is implicitly a choice of baby universe state as well!</a:t>
            </a:r>
          </a:p>
        </p:txBody>
      </p:sp>
      <p:sp>
        <p:nvSpPr>
          <p:cNvPr id="5" name="TextBox 4"/>
          <p:cNvSpPr txBox="1"/>
          <p:nvPr/>
        </p:nvSpPr>
        <p:spPr>
          <a:xfrm>
            <a:off x="4082354" y="5072062"/>
            <a:ext cx="5740072" cy="461665"/>
          </a:xfrm>
          <a:prstGeom prst="rect">
            <a:avLst/>
          </a:prstGeom>
          <a:noFill/>
        </p:spPr>
        <p:txBody>
          <a:bodyPr wrap="square" rtlCol="0">
            <a:spAutoFit/>
          </a:bodyPr>
          <a:lstStyle/>
          <a:p>
            <a:r>
              <a:rPr lang="en-US" sz="2400" dirty="0" smtClean="0"/>
              <a:t>I.e., this inner product depends on BU state.</a:t>
            </a:r>
            <a:endParaRPr lang="en-US" sz="2400" dirty="0"/>
          </a:p>
        </p:txBody>
      </p:sp>
    </p:spTree>
    <p:extLst>
      <p:ext uri="{BB962C8B-B14F-4D97-AF65-F5344CB8AC3E}">
        <p14:creationId xmlns:p14="http://schemas.microsoft.com/office/powerpoint/2010/main" val="36221101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356" y="66188"/>
            <a:ext cx="10515600" cy="711200"/>
          </a:xfrm>
        </p:spPr>
        <p:txBody>
          <a:bodyPr/>
          <a:lstStyle/>
          <a:p>
            <a:r>
              <a:rPr lang="en-US" dirty="0"/>
              <a:t>Results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223962" y="777388"/>
                <a:ext cx="10515600" cy="4646613"/>
              </a:xfrm>
            </p:spPr>
            <p:txBody>
              <a:bodyPr>
                <a:normAutofit fontScale="92500"/>
              </a:bodyPr>
              <a:lstStyle/>
              <a:p>
                <a:r>
                  <a:rPr lang="en-US" sz="2400" dirty="0"/>
                  <a:t>Story for </a:t>
                </a:r>
                <a14:m>
                  <m:oMath xmlns:m="http://schemas.openxmlformats.org/officeDocument/2006/math">
                    <m:acc>
                      <m:accPr>
                        <m:chr m:val="̂"/>
                        <m:ctrlPr>
                          <a:rPr lang="en-US" sz="2400" i="1">
                            <a:latin typeface="Cambria Math" panose="02040503050406030204" pitchFamily="18" charset="0"/>
                          </a:rPr>
                        </m:ctrlPr>
                      </m:accPr>
                      <m:e>
                        <m:r>
                          <a:rPr lang="en-US" sz="2400" i="1">
                            <a:latin typeface="Cambria Math" panose="02040503050406030204" pitchFamily="18" charset="0"/>
                          </a:rPr>
                          <m:t>𝑍</m:t>
                        </m:r>
                        <m:r>
                          <a:rPr lang="en-US" sz="2400" i="1">
                            <a:latin typeface="Cambria Math" panose="02040503050406030204" pitchFamily="18" charset="0"/>
                          </a:rPr>
                          <m:t> </m:t>
                        </m:r>
                      </m:e>
                    </m:acc>
                  </m:oMath>
                </a14:m>
                <a:r>
                  <a:rPr lang="en-US" sz="2400" dirty="0"/>
                  <a:t>is unchanged.  With general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𝑆</m:t>
                        </m:r>
                      </m:e>
                      <m:sub>
                        <m:r>
                          <a:rPr lang="en-US" sz="2400" i="1">
                            <a:latin typeface="Cambria Math" panose="02040503050406030204" pitchFamily="18" charset="0"/>
                            <a:ea typeface="Cambria Math" panose="02040503050406030204" pitchFamily="18" charset="0"/>
                          </a:rPr>
                          <m:t>𝜕</m:t>
                        </m:r>
                      </m:sub>
                    </m:sSub>
                  </m:oMath>
                </a14:m>
                <a:r>
                  <a:rPr lang="en-US" sz="2400" dirty="0"/>
                  <a:t>  , find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𝑒</m:t>
                        </m:r>
                      </m:e>
                      <m:sup>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𝑆</m:t>
                            </m:r>
                          </m:e>
                          <m:sub>
                            <m:r>
                              <a:rPr lang="en-US" sz="2400" i="1">
                                <a:latin typeface="Cambria Math" panose="02040503050406030204" pitchFamily="18" charset="0"/>
                                <a:ea typeface="Cambria Math" panose="02040503050406030204" pitchFamily="18" charset="0"/>
                              </a:rPr>
                              <m:t>𝜕</m:t>
                            </m:r>
                          </m:sub>
                        </m:sSub>
                        <m:r>
                          <a:rPr lang="en-US" sz="2400" b="0" i="1" smtClean="0">
                            <a:latin typeface="Cambria Math" panose="02040503050406030204" pitchFamily="18" charset="0"/>
                            <a:ea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𝑆</m:t>
                            </m:r>
                          </m:e>
                          <m:sub>
                            <m:r>
                              <a:rPr lang="en-US" sz="2400" b="0" i="1" smtClean="0">
                                <a:latin typeface="Cambria Math" panose="02040503050406030204" pitchFamily="18" charset="0"/>
                              </a:rPr>
                              <m:t>0</m:t>
                            </m:r>
                          </m:sub>
                        </m:sSub>
                      </m:sup>
                    </m:sSup>
                    <m:r>
                      <a:rPr lang="en-US" sz="2400" b="0" i="1" smtClean="0">
                        <a:latin typeface="Cambria Math" panose="02040503050406030204" pitchFamily="18" charset="0"/>
                      </a:rPr>
                      <m:t> </m:t>
                    </m:r>
                  </m:oMath>
                </a14:m>
                <a:r>
                  <a:rPr lang="en-US" sz="2400" dirty="0"/>
                  <a:t>times non-negative integers.</a:t>
                </a:r>
              </a:p>
              <a:p>
                <a:r>
                  <a:rPr lang="en-US" sz="2400" dirty="0"/>
                  <a:t>However, if any eigenvalue of </a:t>
                </a:r>
                <a14:m>
                  <m:oMath xmlns:m="http://schemas.openxmlformats.org/officeDocument/2006/math">
                    <m:acc>
                      <m:accPr>
                        <m:chr m:val="̂"/>
                        <m:ctrlPr>
                          <a:rPr lang="en-US" sz="2400" i="1">
                            <a:latin typeface="Cambria Math" panose="02040503050406030204" pitchFamily="18" charset="0"/>
                          </a:rPr>
                        </m:ctrlPr>
                      </m:accPr>
                      <m:e>
                        <m:r>
                          <a:rPr lang="en-US" sz="2400" i="1">
                            <a:latin typeface="Cambria Math" panose="02040503050406030204" pitchFamily="18" charset="0"/>
                          </a:rPr>
                          <m:t>𝑍</m:t>
                        </m:r>
                        <m:r>
                          <a:rPr lang="en-US" sz="2400" i="1">
                            <a:latin typeface="Cambria Math" panose="02040503050406030204" pitchFamily="18" charset="0"/>
                          </a:rPr>
                          <m:t> </m:t>
                        </m:r>
                      </m:e>
                    </m:acc>
                  </m:oMath>
                </a14:m>
                <a:r>
                  <a:rPr lang="en-US" sz="2400" dirty="0"/>
                  <a:t> is </a:t>
                </a:r>
                <a:r>
                  <a:rPr lang="en-US" sz="2400" i="1" dirty="0"/>
                  <a:t>not</a:t>
                </a:r>
                <a:r>
                  <a:rPr lang="en-US" sz="2400" dirty="0"/>
                  <a:t> a non-negative integer, the Hilbert space IP fails to be positive definite on that sector.  So only non-negative integers are allowed</a:t>
                </a:r>
                <a:r>
                  <a:rPr lang="en-US" sz="2400" dirty="0" smtClean="0"/>
                  <a:t>.</a:t>
                </a:r>
              </a:p>
              <a:p>
                <a:r>
                  <a:rPr lang="en-US" sz="2400" dirty="0" smtClean="0"/>
                  <a:t>The </a:t>
                </a:r>
                <a:r>
                  <a:rPr lang="en-US" sz="2400" dirty="0"/>
                  <a:t>H</a:t>
                </a:r>
                <a:r>
                  <a:rPr lang="en-US" sz="2400" baseline="-25000" dirty="0"/>
                  <a:t>BU </a:t>
                </a:r>
                <a:r>
                  <a:rPr lang="en-US" sz="2400" dirty="0" smtClean="0"/>
                  <a:t>operators </a:t>
                </a:r>
                <a14:m>
                  <m:oMath xmlns:m="http://schemas.openxmlformats.org/officeDocument/2006/math">
                    <m:acc>
                      <m:accPr>
                        <m:chr m:val="̂"/>
                        <m:ctrlPr>
                          <a:rPr lang="en-US" sz="2400" i="1">
                            <a:latin typeface="Cambria Math" panose="02040503050406030204" pitchFamily="18" charset="0"/>
                          </a:rPr>
                        </m:ctrlPr>
                      </m:accPr>
                      <m:e>
                        <m:r>
                          <a:rPr lang="en-US" sz="2400" i="1">
                            <a:latin typeface="Cambria Math" panose="02040503050406030204" pitchFamily="18" charset="0"/>
                          </a:rPr>
                          <m:t>𝑍</m:t>
                        </m:r>
                        <m:r>
                          <a:rPr lang="en-US" sz="2400" i="1">
                            <a:latin typeface="Cambria Math" panose="02040503050406030204" pitchFamily="18" charset="0"/>
                          </a:rPr>
                          <m:t> </m:t>
                        </m:r>
                      </m:e>
                    </m:acc>
                  </m:oMath>
                </a14:m>
                <a:r>
                  <a:rPr lang="en-US" sz="2400" dirty="0" smtClean="0"/>
                  <a:t>, </a:t>
                </a:r>
                <a14:m>
                  <m:oMath xmlns:m="http://schemas.openxmlformats.org/officeDocument/2006/math">
                    <m:acc>
                      <m:accPr>
                        <m:chr m:val="̂"/>
                        <m:ctrlPr>
                          <a:rPr lang="en-US" sz="2400" i="1">
                            <a:latin typeface="Cambria Math" panose="02040503050406030204" pitchFamily="18" charset="0"/>
                          </a:rPr>
                        </m:ctrlPr>
                      </m:accPr>
                      <m:e>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𝜓</m:t>
                                </m:r>
                              </m:e>
                              <m:sub>
                                <m:r>
                                  <a:rPr lang="en-US" sz="2400" i="1">
                                    <a:latin typeface="Cambria Math" panose="02040503050406030204" pitchFamily="18" charset="0"/>
                                  </a:rPr>
                                  <m:t>𝑗</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𝜓</m:t>
                                </m:r>
                              </m:e>
                              <m:sub>
                                <m:r>
                                  <a:rPr lang="en-US" sz="2400" i="1">
                                    <a:latin typeface="Cambria Math" panose="02040503050406030204" pitchFamily="18" charset="0"/>
                                  </a:rPr>
                                  <m:t>𝑖</m:t>
                                </m:r>
                              </m:sub>
                            </m:sSub>
                          </m:e>
                        </m:d>
                      </m:e>
                    </m:acc>
                  </m:oMath>
                </a14:m>
                <a:r>
                  <a:rPr lang="en-US" sz="2400" dirty="0" smtClean="0"/>
                  <a:t> all commute with each other.  The same is true for matrix elements of operators on the </a:t>
                </a:r>
                <a:r>
                  <a:rPr lang="en-US" sz="2400" dirty="0" err="1" smtClean="0"/>
                  <a:t>asympt</a:t>
                </a:r>
                <a:r>
                  <a:rPr lang="en-US" sz="2400" dirty="0" smtClean="0"/>
                  <a:t>. AdS2 states.  Simultaneous </a:t>
                </a:r>
                <a:r>
                  <a:rPr lang="en-US" sz="2400" dirty="0"/>
                  <a:t>eigenstates on </a:t>
                </a:r>
                <a:r>
                  <a:rPr lang="en-US" sz="2400" dirty="0" smtClean="0"/>
                  <a:t>H</a:t>
                </a:r>
                <a:r>
                  <a:rPr lang="en-US" sz="2400" baseline="-25000" dirty="0" smtClean="0"/>
                  <a:t>BU</a:t>
                </a:r>
                <a:r>
                  <a:rPr lang="en-US" sz="2400" dirty="0"/>
                  <a:t> </a:t>
                </a:r>
                <a:r>
                  <a:rPr lang="en-US" sz="2400" dirty="0" smtClean="0"/>
                  <a:t>define </a:t>
                </a:r>
                <a:r>
                  <a:rPr lang="en-US" sz="2400" dirty="0" err="1" smtClean="0"/>
                  <a:t>superselection</a:t>
                </a:r>
                <a:r>
                  <a:rPr lang="en-US" sz="2400" dirty="0" smtClean="0"/>
                  <a:t> sectors for </a:t>
                </a:r>
                <a:r>
                  <a:rPr lang="en-US" sz="2400" dirty="0" err="1" smtClean="0"/>
                  <a:t>asympt</a:t>
                </a:r>
                <a:r>
                  <a:rPr lang="en-US" sz="2400" dirty="0"/>
                  <a:t> </a:t>
                </a:r>
                <a:r>
                  <a:rPr lang="en-US" sz="2400" dirty="0" smtClean="0"/>
                  <a:t>AdS2 op algebra in full theory. </a:t>
                </a:r>
                <a:endParaRPr lang="en-US" sz="2400" dirty="0"/>
              </a:p>
              <a:p>
                <a:r>
                  <a:rPr lang="en-US" sz="2400" dirty="0"/>
                  <a:t>In sector with </a:t>
                </a:r>
                <a14:m>
                  <m:oMath xmlns:m="http://schemas.openxmlformats.org/officeDocument/2006/math">
                    <m:r>
                      <a:rPr lang="en-US" sz="2400" b="0" i="1" smtClean="0">
                        <a:latin typeface="Cambria Math" panose="02040503050406030204" pitchFamily="18" charset="0"/>
                      </a:rPr>
                      <m:t>𝑍</m:t>
                    </m:r>
                    <m:r>
                      <a:rPr lang="en-US" sz="2400" b="0" i="1" smtClean="0">
                        <a:latin typeface="Cambria Math" panose="02040503050406030204" pitchFamily="18" charset="0"/>
                      </a:rPr>
                      <m:t>=</m:t>
                    </m:r>
                    <m:r>
                      <a:rPr lang="en-US" sz="2400" b="0" i="1" smtClean="0">
                        <a:latin typeface="Cambria Math" panose="02040503050406030204" pitchFamily="18" charset="0"/>
                      </a:rPr>
                      <m:t>𝑑</m:t>
                    </m:r>
                  </m:oMath>
                </a14:m>
                <a:r>
                  <a:rPr lang="en-US" sz="2400" dirty="0"/>
                  <a:t>, find “random” inner product </a:t>
                </a:r>
                <a:r>
                  <a:rPr lang="en-US" sz="2400" dirty="0" smtClean="0"/>
                  <a:t>on </a:t>
                </a:r>
                <a:r>
                  <a:rPr lang="en-US" sz="2400" dirty="0" err="1" smtClean="0"/>
                  <a:t>asympt</a:t>
                </a:r>
                <a:r>
                  <a:rPr lang="en-US" sz="2400" dirty="0" smtClean="0"/>
                  <a:t> AdS2 states with</a:t>
                </a:r>
                <a:r>
                  <a:rPr lang="en-US" sz="2400" dirty="0"/>
                  <a:t/>
                </a:r>
                <a:br>
                  <a:rPr lang="en-US" sz="2400" dirty="0"/>
                </a:br>
                <a:r>
                  <a:rPr lang="en-US" sz="2400" dirty="0"/>
                  <a:t>					Rank </a:t>
                </a:r>
                <a14:m>
                  <m:oMath xmlns:m="http://schemas.openxmlformats.org/officeDocument/2006/math">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𝜓</m:t>
                            </m:r>
                          </m:e>
                          <m:sub>
                            <m:r>
                              <a:rPr lang="en-US" sz="2400" i="1">
                                <a:latin typeface="Cambria Math" panose="02040503050406030204" pitchFamily="18" charset="0"/>
                              </a:rPr>
                              <m:t>𝑗</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𝜓</m:t>
                            </m:r>
                          </m:e>
                          <m:sub>
                            <m:r>
                              <a:rPr lang="en-US" sz="2400" i="1">
                                <a:latin typeface="Cambria Math" panose="02040503050406030204" pitchFamily="18" charset="0"/>
                              </a:rPr>
                              <m:t>𝑖</m:t>
                            </m:r>
                          </m:sub>
                        </m:sSub>
                      </m:e>
                    </m:d>
                    <m:r>
                      <a:rPr lang="en-US" sz="2400" b="0" i="1" smtClean="0">
                        <a:latin typeface="Cambria Math" panose="02040503050406030204" pitchFamily="18" charset="0"/>
                      </a:rPr>
                      <m:t>≤</m:t>
                    </m:r>
                    <m:r>
                      <a:rPr lang="en-US" sz="2400" b="0" i="1" smtClean="0">
                        <a:latin typeface="Cambria Math" panose="02040503050406030204" pitchFamily="18" charset="0"/>
                      </a:rPr>
                      <m:t>𝑑</m:t>
                    </m:r>
                  </m:oMath>
                </a14:m>
                <a:r>
                  <a:rPr lang="en-US" sz="2400" dirty="0"/>
                  <a:t> </a:t>
                </a:r>
              </a:p>
              <a:p>
                <a:r>
                  <a:rPr lang="en-US" sz="2400" dirty="0"/>
                  <a:t>I.e., if many flavors k of EOW branes, IP is massively degenerate for </a:t>
                </a:r>
                <a14:m>
                  <m:oMath xmlns:m="http://schemas.openxmlformats.org/officeDocument/2006/math">
                    <m:r>
                      <a:rPr lang="en-US" sz="2400" b="0" i="1" smtClean="0">
                        <a:latin typeface="Cambria Math" panose="02040503050406030204" pitchFamily="18" charset="0"/>
                      </a:rPr>
                      <m:t>𝑑</m:t>
                    </m:r>
                    <m:r>
                      <a:rPr lang="en-US" sz="2400" b="0" i="1" smtClean="0">
                        <a:latin typeface="Cambria Math" panose="02040503050406030204" pitchFamily="18" charset="0"/>
                      </a:rPr>
                      <m:t>≪</m:t>
                    </m:r>
                    <m:r>
                      <a:rPr lang="en-US" sz="2400" b="0" i="1" smtClean="0">
                        <a:latin typeface="Cambria Math" panose="02040503050406030204" pitchFamily="18" charset="0"/>
                      </a:rPr>
                      <m:t>𝑘</m:t>
                    </m:r>
                  </m:oMath>
                </a14:m>
                <a:r>
                  <a:rPr lang="en-US" sz="2400" dirty="0"/>
                  <a:t>.</a:t>
                </a:r>
              </a:p>
              <a:p>
                <a:r>
                  <a:rPr lang="en-US" sz="2400" dirty="0"/>
                  <a:t>This actually follows from a general argument, independent of the details of the particular model.</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223962" y="777388"/>
                <a:ext cx="10515600" cy="4646613"/>
              </a:xfrm>
              <a:blipFill>
                <a:blip r:embed="rId2"/>
                <a:stretch>
                  <a:fillRect l="-696" t="-1444" r="-81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p:cNvSpPr txBox="1"/>
              <p:nvPr/>
            </p:nvSpPr>
            <p:spPr>
              <a:xfrm>
                <a:off x="520395" y="5424001"/>
                <a:ext cx="11420475" cy="1373966"/>
              </a:xfrm>
              <a:prstGeom prst="rect">
                <a:avLst/>
              </a:prstGeom>
              <a:noFill/>
            </p:spPr>
            <p:txBody>
              <a:bodyPr wrap="square" rtlCol="0">
                <a:spAutoFit/>
              </a:bodyPr>
              <a:lstStyle/>
              <a:p>
                <a:r>
                  <a:rPr lang="en-US" sz="2000" dirty="0">
                    <a:solidFill>
                      <a:srgbClr val="FF0000"/>
                    </a:solidFill>
                  </a:rPr>
                  <a:t>This large null space (gauge invariance) seems to be driving the solution of the BH info problem.  </a:t>
                </a:r>
                <a:r>
                  <a:rPr lang="en-US" sz="2000" dirty="0" smtClean="0">
                    <a:solidFill>
                      <a:srgbClr val="FF0000"/>
                    </a:solidFill>
                  </a:rPr>
                  <a:t/>
                </a:r>
                <a:br>
                  <a:rPr lang="en-US" sz="2000" dirty="0" smtClean="0">
                    <a:solidFill>
                      <a:srgbClr val="FF0000"/>
                    </a:solidFill>
                  </a:rPr>
                </a:br>
                <a:r>
                  <a:rPr lang="en-US" sz="2000" dirty="0" err="1" smtClean="0">
                    <a:solidFill>
                      <a:srgbClr val="FF0000"/>
                    </a:solidFill>
                  </a:rPr>
                  <a:t>Bndy</a:t>
                </a:r>
                <a:r>
                  <a:rPr lang="en-US" sz="2000" dirty="0" smtClean="0">
                    <a:solidFill>
                      <a:srgbClr val="FF0000"/>
                    </a:solidFill>
                  </a:rPr>
                  <a:t> </a:t>
                </a:r>
                <a:r>
                  <a:rPr lang="en-US" sz="2000" dirty="0" err="1">
                    <a:solidFill>
                      <a:srgbClr val="FF0000"/>
                    </a:solidFill>
                  </a:rPr>
                  <a:t>Renyis</a:t>
                </a:r>
                <a:r>
                  <a:rPr lang="en-US" sz="2000" dirty="0">
                    <a:solidFill>
                      <a:srgbClr val="FF0000"/>
                    </a:solidFill>
                  </a:rPr>
                  <a:t> S</a:t>
                </a:r>
                <a:r>
                  <a:rPr lang="en-US" sz="2000" baseline="-25000" dirty="0">
                    <a:solidFill>
                      <a:srgbClr val="FF0000"/>
                    </a:solidFill>
                  </a:rPr>
                  <a:t>n</a:t>
                </a:r>
                <a:r>
                  <a:rPr lang="en-US" sz="2000" dirty="0">
                    <a:solidFill>
                      <a:srgbClr val="FF0000"/>
                    </a:solidFill>
                  </a:rPr>
                  <a:t> are like PI BCs like Z and become operators on H</a:t>
                </a:r>
                <a:r>
                  <a:rPr lang="en-US" sz="2000" baseline="-25000" dirty="0">
                    <a:solidFill>
                      <a:srgbClr val="FF0000"/>
                    </a:solidFill>
                  </a:rPr>
                  <a:t>BU</a:t>
                </a:r>
                <a:r>
                  <a:rPr lang="en-US" sz="2000" dirty="0">
                    <a:solidFill>
                      <a:srgbClr val="FF0000"/>
                    </a:solidFill>
                  </a:rPr>
                  <a:t>. </a:t>
                </a:r>
                <a:br>
                  <a:rPr lang="en-US" sz="2000" dirty="0">
                    <a:solidFill>
                      <a:srgbClr val="FF0000"/>
                    </a:solidFill>
                  </a:rPr>
                </a:br>
                <a:r>
                  <a:rPr lang="en-US" sz="2000" dirty="0">
                    <a:solidFill>
                      <a:srgbClr val="0070C0"/>
                    </a:solidFill>
                  </a:rPr>
                  <a:t>In our </a:t>
                </a:r>
                <a:r>
                  <a:rPr lang="en-US" sz="2000" dirty="0" smtClean="0">
                    <a:solidFill>
                      <a:srgbClr val="0070C0"/>
                    </a:solidFill>
                  </a:rPr>
                  <a:t>model (and also more generally) </a:t>
                </a:r>
                <a14:m>
                  <m:oMath xmlns:m="http://schemas.openxmlformats.org/officeDocument/2006/math">
                    <m:d>
                      <m:dPr>
                        <m:begChr m:val="⟨"/>
                        <m:endChr m:val="⟩"/>
                        <m:ctrlPr>
                          <a:rPr lang="en-US" sz="2000" i="1" smtClean="0">
                            <a:solidFill>
                              <a:srgbClr val="0070C0"/>
                            </a:solidFill>
                            <a:latin typeface="Cambria Math" panose="02040503050406030204" pitchFamily="18" charset="0"/>
                          </a:rPr>
                        </m:ctrlPr>
                      </m:dPr>
                      <m:e>
                        <m:sSub>
                          <m:sSubPr>
                            <m:ctrlPr>
                              <a:rPr lang="en-US" sz="2000" i="1" smtClean="0">
                                <a:solidFill>
                                  <a:srgbClr val="0070C0"/>
                                </a:solidFill>
                                <a:latin typeface="Cambria Math" panose="02040503050406030204" pitchFamily="18" charset="0"/>
                              </a:rPr>
                            </m:ctrlPr>
                          </m:sSubPr>
                          <m:e>
                            <m:acc>
                              <m:accPr>
                                <m:chr m:val="̂"/>
                                <m:ctrlPr>
                                  <a:rPr lang="en-US" sz="2000" i="1" smtClean="0">
                                    <a:solidFill>
                                      <a:srgbClr val="0070C0"/>
                                    </a:solidFill>
                                    <a:latin typeface="Cambria Math" panose="02040503050406030204" pitchFamily="18" charset="0"/>
                                  </a:rPr>
                                </m:ctrlPr>
                              </m:accPr>
                              <m:e>
                                <m:sSub>
                                  <m:sSubPr>
                                    <m:ctrlPr>
                                      <a:rPr lang="en-US" sz="2000" i="1" smtClean="0">
                                        <a:solidFill>
                                          <a:srgbClr val="0070C0"/>
                                        </a:solidFill>
                                        <a:latin typeface="Cambria Math" panose="02040503050406030204" pitchFamily="18" charset="0"/>
                                      </a:rPr>
                                    </m:ctrlPr>
                                  </m:sSubPr>
                                  <m:e>
                                    <m:r>
                                      <a:rPr lang="en-US" sz="2000" b="0" i="1" smtClean="0">
                                        <a:solidFill>
                                          <a:srgbClr val="0070C0"/>
                                        </a:solidFill>
                                        <a:latin typeface="Cambria Math" panose="02040503050406030204" pitchFamily="18" charset="0"/>
                                      </a:rPr>
                                      <m:t>𝑆</m:t>
                                    </m:r>
                                  </m:e>
                                  <m:sub>
                                    <m:r>
                                      <a:rPr lang="en-US" sz="2000" b="0" i="1" smtClean="0">
                                        <a:solidFill>
                                          <a:srgbClr val="0070C0"/>
                                        </a:solidFill>
                                        <a:latin typeface="Cambria Math" panose="02040503050406030204" pitchFamily="18" charset="0"/>
                                      </a:rPr>
                                      <m:t>𝑛</m:t>
                                    </m:r>
                                  </m:sub>
                                </m:sSub>
                              </m:e>
                            </m:acc>
                          </m:e>
                          <m:sub/>
                        </m:sSub>
                      </m:e>
                    </m:d>
                    <m:r>
                      <a:rPr lang="en-US" sz="2000" b="0" i="1" smtClean="0">
                        <a:solidFill>
                          <a:srgbClr val="0070C0"/>
                        </a:solidFill>
                        <a:latin typeface="Cambria Math" panose="02040503050406030204" pitchFamily="18" charset="0"/>
                      </a:rPr>
                      <m:t>=</m:t>
                    </m:r>
                    <m:d>
                      <m:dPr>
                        <m:begChr m:val="⟨"/>
                        <m:endChr m:val="⟩"/>
                        <m:ctrlPr>
                          <a:rPr lang="en-US" sz="2000" b="0" i="1" smtClean="0">
                            <a:solidFill>
                              <a:srgbClr val="0070C0"/>
                            </a:solidFill>
                            <a:latin typeface="Cambria Math" panose="02040503050406030204" pitchFamily="18" charset="0"/>
                          </a:rPr>
                        </m:ctrlPr>
                      </m:dPr>
                      <m:e>
                        <m:r>
                          <a:rPr lang="en-US" sz="2000" b="0" i="1" smtClean="0">
                            <a:solidFill>
                              <a:srgbClr val="0070C0"/>
                            </a:solidFill>
                            <a:latin typeface="Cambria Math" panose="02040503050406030204" pitchFamily="18" charset="0"/>
                          </a:rPr>
                          <m:t>𝐻𝐻</m:t>
                        </m:r>
                        <m:r>
                          <a:rPr lang="en-US" sz="2000" b="0" i="1" smtClean="0">
                            <a:solidFill>
                              <a:srgbClr val="0070C0"/>
                            </a:solidFill>
                            <a:latin typeface="Cambria Math" panose="02040503050406030204" pitchFamily="18" charset="0"/>
                          </a:rPr>
                          <m:t>|</m:t>
                        </m:r>
                        <m:sSub>
                          <m:sSubPr>
                            <m:ctrlPr>
                              <a:rPr lang="en-US" sz="2000" i="1">
                                <a:solidFill>
                                  <a:srgbClr val="0070C0"/>
                                </a:solidFill>
                                <a:latin typeface="Cambria Math" panose="02040503050406030204" pitchFamily="18" charset="0"/>
                              </a:rPr>
                            </m:ctrlPr>
                          </m:sSubPr>
                          <m:e>
                            <m:acc>
                              <m:accPr>
                                <m:chr m:val="̂"/>
                                <m:ctrlPr>
                                  <a:rPr lang="en-US" sz="2000" i="1">
                                    <a:solidFill>
                                      <a:srgbClr val="0070C0"/>
                                    </a:solidFill>
                                    <a:latin typeface="Cambria Math" panose="02040503050406030204" pitchFamily="18" charset="0"/>
                                  </a:rPr>
                                </m:ctrlPr>
                              </m:accPr>
                              <m:e>
                                <m:sSub>
                                  <m:sSubPr>
                                    <m:ctrlPr>
                                      <a:rPr lang="en-US" sz="2000" i="1">
                                        <a:solidFill>
                                          <a:srgbClr val="0070C0"/>
                                        </a:solidFill>
                                        <a:latin typeface="Cambria Math" panose="02040503050406030204" pitchFamily="18" charset="0"/>
                                      </a:rPr>
                                    </m:ctrlPr>
                                  </m:sSubPr>
                                  <m:e>
                                    <m:r>
                                      <a:rPr lang="en-US" sz="2000" i="1">
                                        <a:solidFill>
                                          <a:srgbClr val="0070C0"/>
                                        </a:solidFill>
                                        <a:latin typeface="Cambria Math" panose="02040503050406030204" pitchFamily="18" charset="0"/>
                                      </a:rPr>
                                      <m:t>𝑆</m:t>
                                    </m:r>
                                  </m:e>
                                  <m:sub>
                                    <m:r>
                                      <a:rPr lang="en-US" sz="2000" i="1">
                                        <a:solidFill>
                                          <a:srgbClr val="0070C0"/>
                                        </a:solidFill>
                                        <a:latin typeface="Cambria Math" panose="02040503050406030204" pitchFamily="18" charset="0"/>
                                      </a:rPr>
                                      <m:t>𝑛</m:t>
                                    </m:r>
                                  </m:sub>
                                </m:sSub>
                              </m:e>
                            </m:acc>
                          </m:e>
                          <m:sub/>
                        </m:sSub>
                        <m:r>
                          <a:rPr lang="en-US" sz="2000" b="0" i="1" smtClean="0">
                            <a:solidFill>
                              <a:srgbClr val="0070C0"/>
                            </a:solidFill>
                            <a:latin typeface="Cambria Math" panose="02040503050406030204" pitchFamily="18" charset="0"/>
                          </a:rPr>
                          <m:t>|</m:t>
                        </m:r>
                        <m:r>
                          <a:rPr lang="en-US" sz="2000" b="0" i="1" smtClean="0">
                            <a:solidFill>
                              <a:srgbClr val="0070C0"/>
                            </a:solidFill>
                            <a:latin typeface="Cambria Math" panose="02040503050406030204" pitchFamily="18" charset="0"/>
                          </a:rPr>
                          <m:t>𝐻𝐻</m:t>
                        </m:r>
                      </m:e>
                    </m:d>
                  </m:oMath>
                </a14:m>
                <a:r>
                  <a:rPr lang="en-US" sz="2000" dirty="0">
                    <a:solidFill>
                      <a:srgbClr val="0070C0"/>
                    </a:solidFill>
                  </a:rPr>
                  <a:t> computes an average over BU-sectors, </a:t>
                </a:r>
                <a:br>
                  <a:rPr lang="en-US" sz="2000" dirty="0">
                    <a:solidFill>
                      <a:srgbClr val="0070C0"/>
                    </a:solidFill>
                  </a:rPr>
                </a:br>
                <a:r>
                  <a:rPr lang="en-US" sz="2000" dirty="0">
                    <a:solidFill>
                      <a:srgbClr val="0070C0"/>
                    </a:solidFill>
                  </a:rPr>
                  <a:t>and S</a:t>
                </a:r>
                <a:r>
                  <a:rPr lang="en-US" sz="2000" baseline="-25000" dirty="0">
                    <a:solidFill>
                      <a:srgbClr val="0070C0"/>
                    </a:solidFill>
                  </a:rPr>
                  <a:t>n</a:t>
                </a:r>
                <a:r>
                  <a:rPr lang="en-US" sz="2000" dirty="0">
                    <a:solidFill>
                      <a:srgbClr val="0070C0"/>
                    </a:solidFill>
                  </a:rPr>
                  <a:t> is bounded by the Rank in each sector.</a:t>
                </a:r>
              </a:p>
            </p:txBody>
          </p:sp>
        </mc:Choice>
        <mc:Fallback xmlns="">
          <p:sp>
            <p:nvSpPr>
              <p:cNvPr id="4" name="TextBox 3"/>
              <p:cNvSpPr txBox="1">
                <a:spLocks noRot="1" noChangeAspect="1" noMove="1" noResize="1" noEditPoints="1" noAdjustHandles="1" noChangeArrowheads="1" noChangeShapeType="1" noTextEdit="1"/>
              </p:cNvSpPr>
              <p:nvPr/>
            </p:nvSpPr>
            <p:spPr>
              <a:xfrm>
                <a:off x="520395" y="5424001"/>
                <a:ext cx="11420475" cy="1373966"/>
              </a:xfrm>
              <a:prstGeom prst="rect">
                <a:avLst/>
              </a:prstGeom>
              <a:blipFill>
                <a:blip r:embed="rId3"/>
                <a:stretch>
                  <a:fillRect l="-534" t="-2667" b="-7111"/>
                </a:stretch>
              </a:blipFill>
            </p:spPr>
            <p:txBody>
              <a:bodyPr/>
              <a:lstStyle/>
              <a:p>
                <a:r>
                  <a:rPr lang="en-US">
                    <a:noFill/>
                  </a:rPr>
                  <a:t> </a:t>
                </a:r>
              </a:p>
            </p:txBody>
          </p:sp>
        </mc:Fallback>
      </mc:AlternateContent>
    </p:spTree>
    <p:extLst>
      <p:ext uri="{BB962C8B-B14F-4D97-AF65-F5344CB8AC3E}">
        <p14:creationId xmlns:p14="http://schemas.microsoft.com/office/powerpoint/2010/main" val="35188484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full results:</a:t>
            </a:r>
          </a:p>
        </p:txBody>
      </p:sp>
      <p:sp>
        <p:nvSpPr>
          <p:cNvPr id="3" name="Content Placeholder 2"/>
          <p:cNvSpPr>
            <a:spLocks noGrp="1"/>
          </p:cNvSpPr>
          <p:nvPr>
            <p:ph idx="1"/>
          </p:nvPr>
        </p:nvSpPr>
        <p:spPr>
          <a:xfrm>
            <a:off x="838200" y="1459865"/>
            <a:ext cx="10515600" cy="4351338"/>
          </a:xfrm>
        </p:spPr>
        <p:txBody>
          <a:bodyPr>
            <a:normAutofit/>
          </a:bodyPr>
          <a:lstStyle/>
          <a:p>
            <a:r>
              <a:rPr lang="en-US" sz="2000" dirty="0"/>
              <a:t>Even with e.g. asymptotically </a:t>
            </a:r>
            <a:r>
              <a:rPr lang="en-US" sz="2000" dirty="0" err="1"/>
              <a:t>AdS</a:t>
            </a:r>
            <a:r>
              <a:rPr lang="en-US" sz="2000" dirty="0"/>
              <a:t> BCs, bulk gravity theories </a:t>
            </a:r>
            <a:r>
              <a:rPr lang="en-US" sz="2000" dirty="0" smtClean="0"/>
              <a:t>naturally include </a:t>
            </a:r>
            <a:r>
              <a:rPr lang="en-US" sz="2000" dirty="0"/>
              <a:t>a description of arbitrarily many disconnected closed universes (“baby universes”, BUs) --- and this makes sense!!!!!</a:t>
            </a:r>
          </a:p>
          <a:p>
            <a:r>
              <a:rPr lang="en-US" sz="2000" dirty="0"/>
              <a:t>The operator algebra associated with asymptotically </a:t>
            </a:r>
            <a:r>
              <a:rPr lang="en-US" sz="2000" dirty="0" err="1"/>
              <a:t>AdS</a:t>
            </a:r>
            <a:r>
              <a:rPr lang="en-US" sz="2000" dirty="0"/>
              <a:t> states has </a:t>
            </a:r>
            <a:r>
              <a:rPr lang="en-US" sz="2000" dirty="0" err="1"/>
              <a:t>superselection</a:t>
            </a:r>
            <a:r>
              <a:rPr lang="en-US" sz="2000" dirty="0"/>
              <a:t> sectors associated with the BUs.  As a result, asymptotically </a:t>
            </a:r>
            <a:r>
              <a:rPr lang="en-US" sz="2000" dirty="0" err="1"/>
              <a:t>AdS</a:t>
            </a:r>
            <a:r>
              <a:rPr lang="en-US" sz="2000" dirty="0"/>
              <a:t> physics with a given BU initial state is equivalent to </a:t>
            </a:r>
            <a:r>
              <a:rPr lang="en-US" sz="2000" dirty="0" smtClean="0"/>
              <a:t>that of an </a:t>
            </a:r>
            <a:r>
              <a:rPr lang="en-US" sz="2000" i="1" dirty="0">
                <a:solidFill>
                  <a:srgbClr val="0070C0"/>
                </a:solidFill>
              </a:rPr>
              <a:t>ensemble</a:t>
            </a:r>
            <a:r>
              <a:rPr lang="en-US" sz="2000" dirty="0"/>
              <a:t> of asymptotically </a:t>
            </a:r>
            <a:r>
              <a:rPr lang="en-US" sz="2000" dirty="0" err="1"/>
              <a:t>AdS</a:t>
            </a:r>
            <a:r>
              <a:rPr lang="en-US" sz="2000" dirty="0"/>
              <a:t> theories without BUs.</a:t>
            </a:r>
            <a:br>
              <a:rPr lang="en-US" sz="2000" dirty="0"/>
            </a:br>
            <a:r>
              <a:rPr lang="en-US" sz="2000" dirty="0">
                <a:solidFill>
                  <a:srgbClr val="FF0000"/>
                </a:solidFill>
              </a:rPr>
              <a:t>One might thus say that the bulk is naturally dual to an ensemble of CFTs.</a:t>
            </a:r>
          </a:p>
          <a:p>
            <a:r>
              <a:rPr lang="en-US" sz="2000" dirty="0"/>
              <a:t>Summing over topologies leads to a vast set of null states.  This follows from a general argument and can be seen explicitly in simple models.  </a:t>
            </a:r>
            <a:r>
              <a:rPr lang="en-US" sz="2000" dirty="0">
                <a:solidFill>
                  <a:srgbClr val="FF0000"/>
                </a:solidFill>
              </a:rPr>
              <a:t>This appears to be responsible for the Page curve in evaporating black holes</a:t>
            </a:r>
            <a:r>
              <a:rPr lang="en-US" sz="2000" dirty="0" smtClean="0">
                <a:solidFill>
                  <a:srgbClr val="FF0000"/>
                </a:solidFill>
              </a:rPr>
              <a:t>.</a:t>
            </a:r>
            <a:endParaRPr lang="en-US" sz="2000" dirty="0">
              <a:solidFill>
                <a:srgbClr val="FF0000"/>
              </a:solidFill>
            </a:endParaRPr>
          </a:p>
        </p:txBody>
      </p:sp>
    </p:spTree>
    <p:extLst>
      <p:ext uri="{BB962C8B-B14F-4D97-AF65-F5344CB8AC3E}">
        <p14:creationId xmlns:p14="http://schemas.microsoft.com/office/powerpoint/2010/main" val="35292505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794" y="144511"/>
            <a:ext cx="10515600" cy="1325563"/>
          </a:xfrm>
        </p:spPr>
        <p:txBody>
          <a:bodyPr/>
          <a:lstStyle/>
          <a:p>
            <a:r>
              <a:rPr lang="en-US" dirty="0"/>
              <a:t>Open questions and outlook</a:t>
            </a:r>
          </a:p>
        </p:txBody>
      </p:sp>
      <p:sp>
        <p:nvSpPr>
          <p:cNvPr id="3" name="Content Placeholder 2"/>
          <p:cNvSpPr>
            <a:spLocks noGrp="1"/>
          </p:cNvSpPr>
          <p:nvPr>
            <p:ph idx="1"/>
          </p:nvPr>
        </p:nvSpPr>
        <p:spPr>
          <a:xfrm>
            <a:off x="1371599" y="1343465"/>
            <a:ext cx="9558997" cy="5387926"/>
          </a:xfrm>
        </p:spPr>
        <p:txBody>
          <a:bodyPr>
            <a:normAutofit fontScale="92500" lnSpcReduction="10000"/>
          </a:bodyPr>
          <a:lstStyle/>
          <a:p>
            <a:r>
              <a:rPr lang="en-US" sz="2400" dirty="0">
                <a:solidFill>
                  <a:srgbClr val="0070C0"/>
                </a:solidFill>
              </a:rPr>
              <a:t>To what extent does this all go through in more complete theories where the bulk path integral is not a-priori well-defined?  (And where the sum over topologies is more difficult?)  </a:t>
            </a:r>
            <a:r>
              <a:rPr lang="en-US" sz="2400" dirty="0"/>
              <a:t/>
            </a:r>
            <a:br>
              <a:rPr lang="en-US" sz="2400" dirty="0"/>
            </a:br>
            <a:r>
              <a:rPr lang="en-US" sz="2400" dirty="0" err="1"/>
              <a:t>Similarlity</a:t>
            </a:r>
            <a:r>
              <a:rPr lang="en-US" sz="2400" dirty="0"/>
              <a:t> to SSS </a:t>
            </a:r>
            <a:r>
              <a:rPr lang="en-US" sz="2400" dirty="0">
                <a:sym typeface="Wingdings" panose="05000000000000000000" pitchFamily="2" charset="2"/>
              </a:rPr>
              <a:t> </a:t>
            </a:r>
            <a:r>
              <a:rPr lang="en-US" sz="2400" dirty="0"/>
              <a:t>Probably works more or less the same in full JT-gravity, but higher dimensions?</a:t>
            </a:r>
          </a:p>
          <a:p>
            <a:r>
              <a:rPr lang="en-US" sz="2400" dirty="0">
                <a:solidFill>
                  <a:srgbClr val="0070C0"/>
                </a:solidFill>
              </a:rPr>
              <a:t>In particular, we expect </a:t>
            </a:r>
            <a:r>
              <a:rPr lang="en-US" sz="2400" dirty="0">
                <a:solidFill>
                  <a:srgbClr val="0070C0"/>
                </a:solidFill>
                <a:latin typeface="Blackadder ITC" panose="04020505051007020D02" pitchFamily="82" charset="0"/>
              </a:rPr>
              <a:t>N</a:t>
            </a:r>
            <a:r>
              <a:rPr lang="en-US" sz="2400" dirty="0">
                <a:solidFill>
                  <a:srgbClr val="0070C0"/>
                </a:solidFill>
              </a:rPr>
              <a:t>=4 SYM to be the unique maximally SUSY local theory.  Does this leave room for IIB SUGRA to define an ensemble of dual theories?  </a:t>
            </a:r>
            <a:r>
              <a:rPr lang="en-US" sz="2400" dirty="0"/>
              <a:t>(Note possibility that ensemble corresponds to bulk field-redefinitions, and perhaps non-local ones.)</a:t>
            </a:r>
          </a:p>
          <a:p>
            <a:r>
              <a:rPr lang="en-US" sz="2400" dirty="0">
                <a:solidFill>
                  <a:srgbClr val="0070C0"/>
                </a:solidFill>
              </a:rPr>
              <a:t>Implications for cosmology?</a:t>
            </a:r>
          </a:p>
          <a:p>
            <a:r>
              <a:rPr lang="en-US" sz="2400" dirty="0">
                <a:solidFill>
                  <a:srgbClr val="FF0000"/>
                </a:solidFill>
              </a:rPr>
              <a:t>Details of BH info story?  Note that integrating out BUs should induce new interactions --- now non-local on the scale of the (horizon-scale) QES.</a:t>
            </a:r>
          </a:p>
          <a:p>
            <a:r>
              <a:rPr lang="en-US" sz="2400" dirty="0">
                <a:solidFill>
                  <a:srgbClr val="FF0000"/>
                </a:solidFill>
              </a:rPr>
              <a:t>Further exploration of </a:t>
            </a:r>
            <a:r>
              <a:rPr lang="en-US" sz="2400" dirty="0" err="1">
                <a:solidFill>
                  <a:srgbClr val="FF0000"/>
                </a:solidFill>
              </a:rPr>
              <a:t>infalling</a:t>
            </a:r>
            <a:r>
              <a:rPr lang="en-US" sz="2400" dirty="0">
                <a:solidFill>
                  <a:srgbClr val="FF0000"/>
                </a:solidFill>
              </a:rPr>
              <a:t> observers and implications of null states</a:t>
            </a:r>
            <a:r>
              <a:rPr lang="en-US" sz="2400" dirty="0" smtClean="0">
                <a:solidFill>
                  <a:srgbClr val="FF0000"/>
                </a:solidFill>
              </a:rPr>
              <a:t>?</a:t>
            </a:r>
            <a:r>
              <a:rPr lang="en-US" sz="2400" dirty="0"/>
              <a:t> </a:t>
            </a:r>
            <a:br>
              <a:rPr lang="en-US" sz="2400" dirty="0"/>
            </a:br>
            <a:r>
              <a:rPr lang="en-US" sz="2400" dirty="0" smtClean="0"/>
              <a:t>E.g</a:t>
            </a:r>
            <a:r>
              <a:rPr lang="en-US" sz="2400" dirty="0"/>
              <a:t>., firewalls may be gauge equivalent to smooth horizons!  This should allow one to incorporate some level of “state-dependence” into standard QM by interpreting it as gauge-dependence. </a:t>
            </a:r>
          </a:p>
          <a:p>
            <a:endParaRPr lang="en-US" sz="2400" dirty="0">
              <a:solidFill>
                <a:srgbClr val="FF0000"/>
              </a:solidFill>
            </a:endParaRPr>
          </a:p>
          <a:p>
            <a:endParaRPr lang="en-US" sz="2400" dirty="0">
              <a:solidFill>
                <a:srgbClr val="0070C0"/>
              </a:solidFill>
            </a:endParaRPr>
          </a:p>
          <a:p>
            <a:endParaRPr lang="en-US" sz="2400" dirty="0">
              <a:solidFill>
                <a:srgbClr val="0070C0"/>
              </a:solidFill>
            </a:endParaRPr>
          </a:p>
        </p:txBody>
      </p:sp>
    </p:spTree>
    <p:extLst>
      <p:ext uri="{BB962C8B-B14F-4D97-AF65-F5344CB8AC3E}">
        <p14:creationId xmlns:p14="http://schemas.microsoft.com/office/powerpoint/2010/main" val="32263755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827" y="182246"/>
            <a:ext cx="10515600" cy="689952"/>
          </a:xfrm>
        </p:spPr>
        <p:txBody>
          <a:bodyPr>
            <a:normAutofit/>
          </a:bodyPr>
          <a:lstStyle/>
          <a:p>
            <a:r>
              <a:rPr lang="en-US" sz="2800" dirty="0"/>
              <a:t>Appendix:  Positivity implies the inner product to have bounded rank</a:t>
            </a:r>
          </a:p>
        </p:txBody>
      </p:sp>
      <p:sp>
        <p:nvSpPr>
          <p:cNvPr id="4" name="TextBox 3"/>
          <p:cNvSpPr txBox="1"/>
          <p:nvPr/>
        </p:nvSpPr>
        <p:spPr>
          <a:xfrm>
            <a:off x="760827" y="942535"/>
            <a:ext cx="2643556" cy="646331"/>
          </a:xfrm>
          <a:prstGeom prst="rect">
            <a:avLst/>
          </a:prstGeom>
          <a:noFill/>
        </p:spPr>
        <p:txBody>
          <a:bodyPr wrap="square" rtlCol="0">
            <a:spAutoFit/>
          </a:bodyPr>
          <a:lstStyle/>
          <a:p>
            <a:r>
              <a:rPr lang="en-US" dirty="0"/>
              <a:t>Consider BC		</a:t>
            </a:r>
          </a:p>
        </p:txBody>
      </p:sp>
      <p:grpSp>
        <p:nvGrpSpPr>
          <p:cNvPr id="5" name="Group 4"/>
          <p:cNvGrpSpPr/>
          <p:nvPr/>
        </p:nvGrpSpPr>
        <p:grpSpPr>
          <a:xfrm rot="5400000">
            <a:off x="2306927" y="527538"/>
            <a:ext cx="900679" cy="829993"/>
            <a:chOff x="5353050" y="2543175"/>
            <a:chExt cx="1304925" cy="1304925"/>
          </a:xfrm>
        </p:grpSpPr>
        <p:sp>
          <p:nvSpPr>
            <p:cNvPr id="6" name="Arc 5"/>
            <p:cNvSpPr/>
            <p:nvPr/>
          </p:nvSpPr>
          <p:spPr>
            <a:xfrm>
              <a:off x="5467350" y="2543175"/>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Arc 6"/>
            <p:cNvSpPr/>
            <p:nvPr/>
          </p:nvSpPr>
          <p:spPr>
            <a:xfrm rot="5400000">
              <a:off x="5410200" y="2547937"/>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mc:AlternateContent xmlns:mc="http://schemas.openxmlformats.org/markup-compatibility/2006" xmlns:a14="http://schemas.microsoft.com/office/drawing/2010/main">
        <mc:Choice Requires="a14">
          <p:sp>
            <p:nvSpPr>
              <p:cNvPr id="8" name="Rectangle 7"/>
              <p:cNvSpPr/>
              <p:nvPr/>
            </p:nvSpPr>
            <p:spPr>
              <a:xfrm>
                <a:off x="3800622" y="817054"/>
                <a:ext cx="6096000" cy="646331"/>
              </a:xfrm>
              <a:prstGeom prst="rect">
                <a:avLst/>
              </a:prstGeom>
            </p:spPr>
            <p:txBody>
              <a:bodyPr>
                <a:spAutoFit/>
              </a:bodyPr>
              <a:lstStyle/>
              <a:p>
                <a:r>
                  <a:rPr lang="en-US" dirty="0"/>
                  <a:t>In a given sup. Sel. sector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oMath>
                </a14:m>
                <a:r>
                  <a:rPr lang="en-US" dirty="0"/>
                  <a:t>, expect this to create TFD-like entangled state of two asymptotically AdS2 universes.</a:t>
                </a:r>
              </a:p>
            </p:txBody>
          </p:sp>
        </mc:Choice>
        <mc:Fallback xmlns="">
          <p:sp>
            <p:nvSpPr>
              <p:cNvPr id="8" name="Rectangle 7"/>
              <p:cNvSpPr>
                <a:spLocks noRot="1" noChangeAspect="1" noMove="1" noResize="1" noEditPoints="1" noAdjustHandles="1" noChangeArrowheads="1" noChangeShapeType="1" noTextEdit="1"/>
              </p:cNvSpPr>
              <p:nvPr/>
            </p:nvSpPr>
            <p:spPr>
              <a:xfrm>
                <a:off x="3800622" y="817054"/>
                <a:ext cx="6096000" cy="646331"/>
              </a:xfrm>
              <a:prstGeom prst="rect">
                <a:avLst/>
              </a:prstGeom>
              <a:blipFill>
                <a:blip r:embed="rId2"/>
                <a:stretch>
                  <a:fillRect l="-800" t="-4717" b="-14151"/>
                </a:stretch>
              </a:blipFill>
            </p:spPr>
            <p:txBody>
              <a:bodyPr/>
              <a:lstStyle/>
              <a:p>
                <a:r>
                  <a:rPr lang="en-US">
                    <a:noFill/>
                  </a:rPr>
                  <a:t> </a:t>
                </a:r>
              </a:p>
            </p:txBody>
          </p:sp>
        </mc:Fallback>
      </mc:AlternateContent>
      <p:sp>
        <p:nvSpPr>
          <p:cNvPr id="9" name="TextBox 8"/>
          <p:cNvSpPr txBox="1"/>
          <p:nvPr/>
        </p:nvSpPr>
        <p:spPr>
          <a:xfrm>
            <a:off x="879231" y="1976511"/>
            <a:ext cx="3158197" cy="369332"/>
          </a:xfrm>
          <a:prstGeom prst="rect">
            <a:avLst/>
          </a:prstGeom>
          <a:noFill/>
        </p:spPr>
        <p:txBody>
          <a:bodyPr wrap="square" rtlCol="0">
            <a:spAutoFit/>
          </a:bodyPr>
          <a:lstStyle/>
          <a:p>
            <a:r>
              <a:rPr lang="en-US" dirty="0"/>
              <a:t>I.e., compare with </a:t>
            </a:r>
          </a:p>
        </p:txBody>
      </p:sp>
      <p:grpSp>
        <p:nvGrpSpPr>
          <p:cNvPr id="22" name="Group 21"/>
          <p:cNvGrpSpPr/>
          <p:nvPr/>
        </p:nvGrpSpPr>
        <p:grpSpPr>
          <a:xfrm>
            <a:off x="3188091" y="1546861"/>
            <a:ext cx="1967724" cy="1530457"/>
            <a:chOff x="3188091" y="1546861"/>
            <a:chExt cx="1967724" cy="1530457"/>
          </a:xfrm>
        </p:grpSpPr>
        <p:sp>
          <p:nvSpPr>
            <p:cNvPr id="12" name="Arc 11"/>
            <p:cNvSpPr/>
            <p:nvPr/>
          </p:nvSpPr>
          <p:spPr>
            <a:xfrm rot="5400000">
              <a:off x="3908040" y="1539872"/>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4192178" y="2700997"/>
              <a:ext cx="365760" cy="369332"/>
            </a:xfrm>
            <a:prstGeom prst="rect">
              <a:avLst/>
            </a:prstGeom>
            <a:noFill/>
          </p:spPr>
          <p:txBody>
            <a:bodyPr wrap="square" rtlCol="0">
              <a:spAutoFit/>
            </a:bodyPr>
            <a:lstStyle/>
            <a:p>
              <a:r>
                <a:rPr lang="en-US" dirty="0"/>
                <a:t>i</a:t>
              </a:r>
            </a:p>
          </p:txBody>
        </p:sp>
        <p:sp>
          <p:nvSpPr>
            <p:cNvPr id="14" name="Arc 13"/>
            <p:cNvSpPr/>
            <p:nvPr/>
          </p:nvSpPr>
          <p:spPr>
            <a:xfrm rot="10800000">
              <a:off x="3188091" y="1546861"/>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p:cNvSpPr txBox="1"/>
            <p:nvPr/>
          </p:nvSpPr>
          <p:spPr>
            <a:xfrm>
              <a:off x="3898512" y="2707986"/>
              <a:ext cx="441226" cy="369332"/>
            </a:xfrm>
            <a:prstGeom prst="rect">
              <a:avLst/>
            </a:prstGeom>
            <a:noFill/>
          </p:spPr>
          <p:txBody>
            <a:bodyPr wrap="square" rtlCol="0">
              <a:spAutoFit/>
            </a:bodyPr>
            <a:lstStyle/>
            <a:p>
              <a:r>
                <a:rPr lang="en-US" dirty="0"/>
                <a:t>j</a:t>
              </a:r>
            </a:p>
          </p:txBody>
        </p:sp>
        <p:cxnSp>
          <p:nvCxnSpPr>
            <p:cNvPr id="16" name="Straight Connector 15"/>
            <p:cNvCxnSpPr/>
            <p:nvPr/>
          </p:nvCxnSpPr>
          <p:spPr>
            <a:xfrm>
              <a:off x="3822382" y="2442211"/>
              <a:ext cx="0" cy="35242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557938" y="2435222"/>
              <a:ext cx="0" cy="35242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pic>
        <p:nvPicPr>
          <p:cNvPr id="18" name="Picture 17"/>
          <p:cNvPicPr>
            <a:picLocks noChangeAspect="1"/>
          </p:cNvPicPr>
          <p:nvPr/>
        </p:nvPicPr>
        <p:blipFill>
          <a:blip r:embed="rId3"/>
          <a:stretch>
            <a:fillRect/>
          </a:stretch>
        </p:blipFill>
        <p:spPr>
          <a:xfrm>
            <a:off x="9525704" y="872198"/>
            <a:ext cx="903159" cy="501927"/>
          </a:xfrm>
          <a:prstGeom prst="rect">
            <a:avLst/>
          </a:prstGeom>
        </p:spPr>
      </p:pic>
      <mc:AlternateContent xmlns:mc="http://schemas.openxmlformats.org/markup-compatibility/2006" xmlns:a14="http://schemas.microsoft.com/office/drawing/2010/main">
        <mc:Choice Requires="a14">
          <p:sp>
            <p:nvSpPr>
              <p:cNvPr id="19" name="TextBox 18"/>
              <p:cNvSpPr txBox="1"/>
              <p:nvPr/>
            </p:nvSpPr>
            <p:spPr>
              <a:xfrm>
                <a:off x="5299117" y="2098193"/>
                <a:ext cx="85023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𝑖</m:t>
                      </m:r>
                      <m:r>
                        <a:rPr lang="en-US" b="0" i="1" smtClean="0">
                          <a:latin typeface="Cambria Math" panose="02040503050406030204" pitchFamily="18" charset="0"/>
                        </a:rPr>
                        <m:t>,</m:t>
                      </m:r>
                      <m:r>
                        <a:rPr lang="en-US" b="0" i="1" smtClean="0">
                          <a:latin typeface="Cambria Math" panose="02040503050406030204" pitchFamily="18" charset="0"/>
                        </a:rPr>
                        <m:t>𝑗</m:t>
                      </m:r>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𝛼</m:t>
                      </m:r>
                      <m:r>
                        <a:rPr lang="en-US" b="0" i="1" smtClean="0">
                          <a:latin typeface="Cambria Math" panose="02040503050406030204" pitchFamily="18" charset="0"/>
                          <a:ea typeface="Cambria Math" panose="02040503050406030204" pitchFamily="18" charset="0"/>
                        </a:rPr>
                        <m:t>&gt;</m:t>
                      </m:r>
                    </m:oMath>
                  </m:oMathPara>
                </a14:m>
                <a:endParaRPr lang="en-US" dirty="0"/>
              </a:p>
            </p:txBody>
          </p:sp>
        </mc:Choice>
        <mc:Fallback xmlns="">
          <p:sp>
            <p:nvSpPr>
              <p:cNvPr id="19" name="TextBox 18"/>
              <p:cNvSpPr txBox="1">
                <a:spLocks noRot="1" noChangeAspect="1" noMove="1" noResize="1" noEditPoints="1" noAdjustHandles="1" noChangeArrowheads="1" noChangeShapeType="1" noTextEdit="1"/>
              </p:cNvSpPr>
              <p:nvPr/>
            </p:nvSpPr>
            <p:spPr>
              <a:xfrm>
                <a:off x="5299117" y="2098193"/>
                <a:ext cx="850233" cy="276999"/>
              </a:xfrm>
              <a:prstGeom prst="rect">
                <a:avLst/>
              </a:prstGeom>
              <a:blipFill>
                <a:blip r:embed="rId4"/>
                <a:stretch>
                  <a:fillRect l="-9286" t="-2174" r="-4286" b="-32609"/>
                </a:stretch>
              </a:blipFill>
            </p:spPr>
            <p:txBody>
              <a:bodyPr/>
              <a:lstStyle/>
              <a:p>
                <a:r>
                  <a:rPr lang="en-US">
                    <a:noFill/>
                  </a:rPr>
                  <a:t> </a:t>
                </a:r>
              </a:p>
            </p:txBody>
          </p:sp>
        </mc:Fallback>
      </mc:AlternateContent>
      <p:pic>
        <p:nvPicPr>
          <p:cNvPr id="20" name="Picture 19"/>
          <p:cNvPicPr>
            <a:picLocks noChangeAspect="1"/>
          </p:cNvPicPr>
          <p:nvPr/>
        </p:nvPicPr>
        <p:blipFill>
          <a:blip r:embed="rId3"/>
          <a:stretch>
            <a:fillRect/>
          </a:stretch>
        </p:blipFill>
        <p:spPr>
          <a:xfrm>
            <a:off x="2495602" y="3511689"/>
            <a:ext cx="903159" cy="501927"/>
          </a:xfrm>
          <a:prstGeom prst="rect">
            <a:avLst/>
          </a:prstGeom>
        </p:spPr>
      </p:pic>
      <mc:AlternateContent xmlns:mc="http://schemas.openxmlformats.org/markup-compatibility/2006" xmlns:a14="http://schemas.microsoft.com/office/drawing/2010/main">
        <mc:Choice Requires="a14">
          <p:sp>
            <p:nvSpPr>
              <p:cNvPr id="21" name="TextBox 20"/>
              <p:cNvSpPr txBox="1"/>
              <p:nvPr/>
            </p:nvSpPr>
            <p:spPr>
              <a:xfrm>
                <a:off x="1651846" y="3608763"/>
                <a:ext cx="9232977" cy="354584"/>
              </a:xfrm>
              <a:prstGeom prst="rect">
                <a:avLst/>
              </a:prstGeom>
              <a:noFill/>
            </p:spPr>
            <p:txBody>
              <a:bodyPr wrap="none" lIns="0" tIns="0" rIns="0" bIns="0" rtlCol="0">
                <a:spAutoFit/>
              </a:bodyPr>
              <a:lstStyle/>
              <a:p>
                <a14:m>
                  <m:oMath xmlns:m="http://schemas.openxmlformats.org/officeDocument/2006/math">
                    <m:r>
                      <a:rPr lang="en-US" sz="2000" i="1" smtClean="0">
                        <a:latin typeface="Cambria Math" panose="02040503050406030204" pitchFamily="18" charset="0"/>
                      </a:rPr>
                      <m:t>&lt;</m:t>
                    </m:r>
                    <m:r>
                      <a:rPr lang="en-US" sz="2000" b="0" i="1" smtClean="0">
                        <a:latin typeface="Cambria Math" panose="02040503050406030204" pitchFamily="18" charset="0"/>
                      </a:rPr>
                      <m:t>𝑖</m:t>
                    </m:r>
                    <m:r>
                      <a:rPr lang="en-US" sz="2000" b="0" i="1" smtClean="0">
                        <a:latin typeface="Cambria Math" panose="02040503050406030204" pitchFamily="18" charset="0"/>
                      </a:rPr>
                      <m:t>,</m:t>
                    </m:r>
                    <m:r>
                      <a:rPr lang="en-US" sz="2000" b="0" i="1" smtClean="0">
                        <a:latin typeface="Cambria Math" panose="02040503050406030204" pitchFamily="18" charset="0"/>
                      </a:rPr>
                      <m:t>𝑗</m:t>
                    </m:r>
                    <m:r>
                      <a:rPr lang="en-US" sz="2000" b="0" i="1" smtClean="0">
                        <a:latin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𝛼</m:t>
                    </m:r>
                    <m:r>
                      <a:rPr lang="en-US" sz="2000" b="0" i="1" smtClean="0">
                        <a:latin typeface="Cambria Math" panose="02040503050406030204" pitchFamily="18" charset="0"/>
                        <a:ea typeface="Cambria Math" panose="02040503050406030204" pitchFamily="18" charset="0"/>
                      </a:rPr>
                      <m:t>                 ~</m:t>
                    </m:r>
                  </m:oMath>
                </a14:m>
                <a:r>
                  <a:rPr lang="en-US" sz="2000" dirty="0"/>
                  <a:t>                                               ~                          ~ </a:t>
                </a:r>
                <a14:m>
                  <m:oMath xmlns:m="http://schemas.openxmlformats.org/officeDocument/2006/math">
                    <m:r>
                      <a:rPr lang="en-US" sz="2000" b="0" i="0" smtClean="0">
                        <a:latin typeface="Cambria Math" panose="02040503050406030204" pitchFamily="18" charset="0"/>
                      </a:rPr>
                      <m:t> </m:t>
                    </m:r>
                    <m:d>
                      <m:dPr>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𝜓</m:t>
                            </m:r>
                          </m:e>
                          <m:sub>
                            <m:r>
                              <a:rPr lang="en-US" sz="2000" i="1">
                                <a:latin typeface="Cambria Math" panose="02040503050406030204" pitchFamily="18" charset="0"/>
                              </a:rPr>
                              <m:t>𝑗</m:t>
                            </m:r>
                          </m:sub>
                        </m:sSub>
                        <m:r>
                          <a:rPr lang="en-US" sz="2000" i="1">
                            <a:latin typeface="Cambria Math" panose="02040503050406030204" pitchFamily="18" charset="0"/>
                          </a:rPr>
                          <m:t>,</m:t>
                        </m:r>
                        <m:sSub>
                          <m:sSubPr>
                            <m:ctrlPr>
                              <a:rPr lang="en-US" sz="2000" i="1">
                                <a:latin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𝜓</m:t>
                            </m:r>
                          </m:e>
                          <m:sub>
                            <m:r>
                              <a:rPr lang="en-US" sz="2000" i="1">
                                <a:latin typeface="Cambria Math" panose="02040503050406030204" pitchFamily="18" charset="0"/>
                              </a:rPr>
                              <m:t>𝑖</m:t>
                            </m:r>
                          </m:sub>
                        </m:sSub>
                      </m:e>
                    </m:d>
                    <m:r>
                      <a:rPr lang="en-US" sz="2000" b="0" i="1" smtClean="0">
                        <a:latin typeface="Cambria Math" panose="02040503050406030204" pitchFamily="18" charset="0"/>
                      </a:rPr>
                      <m:t>= </m:t>
                    </m:r>
                    <m:sSub>
                      <m:sSubPr>
                        <m:ctrlPr>
                          <a:rPr lang="en-US" sz="2000" b="0" i="1" smtClean="0">
                            <a:latin typeface="Cambria Math" panose="02040503050406030204" pitchFamily="18" charset="0"/>
                          </a:rPr>
                        </m:ctrlPr>
                      </m:sSubPr>
                      <m:e>
                        <m:r>
                          <a:rPr lang="en-US" sz="2000" i="1">
                            <a:latin typeface="Cambria Math" panose="02040503050406030204" pitchFamily="18" charset="0"/>
                          </a:rPr>
                          <m:t>&lt;</m:t>
                        </m:r>
                        <m:r>
                          <a:rPr lang="en-US" sz="2000" i="1">
                            <a:latin typeface="Cambria Math" panose="02040503050406030204" pitchFamily="18" charset="0"/>
                          </a:rPr>
                          <m:t>𝑖</m:t>
                        </m:r>
                        <m:r>
                          <a:rPr lang="en-US" sz="2000" i="1">
                            <a:latin typeface="Cambria Math" panose="02040503050406030204" pitchFamily="18" charset="0"/>
                          </a:rPr>
                          <m:t>|</m:t>
                        </m:r>
                        <m:r>
                          <a:rPr lang="en-US" sz="2000" i="1">
                            <a:latin typeface="Cambria Math" panose="02040503050406030204" pitchFamily="18" charset="0"/>
                          </a:rPr>
                          <m:t>𝑗</m:t>
                        </m:r>
                        <m:r>
                          <a:rPr lang="en-US" sz="2000" i="1">
                            <a:latin typeface="Cambria Math" panose="02040503050406030204" pitchFamily="18" charset="0"/>
                          </a:rPr>
                          <m:t>&gt;</m:t>
                        </m:r>
                      </m:e>
                      <m:sub>
                        <m:r>
                          <a:rPr lang="en-US" sz="2000" i="1">
                            <a:latin typeface="Cambria Math" panose="02040503050406030204" pitchFamily="18" charset="0"/>
                          </a:rPr>
                          <m:t>1−</m:t>
                        </m:r>
                        <m:r>
                          <a:rPr lang="en-US" sz="2000" i="1">
                            <a:latin typeface="Cambria Math" panose="02040503050406030204" pitchFamily="18" charset="0"/>
                          </a:rPr>
                          <m:t>𝑏𝑛𝑑𝑦</m:t>
                        </m:r>
                      </m:sub>
                    </m:sSub>
                  </m:oMath>
                </a14:m>
                <a:endParaRPr lang="en-US" sz="2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1651846" y="3608763"/>
                <a:ext cx="9232977" cy="354584"/>
              </a:xfrm>
              <a:prstGeom prst="rect">
                <a:avLst/>
              </a:prstGeom>
              <a:blipFill>
                <a:blip r:embed="rId5"/>
                <a:stretch>
                  <a:fillRect l="-858" t="-15517" b="-36207"/>
                </a:stretch>
              </a:blipFill>
            </p:spPr>
            <p:txBody>
              <a:bodyPr/>
              <a:lstStyle/>
              <a:p>
                <a:r>
                  <a:rPr lang="en-US">
                    <a:noFill/>
                  </a:rPr>
                  <a:t> </a:t>
                </a:r>
              </a:p>
            </p:txBody>
          </p:sp>
        </mc:Fallback>
      </mc:AlternateContent>
      <p:grpSp>
        <p:nvGrpSpPr>
          <p:cNvPr id="23" name="Group 22"/>
          <p:cNvGrpSpPr/>
          <p:nvPr/>
        </p:nvGrpSpPr>
        <p:grpSpPr>
          <a:xfrm rot="10800000">
            <a:off x="3842078" y="3039860"/>
            <a:ext cx="1967724" cy="1533702"/>
            <a:chOff x="3188091" y="1546861"/>
            <a:chExt cx="1967724" cy="1533702"/>
          </a:xfrm>
        </p:grpSpPr>
        <p:sp>
          <p:nvSpPr>
            <p:cNvPr id="24" name="Arc 23"/>
            <p:cNvSpPr/>
            <p:nvPr/>
          </p:nvSpPr>
          <p:spPr>
            <a:xfrm rot="5400000">
              <a:off x="3908040" y="1539872"/>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TextBox 24"/>
            <p:cNvSpPr txBox="1"/>
            <p:nvPr/>
          </p:nvSpPr>
          <p:spPr>
            <a:xfrm rot="10800000">
              <a:off x="4192178" y="2700997"/>
              <a:ext cx="365760" cy="369332"/>
            </a:xfrm>
            <a:prstGeom prst="rect">
              <a:avLst/>
            </a:prstGeom>
            <a:noFill/>
          </p:spPr>
          <p:txBody>
            <a:bodyPr wrap="square" rtlCol="0">
              <a:spAutoFit/>
            </a:bodyPr>
            <a:lstStyle/>
            <a:p>
              <a:r>
                <a:rPr lang="en-US" dirty="0"/>
                <a:t>i</a:t>
              </a:r>
            </a:p>
          </p:txBody>
        </p:sp>
        <p:sp>
          <p:nvSpPr>
            <p:cNvPr id="26" name="Arc 25"/>
            <p:cNvSpPr/>
            <p:nvPr/>
          </p:nvSpPr>
          <p:spPr>
            <a:xfrm rot="10800000">
              <a:off x="3188091" y="1546861"/>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TextBox 26"/>
            <p:cNvSpPr txBox="1"/>
            <p:nvPr/>
          </p:nvSpPr>
          <p:spPr>
            <a:xfrm rot="10800000">
              <a:off x="3594301" y="2711231"/>
              <a:ext cx="441226" cy="369332"/>
            </a:xfrm>
            <a:prstGeom prst="rect">
              <a:avLst/>
            </a:prstGeom>
            <a:noFill/>
          </p:spPr>
          <p:txBody>
            <a:bodyPr wrap="square" rtlCol="0">
              <a:spAutoFit/>
            </a:bodyPr>
            <a:lstStyle/>
            <a:p>
              <a:r>
                <a:rPr lang="en-US" dirty="0"/>
                <a:t>j</a:t>
              </a:r>
            </a:p>
          </p:txBody>
        </p:sp>
        <p:cxnSp>
          <p:nvCxnSpPr>
            <p:cNvPr id="28" name="Straight Connector 27"/>
            <p:cNvCxnSpPr/>
            <p:nvPr/>
          </p:nvCxnSpPr>
          <p:spPr>
            <a:xfrm>
              <a:off x="3822382" y="2442211"/>
              <a:ext cx="0" cy="35242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557938" y="2435222"/>
              <a:ext cx="0" cy="35242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33" name="Group 32"/>
          <p:cNvGrpSpPr/>
          <p:nvPr/>
        </p:nvGrpSpPr>
        <p:grpSpPr>
          <a:xfrm rot="5400000">
            <a:off x="4030048" y="2857284"/>
            <a:ext cx="1516286" cy="2043221"/>
            <a:chOff x="5353050" y="2543175"/>
            <a:chExt cx="1304925" cy="1304925"/>
          </a:xfrm>
        </p:grpSpPr>
        <p:sp>
          <p:nvSpPr>
            <p:cNvPr id="34" name="Arc 33"/>
            <p:cNvSpPr/>
            <p:nvPr/>
          </p:nvSpPr>
          <p:spPr>
            <a:xfrm>
              <a:off x="5467350" y="2543175"/>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Arc 34"/>
            <p:cNvSpPr/>
            <p:nvPr/>
          </p:nvSpPr>
          <p:spPr>
            <a:xfrm rot="5400000">
              <a:off x="5410200" y="2547937"/>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36" name="Group 35"/>
          <p:cNvGrpSpPr/>
          <p:nvPr/>
        </p:nvGrpSpPr>
        <p:grpSpPr>
          <a:xfrm>
            <a:off x="6304209" y="3050094"/>
            <a:ext cx="1304925" cy="1304925"/>
            <a:chOff x="5353050" y="2543175"/>
            <a:chExt cx="1304925" cy="1304925"/>
          </a:xfrm>
        </p:grpSpPr>
        <p:sp>
          <p:nvSpPr>
            <p:cNvPr id="37" name="Arc 36"/>
            <p:cNvSpPr/>
            <p:nvPr/>
          </p:nvSpPr>
          <p:spPr>
            <a:xfrm>
              <a:off x="5467350" y="2543175"/>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Arc 37"/>
            <p:cNvSpPr/>
            <p:nvPr/>
          </p:nvSpPr>
          <p:spPr>
            <a:xfrm rot="5400000">
              <a:off x="5410200" y="2547937"/>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9" name="TextBox 38"/>
          <p:cNvSpPr txBox="1"/>
          <p:nvPr/>
        </p:nvSpPr>
        <p:spPr>
          <a:xfrm>
            <a:off x="6642346" y="4078554"/>
            <a:ext cx="342900" cy="461665"/>
          </a:xfrm>
          <a:prstGeom prst="rect">
            <a:avLst/>
          </a:prstGeom>
          <a:noFill/>
        </p:spPr>
        <p:txBody>
          <a:bodyPr wrap="square" rtlCol="0">
            <a:spAutoFit/>
          </a:bodyPr>
          <a:lstStyle/>
          <a:p>
            <a:r>
              <a:rPr lang="en-US" sz="2400" dirty="0"/>
              <a:t>i</a:t>
            </a:r>
          </a:p>
        </p:txBody>
      </p:sp>
      <p:sp>
        <p:nvSpPr>
          <p:cNvPr id="40" name="TextBox 39"/>
          <p:cNvSpPr txBox="1"/>
          <p:nvPr/>
        </p:nvSpPr>
        <p:spPr>
          <a:xfrm>
            <a:off x="6675684" y="3019176"/>
            <a:ext cx="428625" cy="461665"/>
          </a:xfrm>
          <a:prstGeom prst="rect">
            <a:avLst/>
          </a:prstGeom>
          <a:noFill/>
        </p:spPr>
        <p:txBody>
          <a:bodyPr wrap="square" rtlCol="0">
            <a:spAutoFit/>
          </a:bodyPr>
          <a:lstStyle/>
          <a:p>
            <a:r>
              <a:rPr lang="en-US" sz="2400" dirty="0"/>
              <a:t>j</a:t>
            </a:r>
          </a:p>
        </p:txBody>
      </p:sp>
      <p:cxnSp>
        <p:nvCxnSpPr>
          <p:cNvPr id="41" name="Straight Connector 40"/>
          <p:cNvCxnSpPr>
            <a:stCxn id="37" idx="0"/>
          </p:cNvCxnSpPr>
          <p:nvPr/>
        </p:nvCxnSpPr>
        <p:spPr>
          <a:xfrm>
            <a:off x="7013821" y="3050094"/>
            <a:ext cx="0" cy="35242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6994771" y="3983544"/>
            <a:ext cx="0" cy="35242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3" name="TextBox 42"/>
              <p:cNvSpPr txBox="1"/>
              <p:nvPr/>
            </p:nvSpPr>
            <p:spPr>
              <a:xfrm>
                <a:off x="760827" y="5029200"/>
                <a:ext cx="8720798" cy="388761"/>
              </a:xfrm>
              <a:prstGeom prst="rect">
                <a:avLst/>
              </a:prstGeom>
              <a:noFill/>
            </p:spPr>
            <p:txBody>
              <a:bodyPr wrap="square" rtlCol="0">
                <a:spAutoFit/>
              </a:bodyPr>
              <a:lstStyle/>
              <a:p>
                <a:r>
                  <a:rPr lang="en-US" dirty="0"/>
                  <a:t>So, choose O.N. basis </a:t>
                </a:r>
                <a14:m>
                  <m:oMath xmlns:m="http://schemas.openxmlformats.org/officeDocument/2006/math">
                    <m:r>
                      <a:rPr lang="en-US" i="1">
                        <a:latin typeface="Cambria Math" panose="02040503050406030204" pitchFamily="18" charset="0"/>
                      </a:rPr>
                      <m:t>|</m:t>
                    </m:r>
                    <m:r>
                      <a:rPr lang="en-US" i="1">
                        <a:latin typeface="Cambria Math" panose="02040503050406030204" pitchFamily="18" charset="0"/>
                      </a:rPr>
                      <m:t>𝐽</m:t>
                    </m:r>
                    <m:r>
                      <a:rPr lang="en-US" i="1">
                        <a:latin typeface="Cambria Math" panose="02040503050406030204" pitchFamily="18" charset="0"/>
                      </a:rPr>
                      <m:t>&gt;</m:t>
                    </m:r>
                  </m:oMath>
                </a14:m>
                <a:r>
                  <a:rPr lang="en-US" dirty="0"/>
                  <a:t> in 1-bndy theory: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&lt;</m:t>
                        </m:r>
                        <m:r>
                          <a:rPr lang="en-US" b="0" i="1" smtClean="0">
                            <a:latin typeface="Cambria Math" panose="02040503050406030204" pitchFamily="18" charset="0"/>
                          </a:rPr>
                          <m:t>𝐼</m:t>
                        </m:r>
                        <m:r>
                          <a:rPr lang="en-US" b="0" i="1" smtClean="0">
                            <a:latin typeface="Cambria Math" panose="02040503050406030204" pitchFamily="18" charset="0"/>
                          </a:rPr>
                          <m:t>|</m:t>
                        </m:r>
                        <m:r>
                          <a:rPr lang="en-US" b="0" i="1" smtClean="0">
                            <a:latin typeface="Cambria Math" panose="02040503050406030204" pitchFamily="18" charset="0"/>
                          </a:rPr>
                          <m:t>𝐽</m:t>
                        </m:r>
                        <m:r>
                          <a:rPr lang="en-US" b="0" i="1" smtClean="0">
                            <a:latin typeface="Cambria Math" panose="02040503050406030204" pitchFamily="18" charset="0"/>
                          </a:rPr>
                          <m:t>&gt;</m:t>
                        </m:r>
                      </m:e>
                      <m:sub>
                        <m:r>
                          <a:rPr lang="en-US" b="0" i="1" smtClean="0">
                            <a:latin typeface="Cambria Math" panose="02040503050406030204" pitchFamily="18" charset="0"/>
                          </a:rPr>
                          <m:t>1−</m:t>
                        </m:r>
                        <m:r>
                          <a:rPr lang="en-US" b="0" i="1" smtClean="0">
                            <a:latin typeface="Cambria Math" panose="02040503050406030204" pitchFamily="18" charset="0"/>
                          </a:rPr>
                          <m:t>𝑏𝑛𝑑𝑦</m:t>
                        </m:r>
                      </m:sub>
                    </m:sSub>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𝛿</m:t>
                        </m:r>
                      </m:e>
                      <m:sub>
                        <m:r>
                          <a:rPr lang="en-US" b="0" i="1" smtClean="0">
                            <a:latin typeface="Cambria Math" panose="02040503050406030204" pitchFamily="18" charset="0"/>
                          </a:rPr>
                          <m:t>𝐼</m:t>
                        </m:r>
                        <m:r>
                          <a:rPr lang="en-US" b="0" i="1" smtClean="0">
                            <a:latin typeface="Cambria Math" panose="02040503050406030204" pitchFamily="18" charset="0"/>
                          </a:rPr>
                          <m:t>,</m:t>
                        </m:r>
                        <m:r>
                          <a:rPr lang="en-US" b="0" i="1" smtClean="0">
                            <a:latin typeface="Cambria Math" panose="02040503050406030204" pitchFamily="18" charset="0"/>
                          </a:rPr>
                          <m:t>𝐽</m:t>
                        </m:r>
                      </m:sub>
                    </m:sSub>
                  </m:oMath>
                </a14:m>
                <a:r>
                  <a:rPr lang="en-US" dirty="0"/>
                  <a:t> and find</a:t>
                </a:r>
              </a:p>
            </p:txBody>
          </p:sp>
        </mc:Choice>
        <mc:Fallback xmlns="">
          <p:sp>
            <p:nvSpPr>
              <p:cNvPr id="43" name="TextBox 42"/>
              <p:cNvSpPr txBox="1">
                <a:spLocks noRot="1" noChangeAspect="1" noMove="1" noResize="1" noEditPoints="1" noAdjustHandles="1" noChangeArrowheads="1" noChangeShapeType="1" noTextEdit="1"/>
              </p:cNvSpPr>
              <p:nvPr/>
            </p:nvSpPr>
            <p:spPr>
              <a:xfrm>
                <a:off x="760827" y="5029200"/>
                <a:ext cx="8720798" cy="388761"/>
              </a:xfrm>
              <a:prstGeom prst="rect">
                <a:avLst/>
              </a:prstGeom>
              <a:blipFill>
                <a:blip r:embed="rId6"/>
                <a:stretch>
                  <a:fillRect l="-629" t="-6250" b="-20313"/>
                </a:stretch>
              </a:blipFill>
            </p:spPr>
            <p:txBody>
              <a:bodyPr/>
              <a:lstStyle/>
              <a:p>
                <a:r>
                  <a:rPr lang="en-US">
                    <a:noFill/>
                  </a:rPr>
                  <a:t> </a:t>
                </a:r>
              </a:p>
            </p:txBody>
          </p:sp>
        </mc:Fallback>
      </mc:AlternateContent>
      <p:pic>
        <p:nvPicPr>
          <p:cNvPr id="44" name="Picture 43"/>
          <p:cNvPicPr>
            <a:picLocks noChangeAspect="1"/>
          </p:cNvPicPr>
          <p:nvPr/>
        </p:nvPicPr>
        <p:blipFill>
          <a:blip r:embed="rId3"/>
          <a:stretch>
            <a:fillRect/>
          </a:stretch>
        </p:blipFill>
        <p:spPr>
          <a:xfrm>
            <a:off x="2375591" y="5405015"/>
            <a:ext cx="903159" cy="501927"/>
          </a:xfrm>
          <a:prstGeom prst="rect">
            <a:avLst/>
          </a:prstGeom>
        </p:spPr>
      </p:pic>
      <mc:AlternateContent xmlns:mc="http://schemas.openxmlformats.org/markup-compatibility/2006" xmlns:a14="http://schemas.microsoft.com/office/drawing/2010/main">
        <mc:Choice Requires="a14">
          <p:sp>
            <p:nvSpPr>
              <p:cNvPr id="45" name="TextBox 44"/>
              <p:cNvSpPr txBox="1"/>
              <p:nvPr/>
            </p:nvSpPr>
            <p:spPr>
              <a:xfrm>
                <a:off x="1532861" y="5466538"/>
                <a:ext cx="9512861" cy="329257"/>
              </a:xfrm>
              <a:prstGeom prst="rect">
                <a:avLst/>
              </a:prstGeom>
              <a:noFill/>
            </p:spPr>
            <p:txBody>
              <a:bodyPr wrap="none" lIns="0" tIns="0" rIns="0" bIns="0" rtlCol="0">
                <a:spAutoFit/>
              </a:bodyPr>
              <a:lstStyle/>
              <a:p>
                <a14:m>
                  <m:oMath xmlns:m="http://schemas.openxmlformats.org/officeDocument/2006/math">
                    <m:r>
                      <a:rPr lang="en-US" sz="2000" i="1" smtClean="0">
                        <a:latin typeface="Cambria Math" panose="02040503050406030204" pitchFamily="18" charset="0"/>
                      </a:rPr>
                      <m:t>&lt;</m:t>
                    </m:r>
                    <m:r>
                      <a:rPr lang="en-US" sz="2000" b="0" i="1" smtClean="0">
                        <a:latin typeface="Cambria Math" panose="02040503050406030204" pitchFamily="18" charset="0"/>
                      </a:rPr>
                      <m:t>𝐼</m:t>
                    </m:r>
                    <m:r>
                      <a:rPr lang="en-US" sz="2000" b="0" i="1" smtClean="0">
                        <a:latin typeface="Cambria Math" panose="02040503050406030204" pitchFamily="18" charset="0"/>
                      </a:rPr>
                      <m:t>,</m:t>
                    </m:r>
                    <m:r>
                      <a:rPr lang="en-US" sz="2000" b="0" i="1" smtClean="0">
                        <a:latin typeface="Cambria Math" panose="02040503050406030204" pitchFamily="18" charset="0"/>
                      </a:rPr>
                      <m:t>𝐼</m:t>
                    </m:r>
                    <m:r>
                      <a:rPr lang="en-US" sz="2000" b="0" i="1" smtClean="0">
                        <a:latin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𝛼</m:t>
                    </m:r>
                    <m:r>
                      <a:rPr lang="en-US" sz="2000" b="0" i="1" smtClean="0">
                        <a:latin typeface="Cambria Math" panose="02040503050406030204" pitchFamily="18" charset="0"/>
                        <a:ea typeface="Cambria Math" panose="02040503050406030204" pitchFamily="18" charset="0"/>
                      </a:rPr>
                      <m:t>                 =1,</m:t>
                    </m:r>
                  </m:oMath>
                </a14:m>
                <a:r>
                  <a:rPr lang="en-US" sz="2000" dirty="0"/>
                  <a:t>   w/ </a:t>
                </a:r>
                <a14:m>
                  <m:oMath xmlns:m="http://schemas.openxmlformats.org/officeDocument/2006/math">
                    <m:r>
                      <a:rPr lang="en-US" sz="2000" i="1">
                        <a:latin typeface="Cambria Math" panose="02040503050406030204" pitchFamily="18" charset="0"/>
                      </a:rPr>
                      <m:t>&lt;</m:t>
                    </m:r>
                    <m:r>
                      <a:rPr lang="en-US" sz="2000" i="1">
                        <a:latin typeface="Cambria Math" panose="02040503050406030204" pitchFamily="18" charset="0"/>
                      </a:rPr>
                      <m:t>𝐼</m:t>
                    </m:r>
                    <m:r>
                      <a:rPr lang="en-US" sz="2000" i="1">
                        <a:latin typeface="Cambria Math" panose="02040503050406030204" pitchFamily="18" charset="0"/>
                      </a:rPr>
                      <m:t>,</m:t>
                    </m:r>
                    <m:r>
                      <a:rPr lang="en-US" sz="2000" i="1">
                        <a:latin typeface="Cambria Math" panose="02040503050406030204" pitchFamily="18" charset="0"/>
                      </a:rPr>
                      <m:t>𝐼</m:t>
                    </m:r>
                    <m:r>
                      <a:rPr lang="en-US" sz="2000" i="1">
                        <a:latin typeface="Cambria Math" panose="02040503050406030204" pitchFamily="18" charset="0"/>
                      </a:rPr>
                      <m:t>;</m:t>
                    </m:r>
                    <m:r>
                      <a:rPr lang="en-US" sz="2000" i="1">
                        <a:latin typeface="Cambria Math" panose="02040503050406030204" pitchFamily="18" charset="0"/>
                        <a:ea typeface="Cambria Math" panose="02040503050406030204" pitchFamily="18" charset="0"/>
                      </a:rPr>
                      <m:t>𝛼</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𝐽</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𝐽</m:t>
                    </m:r>
                    <m:r>
                      <a:rPr lang="en-US" sz="2000" b="0" i="1" smtClean="0">
                        <a:latin typeface="Cambria Math" panose="02040503050406030204" pitchFamily="18" charset="0"/>
                        <a:ea typeface="Cambria Math" panose="02040503050406030204" pitchFamily="18" charset="0"/>
                      </a:rPr>
                      <m:t>;</m:t>
                    </m:r>
                    <m:r>
                      <a:rPr lang="en-US" sz="2000" i="1">
                        <a:latin typeface="Cambria Math" panose="02040503050406030204" pitchFamily="18" charset="0"/>
                        <a:ea typeface="Cambria Math" panose="02040503050406030204" pitchFamily="18" charset="0"/>
                      </a:rPr>
                      <m:t>𝛼</m:t>
                    </m:r>
                    <m:r>
                      <a:rPr lang="en-US" sz="2000" b="0" i="1" smtClean="0">
                        <a:latin typeface="Cambria Math" panose="02040503050406030204" pitchFamily="18" charset="0"/>
                        <a:ea typeface="Cambria Math" panose="02040503050406030204" pitchFamily="18" charset="0"/>
                      </a:rPr>
                      <m:t>&gt; = </m:t>
                    </m:r>
                    <m:sSub>
                      <m:sSubPr>
                        <m:ctrlPr>
                          <a:rPr lang="en-US" sz="2000" b="0" i="1" smtClean="0">
                            <a:latin typeface="Cambria Math" panose="02040503050406030204" pitchFamily="18" charset="0"/>
                            <a:ea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𝛿</m:t>
                        </m:r>
                      </m:e>
                      <m:sub>
                        <m:r>
                          <a:rPr lang="en-US" sz="2000" b="0" i="1" smtClean="0">
                            <a:latin typeface="Cambria Math" panose="02040503050406030204" pitchFamily="18" charset="0"/>
                            <a:ea typeface="Cambria Math" panose="02040503050406030204" pitchFamily="18" charset="0"/>
                          </a:rPr>
                          <m:t>𝐼</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𝐽</m:t>
                        </m:r>
                      </m:sub>
                    </m:sSub>
                  </m:oMath>
                </a14:m>
                <a:r>
                  <a:rPr lang="en-US" sz="2000" dirty="0"/>
                  <a:t>      number set by R = Rank of 1-bndy I.P.</a:t>
                </a:r>
              </a:p>
            </p:txBody>
          </p:sp>
        </mc:Choice>
        <mc:Fallback xmlns="">
          <p:sp>
            <p:nvSpPr>
              <p:cNvPr id="45" name="TextBox 44"/>
              <p:cNvSpPr txBox="1">
                <a:spLocks noRot="1" noChangeAspect="1" noMove="1" noResize="1" noEditPoints="1" noAdjustHandles="1" noChangeArrowheads="1" noChangeShapeType="1" noTextEdit="1"/>
              </p:cNvSpPr>
              <p:nvPr/>
            </p:nvSpPr>
            <p:spPr>
              <a:xfrm>
                <a:off x="1532861" y="5466538"/>
                <a:ext cx="9512861" cy="329257"/>
              </a:xfrm>
              <a:prstGeom prst="rect">
                <a:avLst/>
              </a:prstGeom>
              <a:blipFill>
                <a:blip r:embed="rId7"/>
                <a:stretch>
                  <a:fillRect l="-833" t="-22222" r="-1153" b="-4074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879231" y="6028006"/>
                <a:ext cx="7962314" cy="376898"/>
              </a:xfrm>
              <a:prstGeom prst="rect">
                <a:avLst/>
              </a:prstGeom>
              <a:noFill/>
            </p:spPr>
            <p:txBody>
              <a:bodyPr wrap="square" rtlCol="0">
                <a:spAutoFit/>
              </a:bodyPr>
              <a:lstStyle/>
              <a:p>
                <a:r>
                  <a:rPr lang="en-US" dirty="0"/>
                  <a:t>But                                  ~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    (</m:t>
                    </m:r>
                    <m:r>
                      <a:rPr lang="en-US" b="0" i="1" smtClean="0">
                        <a:latin typeface="Cambria Math" panose="02040503050406030204" pitchFamily="18" charset="0"/>
                      </a:rPr>
                      <m:t>𝑒𝑖𝑔𝑒𝑛𝑣𝑎𝑙𝑢𝑒</m:t>
                    </m:r>
                    <m:r>
                      <a:rPr lang="en-US" b="0" i="1" smtClean="0">
                        <a:latin typeface="Cambria Math" panose="02040503050406030204" pitchFamily="18" charset="0"/>
                      </a:rPr>
                      <m:t> </m:t>
                    </m:r>
                    <m:r>
                      <a:rPr lang="en-US" b="0" i="1" smtClean="0">
                        <a:latin typeface="Cambria Math" panose="02040503050406030204" pitchFamily="18" charset="0"/>
                      </a:rPr>
                      <m:t>𝑜𝑓</m:t>
                    </m:r>
                    <m:r>
                      <a:rPr lang="en-US" b="0" i="1" smtClean="0">
                        <a:latin typeface="Cambria Math" panose="02040503050406030204" pitchFamily="18" charset="0"/>
                      </a:rPr>
                      <m:t> </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𝑍</m:t>
                        </m:r>
                      </m:e>
                    </m:acc>
                    <m:r>
                      <a:rPr lang="en-US" b="0" i="1" smtClean="0">
                        <a:latin typeface="Cambria Math" panose="02040503050406030204" pitchFamily="18" charset="0"/>
                      </a:rPr>
                      <m:t>)</m:t>
                    </m:r>
                  </m:oMath>
                </a14:m>
                <a:r>
                  <a:rPr lang="en-US" dirty="0"/>
                  <a:t>  </a:t>
                </a:r>
              </a:p>
            </p:txBody>
          </p:sp>
        </mc:Choice>
        <mc:Fallback xmlns="">
          <p:sp>
            <p:nvSpPr>
              <p:cNvPr id="46" name="TextBox 45"/>
              <p:cNvSpPr txBox="1">
                <a:spLocks noRot="1" noChangeAspect="1" noMove="1" noResize="1" noEditPoints="1" noAdjustHandles="1" noChangeArrowheads="1" noChangeShapeType="1" noTextEdit="1"/>
              </p:cNvSpPr>
              <p:nvPr/>
            </p:nvSpPr>
            <p:spPr>
              <a:xfrm>
                <a:off x="879231" y="6028006"/>
                <a:ext cx="7962314" cy="376898"/>
              </a:xfrm>
              <a:prstGeom prst="rect">
                <a:avLst/>
              </a:prstGeom>
              <a:blipFill>
                <a:blip r:embed="rId8"/>
                <a:stretch>
                  <a:fillRect l="-613" t="-8065" b="-25806"/>
                </a:stretch>
              </a:blipFill>
            </p:spPr>
            <p:txBody>
              <a:bodyPr/>
              <a:lstStyle/>
              <a:p>
                <a:r>
                  <a:rPr lang="en-US">
                    <a:noFill/>
                  </a:rPr>
                  <a:t> </a:t>
                </a:r>
              </a:p>
            </p:txBody>
          </p:sp>
        </mc:Fallback>
      </mc:AlternateContent>
      <p:pic>
        <p:nvPicPr>
          <p:cNvPr id="47" name="Picture 46"/>
          <p:cNvPicPr>
            <a:picLocks noChangeAspect="1"/>
          </p:cNvPicPr>
          <p:nvPr/>
        </p:nvPicPr>
        <p:blipFill>
          <a:blip r:embed="rId9"/>
          <a:stretch>
            <a:fillRect/>
          </a:stretch>
        </p:blipFill>
        <p:spPr>
          <a:xfrm>
            <a:off x="1419127" y="5976879"/>
            <a:ext cx="1642107" cy="460953"/>
          </a:xfrm>
          <a:prstGeom prst="rect">
            <a:avLst/>
          </a:prstGeom>
        </p:spPr>
      </p:pic>
      <p:grpSp>
        <p:nvGrpSpPr>
          <p:cNvPr id="48" name="Group 47"/>
          <p:cNvGrpSpPr/>
          <p:nvPr/>
        </p:nvGrpSpPr>
        <p:grpSpPr>
          <a:xfrm rot="5400000">
            <a:off x="3398267" y="5801784"/>
            <a:ext cx="900679" cy="829993"/>
            <a:chOff x="5353050" y="2543175"/>
            <a:chExt cx="1304925" cy="1304925"/>
          </a:xfrm>
        </p:grpSpPr>
        <p:sp>
          <p:nvSpPr>
            <p:cNvPr id="49" name="Arc 48"/>
            <p:cNvSpPr/>
            <p:nvPr/>
          </p:nvSpPr>
          <p:spPr>
            <a:xfrm>
              <a:off x="5467350" y="2543175"/>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Arc 49"/>
            <p:cNvSpPr/>
            <p:nvPr/>
          </p:nvSpPr>
          <p:spPr>
            <a:xfrm rot="5400000">
              <a:off x="5410200" y="2547937"/>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1" name="Group 50"/>
          <p:cNvGrpSpPr/>
          <p:nvPr/>
        </p:nvGrpSpPr>
        <p:grpSpPr>
          <a:xfrm rot="16200000">
            <a:off x="3431588" y="5905287"/>
            <a:ext cx="900679" cy="829993"/>
            <a:chOff x="5353050" y="2543175"/>
            <a:chExt cx="1304925" cy="1304925"/>
          </a:xfrm>
        </p:grpSpPr>
        <p:sp>
          <p:nvSpPr>
            <p:cNvPr id="52" name="Arc 51"/>
            <p:cNvSpPr/>
            <p:nvPr/>
          </p:nvSpPr>
          <p:spPr>
            <a:xfrm>
              <a:off x="5467350" y="2543175"/>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Arc 52"/>
            <p:cNvSpPr/>
            <p:nvPr/>
          </p:nvSpPr>
          <p:spPr>
            <a:xfrm rot="5400000">
              <a:off x="5410200" y="2547937"/>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31284850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827" y="182246"/>
            <a:ext cx="10515600" cy="689952"/>
          </a:xfrm>
        </p:spPr>
        <p:txBody>
          <a:bodyPr>
            <a:normAutofit/>
          </a:bodyPr>
          <a:lstStyle/>
          <a:p>
            <a:r>
              <a:rPr lang="en-US" sz="2800" dirty="0"/>
              <a:t>Appendix:  Positivity implies the inner product to have bounded rank</a:t>
            </a:r>
          </a:p>
        </p:txBody>
      </p:sp>
      <mc:AlternateContent xmlns:mc="http://schemas.openxmlformats.org/markup-compatibility/2006" xmlns:a14="http://schemas.microsoft.com/office/drawing/2010/main">
        <mc:Choice Requires="a14">
          <p:sp>
            <p:nvSpPr>
              <p:cNvPr id="4" name="TextBox 3"/>
              <p:cNvSpPr txBox="1"/>
              <p:nvPr/>
            </p:nvSpPr>
            <p:spPr>
              <a:xfrm>
                <a:off x="451337" y="951090"/>
                <a:ext cx="7391401" cy="373307"/>
              </a:xfrm>
              <a:prstGeom prst="rect">
                <a:avLst/>
              </a:prstGeom>
              <a:noFill/>
            </p:spPr>
            <p:txBody>
              <a:bodyPr wrap="square" rtlCol="0">
                <a:spAutoFit/>
              </a:bodyPr>
              <a:lstStyle/>
              <a:p>
                <a:r>
                  <a:rPr lang="en-US" dirty="0"/>
                  <a:t>Define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∆&gt; =                   − </m:t>
                    </m:r>
                    <m:nary>
                      <m:naryPr>
                        <m:chr m:val="∑"/>
                        <m:ctrlPr>
                          <a:rPr lang="en-US" b="0" i="1" smtClean="0">
                            <a:latin typeface="Cambria Math" panose="02040503050406030204" pitchFamily="18" charset="0"/>
                            <a:ea typeface="Cambria Math" panose="02040503050406030204" pitchFamily="18" charset="0"/>
                          </a:rPr>
                        </m:ctrlPr>
                      </m:naryPr>
                      <m:sub>
                        <m:r>
                          <m:rPr>
                            <m:brk m:alnAt="23"/>
                          </m:rPr>
                          <a:rPr lang="en-US" b="0" i="1" smtClean="0">
                            <a:latin typeface="Cambria Math" panose="02040503050406030204" pitchFamily="18" charset="0"/>
                            <a:ea typeface="Cambria Math" panose="02040503050406030204" pitchFamily="18" charset="0"/>
                          </a:rPr>
                          <m:t>𝐼</m:t>
                        </m:r>
                        <m:r>
                          <a:rPr lang="en-US" b="0" i="1" smtClean="0">
                            <a:latin typeface="Cambria Math" panose="02040503050406030204" pitchFamily="18" charset="0"/>
                            <a:ea typeface="Cambria Math" panose="02040503050406030204" pitchFamily="18" charset="0"/>
                          </a:rPr>
                          <m:t>=1</m:t>
                        </m:r>
                      </m:sub>
                      <m:sup>
                        <m:r>
                          <a:rPr lang="en-US" b="0" i="1" smtClean="0">
                            <a:latin typeface="Cambria Math" panose="02040503050406030204" pitchFamily="18" charset="0"/>
                            <a:ea typeface="Cambria Math" panose="02040503050406030204" pitchFamily="18" charset="0"/>
                          </a:rPr>
                          <m:t>𝑅</m:t>
                        </m:r>
                      </m:sup>
                      <m:e>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𝐼</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𝐼</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𝛼</m:t>
                        </m:r>
                        <m:r>
                          <a:rPr lang="en-US" b="0" i="1" smtClean="0">
                            <a:latin typeface="Cambria Math" panose="02040503050406030204" pitchFamily="18" charset="0"/>
                            <a:ea typeface="Cambria Math" panose="02040503050406030204" pitchFamily="18" charset="0"/>
                          </a:rPr>
                          <m:t>&gt;</m:t>
                        </m:r>
                      </m:e>
                    </m:nary>
                  </m:oMath>
                </a14:m>
                <a:r>
                  <a:rPr lang="en-US" dirty="0"/>
                  <a:t> and compute </a:t>
                </a:r>
                <a14:m>
                  <m:oMath xmlns:m="http://schemas.openxmlformats.org/officeDocument/2006/math">
                    <m:r>
                      <a:rPr lang="en-US" b="0" i="1" smtClean="0">
                        <a:latin typeface="Cambria Math" panose="02040503050406030204" pitchFamily="18" charset="0"/>
                      </a:rPr>
                      <m:t>&lt;</m:t>
                    </m:r>
                    <m:r>
                      <a:rPr lang="en-US" b="0" i="1" smtClean="0">
                        <a:latin typeface="Cambria Math" panose="02040503050406030204" pitchFamily="18" charset="0"/>
                        <a:ea typeface="Cambria Math" panose="02040503050406030204" pitchFamily="18" charset="0"/>
                      </a:rPr>
                      <m:t>∆|∆&gt; ≥0</m:t>
                    </m:r>
                  </m:oMath>
                </a14:m>
                <a:r>
                  <a:rPr lang="en-US" dirty="0"/>
                  <a:t>	</a:t>
                </a:r>
              </a:p>
            </p:txBody>
          </p:sp>
        </mc:Choice>
        <mc:Fallback xmlns="">
          <p:sp>
            <p:nvSpPr>
              <p:cNvPr id="4" name="TextBox 3"/>
              <p:cNvSpPr txBox="1">
                <a:spLocks noRot="1" noChangeAspect="1" noMove="1" noResize="1" noEditPoints="1" noAdjustHandles="1" noChangeArrowheads="1" noChangeShapeType="1" noTextEdit="1"/>
              </p:cNvSpPr>
              <p:nvPr/>
            </p:nvSpPr>
            <p:spPr>
              <a:xfrm>
                <a:off x="451337" y="951090"/>
                <a:ext cx="7391401" cy="373307"/>
              </a:xfrm>
              <a:prstGeom prst="rect">
                <a:avLst/>
              </a:prstGeom>
              <a:blipFill>
                <a:blip r:embed="rId2"/>
                <a:stretch>
                  <a:fillRect l="-660" t="-118033" b="-18524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879231" y="6028006"/>
                <a:ext cx="7962314" cy="376898"/>
              </a:xfrm>
              <a:prstGeom prst="rect">
                <a:avLst/>
              </a:prstGeom>
              <a:noFill/>
            </p:spPr>
            <p:txBody>
              <a:bodyPr wrap="square" rtlCol="0">
                <a:spAutoFit/>
              </a:bodyPr>
              <a:lstStyle/>
              <a:p>
                <a:r>
                  <a:rPr lang="en-US" dirty="0"/>
                  <a:t>But                                  ~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    (</m:t>
                    </m:r>
                    <m:r>
                      <a:rPr lang="en-US" b="0" i="1" smtClean="0">
                        <a:latin typeface="Cambria Math" panose="02040503050406030204" pitchFamily="18" charset="0"/>
                      </a:rPr>
                      <m:t>𝑒𝑖𝑔𝑒𝑛𝑣𝑎𝑙𝑢𝑒</m:t>
                    </m:r>
                    <m:r>
                      <a:rPr lang="en-US" b="0" i="1" smtClean="0">
                        <a:latin typeface="Cambria Math" panose="02040503050406030204" pitchFamily="18" charset="0"/>
                      </a:rPr>
                      <m:t> </m:t>
                    </m:r>
                    <m:r>
                      <a:rPr lang="en-US" b="0" i="1" smtClean="0">
                        <a:latin typeface="Cambria Math" panose="02040503050406030204" pitchFamily="18" charset="0"/>
                      </a:rPr>
                      <m:t>𝑜𝑓</m:t>
                    </m:r>
                    <m:r>
                      <a:rPr lang="en-US" b="0" i="1" smtClean="0">
                        <a:latin typeface="Cambria Math" panose="02040503050406030204" pitchFamily="18" charset="0"/>
                      </a:rPr>
                      <m:t> </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𝑍</m:t>
                        </m:r>
                      </m:e>
                    </m:acc>
                    <m:r>
                      <a:rPr lang="en-US" b="0" i="1" smtClean="0">
                        <a:latin typeface="Cambria Math" panose="02040503050406030204" pitchFamily="18" charset="0"/>
                      </a:rPr>
                      <m:t>)</m:t>
                    </m:r>
                  </m:oMath>
                </a14:m>
                <a:r>
                  <a:rPr lang="en-US" dirty="0"/>
                  <a:t>  </a:t>
                </a:r>
              </a:p>
            </p:txBody>
          </p:sp>
        </mc:Choice>
        <mc:Fallback xmlns="">
          <p:sp>
            <p:nvSpPr>
              <p:cNvPr id="46" name="TextBox 45"/>
              <p:cNvSpPr txBox="1">
                <a:spLocks noRot="1" noChangeAspect="1" noMove="1" noResize="1" noEditPoints="1" noAdjustHandles="1" noChangeArrowheads="1" noChangeShapeType="1" noTextEdit="1"/>
              </p:cNvSpPr>
              <p:nvPr/>
            </p:nvSpPr>
            <p:spPr>
              <a:xfrm>
                <a:off x="879231" y="6028006"/>
                <a:ext cx="7962314" cy="376898"/>
              </a:xfrm>
              <a:prstGeom prst="rect">
                <a:avLst/>
              </a:prstGeom>
              <a:blipFill>
                <a:blip r:embed="rId3"/>
                <a:stretch>
                  <a:fillRect l="-613" t="-8065" b="-25806"/>
                </a:stretch>
              </a:blipFill>
            </p:spPr>
            <p:txBody>
              <a:bodyPr/>
              <a:lstStyle/>
              <a:p>
                <a:r>
                  <a:rPr lang="en-US">
                    <a:noFill/>
                  </a:rPr>
                  <a:t> </a:t>
                </a:r>
              </a:p>
            </p:txBody>
          </p:sp>
        </mc:Fallback>
      </mc:AlternateContent>
      <p:pic>
        <p:nvPicPr>
          <p:cNvPr id="47" name="Picture 46"/>
          <p:cNvPicPr>
            <a:picLocks noChangeAspect="1"/>
          </p:cNvPicPr>
          <p:nvPr/>
        </p:nvPicPr>
        <p:blipFill>
          <a:blip r:embed="rId4"/>
          <a:stretch>
            <a:fillRect/>
          </a:stretch>
        </p:blipFill>
        <p:spPr>
          <a:xfrm>
            <a:off x="1419127" y="5976879"/>
            <a:ext cx="1642107" cy="460953"/>
          </a:xfrm>
          <a:prstGeom prst="rect">
            <a:avLst/>
          </a:prstGeom>
        </p:spPr>
      </p:pic>
      <p:grpSp>
        <p:nvGrpSpPr>
          <p:cNvPr id="48" name="Group 47"/>
          <p:cNvGrpSpPr/>
          <p:nvPr/>
        </p:nvGrpSpPr>
        <p:grpSpPr>
          <a:xfrm rot="5400000">
            <a:off x="3398267" y="5801784"/>
            <a:ext cx="900679" cy="829993"/>
            <a:chOff x="5353050" y="2543175"/>
            <a:chExt cx="1304925" cy="1304925"/>
          </a:xfrm>
        </p:grpSpPr>
        <p:sp>
          <p:nvSpPr>
            <p:cNvPr id="49" name="Arc 48"/>
            <p:cNvSpPr/>
            <p:nvPr/>
          </p:nvSpPr>
          <p:spPr>
            <a:xfrm>
              <a:off x="5467350" y="2543175"/>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Arc 49"/>
            <p:cNvSpPr/>
            <p:nvPr/>
          </p:nvSpPr>
          <p:spPr>
            <a:xfrm rot="5400000">
              <a:off x="5410200" y="2547937"/>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1" name="Group 50"/>
          <p:cNvGrpSpPr/>
          <p:nvPr/>
        </p:nvGrpSpPr>
        <p:grpSpPr>
          <a:xfrm rot="16200000">
            <a:off x="3431588" y="5905287"/>
            <a:ext cx="900679" cy="829993"/>
            <a:chOff x="5353050" y="2543175"/>
            <a:chExt cx="1304925" cy="1304925"/>
          </a:xfrm>
        </p:grpSpPr>
        <p:sp>
          <p:nvSpPr>
            <p:cNvPr id="52" name="Arc 51"/>
            <p:cNvSpPr/>
            <p:nvPr/>
          </p:nvSpPr>
          <p:spPr>
            <a:xfrm>
              <a:off x="5467350" y="2543175"/>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Arc 52"/>
            <p:cNvSpPr/>
            <p:nvPr/>
          </p:nvSpPr>
          <p:spPr>
            <a:xfrm rot="5400000">
              <a:off x="5410200" y="2547937"/>
              <a:ext cx="1190625" cy="1304925"/>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pic>
        <p:nvPicPr>
          <p:cNvPr id="54" name="Picture 53"/>
          <p:cNvPicPr>
            <a:picLocks noChangeAspect="1"/>
          </p:cNvPicPr>
          <p:nvPr/>
        </p:nvPicPr>
        <p:blipFill>
          <a:blip r:embed="rId5"/>
          <a:stretch>
            <a:fillRect/>
          </a:stretch>
        </p:blipFill>
        <p:spPr>
          <a:xfrm>
            <a:off x="1886947" y="923325"/>
            <a:ext cx="903159" cy="501927"/>
          </a:xfrm>
          <a:prstGeom prst="rect">
            <a:avLst/>
          </a:prstGeom>
        </p:spPr>
      </p:pic>
      <mc:AlternateContent xmlns:mc="http://schemas.openxmlformats.org/markup-compatibility/2006" xmlns:a14="http://schemas.microsoft.com/office/drawing/2010/main">
        <mc:Choice Requires="a14">
          <p:sp>
            <p:nvSpPr>
              <p:cNvPr id="3" name="TextBox 2"/>
              <p:cNvSpPr txBox="1"/>
              <p:nvPr/>
            </p:nvSpPr>
            <p:spPr>
              <a:xfrm>
                <a:off x="626012" y="1760807"/>
                <a:ext cx="10712548" cy="899670"/>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&lt;</m:t>
                      </m:r>
                      <m:r>
                        <a:rPr lang="en-US" b="0" i="1" smtClean="0">
                          <a:latin typeface="Cambria Math" panose="02040503050406030204" pitchFamily="18" charset="0"/>
                          <a:ea typeface="Cambria Math" panose="02040503050406030204" pitchFamily="18" charset="0"/>
                        </a:rPr>
                        <m:t>∆|∆&gt; =                                    −</m:t>
                      </m:r>
                      <m:r>
                        <a:rPr lang="en-US" i="1">
                          <a:latin typeface="Cambria Math" panose="02040503050406030204" pitchFamily="18" charset="0"/>
                          <a:ea typeface="Cambria Math" panose="02040503050406030204" pitchFamily="18" charset="0"/>
                        </a:rPr>
                        <m:t> </m:t>
                      </m:r>
                      <m:nary>
                        <m:naryPr>
                          <m:chr m:val="∑"/>
                          <m:ctrlPr>
                            <a:rPr lang="en-US" i="1">
                              <a:latin typeface="Cambria Math" panose="02040503050406030204" pitchFamily="18" charset="0"/>
                              <a:ea typeface="Cambria Math" panose="02040503050406030204" pitchFamily="18" charset="0"/>
                            </a:rPr>
                          </m:ctrlPr>
                        </m:naryPr>
                        <m:sub>
                          <m:r>
                            <a:rPr lang="en-US" b="0" i="1" smtClean="0">
                              <a:latin typeface="Cambria Math" panose="02040503050406030204" pitchFamily="18" charset="0"/>
                              <a:ea typeface="Cambria Math" panose="02040503050406030204" pitchFamily="18" charset="0"/>
                            </a:rPr>
                            <m:t>𝐽</m:t>
                          </m:r>
                          <m:r>
                            <a:rPr lang="en-US" i="1">
                              <a:latin typeface="Cambria Math" panose="02040503050406030204" pitchFamily="18" charset="0"/>
                              <a:ea typeface="Cambria Math" panose="02040503050406030204" pitchFamily="18" charset="0"/>
                            </a:rPr>
                            <m:t>=1</m:t>
                          </m:r>
                        </m:sub>
                        <m:sup>
                          <m:r>
                            <a:rPr lang="en-US" i="1">
                              <a:latin typeface="Cambria Math" panose="02040503050406030204" pitchFamily="18" charset="0"/>
                              <a:ea typeface="Cambria Math" panose="02040503050406030204" pitchFamily="18" charset="0"/>
                            </a:rPr>
                            <m:t>𝑅</m:t>
                          </m:r>
                        </m:sup>
                        <m:e>
                          <m:r>
                            <a:rPr lang="en-US" b="0" i="1" smtClean="0">
                              <a:latin typeface="Cambria Math" panose="02040503050406030204" pitchFamily="18" charset="0"/>
                              <a:ea typeface="Cambria Math" panose="02040503050406030204" pitchFamily="18" charset="0"/>
                            </a:rPr>
                            <m:t>&lt;</m:t>
                          </m:r>
                          <m:r>
                            <a:rPr lang="en-US" b="0" i="1" smtClean="0">
                              <a:latin typeface="Cambria Math" panose="02040503050406030204" pitchFamily="18" charset="0"/>
                              <a:ea typeface="Cambria Math" panose="02040503050406030204" pitchFamily="18" charset="0"/>
                            </a:rPr>
                            <m:t>𝐽</m:t>
                          </m:r>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𝐽</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𝛼</m:t>
                          </m:r>
                          <m:r>
                            <a:rPr lang="en-US" b="0" i="1" smtClean="0">
                              <a:latin typeface="Cambria Math" panose="02040503050406030204" pitchFamily="18" charset="0"/>
                              <a:ea typeface="Cambria Math" panose="02040503050406030204" pitchFamily="18" charset="0"/>
                            </a:rPr>
                            <m:t>                     −</m:t>
                          </m:r>
                          <m:nary>
                            <m:naryPr>
                              <m:chr m:val="∑"/>
                              <m:ctrlPr>
                                <a:rPr lang="en-US" i="1">
                                  <a:latin typeface="Cambria Math" panose="02040503050406030204" pitchFamily="18" charset="0"/>
                                  <a:ea typeface="Cambria Math" panose="02040503050406030204" pitchFamily="18" charset="0"/>
                                </a:rPr>
                              </m:ctrlPr>
                            </m:naryPr>
                            <m:sub>
                              <m:r>
                                <m:rPr>
                                  <m:brk m:alnAt="23"/>
                                </m:rPr>
                                <a:rPr lang="en-US" i="1">
                                  <a:latin typeface="Cambria Math" panose="02040503050406030204" pitchFamily="18" charset="0"/>
                                  <a:ea typeface="Cambria Math" panose="02040503050406030204" pitchFamily="18" charset="0"/>
                                </a:rPr>
                                <m:t>𝐼</m:t>
                              </m:r>
                              <m:r>
                                <a:rPr lang="en-US" i="1">
                                  <a:latin typeface="Cambria Math" panose="02040503050406030204" pitchFamily="18" charset="0"/>
                                  <a:ea typeface="Cambria Math" panose="02040503050406030204" pitchFamily="18" charset="0"/>
                                </a:rPr>
                                <m:t>=1</m:t>
                              </m:r>
                            </m:sub>
                            <m:sup>
                              <m:r>
                                <a:rPr lang="en-US" i="1">
                                  <a:latin typeface="Cambria Math" panose="02040503050406030204" pitchFamily="18" charset="0"/>
                                  <a:ea typeface="Cambria Math" panose="02040503050406030204" pitchFamily="18" charset="0"/>
                                </a:rPr>
                                <m:t>𝑅</m:t>
                              </m:r>
                            </m:sup>
                            <m:e>
                              <m:r>
                                <a:rPr lang="en-US" b="0" i="1" smtClean="0">
                                  <a:latin typeface="Cambria Math" panose="02040503050406030204" pitchFamily="18" charset="0"/>
                                  <a:ea typeface="Cambria Math" panose="02040503050406030204" pitchFamily="18" charset="0"/>
                                </a:rPr>
                                <m:t>                  </m:t>
                              </m:r>
                              <m:r>
                                <a:rPr lang="en-US" i="1">
                                  <a:latin typeface="Cambria Math" panose="02040503050406030204" pitchFamily="18" charset="0"/>
                                  <a:ea typeface="Cambria Math" panose="02040503050406030204" pitchFamily="18" charset="0"/>
                                </a:rPr>
                                <m:t>𝐼</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𝐼</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r>
                                <a:rPr lang="en-US" i="1">
                                  <a:latin typeface="Cambria Math" panose="02040503050406030204" pitchFamily="18" charset="0"/>
                                  <a:ea typeface="Cambria Math" panose="02040503050406030204" pitchFamily="18" charset="0"/>
                                </a:rPr>
                                <m:t>&gt; +</m:t>
                              </m:r>
                              <m:nary>
                                <m:naryPr>
                                  <m:chr m:val="∑"/>
                                  <m:ctrlPr>
                                    <a:rPr lang="en-US" i="1">
                                      <a:latin typeface="Cambria Math" panose="02040503050406030204" pitchFamily="18" charset="0"/>
                                      <a:ea typeface="Cambria Math" panose="02040503050406030204" pitchFamily="18" charset="0"/>
                                    </a:rPr>
                                  </m:ctrlPr>
                                </m:naryPr>
                                <m:sub>
                                  <m:r>
                                    <a:rPr lang="en-US" b="0" i="1" smtClean="0">
                                      <a:latin typeface="Cambria Math" panose="02040503050406030204" pitchFamily="18" charset="0"/>
                                      <a:ea typeface="Cambria Math" panose="02040503050406030204" pitchFamily="18" charset="0"/>
                                    </a:rPr>
                                    <m:t>𝐽</m:t>
                                  </m:r>
                                  <m:r>
                                    <a:rPr lang="en-US" i="1">
                                      <a:latin typeface="Cambria Math" panose="02040503050406030204" pitchFamily="18" charset="0"/>
                                      <a:ea typeface="Cambria Math" panose="02040503050406030204" pitchFamily="18" charset="0"/>
                                    </a:rPr>
                                    <m:t>=1</m:t>
                                  </m:r>
                                </m:sub>
                                <m:sup>
                                  <m:r>
                                    <a:rPr lang="en-US" i="1">
                                      <a:latin typeface="Cambria Math" panose="02040503050406030204" pitchFamily="18" charset="0"/>
                                      <a:ea typeface="Cambria Math" panose="02040503050406030204" pitchFamily="18" charset="0"/>
                                    </a:rPr>
                                    <m:t>𝑅</m:t>
                                  </m:r>
                                </m:sup>
                                <m:e>
                                  <m:r>
                                    <a:rPr lang="en-US" b="0" i="1" smtClean="0">
                                      <a:latin typeface="Cambria Math" panose="02040503050406030204" pitchFamily="18" charset="0"/>
                                      <a:ea typeface="Cambria Math" panose="02040503050406030204" pitchFamily="18" charset="0"/>
                                    </a:rPr>
                                    <m:t>&lt;</m:t>
                                  </m:r>
                                  <m:r>
                                    <a:rPr lang="en-US" b="0" i="1" smtClean="0">
                                      <a:latin typeface="Cambria Math" panose="02040503050406030204" pitchFamily="18" charset="0"/>
                                      <a:ea typeface="Cambria Math" panose="02040503050406030204" pitchFamily="18" charset="0"/>
                                    </a:rPr>
                                    <m:t>𝐽</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𝐽</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r>
                                    <a:rPr lang="en-US" b="0" i="1" smtClean="0">
                                      <a:latin typeface="Cambria Math" panose="02040503050406030204" pitchFamily="18" charset="0"/>
                                      <a:ea typeface="Cambria Math" panose="02040503050406030204" pitchFamily="18" charset="0"/>
                                    </a:rPr>
                                    <m:t>|</m:t>
                                  </m:r>
                                </m:e>
                              </m:nary>
                              <m:nary>
                                <m:naryPr>
                                  <m:chr m:val="∑"/>
                                  <m:ctrlPr>
                                    <a:rPr lang="en-US" i="1">
                                      <a:latin typeface="Cambria Math" panose="02040503050406030204" pitchFamily="18" charset="0"/>
                                      <a:ea typeface="Cambria Math" panose="02040503050406030204" pitchFamily="18" charset="0"/>
                                    </a:rPr>
                                  </m:ctrlPr>
                                </m:naryPr>
                                <m:sub>
                                  <m:r>
                                    <m:rPr>
                                      <m:brk m:alnAt="23"/>
                                    </m:rPr>
                                    <a:rPr lang="en-US" i="1">
                                      <a:latin typeface="Cambria Math" panose="02040503050406030204" pitchFamily="18" charset="0"/>
                                      <a:ea typeface="Cambria Math" panose="02040503050406030204" pitchFamily="18" charset="0"/>
                                    </a:rPr>
                                    <m:t>𝐼</m:t>
                                  </m:r>
                                  <m:r>
                                    <a:rPr lang="en-US" i="1">
                                      <a:latin typeface="Cambria Math" panose="02040503050406030204" pitchFamily="18" charset="0"/>
                                      <a:ea typeface="Cambria Math" panose="02040503050406030204" pitchFamily="18" charset="0"/>
                                    </a:rPr>
                                    <m:t>=1</m:t>
                                  </m:r>
                                </m:sub>
                                <m:sup>
                                  <m:r>
                                    <a:rPr lang="en-US" i="1">
                                      <a:latin typeface="Cambria Math" panose="02040503050406030204" pitchFamily="18" charset="0"/>
                                      <a:ea typeface="Cambria Math" panose="02040503050406030204" pitchFamily="18" charset="0"/>
                                    </a:rPr>
                                    <m:t>𝑅</m:t>
                                  </m:r>
                                </m:sup>
                                <m:e>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𝐼</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𝐼</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r>
                                    <a:rPr lang="en-US" i="1">
                                      <a:latin typeface="Cambria Math" panose="02040503050406030204" pitchFamily="18" charset="0"/>
                                      <a:ea typeface="Cambria Math" panose="02040503050406030204" pitchFamily="18" charset="0"/>
                                    </a:rPr>
                                    <m:t>&gt;</m:t>
                                  </m:r>
                                </m:e>
                              </m:nary>
                            </m:e>
                          </m:nary>
                        </m:e>
                      </m:nary>
                    </m:oMath>
                  </m:oMathPara>
                </a14:m>
                <a:endParaRPr lang="en-US" dirty="0"/>
              </a:p>
            </p:txBody>
          </p:sp>
        </mc:Choice>
        <mc:Fallback xmlns="">
          <p:sp>
            <p:nvSpPr>
              <p:cNvPr id="3" name="TextBox 2"/>
              <p:cNvSpPr txBox="1">
                <a:spLocks noRot="1" noChangeAspect="1" noMove="1" noResize="1" noEditPoints="1" noAdjustHandles="1" noChangeArrowheads="1" noChangeShapeType="1" noTextEdit="1"/>
              </p:cNvSpPr>
              <p:nvPr/>
            </p:nvSpPr>
            <p:spPr>
              <a:xfrm>
                <a:off x="626012" y="1760807"/>
                <a:ext cx="10712548" cy="899670"/>
              </a:xfrm>
              <a:prstGeom prst="rect">
                <a:avLst/>
              </a:prstGeom>
              <a:blipFill>
                <a:blip r:embed="rId6"/>
                <a:stretch>
                  <a:fillRect/>
                </a:stretch>
              </a:blipFill>
            </p:spPr>
            <p:txBody>
              <a:bodyPr/>
              <a:lstStyle/>
              <a:p>
                <a:r>
                  <a:rPr lang="en-US">
                    <a:noFill/>
                  </a:rPr>
                  <a:t> </a:t>
                </a:r>
              </a:p>
            </p:txBody>
          </p:sp>
        </mc:Fallback>
      </mc:AlternateContent>
      <p:pic>
        <p:nvPicPr>
          <p:cNvPr id="55" name="Picture 54"/>
          <p:cNvPicPr>
            <a:picLocks noChangeAspect="1"/>
          </p:cNvPicPr>
          <p:nvPr/>
        </p:nvPicPr>
        <p:blipFill>
          <a:blip r:embed="rId4"/>
          <a:stretch>
            <a:fillRect/>
          </a:stretch>
        </p:blipFill>
        <p:spPr>
          <a:xfrm>
            <a:off x="1829678" y="2017451"/>
            <a:ext cx="1642107" cy="460953"/>
          </a:xfrm>
          <a:prstGeom prst="rect">
            <a:avLst/>
          </a:prstGeom>
        </p:spPr>
      </p:pic>
      <p:pic>
        <p:nvPicPr>
          <p:cNvPr id="56" name="Picture 55"/>
          <p:cNvPicPr>
            <a:picLocks noChangeAspect="1"/>
          </p:cNvPicPr>
          <p:nvPr/>
        </p:nvPicPr>
        <p:blipFill>
          <a:blip r:embed="rId5"/>
          <a:stretch>
            <a:fillRect/>
          </a:stretch>
        </p:blipFill>
        <p:spPr>
          <a:xfrm>
            <a:off x="4944323" y="2000617"/>
            <a:ext cx="903159" cy="501927"/>
          </a:xfrm>
          <a:prstGeom prst="rect">
            <a:avLst/>
          </a:prstGeom>
        </p:spPr>
      </p:pic>
      <p:pic>
        <p:nvPicPr>
          <p:cNvPr id="10" name="Picture 9"/>
          <p:cNvPicPr>
            <a:picLocks noChangeAspect="1"/>
          </p:cNvPicPr>
          <p:nvPr/>
        </p:nvPicPr>
        <p:blipFill>
          <a:blip r:embed="rId7"/>
          <a:stretch>
            <a:fillRect/>
          </a:stretch>
        </p:blipFill>
        <p:spPr>
          <a:xfrm>
            <a:off x="6585550" y="1944705"/>
            <a:ext cx="903159" cy="501927"/>
          </a:xfrm>
          <a:prstGeom prst="rect">
            <a:avLst/>
          </a:prstGeom>
        </p:spPr>
      </p:pic>
      <p:pic>
        <p:nvPicPr>
          <p:cNvPr id="57" name="Picture 56"/>
          <p:cNvPicPr>
            <a:picLocks noChangeAspect="1"/>
          </p:cNvPicPr>
          <p:nvPr/>
        </p:nvPicPr>
        <p:blipFill>
          <a:blip r:embed="rId5"/>
          <a:stretch>
            <a:fillRect/>
          </a:stretch>
        </p:blipFill>
        <p:spPr>
          <a:xfrm>
            <a:off x="2375591" y="5405015"/>
            <a:ext cx="903159" cy="501927"/>
          </a:xfrm>
          <a:prstGeom prst="rect">
            <a:avLst/>
          </a:prstGeom>
        </p:spPr>
      </p:pic>
      <mc:AlternateContent xmlns:mc="http://schemas.openxmlformats.org/markup-compatibility/2006" xmlns:a14="http://schemas.microsoft.com/office/drawing/2010/main">
        <mc:Choice Requires="a14">
          <p:sp>
            <p:nvSpPr>
              <p:cNvPr id="58" name="TextBox 57"/>
              <p:cNvSpPr txBox="1"/>
              <p:nvPr/>
            </p:nvSpPr>
            <p:spPr>
              <a:xfrm>
                <a:off x="1532861" y="5466538"/>
                <a:ext cx="9512861" cy="329257"/>
              </a:xfrm>
              <a:prstGeom prst="rect">
                <a:avLst/>
              </a:prstGeom>
              <a:noFill/>
            </p:spPr>
            <p:txBody>
              <a:bodyPr wrap="none" lIns="0" tIns="0" rIns="0" bIns="0" rtlCol="0">
                <a:spAutoFit/>
              </a:bodyPr>
              <a:lstStyle/>
              <a:p>
                <a14:m>
                  <m:oMath xmlns:m="http://schemas.openxmlformats.org/officeDocument/2006/math">
                    <m:r>
                      <a:rPr lang="en-US" sz="2000" i="1" smtClean="0">
                        <a:latin typeface="Cambria Math" panose="02040503050406030204" pitchFamily="18" charset="0"/>
                      </a:rPr>
                      <m:t>&lt;</m:t>
                    </m:r>
                    <m:r>
                      <a:rPr lang="en-US" sz="2000" b="0" i="1" smtClean="0">
                        <a:latin typeface="Cambria Math" panose="02040503050406030204" pitchFamily="18" charset="0"/>
                      </a:rPr>
                      <m:t>𝐼</m:t>
                    </m:r>
                    <m:r>
                      <a:rPr lang="en-US" sz="2000" b="0" i="1" smtClean="0">
                        <a:latin typeface="Cambria Math" panose="02040503050406030204" pitchFamily="18" charset="0"/>
                      </a:rPr>
                      <m:t>,</m:t>
                    </m:r>
                    <m:r>
                      <a:rPr lang="en-US" sz="2000" b="0" i="1" smtClean="0">
                        <a:latin typeface="Cambria Math" panose="02040503050406030204" pitchFamily="18" charset="0"/>
                      </a:rPr>
                      <m:t>𝐼</m:t>
                    </m:r>
                    <m:r>
                      <a:rPr lang="en-US" sz="2000" b="0" i="1" smtClean="0">
                        <a:latin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𝛼</m:t>
                    </m:r>
                    <m:r>
                      <a:rPr lang="en-US" sz="2000" b="0" i="1" smtClean="0">
                        <a:latin typeface="Cambria Math" panose="02040503050406030204" pitchFamily="18" charset="0"/>
                        <a:ea typeface="Cambria Math" panose="02040503050406030204" pitchFamily="18" charset="0"/>
                      </a:rPr>
                      <m:t>                 =1,</m:t>
                    </m:r>
                  </m:oMath>
                </a14:m>
                <a:r>
                  <a:rPr lang="en-US" sz="2000" dirty="0"/>
                  <a:t>   w/ </a:t>
                </a:r>
                <a14:m>
                  <m:oMath xmlns:m="http://schemas.openxmlformats.org/officeDocument/2006/math">
                    <m:r>
                      <a:rPr lang="en-US" sz="2000" i="1">
                        <a:latin typeface="Cambria Math" panose="02040503050406030204" pitchFamily="18" charset="0"/>
                      </a:rPr>
                      <m:t>&lt;</m:t>
                    </m:r>
                    <m:r>
                      <a:rPr lang="en-US" sz="2000" i="1">
                        <a:latin typeface="Cambria Math" panose="02040503050406030204" pitchFamily="18" charset="0"/>
                      </a:rPr>
                      <m:t>𝐼</m:t>
                    </m:r>
                    <m:r>
                      <a:rPr lang="en-US" sz="2000" i="1">
                        <a:latin typeface="Cambria Math" panose="02040503050406030204" pitchFamily="18" charset="0"/>
                      </a:rPr>
                      <m:t>,</m:t>
                    </m:r>
                    <m:r>
                      <a:rPr lang="en-US" sz="2000" i="1">
                        <a:latin typeface="Cambria Math" panose="02040503050406030204" pitchFamily="18" charset="0"/>
                      </a:rPr>
                      <m:t>𝐼</m:t>
                    </m:r>
                    <m:r>
                      <a:rPr lang="en-US" sz="2000" i="1">
                        <a:latin typeface="Cambria Math" panose="02040503050406030204" pitchFamily="18" charset="0"/>
                      </a:rPr>
                      <m:t>;</m:t>
                    </m:r>
                    <m:r>
                      <a:rPr lang="en-US" sz="2000" i="1">
                        <a:latin typeface="Cambria Math" panose="02040503050406030204" pitchFamily="18" charset="0"/>
                        <a:ea typeface="Cambria Math" panose="02040503050406030204" pitchFamily="18" charset="0"/>
                      </a:rPr>
                      <m:t>𝛼</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𝐽</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𝐽</m:t>
                    </m:r>
                    <m:r>
                      <a:rPr lang="en-US" sz="2000" b="0" i="1" smtClean="0">
                        <a:latin typeface="Cambria Math" panose="02040503050406030204" pitchFamily="18" charset="0"/>
                        <a:ea typeface="Cambria Math" panose="02040503050406030204" pitchFamily="18" charset="0"/>
                      </a:rPr>
                      <m:t>;</m:t>
                    </m:r>
                    <m:r>
                      <a:rPr lang="en-US" sz="2000" i="1">
                        <a:latin typeface="Cambria Math" panose="02040503050406030204" pitchFamily="18" charset="0"/>
                        <a:ea typeface="Cambria Math" panose="02040503050406030204" pitchFamily="18" charset="0"/>
                      </a:rPr>
                      <m:t>𝛼</m:t>
                    </m:r>
                    <m:r>
                      <a:rPr lang="en-US" sz="2000" b="0" i="1" smtClean="0">
                        <a:latin typeface="Cambria Math" panose="02040503050406030204" pitchFamily="18" charset="0"/>
                        <a:ea typeface="Cambria Math" panose="02040503050406030204" pitchFamily="18" charset="0"/>
                      </a:rPr>
                      <m:t>&gt; = </m:t>
                    </m:r>
                    <m:sSub>
                      <m:sSubPr>
                        <m:ctrlPr>
                          <a:rPr lang="en-US" sz="2000" b="0" i="1" smtClean="0">
                            <a:latin typeface="Cambria Math" panose="02040503050406030204" pitchFamily="18" charset="0"/>
                            <a:ea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𝛿</m:t>
                        </m:r>
                      </m:e>
                      <m:sub>
                        <m:r>
                          <a:rPr lang="en-US" sz="2000" b="0" i="1" smtClean="0">
                            <a:latin typeface="Cambria Math" panose="02040503050406030204" pitchFamily="18" charset="0"/>
                            <a:ea typeface="Cambria Math" panose="02040503050406030204" pitchFamily="18" charset="0"/>
                          </a:rPr>
                          <m:t>𝐼</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𝐽</m:t>
                        </m:r>
                      </m:sub>
                    </m:sSub>
                  </m:oMath>
                </a14:m>
                <a:r>
                  <a:rPr lang="en-US" sz="2000" dirty="0"/>
                  <a:t>      number set by R = Rank of 1-bndy I.P.</a:t>
                </a:r>
              </a:p>
            </p:txBody>
          </p:sp>
        </mc:Choice>
        <mc:Fallback xmlns="">
          <p:sp>
            <p:nvSpPr>
              <p:cNvPr id="58" name="TextBox 57"/>
              <p:cNvSpPr txBox="1">
                <a:spLocks noRot="1" noChangeAspect="1" noMove="1" noResize="1" noEditPoints="1" noAdjustHandles="1" noChangeArrowheads="1" noChangeShapeType="1" noTextEdit="1"/>
              </p:cNvSpPr>
              <p:nvPr/>
            </p:nvSpPr>
            <p:spPr>
              <a:xfrm>
                <a:off x="1532861" y="5466538"/>
                <a:ext cx="9512861" cy="329257"/>
              </a:xfrm>
              <a:prstGeom prst="rect">
                <a:avLst/>
              </a:prstGeom>
              <a:blipFill>
                <a:blip r:embed="rId8"/>
                <a:stretch>
                  <a:fillRect l="-833" t="-22222" r="-1153" b="-4074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1532861" y="2797932"/>
                <a:ext cx="9017390" cy="369332"/>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 −2</m:t>
                      </m:r>
                      <m:r>
                        <a:rPr lang="en-US" b="0" i="1" smtClean="0">
                          <a:latin typeface="Cambria Math" panose="02040503050406030204" pitchFamily="18" charset="0"/>
                        </a:rPr>
                        <m:t>𝑅</m:t>
                      </m:r>
                      <m:r>
                        <a:rPr lang="en-US" b="0" i="1" smtClean="0">
                          <a:latin typeface="Cambria Math" panose="02040503050406030204" pitchFamily="18" charset="0"/>
                        </a:rPr>
                        <m:t>+</m:t>
                      </m:r>
                      <m:r>
                        <a:rPr lang="en-US" b="0" i="1" smtClean="0">
                          <a:latin typeface="Cambria Math" panose="02040503050406030204" pitchFamily="18" charset="0"/>
                        </a:rPr>
                        <m:t>𝑅</m:t>
                      </m:r>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m:t>
                      </m:r>
                      <m:r>
                        <a:rPr lang="en-US" b="0" i="1" smtClean="0">
                          <a:latin typeface="Cambria Math" panose="02040503050406030204" pitchFamily="18" charset="0"/>
                        </a:rPr>
                        <m:t>𝑅</m:t>
                      </m:r>
                      <m:r>
                        <a:rPr lang="en-US" b="0" i="1" smtClean="0">
                          <a:latin typeface="Cambria Math" panose="02040503050406030204" pitchFamily="18" charset="0"/>
                        </a:rPr>
                        <m:t> </m:t>
                      </m:r>
                    </m:oMath>
                  </m:oMathPara>
                </a14:m>
                <a:endParaRPr lang="en-US" dirty="0"/>
              </a:p>
            </p:txBody>
          </p:sp>
        </mc:Choice>
        <mc:Fallback xmlns="">
          <p:sp>
            <p:nvSpPr>
              <p:cNvPr id="30" name="TextBox 29"/>
              <p:cNvSpPr txBox="1">
                <a:spLocks noRot="1" noChangeAspect="1" noMove="1" noResize="1" noEditPoints="1" noAdjustHandles="1" noChangeArrowheads="1" noChangeShapeType="1" noTextEdit="1"/>
              </p:cNvSpPr>
              <p:nvPr/>
            </p:nvSpPr>
            <p:spPr>
              <a:xfrm>
                <a:off x="1532861" y="2797932"/>
                <a:ext cx="9017390"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3845577" y="3732141"/>
                <a:ext cx="5372100" cy="369332"/>
              </a:xfrm>
              <a:prstGeom prst="rect">
                <a:avLst/>
              </a:prstGeom>
              <a:noFill/>
            </p:spPr>
            <p:txBody>
              <a:bodyPr wrap="square" rtlCol="0">
                <a:spAutoFit/>
              </a:bodyPr>
              <a:lstStyle/>
              <a:p>
                <a:r>
                  <a:rPr lang="en-US" dirty="0"/>
                  <a:t>Rank of IP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   ‼‼!</m:t>
                    </m:r>
                  </m:oMath>
                </a14:m>
                <a:endParaRPr lang="en-US" dirty="0"/>
              </a:p>
            </p:txBody>
          </p:sp>
        </mc:Choice>
        <mc:Fallback xmlns="">
          <p:sp>
            <p:nvSpPr>
              <p:cNvPr id="31" name="TextBox 30"/>
              <p:cNvSpPr txBox="1">
                <a:spLocks noRot="1" noChangeAspect="1" noMove="1" noResize="1" noEditPoints="1" noAdjustHandles="1" noChangeArrowheads="1" noChangeShapeType="1" noTextEdit="1"/>
              </p:cNvSpPr>
              <p:nvPr/>
            </p:nvSpPr>
            <p:spPr>
              <a:xfrm>
                <a:off x="3845577" y="3732141"/>
                <a:ext cx="5372100" cy="369332"/>
              </a:xfrm>
              <a:prstGeom prst="rect">
                <a:avLst/>
              </a:prstGeom>
              <a:blipFill>
                <a:blip r:embed="rId10"/>
                <a:stretch>
                  <a:fillRect l="-1022" t="-8197" b="-24590"/>
                </a:stretch>
              </a:blipFill>
            </p:spPr>
            <p:txBody>
              <a:bodyPr/>
              <a:lstStyle/>
              <a:p>
                <a:r>
                  <a:rPr lang="en-US">
                    <a:noFill/>
                  </a:rPr>
                  <a:t> </a:t>
                </a:r>
              </a:p>
            </p:txBody>
          </p:sp>
        </mc:Fallback>
      </mc:AlternateContent>
    </p:spTree>
    <p:extLst>
      <p:ext uri="{BB962C8B-B14F-4D97-AF65-F5344CB8AC3E}">
        <p14:creationId xmlns:p14="http://schemas.microsoft.com/office/powerpoint/2010/main" val="1453879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0" grpId="0"/>
      <p:bldP spid="3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7622498" y="3462728"/>
            <a:ext cx="4084820" cy="292308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102575"/>
            <a:ext cx="10515600" cy="1325563"/>
          </a:xfrm>
        </p:spPr>
        <p:txBody>
          <a:bodyPr>
            <a:normAutofit/>
          </a:bodyPr>
          <a:lstStyle/>
          <a:p>
            <a:r>
              <a:rPr lang="en-US" sz="3600" dirty="0"/>
              <a:t>Motivation:  Recent progress on black hole information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70744" y="1218524"/>
                <a:ext cx="10515600" cy="2476552"/>
              </a:xfrm>
            </p:spPr>
            <p:txBody>
              <a:bodyPr>
                <a:noAutofit/>
              </a:bodyPr>
              <a:lstStyle/>
              <a:p>
                <a:r>
                  <a:rPr lang="en-US" sz="2000" dirty="0"/>
                  <a:t>As shown in arxiv:1905.08255 (G. Penington) and arxiv:1905.08762 (A. Almheiri et al) , computing </a:t>
                </a:r>
                <a14:m>
                  <m:oMath xmlns:m="http://schemas.openxmlformats.org/officeDocument/2006/math">
                    <m:sSub>
                      <m:sSubPr>
                        <m:ctrlPr>
                          <a:rPr lang="en-US" sz="2000" i="1" dirty="0" smtClean="0">
                            <a:latin typeface="Cambria Math" panose="02040503050406030204" pitchFamily="18" charset="0"/>
                          </a:rPr>
                        </m:ctrlPr>
                      </m:sSubPr>
                      <m:e>
                        <m:r>
                          <a:rPr lang="en-US" sz="2000" b="0" i="1" dirty="0" smtClean="0">
                            <a:latin typeface="Cambria Math" panose="02040503050406030204" pitchFamily="18" charset="0"/>
                          </a:rPr>
                          <m:t>𝑆</m:t>
                        </m:r>
                      </m:e>
                      <m:sub>
                        <m:r>
                          <a:rPr lang="en-US" sz="2000" b="0" i="1" dirty="0" smtClean="0">
                            <a:latin typeface="Cambria Math" panose="02040503050406030204" pitchFamily="18" charset="0"/>
                          </a:rPr>
                          <m:t>𝑔𝑒𝑛</m:t>
                        </m:r>
                      </m:sub>
                    </m:sSub>
                  </m:oMath>
                </a14:m>
                <a:r>
                  <a:rPr lang="en-US" sz="2000" dirty="0"/>
                  <a:t> on quantum extremal surfaces in an evaporating black hole </a:t>
                </a:r>
                <a:r>
                  <a:rPr lang="en-US" sz="2000" dirty="0" err="1"/>
                  <a:t>spacetime</a:t>
                </a:r>
                <a:r>
                  <a:rPr lang="en-US" sz="2000" dirty="0"/>
                  <a:t> gives a Page curve consistent with “</a:t>
                </a:r>
                <a:r>
                  <a:rPr lang="en-US" sz="2000" dirty="0" err="1"/>
                  <a:t>unitarity</a:t>
                </a:r>
                <a:r>
                  <a:rPr lang="en-US" sz="2000" dirty="0"/>
                  <a:t>” and the emission of information in Hawking radiation.</a:t>
                </a:r>
                <a:br>
                  <a:rPr lang="en-US" sz="2000" dirty="0"/>
                </a:br>
                <a:endParaRPr lang="en-US" sz="2000" dirty="0"/>
              </a:p>
              <a:p>
                <a:r>
                  <a:rPr lang="en-US" sz="2000" dirty="0"/>
                  <a:t>It was then shown in arxiv:1911.12333 (A. Almheiri et al, aka “the East Coast paper”) and  arxiv:1911.11977 (G Penington et al, aka “the West Coast paper”) that the above apparently-holographic recipe in fact follows from performing the bulk gravitational path integral.</a:t>
                </a:r>
              </a:p>
              <a:p>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70744" y="1218524"/>
                <a:ext cx="10515600" cy="2476552"/>
              </a:xfrm>
              <a:blipFill>
                <a:blip r:embed="rId2"/>
                <a:stretch>
                  <a:fillRect l="-522" t="-2709" r="-696"/>
                </a:stretch>
              </a:blipFill>
            </p:spPr>
            <p:txBody>
              <a:bodyPr/>
              <a:lstStyle/>
              <a:p>
                <a:r>
                  <a:rPr lang="en-US">
                    <a:noFill/>
                  </a:rPr>
                  <a:t> </a:t>
                </a:r>
              </a:p>
            </p:txBody>
          </p:sp>
        </mc:Fallback>
      </mc:AlternateContent>
      <p:sp>
        <p:nvSpPr>
          <p:cNvPr id="8" name="TextBox 7"/>
          <p:cNvSpPr txBox="1"/>
          <p:nvPr/>
        </p:nvSpPr>
        <p:spPr>
          <a:xfrm>
            <a:off x="1004188" y="3540836"/>
            <a:ext cx="6243402" cy="1323439"/>
          </a:xfrm>
          <a:prstGeom prst="rect">
            <a:avLst/>
          </a:prstGeom>
          <a:noFill/>
        </p:spPr>
        <p:txBody>
          <a:bodyPr wrap="square" rtlCol="0">
            <a:spAutoFit/>
          </a:bodyPr>
          <a:lstStyle/>
          <a:p>
            <a:r>
              <a:rPr lang="en-US" sz="2000" dirty="0">
                <a:solidFill>
                  <a:srgbClr val="FF0000"/>
                </a:solidFill>
              </a:rPr>
              <a:t>A lamp post in the dark:   This suggests that non-perturbative – but still geometric! -- effects in the gravitational path integral are responsible for getting information out of black holes.</a:t>
            </a:r>
          </a:p>
        </p:txBody>
      </p:sp>
      <p:pic>
        <p:nvPicPr>
          <p:cNvPr id="1030" name="Picture 6" descr="Green Tree Streetlight Notific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7713" y="3680086"/>
            <a:ext cx="1847850" cy="2476501"/>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004188" y="4889935"/>
            <a:ext cx="6243402" cy="1631216"/>
          </a:xfrm>
          <a:prstGeom prst="rect">
            <a:avLst/>
          </a:prstGeom>
          <a:noFill/>
        </p:spPr>
        <p:txBody>
          <a:bodyPr wrap="square" rtlCol="0">
            <a:spAutoFit/>
          </a:bodyPr>
          <a:lstStyle/>
          <a:p>
            <a:r>
              <a:rPr lang="en-US" sz="2000" dirty="0"/>
              <a:t>Our goal: Tear open the above calculation to understand better how it works, and what it means.</a:t>
            </a:r>
          </a:p>
          <a:p>
            <a:endParaRPr lang="en-US" sz="2000" dirty="0"/>
          </a:p>
          <a:p>
            <a:r>
              <a:rPr lang="en-US" sz="2000" dirty="0"/>
              <a:t>At least within a simple model, we will indeed be able to do so.</a:t>
            </a:r>
          </a:p>
        </p:txBody>
      </p:sp>
    </p:spTree>
    <p:extLst>
      <p:ext uri="{BB962C8B-B14F-4D97-AF65-F5344CB8AC3E}">
        <p14:creationId xmlns:p14="http://schemas.microsoft.com/office/powerpoint/2010/main" val="420562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8"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5439"/>
            <a:ext cx="10515600" cy="1325563"/>
          </a:xfrm>
        </p:spPr>
        <p:txBody>
          <a:bodyPr/>
          <a:lstStyle/>
          <a:p>
            <a:r>
              <a:rPr lang="en-US" dirty="0" err="1"/>
              <a:t>Spacetime</a:t>
            </a:r>
            <a:r>
              <a:rPr lang="en-US" dirty="0"/>
              <a:t> (Euclidean) </a:t>
            </a:r>
            <a:br>
              <a:rPr lang="en-US" dirty="0"/>
            </a:br>
            <a:r>
              <a:rPr lang="en-US" dirty="0"/>
              <a:t>Wormholes</a:t>
            </a:r>
          </a:p>
        </p:txBody>
      </p:sp>
      <p:sp>
        <p:nvSpPr>
          <p:cNvPr id="3" name="Content Placeholder 2"/>
          <p:cNvSpPr>
            <a:spLocks noGrp="1"/>
          </p:cNvSpPr>
          <p:nvPr>
            <p:ph idx="1"/>
          </p:nvPr>
        </p:nvSpPr>
        <p:spPr>
          <a:xfrm>
            <a:off x="1042416" y="1702514"/>
            <a:ext cx="10515600" cy="2733868"/>
          </a:xfrm>
        </p:spPr>
        <p:txBody>
          <a:bodyPr>
            <a:normAutofit/>
          </a:bodyPr>
          <a:lstStyle/>
          <a:p>
            <a:r>
              <a:rPr lang="en-US" sz="2400" dirty="0"/>
              <a:t>Connected geometries with a disconnected </a:t>
            </a:r>
            <a:r>
              <a:rPr lang="en-US" sz="2400" dirty="0" smtClean="0"/>
              <a:t>boundary </a:t>
            </a:r>
            <a:br>
              <a:rPr lang="en-US" sz="2400" dirty="0" smtClean="0"/>
            </a:br>
            <a:r>
              <a:rPr lang="en-US" sz="2400" dirty="0" smtClean="0"/>
              <a:t>(need not be a solution!)</a:t>
            </a:r>
            <a:endParaRPr lang="en-US" sz="2400" dirty="0"/>
          </a:p>
          <a:p>
            <a:r>
              <a:rPr lang="en-US" sz="2400" dirty="0"/>
              <a:t>Critical role in recent study of JT-gravity/random matrix dualities by Stanford group (including features related to BH info)</a:t>
            </a:r>
          </a:p>
          <a:p>
            <a:r>
              <a:rPr lang="en-US" sz="2400" dirty="0"/>
              <a:t>Also played a prominent role in West Coast BH info paper.</a:t>
            </a:r>
          </a:p>
          <a:p>
            <a:r>
              <a:rPr lang="en-US" sz="2400" dirty="0"/>
              <a:t>Ensemble story from 1980’s (Coleman, Giddings &amp; Strominger, etc.)</a:t>
            </a:r>
          </a:p>
        </p:txBody>
      </p:sp>
      <p:pic>
        <p:nvPicPr>
          <p:cNvPr id="4" name="Picture 3"/>
          <p:cNvPicPr>
            <a:picLocks noChangeAspect="1"/>
          </p:cNvPicPr>
          <p:nvPr/>
        </p:nvPicPr>
        <p:blipFill>
          <a:blip r:embed="rId2"/>
          <a:stretch>
            <a:fillRect/>
          </a:stretch>
        </p:blipFill>
        <p:spPr>
          <a:xfrm>
            <a:off x="6808206" y="102737"/>
            <a:ext cx="2828851" cy="1510965"/>
          </a:xfrm>
          <a:prstGeom prst="rect">
            <a:avLst/>
          </a:prstGeom>
        </p:spPr>
      </p:pic>
      <p:sp>
        <p:nvSpPr>
          <p:cNvPr id="5" name="TextBox 4"/>
          <p:cNvSpPr txBox="1"/>
          <p:nvPr/>
        </p:nvSpPr>
        <p:spPr>
          <a:xfrm>
            <a:off x="1328510" y="4164212"/>
            <a:ext cx="9534980" cy="830997"/>
          </a:xfrm>
          <a:prstGeom prst="rect">
            <a:avLst/>
          </a:prstGeom>
          <a:noFill/>
        </p:spPr>
        <p:txBody>
          <a:bodyPr wrap="square" rtlCol="0">
            <a:spAutoFit/>
          </a:bodyPr>
          <a:lstStyle/>
          <a:p>
            <a:r>
              <a:rPr lang="en-US" sz="2400" dirty="0">
                <a:solidFill>
                  <a:srgbClr val="0070C0"/>
                </a:solidFill>
              </a:rPr>
              <a:t>Our work returns to such issues, addressing them in general and in a simple </a:t>
            </a:r>
            <a:r>
              <a:rPr lang="en-US" sz="2400" dirty="0" smtClean="0">
                <a:solidFill>
                  <a:srgbClr val="0070C0"/>
                </a:solidFill>
              </a:rPr>
              <a:t>exactly-solvable </a:t>
            </a:r>
            <a:r>
              <a:rPr lang="en-US" sz="2400" dirty="0">
                <a:solidFill>
                  <a:srgbClr val="0070C0"/>
                </a:solidFill>
              </a:rPr>
              <a:t>model.</a:t>
            </a:r>
          </a:p>
        </p:txBody>
      </p:sp>
      <p:sp>
        <p:nvSpPr>
          <p:cNvPr id="6" name="TextBox 5"/>
          <p:cNvSpPr txBox="1"/>
          <p:nvPr/>
        </p:nvSpPr>
        <p:spPr>
          <a:xfrm>
            <a:off x="1528917" y="5960342"/>
            <a:ext cx="11038788" cy="830997"/>
          </a:xfrm>
          <a:prstGeom prst="rect">
            <a:avLst/>
          </a:prstGeom>
          <a:noFill/>
        </p:spPr>
        <p:txBody>
          <a:bodyPr wrap="square" rtlCol="0">
            <a:spAutoFit/>
          </a:bodyPr>
          <a:lstStyle/>
          <a:p>
            <a:r>
              <a:rPr lang="en-US" sz="2400" dirty="0">
                <a:solidFill>
                  <a:srgbClr val="0070C0"/>
                </a:solidFill>
              </a:rPr>
              <a:t>This talk:  The simple, solvable model with brief comments </a:t>
            </a:r>
          </a:p>
          <a:p>
            <a:r>
              <a:rPr lang="en-US" sz="2400" dirty="0">
                <a:solidFill>
                  <a:srgbClr val="0070C0"/>
                </a:solidFill>
              </a:rPr>
              <a:t>	       about general arguments.  </a:t>
            </a:r>
          </a:p>
        </p:txBody>
      </p:sp>
      <p:sp>
        <p:nvSpPr>
          <p:cNvPr id="7" name="TextBox 6"/>
          <p:cNvSpPr txBox="1"/>
          <p:nvPr/>
        </p:nvSpPr>
        <p:spPr>
          <a:xfrm>
            <a:off x="1528917" y="5006235"/>
            <a:ext cx="9945279" cy="830997"/>
          </a:xfrm>
          <a:prstGeom prst="rect">
            <a:avLst/>
          </a:prstGeom>
          <a:noFill/>
        </p:spPr>
        <p:txBody>
          <a:bodyPr wrap="square" rtlCol="0">
            <a:spAutoFit/>
          </a:bodyPr>
          <a:lstStyle/>
          <a:p>
            <a:r>
              <a:rPr lang="en-US" sz="2400" dirty="0"/>
              <a:t>Motto: </a:t>
            </a:r>
            <a:r>
              <a:rPr lang="en-US" sz="2400" i="1" dirty="0">
                <a:solidFill>
                  <a:srgbClr val="FF0000"/>
                </a:solidFill>
              </a:rPr>
              <a:t>Do the gravitational path integral</a:t>
            </a:r>
            <a:r>
              <a:rPr lang="en-US" sz="2400" dirty="0">
                <a:solidFill>
                  <a:srgbClr val="FF0000"/>
                </a:solidFill>
              </a:rPr>
              <a:t>.</a:t>
            </a:r>
            <a:r>
              <a:rPr lang="en-US" sz="2400" dirty="0"/>
              <a:t>  Sum over all topologies (including disconnected </a:t>
            </a:r>
            <a:r>
              <a:rPr lang="en-US" sz="2400" dirty="0" err="1"/>
              <a:t>spacetimes</a:t>
            </a:r>
            <a:r>
              <a:rPr lang="en-US" sz="2400" dirty="0"/>
              <a:t>)!</a:t>
            </a:r>
          </a:p>
        </p:txBody>
      </p:sp>
    </p:spTree>
    <p:extLst>
      <p:ext uri="{BB962C8B-B14F-4D97-AF65-F5344CB8AC3E}">
        <p14:creationId xmlns:p14="http://schemas.microsoft.com/office/powerpoint/2010/main" val="5921063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347" y="167233"/>
            <a:ext cx="10515600" cy="700104"/>
          </a:xfrm>
        </p:spPr>
        <p:txBody>
          <a:bodyPr>
            <a:normAutofit fontScale="90000"/>
          </a:bodyPr>
          <a:lstStyle/>
          <a:p>
            <a:r>
              <a:rPr lang="en-US" dirty="0"/>
              <a:t>Background</a:t>
            </a:r>
            <a:br>
              <a:rPr lang="en-US" dirty="0"/>
            </a:br>
            <a:r>
              <a:rPr lang="en-US" dirty="0"/>
              <a:t>for model:</a:t>
            </a:r>
          </a:p>
        </p:txBody>
      </p:sp>
      <p:sp>
        <p:nvSpPr>
          <p:cNvPr id="3" name="Content Placeholder 2"/>
          <p:cNvSpPr>
            <a:spLocks noGrp="1"/>
          </p:cNvSpPr>
          <p:nvPr>
            <p:ph idx="1"/>
          </p:nvPr>
        </p:nvSpPr>
        <p:spPr>
          <a:xfrm>
            <a:off x="3428999" y="242296"/>
            <a:ext cx="10515600" cy="4920790"/>
          </a:xfrm>
        </p:spPr>
        <p:txBody>
          <a:bodyPr>
            <a:normAutofit/>
          </a:bodyPr>
          <a:lstStyle/>
          <a:p>
            <a:pPr marL="0" indent="0">
              <a:buNone/>
            </a:pPr>
            <a:r>
              <a:rPr lang="en-US" sz="2000" dirty="0"/>
              <a:t>Intended to model Euclidean 2d asymptotically-</a:t>
            </a:r>
            <a:r>
              <a:rPr lang="en-US" sz="2000" dirty="0" err="1"/>
              <a:t>AdS</a:t>
            </a:r>
            <a:r>
              <a:rPr lang="en-US" sz="2000" dirty="0"/>
              <a:t> gravity </a:t>
            </a:r>
            <a:br>
              <a:rPr lang="en-US" sz="2000" dirty="0"/>
            </a:br>
            <a:r>
              <a:rPr lang="en-US" sz="2000" dirty="0"/>
              <a:t>(i.e., a JT-like system, perhaps with EOW branes)</a:t>
            </a:r>
          </a:p>
          <a:p>
            <a:pPr marL="0" indent="0">
              <a:buNone/>
            </a:pPr>
            <a:endParaRPr lang="en-US" sz="100" dirty="0"/>
          </a:p>
          <a:p>
            <a:pPr marL="0" indent="0">
              <a:buNone/>
            </a:pPr>
            <a:r>
              <a:rPr lang="en-US" sz="2000" dirty="0"/>
              <a:t>Reduce to topology only; remove metric from model.</a:t>
            </a:r>
          </a:p>
          <a:p>
            <a:pPr marL="0" indent="0">
              <a:buNone/>
            </a:pPr>
            <a:endParaRPr lang="en-US" sz="200" dirty="0"/>
          </a:p>
          <a:p>
            <a:pPr marL="0" indent="0">
              <a:buNone/>
            </a:pPr>
            <a:r>
              <a:rPr lang="en-US" sz="2000" dirty="0"/>
              <a:t>Take our </a:t>
            </a:r>
            <a:r>
              <a:rPr lang="en-US" sz="2000" dirty="0" err="1"/>
              <a:t>grav</a:t>
            </a:r>
            <a:r>
              <a:rPr lang="en-US" sz="2000" dirty="0"/>
              <a:t> path integral to compute the inner product.</a:t>
            </a:r>
          </a:p>
          <a:p>
            <a:pPr marL="0" indent="0">
              <a:buNone/>
            </a:pPr>
            <a:r>
              <a:rPr lang="en-US" sz="2000" dirty="0"/>
              <a:t>This is precisely the way one treats a field theory path integral, but is *not* </a:t>
            </a:r>
            <a:br>
              <a:rPr lang="en-US" sz="2000" dirty="0"/>
            </a:br>
            <a:r>
              <a:rPr lang="en-US" sz="2000" dirty="0"/>
              <a:t>the way one treats a “</a:t>
            </a:r>
            <a:r>
              <a:rPr lang="en-US" sz="2000" dirty="0" err="1"/>
              <a:t>worldline</a:t>
            </a:r>
            <a:r>
              <a:rPr lang="en-US" sz="2000" dirty="0"/>
              <a:t> path integral” associated with </a:t>
            </a:r>
            <a:r>
              <a:rPr lang="en-US" sz="2000" dirty="0" err="1"/>
              <a:t>Feynmann</a:t>
            </a:r>
            <a:r>
              <a:rPr lang="en-US" sz="2000" dirty="0"/>
              <a:t> diagrams.</a:t>
            </a:r>
          </a:p>
          <a:p>
            <a:pPr marL="0" indent="0">
              <a:buNone/>
            </a:pPr>
            <a:endParaRPr lang="en-US" sz="2000" dirty="0"/>
          </a:p>
          <a:p>
            <a:pPr marL="0" indent="0">
              <a:buNone/>
            </a:pPr>
            <a:endParaRPr lang="en-US" sz="2000" dirty="0">
              <a:solidFill>
                <a:srgbClr val="FF0000"/>
              </a:solidFill>
            </a:endParaRPr>
          </a:p>
        </p:txBody>
      </p:sp>
      <mc:AlternateContent xmlns:mc="http://schemas.openxmlformats.org/markup-compatibility/2006" xmlns:a14="http://schemas.microsoft.com/office/drawing/2010/main">
        <mc:Choice Requires="a14">
          <p:sp>
            <p:nvSpPr>
              <p:cNvPr id="10" name="TextBox 9"/>
              <p:cNvSpPr txBox="1"/>
              <p:nvPr/>
            </p:nvSpPr>
            <p:spPr>
              <a:xfrm>
                <a:off x="1657066" y="2627194"/>
                <a:ext cx="7867935" cy="461665"/>
              </a:xfrm>
              <a:prstGeom prst="rect">
                <a:avLst/>
              </a:prstGeom>
              <a:noFill/>
            </p:spPr>
            <p:txBody>
              <a:bodyPr wrap="square" rtlCol="0">
                <a:spAutoFit/>
              </a:bodyPr>
              <a:lstStyle/>
              <a:p>
                <a:r>
                  <a:rPr lang="en-US" sz="2400" dirty="0"/>
                  <a:t>Path Integral:  Boundary conditions </a:t>
                </a:r>
                <a:r>
                  <a:rPr lang="en-US" sz="2400" dirty="0">
                    <a:sym typeface="Wingdings" panose="05000000000000000000" pitchFamily="2" charset="2"/>
                  </a:rPr>
                  <a:t> </a:t>
                </a:r>
                <a14:m>
                  <m:oMath xmlns:m="http://schemas.openxmlformats.org/officeDocument/2006/math">
                    <m:r>
                      <a:rPr lang="en-US" sz="2400" i="1" smtClean="0">
                        <a:latin typeface="Cambria Math" panose="02040503050406030204" pitchFamily="18" charset="0"/>
                        <a:ea typeface="Cambria Math" panose="02040503050406030204" pitchFamily="18" charset="0"/>
                        <a:sym typeface="Wingdings" panose="05000000000000000000" pitchFamily="2" charset="2"/>
                      </a:rPr>
                      <m:t>ℂ</m:t>
                    </m:r>
                  </m:oMath>
                </a14:m>
                <a:endParaRPr lang="en-US" sz="2400" dirty="0"/>
              </a:p>
            </p:txBody>
          </p:sp>
        </mc:Choice>
        <mc:Fallback xmlns="">
          <p:sp>
            <p:nvSpPr>
              <p:cNvPr id="10" name="TextBox 9"/>
              <p:cNvSpPr txBox="1">
                <a:spLocks noRot="1" noChangeAspect="1" noMove="1" noResize="1" noEditPoints="1" noAdjustHandles="1" noChangeArrowheads="1" noChangeShapeType="1" noTextEdit="1"/>
              </p:cNvSpPr>
              <p:nvPr/>
            </p:nvSpPr>
            <p:spPr>
              <a:xfrm>
                <a:off x="1657066" y="2627194"/>
                <a:ext cx="7867935" cy="461665"/>
              </a:xfrm>
              <a:prstGeom prst="rect">
                <a:avLst/>
              </a:prstGeom>
              <a:blipFill>
                <a:blip r:embed="rId2"/>
                <a:stretch>
                  <a:fillRect l="-1239" t="-11842" b="-28947"/>
                </a:stretch>
              </a:blipFill>
            </p:spPr>
            <p:txBody>
              <a:bodyPr/>
              <a:lstStyle/>
              <a:p>
                <a:r>
                  <a:rPr lang="en-US">
                    <a:noFill/>
                  </a:rPr>
                  <a:t> </a:t>
                </a:r>
              </a:p>
            </p:txBody>
          </p:sp>
        </mc:Fallback>
      </mc:AlternateContent>
      <p:sp>
        <p:nvSpPr>
          <p:cNvPr id="6" name="TextBox 5"/>
          <p:cNvSpPr txBox="1"/>
          <p:nvPr/>
        </p:nvSpPr>
        <p:spPr>
          <a:xfrm>
            <a:off x="1622945" y="4076798"/>
            <a:ext cx="9513627" cy="461665"/>
          </a:xfrm>
          <a:prstGeom prst="rect">
            <a:avLst/>
          </a:prstGeom>
          <a:noFill/>
        </p:spPr>
        <p:txBody>
          <a:bodyPr wrap="square" rtlCol="0">
            <a:spAutoFit/>
          </a:bodyPr>
          <a:lstStyle/>
          <a:p>
            <a:r>
              <a:rPr lang="en-US" sz="2400" dirty="0"/>
              <a:t>Simplest “Z-only” Model allowed BCs:                                …</a:t>
            </a:r>
          </a:p>
        </p:txBody>
      </p:sp>
      <p:sp>
        <p:nvSpPr>
          <p:cNvPr id="7" name="TextBox 6"/>
          <p:cNvSpPr txBox="1"/>
          <p:nvPr/>
        </p:nvSpPr>
        <p:spPr>
          <a:xfrm>
            <a:off x="1657066" y="3268639"/>
            <a:ext cx="2969525" cy="461665"/>
          </a:xfrm>
          <a:prstGeom prst="rect">
            <a:avLst/>
          </a:prstGeom>
          <a:noFill/>
        </p:spPr>
        <p:txBody>
          <a:bodyPr wrap="square" rtlCol="0">
            <a:spAutoFit/>
          </a:bodyPr>
          <a:lstStyle/>
          <a:p>
            <a:r>
              <a:rPr lang="en-US" sz="2400" dirty="0"/>
              <a:t>Example:                     Z   </a:t>
            </a:r>
          </a:p>
        </p:txBody>
      </p:sp>
      <p:sp>
        <p:nvSpPr>
          <p:cNvPr id="12" name="Oval 11"/>
          <p:cNvSpPr/>
          <p:nvPr/>
        </p:nvSpPr>
        <p:spPr>
          <a:xfrm>
            <a:off x="3179928" y="3176868"/>
            <a:ext cx="736980" cy="645205"/>
          </a:xfrm>
          <a:prstGeom prst="ellipse">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635087" y="3985027"/>
            <a:ext cx="736980" cy="645205"/>
          </a:xfrm>
          <a:prstGeom prst="ellipse">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526297" y="3985027"/>
            <a:ext cx="736980" cy="645205"/>
          </a:xfrm>
          <a:prstGeom prst="ellipse">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9015484" y="3973436"/>
            <a:ext cx="736980" cy="645205"/>
          </a:xfrm>
          <a:prstGeom prst="ellipse">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Left Brace 17"/>
          <p:cNvSpPr/>
          <p:nvPr/>
        </p:nvSpPr>
        <p:spPr>
          <a:xfrm rot="5400000">
            <a:off x="7687075" y="2137062"/>
            <a:ext cx="977775" cy="331545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9" name="TextBox 18"/>
              <p:cNvSpPr txBox="1"/>
              <p:nvPr/>
            </p:nvSpPr>
            <p:spPr>
              <a:xfrm>
                <a:off x="6760204" y="2823580"/>
                <a:ext cx="3548958" cy="58477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𝑛</m:t>
                      </m:r>
                      <m:r>
                        <a:rPr lang="en-US" sz="3200" b="0" i="1" smtClean="0">
                          <a:latin typeface="Cambria Math" panose="02040503050406030204" pitchFamily="18" charset="0"/>
                        </a:rPr>
                        <m:t> </m:t>
                      </m:r>
                      <m:r>
                        <a:rPr lang="en-US" sz="3200" b="0" i="1" smtClean="0">
                          <a:latin typeface="Cambria Math" panose="02040503050406030204" pitchFamily="18" charset="0"/>
                        </a:rPr>
                        <m:t>𝑐𝑖𝑟𝑐𝑙𝑒𝑠</m:t>
                      </m:r>
                      <m:r>
                        <a:rPr lang="en-US" sz="3200" b="0" i="1" smtClean="0">
                          <a:latin typeface="Cambria Math" panose="02040503050406030204" pitchFamily="18" charset="0"/>
                        </a:rPr>
                        <m:t>= </m:t>
                      </m:r>
                      <m:sSup>
                        <m:sSupPr>
                          <m:ctrlPr>
                            <a:rPr lang="en-US" sz="3200" i="1" smtClean="0">
                              <a:latin typeface="Cambria Math" panose="02040503050406030204" pitchFamily="18" charset="0"/>
                            </a:rPr>
                          </m:ctrlPr>
                        </m:sSupPr>
                        <m:e>
                          <m:r>
                            <a:rPr lang="en-US" sz="3200" b="0" i="1" smtClean="0">
                              <a:latin typeface="Cambria Math" panose="02040503050406030204" pitchFamily="18" charset="0"/>
                            </a:rPr>
                            <m:t>𝑍</m:t>
                          </m:r>
                        </m:e>
                        <m:sup>
                          <m:r>
                            <a:rPr lang="en-US" sz="3200" b="0" i="1" smtClean="0">
                              <a:latin typeface="Cambria Math" panose="02040503050406030204" pitchFamily="18" charset="0"/>
                            </a:rPr>
                            <m:t>𝑛</m:t>
                          </m:r>
                        </m:sup>
                      </m:sSup>
                    </m:oMath>
                  </m:oMathPara>
                </a14:m>
                <a:endParaRPr lang="en-US" sz="3200" dirty="0"/>
              </a:p>
            </p:txBody>
          </p:sp>
        </mc:Choice>
        <mc:Fallback xmlns="">
          <p:sp>
            <p:nvSpPr>
              <p:cNvPr id="19" name="TextBox 18"/>
              <p:cNvSpPr txBox="1">
                <a:spLocks noRot="1" noChangeAspect="1" noMove="1" noResize="1" noEditPoints="1" noAdjustHandles="1" noChangeArrowheads="1" noChangeShapeType="1" noTextEdit="1"/>
              </p:cNvSpPr>
              <p:nvPr/>
            </p:nvSpPr>
            <p:spPr>
              <a:xfrm>
                <a:off x="6760204" y="2823580"/>
                <a:ext cx="3548958" cy="584775"/>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999525" y="4701839"/>
                <a:ext cx="11037424" cy="2020040"/>
              </a:xfrm>
              <a:prstGeom prst="rect">
                <a:avLst/>
              </a:prstGeom>
              <a:noFill/>
            </p:spPr>
            <p:txBody>
              <a:bodyPr wrap="square" rtlCol="0">
                <a:spAutoFit/>
              </a:bodyPr>
              <a:lstStyle/>
              <a:p>
                <a:pPr/>
                <a:r>
                  <a:rPr lang="en-US" sz="2400" dirty="0">
                    <a:solidFill>
                      <a:srgbClr val="FF0000"/>
                    </a:solidFill>
                  </a:rPr>
                  <a:t>Define PI by summing </a:t>
                </a:r>
                <a14:m>
                  <m:oMath xmlns:m="http://schemas.openxmlformats.org/officeDocument/2006/math">
                    <m:sSup>
                      <m:sSupPr>
                        <m:ctrlPr>
                          <a:rPr lang="en-US" sz="2400" i="1" smtClean="0">
                            <a:solidFill>
                              <a:srgbClr val="FF0000"/>
                            </a:solidFill>
                            <a:latin typeface="Cambria Math" panose="02040503050406030204" pitchFamily="18" charset="0"/>
                          </a:rPr>
                        </m:ctrlPr>
                      </m:sSupPr>
                      <m:e>
                        <m:r>
                          <a:rPr lang="en-US" sz="2400" i="1" smtClean="0">
                            <a:solidFill>
                              <a:srgbClr val="FF0000"/>
                            </a:solidFill>
                            <a:latin typeface="Cambria Math" panose="02040503050406030204" pitchFamily="18" charset="0"/>
                          </a:rPr>
                          <m:t>𝑒</m:t>
                        </m:r>
                      </m:e>
                      <m:sup>
                        <m:r>
                          <a:rPr lang="en-US" sz="2400" i="1" smtClean="0">
                            <a:solidFill>
                              <a:srgbClr val="FF0000"/>
                            </a:solidFill>
                            <a:latin typeface="Cambria Math" panose="02040503050406030204" pitchFamily="18" charset="0"/>
                          </a:rPr>
                          <m:t>−</m:t>
                        </m:r>
                        <m:r>
                          <a:rPr lang="en-US" sz="2400" b="0" i="1" smtClean="0">
                            <a:solidFill>
                              <a:srgbClr val="FF0000"/>
                            </a:solidFill>
                            <a:latin typeface="Cambria Math" panose="02040503050406030204" pitchFamily="18" charset="0"/>
                          </a:rPr>
                          <m:t>𝑆</m:t>
                        </m:r>
                      </m:sup>
                    </m:sSup>
                    <m:r>
                      <a:rPr lang="en-US" sz="2400" b="0" i="1" smtClean="0">
                        <a:solidFill>
                          <a:srgbClr val="FF0000"/>
                        </a:solidFill>
                        <a:latin typeface="Cambria Math" panose="02040503050406030204" pitchFamily="18" charset="0"/>
                      </a:rPr>
                      <m:t> </m:t>
                    </m:r>
                  </m:oMath>
                </a14:m>
                <a:r>
                  <a:rPr lang="en-US" sz="2400" dirty="0">
                    <a:solidFill>
                      <a:srgbClr val="FF0000"/>
                    </a:solidFill>
                  </a:rPr>
                  <a:t>over </a:t>
                </a:r>
                <a:r>
                  <a:rPr lang="en-US" sz="2400" i="1" dirty="0">
                    <a:solidFill>
                      <a:srgbClr val="FF0000"/>
                    </a:solidFill>
                  </a:rPr>
                  <a:t>all</a:t>
                </a:r>
                <a:r>
                  <a:rPr lang="en-US" sz="2400" dirty="0">
                    <a:solidFill>
                      <a:srgbClr val="FF0000"/>
                    </a:solidFill>
                  </a:rPr>
                  <a:t> 2-manifolds with n boundaries with topological action </a:t>
                </a:r>
                <a:r>
                  <a:rPr lang="en-US" sz="2400" b="0" i="1" dirty="0">
                    <a:solidFill>
                      <a:srgbClr val="FF0000"/>
                    </a:solidFill>
                    <a:latin typeface="Cambria Math" panose="02040503050406030204" pitchFamily="18" charset="0"/>
                  </a:rPr>
                  <a:t/>
                </a:r>
                <a:br>
                  <a:rPr lang="en-US" sz="2400" b="0" i="1" dirty="0">
                    <a:solidFill>
                      <a:srgbClr val="FF0000"/>
                    </a:solidFill>
                    <a:latin typeface="Cambria Math" panose="02040503050406030204" pitchFamily="18" charset="0"/>
                  </a:rPr>
                </a:br>
                <a14:m>
                  <m:oMathPara xmlns:m="http://schemas.openxmlformats.org/officeDocument/2006/math">
                    <m:oMathParaPr>
                      <m:jc m:val="centerGroup"/>
                    </m:oMathParaPr>
                    <m:oMath xmlns:m="http://schemas.openxmlformats.org/officeDocument/2006/math">
                      <m:r>
                        <a:rPr lang="en-US" sz="2400" b="0" i="1" smtClean="0">
                          <a:solidFill>
                            <a:srgbClr val="FF0000"/>
                          </a:solidFill>
                          <a:latin typeface="Cambria Math" panose="02040503050406030204" pitchFamily="18" charset="0"/>
                        </a:rPr>
                        <m:t>𝑆</m:t>
                      </m:r>
                      <m:r>
                        <a:rPr lang="en-US" sz="2400" b="0" i="1" smtClean="0">
                          <a:solidFill>
                            <a:srgbClr val="FF0000"/>
                          </a:solidFill>
                          <a:latin typeface="Cambria Math" panose="02040503050406030204" pitchFamily="18" charset="0"/>
                        </a:rPr>
                        <m:t>~ −</m:t>
                      </m:r>
                      <m:sSub>
                        <m:sSubPr>
                          <m:ctrlPr>
                            <a:rPr lang="en-US" sz="2400" b="0" i="1" smtClean="0">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𝑆</m:t>
                          </m:r>
                        </m:e>
                        <m:sub>
                          <m:r>
                            <a:rPr lang="en-US" sz="2400" b="0" i="1" smtClean="0">
                              <a:solidFill>
                                <a:srgbClr val="FF0000"/>
                              </a:solidFill>
                              <a:latin typeface="Cambria Math" panose="02040503050406030204" pitchFamily="18" charset="0"/>
                            </a:rPr>
                            <m:t>0</m:t>
                          </m:r>
                        </m:sub>
                      </m:sSub>
                      <m:r>
                        <a:rPr lang="en-US" sz="2400" b="0" i="1" smtClean="0">
                          <a:solidFill>
                            <a:srgbClr val="FF0000"/>
                          </a:solidFill>
                          <a:latin typeface="Cambria Math" panose="02040503050406030204" pitchFamily="18" charset="0"/>
                          <a:ea typeface="Cambria Math" panose="02040503050406030204" pitchFamily="18" charset="0"/>
                        </a:rPr>
                        <m:t>𝜒</m:t>
                      </m:r>
                      <m:r>
                        <a:rPr lang="en-US" sz="2400" b="0" i="1" smtClean="0">
                          <a:solidFill>
                            <a:srgbClr val="FF0000"/>
                          </a:solidFill>
                          <a:latin typeface="Cambria Math" panose="02040503050406030204" pitchFamily="18" charset="0"/>
                          <a:ea typeface="Cambria Math" panose="02040503050406030204" pitchFamily="18" charset="0"/>
                        </a:rPr>
                        <m:t>=−</m:t>
                      </m:r>
                      <m:sSub>
                        <m:sSubPr>
                          <m:ctrlPr>
                            <a:rPr lang="en-US" sz="2400" i="1">
                              <a:solidFill>
                                <a:srgbClr val="FF0000"/>
                              </a:solidFill>
                              <a:latin typeface="Cambria Math" panose="02040503050406030204" pitchFamily="18" charset="0"/>
                            </a:rPr>
                          </m:ctrlPr>
                        </m:sSubPr>
                        <m:e>
                          <m:f>
                            <m:fPr>
                              <m:ctrlPr>
                                <a:rPr lang="en-US" sz="2400" i="1" smtClean="0">
                                  <a:solidFill>
                                    <a:srgbClr val="FF0000"/>
                                  </a:solidFill>
                                  <a:latin typeface="Cambria Math" panose="02040503050406030204" pitchFamily="18" charset="0"/>
                                </a:rPr>
                              </m:ctrlPr>
                            </m:fPr>
                            <m:num>
                              <m:sSub>
                                <m:sSubPr>
                                  <m:ctrlPr>
                                    <a:rPr lang="en-US" sz="2400" i="1" smtClean="0">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𝑆</m:t>
                                  </m:r>
                                </m:e>
                                <m:sub>
                                  <m:r>
                                    <a:rPr lang="en-US" sz="2400" b="0" i="1" smtClean="0">
                                      <a:solidFill>
                                        <a:srgbClr val="FF0000"/>
                                      </a:solidFill>
                                      <a:latin typeface="Cambria Math" panose="02040503050406030204" pitchFamily="18" charset="0"/>
                                    </a:rPr>
                                    <m:t>0</m:t>
                                  </m:r>
                                </m:sub>
                              </m:sSub>
                            </m:num>
                            <m:den>
                              <m:r>
                                <a:rPr lang="en-US" sz="2400" b="0" i="1" smtClean="0">
                                  <a:solidFill>
                                    <a:srgbClr val="FF0000"/>
                                  </a:solidFill>
                                  <a:latin typeface="Cambria Math" panose="02040503050406030204" pitchFamily="18" charset="0"/>
                                </a:rPr>
                                <m:t>2</m:t>
                              </m:r>
                              <m:r>
                                <a:rPr lang="en-US" sz="2400" b="0" i="1" smtClean="0">
                                  <a:solidFill>
                                    <a:srgbClr val="FF0000"/>
                                  </a:solidFill>
                                  <a:latin typeface="Cambria Math" panose="02040503050406030204" pitchFamily="18" charset="0"/>
                                  <a:ea typeface="Cambria Math" panose="02040503050406030204" pitchFamily="18" charset="0"/>
                                </a:rPr>
                                <m:t>𝜋</m:t>
                              </m:r>
                            </m:den>
                          </m:f>
                        </m:e>
                        <m:sub/>
                      </m:sSub>
                      <m:d>
                        <m:dPr>
                          <m:ctrlPr>
                            <a:rPr lang="en-US" sz="2400" i="1" smtClean="0">
                              <a:solidFill>
                                <a:srgbClr val="FF0000"/>
                              </a:solidFill>
                              <a:latin typeface="Cambria Math" panose="02040503050406030204" pitchFamily="18" charset="0"/>
                            </a:rPr>
                          </m:ctrlPr>
                        </m:dPr>
                        <m:e>
                          <m:nary>
                            <m:naryPr>
                              <m:ctrlPr>
                                <a:rPr lang="en-US" sz="2400" i="1" smtClean="0">
                                  <a:solidFill>
                                    <a:srgbClr val="FF0000"/>
                                  </a:solidFill>
                                  <a:latin typeface="Cambria Math" panose="02040503050406030204" pitchFamily="18" charset="0"/>
                                </a:rPr>
                              </m:ctrlPr>
                            </m:naryPr>
                            <m:sub>
                              <m:r>
                                <m:rPr>
                                  <m:brk m:alnAt="23"/>
                                </m:rPr>
                                <a:rPr lang="en-US" sz="2400" b="0" i="1" smtClean="0">
                                  <a:solidFill>
                                    <a:srgbClr val="FF0000"/>
                                  </a:solidFill>
                                  <a:latin typeface="Cambria Math" panose="02040503050406030204" pitchFamily="18" charset="0"/>
                                </a:rPr>
                                <m:t>𝑀</m:t>
                              </m:r>
                            </m:sub>
                            <m:sup/>
                            <m:e>
                              <m:r>
                                <a:rPr lang="en-US" sz="2400" i="1">
                                  <a:solidFill>
                                    <a:srgbClr val="FF0000"/>
                                  </a:solidFill>
                                  <a:latin typeface="Cambria Math" panose="02040503050406030204" pitchFamily="18" charset="0"/>
                                </a:rPr>
                                <m:t>𝑅</m:t>
                              </m:r>
                            </m:e>
                          </m:nary>
                          <m:r>
                            <a:rPr lang="en-US" sz="2400" b="0" i="1" smtClean="0">
                              <a:solidFill>
                                <a:srgbClr val="FF0000"/>
                              </a:solidFill>
                              <a:latin typeface="Cambria Math" panose="02040503050406030204" pitchFamily="18" charset="0"/>
                            </a:rPr>
                            <m:t>+</m:t>
                          </m:r>
                          <m:nary>
                            <m:naryPr>
                              <m:ctrlPr>
                                <a:rPr lang="en-US" sz="2400" i="1">
                                  <a:solidFill>
                                    <a:srgbClr val="FF0000"/>
                                  </a:solidFill>
                                  <a:latin typeface="Cambria Math" panose="02040503050406030204" pitchFamily="18" charset="0"/>
                                </a:rPr>
                              </m:ctrlPr>
                            </m:naryPr>
                            <m:sub>
                              <m:r>
                                <m:rPr>
                                  <m:brk m:alnAt="15"/>
                                </m:rPr>
                                <a:rPr lang="en-US" sz="2400" i="1" smtClean="0">
                                  <a:solidFill>
                                    <a:srgbClr val="FF0000"/>
                                  </a:solidFill>
                                  <a:latin typeface="Cambria Math" panose="02040503050406030204" pitchFamily="18" charset="0"/>
                                  <a:ea typeface="Cambria Math" panose="02040503050406030204" pitchFamily="18" charset="0"/>
                                </a:rPr>
                                <m:t>𝜕</m:t>
                              </m:r>
                              <m:r>
                                <m:rPr>
                                  <m:brk m:alnAt="23"/>
                                </m:rPr>
                                <a:rPr lang="en-US" sz="2400" i="1">
                                  <a:solidFill>
                                    <a:srgbClr val="FF0000"/>
                                  </a:solidFill>
                                  <a:latin typeface="Cambria Math" panose="02040503050406030204" pitchFamily="18" charset="0"/>
                                </a:rPr>
                                <m:t>𝑀</m:t>
                              </m:r>
                            </m:sub>
                            <m:sup/>
                            <m:e>
                              <m:r>
                                <a:rPr lang="en-US" sz="2400" b="0" i="1" smtClean="0">
                                  <a:solidFill>
                                    <a:srgbClr val="FF0000"/>
                                  </a:solidFill>
                                  <a:latin typeface="Cambria Math" panose="02040503050406030204" pitchFamily="18" charset="0"/>
                                </a:rPr>
                                <m:t>𝐾</m:t>
                              </m:r>
                            </m:e>
                          </m:nary>
                        </m:e>
                      </m:d>
                      <m:r>
                        <a:rPr lang="en-US" sz="2400" b="0" i="1" smtClean="0">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𝑆</m:t>
                          </m:r>
                        </m:e>
                        <m:sub>
                          <m:r>
                            <a:rPr lang="en-US" sz="2400" i="1">
                              <a:solidFill>
                                <a:srgbClr val="FF0000"/>
                              </a:solidFill>
                              <a:latin typeface="Cambria Math" panose="02040503050406030204" pitchFamily="18" charset="0"/>
                            </a:rPr>
                            <m:t>0</m:t>
                          </m:r>
                        </m:sub>
                      </m:sSub>
                      <m:d>
                        <m:dPr>
                          <m:ctrlPr>
                            <a:rPr lang="en-US" sz="2400" i="1" smtClean="0">
                              <a:solidFill>
                                <a:srgbClr val="FF0000"/>
                              </a:solidFill>
                              <a:latin typeface="Cambria Math" panose="02040503050406030204" pitchFamily="18" charset="0"/>
                            </a:rPr>
                          </m:ctrlPr>
                        </m:dPr>
                        <m:e>
                          <m:nary>
                            <m:naryPr>
                              <m:chr m:val="∑"/>
                              <m:ctrlPr>
                                <a:rPr lang="en-US" sz="2400" i="1" smtClean="0">
                                  <a:solidFill>
                                    <a:srgbClr val="FF0000"/>
                                  </a:solidFill>
                                  <a:latin typeface="Cambria Math" panose="02040503050406030204" pitchFamily="18" charset="0"/>
                                </a:rPr>
                              </m:ctrlPr>
                            </m:naryPr>
                            <m:sub>
                              <m:r>
                                <m:rPr>
                                  <m:brk m:alnAt="23"/>
                                </m:rPr>
                                <a:rPr lang="en-US" sz="2400" b="0" i="1" smtClean="0">
                                  <a:solidFill>
                                    <a:srgbClr val="FF0000"/>
                                  </a:solidFill>
                                  <a:latin typeface="Cambria Math" panose="02040503050406030204" pitchFamily="18" charset="0"/>
                                </a:rPr>
                                <m:t>𝑐</m:t>
                              </m:r>
                              <m:r>
                                <a:rPr lang="en-US" sz="2400" b="0" i="1" smtClean="0">
                                  <a:solidFill>
                                    <a:srgbClr val="FF0000"/>
                                  </a:solidFill>
                                  <a:latin typeface="Cambria Math" panose="02040503050406030204" pitchFamily="18" charset="0"/>
                                </a:rPr>
                                <m:t>𝑜𝑚𝑝𝑜𝑛𝑒𝑛𝑡𝑠</m:t>
                              </m:r>
                            </m:sub>
                            <m:sup/>
                            <m:e>
                              <m:r>
                                <a:rPr lang="en-US" sz="2400" b="0" i="1" smtClean="0">
                                  <a:solidFill>
                                    <a:srgbClr val="FF0000"/>
                                  </a:solidFill>
                                  <a:latin typeface="Cambria Math" panose="02040503050406030204" pitchFamily="18" charset="0"/>
                                </a:rPr>
                                <m:t>(2−2</m:t>
                              </m:r>
                              <m:r>
                                <a:rPr lang="en-US" sz="2400" b="0" i="1" smtClean="0">
                                  <a:solidFill>
                                    <a:srgbClr val="FF0000"/>
                                  </a:solidFill>
                                  <a:latin typeface="Cambria Math" panose="02040503050406030204" pitchFamily="18" charset="0"/>
                                </a:rPr>
                                <m:t>𝑔</m:t>
                              </m:r>
                              <m:r>
                                <a:rPr lang="en-US" sz="2400" b="0" i="1" smtClean="0">
                                  <a:solidFill>
                                    <a:srgbClr val="FF0000"/>
                                  </a:solidFill>
                                  <a:latin typeface="Cambria Math" panose="02040503050406030204" pitchFamily="18" charset="0"/>
                                </a:rPr>
                                <m:t>)</m:t>
                              </m:r>
                            </m:e>
                          </m:nary>
                          <m:r>
                            <a:rPr lang="en-US" sz="2400" b="0" i="1" smtClean="0">
                              <a:solidFill>
                                <a:srgbClr val="FF0000"/>
                              </a:solidFill>
                              <a:latin typeface="Cambria Math" panose="02040503050406030204" pitchFamily="18" charset="0"/>
                            </a:rPr>
                            <m:t> −</m:t>
                          </m:r>
                          <m:r>
                            <a:rPr lang="en-US" sz="2400" b="0" i="1" smtClean="0">
                              <a:solidFill>
                                <a:srgbClr val="FF0000"/>
                              </a:solidFill>
                              <a:latin typeface="Cambria Math" panose="02040503050406030204" pitchFamily="18" charset="0"/>
                            </a:rPr>
                            <m:t>𝑛</m:t>
                          </m:r>
                        </m:e>
                      </m:d>
                      <m:r>
                        <a:rPr lang="en-US" sz="2400" b="0" i="1" smtClean="0">
                          <a:solidFill>
                            <a:srgbClr val="FF0000"/>
                          </a:solidFill>
                          <a:latin typeface="Cambria Math" panose="02040503050406030204" pitchFamily="18" charset="0"/>
                        </a:rPr>
                        <m:t> </m:t>
                      </m:r>
                    </m:oMath>
                  </m:oMathPara>
                </a14:m>
                <a:endParaRPr lang="en-US" sz="2400" dirty="0">
                  <a:solidFill>
                    <a:srgbClr val="FF0000"/>
                  </a:solidFill>
                </a:endParaRPr>
              </a:p>
            </p:txBody>
          </p:sp>
        </mc:Choice>
        <mc:Fallback xmlns="">
          <p:sp>
            <p:nvSpPr>
              <p:cNvPr id="20" name="TextBox 19"/>
              <p:cNvSpPr txBox="1">
                <a:spLocks noRot="1" noChangeAspect="1" noMove="1" noResize="1" noEditPoints="1" noAdjustHandles="1" noChangeArrowheads="1" noChangeShapeType="1" noTextEdit="1"/>
              </p:cNvSpPr>
              <p:nvPr/>
            </p:nvSpPr>
            <p:spPr>
              <a:xfrm>
                <a:off x="999525" y="4701839"/>
                <a:ext cx="11037424" cy="2020040"/>
              </a:xfrm>
              <a:prstGeom prst="rect">
                <a:avLst/>
              </a:prstGeom>
              <a:blipFill>
                <a:blip r:embed="rId4"/>
                <a:stretch>
                  <a:fillRect l="-883" t="-2410"/>
                </a:stretch>
              </a:blipFill>
            </p:spPr>
            <p:txBody>
              <a:bodyPr/>
              <a:lstStyle/>
              <a:p>
                <a:r>
                  <a:rPr lang="en-US">
                    <a:noFill/>
                  </a:rPr>
                  <a:t> </a:t>
                </a:r>
              </a:p>
            </p:txBody>
          </p:sp>
        </mc:Fallback>
      </mc:AlternateContent>
    </p:spTree>
    <p:extLst>
      <p:ext uri="{BB962C8B-B14F-4D97-AF65-F5344CB8AC3E}">
        <p14:creationId xmlns:p14="http://schemas.microsoft.com/office/powerpoint/2010/main" val="268369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P spid="7" grpId="0"/>
      <p:bldP spid="12" grpId="0" animBg="1"/>
      <p:bldP spid="13" grpId="0" animBg="1"/>
      <p:bldP spid="14" grpId="0" animBg="1"/>
      <p:bldP spid="15" grpId="0" animBg="1"/>
      <p:bldP spid="18" grpId="0" animBg="1"/>
      <p:bldP spid="19"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 name="TextBox 8"/>
              <p:cNvSpPr txBox="1"/>
              <p:nvPr/>
            </p:nvSpPr>
            <p:spPr>
              <a:xfrm>
                <a:off x="946185" y="0"/>
                <a:ext cx="11037424" cy="2020040"/>
              </a:xfrm>
              <a:prstGeom prst="rect">
                <a:avLst/>
              </a:prstGeom>
              <a:noFill/>
            </p:spPr>
            <p:txBody>
              <a:bodyPr wrap="square" rtlCol="0">
                <a:spAutoFit/>
              </a:bodyPr>
              <a:lstStyle/>
              <a:p>
                <a:pPr/>
                <a:r>
                  <a:rPr lang="en-US" sz="2400" dirty="0">
                    <a:solidFill>
                      <a:srgbClr val="FF0000"/>
                    </a:solidFill>
                  </a:rPr>
                  <a:t>Define PI by summing </a:t>
                </a:r>
                <a14:m>
                  <m:oMath xmlns:m="http://schemas.openxmlformats.org/officeDocument/2006/math">
                    <m:sSup>
                      <m:sSupPr>
                        <m:ctrlPr>
                          <a:rPr lang="en-US" sz="2400" i="1" smtClean="0">
                            <a:solidFill>
                              <a:srgbClr val="FF0000"/>
                            </a:solidFill>
                            <a:latin typeface="Cambria Math" panose="02040503050406030204" pitchFamily="18" charset="0"/>
                          </a:rPr>
                        </m:ctrlPr>
                      </m:sSupPr>
                      <m:e>
                        <m:r>
                          <a:rPr lang="en-US" sz="2400" i="1" smtClean="0">
                            <a:solidFill>
                              <a:srgbClr val="FF0000"/>
                            </a:solidFill>
                            <a:latin typeface="Cambria Math" panose="02040503050406030204" pitchFamily="18" charset="0"/>
                          </a:rPr>
                          <m:t>𝑒</m:t>
                        </m:r>
                      </m:e>
                      <m:sup>
                        <m:r>
                          <a:rPr lang="en-US" sz="2400" i="1" smtClean="0">
                            <a:solidFill>
                              <a:srgbClr val="FF0000"/>
                            </a:solidFill>
                            <a:latin typeface="Cambria Math" panose="02040503050406030204" pitchFamily="18" charset="0"/>
                          </a:rPr>
                          <m:t>−</m:t>
                        </m:r>
                        <m:r>
                          <a:rPr lang="en-US" sz="2400" b="0" i="1" smtClean="0">
                            <a:solidFill>
                              <a:srgbClr val="FF0000"/>
                            </a:solidFill>
                            <a:latin typeface="Cambria Math" panose="02040503050406030204" pitchFamily="18" charset="0"/>
                          </a:rPr>
                          <m:t>𝑆</m:t>
                        </m:r>
                      </m:sup>
                    </m:sSup>
                    <m:r>
                      <a:rPr lang="en-US" sz="2400" b="0" i="1" smtClean="0">
                        <a:solidFill>
                          <a:srgbClr val="FF0000"/>
                        </a:solidFill>
                        <a:latin typeface="Cambria Math" panose="02040503050406030204" pitchFamily="18" charset="0"/>
                      </a:rPr>
                      <m:t> </m:t>
                    </m:r>
                  </m:oMath>
                </a14:m>
                <a:r>
                  <a:rPr lang="en-US" sz="2400" dirty="0">
                    <a:solidFill>
                      <a:srgbClr val="FF0000"/>
                    </a:solidFill>
                  </a:rPr>
                  <a:t>over </a:t>
                </a:r>
                <a:r>
                  <a:rPr lang="en-US" sz="2400" i="1" dirty="0">
                    <a:solidFill>
                      <a:srgbClr val="FF0000"/>
                    </a:solidFill>
                  </a:rPr>
                  <a:t>all</a:t>
                </a:r>
                <a:r>
                  <a:rPr lang="en-US" sz="2400" dirty="0">
                    <a:solidFill>
                      <a:srgbClr val="FF0000"/>
                    </a:solidFill>
                  </a:rPr>
                  <a:t> 2-manifolds with n boundaries with topological action </a:t>
                </a:r>
                <a:r>
                  <a:rPr lang="en-US" sz="2400" b="0" i="1" dirty="0">
                    <a:solidFill>
                      <a:srgbClr val="FF0000"/>
                    </a:solidFill>
                    <a:latin typeface="Cambria Math" panose="02040503050406030204" pitchFamily="18" charset="0"/>
                  </a:rPr>
                  <a:t/>
                </a:r>
                <a:br>
                  <a:rPr lang="en-US" sz="2400" b="0" i="1" dirty="0">
                    <a:solidFill>
                      <a:srgbClr val="FF0000"/>
                    </a:solidFill>
                    <a:latin typeface="Cambria Math" panose="02040503050406030204" pitchFamily="18" charset="0"/>
                  </a:rPr>
                </a:br>
                <a14:m>
                  <m:oMathPara xmlns:m="http://schemas.openxmlformats.org/officeDocument/2006/math">
                    <m:oMathParaPr>
                      <m:jc m:val="centerGroup"/>
                    </m:oMathParaPr>
                    <m:oMath xmlns:m="http://schemas.openxmlformats.org/officeDocument/2006/math">
                      <m:r>
                        <a:rPr lang="en-US" sz="2400" b="0" i="1" smtClean="0">
                          <a:solidFill>
                            <a:srgbClr val="FF0000"/>
                          </a:solidFill>
                          <a:latin typeface="Cambria Math" panose="02040503050406030204" pitchFamily="18" charset="0"/>
                        </a:rPr>
                        <m:t>𝑆</m:t>
                      </m:r>
                      <m:r>
                        <a:rPr lang="en-US" sz="2400" b="0" i="1" smtClean="0">
                          <a:solidFill>
                            <a:srgbClr val="FF0000"/>
                          </a:solidFill>
                          <a:latin typeface="Cambria Math" panose="02040503050406030204" pitchFamily="18" charset="0"/>
                        </a:rPr>
                        <m:t>~ −</m:t>
                      </m:r>
                      <m:sSub>
                        <m:sSubPr>
                          <m:ctrlPr>
                            <a:rPr lang="en-US" sz="2400" b="0" i="1" smtClean="0">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𝑆</m:t>
                          </m:r>
                        </m:e>
                        <m:sub>
                          <m:r>
                            <a:rPr lang="en-US" sz="2400" b="0" i="1" smtClean="0">
                              <a:solidFill>
                                <a:srgbClr val="FF0000"/>
                              </a:solidFill>
                              <a:latin typeface="Cambria Math" panose="02040503050406030204" pitchFamily="18" charset="0"/>
                            </a:rPr>
                            <m:t>0</m:t>
                          </m:r>
                        </m:sub>
                      </m:sSub>
                      <m:r>
                        <a:rPr lang="en-US" sz="2400" b="0" i="1" smtClean="0">
                          <a:solidFill>
                            <a:srgbClr val="FF0000"/>
                          </a:solidFill>
                          <a:latin typeface="Cambria Math" panose="02040503050406030204" pitchFamily="18" charset="0"/>
                          <a:ea typeface="Cambria Math" panose="02040503050406030204" pitchFamily="18" charset="0"/>
                        </a:rPr>
                        <m:t>𝜒</m:t>
                      </m:r>
                      <m:r>
                        <a:rPr lang="en-US" sz="2400" b="0" i="1" smtClean="0">
                          <a:solidFill>
                            <a:srgbClr val="FF0000"/>
                          </a:solidFill>
                          <a:latin typeface="Cambria Math" panose="02040503050406030204" pitchFamily="18" charset="0"/>
                          <a:ea typeface="Cambria Math" panose="02040503050406030204" pitchFamily="18" charset="0"/>
                        </a:rPr>
                        <m:t>=−</m:t>
                      </m:r>
                      <m:sSub>
                        <m:sSubPr>
                          <m:ctrlPr>
                            <a:rPr lang="en-US" sz="2400" i="1">
                              <a:solidFill>
                                <a:srgbClr val="FF0000"/>
                              </a:solidFill>
                              <a:latin typeface="Cambria Math" panose="02040503050406030204" pitchFamily="18" charset="0"/>
                            </a:rPr>
                          </m:ctrlPr>
                        </m:sSubPr>
                        <m:e>
                          <m:f>
                            <m:fPr>
                              <m:ctrlPr>
                                <a:rPr lang="en-US" sz="2400" i="1" smtClean="0">
                                  <a:solidFill>
                                    <a:srgbClr val="FF0000"/>
                                  </a:solidFill>
                                  <a:latin typeface="Cambria Math" panose="02040503050406030204" pitchFamily="18" charset="0"/>
                                </a:rPr>
                              </m:ctrlPr>
                            </m:fPr>
                            <m:num>
                              <m:sSub>
                                <m:sSubPr>
                                  <m:ctrlPr>
                                    <a:rPr lang="en-US" sz="2400" i="1" smtClean="0">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𝑆</m:t>
                                  </m:r>
                                </m:e>
                                <m:sub>
                                  <m:r>
                                    <a:rPr lang="en-US" sz="2400" b="0" i="1" smtClean="0">
                                      <a:solidFill>
                                        <a:srgbClr val="FF0000"/>
                                      </a:solidFill>
                                      <a:latin typeface="Cambria Math" panose="02040503050406030204" pitchFamily="18" charset="0"/>
                                    </a:rPr>
                                    <m:t>0</m:t>
                                  </m:r>
                                </m:sub>
                              </m:sSub>
                            </m:num>
                            <m:den>
                              <m:r>
                                <a:rPr lang="en-US" sz="2400" b="0" i="1" smtClean="0">
                                  <a:solidFill>
                                    <a:srgbClr val="FF0000"/>
                                  </a:solidFill>
                                  <a:latin typeface="Cambria Math" panose="02040503050406030204" pitchFamily="18" charset="0"/>
                                </a:rPr>
                                <m:t>2</m:t>
                              </m:r>
                              <m:r>
                                <a:rPr lang="en-US" sz="2400" b="0" i="1" smtClean="0">
                                  <a:solidFill>
                                    <a:srgbClr val="FF0000"/>
                                  </a:solidFill>
                                  <a:latin typeface="Cambria Math" panose="02040503050406030204" pitchFamily="18" charset="0"/>
                                  <a:ea typeface="Cambria Math" panose="02040503050406030204" pitchFamily="18" charset="0"/>
                                </a:rPr>
                                <m:t>𝜋</m:t>
                              </m:r>
                            </m:den>
                          </m:f>
                        </m:e>
                        <m:sub/>
                      </m:sSub>
                      <m:d>
                        <m:dPr>
                          <m:ctrlPr>
                            <a:rPr lang="en-US" sz="2400" i="1" smtClean="0">
                              <a:solidFill>
                                <a:srgbClr val="FF0000"/>
                              </a:solidFill>
                              <a:latin typeface="Cambria Math" panose="02040503050406030204" pitchFamily="18" charset="0"/>
                            </a:rPr>
                          </m:ctrlPr>
                        </m:dPr>
                        <m:e>
                          <m:nary>
                            <m:naryPr>
                              <m:ctrlPr>
                                <a:rPr lang="en-US" sz="2400" i="1" smtClean="0">
                                  <a:solidFill>
                                    <a:srgbClr val="FF0000"/>
                                  </a:solidFill>
                                  <a:latin typeface="Cambria Math" panose="02040503050406030204" pitchFamily="18" charset="0"/>
                                </a:rPr>
                              </m:ctrlPr>
                            </m:naryPr>
                            <m:sub>
                              <m:r>
                                <m:rPr>
                                  <m:brk m:alnAt="23"/>
                                </m:rPr>
                                <a:rPr lang="en-US" sz="2400" b="0" i="1" smtClean="0">
                                  <a:solidFill>
                                    <a:srgbClr val="FF0000"/>
                                  </a:solidFill>
                                  <a:latin typeface="Cambria Math" panose="02040503050406030204" pitchFamily="18" charset="0"/>
                                </a:rPr>
                                <m:t>𝑀</m:t>
                              </m:r>
                            </m:sub>
                            <m:sup/>
                            <m:e>
                              <m:r>
                                <a:rPr lang="en-US" sz="2400" i="1">
                                  <a:solidFill>
                                    <a:srgbClr val="FF0000"/>
                                  </a:solidFill>
                                  <a:latin typeface="Cambria Math" panose="02040503050406030204" pitchFamily="18" charset="0"/>
                                </a:rPr>
                                <m:t>𝑅</m:t>
                              </m:r>
                            </m:e>
                          </m:nary>
                          <m:r>
                            <a:rPr lang="en-US" sz="2400" b="0" i="1" smtClean="0">
                              <a:solidFill>
                                <a:srgbClr val="FF0000"/>
                              </a:solidFill>
                              <a:latin typeface="Cambria Math" panose="02040503050406030204" pitchFamily="18" charset="0"/>
                            </a:rPr>
                            <m:t>+</m:t>
                          </m:r>
                          <m:nary>
                            <m:naryPr>
                              <m:ctrlPr>
                                <a:rPr lang="en-US" sz="2400" i="1">
                                  <a:solidFill>
                                    <a:srgbClr val="FF0000"/>
                                  </a:solidFill>
                                  <a:latin typeface="Cambria Math" panose="02040503050406030204" pitchFamily="18" charset="0"/>
                                </a:rPr>
                              </m:ctrlPr>
                            </m:naryPr>
                            <m:sub>
                              <m:r>
                                <m:rPr>
                                  <m:brk m:alnAt="15"/>
                                </m:rPr>
                                <a:rPr lang="en-US" sz="2400" i="1" smtClean="0">
                                  <a:solidFill>
                                    <a:srgbClr val="FF0000"/>
                                  </a:solidFill>
                                  <a:latin typeface="Cambria Math" panose="02040503050406030204" pitchFamily="18" charset="0"/>
                                  <a:ea typeface="Cambria Math" panose="02040503050406030204" pitchFamily="18" charset="0"/>
                                </a:rPr>
                                <m:t>𝜕</m:t>
                              </m:r>
                              <m:r>
                                <m:rPr>
                                  <m:brk m:alnAt="23"/>
                                </m:rPr>
                                <a:rPr lang="en-US" sz="2400" i="1">
                                  <a:solidFill>
                                    <a:srgbClr val="FF0000"/>
                                  </a:solidFill>
                                  <a:latin typeface="Cambria Math" panose="02040503050406030204" pitchFamily="18" charset="0"/>
                                </a:rPr>
                                <m:t>𝑀</m:t>
                              </m:r>
                            </m:sub>
                            <m:sup/>
                            <m:e>
                              <m:r>
                                <a:rPr lang="en-US" sz="2400" b="0" i="1" smtClean="0">
                                  <a:solidFill>
                                    <a:srgbClr val="FF0000"/>
                                  </a:solidFill>
                                  <a:latin typeface="Cambria Math" panose="02040503050406030204" pitchFamily="18" charset="0"/>
                                </a:rPr>
                                <m:t>𝐾</m:t>
                              </m:r>
                            </m:e>
                          </m:nary>
                        </m:e>
                      </m:d>
                      <m:r>
                        <a:rPr lang="en-US" sz="2400" b="0" i="1" smtClean="0">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𝑆</m:t>
                          </m:r>
                        </m:e>
                        <m:sub>
                          <m:r>
                            <a:rPr lang="en-US" sz="2400" i="1">
                              <a:solidFill>
                                <a:srgbClr val="FF0000"/>
                              </a:solidFill>
                              <a:latin typeface="Cambria Math" panose="02040503050406030204" pitchFamily="18" charset="0"/>
                            </a:rPr>
                            <m:t>0</m:t>
                          </m:r>
                        </m:sub>
                      </m:sSub>
                      <m:d>
                        <m:dPr>
                          <m:ctrlPr>
                            <a:rPr lang="en-US" sz="2400" i="1" smtClean="0">
                              <a:solidFill>
                                <a:srgbClr val="FF0000"/>
                              </a:solidFill>
                              <a:latin typeface="Cambria Math" panose="02040503050406030204" pitchFamily="18" charset="0"/>
                            </a:rPr>
                          </m:ctrlPr>
                        </m:dPr>
                        <m:e>
                          <m:nary>
                            <m:naryPr>
                              <m:chr m:val="∑"/>
                              <m:ctrlPr>
                                <a:rPr lang="en-US" sz="2400" i="1" smtClean="0">
                                  <a:solidFill>
                                    <a:srgbClr val="FF0000"/>
                                  </a:solidFill>
                                  <a:latin typeface="Cambria Math" panose="02040503050406030204" pitchFamily="18" charset="0"/>
                                </a:rPr>
                              </m:ctrlPr>
                            </m:naryPr>
                            <m:sub>
                              <m:r>
                                <m:rPr>
                                  <m:brk m:alnAt="23"/>
                                </m:rPr>
                                <a:rPr lang="en-US" sz="2400" b="0" i="1" smtClean="0">
                                  <a:solidFill>
                                    <a:srgbClr val="FF0000"/>
                                  </a:solidFill>
                                  <a:latin typeface="Cambria Math" panose="02040503050406030204" pitchFamily="18" charset="0"/>
                                </a:rPr>
                                <m:t>𝑐</m:t>
                              </m:r>
                              <m:r>
                                <a:rPr lang="en-US" sz="2400" b="0" i="1" smtClean="0">
                                  <a:solidFill>
                                    <a:srgbClr val="FF0000"/>
                                  </a:solidFill>
                                  <a:latin typeface="Cambria Math" panose="02040503050406030204" pitchFamily="18" charset="0"/>
                                </a:rPr>
                                <m:t>𝑜𝑚𝑝𝑜𝑛𝑒𝑛𝑡𝑠</m:t>
                              </m:r>
                            </m:sub>
                            <m:sup/>
                            <m:e>
                              <m:r>
                                <a:rPr lang="en-US" sz="2400" b="0" i="1" smtClean="0">
                                  <a:solidFill>
                                    <a:srgbClr val="FF0000"/>
                                  </a:solidFill>
                                  <a:latin typeface="Cambria Math" panose="02040503050406030204" pitchFamily="18" charset="0"/>
                                </a:rPr>
                                <m:t>(2−2</m:t>
                              </m:r>
                              <m:r>
                                <a:rPr lang="en-US" sz="2400" b="0" i="1" smtClean="0">
                                  <a:solidFill>
                                    <a:srgbClr val="FF0000"/>
                                  </a:solidFill>
                                  <a:latin typeface="Cambria Math" panose="02040503050406030204" pitchFamily="18" charset="0"/>
                                </a:rPr>
                                <m:t>𝑔</m:t>
                              </m:r>
                              <m:r>
                                <a:rPr lang="en-US" sz="2400" b="0" i="1" smtClean="0">
                                  <a:solidFill>
                                    <a:srgbClr val="FF0000"/>
                                  </a:solidFill>
                                  <a:latin typeface="Cambria Math" panose="02040503050406030204" pitchFamily="18" charset="0"/>
                                </a:rPr>
                                <m:t>)</m:t>
                              </m:r>
                            </m:e>
                          </m:nary>
                          <m:r>
                            <a:rPr lang="en-US" sz="2400" b="0" i="1" smtClean="0">
                              <a:solidFill>
                                <a:srgbClr val="FF0000"/>
                              </a:solidFill>
                              <a:latin typeface="Cambria Math" panose="02040503050406030204" pitchFamily="18" charset="0"/>
                            </a:rPr>
                            <m:t> −</m:t>
                          </m:r>
                          <m:r>
                            <a:rPr lang="en-US" sz="2400" b="0" i="1" smtClean="0">
                              <a:solidFill>
                                <a:srgbClr val="FF0000"/>
                              </a:solidFill>
                              <a:latin typeface="Cambria Math" panose="02040503050406030204" pitchFamily="18" charset="0"/>
                            </a:rPr>
                            <m:t>𝑛</m:t>
                          </m:r>
                        </m:e>
                      </m:d>
                      <m:r>
                        <a:rPr lang="en-US" sz="2400" b="0" i="1" smtClean="0">
                          <a:solidFill>
                            <a:srgbClr val="FF0000"/>
                          </a:solidFill>
                          <a:latin typeface="Cambria Math" panose="02040503050406030204" pitchFamily="18" charset="0"/>
                        </a:rPr>
                        <m:t> </m:t>
                      </m:r>
                    </m:oMath>
                  </m:oMathPara>
                </a14:m>
                <a:endParaRPr lang="en-US" sz="2400" dirty="0">
                  <a:solidFill>
                    <a:srgbClr val="FF0000"/>
                  </a:solidFill>
                </a:endParaRPr>
              </a:p>
            </p:txBody>
          </p:sp>
        </mc:Choice>
        <mc:Fallback xmlns="">
          <p:sp>
            <p:nvSpPr>
              <p:cNvPr id="9" name="TextBox 8"/>
              <p:cNvSpPr txBox="1">
                <a:spLocks noRot="1" noChangeAspect="1" noMove="1" noResize="1" noEditPoints="1" noAdjustHandles="1" noChangeArrowheads="1" noChangeShapeType="1" noTextEdit="1"/>
              </p:cNvSpPr>
              <p:nvPr/>
            </p:nvSpPr>
            <p:spPr>
              <a:xfrm>
                <a:off x="946185" y="0"/>
                <a:ext cx="11037424" cy="2020040"/>
              </a:xfrm>
              <a:prstGeom prst="rect">
                <a:avLst/>
              </a:prstGeom>
              <a:blipFill>
                <a:blip r:embed="rId2"/>
                <a:stretch>
                  <a:fillRect l="-828" t="-2417"/>
                </a:stretch>
              </a:blipFill>
            </p:spPr>
            <p:txBody>
              <a:bodyPr/>
              <a:lstStyle/>
              <a:p>
                <a:r>
                  <a:rPr lang="en-US">
                    <a:noFill/>
                  </a:rPr>
                  <a:t> </a:t>
                </a:r>
              </a:p>
            </p:txBody>
          </p:sp>
        </mc:Fallback>
      </mc:AlternateContent>
      <p:sp>
        <p:nvSpPr>
          <p:cNvPr id="10" name="Title 1"/>
          <p:cNvSpPr>
            <a:spLocks noGrp="1"/>
          </p:cNvSpPr>
          <p:nvPr>
            <p:ph type="title"/>
          </p:nvPr>
        </p:nvSpPr>
        <p:spPr>
          <a:xfrm>
            <a:off x="159907" y="1858873"/>
            <a:ext cx="10515600" cy="700104"/>
          </a:xfrm>
        </p:spPr>
        <p:txBody>
          <a:bodyPr>
            <a:normAutofit/>
          </a:bodyPr>
          <a:lstStyle/>
          <a:p>
            <a:r>
              <a:rPr lang="en-US" sz="2800" dirty="0">
                <a:latin typeface="+mn-lt"/>
              </a:rPr>
              <a:t>Fine Points:</a:t>
            </a:r>
          </a:p>
        </p:txBody>
      </p:sp>
      <p:pic>
        <p:nvPicPr>
          <p:cNvPr id="11" name="Picture 10"/>
          <p:cNvPicPr>
            <a:picLocks noChangeAspect="1"/>
          </p:cNvPicPr>
          <p:nvPr/>
        </p:nvPicPr>
        <p:blipFill>
          <a:blip r:embed="rId3"/>
          <a:stretch>
            <a:fillRect/>
          </a:stretch>
        </p:blipFill>
        <p:spPr>
          <a:xfrm>
            <a:off x="1870840" y="2245683"/>
            <a:ext cx="5200000" cy="973125"/>
          </a:xfrm>
          <a:prstGeom prst="rect">
            <a:avLst/>
          </a:prstGeom>
        </p:spPr>
      </p:pic>
      <p:pic>
        <p:nvPicPr>
          <p:cNvPr id="12" name="Picture 11"/>
          <p:cNvPicPr>
            <a:picLocks noChangeAspect="1"/>
          </p:cNvPicPr>
          <p:nvPr/>
        </p:nvPicPr>
        <p:blipFill>
          <a:blip r:embed="rId4"/>
          <a:stretch>
            <a:fillRect/>
          </a:stretch>
        </p:blipFill>
        <p:spPr>
          <a:xfrm>
            <a:off x="7278703" y="2245682"/>
            <a:ext cx="2497370" cy="1041415"/>
          </a:xfrm>
          <a:prstGeom prst="rect">
            <a:avLst/>
          </a:prstGeom>
        </p:spPr>
      </p:pic>
      <p:sp>
        <p:nvSpPr>
          <p:cNvPr id="13" name="Rectangle 12"/>
          <p:cNvSpPr/>
          <p:nvPr/>
        </p:nvSpPr>
        <p:spPr>
          <a:xfrm>
            <a:off x="159907" y="3218808"/>
            <a:ext cx="4928978" cy="461665"/>
          </a:xfrm>
          <a:prstGeom prst="rect">
            <a:avLst/>
          </a:prstGeom>
        </p:spPr>
        <p:txBody>
          <a:bodyPr wrap="none">
            <a:spAutoFit/>
          </a:bodyPr>
          <a:lstStyle/>
          <a:p>
            <a:r>
              <a:rPr lang="en-US" sz="2400" dirty="0"/>
              <a:t>where M has components of genus g. </a:t>
            </a:r>
          </a:p>
        </p:txBody>
      </p:sp>
      <mc:AlternateContent xmlns:mc="http://schemas.openxmlformats.org/markup-compatibility/2006" xmlns:a14="http://schemas.microsoft.com/office/drawing/2010/main">
        <mc:Choice Requires="a14">
          <p:sp>
            <p:nvSpPr>
              <p:cNvPr id="14" name="TextBox 13"/>
              <p:cNvSpPr txBox="1"/>
              <p:nvPr/>
            </p:nvSpPr>
            <p:spPr>
              <a:xfrm>
                <a:off x="488985" y="3779520"/>
                <a:ext cx="11037424" cy="1650708"/>
              </a:xfrm>
              <a:prstGeom prst="rect">
                <a:avLst/>
              </a:prstGeom>
              <a:noFill/>
            </p:spPr>
            <p:txBody>
              <a:bodyPr wrap="square" rtlCol="0">
                <a:spAutoFit/>
              </a:bodyPr>
              <a:lstStyle/>
              <a:p>
                <a:pPr/>
                <a:r>
                  <a:rPr lang="en-US" sz="2400" dirty="0">
                    <a:solidFill>
                      <a:srgbClr val="FF0000"/>
                    </a:solidFill>
                  </a:rPr>
                  <a:t>Also, choose</a:t>
                </a:r>
                <a:r>
                  <a:rPr lang="en-US" sz="2400" b="0" i="1" dirty="0">
                    <a:solidFill>
                      <a:srgbClr val="FF0000"/>
                    </a:solidFill>
                    <a:latin typeface="Cambria Math" panose="02040503050406030204" pitchFamily="18" charset="0"/>
                  </a:rPr>
                  <a:t/>
                </a:r>
                <a:br>
                  <a:rPr lang="en-US" sz="2400" b="0" i="1" dirty="0">
                    <a:solidFill>
                      <a:srgbClr val="FF0000"/>
                    </a:solidFill>
                    <a:latin typeface="Cambria Math" panose="02040503050406030204" pitchFamily="18" charset="0"/>
                  </a:rPr>
                </a:br>
                <a14:m>
                  <m:oMathPara xmlns:m="http://schemas.openxmlformats.org/officeDocument/2006/math">
                    <m:oMathParaPr>
                      <m:jc m:val="centerGroup"/>
                    </m:oMathParaPr>
                    <m:oMath xmlns:m="http://schemas.openxmlformats.org/officeDocument/2006/math">
                      <m:r>
                        <a:rPr lang="en-US" sz="2400" b="0" i="1" smtClean="0">
                          <a:solidFill>
                            <a:srgbClr val="FF0000"/>
                          </a:solidFill>
                          <a:latin typeface="Cambria Math" panose="02040503050406030204" pitchFamily="18" charset="0"/>
                        </a:rPr>
                        <m:t>𝑆</m:t>
                      </m:r>
                      <m:r>
                        <a:rPr lang="en-US" sz="2400" b="0" i="1" smtClean="0">
                          <a:solidFill>
                            <a:srgbClr val="FF0000"/>
                          </a:solidFill>
                          <a:latin typeface="Cambria Math" panose="02040503050406030204" pitchFamily="18" charset="0"/>
                        </a:rPr>
                        <m:t>= −</m:t>
                      </m:r>
                      <m:sSub>
                        <m:sSubPr>
                          <m:ctrlPr>
                            <a:rPr lang="en-US" sz="2400" b="0" i="1" smtClean="0">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𝑆</m:t>
                          </m:r>
                        </m:e>
                        <m:sub>
                          <m:r>
                            <a:rPr lang="en-US" sz="2400" b="0" i="1" smtClean="0">
                              <a:solidFill>
                                <a:srgbClr val="FF0000"/>
                              </a:solidFill>
                              <a:latin typeface="Cambria Math" panose="02040503050406030204" pitchFamily="18" charset="0"/>
                            </a:rPr>
                            <m:t>0</m:t>
                          </m:r>
                        </m:sub>
                      </m:sSub>
                      <m:acc>
                        <m:accPr>
                          <m:chr m:val="̃"/>
                          <m:ctrlPr>
                            <a:rPr lang="en-US" sz="2400" b="0" i="1" smtClean="0">
                              <a:solidFill>
                                <a:srgbClr val="FF0000"/>
                              </a:solidFill>
                              <a:latin typeface="Cambria Math" panose="02040503050406030204" pitchFamily="18" charset="0"/>
                            </a:rPr>
                          </m:ctrlPr>
                        </m:accPr>
                        <m:e>
                          <m:r>
                            <a:rPr lang="en-US" sz="2400" i="1">
                              <a:solidFill>
                                <a:srgbClr val="FF0000"/>
                              </a:solidFill>
                              <a:latin typeface="Cambria Math" panose="02040503050406030204" pitchFamily="18" charset="0"/>
                              <a:ea typeface="Cambria Math" panose="02040503050406030204" pitchFamily="18" charset="0"/>
                            </a:rPr>
                            <m:t>𝜒</m:t>
                          </m:r>
                        </m:e>
                      </m:acc>
                      <m:r>
                        <a:rPr lang="en-US" sz="2400" b="0" i="1" smtClean="0">
                          <a:solidFill>
                            <a:srgbClr val="FF0000"/>
                          </a:solidFill>
                          <a:latin typeface="Cambria Math" panose="02040503050406030204" pitchFamily="18" charset="0"/>
                          <a:ea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𝑆</m:t>
                          </m:r>
                        </m:e>
                        <m:sub>
                          <m:r>
                            <a:rPr lang="en-US" sz="2400" i="1">
                              <a:solidFill>
                                <a:srgbClr val="FF0000"/>
                              </a:solidFill>
                              <a:latin typeface="Cambria Math" panose="02040503050406030204" pitchFamily="18" charset="0"/>
                            </a:rPr>
                            <m:t>0</m:t>
                          </m:r>
                        </m:sub>
                      </m:sSub>
                      <m:d>
                        <m:dPr>
                          <m:ctrlPr>
                            <a:rPr lang="en-US" sz="2400" i="1" smtClean="0">
                              <a:solidFill>
                                <a:srgbClr val="FF0000"/>
                              </a:solidFill>
                              <a:latin typeface="Cambria Math" panose="02040503050406030204" pitchFamily="18" charset="0"/>
                            </a:rPr>
                          </m:ctrlPr>
                        </m:dPr>
                        <m:e>
                          <m:r>
                            <a:rPr lang="en-US" sz="2400" i="1">
                              <a:solidFill>
                                <a:srgbClr val="FF0000"/>
                              </a:solidFill>
                              <a:latin typeface="Cambria Math" panose="02040503050406030204" pitchFamily="18" charset="0"/>
                              <a:ea typeface="Cambria Math" panose="02040503050406030204" pitchFamily="18" charset="0"/>
                            </a:rPr>
                            <m:t>𝜒</m:t>
                          </m:r>
                          <m:r>
                            <a:rPr lang="en-US" sz="2400" b="0" i="1" smtClean="0">
                              <a:solidFill>
                                <a:srgbClr val="FF0000"/>
                              </a:solidFill>
                              <a:latin typeface="Cambria Math" panose="02040503050406030204" pitchFamily="18" charset="0"/>
                              <a:ea typeface="Cambria Math" panose="02040503050406030204" pitchFamily="18" charset="0"/>
                            </a:rPr>
                            <m:t>+</m:t>
                          </m:r>
                          <m:r>
                            <a:rPr lang="en-US" sz="2400" b="0" i="1" smtClean="0">
                              <a:solidFill>
                                <a:srgbClr val="FF0000"/>
                              </a:solidFill>
                              <a:latin typeface="Cambria Math" panose="02040503050406030204" pitchFamily="18" charset="0"/>
                              <a:ea typeface="Cambria Math" panose="02040503050406030204" pitchFamily="18" charset="0"/>
                            </a:rPr>
                            <m:t>𝑛</m:t>
                          </m:r>
                        </m:e>
                      </m:d>
                      <m:r>
                        <a:rPr lang="en-US" sz="2400" b="0" i="1" smtClean="0">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𝑆</m:t>
                          </m:r>
                        </m:e>
                        <m:sub>
                          <m:r>
                            <a:rPr lang="en-US" sz="2400" i="1">
                              <a:solidFill>
                                <a:srgbClr val="FF0000"/>
                              </a:solidFill>
                              <a:latin typeface="Cambria Math" panose="02040503050406030204" pitchFamily="18" charset="0"/>
                            </a:rPr>
                            <m:t>0</m:t>
                          </m:r>
                        </m:sub>
                      </m:sSub>
                      <m:d>
                        <m:dPr>
                          <m:ctrlPr>
                            <a:rPr lang="en-US" sz="2400" i="1" smtClean="0">
                              <a:solidFill>
                                <a:srgbClr val="FF0000"/>
                              </a:solidFill>
                              <a:latin typeface="Cambria Math" panose="02040503050406030204" pitchFamily="18" charset="0"/>
                            </a:rPr>
                          </m:ctrlPr>
                        </m:dPr>
                        <m:e>
                          <m:nary>
                            <m:naryPr>
                              <m:chr m:val="∑"/>
                              <m:ctrlPr>
                                <a:rPr lang="en-US" sz="2400" i="1" smtClean="0">
                                  <a:solidFill>
                                    <a:srgbClr val="FF0000"/>
                                  </a:solidFill>
                                  <a:latin typeface="Cambria Math" panose="02040503050406030204" pitchFamily="18" charset="0"/>
                                </a:rPr>
                              </m:ctrlPr>
                            </m:naryPr>
                            <m:sub>
                              <m:r>
                                <m:rPr>
                                  <m:brk m:alnAt="23"/>
                                </m:rPr>
                                <a:rPr lang="en-US" sz="2400" b="0" i="1" smtClean="0">
                                  <a:solidFill>
                                    <a:srgbClr val="FF0000"/>
                                  </a:solidFill>
                                  <a:latin typeface="Cambria Math" panose="02040503050406030204" pitchFamily="18" charset="0"/>
                                </a:rPr>
                                <m:t>𝑐</m:t>
                              </m:r>
                              <m:r>
                                <a:rPr lang="en-US" sz="2400" b="0" i="1" smtClean="0">
                                  <a:solidFill>
                                    <a:srgbClr val="FF0000"/>
                                  </a:solidFill>
                                  <a:latin typeface="Cambria Math" panose="02040503050406030204" pitchFamily="18" charset="0"/>
                                </a:rPr>
                                <m:t>𝑜𝑚𝑝𝑜𝑛𝑒𝑛𝑡𝑠</m:t>
                              </m:r>
                            </m:sub>
                            <m:sup/>
                            <m:e>
                              <m:r>
                                <a:rPr lang="en-US" sz="2400" b="0" i="1" smtClean="0">
                                  <a:solidFill>
                                    <a:srgbClr val="FF0000"/>
                                  </a:solidFill>
                                  <a:latin typeface="Cambria Math" panose="02040503050406030204" pitchFamily="18" charset="0"/>
                                </a:rPr>
                                <m:t>(2−2</m:t>
                              </m:r>
                              <m:r>
                                <a:rPr lang="en-US" sz="2400" b="0" i="1" smtClean="0">
                                  <a:solidFill>
                                    <a:srgbClr val="FF0000"/>
                                  </a:solidFill>
                                  <a:latin typeface="Cambria Math" panose="02040503050406030204" pitchFamily="18" charset="0"/>
                                </a:rPr>
                                <m:t>𝑔</m:t>
                              </m:r>
                              <m:r>
                                <a:rPr lang="en-US" sz="2400" b="0" i="1" smtClean="0">
                                  <a:solidFill>
                                    <a:srgbClr val="FF0000"/>
                                  </a:solidFill>
                                  <a:latin typeface="Cambria Math" panose="02040503050406030204" pitchFamily="18" charset="0"/>
                                </a:rPr>
                                <m:t>)</m:t>
                              </m:r>
                            </m:e>
                          </m:nary>
                        </m:e>
                      </m:d>
                      <m:r>
                        <a:rPr lang="en-US" sz="2400" b="0" i="1" smtClean="0">
                          <a:solidFill>
                            <a:srgbClr val="FF0000"/>
                          </a:solidFill>
                          <a:latin typeface="Cambria Math" panose="02040503050406030204" pitchFamily="18" charset="0"/>
                        </a:rPr>
                        <m:t> </m:t>
                      </m:r>
                    </m:oMath>
                  </m:oMathPara>
                </a14:m>
                <a:endParaRPr lang="en-US" sz="2400" dirty="0">
                  <a:solidFill>
                    <a:srgbClr val="FF0000"/>
                  </a:solidFill>
                </a:endParaRPr>
              </a:p>
            </p:txBody>
          </p:sp>
        </mc:Choice>
        <mc:Fallback xmlns="">
          <p:sp>
            <p:nvSpPr>
              <p:cNvPr id="14" name="TextBox 13"/>
              <p:cNvSpPr txBox="1">
                <a:spLocks noRot="1" noChangeAspect="1" noMove="1" noResize="1" noEditPoints="1" noAdjustHandles="1" noChangeArrowheads="1" noChangeShapeType="1" noTextEdit="1"/>
              </p:cNvSpPr>
              <p:nvPr/>
            </p:nvSpPr>
            <p:spPr>
              <a:xfrm>
                <a:off x="488985" y="3779520"/>
                <a:ext cx="11037424" cy="1650708"/>
              </a:xfrm>
              <a:prstGeom prst="rect">
                <a:avLst/>
              </a:prstGeom>
              <a:blipFill>
                <a:blip r:embed="rId5"/>
                <a:stretch>
                  <a:fillRect l="-828" t="-2952"/>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5" name="TextBox 14"/>
              <p:cNvSpPr txBox="1"/>
              <p:nvPr/>
            </p:nvSpPr>
            <p:spPr>
              <a:xfrm>
                <a:off x="1219200" y="5661660"/>
                <a:ext cx="10172700" cy="1016689"/>
              </a:xfrm>
              <a:prstGeom prst="rect">
                <a:avLst/>
              </a:prstGeom>
              <a:noFill/>
            </p:spPr>
            <p:txBody>
              <a:bodyPr wrap="square" rtlCol="0">
                <a:spAutoFit/>
              </a:bodyPr>
              <a:lstStyle/>
              <a:p>
                <a:r>
                  <a:rPr lang="en-US" sz="2000" dirty="0"/>
                  <a:t>Could have given n-term an arbitrary coefficient </a:t>
                </a:r>
                <a14:m>
                  <m:oMath xmlns:m="http://schemas.openxmlformats.org/officeDocument/2006/math">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𝑆</m:t>
                        </m:r>
                      </m:e>
                      <m:sub>
                        <m:r>
                          <a:rPr lang="en-US" sz="2000" i="1" smtClean="0">
                            <a:latin typeface="Cambria Math" panose="02040503050406030204" pitchFamily="18" charset="0"/>
                            <a:ea typeface="Cambria Math" panose="02040503050406030204" pitchFamily="18" charset="0"/>
                          </a:rPr>
                          <m:t>𝜕</m:t>
                        </m:r>
                      </m:sub>
                    </m:sSub>
                  </m:oMath>
                </a14:m>
                <a:r>
                  <a:rPr lang="en-US" sz="2000" dirty="0"/>
                  <a:t>, but take</a:t>
                </a:r>
                <a14:m>
                  <m:oMath xmlns:m="http://schemas.openxmlformats.org/officeDocument/2006/math">
                    <m:sSub>
                      <m:sSubPr>
                        <m:ctrlPr>
                          <a:rPr lang="en-US" sz="2000" i="1">
                            <a:latin typeface="Cambria Math" panose="02040503050406030204" pitchFamily="18" charset="0"/>
                          </a:rPr>
                        </m:ctrlPr>
                      </m:sSubPr>
                      <m:e>
                        <m:r>
                          <a:rPr lang="en-US" sz="2000" b="0" i="1" smtClean="0">
                            <a:latin typeface="Cambria Math" panose="02040503050406030204" pitchFamily="18" charset="0"/>
                          </a:rPr>
                          <m:t> </m:t>
                        </m:r>
                        <m:r>
                          <a:rPr lang="en-US" sz="2000" i="1">
                            <a:latin typeface="Cambria Math" panose="02040503050406030204" pitchFamily="18" charset="0"/>
                          </a:rPr>
                          <m:t>𝑆</m:t>
                        </m:r>
                      </m:e>
                      <m:sub>
                        <m:r>
                          <a:rPr lang="en-US" sz="2000" i="1">
                            <a:latin typeface="Cambria Math" panose="02040503050406030204" pitchFamily="18" charset="0"/>
                            <a:ea typeface="Cambria Math" panose="02040503050406030204" pitchFamily="18" charset="0"/>
                          </a:rPr>
                          <m:t>𝜕</m:t>
                        </m:r>
                      </m:sub>
                    </m:sSub>
                    <m:r>
                      <a:rPr lang="en-US" sz="2000" b="0" i="1" smtClean="0">
                        <a:latin typeface="Cambria Math" panose="02040503050406030204" pitchFamily="18" charset="0"/>
                        <a:ea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𝑆</m:t>
                        </m:r>
                      </m:e>
                      <m:sub>
                        <m:r>
                          <a:rPr lang="en-US" sz="2000" b="0" i="1" smtClean="0">
                            <a:latin typeface="Cambria Math" panose="02040503050406030204" pitchFamily="18" charset="0"/>
                          </a:rPr>
                          <m:t>0</m:t>
                        </m:r>
                      </m:sub>
                    </m:sSub>
                  </m:oMath>
                </a14:m>
                <a:r>
                  <a:rPr lang="en-US" sz="2000" dirty="0"/>
                  <a:t>for simplicity and later convenience.  Corresponds to coupling the more naïve model </a:t>
                </a:r>
                <a:r>
                  <a:rPr lang="en-US" sz="2000" dirty="0" smtClean="0"/>
                  <a:t>to</a:t>
                </a:r>
                <a:r>
                  <a:rPr lang="en-US" sz="2000" dirty="0" smtClean="0"/>
                  <a:t> </a:t>
                </a:r>
                <a:r>
                  <a:rPr lang="en-US" sz="2000" dirty="0"/>
                  <a:t>an additional</a:t>
                </a:r>
                <a:r>
                  <a:rPr lang="en-US" dirty="0"/>
                  <a:t> </a:t>
                </a:r>
                <a:r>
                  <a:rPr lang="en-US" sz="2000" dirty="0"/>
                  <a:t>“boundary sector” (and perhaps integrating out the boundary sector).  Note:  effectively rescales Z by </a:t>
                </a:r>
                <a14:m>
                  <m:oMath xmlns:m="http://schemas.openxmlformats.org/officeDocument/2006/math">
                    <m:sSup>
                      <m:sSupPr>
                        <m:ctrlPr>
                          <a:rPr lang="en-US" sz="2000" i="1" smtClean="0">
                            <a:latin typeface="Cambria Math" panose="02040503050406030204" pitchFamily="18" charset="0"/>
                          </a:rPr>
                        </m:ctrlPr>
                      </m:sSupPr>
                      <m:e>
                        <m:r>
                          <a:rPr lang="en-US" sz="2000" b="0" i="1" smtClean="0">
                            <a:latin typeface="Cambria Math" panose="02040503050406030204" pitchFamily="18" charset="0"/>
                          </a:rPr>
                          <m:t>𝑒</m:t>
                        </m:r>
                      </m:e>
                      <m:sup>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𝑆</m:t>
                            </m:r>
                          </m:e>
                          <m:sub>
                            <m:r>
                              <a:rPr lang="en-US" sz="2000" i="1" smtClean="0">
                                <a:latin typeface="Cambria Math" panose="02040503050406030204" pitchFamily="18" charset="0"/>
                                <a:ea typeface="Cambria Math" panose="02040503050406030204" pitchFamily="18" charset="0"/>
                              </a:rPr>
                              <m:t>𝜕</m:t>
                            </m:r>
                          </m:sub>
                        </m:sSub>
                      </m:sup>
                    </m:sSup>
                    <m:r>
                      <a:rPr lang="en-US" sz="2000" b="0" i="1" smtClean="0">
                        <a:latin typeface="Cambria Math" panose="02040503050406030204" pitchFamily="18" charset="0"/>
                      </a:rPr>
                      <m:t>.</m:t>
                    </m:r>
                  </m:oMath>
                </a14:m>
                <a:endParaRPr lang="en-US" sz="2000" dirty="0"/>
              </a:p>
            </p:txBody>
          </p:sp>
        </mc:Choice>
        <mc:Fallback>
          <p:sp>
            <p:nvSpPr>
              <p:cNvPr id="15" name="TextBox 14"/>
              <p:cNvSpPr txBox="1">
                <a:spLocks noRot="1" noChangeAspect="1" noMove="1" noResize="1" noEditPoints="1" noAdjustHandles="1" noChangeArrowheads="1" noChangeShapeType="1" noTextEdit="1"/>
              </p:cNvSpPr>
              <p:nvPr/>
            </p:nvSpPr>
            <p:spPr>
              <a:xfrm>
                <a:off x="1219200" y="5661660"/>
                <a:ext cx="10172700" cy="1016689"/>
              </a:xfrm>
              <a:prstGeom prst="rect">
                <a:avLst/>
              </a:prstGeom>
              <a:blipFill>
                <a:blip r:embed="rId6"/>
                <a:stretch>
                  <a:fillRect l="-599" t="-3593" r="-899" b="-10180"/>
                </a:stretch>
              </a:blipFill>
            </p:spPr>
            <p:txBody>
              <a:bodyPr/>
              <a:lstStyle/>
              <a:p>
                <a:r>
                  <a:rPr lang="en-US">
                    <a:noFill/>
                  </a:rPr>
                  <a:t> </a:t>
                </a:r>
              </a:p>
            </p:txBody>
          </p:sp>
        </mc:Fallback>
      </mc:AlternateContent>
    </p:spTree>
    <p:extLst>
      <p:ext uri="{BB962C8B-B14F-4D97-AF65-F5344CB8AC3E}">
        <p14:creationId xmlns:p14="http://schemas.microsoft.com/office/powerpoint/2010/main" val="39135306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50" y="143668"/>
            <a:ext cx="10515600" cy="663575"/>
          </a:xfrm>
        </p:spPr>
        <p:txBody>
          <a:bodyPr>
            <a:normAutofit fontScale="90000"/>
          </a:bodyPr>
          <a:lstStyle/>
          <a:p>
            <a:r>
              <a:rPr lang="en-US" dirty="0"/>
              <a:t>What physics will we study?</a:t>
            </a:r>
          </a:p>
        </p:txBody>
      </p:sp>
      <p:sp>
        <p:nvSpPr>
          <p:cNvPr id="4" name="TextBox 3"/>
          <p:cNvSpPr txBox="1"/>
          <p:nvPr/>
        </p:nvSpPr>
        <p:spPr>
          <a:xfrm>
            <a:off x="300037" y="807243"/>
            <a:ext cx="9836944" cy="461665"/>
          </a:xfrm>
          <a:prstGeom prst="rect">
            <a:avLst/>
          </a:prstGeom>
          <a:noFill/>
        </p:spPr>
        <p:txBody>
          <a:bodyPr wrap="square" rtlCol="0">
            <a:spAutoFit/>
          </a:bodyPr>
          <a:lstStyle/>
          <a:p>
            <a:r>
              <a:rPr lang="en-US" sz="2400" dirty="0"/>
              <a:t>As previously advertised, we will be interested in Euclidean wormholes:</a:t>
            </a:r>
          </a:p>
        </p:txBody>
      </p:sp>
      <p:grpSp>
        <p:nvGrpSpPr>
          <p:cNvPr id="19" name="Group 18"/>
          <p:cNvGrpSpPr/>
          <p:nvPr/>
        </p:nvGrpSpPr>
        <p:grpSpPr>
          <a:xfrm>
            <a:off x="4924425" y="1211508"/>
            <a:ext cx="1971677" cy="1303093"/>
            <a:chOff x="4924425" y="1211508"/>
            <a:chExt cx="1971677" cy="1303093"/>
          </a:xfrm>
        </p:grpSpPr>
        <p:sp>
          <p:nvSpPr>
            <p:cNvPr id="5" name="Oval 4"/>
            <p:cNvSpPr/>
            <p:nvPr/>
          </p:nvSpPr>
          <p:spPr>
            <a:xfrm>
              <a:off x="4924425" y="1471613"/>
              <a:ext cx="376238"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6527007" y="1471613"/>
              <a:ext cx="369095"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c 8"/>
            <p:cNvSpPr/>
            <p:nvPr/>
          </p:nvSpPr>
          <p:spPr>
            <a:xfrm>
              <a:off x="5210175" y="1913733"/>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Arc 9"/>
            <p:cNvSpPr/>
            <p:nvPr/>
          </p:nvSpPr>
          <p:spPr>
            <a:xfrm rot="10800000">
              <a:off x="5203032" y="1211513"/>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Arc 12"/>
            <p:cNvSpPr/>
            <p:nvPr/>
          </p:nvSpPr>
          <p:spPr>
            <a:xfrm flipV="1">
              <a:off x="5220892" y="1211508"/>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Arc 13"/>
            <p:cNvSpPr/>
            <p:nvPr/>
          </p:nvSpPr>
          <p:spPr>
            <a:xfrm rot="10800000" flipV="1">
              <a:off x="5203032" y="1916657"/>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20" name="Group 19"/>
          <p:cNvGrpSpPr/>
          <p:nvPr/>
        </p:nvGrpSpPr>
        <p:grpSpPr>
          <a:xfrm rot="5400000">
            <a:off x="215502" y="3640383"/>
            <a:ext cx="1971677" cy="1303093"/>
            <a:chOff x="4924425" y="1211508"/>
            <a:chExt cx="1971677" cy="1303093"/>
          </a:xfrm>
        </p:grpSpPr>
        <p:sp>
          <p:nvSpPr>
            <p:cNvPr id="21" name="Oval 20"/>
            <p:cNvSpPr/>
            <p:nvPr/>
          </p:nvSpPr>
          <p:spPr>
            <a:xfrm>
              <a:off x="4924425" y="1471613"/>
              <a:ext cx="376238"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527007" y="1471613"/>
              <a:ext cx="369095"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c 22"/>
            <p:cNvSpPr/>
            <p:nvPr/>
          </p:nvSpPr>
          <p:spPr>
            <a:xfrm>
              <a:off x="5210175" y="1913733"/>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Arc 23"/>
            <p:cNvSpPr/>
            <p:nvPr/>
          </p:nvSpPr>
          <p:spPr>
            <a:xfrm rot="10800000">
              <a:off x="5203032" y="1211513"/>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Arc 24"/>
            <p:cNvSpPr/>
            <p:nvPr/>
          </p:nvSpPr>
          <p:spPr>
            <a:xfrm flipV="1">
              <a:off x="5220892" y="1211508"/>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Arc 25"/>
            <p:cNvSpPr/>
            <p:nvPr/>
          </p:nvSpPr>
          <p:spPr>
            <a:xfrm rot="10800000" flipV="1">
              <a:off x="5203032" y="1916657"/>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8" name="Rectangle 27"/>
          <p:cNvSpPr/>
          <p:nvPr/>
        </p:nvSpPr>
        <p:spPr>
          <a:xfrm>
            <a:off x="4462304" y="1529008"/>
            <a:ext cx="527350" cy="461665"/>
          </a:xfrm>
          <a:prstGeom prst="rect">
            <a:avLst/>
          </a:prstGeom>
        </p:spPr>
        <p:txBody>
          <a:bodyPr wrap="square">
            <a:spAutoFit/>
          </a:bodyPr>
          <a:lstStyle/>
          <a:p>
            <a:r>
              <a:rPr lang="en-US" sz="2400" dirty="0"/>
              <a:t>Z</a:t>
            </a:r>
          </a:p>
        </p:txBody>
      </p:sp>
      <p:sp>
        <p:nvSpPr>
          <p:cNvPr id="29" name="Rectangle 28"/>
          <p:cNvSpPr/>
          <p:nvPr/>
        </p:nvSpPr>
        <p:spPr>
          <a:xfrm>
            <a:off x="7043579" y="1510480"/>
            <a:ext cx="527350" cy="461665"/>
          </a:xfrm>
          <a:prstGeom prst="rect">
            <a:avLst/>
          </a:prstGeom>
        </p:spPr>
        <p:txBody>
          <a:bodyPr wrap="square">
            <a:spAutoFit/>
          </a:bodyPr>
          <a:lstStyle/>
          <a:p>
            <a:r>
              <a:rPr lang="en-US" sz="2400" dirty="0"/>
              <a:t>Z</a:t>
            </a:r>
          </a:p>
        </p:txBody>
      </p:sp>
      <p:sp>
        <p:nvSpPr>
          <p:cNvPr id="30" name="Rectangle 29"/>
          <p:cNvSpPr/>
          <p:nvPr/>
        </p:nvSpPr>
        <p:spPr>
          <a:xfrm>
            <a:off x="1065432" y="2826566"/>
            <a:ext cx="527350" cy="461665"/>
          </a:xfrm>
          <a:prstGeom prst="rect">
            <a:avLst/>
          </a:prstGeom>
        </p:spPr>
        <p:txBody>
          <a:bodyPr wrap="square">
            <a:spAutoFit/>
          </a:bodyPr>
          <a:lstStyle/>
          <a:p>
            <a:r>
              <a:rPr lang="en-US" sz="2400" dirty="0"/>
              <a:t>Z</a:t>
            </a:r>
          </a:p>
        </p:txBody>
      </p:sp>
      <p:sp>
        <p:nvSpPr>
          <p:cNvPr id="31" name="Rectangle 30"/>
          <p:cNvSpPr/>
          <p:nvPr/>
        </p:nvSpPr>
        <p:spPr>
          <a:xfrm>
            <a:off x="988339" y="5238201"/>
            <a:ext cx="527350" cy="461665"/>
          </a:xfrm>
          <a:prstGeom prst="rect">
            <a:avLst/>
          </a:prstGeom>
        </p:spPr>
        <p:txBody>
          <a:bodyPr wrap="square">
            <a:spAutoFit/>
          </a:bodyPr>
          <a:lstStyle/>
          <a:p>
            <a:r>
              <a:rPr lang="en-US" sz="2400" dirty="0"/>
              <a:t>Z</a:t>
            </a:r>
          </a:p>
        </p:txBody>
      </p:sp>
      <p:sp>
        <p:nvSpPr>
          <p:cNvPr id="32" name="TextBox 31"/>
          <p:cNvSpPr txBox="1"/>
          <p:nvPr/>
        </p:nvSpPr>
        <p:spPr>
          <a:xfrm>
            <a:off x="284560" y="2454038"/>
            <a:ext cx="9836944" cy="461665"/>
          </a:xfrm>
          <a:prstGeom prst="rect">
            <a:avLst/>
          </a:prstGeom>
          <a:noFill/>
        </p:spPr>
        <p:txBody>
          <a:bodyPr wrap="square" rtlCol="0">
            <a:spAutoFit/>
          </a:bodyPr>
          <a:lstStyle/>
          <a:p>
            <a:r>
              <a:rPr lang="en-US" sz="2400" dirty="0"/>
              <a:t>Alternate Interpretation:  A Euclidean Cosmology!</a:t>
            </a:r>
          </a:p>
        </p:txBody>
      </p:sp>
      <p:sp>
        <p:nvSpPr>
          <p:cNvPr id="33" name="TextBox 32"/>
          <p:cNvSpPr txBox="1"/>
          <p:nvPr/>
        </p:nvSpPr>
        <p:spPr>
          <a:xfrm>
            <a:off x="1849958" y="3494210"/>
            <a:ext cx="10523017" cy="461665"/>
          </a:xfrm>
          <a:prstGeom prst="rect">
            <a:avLst/>
          </a:prstGeom>
          <a:noFill/>
        </p:spPr>
        <p:txBody>
          <a:bodyPr wrap="square" rtlCol="0">
            <a:spAutoFit/>
          </a:bodyPr>
          <a:lstStyle/>
          <a:p>
            <a:r>
              <a:rPr lang="en-US" sz="2400" dirty="0">
                <a:solidFill>
                  <a:srgbClr val="FF0000"/>
                </a:solidFill>
              </a:rPr>
              <a:t>So Z is also a “source” that creates a closed universe (aka “baby universe”) state.</a:t>
            </a:r>
          </a:p>
        </p:txBody>
      </p:sp>
      <mc:AlternateContent xmlns:mc="http://schemas.openxmlformats.org/markup-compatibility/2006">
        <mc:Choice xmlns:a14="http://schemas.microsoft.com/office/drawing/2010/main" Requires="a14">
          <p:sp>
            <p:nvSpPr>
              <p:cNvPr id="34" name="TextBox 33"/>
              <p:cNvSpPr txBox="1"/>
              <p:nvPr/>
            </p:nvSpPr>
            <p:spPr>
              <a:xfrm>
                <a:off x="2409823" y="4063477"/>
                <a:ext cx="9220202" cy="2339936"/>
              </a:xfrm>
              <a:prstGeom prst="rect">
                <a:avLst/>
              </a:prstGeom>
              <a:noFill/>
            </p:spPr>
            <p:txBody>
              <a:bodyPr wrap="square" rtlCol="0">
                <a:spAutoFit/>
              </a:bodyPr>
              <a:lstStyle/>
              <a:p>
                <a:r>
                  <a:rPr lang="en-US" sz="2400" dirty="0"/>
                  <a:t>Suggests that we </a:t>
                </a:r>
                <a:r>
                  <a:rPr lang="en-US" sz="2400" dirty="0" smtClean="0"/>
                  <a:t>define </a:t>
                </a:r>
                <a:r>
                  <a:rPr lang="en-US" sz="2400" dirty="0"/>
                  <a:t>general states </a:t>
                </a:r>
                <a14:m>
                  <m:oMath xmlns:m="http://schemas.openxmlformats.org/officeDocument/2006/math">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𝑍</m:t>
                        </m:r>
                      </m:e>
                      <m:sup>
                        <m:r>
                          <a:rPr lang="en-US" sz="2400" b="0" i="1" smtClean="0">
                            <a:latin typeface="Cambria Math" panose="02040503050406030204" pitchFamily="18" charset="0"/>
                          </a:rPr>
                          <m:t>𝑛</m:t>
                        </m:r>
                      </m:sup>
                    </m:sSup>
                    <m:r>
                      <a:rPr lang="en-US" sz="2400" b="0" i="1" smtClean="0">
                        <a:latin typeface="Cambria Math" panose="02040503050406030204" pitchFamily="18" charset="0"/>
                      </a:rPr>
                      <m:t>&gt; </m:t>
                    </m:r>
                    <m:r>
                      <a:rPr lang="en-US" sz="2400" b="0" i="1" smtClean="0">
                        <a:latin typeface="Cambria Math" panose="02040503050406030204" pitchFamily="18" charset="0"/>
                        <a:ea typeface="Cambria Math" panose="02040503050406030204" pitchFamily="18" charset="0"/>
                      </a:rPr>
                      <m:t>∈</m:t>
                    </m:r>
                    <m:sSub>
                      <m:sSubPr>
                        <m:ctrlPr>
                          <a:rPr lang="en-US" sz="2400" b="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𝐻</m:t>
                        </m:r>
                      </m:e>
                      <m:sub>
                        <m:r>
                          <a:rPr lang="en-US" sz="2400" b="0" i="1" smtClean="0">
                            <a:latin typeface="Cambria Math" panose="02040503050406030204" pitchFamily="18" charset="0"/>
                            <a:ea typeface="Cambria Math" panose="02040503050406030204" pitchFamily="18" charset="0"/>
                          </a:rPr>
                          <m:t>𝐵𝑈</m:t>
                        </m:r>
                      </m:sub>
                    </m:sSub>
                  </m:oMath>
                </a14:m>
                <a:r>
                  <a:rPr lang="en-US" sz="2400" dirty="0"/>
                  <a:t> as whatever is created by the source </a:t>
                </a:r>
                <a14:m>
                  <m:oMath xmlns:m="http://schemas.openxmlformats.org/officeDocument/2006/math">
                    <m:sSup>
                      <m:sSupPr>
                        <m:ctrlPr>
                          <a:rPr lang="en-US" sz="2400" i="1">
                            <a:latin typeface="Cambria Math" panose="02040503050406030204" pitchFamily="18" charset="0"/>
                          </a:rPr>
                        </m:ctrlPr>
                      </m:sSupPr>
                      <m:e>
                        <m:r>
                          <a:rPr lang="en-US" sz="2400" i="1">
                            <a:latin typeface="Cambria Math" panose="02040503050406030204" pitchFamily="18" charset="0"/>
                          </a:rPr>
                          <m:t>𝑍</m:t>
                        </m:r>
                      </m:e>
                      <m:sup>
                        <m:r>
                          <a:rPr lang="en-US" sz="2400" i="1">
                            <a:latin typeface="Cambria Math" panose="02040503050406030204" pitchFamily="18" charset="0"/>
                          </a:rPr>
                          <m:t>𝑛</m:t>
                        </m:r>
                      </m:sup>
                    </m:sSup>
                  </m:oMath>
                </a14:m>
                <a:r>
                  <a:rPr lang="en-US" sz="2400" dirty="0"/>
                  <a:t> for </a:t>
                </a:r>
                <a14:m>
                  <m:oMath xmlns:m="http://schemas.openxmlformats.org/officeDocument/2006/math">
                    <m:r>
                      <a:rPr lang="en-US" sz="2400" b="0" i="1" smtClean="0">
                        <a:latin typeface="Cambria Math" panose="02040503050406030204" pitchFamily="18" charset="0"/>
                      </a:rPr>
                      <m:t>𝑛</m:t>
                    </m:r>
                    <m:r>
                      <a:rPr lang="en-US" sz="2400" b="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rPr>
                      <m:t>0</m:t>
                    </m:r>
                  </m:oMath>
                </a14:m>
                <a:r>
                  <a:rPr lang="en-US" sz="2400" dirty="0"/>
                  <a:t>; i.e., include </a:t>
                </a:r>
                <a14:m>
                  <m:oMath xmlns:m="http://schemas.openxmlformats.org/officeDocument/2006/math">
                    <m:r>
                      <a:rPr lang="en-US" sz="2400" b="0" i="1" smtClean="0">
                        <a:latin typeface="Cambria Math" panose="02040503050406030204" pitchFamily="18" charset="0"/>
                      </a:rPr>
                      <m:t>|</m:t>
                    </m:r>
                    <m:r>
                      <a:rPr lang="en-US" sz="2400" b="0" i="1" smtClean="0">
                        <a:latin typeface="Cambria Math" panose="02040503050406030204" pitchFamily="18" charset="0"/>
                      </a:rPr>
                      <m:t>𝐻𝐻</m:t>
                    </m:r>
                    <m:r>
                      <a:rPr lang="en-US" sz="2400" b="0" i="1" smtClean="0">
                        <a:latin typeface="Cambria Math" panose="02040503050406030204" pitchFamily="18" charset="0"/>
                      </a:rPr>
                      <m:t>&gt; =|</m:t>
                    </m:r>
                    <m:sSup>
                      <m:sSupPr>
                        <m:ctrlPr>
                          <a:rPr lang="en-US" sz="2400" i="1">
                            <a:latin typeface="Cambria Math" panose="02040503050406030204" pitchFamily="18" charset="0"/>
                          </a:rPr>
                        </m:ctrlPr>
                      </m:sSupPr>
                      <m:e>
                        <m:r>
                          <a:rPr lang="en-US" sz="2400" i="1">
                            <a:latin typeface="Cambria Math" panose="02040503050406030204" pitchFamily="18" charset="0"/>
                          </a:rPr>
                          <m:t>𝑍</m:t>
                        </m:r>
                      </m:e>
                      <m:sup>
                        <m:r>
                          <a:rPr lang="en-US" sz="2400" b="0" i="1" smtClean="0">
                            <a:latin typeface="Cambria Math" panose="02040503050406030204" pitchFamily="18" charset="0"/>
                          </a:rPr>
                          <m:t>0</m:t>
                        </m:r>
                      </m:sup>
                    </m:sSup>
                    <m:r>
                      <a:rPr lang="en-US" sz="2400" b="0" i="1" smtClean="0">
                        <a:latin typeface="Cambria Math" panose="02040503050406030204" pitchFamily="18" charset="0"/>
                      </a:rPr>
                      <m:t>&gt; =|1&gt;</m:t>
                    </m:r>
                  </m:oMath>
                </a14:m>
                <a:r>
                  <a:rPr lang="en-US" sz="2400" dirty="0"/>
                  <a:t>.</a:t>
                </a:r>
              </a:p>
              <a:p>
                <a:endParaRPr lang="en-US" sz="2400" dirty="0"/>
              </a:p>
              <a:p>
                <a:r>
                  <a:rPr lang="en-US" sz="2400" dirty="0"/>
                  <a:t>We will then use our path integral to compute </a:t>
                </a:r>
                <a:endParaRPr lang="en-US" sz="2400" b="0" i="0"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2400" b="0" i="0" smtClean="0">
                          <a:latin typeface="Cambria Math" panose="02040503050406030204" pitchFamily="18" charset="0"/>
                        </a:rPr>
                        <m:t>&lt;</m:t>
                      </m:r>
                      <m:sSup>
                        <m:sSupPr>
                          <m:ctrlPr>
                            <a:rPr lang="en-US" sz="2400" i="1">
                              <a:latin typeface="Cambria Math" panose="02040503050406030204" pitchFamily="18" charset="0"/>
                            </a:rPr>
                          </m:ctrlPr>
                        </m:sSupPr>
                        <m:e>
                          <m:r>
                            <a:rPr lang="en-US" sz="2400" i="1">
                              <a:latin typeface="Cambria Math" panose="02040503050406030204" pitchFamily="18" charset="0"/>
                            </a:rPr>
                            <m:t>𝑍</m:t>
                          </m:r>
                        </m:e>
                        <m:sup>
                          <m:r>
                            <a:rPr lang="en-US" sz="2400" b="0" i="1" smtClean="0">
                              <a:latin typeface="Cambria Math" panose="02040503050406030204" pitchFamily="18" charset="0"/>
                            </a:rPr>
                            <m:t>𝑚</m:t>
                          </m:r>
                        </m:sup>
                      </m:sSup>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𝑍</m:t>
                          </m:r>
                        </m:e>
                        <m:sup>
                          <m:r>
                            <a:rPr lang="en-US" sz="2400" i="1">
                              <a:latin typeface="Cambria Math" panose="02040503050406030204" pitchFamily="18" charset="0"/>
                            </a:rPr>
                            <m:t>𝑛</m:t>
                          </m:r>
                        </m:sup>
                      </m:sSup>
                      <m:r>
                        <a:rPr lang="en-US" sz="2400" i="1">
                          <a:latin typeface="Cambria Math" panose="02040503050406030204" pitchFamily="18" charset="0"/>
                        </a:rPr>
                        <m:t>&gt;</m:t>
                      </m:r>
                      <m:r>
                        <a:rPr lang="en-US" sz="2400" b="0" i="1" smtClean="0">
                          <a:latin typeface="Cambria Math" panose="02040503050406030204" pitchFamily="18" charset="0"/>
                        </a:rPr>
                        <m:t> = : &lt;</m:t>
                      </m:r>
                      <m:sSup>
                        <m:sSupPr>
                          <m:ctrlPr>
                            <a:rPr lang="en-US" sz="2400" i="1">
                              <a:latin typeface="Cambria Math" panose="02040503050406030204" pitchFamily="18" charset="0"/>
                            </a:rPr>
                          </m:ctrlPr>
                        </m:sSupPr>
                        <m:e>
                          <m:r>
                            <a:rPr lang="en-US" sz="2400" i="1">
                              <a:latin typeface="Cambria Math" panose="02040503050406030204" pitchFamily="18" charset="0"/>
                            </a:rPr>
                            <m:t>𝑍</m:t>
                          </m:r>
                        </m:e>
                        <m:sup>
                          <m:r>
                            <a:rPr lang="en-US" sz="2400" b="0" i="1" smtClean="0">
                              <a:latin typeface="Cambria Math" panose="02040503050406030204" pitchFamily="18" charset="0"/>
                            </a:rPr>
                            <m:t>𝑚</m:t>
                          </m:r>
                          <m:r>
                            <a:rPr lang="en-US" sz="2400" b="0" i="1" smtClean="0">
                              <a:latin typeface="Cambria Math" panose="02040503050406030204" pitchFamily="18" charset="0"/>
                            </a:rPr>
                            <m:t>+</m:t>
                          </m:r>
                          <m:r>
                            <a:rPr lang="en-US" sz="2400" i="1">
                              <a:latin typeface="Cambria Math" panose="02040503050406030204" pitchFamily="18" charset="0"/>
                            </a:rPr>
                            <m:t>𝑛</m:t>
                          </m:r>
                        </m:sup>
                      </m:sSup>
                      <m:r>
                        <a:rPr lang="en-US" sz="2400" b="0" i="1" smtClean="0">
                          <a:latin typeface="Cambria Math" panose="02040503050406030204" pitchFamily="18" charset="0"/>
                        </a:rPr>
                        <m:t>&gt;;</m:t>
                      </m:r>
                    </m:oMath>
                  </m:oMathPara>
                </a14:m>
                <a:endParaRPr lang="en-US" sz="2400" b="0" dirty="0"/>
              </a:p>
              <a:p>
                <a:r>
                  <a:rPr lang="en-US" sz="2400" dirty="0"/>
                  <a:t>i.e., result of path integral with </a:t>
                </a:r>
                <a:r>
                  <a:rPr lang="en-US" sz="2400" dirty="0" err="1"/>
                  <a:t>m+n</a:t>
                </a:r>
                <a:r>
                  <a:rPr lang="en-US" sz="2400" dirty="0"/>
                  <a:t> boundaries.</a:t>
                </a:r>
              </a:p>
            </p:txBody>
          </p:sp>
        </mc:Choice>
        <mc:Fallback>
          <p:sp>
            <p:nvSpPr>
              <p:cNvPr id="34" name="TextBox 33"/>
              <p:cNvSpPr txBox="1">
                <a:spLocks noRot="1" noChangeAspect="1" noMove="1" noResize="1" noEditPoints="1" noAdjustHandles="1" noChangeArrowheads="1" noChangeShapeType="1" noTextEdit="1"/>
              </p:cNvSpPr>
              <p:nvPr/>
            </p:nvSpPr>
            <p:spPr>
              <a:xfrm>
                <a:off x="2409823" y="4063477"/>
                <a:ext cx="9220202" cy="2339936"/>
              </a:xfrm>
              <a:prstGeom prst="rect">
                <a:avLst/>
              </a:prstGeom>
              <a:blipFill>
                <a:blip r:embed="rId2"/>
                <a:stretch>
                  <a:fillRect l="-991" t="-2089" r="-529" b="-3916"/>
                </a:stretch>
              </a:blipFill>
            </p:spPr>
            <p:txBody>
              <a:bodyPr/>
              <a:lstStyle/>
              <a:p>
                <a:r>
                  <a:rPr lang="en-US">
                    <a:noFill/>
                  </a:rPr>
                  <a:t> </a:t>
                </a:r>
              </a:p>
            </p:txBody>
          </p:sp>
        </mc:Fallback>
      </mc:AlternateContent>
    </p:spTree>
    <p:extLst>
      <p:ext uri="{BB962C8B-B14F-4D97-AF65-F5344CB8AC3E}">
        <p14:creationId xmlns:p14="http://schemas.microsoft.com/office/powerpoint/2010/main" val="3991953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33" grpId="0"/>
      <p:bldP spid="3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50" y="143668"/>
            <a:ext cx="10515600" cy="663575"/>
          </a:xfrm>
        </p:spPr>
        <p:txBody>
          <a:bodyPr>
            <a:normAutofit fontScale="90000"/>
          </a:bodyPr>
          <a:lstStyle/>
          <a:p>
            <a:r>
              <a:rPr lang="en-US" dirty="0"/>
              <a:t>What physics will we study?</a:t>
            </a:r>
          </a:p>
        </p:txBody>
      </p:sp>
      <p:sp>
        <p:nvSpPr>
          <p:cNvPr id="4" name="TextBox 3"/>
          <p:cNvSpPr txBox="1"/>
          <p:nvPr/>
        </p:nvSpPr>
        <p:spPr>
          <a:xfrm>
            <a:off x="300037" y="807243"/>
            <a:ext cx="9836944" cy="461665"/>
          </a:xfrm>
          <a:prstGeom prst="rect">
            <a:avLst/>
          </a:prstGeom>
          <a:noFill/>
        </p:spPr>
        <p:txBody>
          <a:bodyPr wrap="square" rtlCol="0">
            <a:spAutoFit/>
          </a:bodyPr>
          <a:lstStyle/>
          <a:p>
            <a:r>
              <a:rPr lang="en-US" sz="2400" dirty="0"/>
              <a:t>As previously advertised, we will be interested in Euclidean wormholes:</a:t>
            </a:r>
          </a:p>
        </p:txBody>
      </p:sp>
      <p:grpSp>
        <p:nvGrpSpPr>
          <p:cNvPr id="19" name="Group 18"/>
          <p:cNvGrpSpPr/>
          <p:nvPr/>
        </p:nvGrpSpPr>
        <p:grpSpPr>
          <a:xfrm>
            <a:off x="4924425" y="1211508"/>
            <a:ext cx="1971677" cy="1303093"/>
            <a:chOff x="4924425" y="1211508"/>
            <a:chExt cx="1971677" cy="1303093"/>
          </a:xfrm>
        </p:grpSpPr>
        <p:sp>
          <p:nvSpPr>
            <p:cNvPr id="5" name="Oval 4"/>
            <p:cNvSpPr/>
            <p:nvPr/>
          </p:nvSpPr>
          <p:spPr>
            <a:xfrm>
              <a:off x="4924425" y="1471613"/>
              <a:ext cx="376238"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6527007" y="1471613"/>
              <a:ext cx="369095"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c 8"/>
            <p:cNvSpPr/>
            <p:nvPr/>
          </p:nvSpPr>
          <p:spPr>
            <a:xfrm>
              <a:off x="5210175" y="1913733"/>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Arc 9"/>
            <p:cNvSpPr/>
            <p:nvPr/>
          </p:nvSpPr>
          <p:spPr>
            <a:xfrm rot="10800000">
              <a:off x="5203032" y="1211513"/>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Arc 12"/>
            <p:cNvSpPr/>
            <p:nvPr/>
          </p:nvSpPr>
          <p:spPr>
            <a:xfrm flipV="1">
              <a:off x="5220892" y="1211508"/>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Arc 13"/>
            <p:cNvSpPr/>
            <p:nvPr/>
          </p:nvSpPr>
          <p:spPr>
            <a:xfrm rot="10800000" flipV="1">
              <a:off x="5203032" y="1916657"/>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20" name="Group 19"/>
          <p:cNvGrpSpPr/>
          <p:nvPr/>
        </p:nvGrpSpPr>
        <p:grpSpPr>
          <a:xfrm rot="5400000">
            <a:off x="215502" y="3640383"/>
            <a:ext cx="1971677" cy="1303093"/>
            <a:chOff x="4924425" y="1211508"/>
            <a:chExt cx="1971677" cy="1303093"/>
          </a:xfrm>
        </p:grpSpPr>
        <p:sp>
          <p:nvSpPr>
            <p:cNvPr id="21" name="Oval 20"/>
            <p:cNvSpPr/>
            <p:nvPr/>
          </p:nvSpPr>
          <p:spPr>
            <a:xfrm>
              <a:off x="4924425" y="1471613"/>
              <a:ext cx="376238"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527007" y="1471613"/>
              <a:ext cx="369095"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c 22"/>
            <p:cNvSpPr/>
            <p:nvPr/>
          </p:nvSpPr>
          <p:spPr>
            <a:xfrm>
              <a:off x="5210175" y="1913733"/>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Arc 23"/>
            <p:cNvSpPr/>
            <p:nvPr/>
          </p:nvSpPr>
          <p:spPr>
            <a:xfrm rot="10800000">
              <a:off x="5203032" y="1211513"/>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Arc 24"/>
            <p:cNvSpPr/>
            <p:nvPr/>
          </p:nvSpPr>
          <p:spPr>
            <a:xfrm flipV="1">
              <a:off x="5220892" y="1211508"/>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Arc 25"/>
            <p:cNvSpPr/>
            <p:nvPr/>
          </p:nvSpPr>
          <p:spPr>
            <a:xfrm rot="10800000" flipV="1">
              <a:off x="5203032" y="1916657"/>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8" name="Rectangle 27"/>
          <p:cNvSpPr/>
          <p:nvPr/>
        </p:nvSpPr>
        <p:spPr>
          <a:xfrm>
            <a:off x="4462304" y="1529008"/>
            <a:ext cx="527350" cy="461665"/>
          </a:xfrm>
          <a:prstGeom prst="rect">
            <a:avLst/>
          </a:prstGeom>
        </p:spPr>
        <p:txBody>
          <a:bodyPr wrap="square">
            <a:spAutoFit/>
          </a:bodyPr>
          <a:lstStyle/>
          <a:p>
            <a:r>
              <a:rPr lang="en-US" sz="2400" dirty="0"/>
              <a:t>Z</a:t>
            </a:r>
          </a:p>
        </p:txBody>
      </p:sp>
      <p:sp>
        <p:nvSpPr>
          <p:cNvPr id="29" name="Rectangle 28"/>
          <p:cNvSpPr/>
          <p:nvPr/>
        </p:nvSpPr>
        <p:spPr>
          <a:xfrm>
            <a:off x="7043579" y="1510480"/>
            <a:ext cx="527350" cy="461665"/>
          </a:xfrm>
          <a:prstGeom prst="rect">
            <a:avLst/>
          </a:prstGeom>
        </p:spPr>
        <p:txBody>
          <a:bodyPr wrap="square">
            <a:spAutoFit/>
          </a:bodyPr>
          <a:lstStyle/>
          <a:p>
            <a:r>
              <a:rPr lang="en-US" sz="2400" dirty="0"/>
              <a:t>Z</a:t>
            </a:r>
          </a:p>
        </p:txBody>
      </p:sp>
      <p:sp>
        <p:nvSpPr>
          <p:cNvPr id="30" name="Rectangle 29"/>
          <p:cNvSpPr/>
          <p:nvPr/>
        </p:nvSpPr>
        <p:spPr>
          <a:xfrm>
            <a:off x="1065432" y="2826566"/>
            <a:ext cx="527350" cy="461665"/>
          </a:xfrm>
          <a:prstGeom prst="rect">
            <a:avLst/>
          </a:prstGeom>
        </p:spPr>
        <p:txBody>
          <a:bodyPr wrap="square">
            <a:spAutoFit/>
          </a:bodyPr>
          <a:lstStyle/>
          <a:p>
            <a:r>
              <a:rPr lang="en-US" sz="2400" dirty="0"/>
              <a:t>Z</a:t>
            </a:r>
          </a:p>
        </p:txBody>
      </p:sp>
      <p:sp>
        <p:nvSpPr>
          <p:cNvPr id="31" name="Rectangle 30"/>
          <p:cNvSpPr/>
          <p:nvPr/>
        </p:nvSpPr>
        <p:spPr>
          <a:xfrm>
            <a:off x="988339" y="5238201"/>
            <a:ext cx="527350" cy="461665"/>
          </a:xfrm>
          <a:prstGeom prst="rect">
            <a:avLst/>
          </a:prstGeom>
        </p:spPr>
        <p:txBody>
          <a:bodyPr wrap="square">
            <a:spAutoFit/>
          </a:bodyPr>
          <a:lstStyle/>
          <a:p>
            <a:r>
              <a:rPr lang="en-US" sz="2400" dirty="0"/>
              <a:t>Z</a:t>
            </a:r>
          </a:p>
        </p:txBody>
      </p:sp>
      <p:sp>
        <p:nvSpPr>
          <p:cNvPr id="32" name="TextBox 31"/>
          <p:cNvSpPr txBox="1"/>
          <p:nvPr/>
        </p:nvSpPr>
        <p:spPr>
          <a:xfrm>
            <a:off x="284560" y="2454038"/>
            <a:ext cx="9836944" cy="461665"/>
          </a:xfrm>
          <a:prstGeom prst="rect">
            <a:avLst/>
          </a:prstGeom>
          <a:noFill/>
        </p:spPr>
        <p:txBody>
          <a:bodyPr wrap="square" rtlCol="0">
            <a:spAutoFit/>
          </a:bodyPr>
          <a:lstStyle/>
          <a:p>
            <a:r>
              <a:rPr lang="en-US" sz="2400" dirty="0"/>
              <a:t>Alternate Interpretation:  A Euclidean Cosmology!</a:t>
            </a:r>
          </a:p>
        </p:txBody>
      </p:sp>
      <p:sp>
        <p:nvSpPr>
          <p:cNvPr id="33" name="TextBox 32"/>
          <p:cNvSpPr txBox="1"/>
          <p:nvPr/>
        </p:nvSpPr>
        <p:spPr>
          <a:xfrm>
            <a:off x="1849958" y="3494210"/>
            <a:ext cx="10523017" cy="461665"/>
          </a:xfrm>
          <a:prstGeom prst="rect">
            <a:avLst/>
          </a:prstGeom>
          <a:noFill/>
        </p:spPr>
        <p:txBody>
          <a:bodyPr wrap="square" rtlCol="0">
            <a:spAutoFit/>
          </a:bodyPr>
          <a:lstStyle/>
          <a:p>
            <a:r>
              <a:rPr lang="en-US" sz="2400" dirty="0">
                <a:solidFill>
                  <a:srgbClr val="FF0000"/>
                </a:solidFill>
              </a:rPr>
              <a:t>So Z is also a “source” that creates a closed universe (aka “baby universe”) state.</a:t>
            </a:r>
          </a:p>
        </p:txBody>
      </p:sp>
      <mc:AlternateContent xmlns:mc="http://schemas.openxmlformats.org/markup-compatibility/2006">
        <mc:Choice xmlns:a14="http://schemas.microsoft.com/office/drawing/2010/main" Requires="a14">
          <p:sp>
            <p:nvSpPr>
              <p:cNvPr id="34" name="TextBox 33"/>
              <p:cNvSpPr txBox="1"/>
              <p:nvPr/>
            </p:nvSpPr>
            <p:spPr>
              <a:xfrm>
                <a:off x="2409823" y="4063477"/>
                <a:ext cx="9220202" cy="2732030"/>
              </a:xfrm>
              <a:prstGeom prst="rect">
                <a:avLst/>
              </a:prstGeom>
              <a:noFill/>
            </p:spPr>
            <p:txBody>
              <a:bodyPr wrap="square" rtlCol="0">
                <a:spAutoFit/>
              </a:bodyPr>
              <a:lstStyle/>
              <a:p>
                <a:r>
                  <a:rPr lang="en-US" sz="2400" dirty="0"/>
                  <a:t>Suggests that we </a:t>
                </a:r>
                <a:r>
                  <a:rPr lang="en-US" sz="2400" dirty="0" smtClean="0"/>
                  <a:t>define </a:t>
                </a:r>
                <a:r>
                  <a:rPr lang="en-US" sz="2400" dirty="0"/>
                  <a:t>general states </a:t>
                </a:r>
                <a14:m>
                  <m:oMath xmlns:m="http://schemas.openxmlformats.org/officeDocument/2006/math">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𝑍</m:t>
                        </m:r>
                      </m:e>
                      <m:sup>
                        <m:r>
                          <a:rPr lang="en-US" sz="2400" b="0" i="1" smtClean="0">
                            <a:latin typeface="Cambria Math" panose="02040503050406030204" pitchFamily="18" charset="0"/>
                          </a:rPr>
                          <m:t>𝑛</m:t>
                        </m:r>
                      </m:sup>
                    </m:sSup>
                    <m:r>
                      <a:rPr lang="en-US" sz="2400" b="0" i="1" smtClean="0">
                        <a:latin typeface="Cambria Math" panose="02040503050406030204" pitchFamily="18" charset="0"/>
                      </a:rPr>
                      <m:t>&gt; </m:t>
                    </m:r>
                    <m:r>
                      <a:rPr lang="en-US" sz="2400" b="0" i="1" smtClean="0">
                        <a:latin typeface="Cambria Math" panose="02040503050406030204" pitchFamily="18" charset="0"/>
                        <a:ea typeface="Cambria Math" panose="02040503050406030204" pitchFamily="18" charset="0"/>
                      </a:rPr>
                      <m:t>∈</m:t>
                    </m:r>
                    <m:sSub>
                      <m:sSubPr>
                        <m:ctrlPr>
                          <a:rPr lang="en-US" sz="2400" b="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𝐻</m:t>
                        </m:r>
                      </m:e>
                      <m:sub>
                        <m:r>
                          <a:rPr lang="en-US" sz="2400" b="0" i="1" smtClean="0">
                            <a:latin typeface="Cambria Math" panose="02040503050406030204" pitchFamily="18" charset="0"/>
                            <a:ea typeface="Cambria Math" panose="02040503050406030204" pitchFamily="18" charset="0"/>
                          </a:rPr>
                          <m:t>𝐵𝑈</m:t>
                        </m:r>
                      </m:sub>
                    </m:sSub>
                  </m:oMath>
                </a14:m>
                <a:r>
                  <a:rPr lang="en-US" sz="2400" dirty="0"/>
                  <a:t> as whatever is created by the source </a:t>
                </a:r>
                <a14:m>
                  <m:oMath xmlns:m="http://schemas.openxmlformats.org/officeDocument/2006/math">
                    <m:sSup>
                      <m:sSupPr>
                        <m:ctrlPr>
                          <a:rPr lang="en-US" sz="2400" i="1">
                            <a:latin typeface="Cambria Math" panose="02040503050406030204" pitchFamily="18" charset="0"/>
                          </a:rPr>
                        </m:ctrlPr>
                      </m:sSupPr>
                      <m:e>
                        <m:r>
                          <a:rPr lang="en-US" sz="2400" i="1">
                            <a:latin typeface="Cambria Math" panose="02040503050406030204" pitchFamily="18" charset="0"/>
                          </a:rPr>
                          <m:t>𝑍</m:t>
                        </m:r>
                      </m:e>
                      <m:sup>
                        <m:r>
                          <a:rPr lang="en-US" sz="2400" i="1">
                            <a:latin typeface="Cambria Math" panose="02040503050406030204" pitchFamily="18" charset="0"/>
                          </a:rPr>
                          <m:t>𝑛</m:t>
                        </m:r>
                      </m:sup>
                    </m:sSup>
                  </m:oMath>
                </a14:m>
                <a:r>
                  <a:rPr lang="en-US" sz="2400" dirty="0"/>
                  <a:t> for </a:t>
                </a:r>
                <a14:m>
                  <m:oMath xmlns:m="http://schemas.openxmlformats.org/officeDocument/2006/math">
                    <m:r>
                      <a:rPr lang="en-US" sz="2400" b="0" i="1" smtClean="0">
                        <a:latin typeface="Cambria Math" panose="02040503050406030204" pitchFamily="18" charset="0"/>
                      </a:rPr>
                      <m:t>𝑛</m:t>
                    </m:r>
                    <m:r>
                      <a:rPr lang="en-US" sz="2400" b="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rPr>
                      <m:t>0</m:t>
                    </m:r>
                  </m:oMath>
                </a14:m>
                <a:r>
                  <a:rPr lang="en-US" sz="2400" dirty="0"/>
                  <a:t>; i.e., include </a:t>
                </a:r>
                <a14:m>
                  <m:oMath xmlns:m="http://schemas.openxmlformats.org/officeDocument/2006/math">
                    <m:r>
                      <a:rPr lang="en-US" sz="2400" b="0" i="1" smtClean="0">
                        <a:latin typeface="Cambria Math" panose="02040503050406030204" pitchFamily="18" charset="0"/>
                      </a:rPr>
                      <m:t>|</m:t>
                    </m:r>
                    <m:r>
                      <a:rPr lang="en-US" sz="2400" b="0" i="1" smtClean="0">
                        <a:latin typeface="Cambria Math" panose="02040503050406030204" pitchFamily="18" charset="0"/>
                      </a:rPr>
                      <m:t>𝐻𝐻</m:t>
                    </m:r>
                    <m:r>
                      <a:rPr lang="en-US" sz="2400" b="0" i="1" smtClean="0">
                        <a:latin typeface="Cambria Math" panose="02040503050406030204" pitchFamily="18" charset="0"/>
                      </a:rPr>
                      <m:t>&gt; =|</m:t>
                    </m:r>
                    <m:sSup>
                      <m:sSupPr>
                        <m:ctrlPr>
                          <a:rPr lang="en-US" sz="2400" i="1">
                            <a:latin typeface="Cambria Math" panose="02040503050406030204" pitchFamily="18" charset="0"/>
                          </a:rPr>
                        </m:ctrlPr>
                      </m:sSupPr>
                      <m:e>
                        <m:r>
                          <a:rPr lang="en-US" sz="2400" i="1">
                            <a:latin typeface="Cambria Math" panose="02040503050406030204" pitchFamily="18" charset="0"/>
                          </a:rPr>
                          <m:t>𝑍</m:t>
                        </m:r>
                      </m:e>
                      <m:sup>
                        <m:r>
                          <a:rPr lang="en-US" sz="2400" b="0" i="1" smtClean="0">
                            <a:latin typeface="Cambria Math" panose="02040503050406030204" pitchFamily="18" charset="0"/>
                          </a:rPr>
                          <m:t>0</m:t>
                        </m:r>
                      </m:sup>
                    </m:sSup>
                    <m:r>
                      <a:rPr lang="en-US" sz="2400" b="0" i="1" smtClean="0">
                        <a:latin typeface="Cambria Math" panose="02040503050406030204" pitchFamily="18" charset="0"/>
                      </a:rPr>
                      <m:t>&gt; =|1&gt;</m:t>
                    </m:r>
                  </m:oMath>
                </a14:m>
                <a:r>
                  <a:rPr lang="en-US" sz="2400" dirty="0"/>
                  <a:t>.</a:t>
                </a:r>
              </a:p>
              <a:p>
                <a:endParaRPr lang="en-US" sz="2400" dirty="0"/>
              </a:p>
              <a:p>
                <a:r>
                  <a:rPr lang="en-US" sz="2400" dirty="0">
                    <a:solidFill>
                      <a:srgbClr val="FF0000"/>
                    </a:solidFill>
                  </a:rPr>
                  <a:t>Note:  Suppose we (tentatively) define an operator </a:t>
                </a:r>
                <a14:m>
                  <m:oMath xmlns:m="http://schemas.openxmlformats.org/officeDocument/2006/math">
                    <m:acc>
                      <m:accPr>
                        <m:chr m:val="̂"/>
                        <m:ctrlPr>
                          <a:rPr lang="en-US" sz="2400" i="1" smtClean="0">
                            <a:solidFill>
                              <a:srgbClr val="FF0000"/>
                            </a:solidFill>
                            <a:latin typeface="Cambria Math" panose="02040503050406030204" pitchFamily="18" charset="0"/>
                          </a:rPr>
                        </m:ctrlPr>
                      </m:accPr>
                      <m:e>
                        <m:r>
                          <a:rPr lang="en-US" sz="2400" i="1">
                            <a:solidFill>
                              <a:srgbClr val="FF0000"/>
                            </a:solidFill>
                            <a:latin typeface="Cambria Math" panose="02040503050406030204" pitchFamily="18" charset="0"/>
                          </a:rPr>
                          <m:t>𝑍</m:t>
                        </m:r>
                      </m:e>
                    </m:acc>
                  </m:oMath>
                </a14:m>
                <a:r>
                  <a:rPr lang="en-US" sz="2400" dirty="0" smtClean="0">
                    <a:solidFill>
                      <a:srgbClr val="FF0000"/>
                    </a:solidFill>
                  </a:rPr>
                  <a:t> </a:t>
                </a:r>
                <a:r>
                  <a:rPr lang="en-US" sz="2400" dirty="0">
                    <a:solidFill>
                      <a:srgbClr val="FF0000"/>
                    </a:solidFill>
                  </a:rPr>
                  <a:t>that adds another circle; i.e. such that </a:t>
                </a:r>
                <a:r>
                  <a:rPr lang="en-US" sz="2400" dirty="0"/>
                  <a:t> </a:t>
                </a:r>
                <a14:m>
                  <m:oMath xmlns:m="http://schemas.openxmlformats.org/officeDocument/2006/math">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𝑍</m:t>
                        </m:r>
                      </m:e>
                    </m:acc>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𝑍</m:t>
                        </m:r>
                      </m:e>
                      <m:sup>
                        <m:r>
                          <a:rPr lang="en-US" sz="2400" b="0" i="1" smtClean="0">
                            <a:latin typeface="Cambria Math" panose="02040503050406030204" pitchFamily="18" charset="0"/>
                          </a:rPr>
                          <m:t>𝑛</m:t>
                        </m:r>
                      </m:sup>
                    </m:sSup>
                    <m:r>
                      <a:rPr lang="en-US" sz="2400" b="0" i="1" smtClean="0">
                        <a:latin typeface="Cambria Math" panose="02040503050406030204" pitchFamily="18" charset="0"/>
                      </a:rPr>
                      <m:t>&gt; =</m:t>
                    </m:r>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𝑍</m:t>
                        </m:r>
                      </m:e>
                      <m:sup>
                        <m:r>
                          <a:rPr lang="en-US" sz="2400" i="1">
                            <a:latin typeface="Cambria Math" panose="02040503050406030204" pitchFamily="18" charset="0"/>
                          </a:rPr>
                          <m:t>𝑛</m:t>
                        </m:r>
                        <m:r>
                          <a:rPr lang="en-US" sz="2400" b="0" i="1" smtClean="0">
                            <a:latin typeface="Cambria Math" panose="02040503050406030204" pitchFamily="18" charset="0"/>
                          </a:rPr>
                          <m:t>+1</m:t>
                        </m:r>
                      </m:sup>
                    </m:sSup>
                    <m:r>
                      <a:rPr lang="en-US" sz="2400" i="1">
                        <a:latin typeface="Cambria Math" panose="02040503050406030204" pitchFamily="18" charset="0"/>
                      </a:rPr>
                      <m:t>&gt;</m:t>
                    </m:r>
                  </m:oMath>
                </a14:m>
                <a:r>
                  <a:rPr lang="en-US" sz="2400" dirty="0">
                    <a:solidFill>
                      <a:srgbClr val="FF0000"/>
                    </a:solidFill>
                  </a:rPr>
                  <a:t>.</a:t>
                </a:r>
              </a:p>
              <a:p>
                <a:endParaRPr lang="en-US" sz="2400" dirty="0">
                  <a:solidFill>
                    <a:srgbClr val="FF0000"/>
                  </a:solidFill>
                </a:endParaRPr>
              </a:p>
              <a:p>
                <a:r>
                  <a:rPr lang="en-US" sz="2400" dirty="0">
                    <a:solidFill>
                      <a:srgbClr val="FF0000"/>
                    </a:solidFill>
                  </a:rPr>
                  <a:t>Then</a:t>
                </a:r>
                <a:r>
                  <a:rPr lang="en-US" sz="2400" dirty="0">
                    <a:solidFill>
                      <a:schemeClr val="tx1"/>
                    </a:solidFill>
                  </a:rPr>
                  <a:t> </a:t>
                </a:r>
                <a14:m>
                  <m:oMath xmlns:m="http://schemas.openxmlformats.org/officeDocument/2006/math">
                    <m:d>
                      <m:dPr>
                        <m:begChr m:val="⟨"/>
                        <m:endChr m:val="⟩"/>
                        <m:ctrlPr>
                          <a:rPr lang="en-US" sz="2400" i="1" smtClean="0">
                            <a:solidFill>
                              <a:schemeClr val="tx1"/>
                            </a:solidFill>
                            <a:latin typeface="Cambria Math" panose="02040503050406030204" pitchFamily="18" charset="0"/>
                          </a:rPr>
                        </m:ctrlPr>
                      </m:dPr>
                      <m:e>
                        <m:sSup>
                          <m:sSupPr>
                            <m:ctrlPr>
                              <a:rPr lang="en-US" sz="2400" i="1" smtClean="0">
                                <a:solidFill>
                                  <a:schemeClr val="tx1"/>
                                </a:solidFill>
                                <a:latin typeface="Cambria Math" panose="02040503050406030204" pitchFamily="18" charset="0"/>
                              </a:rPr>
                            </m:ctrlPr>
                          </m:sSupPr>
                          <m:e>
                            <m:r>
                              <a:rPr lang="en-US" sz="2400" b="0" i="1" smtClean="0">
                                <a:solidFill>
                                  <a:schemeClr val="tx1"/>
                                </a:solidFill>
                                <a:latin typeface="Cambria Math" panose="02040503050406030204" pitchFamily="18" charset="0"/>
                              </a:rPr>
                              <m:t>𝑍</m:t>
                            </m:r>
                          </m:e>
                          <m:sup>
                            <m:r>
                              <a:rPr lang="en-US" sz="2400" b="0" i="1" smtClean="0">
                                <a:solidFill>
                                  <a:schemeClr val="tx1"/>
                                </a:solidFill>
                                <a:latin typeface="Cambria Math" panose="02040503050406030204" pitchFamily="18" charset="0"/>
                              </a:rPr>
                              <m:t>𝑛</m:t>
                            </m:r>
                          </m:sup>
                        </m:sSup>
                      </m:e>
                    </m:d>
                    <m:r>
                      <a:rPr lang="en-US" sz="2400" b="0" i="1" smtClean="0">
                        <a:solidFill>
                          <a:schemeClr val="tx1"/>
                        </a:solidFill>
                        <a:latin typeface="Cambria Math" panose="02040503050406030204" pitchFamily="18" charset="0"/>
                      </a:rPr>
                      <m:t>= &lt;1</m:t>
                    </m:r>
                    <m:d>
                      <m:dPr>
                        <m:begChr m:val="|"/>
                        <m:endChr m:val="|"/>
                        <m:ctrlPr>
                          <a:rPr lang="en-US" sz="2400" b="0" i="1" smtClean="0">
                            <a:solidFill>
                              <a:schemeClr val="tx1"/>
                            </a:solidFill>
                            <a:latin typeface="Cambria Math" panose="02040503050406030204" pitchFamily="18" charset="0"/>
                          </a:rPr>
                        </m:ctrlPr>
                      </m:dPr>
                      <m:e>
                        <m:sSup>
                          <m:sSupPr>
                            <m:ctrlPr>
                              <a:rPr lang="en-US" sz="2400" i="1">
                                <a:latin typeface="Cambria Math" panose="02040503050406030204" pitchFamily="18" charset="0"/>
                              </a:rPr>
                            </m:ctrlPr>
                          </m:sSupPr>
                          <m:e>
                            <m:r>
                              <a:rPr lang="en-US" sz="2400" i="1">
                                <a:latin typeface="Cambria Math" panose="02040503050406030204" pitchFamily="18" charset="0"/>
                              </a:rPr>
                              <m:t>𝑍</m:t>
                            </m:r>
                          </m:e>
                          <m:sup>
                            <m:r>
                              <a:rPr lang="en-US" sz="2400" i="1">
                                <a:latin typeface="Cambria Math" panose="02040503050406030204" pitchFamily="18" charset="0"/>
                              </a:rPr>
                              <m:t>𝑛</m:t>
                            </m:r>
                          </m:sup>
                        </m:sSup>
                        <m:r>
                          <a:rPr lang="en-US" sz="2400" b="0" i="1" smtClean="0">
                            <a:latin typeface="Cambria Math" panose="02040503050406030204" pitchFamily="18" charset="0"/>
                          </a:rPr>
                          <m:t>&gt; =&lt;1|</m:t>
                        </m:r>
                        <m:sSup>
                          <m:sSupPr>
                            <m:ctrlPr>
                              <a:rPr lang="en-US" sz="2400" i="1">
                                <a:latin typeface="Cambria Math" panose="02040503050406030204" pitchFamily="18" charset="0"/>
                              </a:rPr>
                            </m:ctrlPr>
                          </m:sSupPr>
                          <m:e>
                            <m:acc>
                              <m:accPr>
                                <m:chr m:val="̂"/>
                                <m:ctrlPr>
                                  <a:rPr lang="en-US" sz="2400" i="1">
                                    <a:latin typeface="Cambria Math" panose="02040503050406030204" pitchFamily="18" charset="0"/>
                                  </a:rPr>
                                </m:ctrlPr>
                              </m:accPr>
                              <m:e>
                                <m:r>
                                  <a:rPr lang="en-US" sz="2400" i="1">
                                    <a:latin typeface="Cambria Math" panose="02040503050406030204" pitchFamily="18" charset="0"/>
                                  </a:rPr>
                                  <m:t>𝑍</m:t>
                                </m:r>
                              </m:e>
                            </m:acc>
                          </m:e>
                          <m:sup>
                            <m:r>
                              <a:rPr lang="en-US" sz="2400" i="1">
                                <a:latin typeface="Cambria Math" panose="02040503050406030204" pitchFamily="18" charset="0"/>
                              </a:rPr>
                              <m:t>𝑛</m:t>
                            </m:r>
                          </m:sup>
                        </m:sSup>
                      </m:e>
                    </m:d>
                    <m:r>
                      <a:rPr lang="en-US" sz="2400" b="0" i="1" smtClean="0">
                        <a:latin typeface="Cambria Math" panose="02040503050406030204" pitchFamily="18" charset="0"/>
                      </a:rPr>
                      <m:t>1&gt;=&lt;</m:t>
                    </m:r>
                    <m:r>
                      <a:rPr lang="en-US" sz="2400" b="0" i="1" smtClean="0">
                        <a:latin typeface="Cambria Math" panose="02040503050406030204" pitchFamily="18" charset="0"/>
                      </a:rPr>
                      <m:t>𝐻𝐻</m:t>
                    </m:r>
                    <m:d>
                      <m:dPr>
                        <m:begChr m:val="|"/>
                        <m:endChr m:val="|"/>
                        <m:ctrlPr>
                          <a:rPr lang="en-US" sz="2400" i="1">
                            <a:latin typeface="Cambria Math" panose="02040503050406030204" pitchFamily="18" charset="0"/>
                          </a:rPr>
                        </m:ctrlPr>
                      </m:dPr>
                      <m:e>
                        <m:sSup>
                          <m:sSupPr>
                            <m:ctrlPr>
                              <a:rPr lang="en-US" sz="2400" i="1">
                                <a:latin typeface="Cambria Math" panose="02040503050406030204" pitchFamily="18" charset="0"/>
                              </a:rPr>
                            </m:ctrlPr>
                          </m:sSupPr>
                          <m:e>
                            <m:acc>
                              <m:accPr>
                                <m:chr m:val="̂"/>
                                <m:ctrlPr>
                                  <a:rPr lang="en-US" sz="2400" i="1">
                                    <a:latin typeface="Cambria Math" panose="02040503050406030204" pitchFamily="18" charset="0"/>
                                  </a:rPr>
                                </m:ctrlPr>
                              </m:accPr>
                              <m:e>
                                <m:r>
                                  <a:rPr lang="en-US" sz="2400" i="1">
                                    <a:latin typeface="Cambria Math" panose="02040503050406030204" pitchFamily="18" charset="0"/>
                                  </a:rPr>
                                  <m:t>𝑍</m:t>
                                </m:r>
                              </m:e>
                            </m:acc>
                          </m:e>
                          <m:sup>
                            <m:r>
                              <a:rPr lang="en-US" sz="2400" i="1">
                                <a:latin typeface="Cambria Math" panose="02040503050406030204" pitchFamily="18" charset="0"/>
                              </a:rPr>
                              <m:t>𝑛</m:t>
                            </m:r>
                          </m:sup>
                        </m:sSup>
                      </m:e>
                    </m:d>
                    <m:r>
                      <a:rPr lang="en-US" sz="2400" b="0" i="1" smtClean="0">
                        <a:latin typeface="Cambria Math" panose="02040503050406030204" pitchFamily="18" charset="0"/>
                      </a:rPr>
                      <m:t>𝐻𝐻</m:t>
                    </m:r>
                    <m:r>
                      <a:rPr lang="en-US" sz="2400" i="1">
                        <a:latin typeface="Cambria Math" panose="02040503050406030204" pitchFamily="18" charset="0"/>
                      </a:rPr>
                      <m:t>&gt;</m:t>
                    </m:r>
                    <m:r>
                      <a:rPr lang="en-US" sz="2400" b="0" i="1" smtClean="0">
                        <a:latin typeface="Cambria Math" panose="02040503050406030204" pitchFamily="18" charset="0"/>
                      </a:rPr>
                      <m:t>.</m:t>
                    </m:r>
                  </m:oMath>
                </a14:m>
                <a:endParaRPr lang="en-US" sz="2400" dirty="0">
                  <a:solidFill>
                    <a:srgbClr val="FF0000"/>
                  </a:solidFill>
                </a:endParaRPr>
              </a:p>
            </p:txBody>
          </p:sp>
        </mc:Choice>
        <mc:Fallback>
          <p:sp>
            <p:nvSpPr>
              <p:cNvPr id="34" name="TextBox 33"/>
              <p:cNvSpPr txBox="1">
                <a:spLocks noRot="1" noChangeAspect="1" noMove="1" noResize="1" noEditPoints="1" noAdjustHandles="1" noChangeArrowheads="1" noChangeShapeType="1" noTextEdit="1"/>
              </p:cNvSpPr>
              <p:nvPr/>
            </p:nvSpPr>
            <p:spPr>
              <a:xfrm>
                <a:off x="2409823" y="4063477"/>
                <a:ext cx="9220202" cy="2732030"/>
              </a:xfrm>
              <a:prstGeom prst="rect">
                <a:avLst/>
              </a:prstGeom>
              <a:blipFill>
                <a:blip r:embed="rId2"/>
                <a:stretch>
                  <a:fillRect l="-991" t="-1786" r="-529" b="-4018"/>
                </a:stretch>
              </a:blipFill>
            </p:spPr>
            <p:txBody>
              <a:bodyPr/>
              <a:lstStyle/>
              <a:p>
                <a:r>
                  <a:rPr lang="en-US">
                    <a:noFill/>
                  </a:rPr>
                  <a:t> </a:t>
                </a:r>
              </a:p>
            </p:txBody>
          </p:sp>
        </mc:Fallback>
      </mc:AlternateContent>
    </p:spTree>
    <p:extLst>
      <p:ext uri="{BB962C8B-B14F-4D97-AF65-F5344CB8AC3E}">
        <p14:creationId xmlns:p14="http://schemas.microsoft.com/office/powerpoint/2010/main" val="10612201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209549" y="143668"/>
                <a:ext cx="11636097" cy="663575"/>
              </a:xfrm>
            </p:spPr>
            <p:txBody>
              <a:bodyPr>
                <a:normAutofit fontScale="90000"/>
              </a:bodyPr>
              <a:lstStyle/>
              <a:p>
                <a:r>
                  <a:rPr lang="en-US" dirty="0"/>
                  <a:t>What physics does the operator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𝑍</m:t>
                        </m:r>
                      </m:e>
                    </m:acc>
                  </m:oMath>
                </a14:m>
                <a:r>
                  <a:rPr lang="en-US" dirty="0"/>
                  <a:t> encode</a:t>
                </a:r>
                <a:r>
                  <a:rPr lang="en-US" dirty="0" smtClean="0"/>
                  <a:t>? </a:t>
                </a:r>
                <a:r>
                  <a:rPr lang="en-US" sz="3600" dirty="0" smtClean="0">
                    <a:solidFill>
                      <a:srgbClr val="FF0000"/>
                    </a:solidFill>
                  </a:rPr>
                  <a:t>(heuristics)</a:t>
                </a:r>
                <a:endParaRPr lang="en-US" dirty="0">
                  <a:solidFill>
                    <a:srgbClr val="FF0000"/>
                  </a:solidFill>
                </a:endParaRPr>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209549" y="143668"/>
                <a:ext cx="11636097" cy="663575"/>
              </a:xfrm>
              <a:blipFill>
                <a:blip r:embed="rId2"/>
                <a:stretch>
                  <a:fillRect l="-1833" t="-23148" b="-3981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558661" y="2616590"/>
                <a:ext cx="8963025" cy="4149982"/>
              </a:xfrm>
              <a:prstGeom prst="rect">
                <a:avLst/>
              </a:prstGeom>
              <a:noFill/>
            </p:spPr>
            <p:txBody>
              <a:bodyPr wrap="square" rtlCol="0">
                <a:spAutoFit/>
              </a:bodyPr>
              <a:lstStyle/>
              <a:p>
                <a:r>
                  <a:rPr lang="en-US" sz="2000" dirty="0"/>
                  <a:t>Here we find that the above BC gives </a:t>
                </a:r>
                <a14:m>
                  <m:oMath xmlns:m="http://schemas.openxmlformats.org/officeDocument/2006/math">
                    <m:d>
                      <m:dPr>
                        <m:begChr m:val="⟨"/>
                        <m:endChr m:val="⟩"/>
                        <m:ctrlPr>
                          <a:rPr lang="en-US" sz="2000" i="1">
                            <a:latin typeface="Cambria Math" panose="02040503050406030204" pitchFamily="18" charset="0"/>
                          </a:rPr>
                        </m:ctrlPr>
                      </m:dPr>
                      <m:e>
                        <m:r>
                          <a:rPr lang="en-US" sz="2000" b="0" i="1" smtClean="0">
                            <a:latin typeface="Cambria Math" panose="02040503050406030204" pitchFamily="18" charset="0"/>
                          </a:rPr>
                          <m:t>𝑍</m:t>
                        </m:r>
                      </m:e>
                    </m:d>
                    <m:r>
                      <a:rPr lang="en-US" sz="2000" i="1">
                        <a:latin typeface="Cambria Math" panose="02040503050406030204" pitchFamily="18" charset="0"/>
                      </a:rPr>
                      <m:t>= &lt;</m:t>
                    </m:r>
                    <m:r>
                      <a:rPr lang="en-US" sz="2000" i="1">
                        <a:latin typeface="Cambria Math" panose="02040503050406030204" pitchFamily="18" charset="0"/>
                      </a:rPr>
                      <m:t>𝐻𝐻</m:t>
                    </m:r>
                    <m:d>
                      <m:dPr>
                        <m:begChr m:val="|"/>
                        <m:endChr m:val="|"/>
                        <m:ctrlPr>
                          <a:rPr lang="en-US" sz="2000" i="1">
                            <a:latin typeface="Cambria Math" panose="02040503050406030204" pitchFamily="18" charset="0"/>
                          </a:rPr>
                        </m:ctrlPr>
                      </m:dPr>
                      <m:e>
                        <m:acc>
                          <m:accPr>
                            <m:chr m:val="̂"/>
                            <m:ctrlPr>
                              <a:rPr lang="en-US" sz="2000" i="1">
                                <a:latin typeface="Cambria Math" panose="02040503050406030204" pitchFamily="18" charset="0"/>
                              </a:rPr>
                            </m:ctrlPr>
                          </m:accPr>
                          <m:e>
                            <m:r>
                              <a:rPr lang="en-US" sz="2000" i="1">
                                <a:latin typeface="Cambria Math" panose="02040503050406030204" pitchFamily="18" charset="0"/>
                              </a:rPr>
                              <m:t>𝑍</m:t>
                            </m:r>
                          </m:e>
                        </m:acc>
                      </m:e>
                    </m:d>
                    <m:r>
                      <a:rPr lang="en-US" sz="2000" i="1">
                        <a:latin typeface="Cambria Math" panose="02040503050406030204" pitchFamily="18" charset="0"/>
                      </a:rPr>
                      <m:t>𝐻𝐻</m:t>
                    </m:r>
                    <m:r>
                      <a:rPr lang="en-US" sz="2000" i="1">
                        <a:latin typeface="Cambria Math" panose="02040503050406030204" pitchFamily="18" charset="0"/>
                      </a:rPr>
                      <m:t>&gt;.</m:t>
                    </m:r>
                  </m:oMath>
                </a14:m>
                <a:r>
                  <a:rPr lang="en-US" sz="2000" dirty="0"/>
                  <a:t>  So it is tempting to think that 1) there </a:t>
                </a:r>
                <a:r>
                  <a:rPr lang="en-US" sz="2000" dirty="0" smtClean="0"/>
                  <a:t>should be </a:t>
                </a:r>
                <a:r>
                  <a:rPr lang="en-US" sz="2000" dirty="0"/>
                  <a:t>a new class of states in the theory which are asymptotically AdS2 in the usual sense (i.e., where space is infinite but approaches the asymptotically AdS2 boundary) and 2) the dimension of the associated Hilbert space is somehow not a fixed number, but is somehow an operator </a:t>
                </a:r>
                <a14:m>
                  <m:oMath xmlns:m="http://schemas.openxmlformats.org/officeDocument/2006/math">
                    <m:acc>
                      <m:accPr>
                        <m:chr m:val="̂"/>
                        <m:ctrlPr>
                          <a:rPr lang="en-US" sz="2000" i="1">
                            <a:latin typeface="Cambria Math" panose="02040503050406030204" pitchFamily="18" charset="0"/>
                          </a:rPr>
                        </m:ctrlPr>
                      </m:accPr>
                      <m:e>
                        <m:r>
                          <a:rPr lang="en-US" sz="2000" i="1">
                            <a:latin typeface="Cambria Math" panose="02040503050406030204" pitchFamily="18" charset="0"/>
                          </a:rPr>
                          <m:t>𝑍</m:t>
                        </m:r>
                      </m:e>
                    </m:acc>
                  </m:oMath>
                </a14:m>
                <a:r>
                  <a:rPr lang="en-US" sz="2000" dirty="0"/>
                  <a:t> on the Hilbert space of closed universes.  I.e., that the dimension of the dual CFT Hilbert space depends on the state of the closed universes.  </a:t>
                </a:r>
              </a:p>
              <a:p>
                <a:endParaRPr lang="en-US" sz="2000" dirty="0"/>
              </a:p>
              <a:p>
                <a:r>
                  <a:rPr lang="en-US" sz="2000" dirty="0"/>
                  <a:t>In particular, we can get different expectation values for </a:t>
                </a:r>
                <a14:m>
                  <m:oMath xmlns:m="http://schemas.openxmlformats.org/officeDocument/2006/math">
                    <m:acc>
                      <m:accPr>
                        <m:chr m:val="̂"/>
                        <m:ctrlPr>
                          <a:rPr lang="en-US" sz="2000" i="1">
                            <a:latin typeface="Cambria Math" panose="02040503050406030204" pitchFamily="18" charset="0"/>
                          </a:rPr>
                        </m:ctrlPr>
                      </m:accPr>
                      <m:e>
                        <m:r>
                          <a:rPr lang="en-US" sz="2000" i="1">
                            <a:latin typeface="Cambria Math" panose="02040503050406030204" pitchFamily="18" charset="0"/>
                          </a:rPr>
                          <m:t>𝑍</m:t>
                        </m:r>
                      </m:e>
                    </m:acc>
                  </m:oMath>
                </a14:m>
                <a:r>
                  <a:rPr lang="en-US" sz="2000" dirty="0"/>
                  <a:t> when we turn on sources for the BU states.</a:t>
                </a:r>
              </a:p>
              <a:p>
                <a:endParaRPr lang="en-US" sz="2000" dirty="0"/>
              </a:p>
              <a:p>
                <a:r>
                  <a:rPr lang="en-US" sz="2000" dirty="0" smtClean="0"/>
                  <a:t>Warning:  The Z-only model is too simple to display the full set of As AdS2 states, but this works in more complete models..</a:t>
                </a:r>
                <a:endParaRPr lang="en-US" sz="2000" dirty="0"/>
              </a:p>
            </p:txBody>
          </p:sp>
        </mc:Choice>
        <mc:Fallback xmlns="">
          <p:sp>
            <p:nvSpPr>
              <p:cNvPr id="32" name="TextBox 31"/>
              <p:cNvSpPr txBox="1">
                <a:spLocks noRot="1" noChangeAspect="1" noMove="1" noResize="1" noEditPoints="1" noAdjustHandles="1" noChangeArrowheads="1" noChangeShapeType="1" noTextEdit="1"/>
              </p:cNvSpPr>
              <p:nvPr/>
            </p:nvSpPr>
            <p:spPr>
              <a:xfrm>
                <a:off x="558661" y="2616590"/>
                <a:ext cx="8963025" cy="4149982"/>
              </a:xfrm>
              <a:prstGeom prst="rect">
                <a:avLst/>
              </a:prstGeom>
              <a:blipFill>
                <a:blip r:embed="rId3"/>
                <a:stretch>
                  <a:fillRect l="-748" t="-147" r="-544" b="-1615"/>
                </a:stretch>
              </a:blipFill>
            </p:spPr>
            <p:txBody>
              <a:bodyPr/>
              <a:lstStyle/>
              <a:p>
                <a:r>
                  <a:rPr lang="en-US">
                    <a:noFill/>
                  </a:rPr>
                  <a:t> </a:t>
                </a:r>
              </a:p>
            </p:txBody>
          </p:sp>
        </mc:Fallback>
      </mc:AlternateContent>
      <p:sp>
        <p:nvSpPr>
          <p:cNvPr id="27" name="Oval 26"/>
          <p:cNvSpPr/>
          <p:nvPr/>
        </p:nvSpPr>
        <p:spPr>
          <a:xfrm>
            <a:off x="2313753" y="1193702"/>
            <a:ext cx="376238"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 name="TextBox 2"/>
              <p:cNvSpPr txBox="1"/>
              <p:nvPr/>
            </p:nvSpPr>
            <p:spPr>
              <a:xfrm>
                <a:off x="3072462" y="1119901"/>
                <a:ext cx="9048750" cy="1213281"/>
              </a:xfrm>
              <a:prstGeom prst="rect">
                <a:avLst/>
              </a:prstGeom>
              <a:noFill/>
            </p:spPr>
            <p:txBody>
              <a:bodyPr wrap="square" rtlCol="0">
                <a:spAutoFit/>
              </a:bodyPr>
              <a:lstStyle/>
              <a:p>
                <a:r>
                  <a:rPr lang="en-US" dirty="0" smtClean="0"/>
                  <a:t>Well, in more familiar contexts the path integral with a single asymptotically AdS2 circular boundary would be interpreted as an AdS2 partition function </a:t>
                </a:r>
                <a14:m>
                  <m:oMath xmlns:m="http://schemas.openxmlformats.org/officeDocument/2006/math">
                    <m:r>
                      <a:rPr lang="en-US" b="0" i="1" smtClean="0">
                        <a:latin typeface="Cambria Math" panose="02040503050406030204" pitchFamily="18" charset="0"/>
                      </a:rPr>
                      <m:t>𝑇𝑟</m:t>
                    </m:r>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𝑒</m:t>
                        </m:r>
                      </m:e>
                      <m:sup>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𝛽</m:t>
                        </m:r>
                        <m:r>
                          <a:rPr lang="en-US" b="0" i="1" smtClean="0">
                            <a:latin typeface="Cambria Math" panose="02040503050406030204" pitchFamily="18" charset="0"/>
                            <a:ea typeface="Cambria Math" panose="02040503050406030204" pitchFamily="18" charset="0"/>
                          </a:rPr>
                          <m:t>𝐻</m:t>
                        </m:r>
                      </m:sup>
                    </m:sSup>
                  </m:oMath>
                </a14:m>
                <a:r>
                  <a:rPr lang="en-US" dirty="0" smtClean="0"/>
                  <a:t>.  </a:t>
                </a:r>
                <a:r>
                  <a:rPr lang="en-US" dirty="0"/>
                  <a:t>Here the theory is topological, and H=0 (nothing depends on boundary length), so </a:t>
                </a:r>
                <a:r>
                  <a:rPr lang="en-US" dirty="0" smtClean="0"/>
                  <a:t>might expect </a:t>
                </a:r>
                <a:br>
                  <a:rPr lang="en-US" dirty="0" smtClean="0"/>
                </a:br>
                <a:r>
                  <a:rPr lang="en-US" dirty="0" smtClean="0"/>
                  <a:t>Z </a:t>
                </a:r>
                <a:r>
                  <a:rPr lang="en-US" dirty="0"/>
                  <a:t>~ dimension of Hilbert space.</a:t>
                </a:r>
              </a:p>
            </p:txBody>
          </p:sp>
        </mc:Choice>
        <mc:Fallback xmlns="">
          <p:sp>
            <p:nvSpPr>
              <p:cNvPr id="3" name="TextBox 2"/>
              <p:cNvSpPr txBox="1">
                <a:spLocks noRot="1" noChangeAspect="1" noMove="1" noResize="1" noEditPoints="1" noAdjustHandles="1" noChangeArrowheads="1" noChangeShapeType="1" noTextEdit="1"/>
              </p:cNvSpPr>
              <p:nvPr/>
            </p:nvSpPr>
            <p:spPr>
              <a:xfrm>
                <a:off x="3072462" y="1119901"/>
                <a:ext cx="9048750" cy="1213281"/>
              </a:xfrm>
              <a:prstGeom prst="rect">
                <a:avLst/>
              </a:prstGeom>
              <a:blipFill>
                <a:blip r:embed="rId4"/>
                <a:stretch>
                  <a:fillRect l="-539" t="-3015" b="-7035"/>
                </a:stretch>
              </a:blipFill>
            </p:spPr>
            <p:txBody>
              <a:bodyPr/>
              <a:lstStyle/>
              <a:p>
                <a:r>
                  <a:rPr lang="en-US">
                    <a:noFill/>
                  </a:rPr>
                  <a:t> </a:t>
                </a:r>
              </a:p>
            </p:txBody>
          </p:sp>
        </mc:Fallback>
      </mc:AlternateContent>
      <p:grpSp>
        <p:nvGrpSpPr>
          <p:cNvPr id="4" name="Group 3"/>
          <p:cNvGrpSpPr/>
          <p:nvPr/>
        </p:nvGrpSpPr>
        <p:grpSpPr>
          <a:xfrm>
            <a:off x="9591745" y="3979384"/>
            <a:ext cx="2432394" cy="2781480"/>
            <a:chOff x="142945" y="2821144"/>
            <a:chExt cx="2432394" cy="2781480"/>
          </a:xfrm>
        </p:grpSpPr>
        <p:sp>
          <p:nvSpPr>
            <p:cNvPr id="20" name="Oval 19"/>
            <p:cNvSpPr/>
            <p:nvPr/>
          </p:nvSpPr>
          <p:spPr>
            <a:xfrm rot="5400000">
              <a:off x="751653" y="3039547"/>
              <a:ext cx="376238"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rot="5400000">
              <a:off x="755225" y="4638558"/>
              <a:ext cx="369095"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c 28"/>
            <p:cNvSpPr/>
            <p:nvPr/>
          </p:nvSpPr>
          <p:spPr>
            <a:xfrm rot="5400000">
              <a:off x="-112345" y="3932119"/>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Arc 29"/>
            <p:cNvSpPr/>
            <p:nvPr/>
          </p:nvSpPr>
          <p:spPr>
            <a:xfrm rot="16200000">
              <a:off x="589875" y="3924976"/>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Arc 30"/>
            <p:cNvSpPr/>
            <p:nvPr/>
          </p:nvSpPr>
          <p:spPr>
            <a:xfrm rot="5400000" flipV="1">
              <a:off x="591342" y="3944298"/>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Arc 32"/>
            <p:cNvSpPr/>
            <p:nvPr/>
          </p:nvSpPr>
          <p:spPr>
            <a:xfrm rot="16200000" flipV="1">
              <a:off x="-113807" y="3926438"/>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Oval 33"/>
            <p:cNvSpPr/>
            <p:nvPr/>
          </p:nvSpPr>
          <p:spPr>
            <a:xfrm>
              <a:off x="1694129" y="3962392"/>
              <a:ext cx="376238" cy="7858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c 34"/>
            <p:cNvSpPr/>
            <p:nvPr/>
          </p:nvSpPr>
          <p:spPr>
            <a:xfrm rot="10557486">
              <a:off x="1032554" y="3657315"/>
              <a:ext cx="1404938" cy="6008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Arc 35"/>
            <p:cNvSpPr/>
            <p:nvPr/>
          </p:nvSpPr>
          <p:spPr>
            <a:xfrm rot="10800000" flipV="1">
              <a:off x="991909" y="4374697"/>
              <a:ext cx="1404938" cy="59794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TextBox 40"/>
            <p:cNvSpPr txBox="1"/>
            <p:nvPr/>
          </p:nvSpPr>
          <p:spPr>
            <a:xfrm>
              <a:off x="316221" y="2821144"/>
              <a:ext cx="1740357" cy="369332"/>
            </a:xfrm>
            <a:prstGeom prst="rect">
              <a:avLst/>
            </a:prstGeom>
            <a:noFill/>
          </p:spPr>
          <p:txBody>
            <a:bodyPr wrap="square" rtlCol="0">
              <a:spAutoFit/>
            </a:bodyPr>
            <a:lstStyle/>
            <a:p>
              <a:r>
                <a:rPr lang="en-US" dirty="0"/>
                <a:t>Source for &lt;BU|</a:t>
              </a:r>
            </a:p>
          </p:txBody>
        </p:sp>
        <p:sp>
          <p:nvSpPr>
            <p:cNvPr id="42" name="TextBox 41"/>
            <p:cNvSpPr txBox="1"/>
            <p:nvPr/>
          </p:nvSpPr>
          <p:spPr>
            <a:xfrm>
              <a:off x="142945" y="5233292"/>
              <a:ext cx="1740357" cy="369332"/>
            </a:xfrm>
            <a:prstGeom prst="rect">
              <a:avLst/>
            </a:prstGeom>
            <a:noFill/>
          </p:spPr>
          <p:txBody>
            <a:bodyPr wrap="square" rtlCol="0">
              <a:spAutoFit/>
            </a:bodyPr>
            <a:lstStyle/>
            <a:p>
              <a:r>
                <a:rPr lang="en-US" dirty="0"/>
                <a:t>Source for |BU&gt;</a:t>
              </a:r>
            </a:p>
          </p:txBody>
        </p:sp>
        <mc:AlternateContent xmlns:mc="http://schemas.openxmlformats.org/markup-compatibility/2006" xmlns:a14="http://schemas.microsoft.com/office/drawing/2010/main">
          <mc:Choice Requires="a14">
            <p:sp>
              <p:nvSpPr>
                <p:cNvPr id="43" name="TextBox 42"/>
                <p:cNvSpPr txBox="1"/>
                <p:nvPr/>
              </p:nvSpPr>
              <p:spPr>
                <a:xfrm>
                  <a:off x="1292343" y="3645675"/>
                  <a:ext cx="1282996" cy="376898"/>
                </a:xfrm>
                <a:prstGeom prst="rect">
                  <a:avLst/>
                </a:prstGeom>
                <a:noFill/>
              </p:spPr>
              <p:txBody>
                <a:bodyPr wrap="square" rtlCol="0">
                  <a:spAutoFit/>
                </a:bodyPr>
                <a:lstStyle/>
                <a:p>
                  <a:r>
                    <a:rPr lang="en-US" dirty="0"/>
                    <a:t>Operator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𝑍</m:t>
                          </m:r>
                        </m:e>
                      </m:acc>
                    </m:oMath>
                  </a14:m>
                  <a:r>
                    <a:rPr lang="en-US" dirty="0"/>
                    <a:t> </a:t>
                  </a:r>
                </a:p>
              </p:txBody>
            </p:sp>
          </mc:Choice>
          <mc:Fallback xmlns="">
            <p:sp>
              <p:nvSpPr>
                <p:cNvPr id="43" name="TextBox 42"/>
                <p:cNvSpPr txBox="1">
                  <a:spLocks noRot="1" noChangeAspect="1" noMove="1" noResize="1" noEditPoints="1" noAdjustHandles="1" noChangeArrowheads="1" noChangeShapeType="1" noTextEdit="1"/>
                </p:cNvSpPr>
                <p:nvPr/>
              </p:nvSpPr>
              <p:spPr>
                <a:xfrm>
                  <a:off x="1292343" y="3645675"/>
                  <a:ext cx="1282996" cy="376898"/>
                </a:xfrm>
                <a:prstGeom prst="rect">
                  <a:avLst/>
                </a:prstGeom>
                <a:blipFill>
                  <a:blip r:embed="rId5"/>
                  <a:stretch>
                    <a:fillRect l="-4286" t="-8065" r="-10476" b="-25806"/>
                  </a:stretch>
                </a:blipFill>
              </p:spPr>
              <p:txBody>
                <a:bodyPr/>
                <a:lstStyle/>
                <a:p>
                  <a:r>
                    <a:rPr lang="en-US">
                      <a:noFill/>
                    </a:rPr>
                    <a:t> </a:t>
                  </a:r>
                </a:p>
              </p:txBody>
            </p:sp>
          </mc:Fallback>
        </mc:AlternateContent>
      </p:grpSp>
    </p:spTree>
    <p:extLst>
      <p:ext uri="{BB962C8B-B14F-4D97-AF65-F5344CB8AC3E}">
        <p14:creationId xmlns:p14="http://schemas.microsoft.com/office/powerpoint/2010/main" val="2136629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08928" y="2513433"/>
                <a:ext cx="11382375" cy="3195804"/>
              </a:xfrm>
            </p:spPr>
            <p:txBody>
              <a:bodyPr>
                <a:noAutofit/>
              </a:bodyPr>
              <a:lstStyle/>
              <a:p>
                <a:pPr marL="0" indent="0">
                  <a:buNone/>
                </a:pPr>
                <a:r>
                  <a:rPr lang="en-US" sz="2400" dirty="0" smtClean="0">
                    <a:solidFill>
                      <a:srgbClr val="0070C0"/>
                    </a:solidFill>
                  </a:rPr>
                  <a:t>As a result, f(</a:t>
                </a:r>
                <a14:m>
                  <m:oMath xmlns:m="http://schemas.openxmlformats.org/officeDocument/2006/math">
                    <m:acc>
                      <m:accPr>
                        <m:chr m:val="̂"/>
                        <m:ctrlPr>
                          <a:rPr lang="en-US" sz="2400" i="1" smtClean="0">
                            <a:solidFill>
                              <a:srgbClr val="0070C0"/>
                            </a:solidFill>
                            <a:latin typeface="Cambria Math" panose="02040503050406030204" pitchFamily="18" charset="0"/>
                          </a:rPr>
                        </m:ctrlPr>
                      </m:accPr>
                      <m:e>
                        <m:r>
                          <a:rPr lang="en-US" sz="2400" b="0" i="1" smtClean="0">
                            <a:solidFill>
                              <a:srgbClr val="0070C0"/>
                            </a:solidFill>
                            <a:latin typeface="Cambria Math" panose="02040503050406030204" pitchFamily="18" charset="0"/>
                          </a:rPr>
                          <m:t>𝑍</m:t>
                        </m:r>
                      </m:e>
                    </m:acc>
                  </m:oMath>
                </a14:m>
                <a:r>
                  <a:rPr lang="en-US" sz="2400" dirty="0" smtClean="0">
                    <a:solidFill>
                      <a:srgbClr val="0070C0"/>
                    </a:solidFill>
                  </a:rPr>
                  <a:t>) = 0 when f vanishes at all non-negative integers.</a:t>
                </a:r>
              </a:p>
              <a:p>
                <a:pPr marL="0" indent="0">
                  <a:buNone/>
                </a:pPr>
                <a:endParaRPr lang="en-US" sz="2400" dirty="0">
                  <a:solidFill>
                    <a:srgbClr val="0070C0"/>
                  </a:solidFill>
                </a:endParaRPr>
              </a:p>
              <a:p>
                <a:pPr marL="0" indent="0">
                  <a:buNone/>
                </a:pPr>
                <a:r>
                  <a:rPr lang="en-US" sz="2400" dirty="0" smtClean="0">
                    <a:solidFill>
                      <a:srgbClr val="0070C0"/>
                    </a:solidFill>
                  </a:rPr>
                  <a:t>In particular</a:t>
                </a:r>
                <a:r>
                  <a:rPr lang="en-US" sz="2400" dirty="0" smtClean="0">
                    <a:solidFill>
                      <a:schemeClr val="tx1"/>
                    </a:solidFill>
                  </a:rPr>
                  <a:t>,                        </a:t>
                </a:r>
                <a14:m>
                  <m:oMath xmlns:m="http://schemas.openxmlformats.org/officeDocument/2006/math">
                    <m:r>
                      <a:rPr lang="en-US" sz="2400" b="0" i="1" smtClean="0">
                        <a:solidFill>
                          <a:schemeClr val="tx1"/>
                        </a:solidFill>
                        <a:latin typeface="Cambria Math" panose="02040503050406030204" pitchFamily="18" charset="0"/>
                      </a:rPr>
                      <m:t>0=</m:t>
                    </m:r>
                    <m:func>
                      <m:funcPr>
                        <m:ctrlPr>
                          <a:rPr lang="en-US" sz="2400" b="0" i="1" smtClean="0">
                            <a:solidFill>
                              <a:schemeClr val="tx1"/>
                            </a:solidFill>
                            <a:latin typeface="Cambria Math" panose="02040503050406030204" pitchFamily="18" charset="0"/>
                          </a:rPr>
                        </m:ctrlPr>
                      </m:funcPr>
                      <m:fName>
                        <m:r>
                          <m:rPr>
                            <m:sty m:val="p"/>
                          </m:rPr>
                          <a:rPr lang="en-US" sz="2400" b="0" i="0" smtClean="0">
                            <a:solidFill>
                              <a:schemeClr val="tx1"/>
                            </a:solidFill>
                            <a:latin typeface="Cambria Math" panose="02040503050406030204" pitchFamily="18" charset="0"/>
                          </a:rPr>
                          <m:t>sin</m:t>
                        </m:r>
                      </m:fName>
                      <m:e>
                        <m:d>
                          <m:dPr>
                            <m:ctrlPr>
                              <a:rPr lang="en-US" sz="2400" b="0" i="1" smtClean="0">
                                <a:solidFill>
                                  <a:schemeClr val="tx1"/>
                                </a:solidFill>
                                <a:latin typeface="Cambria Math" panose="02040503050406030204" pitchFamily="18" charset="0"/>
                              </a:rPr>
                            </m:ctrlPr>
                          </m:dPr>
                          <m:e>
                            <m:r>
                              <a:rPr lang="en-US" sz="2400" b="0" i="1" smtClean="0">
                                <a:solidFill>
                                  <a:schemeClr val="tx1"/>
                                </a:solidFill>
                                <a:latin typeface="Cambria Math" panose="02040503050406030204" pitchFamily="18" charset="0"/>
                                <a:ea typeface="Cambria Math" panose="02040503050406030204" pitchFamily="18" charset="0"/>
                              </a:rPr>
                              <m:t>𝜋</m:t>
                            </m:r>
                            <m:acc>
                              <m:accPr>
                                <m:chr m:val="̂"/>
                                <m:ctrlPr>
                                  <a:rPr lang="en-US" sz="2400" b="0" i="1" smtClean="0">
                                    <a:solidFill>
                                      <a:schemeClr val="tx1"/>
                                    </a:solidFill>
                                    <a:latin typeface="Cambria Math" panose="02040503050406030204" pitchFamily="18" charset="0"/>
                                    <a:ea typeface="Cambria Math" panose="02040503050406030204" pitchFamily="18" charset="0"/>
                                  </a:rPr>
                                </m:ctrlPr>
                              </m:accPr>
                              <m:e>
                                <m:r>
                                  <a:rPr lang="en-US" sz="2400" b="0" i="1" smtClean="0">
                                    <a:solidFill>
                                      <a:schemeClr val="tx1"/>
                                    </a:solidFill>
                                    <a:latin typeface="Cambria Math" panose="02040503050406030204" pitchFamily="18" charset="0"/>
                                    <a:ea typeface="Cambria Math" panose="02040503050406030204" pitchFamily="18" charset="0"/>
                                  </a:rPr>
                                  <m:t>𝑍</m:t>
                                </m:r>
                              </m:e>
                            </m:acc>
                          </m:e>
                        </m:d>
                      </m:e>
                    </m:func>
                    <m:r>
                      <a:rPr lang="en-US" sz="2400" b="0" i="1" smtClean="0">
                        <a:solidFill>
                          <a:schemeClr val="tx1"/>
                        </a:solidFill>
                        <a:latin typeface="Cambria Math" panose="02040503050406030204" pitchFamily="18" charset="0"/>
                      </a:rPr>
                      <m:t>|</m:t>
                    </m:r>
                    <m:r>
                      <a:rPr lang="en-US" sz="2400" b="0" i="1" smtClean="0">
                        <a:solidFill>
                          <a:schemeClr val="tx1"/>
                        </a:solidFill>
                        <a:latin typeface="Cambria Math" panose="02040503050406030204" pitchFamily="18" charset="0"/>
                      </a:rPr>
                      <m:t>𝐻𝐻</m:t>
                    </m:r>
                    <m:r>
                      <a:rPr lang="en-US" sz="2400" b="0" i="1" smtClean="0">
                        <a:solidFill>
                          <a:schemeClr val="tx1"/>
                        </a:solidFill>
                        <a:latin typeface="Cambria Math" panose="02040503050406030204" pitchFamily="18" charset="0"/>
                      </a:rPr>
                      <m:t>&gt; = </m:t>
                    </m:r>
                  </m:oMath>
                </a14:m>
                <a:endParaRPr lang="en-US" sz="2400" dirty="0" smtClean="0">
                  <a:solidFill>
                    <a:srgbClr val="0070C0"/>
                  </a:solidFill>
                </a:endParaRPr>
              </a:p>
              <a:p>
                <a:pPr marL="0" indent="0">
                  <a:buNone/>
                </a:pPr>
                <a:endParaRPr lang="en-US" sz="2400" dirty="0">
                  <a:solidFill>
                    <a:srgbClr val="0070C0"/>
                  </a:solidFill>
                </a:endParaRPr>
              </a:p>
              <a:p>
                <a:pPr marL="0" indent="0">
                  <a:buNone/>
                </a:pPr>
                <a:r>
                  <a:rPr lang="en-US" sz="2400" dirty="0" smtClean="0"/>
                  <a:t>So there is a vast set of unexpected null states!</a:t>
                </a:r>
                <a:endParaRPr lang="en-US" sz="2400" dirty="0"/>
              </a:p>
              <a:p>
                <a:pPr marL="0" indent="0">
                  <a:buNone/>
                </a:pPr>
                <a:endParaRPr lang="en-US"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08928" y="2513433"/>
                <a:ext cx="11382375" cy="3195804"/>
              </a:xfrm>
              <a:blipFill>
                <a:blip r:embed="rId2"/>
                <a:stretch>
                  <a:fillRect l="-803" t="-2667"/>
                </a:stretch>
              </a:blipFill>
            </p:spPr>
            <p:txBody>
              <a:bodyPr/>
              <a:lstStyle/>
              <a:p>
                <a:r>
                  <a:rPr lang="en-US">
                    <a:noFill/>
                  </a:rPr>
                  <a:t> </a:t>
                </a:r>
              </a:p>
            </p:txBody>
          </p:sp>
        </mc:Fallback>
      </mc:AlternateContent>
      <p:pic>
        <p:nvPicPr>
          <p:cNvPr id="4" name="Picture 3"/>
          <p:cNvPicPr>
            <a:picLocks noChangeAspect="1"/>
          </p:cNvPicPr>
          <p:nvPr/>
        </p:nvPicPr>
        <p:blipFill>
          <a:blip r:embed="rId3"/>
          <a:stretch>
            <a:fillRect/>
          </a:stretch>
        </p:blipFill>
        <p:spPr>
          <a:xfrm>
            <a:off x="6481346" y="3200077"/>
            <a:ext cx="5145264" cy="894592"/>
          </a:xfrm>
          <a:prstGeom prst="rect">
            <a:avLst/>
          </a:prstGeom>
        </p:spPr>
      </p:pic>
      <p:sp>
        <p:nvSpPr>
          <p:cNvPr id="2" name="Title 1"/>
          <p:cNvSpPr>
            <a:spLocks noGrp="1"/>
          </p:cNvSpPr>
          <p:nvPr>
            <p:ph type="title"/>
          </p:nvPr>
        </p:nvSpPr>
        <p:spPr>
          <a:xfrm>
            <a:off x="400050" y="165100"/>
            <a:ext cx="8867775" cy="434975"/>
          </a:xfrm>
        </p:spPr>
        <p:txBody>
          <a:bodyPr>
            <a:normAutofit fontScale="90000"/>
          </a:bodyPr>
          <a:lstStyle/>
          <a:p>
            <a:r>
              <a:rPr lang="en-US" dirty="0" smtClean="0">
                <a:latin typeface="+mn-lt"/>
              </a:rPr>
              <a:t>Solution:</a:t>
            </a:r>
            <a:endParaRPr lang="en-US" dirty="0">
              <a:latin typeface="+mn-lt"/>
            </a:endParaRPr>
          </a:p>
        </p:txBody>
      </p:sp>
      <p:sp>
        <p:nvSpPr>
          <p:cNvPr id="6" name="TextBox 5"/>
          <p:cNvSpPr txBox="1"/>
          <p:nvPr/>
        </p:nvSpPr>
        <p:spPr>
          <a:xfrm>
            <a:off x="761480" y="825054"/>
            <a:ext cx="10084157" cy="461665"/>
          </a:xfrm>
          <a:prstGeom prst="rect">
            <a:avLst/>
          </a:prstGeom>
          <a:noFill/>
        </p:spPr>
        <p:txBody>
          <a:bodyPr wrap="square" rtlCol="0">
            <a:spAutoFit/>
          </a:bodyPr>
          <a:lstStyle/>
          <a:p>
            <a:r>
              <a:rPr lang="en-US" sz="2400" dirty="0" smtClean="0"/>
              <a:t>It is possible to fully solve for all moments of Z.  One finds: </a:t>
            </a:r>
            <a:endParaRPr lang="en-US" sz="2400" dirty="0"/>
          </a:p>
        </p:txBody>
      </p:sp>
      <mc:AlternateContent xmlns:mc="http://schemas.openxmlformats.org/markup-compatibility/2006" xmlns:a14="http://schemas.microsoft.com/office/drawing/2010/main">
        <mc:Choice Requires="a14">
          <p:sp>
            <p:nvSpPr>
              <p:cNvPr id="7" name="TextBox 6"/>
              <p:cNvSpPr txBox="1"/>
              <p:nvPr/>
            </p:nvSpPr>
            <p:spPr>
              <a:xfrm>
                <a:off x="1663009" y="1346801"/>
                <a:ext cx="9037320" cy="688137"/>
              </a:xfrm>
              <a:prstGeom prst="rect">
                <a:avLst/>
              </a:prstGeom>
              <a:noFill/>
            </p:spPr>
            <p:txBody>
              <a:bodyPr wrap="square" rtlCol="0">
                <a:spAutoFit/>
              </a:bodyPr>
              <a:lstStyle/>
              <a:p>
                <a14:m>
                  <m:oMath xmlns:m="http://schemas.openxmlformats.org/officeDocument/2006/math">
                    <m:f>
                      <m:fPr>
                        <m:ctrlPr>
                          <a:rPr lang="en-US" sz="2400" i="1" smtClean="0">
                            <a:latin typeface="Cambria Math" panose="02040503050406030204" pitchFamily="18" charset="0"/>
                          </a:rPr>
                        </m:ctrlPr>
                      </m:fPr>
                      <m:num>
                        <m:d>
                          <m:dPr>
                            <m:begChr m:val="⟨"/>
                            <m:endChr m:val="⟩"/>
                            <m:ctrlPr>
                              <a:rPr lang="en-US" sz="2400" i="1" smtClean="0">
                                <a:latin typeface="Cambria Math" panose="02040503050406030204" pitchFamily="18" charset="0"/>
                              </a:rPr>
                            </m:ctrlPr>
                          </m:dPr>
                          <m:e>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𝑍</m:t>
                                </m:r>
                              </m:e>
                              <m:sup>
                                <m:r>
                                  <a:rPr lang="en-US" sz="2400" b="0" i="1" smtClean="0">
                                    <a:latin typeface="Cambria Math" panose="02040503050406030204" pitchFamily="18" charset="0"/>
                                  </a:rPr>
                                  <m:t>𝑛</m:t>
                                </m:r>
                              </m:sup>
                            </m:sSup>
                          </m:e>
                        </m:d>
                      </m:num>
                      <m:den>
                        <m:d>
                          <m:dPr>
                            <m:begChr m:val="⟨"/>
                            <m:endChr m:val="⟩"/>
                            <m:ctrlPr>
                              <a:rPr lang="en-US" sz="2400" i="1" smtClean="0">
                                <a:latin typeface="Cambria Math" panose="02040503050406030204" pitchFamily="18" charset="0"/>
                              </a:rPr>
                            </m:ctrlPr>
                          </m:dPr>
                          <m:e>
                            <m:r>
                              <a:rPr lang="en-US" sz="2400" b="0" i="1" smtClean="0">
                                <a:latin typeface="Cambria Math" panose="02040503050406030204" pitchFamily="18" charset="0"/>
                              </a:rPr>
                              <m:t>1</m:t>
                            </m:r>
                          </m:e>
                        </m:d>
                      </m:den>
                    </m:f>
                    <m:r>
                      <a:rPr lang="en-US" sz="2400" b="0" i="1" smtClean="0">
                        <a:latin typeface="Cambria Math" panose="02040503050406030204" pitchFamily="18" charset="0"/>
                      </a:rPr>
                      <m:t>= </m:t>
                    </m:r>
                    <m:nary>
                      <m:naryPr>
                        <m:chr m:val="∑"/>
                        <m:ctrlPr>
                          <a:rPr lang="en-US" sz="2400" b="0" i="1" smtClean="0">
                            <a:latin typeface="Cambria Math" panose="02040503050406030204" pitchFamily="18" charset="0"/>
                          </a:rPr>
                        </m:ctrlPr>
                      </m:naryPr>
                      <m:sub>
                        <m:r>
                          <m:rPr>
                            <m:brk m:alnAt="23"/>
                          </m:rPr>
                          <a:rPr lang="en-US" sz="2400" b="0" i="1" smtClean="0">
                            <a:latin typeface="Cambria Math" panose="02040503050406030204" pitchFamily="18" charset="0"/>
                          </a:rPr>
                          <m:t>𝑑</m:t>
                        </m:r>
                        <m:r>
                          <a:rPr lang="en-US" sz="2400" b="0" i="1" smtClean="0">
                            <a:latin typeface="Cambria Math" panose="02040503050406030204" pitchFamily="18" charset="0"/>
                          </a:rPr>
                          <m:t>=0</m:t>
                        </m:r>
                      </m:sub>
                      <m:sup>
                        <m:r>
                          <a:rPr lang="en-US" sz="2400" b="0" i="1" smtClean="0">
                            <a:latin typeface="Cambria Math" panose="02040503050406030204" pitchFamily="18" charset="0"/>
                            <a:ea typeface="Cambria Math" panose="02040503050406030204" pitchFamily="18" charset="0"/>
                          </a:rPr>
                          <m:t>∞</m:t>
                        </m:r>
                      </m:sup>
                      <m:e>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𝑑</m:t>
                            </m:r>
                          </m:e>
                          <m:sup>
                            <m:r>
                              <a:rPr lang="en-US" sz="2400" b="0" i="1" smtClean="0">
                                <a:latin typeface="Cambria Math" panose="02040503050406030204" pitchFamily="18" charset="0"/>
                              </a:rPr>
                              <m:t>𝑛</m:t>
                            </m:r>
                          </m:sup>
                        </m:sSup>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𝑝</m:t>
                            </m:r>
                          </m:e>
                          <m:sub>
                            <m:r>
                              <a:rPr lang="en-US" sz="2400" b="0" i="1" smtClean="0">
                                <a:latin typeface="Cambria Math" panose="02040503050406030204" pitchFamily="18" charset="0"/>
                              </a:rPr>
                              <m:t>𝑑</m:t>
                            </m:r>
                          </m:sub>
                        </m:sSub>
                        <m:d>
                          <m:dPr>
                            <m:ctrlPr>
                              <a:rPr lang="en-US" sz="2400" b="0" i="1" smtClean="0">
                                <a:latin typeface="Cambria Math" panose="02040503050406030204" pitchFamily="18" charset="0"/>
                              </a:rPr>
                            </m:ctrlPr>
                          </m:dPr>
                          <m:e>
                            <m:r>
                              <a:rPr lang="en-US" sz="2400" b="0" i="1" smtClean="0">
                                <a:latin typeface="Cambria Math" panose="02040503050406030204" pitchFamily="18" charset="0"/>
                                <a:ea typeface="Cambria Math" panose="02040503050406030204" pitchFamily="18" charset="0"/>
                              </a:rPr>
                              <m:t>𝜆</m:t>
                            </m:r>
                          </m:e>
                        </m:d>
                      </m:e>
                    </m:nary>
                  </m:oMath>
                </a14:m>
                <a:r>
                  <a:rPr lang="en-US" sz="2400" dirty="0"/>
                  <a:t>,         w/ </a:t>
                </a:r>
                <a14:m>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         </m:t>
                        </m:r>
                        <m:r>
                          <a:rPr lang="en-US" sz="2400" i="1">
                            <a:latin typeface="Cambria Math" panose="02040503050406030204" pitchFamily="18" charset="0"/>
                          </a:rPr>
                          <m:t>𝑝</m:t>
                        </m:r>
                      </m:e>
                      <m:sub>
                        <m:r>
                          <a:rPr lang="en-US" sz="2400" i="1">
                            <a:latin typeface="Cambria Math" panose="02040503050406030204" pitchFamily="18" charset="0"/>
                          </a:rPr>
                          <m:t>𝑑</m:t>
                        </m:r>
                      </m:sub>
                    </m:sSub>
                    <m:d>
                      <m:dPr>
                        <m:ctrlPr>
                          <a:rPr lang="en-US" sz="2400" i="1">
                            <a:latin typeface="Cambria Math" panose="02040503050406030204" pitchFamily="18" charset="0"/>
                          </a:rPr>
                        </m:ctrlPr>
                      </m:dPr>
                      <m:e>
                        <m:r>
                          <a:rPr lang="en-US" sz="2400" i="1">
                            <a:latin typeface="Cambria Math" panose="02040503050406030204" pitchFamily="18" charset="0"/>
                            <a:ea typeface="Cambria Math" panose="02040503050406030204" pitchFamily="18" charset="0"/>
                          </a:rPr>
                          <m:t>𝜆</m:t>
                        </m:r>
                      </m:e>
                    </m:d>
                    <m:r>
                      <a:rPr lang="en-US" sz="2400" b="0" i="1" smtClean="0">
                        <a:latin typeface="Cambria Math" panose="02040503050406030204" pitchFamily="18" charset="0"/>
                        <a:ea typeface="Cambria Math" panose="02040503050406030204" pitchFamily="18" charset="0"/>
                      </a:rPr>
                      <m:t>=</m:t>
                    </m:r>
                    <m:sSup>
                      <m:sSupPr>
                        <m:ctrlPr>
                          <a:rPr lang="en-US" sz="2400" b="0" i="1" smtClean="0">
                            <a:latin typeface="Cambria Math" panose="02040503050406030204" pitchFamily="18" charset="0"/>
                            <a:ea typeface="Cambria Math" panose="02040503050406030204" pitchFamily="18" charset="0"/>
                          </a:rPr>
                        </m:ctrlPr>
                      </m:sSupPr>
                      <m:e>
                        <m:r>
                          <a:rPr lang="en-US" sz="2400" b="0" i="1" smtClean="0">
                            <a:latin typeface="Cambria Math" panose="02040503050406030204" pitchFamily="18" charset="0"/>
                            <a:ea typeface="Cambria Math" panose="02040503050406030204" pitchFamily="18" charset="0"/>
                          </a:rPr>
                          <m:t>𝑒</m:t>
                        </m:r>
                      </m:e>
                      <m:sup>
                        <m:r>
                          <a:rPr lang="en-US" sz="2400" b="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𝜆</m:t>
                        </m:r>
                      </m:sup>
                    </m:sSup>
                    <m:r>
                      <a:rPr lang="en-US" sz="2400" b="0" i="1" smtClean="0">
                        <a:latin typeface="Cambria Math" panose="02040503050406030204" pitchFamily="18" charset="0"/>
                        <a:ea typeface="Cambria Math" panose="02040503050406030204" pitchFamily="18" charset="0"/>
                      </a:rPr>
                      <m:t> </m:t>
                    </m:r>
                    <m:f>
                      <m:fPr>
                        <m:ctrlPr>
                          <a:rPr lang="en-US" sz="2400" b="0" i="1" smtClean="0">
                            <a:latin typeface="Cambria Math" panose="02040503050406030204" pitchFamily="18" charset="0"/>
                            <a:ea typeface="Cambria Math" panose="02040503050406030204" pitchFamily="18" charset="0"/>
                          </a:rPr>
                        </m:ctrlPr>
                      </m:fPr>
                      <m:num>
                        <m:sSup>
                          <m:sSupPr>
                            <m:ctrlPr>
                              <a:rPr lang="en-US" sz="2400" b="0" i="1" smtClean="0">
                                <a:latin typeface="Cambria Math" panose="02040503050406030204" pitchFamily="18" charset="0"/>
                                <a:ea typeface="Cambria Math" panose="02040503050406030204" pitchFamily="18" charset="0"/>
                              </a:rPr>
                            </m:ctrlPr>
                          </m:sSupPr>
                          <m:e>
                            <m:r>
                              <a:rPr lang="en-US" sz="2400" b="0" i="1" smtClean="0">
                                <a:latin typeface="Cambria Math" panose="02040503050406030204" pitchFamily="18" charset="0"/>
                                <a:ea typeface="Cambria Math" panose="02040503050406030204" pitchFamily="18" charset="0"/>
                              </a:rPr>
                              <m:t>𝜆</m:t>
                            </m:r>
                          </m:e>
                          <m:sup>
                            <m:r>
                              <a:rPr lang="en-US" sz="2400" b="0" i="1" smtClean="0">
                                <a:latin typeface="Cambria Math" panose="02040503050406030204" pitchFamily="18" charset="0"/>
                                <a:ea typeface="Cambria Math" panose="02040503050406030204" pitchFamily="18" charset="0"/>
                              </a:rPr>
                              <m:t>𝑑</m:t>
                            </m:r>
                          </m:sup>
                        </m:sSup>
                      </m:num>
                      <m:den>
                        <m:r>
                          <a:rPr lang="en-US" sz="2400" b="0" i="1" smtClean="0">
                            <a:latin typeface="Cambria Math" panose="02040503050406030204" pitchFamily="18" charset="0"/>
                            <a:ea typeface="Cambria Math" panose="02040503050406030204" pitchFamily="18" charset="0"/>
                          </a:rPr>
                          <m:t>𝑑</m:t>
                        </m:r>
                        <m:r>
                          <a:rPr lang="en-US" sz="2400" b="0" i="1" smtClean="0">
                            <a:latin typeface="Cambria Math" panose="02040503050406030204" pitchFamily="18" charset="0"/>
                            <a:ea typeface="Cambria Math" panose="02040503050406030204" pitchFamily="18" charset="0"/>
                          </a:rPr>
                          <m:t>!</m:t>
                        </m:r>
                      </m:den>
                    </m:f>
                  </m:oMath>
                </a14:m>
                <a:r>
                  <a:rPr lang="en-US" sz="2400" dirty="0"/>
                  <a:t>    </a:t>
                </a:r>
              </a:p>
            </p:txBody>
          </p:sp>
        </mc:Choice>
        <mc:Fallback xmlns="">
          <p:sp>
            <p:nvSpPr>
              <p:cNvPr id="7" name="TextBox 6"/>
              <p:cNvSpPr txBox="1">
                <a:spLocks noRot="1" noChangeAspect="1" noMove="1" noResize="1" noEditPoints="1" noAdjustHandles="1" noChangeArrowheads="1" noChangeShapeType="1" noTextEdit="1"/>
              </p:cNvSpPr>
              <p:nvPr/>
            </p:nvSpPr>
            <p:spPr>
              <a:xfrm>
                <a:off x="1663009" y="1346801"/>
                <a:ext cx="9037320" cy="688137"/>
              </a:xfrm>
              <a:prstGeom prst="rect">
                <a:avLst/>
              </a:prstGeom>
              <a:blipFill>
                <a:blip r:embed="rId4"/>
                <a:stretch>
                  <a:fillRect b="-442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8261929" y="1388607"/>
                <a:ext cx="3649980" cy="646331"/>
              </a:xfrm>
              <a:prstGeom prst="rect">
                <a:avLst/>
              </a:prstGeom>
              <a:noFill/>
            </p:spPr>
            <p:txBody>
              <a:bodyPr wrap="square" rtlCol="0">
                <a:spAutoFit/>
              </a:bodyPr>
              <a:lstStyle/>
              <a:p>
                <a:pPr algn="ctr"/>
                <a:r>
                  <a:rPr lang="en-US" dirty="0"/>
                  <a:t>Poisson distribution with mean </a:t>
                </a:r>
                <a14:m>
                  <m:oMath xmlns:m="http://schemas.openxmlformats.org/officeDocument/2006/math">
                    <m:r>
                      <a:rPr lang="en-US" i="1" smtClean="0">
                        <a:latin typeface="Cambria Math" panose="02040503050406030204" pitchFamily="18" charset="0"/>
                        <a:ea typeface="Cambria Math" panose="02040503050406030204" pitchFamily="18" charset="0"/>
                      </a:rPr>
                      <m:t>𝜆</m:t>
                    </m:r>
                    <m:r>
                      <a:rPr lang="en-US" b="0" i="1" smtClean="0">
                        <a:latin typeface="Cambria Math" panose="02040503050406030204" pitchFamily="18" charset="0"/>
                        <a:ea typeface="Cambria Math" panose="02040503050406030204" pitchFamily="18" charset="0"/>
                      </a:rPr>
                      <m:t>!</m:t>
                    </m:r>
                  </m:oMath>
                </a14:m>
                <a:endParaRPr lang="en-US" dirty="0"/>
              </a:p>
              <a:p>
                <a:pPr algn="ctr"/>
                <a:r>
                  <a:rPr lang="en-US" dirty="0"/>
                  <a:t>Supported on positive integers!</a:t>
                </a:r>
              </a:p>
            </p:txBody>
          </p:sp>
        </mc:Choice>
        <mc:Fallback xmlns="">
          <p:sp>
            <p:nvSpPr>
              <p:cNvPr id="8" name="TextBox 7"/>
              <p:cNvSpPr txBox="1">
                <a:spLocks noRot="1" noChangeAspect="1" noMove="1" noResize="1" noEditPoints="1" noAdjustHandles="1" noChangeArrowheads="1" noChangeShapeType="1" noTextEdit="1"/>
              </p:cNvSpPr>
              <p:nvPr/>
            </p:nvSpPr>
            <p:spPr>
              <a:xfrm>
                <a:off x="8261929" y="1388607"/>
                <a:ext cx="3649980" cy="646331"/>
              </a:xfrm>
              <a:prstGeom prst="rect">
                <a:avLst/>
              </a:prstGeom>
              <a:blipFill>
                <a:blip r:embed="rId5"/>
                <a:stretch>
                  <a:fillRect t="-5660" b="-1415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1663009" y="2041701"/>
                <a:ext cx="8503920" cy="471732"/>
              </a:xfrm>
              <a:prstGeom prst="rect">
                <a:avLst/>
              </a:prstGeom>
              <a:noFill/>
            </p:spPr>
            <p:txBody>
              <a:bodyPr wrap="square" rtlCol="0">
                <a:spAutoFit/>
              </a:bodyPr>
              <a:lstStyle/>
              <a:p>
                <a:r>
                  <a:rPr lang="en-US" sz="2400" dirty="0" smtClean="0"/>
                  <a:t>Thus </a:t>
                </a:r>
                <a14:m>
                  <m:oMath xmlns:m="http://schemas.openxmlformats.org/officeDocument/2006/math">
                    <m:acc>
                      <m:accPr>
                        <m:chr m:val="̂"/>
                        <m:ctrlPr>
                          <a:rPr lang="en-US" sz="2400" i="1" smtClean="0">
                            <a:solidFill>
                              <a:schemeClr val="tx1"/>
                            </a:solidFill>
                            <a:latin typeface="Cambria Math" panose="02040503050406030204" pitchFamily="18" charset="0"/>
                          </a:rPr>
                        </m:ctrlPr>
                      </m:accPr>
                      <m:e>
                        <m:r>
                          <a:rPr lang="en-US" sz="2400" i="1">
                            <a:solidFill>
                              <a:schemeClr val="tx1"/>
                            </a:solidFill>
                            <a:latin typeface="Cambria Math" panose="02040503050406030204" pitchFamily="18" charset="0"/>
                          </a:rPr>
                          <m:t>𝑍</m:t>
                        </m:r>
                      </m:e>
                    </m:acc>
                  </m:oMath>
                </a14:m>
                <a:r>
                  <a:rPr lang="en-US" sz="2400" dirty="0"/>
                  <a:t> is a self-</a:t>
                </a:r>
                <a:r>
                  <a:rPr lang="en-US" sz="2400" dirty="0" err="1"/>
                  <a:t>adjoint</a:t>
                </a:r>
                <a:r>
                  <a:rPr lang="en-US" sz="2400" dirty="0"/>
                  <a:t> operator with spectrum {0,1,2,….} </a:t>
                </a:r>
              </a:p>
            </p:txBody>
          </p:sp>
        </mc:Choice>
        <mc:Fallback xmlns="">
          <p:sp>
            <p:nvSpPr>
              <p:cNvPr id="9" name="TextBox 8"/>
              <p:cNvSpPr txBox="1">
                <a:spLocks noRot="1" noChangeAspect="1" noMove="1" noResize="1" noEditPoints="1" noAdjustHandles="1" noChangeArrowheads="1" noChangeShapeType="1" noTextEdit="1"/>
              </p:cNvSpPr>
              <p:nvPr/>
            </p:nvSpPr>
            <p:spPr>
              <a:xfrm>
                <a:off x="1663009" y="2041701"/>
                <a:ext cx="8503920" cy="471732"/>
              </a:xfrm>
              <a:prstGeom prst="rect">
                <a:avLst/>
              </a:prstGeom>
              <a:blipFill>
                <a:blip r:embed="rId6"/>
                <a:stretch>
                  <a:fillRect l="-1147" t="-10390" b="-29870"/>
                </a:stretch>
              </a:blipFill>
            </p:spPr>
            <p:txBody>
              <a:bodyPr/>
              <a:lstStyle/>
              <a:p>
                <a:r>
                  <a:rPr lang="en-US">
                    <a:noFill/>
                  </a:rPr>
                  <a:t> </a:t>
                </a:r>
              </a:p>
            </p:txBody>
          </p:sp>
        </mc:Fallback>
      </mc:AlternateContent>
    </p:spTree>
    <p:extLst>
      <p:ext uri="{BB962C8B-B14F-4D97-AF65-F5344CB8AC3E}">
        <p14:creationId xmlns:p14="http://schemas.microsoft.com/office/powerpoint/2010/main" val="373130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8289</TotalTime>
  <Words>894</Words>
  <Application>Microsoft Office PowerPoint</Application>
  <PresentationFormat>Widescreen</PresentationFormat>
  <Paragraphs>139</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Blackadder ITC</vt:lpstr>
      <vt:lpstr>Calibri</vt:lpstr>
      <vt:lpstr>Calibri Light</vt:lpstr>
      <vt:lpstr>Cambria Math</vt:lpstr>
      <vt:lpstr>Wingdings</vt:lpstr>
      <vt:lpstr>Office Theme</vt:lpstr>
      <vt:lpstr>Baby Universes and Black Hole Information</vt:lpstr>
      <vt:lpstr>Motivation:  Recent progress on black hole information</vt:lpstr>
      <vt:lpstr>Spacetime (Euclidean)  Wormholes</vt:lpstr>
      <vt:lpstr>Background for model:</vt:lpstr>
      <vt:lpstr>Fine Points:</vt:lpstr>
      <vt:lpstr>What physics will we study?</vt:lpstr>
      <vt:lpstr>What physics will we study?</vt:lpstr>
      <vt:lpstr>What physics does the operator Z ̂ encode? (heuristics)</vt:lpstr>
      <vt:lpstr>Solution:</vt:lpstr>
      <vt:lpstr>Summary thus far</vt:lpstr>
      <vt:lpstr>EOW branes</vt:lpstr>
      <vt:lpstr>Results</vt:lpstr>
      <vt:lpstr>Summary of full results:</vt:lpstr>
      <vt:lpstr>Open questions and outlook</vt:lpstr>
      <vt:lpstr>Appendix:  Positivity implies the inner product to have bounded rank</vt:lpstr>
      <vt:lpstr>Appendix:  Positivity implies the inner product to have bounded rank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Baby Universes Reloaded</dc:title>
  <dc:creator>Donald Marolf</dc:creator>
  <cp:lastModifiedBy>Donald Marolf</cp:lastModifiedBy>
  <cp:revision>162</cp:revision>
  <dcterms:created xsi:type="dcterms:W3CDTF">2020-03-27T00:34:04Z</dcterms:created>
  <dcterms:modified xsi:type="dcterms:W3CDTF">2020-04-30T18:19:48Z</dcterms:modified>
</cp:coreProperties>
</file>