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51"/>
  </p:notesMasterIdLst>
  <p:handoutMasterIdLst>
    <p:handoutMasterId r:id="rId52"/>
  </p:handoutMasterIdLst>
  <p:sldIdLst>
    <p:sldId id="256" r:id="rId2"/>
    <p:sldId id="336" r:id="rId3"/>
    <p:sldId id="329" r:id="rId4"/>
    <p:sldId id="291" r:id="rId5"/>
    <p:sldId id="335" r:id="rId6"/>
    <p:sldId id="313" r:id="rId7"/>
    <p:sldId id="337" r:id="rId8"/>
    <p:sldId id="312" r:id="rId9"/>
    <p:sldId id="331" r:id="rId10"/>
    <p:sldId id="292" r:id="rId11"/>
    <p:sldId id="333" r:id="rId12"/>
    <p:sldId id="339" r:id="rId13"/>
    <p:sldId id="303" r:id="rId14"/>
    <p:sldId id="304" r:id="rId15"/>
    <p:sldId id="298" r:id="rId16"/>
    <p:sldId id="341" r:id="rId17"/>
    <p:sldId id="342" r:id="rId18"/>
    <p:sldId id="306" r:id="rId19"/>
    <p:sldId id="307" r:id="rId20"/>
    <p:sldId id="332" r:id="rId21"/>
    <p:sldId id="299" r:id="rId22"/>
    <p:sldId id="343" r:id="rId23"/>
    <p:sldId id="344" r:id="rId24"/>
    <p:sldId id="345" r:id="rId25"/>
    <p:sldId id="347" r:id="rId26"/>
    <p:sldId id="348" r:id="rId27"/>
    <p:sldId id="330" r:id="rId28"/>
    <p:sldId id="320" r:id="rId29"/>
    <p:sldId id="321" r:id="rId30"/>
    <p:sldId id="293" r:id="rId31"/>
    <p:sldId id="294" r:id="rId32"/>
    <p:sldId id="295" r:id="rId33"/>
    <p:sldId id="340" r:id="rId34"/>
    <p:sldId id="300" r:id="rId35"/>
    <p:sldId id="324" r:id="rId36"/>
    <p:sldId id="314" r:id="rId37"/>
    <p:sldId id="308" r:id="rId38"/>
    <p:sldId id="309" r:id="rId39"/>
    <p:sldId id="317" r:id="rId40"/>
    <p:sldId id="318" r:id="rId41"/>
    <p:sldId id="319" r:id="rId42"/>
    <p:sldId id="322" r:id="rId43"/>
    <p:sldId id="323" r:id="rId44"/>
    <p:sldId id="328" r:id="rId45"/>
    <p:sldId id="327" r:id="rId46"/>
    <p:sldId id="325" r:id="rId47"/>
    <p:sldId id="349" r:id="rId48"/>
    <p:sldId id="302" r:id="rId49"/>
    <p:sldId id="301" r:id="rId50"/>
  </p:sldIdLst>
  <p:sldSz cx="12192000" cy="6858000"/>
  <p:notesSz cx="6797675" cy="9926638"/>
  <p:defaultTextStyle>
    <a:defPPr>
      <a:defRPr lang="ru-RU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0099"/>
    <a:srgbClr val="0000FF"/>
    <a:srgbClr val="3366FF"/>
    <a:srgbClr val="0000CC"/>
    <a:srgbClr val="FF0000"/>
    <a:srgbClr val="000082"/>
    <a:srgbClr val="CC0000"/>
    <a:srgbClr val="FFFF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4" autoAdjust="0"/>
    <p:restoredTop sz="95572" autoAdjust="0"/>
  </p:normalViewPr>
  <p:slideViewPr>
    <p:cSldViewPr>
      <p:cViewPr varScale="1">
        <p:scale>
          <a:sx n="85" d="100"/>
          <a:sy n="85" d="100"/>
        </p:scale>
        <p:origin x="102" y="5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2814" y="-12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0A3CF-9F3B-4C25-8B0A-799D7C6062F1}" type="datetimeFigureOut">
              <a:rPr lang="ru-RU" smtClean="0"/>
              <a:t>03.09.2020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A8EE2-6BA4-4F86-9D2F-7DFA5A306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79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9A948EC9-87B2-4B50-AD5A-788DCB9AC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9103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948EC9-87B2-4B50-AD5A-788DCB9AC9E3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999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948EC9-87B2-4B50-AD5A-788DCB9AC9E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499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948EC9-87B2-4B50-AD5A-788DCB9AC9E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43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948EC9-87B2-4B50-AD5A-788DCB9AC9E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67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948EC9-87B2-4B50-AD5A-788DCB9AC9E3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53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-26925" y="10716"/>
            <a:ext cx="12214789" cy="489302"/>
            <a:chOff x="-20194" y="10740"/>
            <a:chExt cx="9161092" cy="489302"/>
          </a:xfrm>
        </p:grpSpPr>
        <p:cxnSp>
          <p:nvCxnSpPr>
            <p:cNvPr id="19" name="Прямая соединительная линия 18"/>
            <p:cNvCxnSpPr/>
            <p:nvPr userDrawn="1"/>
          </p:nvCxnSpPr>
          <p:spPr bwMode="auto">
            <a:xfrm flipV="1">
              <a:off x="-20194" y="496154"/>
              <a:ext cx="9161092" cy="3888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00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1" name="Rectangle 4"/>
            <p:cNvSpPr>
              <a:spLocks noChangeArrowheads="1"/>
            </p:cNvSpPr>
            <p:nvPr userDrawn="1"/>
          </p:nvSpPr>
          <p:spPr bwMode="auto">
            <a:xfrm>
              <a:off x="500055" y="10740"/>
              <a:ext cx="4143953" cy="481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1100" b="1" dirty="0">
                  <a:solidFill>
                    <a:srgbClr val="000099"/>
                  </a:solidFill>
                  <a:effectLst/>
                  <a:latin typeface="Arial Narrow" pitchFamily="34" charset="0"/>
                </a:rPr>
                <a:t>Санкт-Петербургский </a:t>
              </a:r>
              <a:r>
                <a:rPr lang="ru-RU" sz="1100" b="1" dirty="0" smtClean="0">
                  <a:solidFill>
                    <a:srgbClr val="000099"/>
                  </a:solidFill>
                  <a:effectLst/>
                  <a:latin typeface="Arial Narrow" pitchFamily="34" charset="0"/>
                </a:rPr>
                <a:t>политехнический университет</a:t>
              </a:r>
              <a:r>
                <a:rPr lang="en-US" sz="1100" b="1" dirty="0" smtClean="0">
                  <a:solidFill>
                    <a:srgbClr val="000099"/>
                  </a:solidFill>
                  <a:effectLst/>
                  <a:latin typeface="Arial Narrow" pitchFamily="34" charset="0"/>
                </a:rPr>
                <a:t> </a:t>
              </a:r>
              <a:r>
                <a:rPr lang="ru-RU" sz="1100" b="1" dirty="0" smtClean="0">
                  <a:solidFill>
                    <a:srgbClr val="000099"/>
                  </a:solidFill>
                  <a:effectLst/>
                  <a:latin typeface="Arial Narrow" pitchFamily="34" charset="0"/>
                </a:rPr>
                <a:t>Петра Великого</a:t>
              </a:r>
              <a:br>
                <a:rPr lang="ru-RU" sz="1100" b="1" dirty="0" smtClean="0">
                  <a:solidFill>
                    <a:srgbClr val="000099"/>
                  </a:solidFill>
                  <a:effectLst/>
                  <a:latin typeface="Arial Narrow" pitchFamily="34" charset="0"/>
                </a:rPr>
              </a:br>
              <a:r>
                <a:rPr lang="ru-RU" sz="1200" b="1" baseline="0" dirty="0" smtClean="0">
                  <a:solidFill>
                    <a:srgbClr val="000099"/>
                  </a:solidFill>
                  <a:effectLst/>
                  <a:latin typeface="Arial" pitchFamily="34" charset="0"/>
                </a:rPr>
                <a:t>Институт прикладной математики и механики</a:t>
              </a:r>
              <a:endParaRPr lang="ru-RU" sz="1200" b="1" baseline="0" dirty="0"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5224264" y="14500"/>
              <a:ext cx="3904444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eaLnBrk="1" hangingPunct="1">
                <a:lnSpc>
                  <a:spcPct val="100000"/>
                </a:lnSpc>
                <a:defRPr/>
              </a:pPr>
              <a:r>
                <a:rPr lang="ru-RU" sz="1200" b="1" kern="500" spc="0" dirty="0" smtClean="0">
                  <a:solidFill>
                    <a:srgbClr val="000099"/>
                  </a:solidFill>
                  <a:effectLst/>
                  <a:latin typeface="Arial" pitchFamily="34" charset="0"/>
                </a:rPr>
                <a:t>Кафедра </a:t>
              </a:r>
              <a:r>
                <a:rPr lang="en-US" sz="1200" b="1" kern="500" spc="0" baseline="0" dirty="0" smtClean="0">
                  <a:solidFill>
                    <a:srgbClr val="000099"/>
                  </a:solidFill>
                  <a:effectLst/>
                  <a:latin typeface="Arial" pitchFamily="34" charset="0"/>
                </a:rPr>
                <a:t>“</a:t>
              </a:r>
              <a:r>
                <a:rPr lang="ru-RU" sz="1200" b="1" kern="500" spc="0" baseline="0" dirty="0" smtClean="0">
                  <a:solidFill>
                    <a:srgbClr val="000099"/>
                  </a:solidFill>
                  <a:effectLst/>
                  <a:latin typeface="Arial" pitchFamily="34" charset="0"/>
                </a:rPr>
                <a:t>Механика и процессы управления</a:t>
              </a:r>
              <a:r>
                <a:rPr lang="en-US" sz="1200" b="1" kern="500" spc="0" baseline="0" dirty="0" smtClean="0">
                  <a:solidFill>
                    <a:srgbClr val="000099"/>
                  </a:solidFill>
                  <a:effectLst/>
                  <a:latin typeface="Arial" pitchFamily="34" charset="0"/>
                </a:rPr>
                <a:t>”</a:t>
              </a:r>
              <a:endParaRPr lang="ru-RU" sz="1200" b="1" kern="500" spc="0" baseline="0" dirty="0" smtClean="0">
                <a:solidFill>
                  <a:srgbClr val="000099"/>
                </a:solidFill>
                <a:effectLst/>
                <a:latin typeface="Arial" pitchFamily="34" charset="0"/>
              </a:endParaRPr>
            </a:p>
            <a:p>
              <a:pPr algn="r" eaLnBrk="1" hangingPunct="1">
                <a:lnSpc>
                  <a:spcPct val="100000"/>
                </a:lnSpc>
                <a:defRPr/>
              </a:pPr>
              <a:r>
                <a:rPr lang="en-US" sz="1300" b="1" kern="500" spc="0" baseline="0" dirty="0" smtClean="0">
                  <a:solidFill>
                    <a:srgbClr val="000099"/>
                  </a:solidFill>
                  <a:effectLst/>
                  <a:latin typeface="Arial" pitchFamily="34" charset="0"/>
                </a:rPr>
                <a:t>mc.spbstu.ru</a:t>
              </a:r>
              <a:endParaRPr lang="en-US" sz="1300" b="1" kern="500" spc="0" baseline="0" dirty="0"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028" name="Picture 4" descr="F:\знак_sm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25574"/>
            <a:ext cx="576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6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www.ifes-ras.ru/images/stories/pics/ras_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11760"/>
          <a:stretch/>
        </p:blipFill>
        <p:spPr bwMode="auto">
          <a:xfrm>
            <a:off x="7537213" y="5322518"/>
            <a:ext cx="4578653" cy="12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308084" y="543638"/>
            <a:ext cx="11490325" cy="4612495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ru-RU" sz="6000" kern="0" dirty="0" smtClean="0">
                <a:solidFill>
                  <a:schemeClr val="tx1"/>
                </a:solidFill>
                <a:effectLst/>
              </a:rPr>
              <a:t>Семинар по истории математики ПОМИ РАН</a:t>
            </a:r>
          </a:p>
          <a:p>
            <a:pPr>
              <a:lnSpc>
                <a:spcPct val="124000"/>
              </a:lnSpc>
            </a:pPr>
            <a:endParaRPr lang="ru-RU" sz="2000" kern="0" dirty="0" smtClean="0">
              <a:solidFill>
                <a:schemeClr val="tx1"/>
              </a:solidFill>
              <a:effectLst/>
            </a:endParaRPr>
          </a:p>
          <a:p>
            <a:pPr>
              <a:lnSpc>
                <a:spcPct val="124000"/>
              </a:lnSpc>
            </a:pPr>
            <a:r>
              <a:rPr lang="ru-RU" sz="6700" kern="0" dirty="0" smtClean="0">
                <a:solidFill>
                  <a:schemeClr val="tx1"/>
                </a:solidFill>
                <a:effectLst/>
              </a:rPr>
              <a:t>«История исследований двойного маятника»</a:t>
            </a:r>
          </a:p>
          <a:p>
            <a:pPr>
              <a:lnSpc>
                <a:spcPct val="124000"/>
              </a:lnSpc>
            </a:pPr>
            <a:endParaRPr lang="ru-RU" sz="1700" kern="0" dirty="0" smtClean="0">
              <a:solidFill>
                <a:schemeClr val="tx1"/>
              </a:solidFill>
              <a:effectLst/>
            </a:endParaRPr>
          </a:p>
          <a:p>
            <a:pPr>
              <a:lnSpc>
                <a:spcPct val="124000"/>
              </a:lnSpc>
            </a:pPr>
            <a:r>
              <a:rPr lang="ru-RU" sz="6000" b="1" kern="0" dirty="0" smtClean="0">
                <a:solidFill>
                  <a:schemeClr val="tx1"/>
                </a:solidFill>
                <a:effectLst/>
              </a:rPr>
              <a:t>А. С. Смирнов, Б. А. Смольников</a:t>
            </a:r>
          </a:p>
          <a:p>
            <a:pPr>
              <a:lnSpc>
                <a:spcPct val="124000"/>
              </a:lnSpc>
            </a:pPr>
            <a:endParaRPr lang="ru-RU" sz="1700" kern="0" dirty="0" smtClean="0">
              <a:solidFill>
                <a:schemeClr val="tx1"/>
              </a:solidFill>
              <a:effectLst/>
            </a:endParaRPr>
          </a:p>
          <a:p>
            <a:pPr>
              <a:lnSpc>
                <a:spcPct val="124000"/>
              </a:lnSpc>
            </a:pPr>
            <a:r>
              <a:rPr lang="ru-RU" sz="5000" kern="0" dirty="0" smtClean="0">
                <a:solidFill>
                  <a:schemeClr val="tx1"/>
                </a:solidFill>
                <a:effectLst/>
              </a:rPr>
              <a:t>Санкт-Петербургский политехнический университет </a:t>
            </a:r>
          </a:p>
          <a:p>
            <a:pPr>
              <a:lnSpc>
                <a:spcPct val="124000"/>
              </a:lnSpc>
            </a:pPr>
            <a:r>
              <a:rPr lang="ru-RU" sz="5000" kern="0" dirty="0" smtClean="0">
                <a:solidFill>
                  <a:schemeClr val="tx1"/>
                </a:solidFill>
                <a:effectLst/>
              </a:rPr>
              <a:t>Петра Великого</a:t>
            </a:r>
          </a:p>
          <a:p>
            <a:pPr>
              <a:lnSpc>
                <a:spcPct val="124000"/>
              </a:lnSpc>
            </a:pPr>
            <a:endParaRPr lang="ru-RU" sz="1000" kern="0" dirty="0" smtClean="0">
              <a:solidFill>
                <a:schemeClr val="tx1"/>
              </a:solidFill>
              <a:effectLst/>
            </a:endParaRPr>
          </a:p>
          <a:p>
            <a:pPr>
              <a:lnSpc>
                <a:spcPct val="124000"/>
              </a:lnSpc>
            </a:pPr>
            <a:r>
              <a:rPr lang="ru-RU" sz="5000" kern="0" dirty="0" smtClean="0">
                <a:solidFill>
                  <a:schemeClr val="tx1"/>
                </a:solidFill>
                <a:effectLst/>
              </a:rPr>
              <a:t>Институт проблем машиноведения </a:t>
            </a:r>
          </a:p>
          <a:p>
            <a:pPr>
              <a:lnSpc>
                <a:spcPct val="124000"/>
              </a:lnSpc>
            </a:pPr>
            <a:r>
              <a:rPr lang="ru-RU" sz="5000" kern="0" dirty="0" smtClean="0">
                <a:solidFill>
                  <a:schemeClr val="tx1"/>
                </a:solidFill>
                <a:effectLst/>
              </a:rPr>
              <a:t>Российской академии наук</a:t>
            </a:r>
          </a:p>
        </p:txBody>
      </p:sp>
      <p:pic>
        <p:nvPicPr>
          <p:cNvPr id="1026" name="Picture 2" descr="https://upload.wikimedia.org/wikipedia/commons/f/f5/%D0%98%D0%BD%D1%81%D1%82%D0%B8%D1%82%D1%83%D1%82_%D0%BF%D1%80%D0%BE%D0%B1%D0%BB%D0%B5%D0%BC_%D0%BC%D0%B0%D1%88%D0%B8%D0%BD%D0%BE%D0%B2%D0%B5%D0%B4%D0%B5%D0%BD%D0%B8%D1%8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32" y="3436710"/>
            <a:ext cx="1404817" cy="173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2.userapi.com/c629407/v629407918/11a50/HIl6cxziYx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42" y="4908508"/>
            <a:ext cx="1804062" cy="180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https://www.spbstu.ru/upload/branding/logo_vert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http://edu.glavsprav.ru/_static/_profiles/994/log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12282" r="10005" b="14337"/>
          <a:stretch/>
        </p:blipFill>
        <p:spPr bwMode="auto">
          <a:xfrm>
            <a:off x="155575" y="5385596"/>
            <a:ext cx="3312368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61070" y="5322518"/>
            <a:ext cx="1909134" cy="611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4000"/>
              </a:lnSpc>
            </a:pPr>
            <a:r>
              <a:rPr lang="ru-RU" sz="3000" kern="0" dirty="0" smtClean="0">
                <a:solidFill>
                  <a:schemeClr val="tx1"/>
                </a:solidFill>
                <a:effectLst/>
              </a:rPr>
              <a:t>03.09.2020</a:t>
            </a:r>
            <a:endParaRPr lang="ru-RU" sz="300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044" name="Picture 20" descr="https://i1.sndcdn.com/artworks-000410714490-77y8qz-t500x5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58" y="3474628"/>
            <a:ext cx="1702247" cy="170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55440" y="527559"/>
            <a:ext cx="9217024" cy="6480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3600" kern="0" dirty="0" smtClean="0">
                <a:solidFill>
                  <a:schemeClr val="tx1"/>
                </a:solidFill>
                <a:effectLst/>
              </a:rPr>
              <a:t>Колокол в Кёльнском соборе</a:t>
            </a:r>
            <a:endParaRPr lang="ru-RU" sz="3600" b="1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266" y="1149446"/>
            <a:ext cx="793095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dirty="0" smtClean="0">
                <a:solidFill>
                  <a:schemeClr val="tx1"/>
                </a:solidFill>
                <a:effectLst/>
              </a:rPr>
              <a:t>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1875 году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на колокольне Кёльнского собора (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Германская империя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) наблюдался интересный случай: полый внутри колокол (</a:t>
            </a:r>
            <a:r>
              <a:rPr lang="en-US" sz="2600" b="1" i="1" dirty="0" smtClean="0">
                <a:solidFill>
                  <a:schemeClr val="tx1"/>
                </a:solidFill>
                <a:effectLst/>
              </a:rPr>
              <a:t>Kaiserglocke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 – императорский колокол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) и шарнирно подвешенный к нему язык колебались как одно целое. Поэтому язык не ударял о колокол, и он тем самым не издавал никаких звуков.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1266" y="3642436"/>
            <a:ext cx="80296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dirty="0">
                <a:solidFill>
                  <a:schemeClr val="tx1"/>
                </a:solidFill>
                <a:effectLst/>
              </a:rPr>
              <a:t>Первым это удивительное явление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объяснил </a:t>
            </a:r>
            <a:r>
              <a:rPr lang="ru-RU" sz="2600" b="1" dirty="0">
                <a:solidFill>
                  <a:schemeClr val="tx1"/>
                </a:solidFill>
                <a:effectLst/>
              </a:rPr>
              <a:t>Вильгельм Вельтман </a:t>
            </a:r>
            <a:r>
              <a:rPr lang="ru-RU" sz="2600" dirty="0">
                <a:solidFill>
                  <a:schemeClr val="tx1"/>
                </a:solidFill>
                <a:effectLst/>
              </a:rPr>
              <a:t>(</a:t>
            </a:r>
            <a:r>
              <a:rPr lang="en-US" sz="2600" i="1" dirty="0">
                <a:solidFill>
                  <a:schemeClr val="tx1"/>
                </a:solidFill>
                <a:effectLst/>
              </a:rPr>
              <a:t>Wilhelm Veltmann</a:t>
            </a:r>
            <a:r>
              <a:rPr lang="ru-RU" sz="2600" i="1" dirty="0">
                <a:solidFill>
                  <a:schemeClr val="tx1"/>
                </a:solidFill>
                <a:effectLst/>
              </a:rPr>
              <a:t>,</a:t>
            </a:r>
            <a:r>
              <a:rPr lang="ru-RU" sz="26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2600" dirty="0">
                <a:solidFill>
                  <a:schemeClr val="tx1"/>
                </a:solidFill>
                <a:effectLst/>
              </a:rPr>
              <a:t>1832-1902)</a:t>
            </a:r>
            <a:r>
              <a:rPr lang="ru-RU" sz="2600" dirty="0">
                <a:solidFill>
                  <a:schemeClr val="tx1"/>
                </a:solidFill>
                <a:effectLst/>
              </a:rPr>
              <a:t> </a:t>
            </a:r>
            <a:r>
              <a:rPr lang="en-US" sz="2600" dirty="0">
                <a:solidFill>
                  <a:schemeClr val="tx1"/>
                </a:solidFill>
                <a:effectLst/>
              </a:rPr>
              <a:t>– </a:t>
            </a:r>
            <a:r>
              <a:rPr lang="ru-RU" sz="2600" dirty="0">
                <a:solidFill>
                  <a:schemeClr val="tx1"/>
                </a:solidFill>
                <a:effectLst/>
              </a:rPr>
              <a:t>немецкий математик и физик, работавший профессором в Бонне. Он опубликовал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статью</a:t>
            </a:r>
          </a:p>
          <a:p>
            <a:pPr algn="l" fontAlgn="t"/>
            <a:endParaRPr lang="ru-RU" sz="1000" dirty="0">
              <a:solidFill>
                <a:schemeClr val="tx1"/>
              </a:solidFill>
              <a:effectLst/>
            </a:endParaRPr>
          </a:p>
          <a:p>
            <a:pPr algn="l" fontAlgn="t"/>
            <a:r>
              <a:rPr lang="de-DE" sz="2600" b="1" i="1" dirty="0">
                <a:effectLst/>
              </a:rPr>
              <a:t>W. Veltmann</a:t>
            </a:r>
            <a:r>
              <a:rPr lang="ru-RU" sz="2600" b="1" i="1" dirty="0">
                <a:effectLst/>
              </a:rPr>
              <a:t>.</a:t>
            </a:r>
            <a:r>
              <a:rPr lang="de-DE" sz="2600" b="1" i="1" dirty="0">
                <a:effectLst/>
              </a:rPr>
              <a:t> </a:t>
            </a:r>
            <a:r>
              <a:rPr lang="de-DE" sz="2600" i="1" dirty="0">
                <a:effectLst/>
              </a:rPr>
              <a:t>Über die Bewegung einer Glocke</a:t>
            </a:r>
            <a:r>
              <a:rPr lang="ru-RU" sz="2600" i="1" dirty="0">
                <a:effectLst/>
              </a:rPr>
              <a:t> </a:t>
            </a:r>
            <a:r>
              <a:rPr lang="ru-RU" sz="2600" i="1" dirty="0" smtClean="0">
                <a:effectLst/>
              </a:rPr>
              <a:t>	              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(</a:t>
            </a:r>
            <a:r>
              <a:rPr lang="ru-RU" sz="2600" i="1" dirty="0">
                <a:solidFill>
                  <a:srgbClr val="339933"/>
                </a:solidFill>
                <a:effectLst/>
              </a:rPr>
              <a:t>О движении 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колокола)</a:t>
            </a:r>
            <a:r>
              <a:rPr lang="ru-RU" sz="2600" i="1" dirty="0">
                <a:effectLst/>
              </a:rPr>
              <a:t> </a:t>
            </a:r>
            <a:r>
              <a:rPr lang="ru-RU" sz="2600" i="1" dirty="0" smtClean="0">
                <a:effectLst/>
              </a:rPr>
              <a:t>// </a:t>
            </a:r>
            <a:r>
              <a:rPr lang="de-DE" sz="2600" i="1" dirty="0" smtClean="0">
                <a:effectLst/>
              </a:rPr>
              <a:t>Polytechnisches </a:t>
            </a:r>
            <a:r>
              <a:rPr lang="de-DE" sz="2600" i="1" dirty="0">
                <a:effectLst/>
              </a:rPr>
              <a:t>Journal. 220, 1876, S. 481–495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44106" y="6060905"/>
            <a:ext cx="362871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i="1" dirty="0" smtClean="0">
                <a:solidFill>
                  <a:schemeClr val="tx1"/>
                </a:solidFill>
                <a:effectLst/>
              </a:rPr>
              <a:t>Kaiserglocke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в 1875 году</a:t>
            </a:r>
          </a:p>
        </p:txBody>
      </p:sp>
      <p:pic>
        <p:nvPicPr>
          <p:cNvPr id="1026" name="Picture 2" descr="https://upload.wikimedia.org/wikipedia/commons/thumb/8/83/Andreas_Hamm_mit_der_Gloriosa_1875.jpg/800px-Andreas_Hamm_mit_der_Gloriosa_18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926" y="1163914"/>
            <a:ext cx="3832124" cy="478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70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" r="42646"/>
          <a:stretch/>
        </p:blipFill>
        <p:spPr>
          <a:xfrm>
            <a:off x="1754314" y="2598989"/>
            <a:ext cx="2988000" cy="1304925"/>
          </a:xfrm>
          <a:prstGeom prst="rect">
            <a:avLst/>
          </a:prstGeom>
        </p:spPr>
      </p:pic>
      <p:pic>
        <p:nvPicPr>
          <p:cNvPr id="2" name="Picture 2" descr="http://dingler.culture.hu-berlin.de/dingler_static/pj220/32422722Z/tx22052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715" y="529038"/>
            <a:ext cx="2208619" cy="392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642" y="623947"/>
            <a:ext cx="6419938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500" b="1" dirty="0" smtClean="0">
                <a:solidFill>
                  <a:schemeClr val="tx1"/>
                </a:solidFill>
                <a:effectLst/>
              </a:rPr>
              <a:t>В. Вельтман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 трактовал систему как </a:t>
            </a:r>
            <a:r>
              <a:rPr lang="ru-RU" sz="2500" i="1" dirty="0" smtClean="0">
                <a:solidFill>
                  <a:schemeClr val="tx1"/>
                </a:solidFill>
                <a:effectLst/>
              </a:rPr>
              <a:t>двойной маятник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: колокол играл роль первого маятника, а его язык – второго. При этом для вывода уравнений движения он использовал </a:t>
            </a:r>
            <a:r>
              <a:rPr lang="ru-RU" sz="2500" i="1" dirty="0">
                <a:solidFill>
                  <a:schemeClr val="tx1"/>
                </a:solidFill>
                <a:effectLst/>
              </a:rPr>
              <a:t>уравнения Лагранжа второго </a:t>
            </a:r>
            <a:r>
              <a:rPr lang="ru-RU" sz="2500" i="1" dirty="0" smtClean="0">
                <a:solidFill>
                  <a:schemeClr val="tx1"/>
                </a:solidFill>
                <a:effectLst/>
              </a:rPr>
              <a:t>рода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:</a:t>
            </a:r>
            <a:endParaRPr lang="en-US" sz="25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 descr="https://upload.wikimedia.org/wikipedia/de/7/7e/Kaiserglock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375"/>
          <a:stretch/>
        </p:blipFill>
        <p:spPr bwMode="auto">
          <a:xfrm>
            <a:off x="6753076" y="529038"/>
            <a:ext cx="2830622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74338" y="4414240"/>
            <a:ext cx="29880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>
                <a:solidFill>
                  <a:schemeClr val="tx1"/>
                </a:solidFill>
                <a:effectLst/>
              </a:rPr>
              <a:t>Колокол и его язык (1900 год)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716194" y="4378110"/>
            <a:ext cx="24352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>
                <a:solidFill>
                  <a:schemeClr val="tx1"/>
                </a:solidFill>
                <a:effectLst/>
              </a:rPr>
              <a:t>Расчетная схема из статьи</a:t>
            </a:r>
          </a:p>
        </p:txBody>
      </p:sp>
      <p:pic>
        <p:nvPicPr>
          <p:cNvPr id="25" name="Picture 4" descr="Textabbildung Bd. 220, S. 48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42"/>
          <a:stretch/>
        </p:blipFill>
        <p:spPr bwMode="auto">
          <a:xfrm>
            <a:off x="8430625" y="6175419"/>
            <a:ext cx="3441405" cy="54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31029" y="3830049"/>
            <a:ext cx="621996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dirty="0" smtClean="0">
                <a:solidFill>
                  <a:schemeClr val="tx1"/>
                </a:solidFill>
                <a:effectLst/>
              </a:rPr>
              <a:t>Уравнения движения системы имеют вид</a:t>
            </a:r>
            <a:endParaRPr lang="ru-RU" sz="25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9686" y="5393038"/>
            <a:ext cx="239418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smtClean="0">
                <a:solidFill>
                  <a:schemeClr val="tx1"/>
                </a:solidFill>
                <a:effectLst/>
              </a:rPr>
              <a:t>имеют решение</a:t>
            </a:r>
            <a:endParaRPr lang="ru-RU" sz="25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868" y="5518287"/>
            <a:ext cx="891872" cy="32660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3229386" y="5418650"/>
            <a:ext cx="361227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smtClean="0">
                <a:solidFill>
                  <a:schemeClr val="tx1"/>
                </a:solidFill>
                <a:effectLst/>
              </a:rPr>
              <a:t>, если совместна система</a:t>
            </a:r>
            <a:endParaRPr lang="ru-RU" sz="2500" dirty="0"/>
          </a:p>
        </p:txBody>
      </p:sp>
      <p:pic>
        <p:nvPicPr>
          <p:cNvPr id="30" name="Picture 2" descr="Textabbildung Bd. 220, S. 48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56" y="5426938"/>
            <a:ext cx="5143548" cy="5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 bwMode="auto">
          <a:xfrm>
            <a:off x="8373597" y="6124292"/>
            <a:ext cx="3498433" cy="575998"/>
          </a:xfrm>
          <a:prstGeom prst="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31029" y="4221088"/>
            <a:ext cx="6672546" cy="1350718"/>
            <a:chOff x="335360" y="5121297"/>
            <a:chExt cx="6672546" cy="1350718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360" y="5121297"/>
              <a:ext cx="6672546" cy="135071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20580" y="5634513"/>
              <a:ext cx="333454" cy="446720"/>
            </a:xfrm>
            <a:prstGeom prst="rect">
              <a:avLst/>
            </a:prstGeom>
          </p:spPr>
        </p:pic>
      </p:grpSp>
      <p:sp>
        <p:nvSpPr>
          <p:cNvPr id="35" name="Прямоугольник 34"/>
          <p:cNvSpPr/>
          <p:nvPr/>
        </p:nvSpPr>
        <p:spPr>
          <a:xfrm>
            <a:off x="131029" y="5922087"/>
            <a:ext cx="78783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dirty="0">
                <a:solidFill>
                  <a:schemeClr val="tx1"/>
                </a:solidFill>
                <a:effectLst/>
              </a:rPr>
              <a:t>В результате получается условие на параметры колокола и его языка, при которых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он </a:t>
            </a:r>
            <a:r>
              <a:rPr lang="ru-RU" sz="2500" dirty="0">
                <a:solidFill>
                  <a:schemeClr val="tx1"/>
                </a:solidFill>
                <a:effectLst/>
              </a:rPr>
              <a:t>не будет издавать звуков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: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42168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extabbildung Bd. 220, S. 4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1" y="2786012"/>
            <a:ext cx="4779665" cy="305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6937" y="5845583"/>
            <a:ext cx="46154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effectLst/>
              </a:rPr>
              <a:t>Т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аблица с данными по колоколам Кёльнского собора</a:t>
            </a:r>
            <a:endParaRPr lang="ru-RU" sz="2600" dirty="0"/>
          </a:p>
        </p:txBody>
      </p:sp>
      <p:pic>
        <p:nvPicPr>
          <p:cNvPr id="1026" name="Picture 2" descr="https://upload.wikimedia.org/wikipedia/commons/thumb/c/c6/Speciosa.JPG/800px-Specios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41" y="2900944"/>
            <a:ext cx="2086238" cy="278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29772" y="5804522"/>
            <a:ext cx="2683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</a:rPr>
              <a:t>Die </a:t>
            </a:r>
            <a:r>
              <a:rPr lang="en-US" b="1" dirty="0" smtClean="0">
                <a:solidFill>
                  <a:schemeClr val="tx1"/>
                </a:solidFill>
                <a:effectLst/>
              </a:rPr>
              <a:t>Speciosa</a:t>
            </a:r>
            <a:endParaRPr lang="ru-RU" b="1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effectLst/>
              </a:rPr>
              <a:t>(«Прекрасный»)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09417" y="5804522"/>
            <a:ext cx="2683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</a:rPr>
              <a:t>Die </a:t>
            </a:r>
            <a:r>
              <a:rPr lang="en-US" b="1" dirty="0" smtClean="0">
                <a:solidFill>
                  <a:schemeClr val="tx1"/>
                </a:solidFill>
                <a:effectLst/>
              </a:rPr>
              <a:t>Pretiosa</a:t>
            </a:r>
            <a:endParaRPr lang="ru-RU" b="1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effectLst/>
              </a:rPr>
              <a:t>(«Драгоценный»)</a:t>
            </a:r>
          </a:p>
        </p:txBody>
      </p:sp>
      <p:pic>
        <p:nvPicPr>
          <p:cNvPr id="1030" name="Picture 6" descr="Datei:Dreikoenigenglocke (188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545" y="2910496"/>
            <a:ext cx="2086979" cy="27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50127" y="5634349"/>
            <a:ext cx="2653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effectLst/>
                <a:latin typeface="+mn-lt"/>
              </a:rPr>
              <a:t>Die </a:t>
            </a:r>
            <a:r>
              <a:rPr lang="en-US" b="1" dirty="0" smtClean="0">
                <a:solidFill>
                  <a:srgbClr val="222222"/>
                </a:solidFill>
                <a:effectLst/>
                <a:latin typeface="+mn-lt"/>
              </a:rPr>
              <a:t>Dreikönigen</a:t>
            </a:r>
            <a:r>
              <a:rPr lang="ru-RU" b="1" dirty="0" smtClean="0">
                <a:solidFill>
                  <a:srgbClr val="222222"/>
                </a:solidFill>
                <a:effectLst/>
                <a:latin typeface="+mn-lt"/>
              </a:rPr>
              <a:t>-</a:t>
            </a:r>
            <a:r>
              <a:rPr lang="en-US" b="1" dirty="0" smtClean="0">
                <a:solidFill>
                  <a:srgbClr val="222222"/>
                </a:solidFill>
                <a:effectLst/>
                <a:latin typeface="+mn-lt"/>
              </a:rPr>
              <a:t>glocke</a:t>
            </a:r>
            <a:r>
              <a:rPr lang="ru-RU" b="1" dirty="0" smtClean="0"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lang="ru-RU" dirty="0" smtClean="0">
                <a:solidFill>
                  <a:srgbClr val="222222"/>
                </a:solidFill>
                <a:effectLst/>
                <a:latin typeface="+mn-lt"/>
              </a:rPr>
              <a:t>(«Богоявленский»)</a:t>
            </a:r>
            <a:endParaRPr lang="ru-RU" dirty="0">
              <a:latin typeface="+mn-lt"/>
            </a:endParaRPr>
          </a:p>
        </p:txBody>
      </p:sp>
      <p:pic>
        <p:nvPicPr>
          <p:cNvPr id="3" name="Picture 8" descr="https://upload.wikimedia.org/wikipedia/commons/thumb/9/93/Pretiosa.JPG/800px-Pretios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10" y="2916078"/>
            <a:ext cx="2074890" cy="276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6971" y="612340"/>
            <a:ext cx="466170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dirty="0" smtClean="0">
                <a:solidFill>
                  <a:schemeClr val="tx1"/>
                </a:solidFill>
                <a:effectLst/>
              </a:rPr>
              <a:t>Оно может быть записано в виде</a:t>
            </a:r>
            <a:endParaRPr lang="ru-RU" sz="25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513" y="558632"/>
            <a:ext cx="2581275" cy="11811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414173" y="648313"/>
            <a:ext cx="723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effectLst/>
              </a:rPr>
              <a:t>или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6844" y="661457"/>
            <a:ext cx="2027606" cy="8558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3698" y="1583479"/>
            <a:ext cx="1528909" cy="39202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71302" y="1512826"/>
            <a:ext cx="971313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dirty="0" smtClean="0">
                <a:solidFill>
                  <a:schemeClr val="tx1"/>
                </a:solidFill>
                <a:effectLst/>
              </a:rPr>
              <a:t>С большой точностью это условие можно приближенно записать как</a:t>
            </a:r>
            <a:endParaRPr lang="ru-RU" sz="25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51144" y="1920179"/>
            <a:ext cx="11749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1" i="1" dirty="0" smtClean="0">
                <a:solidFill>
                  <a:schemeClr val="tx1"/>
                </a:solidFill>
                <a:effectLst/>
              </a:rPr>
              <a:t>Вывод: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колокол не звонит, если </a:t>
            </a:r>
            <a:r>
              <a:rPr lang="ru-RU" sz="2500" dirty="0">
                <a:solidFill>
                  <a:schemeClr val="tx1"/>
                </a:solidFill>
                <a:effectLst/>
              </a:rPr>
              <a:t>расстояние между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точками поворота примерно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равно приведенной длине </a:t>
            </a:r>
            <a:r>
              <a:rPr lang="ru-RU" sz="2500" dirty="0">
                <a:solidFill>
                  <a:schemeClr val="tx1"/>
                </a:solidFill>
                <a:effectLst/>
              </a:rPr>
              <a:t>маятника колокола, уменьшенной на длину маятника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языка.</a:t>
            </a:r>
            <a:endParaRPr lang="ru-RU" sz="25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9815139" y="1613902"/>
            <a:ext cx="1527468" cy="367755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6104413"/>
            <a:ext cx="4176464" cy="654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009" y="620800"/>
            <a:ext cx="3829297" cy="6135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548679"/>
            <a:ext cx="3782584" cy="62075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6306" y="620800"/>
            <a:ext cx="423245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500" b="1" dirty="0" smtClean="0">
                <a:solidFill>
                  <a:schemeClr val="tx1"/>
                </a:solidFill>
                <a:effectLst/>
              </a:rPr>
              <a:t>Теодор фон Карман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(</a:t>
            </a:r>
            <a:r>
              <a:rPr lang="en-US" sz="2500" i="1" dirty="0" smtClean="0">
                <a:solidFill>
                  <a:schemeClr val="tx1"/>
                </a:solidFill>
                <a:effectLst/>
              </a:rPr>
              <a:t>Theodore </a:t>
            </a:r>
            <a:r>
              <a:rPr lang="en-US" sz="2500" i="1" dirty="0">
                <a:solidFill>
                  <a:schemeClr val="tx1"/>
                </a:solidFill>
                <a:effectLst/>
              </a:rPr>
              <a:t>von </a:t>
            </a:r>
            <a:r>
              <a:rPr lang="en-US" sz="2500" i="1" dirty="0" smtClean="0">
                <a:solidFill>
                  <a:schemeClr val="tx1"/>
                </a:solidFill>
                <a:effectLst/>
              </a:rPr>
              <a:t>Karman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,</a:t>
            </a:r>
            <a:r>
              <a:rPr lang="en-US" sz="2500" dirty="0" smtClean="0">
                <a:solidFill>
                  <a:schemeClr val="tx1"/>
                </a:solidFill>
                <a:effectLst/>
              </a:rPr>
              <a:t> 1881-1963</a:t>
            </a:r>
            <a:r>
              <a:rPr lang="en-US" sz="2500" dirty="0">
                <a:solidFill>
                  <a:schemeClr val="tx1"/>
                </a:solidFill>
                <a:effectLst/>
              </a:rPr>
              <a:t>) – </a:t>
            </a:r>
            <a:r>
              <a:rPr lang="ru-RU" sz="2500" dirty="0">
                <a:solidFill>
                  <a:schemeClr val="tx1"/>
                </a:solidFill>
                <a:effectLst/>
              </a:rPr>
              <a:t>американо-венгерский инженер и физик</a:t>
            </a:r>
            <a:r>
              <a:rPr lang="en-US" sz="2500" dirty="0">
                <a:solidFill>
                  <a:schemeClr val="tx1"/>
                </a:solidFill>
                <a:effectLst/>
              </a:rPr>
              <a:t> </a:t>
            </a:r>
            <a:r>
              <a:rPr lang="ru-RU" sz="2500" dirty="0">
                <a:solidFill>
                  <a:schemeClr val="tx1"/>
                </a:solidFill>
                <a:effectLst/>
              </a:rPr>
              <a:t>и </a:t>
            </a:r>
            <a:r>
              <a:rPr lang="ru-RU" sz="2500" b="1" dirty="0" smtClean="0">
                <a:solidFill>
                  <a:schemeClr val="tx1"/>
                </a:solidFill>
                <a:effectLst/>
              </a:rPr>
              <a:t>Морис Энтони Био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(</a:t>
            </a:r>
            <a:r>
              <a:rPr lang="en-US" sz="2500" i="1" dirty="0" smtClean="0">
                <a:solidFill>
                  <a:schemeClr val="tx1"/>
                </a:solidFill>
                <a:effectLst/>
              </a:rPr>
              <a:t>Maurice </a:t>
            </a:r>
            <a:r>
              <a:rPr lang="en-US" sz="2500" i="1" dirty="0">
                <a:solidFill>
                  <a:schemeClr val="tx1"/>
                </a:solidFill>
                <a:effectLst/>
              </a:rPr>
              <a:t>Anthony </a:t>
            </a:r>
            <a:r>
              <a:rPr lang="en-US" sz="2500" i="1" dirty="0" smtClean="0">
                <a:solidFill>
                  <a:schemeClr val="tx1"/>
                </a:solidFill>
                <a:effectLst/>
              </a:rPr>
              <a:t>Biot</a:t>
            </a:r>
            <a:r>
              <a:rPr lang="ru-RU" sz="2500" dirty="0">
                <a:solidFill>
                  <a:schemeClr val="tx1"/>
                </a:solidFill>
                <a:effectLst/>
              </a:rPr>
              <a:t>,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500" dirty="0" smtClean="0">
                <a:solidFill>
                  <a:schemeClr val="tx1"/>
                </a:solidFill>
                <a:effectLst/>
              </a:rPr>
              <a:t>1905-1985</a:t>
            </a:r>
            <a:r>
              <a:rPr lang="en-US" sz="2500" dirty="0">
                <a:solidFill>
                  <a:schemeClr val="tx1"/>
                </a:solidFill>
                <a:effectLst/>
              </a:rPr>
              <a:t>) </a:t>
            </a:r>
            <a:r>
              <a:rPr lang="ru-RU" sz="2500" dirty="0">
                <a:solidFill>
                  <a:schemeClr val="tx1"/>
                </a:solidFill>
                <a:effectLst/>
              </a:rPr>
              <a:t>– бельгийско-американский физик</a:t>
            </a:r>
            <a:r>
              <a:rPr lang="en-US" sz="2500" dirty="0">
                <a:solidFill>
                  <a:schemeClr val="tx1"/>
                </a:solidFill>
                <a:effectLst/>
              </a:rPr>
              <a:t>.</a:t>
            </a:r>
            <a:r>
              <a:rPr lang="ru-RU" sz="2500" dirty="0">
                <a:solidFill>
                  <a:schemeClr val="tx1"/>
                </a:solidFill>
                <a:effectLst/>
              </a:rPr>
              <a:t>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В </a:t>
            </a:r>
            <a:r>
              <a:rPr lang="ru-RU" sz="2500" dirty="0" smtClean="0">
                <a:solidFill>
                  <a:srgbClr val="C00000"/>
                </a:solidFill>
                <a:effectLst/>
              </a:rPr>
              <a:t>1940 году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издали книгу </a:t>
            </a:r>
            <a:r>
              <a:rPr lang="ru-RU" sz="2500" i="1" dirty="0" smtClean="0">
                <a:effectLst/>
              </a:rPr>
              <a:t>«</a:t>
            </a:r>
            <a:r>
              <a:rPr lang="en-US" sz="2500" i="1" dirty="0">
                <a:effectLst/>
              </a:rPr>
              <a:t>Mathematical Methods in Engineering</a:t>
            </a:r>
            <a:r>
              <a:rPr lang="ru-RU" sz="2500" i="1" dirty="0" smtClean="0">
                <a:effectLst/>
              </a:rPr>
              <a:t>».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В </a:t>
            </a:r>
            <a:r>
              <a:rPr lang="ru-RU" sz="2500" dirty="0" smtClean="0">
                <a:solidFill>
                  <a:srgbClr val="C00000"/>
                </a:solidFill>
                <a:effectLst/>
              </a:rPr>
              <a:t>1946 году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она была переведена на </a:t>
            </a:r>
            <a:r>
              <a:rPr lang="ru-RU" sz="2500" dirty="0">
                <a:solidFill>
                  <a:schemeClr val="tx1"/>
                </a:solidFill>
                <a:effectLst/>
              </a:rPr>
              <a:t>русский язык </a:t>
            </a:r>
            <a:r>
              <a:rPr lang="ru-RU" sz="2500" i="1" dirty="0" smtClean="0">
                <a:solidFill>
                  <a:srgbClr val="339933"/>
                </a:solidFill>
                <a:effectLst/>
              </a:rPr>
              <a:t>(«</a:t>
            </a:r>
            <a:r>
              <a:rPr lang="ru-RU" sz="2500" i="1" dirty="0">
                <a:solidFill>
                  <a:srgbClr val="339933"/>
                </a:solidFill>
                <a:effectLst/>
              </a:rPr>
              <a:t>Математические методы в инженерном деле</a:t>
            </a:r>
            <a:r>
              <a:rPr lang="ru-RU" sz="2500" i="1" dirty="0" smtClean="0">
                <a:solidFill>
                  <a:srgbClr val="339933"/>
                </a:solidFill>
                <a:effectLst/>
              </a:rPr>
              <a:t>»)</a:t>
            </a:r>
            <a:endParaRPr lang="en-US" sz="2500" i="1" dirty="0">
              <a:solidFill>
                <a:srgbClr val="33993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0056440" y="6021288"/>
            <a:ext cx="936104" cy="360040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27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8" y="562964"/>
            <a:ext cx="4072091" cy="5710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633" y="562964"/>
            <a:ext cx="3838190" cy="4830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127" y="562964"/>
            <a:ext cx="3847910" cy="25107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65643" y="3086824"/>
            <a:ext cx="418156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dirty="0" smtClean="0">
                <a:solidFill>
                  <a:schemeClr val="tx1"/>
                </a:solidFill>
                <a:effectLst/>
              </a:rPr>
              <a:t>Представлено решение проблемы немого колокола путем моделирования одного звена 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физическим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, а другого – 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математическим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маятником. 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68238" y="2132856"/>
            <a:ext cx="4032448" cy="792088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04633" y="5445224"/>
            <a:ext cx="73571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dirty="0">
                <a:solidFill>
                  <a:schemeClr val="tx1"/>
                </a:solidFill>
                <a:effectLst/>
              </a:rPr>
              <a:t>Кроме того, указано, как учесть </a:t>
            </a:r>
            <a:r>
              <a:rPr lang="ru-RU" sz="2600" i="1" dirty="0">
                <a:solidFill>
                  <a:schemeClr val="tx1"/>
                </a:solidFill>
                <a:effectLst/>
              </a:rPr>
              <a:t>вязкое трение </a:t>
            </a:r>
            <a:r>
              <a:rPr lang="ru-RU" sz="2600" dirty="0">
                <a:solidFill>
                  <a:schemeClr val="tx1"/>
                </a:solidFill>
                <a:effectLst/>
              </a:rPr>
              <a:t>в межзвенном шарнире, и выписаны выражения для обобщенных сил.</a:t>
            </a:r>
          </a:p>
        </p:txBody>
      </p:sp>
    </p:spTree>
    <p:extLst>
      <p:ext uri="{BB962C8B-B14F-4D97-AF65-F5344CB8AC3E}">
        <p14:creationId xmlns:p14="http://schemas.microsoft.com/office/powerpoint/2010/main" val="428323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08" y="521024"/>
            <a:ext cx="3888432" cy="63120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3435253"/>
            <a:ext cx="3960440" cy="3398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344" y="620311"/>
            <a:ext cx="434132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b="1" dirty="0" smtClean="0">
                <a:solidFill>
                  <a:schemeClr val="tx1"/>
                </a:solidFill>
                <a:effectLst/>
              </a:rPr>
              <a:t>Карл Клоттер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(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Karl Klotter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, 1901-1984) </a:t>
            </a:r>
            <a:r>
              <a:rPr lang="ru-RU" sz="2600" b="1" dirty="0" smtClean="0">
                <a:solidFill>
                  <a:schemeClr val="tx1"/>
                </a:solidFill>
                <a:effectLst/>
              </a:rPr>
              <a:t>–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немецкий инженер-строитель. 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19</a:t>
            </a:r>
            <a:r>
              <a:rPr lang="en-US" sz="2600" dirty="0" smtClean="0">
                <a:solidFill>
                  <a:srgbClr val="C00000"/>
                </a:solidFill>
                <a:effectLst/>
              </a:rPr>
              <a:t>60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 году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издал книгу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600" dirty="0" smtClean="0">
                <a:effectLst/>
              </a:rPr>
              <a:t>«</a:t>
            </a:r>
            <a:r>
              <a:rPr lang="en-US" sz="2600" i="1" dirty="0" smtClean="0">
                <a:effectLst/>
              </a:rPr>
              <a:t>Technische Schwingungslehre</a:t>
            </a:r>
            <a:r>
              <a:rPr lang="ru-RU" sz="2600" i="1" dirty="0" smtClean="0">
                <a:effectLst/>
              </a:rPr>
              <a:t>»</a:t>
            </a:r>
            <a:r>
              <a:rPr lang="ru-RU" sz="2600" i="1" dirty="0">
                <a:effectLst/>
              </a:rPr>
              <a:t> 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(Техническая теория вибрации).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521024"/>
            <a:ext cx="3928664" cy="623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249" y="555452"/>
            <a:ext cx="3866263" cy="618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8" y="556692"/>
            <a:ext cx="3869371" cy="62877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968208" y="799897"/>
            <a:ext cx="410445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  <a:effectLst/>
              </a:rPr>
              <a:t>Предварительно выписываются уравнения движения двойного маятника для </a:t>
            </a:r>
            <a:r>
              <a:rPr lang="ru-RU" sz="2800" i="1" dirty="0" smtClean="0">
                <a:solidFill>
                  <a:schemeClr val="tx1"/>
                </a:solidFill>
                <a:effectLst/>
              </a:rPr>
              <a:t>различных расчетных схем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и при </a:t>
            </a:r>
            <a:r>
              <a:rPr lang="ru-RU" sz="2800" i="1" dirty="0" smtClean="0">
                <a:solidFill>
                  <a:schemeClr val="tx1"/>
                </a:solidFill>
                <a:effectLst/>
              </a:rPr>
              <a:t>различном выборе обобщенных координат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,  а также анализируются формы колебаний двойного математического маятника с идентичными звеньями и грузами.</a:t>
            </a:r>
          </a:p>
        </p:txBody>
      </p:sp>
    </p:spTree>
    <p:extLst>
      <p:ext uri="{BB962C8B-B14F-4D97-AF65-F5344CB8AC3E}">
        <p14:creationId xmlns:p14="http://schemas.microsoft.com/office/powerpoint/2010/main" val="20002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89" y="561102"/>
            <a:ext cx="305854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658" y="561102"/>
            <a:ext cx="4196402" cy="47466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"/>
          <a:stretch/>
        </p:blipFill>
        <p:spPr bwMode="auto">
          <a:xfrm>
            <a:off x="201946" y="553535"/>
            <a:ext cx="3963102" cy="62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98462" y="5448465"/>
            <a:ext cx="513182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600" dirty="0" smtClean="0">
                <a:solidFill>
                  <a:schemeClr val="tx1"/>
                </a:solidFill>
                <a:effectLst/>
              </a:rPr>
              <a:t>Имеется ссылка на статью  </a:t>
            </a:r>
          </a:p>
          <a:p>
            <a:pPr algn="l"/>
            <a:r>
              <a:rPr lang="ru-RU" sz="2600" b="1" dirty="0" smtClean="0">
                <a:solidFill>
                  <a:schemeClr val="tx1"/>
                </a:solidFill>
                <a:effectLst/>
              </a:rPr>
              <a:t>В. Вельтмана</a:t>
            </a:r>
            <a:r>
              <a:rPr lang="ru-RU" sz="2600" dirty="0">
                <a:solidFill>
                  <a:schemeClr val="tx1"/>
                </a:solidFill>
                <a:effectLst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и получено то же самое 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условие «немоты» колокола</a:t>
            </a:r>
            <a:r>
              <a:rPr lang="ru-RU" dirty="0" smtClean="0">
                <a:solidFill>
                  <a:schemeClr val="tx1"/>
                </a:solidFill>
                <a:effectLst/>
              </a:rPr>
              <a:t>.</a:t>
            </a:r>
            <a:endParaRPr lang="ru-RU" b="1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12499" y="4559125"/>
            <a:ext cx="298809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effectLst/>
              </a:rPr>
              <a:t>Увеличенный рисунок колокола и его языка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17970" y="6026033"/>
            <a:ext cx="3024336" cy="147017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017188" y="1772816"/>
            <a:ext cx="720080" cy="288032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721409"/>
            <a:ext cx="4388232" cy="60813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344" y="721409"/>
            <a:ext cx="360040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b="1" dirty="0" smtClean="0">
                <a:solidFill>
                  <a:schemeClr val="tx1"/>
                </a:solidFill>
                <a:effectLst/>
              </a:rPr>
              <a:t>Яков Лазаревич Геронимус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(1898-1984) – советский ученый в области теоретической и прикладной механики </a:t>
            </a:r>
            <a:r>
              <a:rPr lang="ru-RU" sz="2600" b="1" i="1" dirty="0" smtClean="0">
                <a:solidFill>
                  <a:schemeClr val="tx1"/>
                </a:solidFill>
                <a:effectLst/>
              </a:rPr>
              <a:t>(ХАИ, Харьков, УССР).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1973 году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издал книгу 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«Теоретическая механика»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,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в которой указывается на проблему 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«немого» колокола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в Кёльнском соборе.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516062"/>
            <a:ext cx="3962229" cy="62867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8112224" y="6165304"/>
            <a:ext cx="3962229" cy="504056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8099519" y="2636912"/>
            <a:ext cx="3973146" cy="288032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26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836712"/>
            <a:ext cx="6930033" cy="32172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5360" y="675618"/>
            <a:ext cx="46805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800" b="1" dirty="0" smtClean="0">
                <a:solidFill>
                  <a:schemeClr val="tx1"/>
                </a:solidFill>
                <a:effectLst/>
              </a:rPr>
              <a:t>Михаил </a:t>
            </a:r>
            <a:r>
              <a:rPr lang="ru-RU" sz="2800" b="1" dirty="0">
                <a:solidFill>
                  <a:schemeClr val="tx1"/>
                </a:solidFill>
                <a:effectLst/>
              </a:rPr>
              <a:t>Михайлович Гернет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(1903-1991) и </a:t>
            </a:r>
            <a:r>
              <a:rPr lang="ru-RU" sz="2800" b="1" dirty="0" smtClean="0">
                <a:solidFill>
                  <a:schemeClr val="tx1"/>
                </a:solidFill>
                <a:effectLst/>
              </a:rPr>
              <a:t>Всеволод Федорович Ратобыльский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– советские ученые</a:t>
            </a:r>
            <a:r>
              <a:rPr lang="ru-RU" sz="28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>
                <a:solidFill>
                  <a:schemeClr val="tx1"/>
                </a:solidFill>
                <a:effectLst/>
              </a:rPr>
              <a:t>в области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механики</a:t>
            </a:r>
            <a:r>
              <a:rPr lang="ru-RU" sz="2800" dirty="0">
                <a:solidFill>
                  <a:schemeClr val="tx1"/>
                </a:solidFill>
                <a:effectLst/>
              </a:rPr>
              <a:t>.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В </a:t>
            </a:r>
            <a:r>
              <a:rPr lang="ru-RU" sz="2800" dirty="0" smtClean="0">
                <a:solidFill>
                  <a:srgbClr val="C00000"/>
                </a:solidFill>
                <a:effectLst/>
              </a:rPr>
              <a:t>1969 году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опубликовали книгу </a:t>
            </a:r>
            <a:r>
              <a:rPr lang="ru-RU" sz="2800" i="1" dirty="0" smtClean="0">
                <a:solidFill>
                  <a:srgbClr val="339933"/>
                </a:solidFill>
                <a:effectLst/>
              </a:rPr>
              <a:t>«Определение моментов инерции»</a:t>
            </a:r>
            <a:r>
              <a:rPr lang="ru-RU" sz="2800" i="1" dirty="0">
                <a:solidFill>
                  <a:schemeClr val="tx1"/>
                </a:solidFill>
                <a:effectLst/>
              </a:rPr>
              <a:t>.</a:t>
            </a:r>
            <a:endParaRPr lang="ru-RU" sz="28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0" y="4215048"/>
            <a:ext cx="11449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800" dirty="0" smtClean="0">
                <a:solidFill>
                  <a:schemeClr val="tx1"/>
                </a:solidFill>
                <a:effectLst/>
              </a:rPr>
              <a:t>В ней приведены численные данные о приведенной длине колокола из Кёльнского собора и приведенной длине его языка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360" y="5152406"/>
            <a:ext cx="11521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800" dirty="0" smtClean="0">
                <a:solidFill>
                  <a:schemeClr val="tx1"/>
                </a:solidFill>
                <a:effectLst/>
              </a:rPr>
              <a:t>Кроме того, в книге подробно описывается важное историческое применение двойного маятника – к </a:t>
            </a:r>
            <a:r>
              <a:rPr lang="ru-RU" sz="2800" i="1" dirty="0" smtClean="0">
                <a:solidFill>
                  <a:schemeClr val="tx1"/>
                </a:solidFill>
                <a:effectLst/>
              </a:rPr>
              <a:t>определению моментов инерции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различных твердых тел.</a:t>
            </a:r>
          </a:p>
        </p:txBody>
      </p:sp>
    </p:spTree>
    <p:extLst>
      <p:ext uri="{BB962C8B-B14F-4D97-AF65-F5344CB8AC3E}">
        <p14:creationId xmlns:p14="http://schemas.microsoft.com/office/powerpoint/2010/main" val="197385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548680"/>
            <a:ext cx="4288029" cy="26371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20978" y="563033"/>
            <a:ext cx="420561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600" b="1" dirty="0" smtClean="0">
                <a:solidFill>
                  <a:schemeClr val="tx1"/>
                </a:solidFill>
                <a:effectLst/>
              </a:rPr>
              <a:t>Двойной математический маятник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– тяжелая материальная точка 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A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, соединенная невесомой нерастяжимой нитью (или стержнем) 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l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с неподвижной точкой 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O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и невесомой нерастяжимой нитью 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с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с тяжелой материальной точкой 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C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(рис. 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а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)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.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6551" y="3093955"/>
            <a:ext cx="34563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effectLst/>
              </a:rPr>
              <a:t>Расчетные схемы и двойного маятника его реальная конструкция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516" y="622369"/>
            <a:ext cx="2957957" cy="39747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8444" y="4597124"/>
            <a:ext cx="1152815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600" dirty="0">
                <a:solidFill>
                  <a:schemeClr val="tx1"/>
                </a:solidFill>
                <a:effectLst/>
              </a:rPr>
              <a:t>Если точку </a:t>
            </a:r>
            <a:r>
              <a:rPr lang="ru-RU" sz="2600" i="1" dirty="0">
                <a:solidFill>
                  <a:schemeClr val="tx1"/>
                </a:solidFill>
                <a:effectLst/>
              </a:rPr>
              <a:t>С</a:t>
            </a:r>
            <a:r>
              <a:rPr lang="ru-RU" sz="2600" dirty="0">
                <a:solidFill>
                  <a:schemeClr val="tx1"/>
                </a:solidFill>
                <a:effectLst/>
              </a:rPr>
              <a:t> и нить </a:t>
            </a:r>
            <a:r>
              <a:rPr lang="ru-RU" sz="2600" i="1" dirty="0">
                <a:solidFill>
                  <a:schemeClr val="tx1"/>
                </a:solidFill>
                <a:effectLst/>
              </a:rPr>
              <a:t>СА</a:t>
            </a:r>
            <a:r>
              <a:rPr lang="ru-RU" sz="2600" dirty="0">
                <a:solidFill>
                  <a:schemeClr val="tx1"/>
                </a:solidFill>
                <a:effectLst/>
              </a:rPr>
              <a:t> заменить материальным телом, то получится двойной маятник, состоящий из математического и физического маятников (рис. </a:t>
            </a:r>
            <a:r>
              <a:rPr lang="ru-RU" sz="2600" i="1" dirty="0">
                <a:solidFill>
                  <a:schemeClr val="tx1"/>
                </a:solidFill>
                <a:effectLst/>
              </a:rPr>
              <a:t>б</a:t>
            </a:r>
            <a:r>
              <a:rPr lang="ru-RU" sz="2600" dirty="0">
                <a:solidFill>
                  <a:schemeClr val="tx1"/>
                </a:solidFill>
                <a:effectLst/>
              </a:rPr>
              <a:t>). Если, кроме того, заменить телом и точку </a:t>
            </a:r>
            <a:r>
              <a:rPr lang="ru-RU" sz="2600" i="1" dirty="0">
                <a:solidFill>
                  <a:schemeClr val="tx1"/>
                </a:solidFill>
                <a:effectLst/>
              </a:rPr>
              <a:t>А</a:t>
            </a:r>
            <a:r>
              <a:rPr lang="ru-RU" sz="2600" dirty="0">
                <a:solidFill>
                  <a:schemeClr val="tx1"/>
                </a:solidFill>
                <a:effectLst/>
              </a:rPr>
              <a:t> с нитью </a:t>
            </a:r>
            <a:r>
              <a:rPr lang="ru-RU" sz="2600" i="1" dirty="0">
                <a:solidFill>
                  <a:schemeClr val="tx1"/>
                </a:solidFill>
                <a:effectLst/>
              </a:rPr>
              <a:t>АО</a:t>
            </a:r>
            <a:r>
              <a:rPr lang="ru-RU" sz="2600" dirty="0">
                <a:solidFill>
                  <a:schemeClr val="tx1"/>
                </a:solidFill>
                <a:effectLst/>
              </a:rPr>
              <a:t>, устроив в точке </a:t>
            </a:r>
            <a:r>
              <a:rPr lang="ru-RU" sz="2600" i="1" dirty="0">
                <a:solidFill>
                  <a:schemeClr val="tx1"/>
                </a:solidFill>
                <a:effectLst/>
              </a:rPr>
              <a:t>О</a:t>
            </a:r>
            <a:r>
              <a:rPr lang="ru-RU" sz="2600" dirty="0">
                <a:solidFill>
                  <a:schemeClr val="tx1"/>
                </a:solidFill>
                <a:effectLst/>
              </a:rPr>
              <a:t> неподвижную, а в точке </a:t>
            </a:r>
            <a:r>
              <a:rPr lang="ru-RU" sz="2600" i="1" dirty="0">
                <a:solidFill>
                  <a:schemeClr val="tx1"/>
                </a:solidFill>
                <a:effectLst/>
              </a:rPr>
              <a:t>А</a:t>
            </a:r>
            <a:r>
              <a:rPr lang="ru-RU" sz="2600" dirty="0">
                <a:solidFill>
                  <a:schemeClr val="tx1"/>
                </a:solidFill>
                <a:effectLst/>
              </a:rPr>
              <a:t> подвижную параллельные оси, то получим </a:t>
            </a:r>
            <a:r>
              <a:rPr lang="ru-RU" sz="2600" b="1" dirty="0">
                <a:solidFill>
                  <a:schemeClr val="tx1"/>
                </a:solidFill>
                <a:effectLst/>
              </a:rPr>
              <a:t>двойной физический маятник</a:t>
            </a:r>
            <a:r>
              <a:rPr lang="ru-RU" sz="2600" dirty="0">
                <a:solidFill>
                  <a:schemeClr val="tx1"/>
                </a:solidFill>
                <a:effectLst/>
              </a:rPr>
              <a:t> (рис. </a:t>
            </a:r>
            <a:r>
              <a:rPr lang="ru-RU" sz="2600" i="1" dirty="0">
                <a:solidFill>
                  <a:schemeClr val="tx1"/>
                </a:solidFill>
                <a:effectLst/>
              </a:rPr>
              <a:t>в</a:t>
            </a:r>
            <a:r>
              <a:rPr lang="ru-RU" sz="2600" dirty="0">
                <a:solidFill>
                  <a:schemeClr val="tx1"/>
                </a:solidFill>
                <a:effectLst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788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15480" y="1052736"/>
            <a:ext cx="9721080" cy="518457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6400" kern="0" dirty="0" smtClean="0">
                <a:solidFill>
                  <a:schemeClr val="tx1"/>
                </a:solidFill>
                <a:effectLst/>
              </a:rPr>
              <a:t>ПРИМЕНЕНИЕ ДВОЙНОГО МАЯТНИКА К ОПРЕДЕЛЕНИЮ МОМЕНТОВ ИНЕРЦИИ</a:t>
            </a:r>
          </a:p>
          <a:p>
            <a:r>
              <a:rPr lang="ru-RU" sz="6400" kern="0" dirty="0" smtClean="0">
                <a:solidFill>
                  <a:schemeClr val="tx1"/>
                </a:solidFill>
                <a:effectLst/>
              </a:rPr>
              <a:t>(</a:t>
            </a:r>
            <a:r>
              <a:rPr lang="en-US" sz="6400" kern="0" dirty="0" smtClean="0">
                <a:solidFill>
                  <a:schemeClr val="tx1"/>
                </a:solidFill>
                <a:effectLst/>
              </a:rPr>
              <a:t>XX </a:t>
            </a:r>
            <a:r>
              <a:rPr lang="ru-RU" sz="6400" kern="0" dirty="0" smtClean="0">
                <a:solidFill>
                  <a:schemeClr val="tx1"/>
                </a:solidFill>
                <a:effectLst/>
              </a:rPr>
              <a:t>век)</a:t>
            </a:r>
          </a:p>
        </p:txBody>
      </p:sp>
    </p:spTree>
    <p:extLst>
      <p:ext uri="{BB962C8B-B14F-4D97-AF65-F5344CB8AC3E}">
        <p14:creationId xmlns:p14="http://schemas.microsoft.com/office/powerpoint/2010/main" val="37970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9331" y="620053"/>
            <a:ext cx="1152120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b="1" dirty="0" smtClean="0">
                <a:solidFill>
                  <a:schemeClr val="tx1"/>
                </a:solidFill>
                <a:effectLst/>
              </a:rPr>
              <a:t>Владимир Петрович Ветчинкин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(1888-1950) и </a:t>
            </a:r>
            <a:r>
              <a:rPr lang="ru-RU" sz="2600" b="1" dirty="0" smtClean="0">
                <a:solidFill>
                  <a:schemeClr val="tx1"/>
                </a:solidFill>
                <a:effectLst/>
              </a:rPr>
              <a:t>Николай Гаврилович Ченцов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(1882-1968) – советские механики, работавшие в области аэродинамики. В 1923 году впервые предложили двойной маятник для определения моментов инерции, и ими была разработана теория метода.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9331" y="3476862"/>
            <a:ext cx="115179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600" dirty="0" smtClean="0">
                <a:solidFill>
                  <a:schemeClr val="tx1"/>
                </a:solidFill>
                <a:effectLst/>
              </a:rPr>
              <a:t>Метод был принят для определения 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моментов инерции самолетов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, и в ЦАГИ был сконструирован и построен специальный подвес </a:t>
            </a:r>
            <a:r>
              <a:rPr lang="ru-RU" sz="2600" b="1" i="1" dirty="0" smtClean="0">
                <a:solidFill>
                  <a:schemeClr val="tx1"/>
                </a:solidFill>
                <a:effectLst/>
              </a:rPr>
              <a:t>ПЭ1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, позволяющий качать самолет на бифилярном подвесе как двойной маятник. Затем в подвес были внесены конструктивные улучшени</a:t>
            </a:r>
            <a:r>
              <a:rPr lang="ru-RU" sz="2600" dirty="0">
                <a:solidFill>
                  <a:schemeClr val="tx1"/>
                </a:solidFill>
                <a:effectLst/>
              </a:rPr>
              <a:t>я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, и новый подвес </a:t>
            </a:r>
            <a:r>
              <a:rPr lang="ru-RU" sz="2600" b="1" i="1" dirty="0" smtClean="0">
                <a:solidFill>
                  <a:schemeClr val="tx1"/>
                </a:solidFill>
                <a:effectLst/>
              </a:rPr>
              <a:t>ПЭ2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вполне отвечал своему назначению. Оба подвеса и эксперименты подробно описаны ученым-конструктором </a:t>
            </a:r>
            <a:r>
              <a:rPr lang="ru-RU" sz="2600" b="1" dirty="0" smtClean="0">
                <a:solidFill>
                  <a:schemeClr val="tx1"/>
                </a:solidFill>
                <a:effectLst/>
              </a:rPr>
              <a:t>Юрием Александровичем Победоносцевым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(1907-1973).</a:t>
            </a:r>
            <a:endParaRPr lang="ru-RU" sz="2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9331" y="2266610"/>
            <a:ext cx="1124649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b="1" dirty="0">
                <a:effectLst/>
              </a:rPr>
              <a:t>Ветчинкин В. П., Ченцов Н. Г.</a:t>
            </a:r>
            <a:r>
              <a:rPr lang="ru-RU" sz="2600" dirty="0">
                <a:effectLst/>
              </a:rPr>
              <a:t> Плоский маятник о двух степенях свободы и определение при помощи его высоты центра тяжести и момента инерции твердого тела // Труды ЦАГИ. Вып. 3, 1923.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9331" y="5845415"/>
            <a:ext cx="11668708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600" b="1" dirty="0">
                <a:effectLst/>
                <a:ea typeface="SFTI1440"/>
                <a:cs typeface="Times New Roman" panose="02020603050405020304" pitchFamily="18" charset="0"/>
              </a:rPr>
              <a:t>Победоносцев Ю. А.</a:t>
            </a:r>
            <a:r>
              <a:rPr lang="ru-RU" sz="2600" dirty="0">
                <a:effectLst/>
                <a:ea typeface="SFTI1440"/>
                <a:cs typeface="Times New Roman" panose="02020603050405020304" pitchFamily="18" charset="0"/>
              </a:rPr>
              <a:t> </a:t>
            </a:r>
            <a:r>
              <a:rPr lang="ru-RU" sz="2600" dirty="0">
                <a:effectLst/>
                <a:ea typeface="SFRM1440"/>
                <a:cs typeface="Times New Roman" panose="02020603050405020304" pitchFamily="18" charset="0"/>
              </a:rPr>
              <a:t>Экспериментальное определение моментов инерции самолета // Труды Всесоюзной конференции по аэродинамике. Изд. ЦАГИ, 1931.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9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" b="12793"/>
          <a:stretch/>
        </p:blipFill>
        <p:spPr>
          <a:xfrm>
            <a:off x="2483411" y="586178"/>
            <a:ext cx="7508436" cy="367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9265" y="4752886"/>
            <a:ext cx="1138335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600" dirty="0" smtClean="0">
                <a:solidFill>
                  <a:schemeClr val="tx1"/>
                </a:solidFill>
                <a:effectLst/>
              </a:rPr>
              <a:t>Чтобы определить момент инерции относительно главной центральной оси, тело подвешивают на двух стержнях 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AO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или на двух тесьмах одинаковой длины, расположенных симметрично относительно центра тяжести (или его предполагаемого местонахождения) и так, чтобы при равновесии системы горизонтальные отрезки 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AA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и 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OO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были параллельны заданной оси.</a:t>
            </a:r>
            <a:endParaRPr lang="ru-RU" sz="2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75520" y="4238779"/>
            <a:ext cx="2988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39616" y="4248417"/>
            <a:ext cx="69005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effectLst/>
              </a:rPr>
              <a:t>Подвешивание самолета (подвес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600" b="1" i="1" dirty="0" smtClean="0">
                <a:solidFill>
                  <a:schemeClr val="tx1"/>
                </a:solidFill>
                <a:effectLst/>
              </a:rPr>
              <a:t>ПЭ1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ЦАГИ)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16" y="586178"/>
            <a:ext cx="2318495" cy="36526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925" y="585325"/>
            <a:ext cx="1856498" cy="420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8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3059057"/>
            <a:ext cx="3860212" cy="37098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884" y="617908"/>
            <a:ext cx="3957060" cy="6116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054" y="608670"/>
            <a:ext cx="4087946" cy="62299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3073" y="608670"/>
            <a:ext cx="372067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b="1" dirty="0" smtClean="0">
                <a:solidFill>
                  <a:schemeClr val="tx1"/>
                </a:solidFill>
                <a:effectLst/>
              </a:rPr>
              <a:t>Михаил </a:t>
            </a:r>
            <a:r>
              <a:rPr lang="ru-RU" sz="2600" b="1" dirty="0">
                <a:solidFill>
                  <a:schemeClr val="tx1"/>
                </a:solidFill>
                <a:effectLst/>
              </a:rPr>
              <a:t>Михайлович </a:t>
            </a:r>
            <a:r>
              <a:rPr lang="ru-RU" sz="2600" b="1" dirty="0" smtClean="0">
                <a:solidFill>
                  <a:schemeClr val="tx1"/>
                </a:solidFill>
                <a:effectLst/>
              </a:rPr>
              <a:t>Гернет, </a:t>
            </a:r>
          </a:p>
          <a:p>
            <a:pPr algn="l" fontAlgn="t"/>
            <a:r>
              <a:rPr lang="ru-RU" sz="2600" b="1" dirty="0" smtClean="0">
                <a:solidFill>
                  <a:schemeClr val="tx1"/>
                </a:solidFill>
                <a:effectLst/>
              </a:rPr>
              <a:t>Всеволод Федорович Ратобыльский. 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«Определение моментов инерции»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(1969 г.)</a:t>
            </a:r>
            <a:endParaRPr lang="ru-RU" sz="2600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3611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637540"/>
            <a:ext cx="4032448" cy="61721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644148"/>
            <a:ext cx="4562039" cy="29933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68651" y="3701111"/>
            <a:ext cx="43924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Демонстрируется вывод </a:t>
            </a:r>
            <a:r>
              <a:rPr lang="ru-RU" sz="2800" i="1" dirty="0" smtClean="0">
                <a:solidFill>
                  <a:schemeClr val="tx1"/>
                </a:solidFill>
                <a:effectLst/>
              </a:rPr>
              <a:t>формулы для момента инерции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испытуемого тела, в процессе которого вычисляются частоты и формы колебаний двойного маятника.</a:t>
            </a:r>
          </a:p>
        </p:txBody>
      </p:sp>
    </p:spTree>
    <p:extLst>
      <p:ext uri="{BB962C8B-B14F-4D97-AF65-F5344CB8AC3E}">
        <p14:creationId xmlns:p14="http://schemas.microsoft.com/office/powerpoint/2010/main" val="20449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93" y="5004309"/>
            <a:ext cx="3816424" cy="18536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8081" y="479994"/>
            <a:ext cx="41404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b="1" dirty="0">
                <a:solidFill>
                  <a:schemeClr val="tx1"/>
                </a:solidFill>
                <a:effectLst/>
              </a:rPr>
              <a:t>Лев Герасимович Лойцянский </a:t>
            </a:r>
            <a:r>
              <a:rPr lang="ru-RU" dirty="0">
                <a:solidFill>
                  <a:schemeClr val="tx1"/>
                </a:solidFill>
                <a:effectLst/>
              </a:rPr>
              <a:t>(1900-1991</a:t>
            </a:r>
            <a:r>
              <a:rPr lang="ru-RU" dirty="0" smtClean="0">
                <a:solidFill>
                  <a:schemeClr val="tx1"/>
                </a:solidFill>
                <a:effectLst/>
              </a:rPr>
              <a:t>) и </a:t>
            </a:r>
            <a:r>
              <a:rPr lang="ru-RU" b="1" dirty="0" smtClean="0">
                <a:solidFill>
                  <a:schemeClr val="tx1"/>
                </a:solidFill>
                <a:effectLst/>
              </a:rPr>
              <a:t>Анатолий Исакович Лурье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(1901-1980) – советские ученые в области теоретической и прикладной механики </a:t>
            </a:r>
            <a:r>
              <a:rPr lang="ru-RU" b="1" i="1" dirty="0" smtClean="0">
                <a:solidFill>
                  <a:schemeClr val="tx1"/>
                </a:solidFill>
                <a:effectLst/>
              </a:rPr>
              <a:t>(ФизМех ЛПИ, Ленинград).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В </a:t>
            </a:r>
            <a:r>
              <a:rPr lang="ru-RU" dirty="0" smtClean="0">
                <a:solidFill>
                  <a:srgbClr val="C00000"/>
                </a:solidFill>
                <a:effectLst/>
              </a:rPr>
              <a:t>1934 году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издали книгу </a:t>
            </a:r>
            <a:r>
              <a:rPr lang="ru-RU" i="1" dirty="0" smtClean="0">
                <a:solidFill>
                  <a:srgbClr val="339933"/>
                </a:solidFill>
                <a:effectLst/>
              </a:rPr>
              <a:t>«Теоретическая механика». Том 3. Динамика несвободной системы и теория колебаний.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541" y="562403"/>
            <a:ext cx="3895691" cy="6283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244" y="598316"/>
            <a:ext cx="3749588" cy="62493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8292244" y="5589240"/>
            <a:ext cx="3749588" cy="86409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26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557627"/>
            <a:ext cx="3744416" cy="6186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636027"/>
            <a:ext cx="3960440" cy="45931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63952" y="5229200"/>
            <a:ext cx="48965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Здесь также демонстрируется вывод </a:t>
            </a:r>
            <a:r>
              <a:rPr lang="ru-RU" sz="2800" i="1" dirty="0" smtClean="0">
                <a:solidFill>
                  <a:schemeClr val="tx1"/>
                </a:solidFill>
                <a:effectLst/>
              </a:rPr>
              <a:t>формулы для момента инерции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твердого тела.</a:t>
            </a:r>
          </a:p>
        </p:txBody>
      </p:sp>
    </p:spTree>
    <p:extLst>
      <p:ext uri="{BB962C8B-B14F-4D97-AF65-F5344CB8AC3E}">
        <p14:creationId xmlns:p14="http://schemas.microsoft.com/office/powerpoint/2010/main" val="19886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39416" y="692696"/>
            <a:ext cx="10369152" cy="58772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6400" kern="0" dirty="0" smtClean="0">
                <a:solidFill>
                  <a:schemeClr val="tx1"/>
                </a:solidFill>
                <a:effectLst/>
              </a:rPr>
              <a:t>ДВОЙНОЙ МАЯТНИК </a:t>
            </a:r>
            <a:br>
              <a:rPr lang="ru-RU" sz="6400" kern="0" dirty="0" smtClean="0">
                <a:solidFill>
                  <a:schemeClr val="tx1"/>
                </a:solidFill>
                <a:effectLst/>
              </a:rPr>
            </a:br>
            <a:r>
              <a:rPr lang="ru-RU" sz="6400" kern="0" dirty="0" smtClean="0">
                <a:solidFill>
                  <a:schemeClr val="tx1"/>
                </a:solidFill>
                <a:effectLst/>
              </a:rPr>
              <a:t>В КЛАССИЧЕСКИХ КНИГАХ ЗАРУБЕЖНЫХ УЧЕНЫХ – </a:t>
            </a:r>
          </a:p>
          <a:p>
            <a:r>
              <a:rPr lang="ru-RU" sz="6400" i="1" kern="0" dirty="0" smtClean="0">
                <a:solidFill>
                  <a:schemeClr val="tx1"/>
                </a:solidFill>
                <a:effectLst/>
              </a:rPr>
              <a:t>Англия, Франция, Германия</a:t>
            </a:r>
          </a:p>
          <a:p>
            <a:r>
              <a:rPr lang="ru-RU" sz="6400" kern="0" dirty="0">
                <a:solidFill>
                  <a:schemeClr val="tx1"/>
                </a:solidFill>
                <a:effectLst/>
              </a:rPr>
              <a:t>(</a:t>
            </a:r>
            <a:r>
              <a:rPr lang="en-US" sz="6400" kern="0" dirty="0" smtClean="0">
                <a:solidFill>
                  <a:schemeClr val="tx1"/>
                </a:solidFill>
                <a:effectLst/>
              </a:rPr>
              <a:t>XX </a:t>
            </a:r>
            <a:r>
              <a:rPr lang="ru-RU" sz="6400" kern="0" dirty="0">
                <a:solidFill>
                  <a:schemeClr val="tx1"/>
                </a:solidFill>
                <a:effectLst/>
              </a:rPr>
              <a:t>век)</a:t>
            </a:r>
          </a:p>
          <a:p>
            <a:endParaRPr lang="ru-RU" sz="6400" b="1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480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360" y="638655"/>
            <a:ext cx="374441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b="1" dirty="0" smtClean="0">
                <a:solidFill>
                  <a:schemeClr val="tx1"/>
                </a:solidFill>
                <a:effectLst/>
              </a:rPr>
              <a:t>Гораций Ламб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(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Horace Lamb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, 1849-1934)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– английский математик и гидродинамик. 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1914 году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издал книгу </a:t>
            </a:r>
            <a:r>
              <a:rPr lang="ru-RU" sz="2600" i="1" dirty="0" smtClean="0">
                <a:effectLst/>
              </a:rPr>
              <a:t>«</a:t>
            </a:r>
            <a:r>
              <a:rPr lang="en-US" sz="2600" i="1" dirty="0" smtClean="0">
                <a:effectLst/>
              </a:rPr>
              <a:t>Dynamics</a:t>
            </a:r>
            <a:r>
              <a:rPr lang="ru-RU" sz="2600" i="1" dirty="0" smtClean="0">
                <a:effectLst/>
              </a:rPr>
              <a:t>»</a:t>
            </a:r>
            <a:r>
              <a:rPr lang="ru-RU" sz="2600" dirty="0" smtClean="0">
                <a:effectLst/>
              </a:rPr>
              <a:t>,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которая была переведена на русский язык 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1935 году 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(«Теоретическая механика. Том 2. Динамика»)</a:t>
            </a:r>
            <a:r>
              <a:rPr lang="ru-RU" sz="2600" dirty="0" smtClean="0">
                <a:solidFill>
                  <a:srgbClr val="339933"/>
                </a:solidFill>
                <a:effectLst/>
              </a:rPr>
              <a:t>.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В ней рассматриваются колебания двойного математического маятника.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47" y="548681"/>
            <a:ext cx="3744551" cy="6273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973" y="1078848"/>
            <a:ext cx="3928077" cy="57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587853"/>
            <a:ext cx="3721274" cy="6237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587853"/>
            <a:ext cx="4019550" cy="23050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0210" y="692300"/>
            <a:ext cx="38164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800" dirty="0" smtClean="0">
                <a:solidFill>
                  <a:schemeClr val="tx1"/>
                </a:solidFill>
                <a:effectLst/>
              </a:rPr>
              <a:t>В качестве обобщенных координат принимаются горизонтальные смещения грузов, а также вводится безразмерный параметр, характеризующий отношение масс грузов.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71334" y="2892902"/>
            <a:ext cx="38164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800" dirty="0" smtClean="0">
                <a:solidFill>
                  <a:schemeClr val="tx1"/>
                </a:solidFill>
                <a:effectLst/>
              </a:rPr>
              <a:t>Говорится о том, что частоты колебаний не могут быть в точности равны, но могут быть близки друг к другу при равных длинах звеньев и малом отношении масс – </a:t>
            </a:r>
            <a:r>
              <a:rPr lang="ru-RU" sz="2800" b="1" dirty="0" smtClean="0">
                <a:solidFill>
                  <a:schemeClr val="tx1"/>
                </a:solidFill>
                <a:effectLst/>
              </a:rPr>
              <a:t>явление биений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659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67408" y="620688"/>
            <a:ext cx="11089232" cy="597666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6400" kern="0" dirty="0" smtClean="0">
                <a:solidFill>
                  <a:schemeClr val="tx1"/>
                </a:solidFill>
                <a:effectLst/>
              </a:rPr>
              <a:t>ПЕРВОНАЧАЛЬНЫЕ ИССЛЕДОВАНИЯ ДВОЙНОГО МАЯТНИКА –  </a:t>
            </a:r>
            <a:r>
              <a:rPr lang="ru-RU" sz="6400" i="1" kern="0" dirty="0" smtClean="0">
                <a:solidFill>
                  <a:schemeClr val="tx1"/>
                </a:solidFill>
                <a:effectLst/>
              </a:rPr>
              <a:t>А. Клеро</a:t>
            </a:r>
            <a:r>
              <a:rPr lang="ru-RU" sz="6400" kern="0" dirty="0" smtClean="0">
                <a:solidFill>
                  <a:schemeClr val="tx1"/>
                </a:solidFill>
                <a:effectLst/>
              </a:rPr>
              <a:t>, </a:t>
            </a:r>
            <a:r>
              <a:rPr lang="ru-RU" sz="6400" i="1" kern="0" dirty="0" smtClean="0">
                <a:solidFill>
                  <a:schemeClr val="tx1"/>
                </a:solidFill>
                <a:effectLst/>
              </a:rPr>
              <a:t>Д. Бернулли </a:t>
            </a:r>
            <a:r>
              <a:rPr lang="ru-RU" sz="6400" kern="0" dirty="0" smtClean="0">
                <a:solidFill>
                  <a:schemeClr val="tx1"/>
                </a:solidFill>
                <a:effectLst/>
              </a:rPr>
              <a:t>и </a:t>
            </a:r>
          </a:p>
          <a:p>
            <a:r>
              <a:rPr lang="ru-RU" sz="6400" i="1" kern="0" dirty="0" smtClean="0">
                <a:solidFill>
                  <a:schemeClr val="tx1"/>
                </a:solidFill>
                <a:effectLst/>
              </a:rPr>
              <a:t>Л. Эйлер </a:t>
            </a:r>
          </a:p>
          <a:p>
            <a:r>
              <a:rPr lang="ru-RU" sz="6400" kern="0" dirty="0" smtClean="0">
                <a:solidFill>
                  <a:schemeClr val="tx1"/>
                </a:solidFill>
                <a:effectLst/>
              </a:rPr>
              <a:t>(</a:t>
            </a:r>
            <a:r>
              <a:rPr lang="en-US" sz="6400" kern="0" dirty="0" smtClean="0">
                <a:solidFill>
                  <a:schemeClr val="tx1"/>
                </a:solidFill>
                <a:effectLst/>
              </a:rPr>
              <a:t>XVIII </a:t>
            </a:r>
            <a:r>
              <a:rPr lang="ru-RU" sz="6400" kern="0" dirty="0" smtClean="0">
                <a:solidFill>
                  <a:schemeClr val="tx1"/>
                </a:solidFill>
                <a:effectLst/>
              </a:rPr>
              <a:t>век)</a:t>
            </a:r>
            <a:endParaRPr lang="ru-RU" sz="640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6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344" y="586311"/>
            <a:ext cx="403244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500" b="1" dirty="0" smtClean="0">
                <a:solidFill>
                  <a:schemeClr val="tx1"/>
                </a:solidFill>
                <a:effectLst/>
              </a:rPr>
              <a:t>Анри Буасс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(</a:t>
            </a:r>
            <a:r>
              <a:rPr lang="en-US" sz="2500" i="1" dirty="0" smtClean="0">
                <a:solidFill>
                  <a:schemeClr val="tx1"/>
                </a:solidFill>
                <a:effectLst/>
              </a:rPr>
              <a:t>Henri Bouasse</a:t>
            </a:r>
            <a:r>
              <a:rPr lang="en-US" sz="2500" dirty="0" smtClean="0">
                <a:solidFill>
                  <a:schemeClr val="tx1"/>
                </a:solidFill>
                <a:effectLst/>
              </a:rPr>
              <a:t>, 1866-1953)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– французский физик, преподававший на факультете наук Тулузы, автор всеобъемлющего трактата по физике в 45 томов, которому он дал название научной библиотеки инженера и физика.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Восьмым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из них была книга </a:t>
            </a:r>
            <a:r>
              <a:rPr lang="ru-RU" sz="2500" i="1" dirty="0" smtClean="0">
                <a:effectLst/>
              </a:rPr>
              <a:t>«</a:t>
            </a:r>
            <a:r>
              <a:rPr lang="en-US" sz="2500" i="1" dirty="0" smtClean="0">
                <a:effectLst/>
              </a:rPr>
              <a:t>Pendule</a:t>
            </a:r>
            <a:r>
              <a:rPr lang="ru-RU" sz="2500" i="1" dirty="0" smtClean="0">
                <a:effectLst/>
              </a:rPr>
              <a:t>,</a:t>
            </a:r>
            <a:r>
              <a:rPr lang="en-US" sz="2500" i="1" dirty="0" smtClean="0">
                <a:effectLst/>
              </a:rPr>
              <a:t> Spiral</a:t>
            </a:r>
            <a:r>
              <a:rPr lang="ru-RU" sz="2500" i="1" dirty="0" smtClean="0">
                <a:effectLst/>
              </a:rPr>
              <a:t>,</a:t>
            </a:r>
            <a:r>
              <a:rPr lang="en-US" sz="2500" i="1" dirty="0" smtClean="0">
                <a:effectLst/>
              </a:rPr>
              <a:t> Diapason</a:t>
            </a:r>
            <a:r>
              <a:rPr lang="ru-RU" sz="2500" i="1" dirty="0" smtClean="0">
                <a:effectLst/>
              </a:rPr>
              <a:t>» </a:t>
            </a:r>
            <a:r>
              <a:rPr lang="ru-RU" sz="2500" i="1" dirty="0" smtClean="0">
                <a:solidFill>
                  <a:srgbClr val="339933"/>
                </a:solidFill>
                <a:effectLst/>
              </a:rPr>
              <a:t>(Маятник, спираль, камертон)</a:t>
            </a:r>
            <a:r>
              <a:rPr lang="en-US" sz="2500" i="1" dirty="0" smtClean="0">
                <a:solidFill>
                  <a:srgbClr val="339933"/>
                </a:solidFill>
                <a:effectLst/>
              </a:rPr>
              <a:t> </a:t>
            </a:r>
            <a:r>
              <a:rPr lang="en-US" sz="2500" i="1" dirty="0">
                <a:effectLst/>
              </a:rPr>
              <a:t>(Volume II</a:t>
            </a:r>
            <a:r>
              <a:rPr lang="en-US" sz="2500" i="1" dirty="0" smtClean="0">
                <a:effectLst/>
              </a:rPr>
              <a:t>)</a:t>
            </a:r>
            <a:r>
              <a:rPr lang="ru-RU" sz="2500" dirty="0" smtClean="0">
                <a:effectLst/>
              </a:rPr>
              <a:t>,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вышедшая в </a:t>
            </a:r>
            <a:r>
              <a:rPr lang="ru-RU" sz="2500" dirty="0" smtClean="0">
                <a:solidFill>
                  <a:srgbClr val="C00000"/>
                </a:solidFill>
                <a:effectLst/>
              </a:rPr>
              <a:t>1920 году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.</a:t>
            </a:r>
            <a:endParaRPr lang="en-US" sz="2500" b="1" dirty="0">
              <a:solidFill>
                <a:schemeClr val="tx1"/>
              </a:solidFill>
              <a:effectLst/>
            </a:endParaRPr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ru-RU" sz="2600" dirty="0" smtClean="0"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072" y="1823917"/>
            <a:ext cx="4032448" cy="5035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5" r="54917"/>
          <a:stretch/>
        </p:blipFill>
        <p:spPr>
          <a:xfrm>
            <a:off x="8366794" y="583772"/>
            <a:ext cx="3636000" cy="62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5596" r="1548"/>
          <a:stretch/>
        </p:blipFill>
        <p:spPr>
          <a:xfrm>
            <a:off x="407368" y="582213"/>
            <a:ext cx="3456000" cy="6275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5" r="55363"/>
          <a:stretch/>
        </p:blipFill>
        <p:spPr>
          <a:xfrm>
            <a:off x="4331812" y="646995"/>
            <a:ext cx="3600000" cy="62110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5162" r="643"/>
          <a:stretch/>
        </p:blipFill>
        <p:spPr>
          <a:xfrm>
            <a:off x="8256240" y="614603"/>
            <a:ext cx="3564000" cy="62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7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" r="55898"/>
          <a:stretch/>
        </p:blipFill>
        <p:spPr>
          <a:xfrm>
            <a:off x="263352" y="663946"/>
            <a:ext cx="3564000" cy="61648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00964" y="5043890"/>
            <a:ext cx="38884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dirty="0" smtClean="0">
                <a:solidFill>
                  <a:schemeClr val="tx1"/>
                </a:solidFill>
                <a:effectLst/>
              </a:rPr>
              <a:t>Определяются частоты колебаний двойного маятника в зависимости от его параметров.</a:t>
            </a:r>
            <a:endParaRPr lang="ru-RU" sz="2600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4591" r="421"/>
          <a:stretch/>
        </p:blipFill>
        <p:spPr>
          <a:xfrm>
            <a:off x="4079776" y="649031"/>
            <a:ext cx="3636000" cy="6164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0" y="548680"/>
            <a:ext cx="3663501" cy="44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464" y="711439"/>
            <a:ext cx="4043338" cy="6146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90" y="6165304"/>
            <a:ext cx="3884048" cy="692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728" y="692388"/>
            <a:ext cx="4195272" cy="61465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343" y="545609"/>
            <a:ext cx="38641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b="1" dirty="0" smtClean="0">
                <a:solidFill>
                  <a:schemeClr val="tx1"/>
                </a:solidFill>
                <a:effectLst/>
              </a:rPr>
              <a:t>Степан Прокофьевич Тимошенко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(187</a:t>
            </a:r>
            <a:r>
              <a:rPr lang="ru-RU" dirty="0" smtClean="0">
                <a:solidFill>
                  <a:schemeClr val="tx1"/>
                </a:solidFill>
                <a:effectLst/>
              </a:rPr>
              <a:t>8</a:t>
            </a:r>
            <a:r>
              <a:rPr lang="en-US" dirty="0" smtClean="0">
                <a:solidFill>
                  <a:schemeClr val="tx1"/>
                </a:solidFill>
                <a:effectLst/>
              </a:rPr>
              <a:t>-19</a:t>
            </a:r>
            <a:r>
              <a:rPr lang="ru-RU" dirty="0" smtClean="0">
                <a:solidFill>
                  <a:schemeClr val="tx1"/>
                </a:solidFill>
                <a:effectLst/>
              </a:rPr>
              <a:t>72</a:t>
            </a:r>
            <a:r>
              <a:rPr lang="en-US" dirty="0" smtClean="0">
                <a:solidFill>
                  <a:schemeClr val="tx1"/>
                </a:solidFill>
                <a:effectLst/>
              </a:rPr>
              <a:t>)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– российский и американский ученый-механик.  В </a:t>
            </a:r>
            <a:r>
              <a:rPr lang="ru-RU" dirty="0" smtClean="0">
                <a:solidFill>
                  <a:srgbClr val="C00000"/>
                </a:solidFill>
                <a:effectLst/>
              </a:rPr>
              <a:t>1928 году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издал книгу </a:t>
            </a:r>
            <a:r>
              <a:rPr lang="ru-RU" i="1" dirty="0" smtClean="0">
                <a:effectLst/>
              </a:rPr>
              <a:t>«</a:t>
            </a:r>
            <a:r>
              <a:rPr lang="en-US" i="1" dirty="0" smtClean="0">
                <a:effectLst/>
              </a:rPr>
              <a:t>Vibration </a:t>
            </a:r>
            <a:r>
              <a:rPr lang="en-US" i="1" dirty="0">
                <a:effectLst/>
              </a:rPr>
              <a:t>Problems In </a:t>
            </a:r>
            <a:r>
              <a:rPr lang="en-US" i="1" dirty="0" smtClean="0">
                <a:effectLst/>
              </a:rPr>
              <a:t>Engineering</a:t>
            </a:r>
            <a:r>
              <a:rPr lang="ru-RU" i="1" dirty="0" smtClean="0">
                <a:effectLst/>
              </a:rPr>
              <a:t>»</a:t>
            </a:r>
            <a:r>
              <a:rPr lang="ru-RU" dirty="0" smtClean="0">
                <a:effectLst/>
              </a:rPr>
              <a:t>,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которая неоднократно переиздавалась и в </a:t>
            </a:r>
            <a:r>
              <a:rPr lang="ru-RU" dirty="0" smtClean="0">
                <a:solidFill>
                  <a:srgbClr val="C00000"/>
                </a:solidFill>
                <a:effectLst/>
              </a:rPr>
              <a:t>1931 году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была переведена на русский язык</a:t>
            </a:r>
            <a:r>
              <a:rPr lang="ru-RU" dirty="0" smtClean="0">
                <a:solidFill>
                  <a:srgbClr val="339933"/>
                </a:solidFill>
                <a:effectLst/>
              </a:rPr>
              <a:t> </a:t>
            </a:r>
            <a:r>
              <a:rPr lang="ru-RU" i="1" dirty="0" smtClean="0">
                <a:solidFill>
                  <a:srgbClr val="339933"/>
                </a:solidFill>
                <a:effectLst/>
              </a:rPr>
              <a:t>(«Теория колебаний в инженерном деле»).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В ней достаточно подробно рассматриваются колебания двойного физического маятника.</a:t>
            </a:r>
          </a:p>
        </p:txBody>
      </p:sp>
    </p:spTree>
    <p:extLst>
      <p:ext uri="{BB962C8B-B14F-4D97-AF65-F5344CB8AC3E}">
        <p14:creationId xmlns:p14="http://schemas.microsoft.com/office/powerpoint/2010/main" val="1087320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344" y="620688"/>
            <a:ext cx="404142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b="1" dirty="0" smtClean="0">
                <a:solidFill>
                  <a:schemeClr val="tx1"/>
                </a:solidFill>
                <a:effectLst/>
              </a:rPr>
              <a:t>Уильям Дункан МакМиллан 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(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William </a:t>
            </a:r>
            <a:r>
              <a:rPr lang="en-US" sz="2600" i="1" dirty="0">
                <a:solidFill>
                  <a:schemeClr val="tx1"/>
                </a:solidFill>
                <a:effectLst/>
              </a:rPr>
              <a:t>Duncan</a:t>
            </a:r>
            <a:r>
              <a:rPr lang="ru-RU" sz="2600" i="1" dirty="0">
                <a:solidFill>
                  <a:schemeClr val="tx1"/>
                </a:solidFill>
                <a:effectLst/>
              </a:rPr>
              <a:t> 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MacMillan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,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    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1871-1948)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– американский математик и астроном.      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1936 году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издал книгу </a:t>
            </a:r>
            <a:r>
              <a:rPr lang="ru-RU" sz="2600" i="1" dirty="0" smtClean="0">
                <a:effectLst/>
              </a:rPr>
              <a:t>«</a:t>
            </a:r>
            <a:r>
              <a:rPr lang="en-US" sz="2600" i="1" dirty="0" smtClean="0">
                <a:effectLst/>
              </a:rPr>
              <a:t>Dynamics of rigid bodies</a:t>
            </a:r>
            <a:r>
              <a:rPr lang="ru-RU" sz="2600" i="1" dirty="0" smtClean="0">
                <a:effectLst/>
              </a:rPr>
              <a:t>»</a:t>
            </a:r>
            <a:r>
              <a:rPr lang="ru-RU" sz="2600" dirty="0" smtClean="0">
                <a:effectLst/>
              </a:rPr>
              <a:t>,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которая 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1951 году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была переведена на русский язык 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(«Динамика твердого тела»).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В ней обсуждается двойной математический маятник и различные его частные варианты.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548680"/>
            <a:ext cx="3721869" cy="4464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770" y="548680"/>
            <a:ext cx="3807446" cy="63152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6237312"/>
            <a:ext cx="4079993" cy="5040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40216" y="5092160"/>
            <a:ext cx="404142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dirty="0" smtClean="0">
                <a:solidFill>
                  <a:schemeClr val="tx1"/>
                </a:solidFill>
                <a:effectLst/>
              </a:rPr>
              <a:t>Интересно, что в качестве обобщенных координат приняты межзвенные углы, а не абсолютные.</a:t>
            </a:r>
          </a:p>
        </p:txBody>
      </p:sp>
    </p:spTree>
    <p:extLst>
      <p:ext uri="{BB962C8B-B14F-4D97-AF65-F5344CB8AC3E}">
        <p14:creationId xmlns:p14="http://schemas.microsoft.com/office/powerpoint/2010/main" val="426288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31504" y="1052736"/>
            <a:ext cx="9073008" cy="518457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6400" kern="0" dirty="0" smtClean="0">
                <a:solidFill>
                  <a:schemeClr val="tx1"/>
                </a:solidFill>
                <a:effectLst/>
              </a:rPr>
              <a:t>ДВОЙНОЙ МАЯТНИК </a:t>
            </a:r>
            <a:br>
              <a:rPr lang="ru-RU" sz="6400" kern="0" dirty="0" smtClean="0">
                <a:solidFill>
                  <a:schemeClr val="tx1"/>
                </a:solidFill>
                <a:effectLst/>
              </a:rPr>
            </a:br>
            <a:r>
              <a:rPr lang="ru-RU" sz="6400" kern="0" dirty="0" smtClean="0">
                <a:solidFill>
                  <a:schemeClr val="tx1"/>
                </a:solidFill>
                <a:effectLst/>
              </a:rPr>
              <a:t>В КЛАССИЧЕСКИХ КНИГАХ</a:t>
            </a:r>
            <a:br>
              <a:rPr lang="ru-RU" sz="6400" kern="0" dirty="0" smtClean="0">
                <a:solidFill>
                  <a:schemeClr val="tx1"/>
                </a:solidFill>
                <a:effectLst/>
              </a:rPr>
            </a:br>
            <a:r>
              <a:rPr lang="ru-RU" sz="6400" kern="0" dirty="0" smtClean="0">
                <a:solidFill>
                  <a:schemeClr val="tx1"/>
                </a:solidFill>
                <a:effectLst/>
              </a:rPr>
              <a:t>СОВЕТСКИХ УЧЕНЫХ</a:t>
            </a:r>
          </a:p>
          <a:p>
            <a:r>
              <a:rPr lang="ru-RU" sz="6400" kern="0" dirty="0">
                <a:solidFill>
                  <a:schemeClr val="tx1"/>
                </a:solidFill>
                <a:effectLst/>
              </a:rPr>
              <a:t>(</a:t>
            </a:r>
            <a:r>
              <a:rPr lang="en-US" sz="6400" kern="0" dirty="0" smtClean="0">
                <a:solidFill>
                  <a:schemeClr val="tx1"/>
                </a:solidFill>
                <a:effectLst/>
              </a:rPr>
              <a:t>XX </a:t>
            </a:r>
            <a:r>
              <a:rPr lang="ru-RU" sz="6400" kern="0" dirty="0">
                <a:solidFill>
                  <a:schemeClr val="tx1"/>
                </a:solidFill>
                <a:effectLst/>
              </a:rPr>
              <a:t>век)</a:t>
            </a:r>
          </a:p>
          <a:p>
            <a:endParaRPr lang="ru-RU" sz="6400" b="1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27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336" y="620688"/>
            <a:ext cx="432048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b="1" dirty="0" smtClean="0">
                <a:solidFill>
                  <a:schemeClr val="tx1"/>
                </a:solidFill>
                <a:effectLst/>
              </a:rPr>
              <a:t>Николай Владимирович Розе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(1890-1942) – советский математик и механик </a:t>
            </a:r>
            <a:r>
              <a:rPr lang="ru-RU" sz="2600" b="1" i="1" dirty="0" smtClean="0">
                <a:solidFill>
                  <a:schemeClr val="tx1"/>
                </a:solidFill>
                <a:effectLst/>
              </a:rPr>
              <a:t>(МатМех ЛГУ, Ленинград).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1933 году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вместе с коллективом авторов издал книгу 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«Теоретическая механика. Часть 2. Механика материальной системы и твердого тела».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Подчеркивается, что одним из основоположников этой задачи был </a:t>
            </a:r>
            <a:r>
              <a:rPr lang="ru-RU" sz="2600" b="1" dirty="0" smtClean="0">
                <a:solidFill>
                  <a:schemeClr val="tx1"/>
                </a:solidFill>
                <a:effectLst/>
              </a:rPr>
              <a:t>Д. Бернулли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6150621"/>
            <a:ext cx="4073458" cy="696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598204"/>
            <a:ext cx="3936417" cy="6249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718" y="620688"/>
            <a:ext cx="3962530" cy="56886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119336" y="6309320"/>
            <a:ext cx="4032448" cy="360040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1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15" y="2785577"/>
            <a:ext cx="3737183" cy="4060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182" y="661086"/>
            <a:ext cx="4032448" cy="62206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35210" y="4477510"/>
            <a:ext cx="393226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500" dirty="0" smtClean="0">
                <a:solidFill>
                  <a:schemeClr val="tx1"/>
                </a:solidFill>
                <a:effectLst/>
              </a:rPr>
              <a:t>Рассматривается двойной маятник с движущейся точкой подвеса с учетом квадратичного сопротивления, выводится диссипативная функция.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256" y="661086"/>
            <a:ext cx="3985553" cy="38164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9336" y="661086"/>
            <a:ext cx="39578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b="1" dirty="0" smtClean="0">
                <a:solidFill>
                  <a:schemeClr val="tx1"/>
                </a:solidFill>
                <a:effectLst/>
              </a:rPr>
              <a:t>Анатолий Исакович Лурье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(1901-1980) в </a:t>
            </a:r>
            <a:r>
              <a:rPr lang="ru-RU" dirty="0" smtClean="0">
                <a:solidFill>
                  <a:srgbClr val="C00000"/>
                </a:solidFill>
                <a:effectLst/>
              </a:rPr>
              <a:t>1961 году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издал книгу </a:t>
            </a:r>
            <a:r>
              <a:rPr lang="ru-RU" i="1" dirty="0">
                <a:solidFill>
                  <a:srgbClr val="339933"/>
                </a:solidFill>
                <a:effectLst/>
              </a:rPr>
              <a:t>«Аналитическая механика</a:t>
            </a:r>
            <a:r>
              <a:rPr lang="ru-RU" i="1" dirty="0" smtClean="0">
                <a:solidFill>
                  <a:srgbClr val="339933"/>
                </a:solidFill>
                <a:effectLst/>
              </a:rPr>
              <a:t>»</a:t>
            </a:r>
            <a:r>
              <a:rPr lang="ru-RU" dirty="0" smtClean="0">
                <a:solidFill>
                  <a:schemeClr val="tx1"/>
                </a:solidFill>
                <a:effectLst/>
              </a:rPr>
              <a:t>, которая стала настольным руководством для инженеров и исследователей.</a:t>
            </a:r>
            <a:endParaRPr lang="ru-RU" i="1" dirty="0">
              <a:solidFill>
                <a:srgbClr val="3399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379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17" y="4702431"/>
            <a:ext cx="3588765" cy="2131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918" y="597541"/>
            <a:ext cx="4105022" cy="6235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5617" y="564265"/>
            <a:ext cx="373930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dirty="0" smtClean="0">
                <a:solidFill>
                  <a:schemeClr val="tx1"/>
                </a:solidFill>
                <a:effectLst/>
              </a:rPr>
              <a:t>Затем производится упрощение диссипативных сил для малых </a:t>
            </a:r>
            <a:r>
              <a:rPr lang="ru-RU" dirty="0">
                <a:solidFill>
                  <a:schemeClr val="tx1"/>
                </a:solidFill>
                <a:effectLst/>
              </a:rPr>
              <a:t>отклонений, осуществляется вывод уравнений движения рассматриваемой системы и их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анализ. </a:t>
            </a:r>
            <a:r>
              <a:rPr lang="ru-RU" dirty="0">
                <a:solidFill>
                  <a:schemeClr val="tx1"/>
                </a:solidFill>
                <a:effectLst/>
              </a:rPr>
              <a:t>В результате получается система линейных уравнений в общем виде</a:t>
            </a:r>
            <a:r>
              <a:rPr lang="ru-RU" dirty="0" smtClean="0">
                <a:solidFill>
                  <a:schemeClr val="tx1"/>
                </a:solidFill>
                <a:effectLst/>
              </a:rPr>
              <a:t>.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6114692"/>
            <a:ext cx="3690888" cy="718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232" y="564265"/>
            <a:ext cx="3762895" cy="56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352" y="624038"/>
            <a:ext cx="392698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b="1" dirty="0" smtClean="0">
                <a:solidFill>
                  <a:schemeClr val="tx1"/>
                </a:solidFill>
                <a:effectLst/>
              </a:rPr>
              <a:t>Бабаков Иван Михайлович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(1890-1974) – советский математик и механик </a:t>
            </a:r>
            <a:r>
              <a:rPr lang="ru-RU" sz="2600" b="1" i="1" dirty="0" smtClean="0">
                <a:solidFill>
                  <a:schemeClr val="tx1"/>
                </a:solidFill>
                <a:effectLst/>
              </a:rPr>
              <a:t>(ХПИ, Харьков, УССР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). 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1968 году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издал книгу 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«Теория </a:t>
            </a:r>
            <a:r>
              <a:rPr lang="ru-RU" sz="2600" i="1" dirty="0">
                <a:solidFill>
                  <a:srgbClr val="339933"/>
                </a:solidFill>
                <a:effectLst/>
              </a:rPr>
              <a:t>колебаний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»</a:t>
            </a:r>
            <a:r>
              <a:rPr lang="ru-RU" sz="2600" dirty="0" smtClean="0">
                <a:solidFill>
                  <a:srgbClr val="339933"/>
                </a:solidFill>
                <a:effectLst/>
              </a:rPr>
              <a:t>.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В ней имеется задача о колебаниях 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двойного физического маятника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3" y="6119324"/>
            <a:ext cx="4062493" cy="596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231" y="624038"/>
            <a:ext cx="4032448" cy="6218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862" y="584980"/>
            <a:ext cx="3977138" cy="26642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28248" y="3240374"/>
            <a:ext cx="351961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dirty="0" smtClean="0">
                <a:solidFill>
                  <a:schemeClr val="tx1"/>
                </a:solidFill>
                <a:effectLst/>
              </a:rPr>
              <a:t>Предполагается, что маятник состоит из двух идентичных стержней. </a:t>
            </a:r>
          </a:p>
          <a:p>
            <a:pPr algn="l" fontAlgn="t"/>
            <a:r>
              <a:rPr lang="ru-RU" sz="2600" dirty="0" smtClean="0">
                <a:solidFill>
                  <a:schemeClr val="tx1"/>
                </a:solidFill>
                <a:effectLst/>
              </a:rPr>
              <a:t>Приводится вывод уравнений малых колебаний двойного физического маятника.</a:t>
            </a:r>
          </a:p>
        </p:txBody>
      </p:sp>
    </p:spTree>
    <p:extLst>
      <p:ext uri="{BB962C8B-B14F-4D97-AF65-F5344CB8AC3E}">
        <p14:creationId xmlns:p14="http://schemas.microsoft.com/office/powerpoint/2010/main" val="11546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0977" y="584027"/>
            <a:ext cx="1167911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600" b="1" dirty="0" smtClean="0">
                <a:solidFill>
                  <a:schemeClr val="tx1"/>
                </a:solidFill>
                <a:effectLst/>
              </a:rPr>
              <a:t>Алекси Клод Клеро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(</a:t>
            </a:r>
            <a:r>
              <a:rPr lang="fr-FR" sz="2600" i="1" dirty="0">
                <a:solidFill>
                  <a:schemeClr val="tx1"/>
                </a:solidFill>
                <a:effectLst/>
              </a:rPr>
              <a:t>Alexis Claude </a:t>
            </a:r>
            <a:r>
              <a:rPr lang="fr-FR" sz="2600" i="1" dirty="0" smtClean="0">
                <a:solidFill>
                  <a:schemeClr val="tx1"/>
                </a:solidFill>
                <a:effectLst/>
              </a:rPr>
              <a:t>Clairaut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,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1713-1765) – французский математик, механик и астроном. 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1735 году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впервые описал 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двойной маятник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и сделал доклад в Парижской академии наук, после чего опубликовал статью</a:t>
            </a:r>
          </a:p>
          <a:p>
            <a:pPr algn="l"/>
            <a:r>
              <a:rPr lang="fr-FR" sz="2600" b="1" i="1" dirty="0" smtClean="0">
                <a:effectLst/>
              </a:rPr>
              <a:t>Clairaut </a:t>
            </a:r>
            <a:r>
              <a:rPr lang="fr-FR" sz="2600" b="1" i="1" dirty="0">
                <a:effectLst/>
              </a:rPr>
              <a:t>A.-C. </a:t>
            </a:r>
            <a:r>
              <a:rPr lang="fr-FR" sz="2600" i="1" dirty="0">
                <a:effectLst/>
              </a:rPr>
              <a:t>Solution de quelques problèmes de </a:t>
            </a:r>
            <a:r>
              <a:rPr lang="fr-FR" sz="2600" i="1" dirty="0" smtClean="0">
                <a:effectLst/>
              </a:rPr>
              <a:t>dynamique</a:t>
            </a:r>
            <a:r>
              <a:rPr lang="ru-RU" sz="2600" i="1" dirty="0" smtClean="0">
                <a:effectLst/>
              </a:rPr>
              <a:t> 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(Решение некоторых проблем динамики)</a:t>
            </a:r>
            <a:r>
              <a:rPr lang="fr-FR" sz="2600" i="1" dirty="0" smtClean="0">
                <a:effectLst/>
              </a:rPr>
              <a:t> </a:t>
            </a:r>
            <a:r>
              <a:rPr lang="fr-FR" sz="2600" i="1" dirty="0">
                <a:effectLst/>
              </a:rPr>
              <a:t>/ / Mémoires de l’Académie des sciences</a:t>
            </a:r>
            <a:r>
              <a:rPr lang="fr-FR" sz="2600" i="1" dirty="0" smtClean="0">
                <a:effectLst/>
              </a:rPr>
              <a:t>, 1736, </a:t>
            </a:r>
            <a:r>
              <a:rPr lang="fr-FR" sz="2600" i="1" dirty="0">
                <a:effectLst/>
              </a:rPr>
              <a:t>p. </a:t>
            </a:r>
            <a:r>
              <a:rPr lang="fr-FR" sz="2600" i="1" dirty="0" smtClean="0">
                <a:effectLst/>
              </a:rPr>
              <a:t>1-22.</a:t>
            </a:r>
            <a:endParaRPr lang="ru-RU" sz="26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0977" y="2717871"/>
            <a:ext cx="39604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600" b="1" dirty="0" smtClean="0">
                <a:solidFill>
                  <a:schemeClr val="tx1"/>
                </a:solidFill>
                <a:effectLst/>
              </a:rPr>
              <a:t>Яковлев Вадим Иванович (р. 1947)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– российский историк математики и механики, профессор Пермского университета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.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2001 году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издал книгу 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«Предыстория аналитической механики».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3231800"/>
            <a:ext cx="7286625" cy="2333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0" y="5449580"/>
            <a:ext cx="7334250" cy="11906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0" y="2706791"/>
            <a:ext cx="5248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600" b="1" dirty="0" smtClean="0">
                <a:solidFill>
                  <a:schemeClr val="tx1"/>
                </a:solidFill>
                <a:effectLst/>
              </a:rPr>
              <a:t>Основные работы А. Клеро</a:t>
            </a:r>
            <a:endParaRPr lang="ru-RU" sz="2600" i="1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7888" y="4564531"/>
            <a:ext cx="5256584" cy="360040"/>
          </a:xfrm>
          <a:prstGeom prst="rect">
            <a:avLst/>
          </a:prstGeom>
          <a:noFill/>
          <a:ln w="444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6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1" y="558830"/>
            <a:ext cx="4176464" cy="62727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692696"/>
            <a:ext cx="4829175" cy="3505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63952" y="4437112"/>
            <a:ext cx="633670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dirty="0" smtClean="0">
                <a:solidFill>
                  <a:schemeClr val="tx1"/>
                </a:solidFill>
                <a:effectLst/>
              </a:rPr>
              <a:t>Затем </a:t>
            </a:r>
            <a:r>
              <a:rPr lang="ru-RU" sz="2600" dirty="0">
                <a:solidFill>
                  <a:schemeClr val="tx1"/>
                </a:solidFill>
                <a:effectLst/>
              </a:rPr>
              <a:t>определяются частоты и формы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колебаний двойного физического маятника, дается графическая иллюстрация.</a:t>
            </a:r>
            <a:endParaRPr lang="en-US" sz="2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8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4581131"/>
            <a:ext cx="4176464" cy="2274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279" y="692696"/>
            <a:ext cx="3815885" cy="61653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360" y="692696"/>
            <a:ext cx="46085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b="1" dirty="0" smtClean="0">
                <a:solidFill>
                  <a:schemeClr val="tx1"/>
                </a:solidFill>
                <a:effectLst/>
              </a:rPr>
              <a:t>Александр Александрович Яблонский 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(1903-1995) и </a:t>
            </a:r>
            <a:r>
              <a:rPr lang="ru-RU" sz="2600" b="1" dirty="0" smtClean="0">
                <a:solidFill>
                  <a:schemeClr val="tx1"/>
                </a:solidFill>
                <a:effectLst/>
              </a:rPr>
              <a:t>Сигизмунд Сильвестрович Норейко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(1896-1972) – советские ученые в области железнодорожного транспорта </a:t>
            </a:r>
            <a:r>
              <a:rPr lang="ru-RU" sz="2600" b="1" i="1" dirty="0" smtClean="0">
                <a:solidFill>
                  <a:schemeClr val="tx1"/>
                </a:solidFill>
                <a:effectLst/>
              </a:rPr>
              <a:t>(ЛИИЖТ, Ленинград).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1962 году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издали книгу 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«Курс теории колебаний»</a:t>
            </a:r>
            <a:r>
              <a:rPr lang="ru-RU" sz="2600" dirty="0" smtClean="0">
                <a:solidFill>
                  <a:srgbClr val="339933"/>
                </a:solidFill>
                <a:effectLst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658195"/>
            <a:ext cx="3718692" cy="612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344" y="620688"/>
            <a:ext cx="404142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b="1" dirty="0" smtClean="0">
                <a:solidFill>
                  <a:schemeClr val="tx1"/>
                </a:solidFill>
                <a:effectLst/>
              </a:rPr>
              <a:t>Ольга Владимировна Голубева 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(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1915-2002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)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– советский механик </a:t>
            </a:r>
            <a:r>
              <a:rPr lang="ru-RU" sz="2600" b="1" i="1" dirty="0" smtClean="0">
                <a:solidFill>
                  <a:schemeClr val="tx1"/>
                </a:solidFill>
                <a:effectLst/>
              </a:rPr>
              <a:t>(МОПИ, Москва).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1968 году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издала книгу </a:t>
            </a:r>
            <a:r>
              <a:rPr lang="ru-RU" sz="2600" i="1" dirty="0" smtClean="0">
                <a:solidFill>
                  <a:srgbClr val="339933"/>
                </a:solidFill>
                <a:effectLst/>
              </a:rPr>
              <a:t>«Теоретическая механика»</a:t>
            </a:r>
            <a:r>
              <a:rPr lang="ru-RU" sz="2600" dirty="0" smtClean="0">
                <a:solidFill>
                  <a:srgbClr val="339933"/>
                </a:solidFill>
                <a:effectLst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8" y="4005064"/>
            <a:ext cx="4104832" cy="2594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620688"/>
            <a:ext cx="3836200" cy="6137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615" y="575058"/>
            <a:ext cx="3940664" cy="62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8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3" y="620688"/>
            <a:ext cx="3951543" cy="6237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7" y="612007"/>
            <a:ext cx="4014954" cy="41851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26580" y="4941168"/>
            <a:ext cx="750206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600" dirty="0" smtClean="0">
                <a:solidFill>
                  <a:schemeClr val="tx1"/>
                </a:solidFill>
                <a:effectLst/>
              </a:rPr>
              <a:t>Приведенный анализ является достаточно подробным и содержит окончательные формулы для частот колебаний и углов отклонения.</a:t>
            </a:r>
          </a:p>
        </p:txBody>
      </p:sp>
    </p:spTree>
    <p:extLst>
      <p:ext uri="{BB962C8B-B14F-4D97-AF65-F5344CB8AC3E}">
        <p14:creationId xmlns:p14="http://schemas.microsoft.com/office/powerpoint/2010/main" val="312898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14" y="698405"/>
            <a:ext cx="3915644" cy="6160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4" y="4819848"/>
            <a:ext cx="4108840" cy="20133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454" y="596996"/>
            <a:ext cx="393576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sz="2500" b="1" dirty="0" smtClean="0">
                <a:solidFill>
                  <a:schemeClr val="tx1"/>
                </a:solidFill>
                <a:effectLst/>
              </a:rPr>
              <a:t>Бутенин Николай Васильевич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(1913-1995), </a:t>
            </a:r>
          </a:p>
          <a:p>
            <a:pPr algn="l" fontAlgn="t"/>
            <a:r>
              <a:rPr lang="ru-RU" sz="2500" b="1" dirty="0" smtClean="0">
                <a:solidFill>
                  <a:schemeClr val="tx1"/>
                </a:solidFill>
                <a:effectLst/>
              </a:rPr>
              <a:t>Лунц Яков Львович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(ум. 1972), </a:t>
            </a:r>
            <a:r>
              <a:rPr lang="ru-RU" sz="2500" b="1" dirty="0" smtClean="0">
                <a:solidFill>
                  <a:schemeClr val="tx1"/>
                </a:solidFill>
                <a:effectLst/>
              </a:rPr>
              <a:t>Меркин Давид Рахмильевич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 (1912-2009)</a:t>
            </a:r>
            <a:r>
              <a:rPr lang="ru-RU" sz="2500" dirty="0">
                <a:solidFill>
                  <a:schemeClr val="tx1"/>
                </a:solidFill>
                <a:effectLst/>
              </a:rPr>
              <a:t>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– советские ученые в области теоретической механики </a:t>
            </a:r>
            <a:r>
              <a:rPr lang="ru-RU" sz="2500" b="1" i="1" dirty="0" smtClean="0">
                <a:solidFill>
                  <a:schemeClr val="tx1"/>
                </a:solidFill>
                <a:effectLst/>
              </a:rPr>
              <a:t>(Ленинград).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В </a:t>
            </a:r>
            <a:r>
              <a:rPr lang="ru-RU" sz="2500" dirty="0" smtClean="0">
                <a:solidFill>
                  <a:srgbClr val="C00000"/>
                </a:solidFill>
                <a:effectLst/>
              </a:rPr>
              <a:t>1970 году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издали книгу </a:t>
            </a:r>
            <a:r>
              <a:rPr lang="ru-RU" sz="2500" i="1" dirty="0" smtClean="0">
                <a:solidFill>
                  <a:srgbClr val="339933"/>
                </a:solidFill>
                <a:effectLst/>
              </a:rPr>
              <a:t>«Курс теоретической механики» </a:t>
            </a:r>
            <a:r>
              <a:rPr lang="ru-RU" sz="2500" dirty="0" smtClean="0">
                <a:solidFill>
                  <a:srgbClr val="339933"/>
                </a:solidFill>
                <a:effectLst/>
              </a:rPr>
              <a:t>(в 2 томах)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333" y="698405"/>
            <a:ext cx="3971116" cy="61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4" y="2396678"/>
            <a:ext cx="3793591" cy="4461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857" y="620688"/>
            <a:ext cx="4118386" cy="22345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74277" y="2934567"/>
            <a:ext cx="37235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b="1" dirty="0" smtClean="0">
                <a:solidFill>
                  <a:schemeClr val="tx1"/>
                </a:solidFill>
                <a:effectLst/>
              </a:rPr>
              <a:t>Подчеркивается</a:t>
            </a:r>
            <a:r>
              <a:rPr lang="ru-RU" dirty="0" smtClean="0">
                <a:solidFill>
                  <a:schemeClr val="tx1"/>
                </a:solidFill>
                <a:effectLst/>
              </a:rPr>
              <a:t>, что интегрирование точных уравнений связано с большими трудностями!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9336" y="457687"/>
            <a:ext cx="38575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  <a:effectLst/>
              </a:rPr>
              <a:t>Сначала выводятся </a:t>
            </a:r>
            <a:r>
              <a:rPr lang="ru-RU" dirty="0">
                <a:solidFill>
                  <a:schemeClr val="tx1"/>
                </a:solidFill>
                <a:effectLst/>
              </a:rPr>
              <a:t>формулы для кинетической и потенциальной энергий, затем </a:t>
            </a:r>
            <a:r>
              <a:rPr lang="ru-RU" dirty="0" smtClean="0">
                <a:solidFill>
                  <a:schemeClr val="tx1"/>
                </a:solidFill>
                <a:effectLst/>
              </a:rPr>
              <a:t>записываются уравнения движения.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976857" y="2348880"/>
            <a:ext cx="4118386" cy="506338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503" y="3140968"/>
            <a:ext cx="4027066" cy="36203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29219" y="626243"/>
            <a:ext cx="37235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/>
            <a:r>
              <a:rPr lang="ru-RU" dirty="0" smtClean="0">
                <a:solidFill>
                  <a:schemeClr val="tx1"/>
                </a:solidFill>
                <a:effectLst/>
              </a:rPr>
              <a:t>Поэтому дальнейший анализ относится к малым колебаниям, в том числе для частного случая маятника с идентичными звеньями и грузами.</a:t>
            </a:r>
          </a:p>
        </p:txBody>
      </p:sp>
    </p:spTree>
    <p:extLst>
      <p:ext uri="{BB962C8B-B14F-4D97-AF65-F5344CB8AC3E}">
        <p14:creationId xmlns:p14="http://schemas.microsoft.com/office/powerpoint/2010/main" val="311074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430"/>
            <a:ext cx="4024634" cy="62311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648072"/>
            <a:ext cx="4027850" cy="6209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365"/>
          <a:stretch/>
        </p:blipFill>
        <p:spPr>
          <a:xfrm>
            <a:off x="7957690" y="548680"/>
            <a:ext cx="4149638" cy="520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67408" y="540874"/>
            <a:ext cx="10513168" cy="11599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3200" kern="0" dirty="0" smtClean="0">
                <a:solidFill>
                  <a:schemeClr val="tx1"/>
                </a:solidFill>
                <a:effectLst/>
              </a:rPr>
              <a:t>Компьютерное моделирование малых колебаний двойного маятника</a:t>
            </a:r>
            <a:endParaRPr lang="ru-RU" sz="3200" b="1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528048" y="5636054"/>
            <a:ext cx="4896544" cy="88928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3000" kern="0" dirty="0" smtClean="0">
                <a:solidFill>
                  <a:schemeClr val="tx1"/>
                </a:solidFill>
                <a:effectLst/>
              </a:rPr>
              <a:t>Колебания двойного маятника по второй форме</a:t>
            </a:r>
            <a:endParaRPr lang="ru-RU" sz="3000" b="1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83432" y="5517232"/>
            <a:ext cx="4896544" cy="10081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3100" kern="0" dirty="0" smtClean="0">
                <a:solidFill>
                  <a:schemeClr val="tx1"/>
                </a:solidFill>
                <a:effectLst/>
              </a:rPr>
              <a:t>Колебания двойного маятника по первой форме</a:t>
            </a:r>
            <a:endParaRPr lang="ru-RU" sz="3100" b="1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1504" y="1380514"/>
            <a:ext cx="2808312" cy="4255540"/>
          </a:xfrm>
          <a:prstGeom prst="rect">
            <a:avLst/>
          </a:prstGeom>
        </p:spPr>
      </p:pic>
      <p:pic>
        <p:nvPicPr>
          <p:cNvPr id="4" name="video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8507" y="1193709"/>
            <a:ext cx="1535625" cy="44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1344" y="476672"/>
            <a:ext cx="11593288" cy="52517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3200" kern="0" dirty="0" smtClean="0">
                <a:solidFill>
                  <a:schemeClr val="tx1"/>
                </a:solidFill>
                <a:effectLst/>
              </a:rPr>
              <a:t>Современные</a:t>
            </a:r>
            <a:r>
              <a:rPr lang="en-US" sz="3200" kern="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3200" kern="0" dirty="0" smtClean="0">
                <a:solidFill>
                  <a:schemeClr val="tx1"/>
                </a:solidFill>
                <a:effectLst/>
              </a:rPr>
              <a:t>направления исследований двойного маятника</a:t>
            </a:r>
            <a:endParaRPr lang="ru-RU" sz="3200" b="1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7368" y="1175631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ru-RU" sz="2600" dirty="0" smtClean="0"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1344" y="1115453"/>
            <a:ext cx="1184876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fontAlgn="t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1"/>
                </a:solidFill>
                <a:effectLst/>
              </a:rPr>
              <a:t>Нелинейные колебания двойного маятника и построение его нелинейных форм</a:t>
            </a:r>
            <a:r>
              <a:rPr lang="en-US" sz="2300" dirty="0" smtClean="0">
                <a:solidFill>
                  <a:schemeClr val="tx1"/>
                </a:solidFill>
                <a:effectLst/>
              </a:rPr>
              <a:t>;</a:t>
            </a:r>
            <a:endParaRPr lang="ru-RU" sz="2300" dirty="0" smtClean="0">
              <a:solidFill>
                <a:schemeClr val="tx1"/>
              </a:solidFill>
              <a:effectLst/>
            </a:endParaRPr>
          </a:p>
          <a:p>
            <a:pPr marL="457200" indent="-457200" algn="l" fontAlgn="t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1"/>
                </a:solidFill>
                <a:effectLst/>
              </a:rPr>
              <a:t>Влияние диссипативных сил вязкого, квадратичного, сухого и внутреннего трения на колебания двойного маятника</a:t>
            </a:r>
            <a:r>
              <a:rPr lang="en-US" sz="2300" dirty="0" smtClean="0">
                <a:solidFill>
                  <a:schemeClr val="tx1"/>
                </a:solidFill>
                <a:effectLst/>
              </a:rPr>
              <a:t>;</a:t>
            </a:r>
          </a:p>
          <a:p>
            <a:pPr marL="457200" indent="-457200" algn="l" fontAlgn="t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1"/>
                </a:solidFill>
                <a:effectLst/>
              </a:rPr>
              <a:t>Анализ вынужденных и управляемых движений двойного маятника</a:t>
            </a:r>
            <a:r>
              <a:rPr lang="en-US" sz="2300" dirty="0" smtClean="0">
                <a:solidFill>
                  <a:schemeClr val="tx1"/>
                </a:solidFill>
                <a:effectLst/>
              </a:rPr>
              <a:t>;</a:t>
            </a:r>
          </a:p>
          <a:p>
            <a:pPr marL="457200" indent="-457200" algn="l" fontAlgn="t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1"/>
                </a:solidFill>
                <a:effectLst/>
              </a:rPr>
              <a:t>Оптимальное управление двойным маятником, оптимальное гашение его колебаний</a:t>
            </a:r>
            <a:r>
              <a:rPr lang="en-US" sz="2300" dirty="0" smtClean="0">
                <a:solidFill>
                  <a:schemeClr val="tx1"/>
                </a:solidFill>
                <a:effectLst/>
              </a:rPr>
              <a:t>;</a:t>
            </a:r>
          </a:p>
          <a:p>
            <a:pPr marL="457200" indent="-457200" algn="l" fontAlgn="t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1"/>
                </a:solidFill>
                <a:effectLst/>
              </a:rPr>
              <a:t>Динамика и стабилизация обращенного двойного маятника</a:t>
            </a:r>
            <a:r>
              <a:rPr lang="en-US" sz="2300" dirty="0" smtClean="0">
                <a:solidFill>
                  <a:schemeClr val="tx1"/>
                </a:solidFill>
                <a:effectLst/>
              </a:rPr>
              <a:t>;</a:t>
            </a:r>
          </a:p>
          <a:p>
            <a:pPr marL="457200" indent="-457200" algn="l" fontAlgn="t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1"/>
                </a:solidFill>
                <a:effectLst/>
              </a:rPr>
              <a:t>Устойчивость равновесия и движения двойного маятника под действием мертвых и следящих нагрузок, а также в условиях гироскопической динамики, при наличии центробежных и диссипативных сил</a:t>
            </a:r>
            <a:r>
              <a:rPr lang="en-US" sz="2300" dirty="0" smtClean="0">
                <a:solidFill>
                  <a:schemeClr val="tx1"/>
                </a:solidFill>
                <a:effectLst/>
              </a:rPr>
              <a:t>;</a:t>
            </a:r>
            <a:endParaRPr lang="ru-RU" sz="2300" dirty="0" smtClean="0">
              <a:solidFill>
                <a:schemeClr val="tx1"/>
              </a:solidFill>
              <a:effectLst/>
            </a:endParaRPr>
          </a:p>
          <a:p>
            <a:pPr marL="457200" indent="-457200" algn="l" fontAlgn="t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1"/>
                </a:solidFill>
                <a:effectLst/>
              </a:rPr>
              <a:t>Динамика пространственного двойного маятника: двойной сферический маятник, двойной маятник с неколлинеарными шарнирами</a:t>
            </a:r>
            <a:r>
              <a:rPr lang="en-US" sz="2300" dirty="0" smtClean="0">
                <a:solidFill>
                  <a:schemeClr val="tx1"/>
                </a:solidFill>
                <a:effectLst/>
              </a:rPr>
              <a:t>;</a:t>
            </a:r>
          </a:p>
          <a:p>
            <a:pPr marL="457200" indent="-457200" algn="l" fontAlgn="t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1"/>
                </a:solidFill>
                <a:effectLst/>
              </a:rPr>
              <a:t>Анализ хаотического поведения двойного маятника при больших амплитудах и возможности численного интегрирования глобальных уравнений движения</a:t>
            </a:r>
            <a:r>
              <a:rPr lang="en-US" sz="2300" dirty="0" smtClean="0">
                <a:solidFill>
                  <a:schemeClr val="tx1"/>
                </a:solidFill>
                <a:effectLst/>
              </a:rPr>
              <a:t>;</a:t>
            </a:r>
          </a:p>
          <a:p>
            <a:pPr marL="457200" indent="-457200" algn="l" fontAlgn="t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1"/>
                </a:solidFill>
                <a:effectLst/>
              </a:rPr>
              <a:t>Динамика двойного маятника с вибрирующей точкой подвеса</a:t>
            </a:r>
            <a:r>
              <a:rPr lang="en-US" sz="2300" dirty="0" smtClean="0">
                <a:solidFill>
                  <a:schemeClr val="tx1"/>
                </a:solidFill>
                <a:effectLst/>
              </a:rPr>
              <a:t>;</a:t>
            </a:r>
          </a:p>
          <a:p>
            <a:pPr marL="457200" indent="-457200" algn="l" fontAlgn="t">
              <a:buFont typeface="Arial" panose="020B0604020202020204" pitchFamily="34" charset="0"/>
              <a:buChar char="•"/>
            </a:pPr>
            <a:r>
              <a:rPr lang="ru-RU" sz="2300" dirty="0" smtClean="0">
                <a:solidFill>
                  <a:schemeClr val="tx1"/>
                </a:solidFill>
                <a:effectLst/>
              </a:rPr>
              <a:t>Компьютерное моделирование биомеханических и робототехнических систем при помощи двойного маятника.</a:t>
            </a:r>
            <a:endParaRPr lang="en-US" sz="23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748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343472" y="2204864"/>
            <a:ext cx="9721080" cy="297971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8000" kern="0" dirty="0" smtClean="0">
                <a:solidFill>
                  <a:schemeClr val="tx1"/>
                </a:solidFill>
                <a:effectLst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746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658709"/>
            <a:ext cx="4917763" cy="6188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40" y="553803"/>
            <a:ext cx="5307511" cy="47525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91944" y="5306331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  <a:effectLst/>
              </a:rPr>
              <a:t>А. Клеро</a:t>
            </a:r>
            <a:r>
              <a:rPr lang="ru-RU" dirty="0" smtClean="0">
                <a:solidFill>
                  <a:schemeClr val="tx1"/>
                </a:solidFill>
                <a:effectLst/>
              </a:rPr>
              <a:t>, ссылаясь на </a:t>
            </a:r>
            <a:r>
              <a:rPr lang="ru-RU" b="1" dirty="0" smtClean="0">
                <a:solidFill>
                  <a:schemeClr val="tx1"/>
                </a:solidFill>
                <a:effectLst/>
              </a:rPr>
              <a:t>Д. Бернулли</a:t>
            </a:r>
            <a:r>
              <a:rPr lang="ru-RU" dirty="0" smtClean="0">
                <a:solidFill>
                  <a:schemeClr val="tx1"/>
                </a:solidFill>
                <a:effectLst/>
              </a:rPr>
              <a:t>, </a:t>
            </a:r>
            <a:r>
              <a:rPr lang="ru-RU" dirty="0">
                <a:solidFill>
                  <a:schemeClr val="tx1"/>
                </a:solidFill>
                <a:effectLst/>
              </a:rPr>
              <a:t>использует </a:t>
            </a:r>
            <a:r>
              <a:rPr lang="ru-RU" i="1" dirty="0">
                <a:solidFill>
                  <a:schemeClr val="tx1"/>
                </a:solidFill>
                <a:effectLst/>
              </a:rPr>
              <a:t>«принцип сохранения живых сил»</a:t>
            </a:r>
            <a:r>
              <a:rPr lang="ru-RU" dirty="0">
                <a:solidFill>
                  <a:schemeClr val="tx1"/>
                </a:solidFill>
                <a:effectLst/>
              </a:rPr>
              <a:t>, который в дальнейшем </a:t>
            </a:r>
            <a:r>
              <a:rPr lang="ru-RU" b="1" dirty="0" smtClean="0">
                <a:solidFill>
                  <a:schemeClr val="tx1"/>
                </a:solidFill>
                <a:effectLst/>
              </a:rPr>
              <a:t>Ж. Лагранж </a:t>
            </a:r>
            <a:r>
              <a:rPr lang="ru-RU" dirty="0">
                <a:solidFill>
                  <a:schemeClr val="tx1"/>
                </a:solidFill>
                <a:effectLst/>
              </a:rPr>
              <a:t>назовет </a:t>
            </a:r>
            <a:r>
              <a:rPr lang="ru-RU" i="1" dirty="0">
                <a:solidFill>
                  <a:schemeClr val="tx1"/>
                </a:solidFill>
                <a:effectLst/>
              </a:rPr>
              <a:t>теоремой об изменении кинетической энергии</a:t>
            </a:r>
            <a:r>
              <a:rPr lang="ru-RU" dirty="0">
                <a:solidFill>
                  <a:schemeClr val="tx1"/>
                </a:solidFill>
                <a:effectLst/>
              </a:rPr>
              <a:t>.</a:t>
            </a:r>
            <a:r>
              <a:rPr lang="ru-RU" i="1" dirty="0">
                <a:solidFill>
                  <a:schemeClr val="tx1"/>
                </a:solidFill>
                <a:effectLst/>
              </a:rPr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551384" y="2060956"/>
            <a:ext cx="4917763" cy="2016224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106540" y="3717032"/>
            <a:ext cx="5040560" cy="1589299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711" y="3541462"/>
            <a:ext cx="2898351" cy="3293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8901" y="548680"/>
            <a:ext cx="11809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1" dirty="0">
                <a:solidFill>
                  <a:schemeClr val="tx1"/>
                </a:solidFill>
                <a:effectLst/>
              </a:rPr>
              <a:t>Даниил Бернулли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(</a:t>
            </a:r>
            <a:r>
              <a:rPr lang="en-US" sz="2500" i="1" dirty="0">
                <a:solidFill>
                  <a:schemeClr val="tx1"/>
                </a:solidFill>
                <a:effectLst/>
              </a:rPr>
              <a:t>Daniel </a:t>
            </a:r>
            <a:r>
              <a:rPr lang="en-US" sz="2500" i="1" dirty="0" smtClean="0">
                <a:solidFill>
                  <a:schemeClr val="tx1"/>
                </a:solidFill>
                <a:effectLst/>
              </a:rPr>
              <a:t>Bernoulli</a:t>
            </a:r>
            <a:r>
              <a:rPr lang="ru-RU" sz="2500" i="1" dirty="0">
                <a:effectLst/>
              </a:rPr>
              <a:t>,</a:t>
            </a:r>
            <a:r>
              <a:rPr lang="en-US" sz="2500" i="1" dirty="0" smtClean="0">
                <a:effectLst/>
              </a:rPr>
              <a:t>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1700-1782) </a:t>
            </a:r>
            <a:r>
              <a:rPr lang="en-US" sz="2500" dirty="0" smtClean="0">
                <a:solidFill>
                  <a:schemeClr val="tx1"/>
                </a:solidFill>
                <a:effectLst/>
              </a:rPr>
              <a:t>–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швейцарский физик, математик и механик. Опубликовал </a:t>
            </a:r>
            <a:r>
              <a:rPr lang="ru-RU" sz="2500" dirty="0">
                <a:solidFill>
                  <a:schemeClr val="tx1"/>
                </a:solidFill>
                <a:effectLst/>
              </a:rPr>
              <a:t>в «Комментариях Петербургской Академии наук» ряд своих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работ, посвященных </a:t>
            </a:r>
            <a:r>
              <a:rPr lang="ru-RU" sz="2500" dirty="0">
                <a:solidFill>
                  <a:schemeClr val="tx1"/>
                </a:solidFill>
                <a:effectLst/>
              </a:rPr>
              <a:t>качанию двойного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маятника и разработал </a:t>
            </a:r>
            <a:r>
              <a:rPr lang="ru-RU" sz="2500" i="1" dirty="0">
                <a:solidFill>
                  <a:schemeClr val="tx1"/>
                </a:solidFill>
                <a:effectLst/>
              </a:rPr>
              <a:t>полную теорию </a:t>
            </a:r>
            <a:r>
              <a:rPr lang="ru-RU" sz="2500" i="1" dirty="0" smtClean="0">
                <a:solidFill>
                  <a:schemeClr val="tx1"/>
                </a:solidFill>
                <a:effectLst/>
              </a:rPr>
              <a:t>качания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. Наиболее </a:t>
            </a:r>
            <a:r>
              <a:rPr lang="ru-RU" sz="2500" dirty="0">
                <a:solidFill>
                  <a:schemeClr val="tx1"/>
                </a:solidFill>
                <a:effectLst/>
              </a:rPr>
              <a:t>важные из этих работ относятся к </a:t>
            </a:r>
            <a:r>
              <a:rPr lang="ru-RU" sz="2500" dirty="0">
                <a:solidFill>
                  <a:srgbClr val="C00000"/>
                </a:solidFill>
                <a:effectLst/>
              </a:rPr>
              <a:t>1738</a:t>
            </a:r>
            <a:r>
              <a:rPr lang="ru-RU" sz="2500" dirty="0">
                <a:solidFill>
                  <a:schemeClr val="tx1"/>
                </a:solidFill>
                <a:effectLst/>
              </a:rPr>
              <a:t> и </a:t>
            </a:r>
            <a:r>
              <a:rPr lang="ru-RU" sz="2500" dirty="0">
                <a:solidFill>
                  <a:srgbClr val="C00000"/>
                </a:solidFill>
                <a:effectLst/>
              </a:rPr>
              <a:t>1774 годам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.</a:t>
            </a:r>
            <a:endParaRPr lang="ru-RU" sz="2500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" y="4418697"/>
            <a:ext cx="4705350" cy="19335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586" y="2179896"/>
            <a:ext cx="116991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500" b="1" i="1" dirty="0" smtClean="0">
                <a:effectLst/>
              </a:rPr>
              <a:t>Bernoulli </a:t>
            </a:r>
            <a:r>
              <a:rPr lang="en-US" sz="2500" b="1" i="1" dirty="0">
                <a:effectLst/>
              </a:rPr>
              <a:t>D. </a:t>
            </a:r>
            <a:r>
              <a:rPr lang="en-US" sz="2500" i="1" dirty="0">
                <a:effectLst/>
              </a:rPr>
              <a:t>T</a:t>
            </a:r>
            <a:r>
              <a:rPr lang="pt-BR" sz="2500" i="1" dirty="0">
                <a:effectLst/>
              </a:rPr>
              <a:t>heoremata de oscillationibus corporum filo flexili connexorum </a:t>
            </a:r>
            <a:r>
              <a:rPr lang="en-US" sz="2500" i="1" dirty="0">
                <a:effectLst/>
              </a:rPr>
              <a:t>et catenae verticaliter suspensae</a:t>
            </a:r>
            <a:r>
              <a:rPr lang="pt-BR" sz="2500" i="1" dirty="0">
                <a:effectLst/>
              </a:rPr>
              <a:t> </a:t>
            </a:r>
            <a:r>
              <a:rPr lang="ru-RU" sz="2500" i="1" dirty="0">
                <a:solidFill>
                  <a:srgbClr val="339933"/>
                </a:solidFill>
                <a:effectLst/>
              </a:rPr>
              <a:t>(Теорема о колебаниях тел, подвешенных вертикально на упругой нити и на цепи) </a:t>
            </a:r>
            <a:r>
              <a:rPr lang="it-IT" sz="2500" i="1" dirty="0" smtClean="0">
                <a:effectLst/>
              </a:rPr>
              <a:t>// </a:t>
            </a:r>
            <a:r>
              <a:rPr lang="it-IT" sz="2500" i="1" dirty="0">
                <a:effectLst/>
              </a:rPr>
              <a:t>Novi commentarii Academiae Scientiarum Imperialis</a:t>
            </a:r>
            <a:r>
              <a:rPr lang="ru-RU" sz="2500" i="1" dirty="0">
                <a:effectLst/>
              </a:rPr>
              <a:t> </a:t>
            </a:r>
            <a:r>
              <a:rPr lang="it-IT" sz="2500" i="1" dirty="0">
                <a:effectLst/>
              </a:rPr>
              <a:t>Petropolitanae</a:t>
            </a:r>
            <a:r>
              <a:rPr lang="en-US" sz="2500" i="1" dirty="0">
                <a:effectLst/>
              </a:rPr>
              <a:t>, t. 6, 1738, p. 108-122.</a:t>
            </a:r>
            <a:endParaRPr lang="ru-RU" sz="2500" i="1" dirty="0"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606" y="6252654"/>
            <a:ext cx="50693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effectLst/>
              </a:rPr>
              <a:t>Заголовок статьи Бернулли (1738)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586" y="3785388"/>
            <a:ext cx="88909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dirty="0" smtClean="0">
                <a:solidFill>
                  <a:schemeClr val="tx1"/>
                </a:solidFill>
                <a:effectLst/>
              </a:rPr>
              <a:t>В этой статье впервые определены</a:t>
            </a:r>
            <a:r>
              <a:rPr lang="ru-RU" sz="2500" i="1" dirty="0" smtClean="0">
                <a:solidFill>
                  <a:schemeClr val="tx1"/>
                </a:solidFill>
                <a:effectLst/>
              </a:rPr>
              <a:t> формы колебаний 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двойного математического маятника. </a:t>
            </a:r>
            <a:endParaRPr lang="ru-RU" sz="2500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109" y="5117063"/>
            <a:ext cx="2904662" cy="40295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89560" y="4594480"/>
            <a:ext cx="469298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i="1" dirty="0" smtClean="0">
                <a:solidFill>
                  <a:schemeClr val="tx1"/>
                </a:solidFill>
                <a:effectLst/>
              </a:rPr>
              <a:t>При движении по первой форме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:</a:t>
            </a:r>
            <a:endParaRPr lang="ru-RU" sz="250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44331" y="5642392"/>
            <a:ext cx="517396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i="1" dirty="0" smtClean="0">
                <a:solidFill>
                  <a:schemeClr val="tx1"/>
                </a:solidFill>
                <a:effectLst/>
              </a:rPr>
              <a:t>При движении по второй форме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:</a:t>
            </a:r>
            <a:endParaRPr lang="ru-RU" sz="250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478" y="6163211"/>
            <a:ext cx="2904662" cy="37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4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32" y="620688"/>
            <a:ext cx="3775757" cy="32807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08813" y="3934394"/>
            <a:ext cx="40324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effectLst/>
              </a:rPr>
              <a:t>Заголовок статьи Бернулли (1774)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3352" y="620688"/>
            <a:ext cx="792088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500" b="1" i="1" dirty="0">
                <a:effectLst/>
              </a:rPr>
              <a:t>Bernoulli D.</a:t>
            </a:r>
            <a:r>
              <a:rPr lang="en-US" sz="2500" i="1" dirty="0">
                <a:effectLst/>
              </a:rPr>
              <a:t> Commentatio physico-mechanica specialior de motibus reciprocis compositis</a:t>
            </a:r>
            <a:r>
              <a:rPr lang="ru-RU" sz="2500" i="1" dirty="0">
                <a:effectLst/>
              </a:rPr>
              <a:t>.</a:t>
            </a:r>
            <a:r>
              <a:rPr lang="en-US" sz="2500" i="1" dirty="0">
                <a:effectLst/>
              </a:rPr>
              <a:t> Multifariis nondum exploratis, qui in pendulis bimembribus facilius observari possint in confirmationem principii sui de coexistentia vibrationum simpliciorum</a:t>
            </a:r>
            <a:r>
              <a:rPr lang="ru-RU" sz="2500" i="1" dirty="0">
                <a:effectLst/>
              </a:rPr>
              <a:t> </a:t>
            </a:r>
            <a:endParaRPr lang="ru-RU" sz="2500" i="1" dirty="0" smtClean="0">
              <a:effectLst/>
            </a:endParaRPr>
          </a:p>
          <a:p>
            <a:pPr algn="l"/>
            <a:r>
              <a:rPr lang="ru-RU" sz="2500" i="1" dirty="0" smtClean="0">
                <a:solidFill>
                  <a:srgbClr val="339933"/>
                </a:solidFill>
                <a:effectLst/>
              </a:rPr>
              <a:t>(</a:t>
            </a:r>
            <a:r>
              <a:rPr lang="ru-RU" sz="2500" i="1" dirty="0">
                <a:solidFill>
                  <a:srgbClr val="339933"/>
                </a:solidFill>
                <a:effectLst/>
              </a:rPr>
              <a:t>Специальное физико-механическое рассуждение о взаимных составных движениях</a:t>
            </a:r>
            <a:r>
              <a:rPr lang="en-US" sz="2500" i="1" dirty="0">
                <a:solidFill>
                  <a:srgbClr val="339933"/>
                </a:solidFill>
                <a:effectLst/>
              </a:rPr>
              <a:t>.</a:t>
            </a:r>
            <a:r>
              <a:rPr lang="ru-RU" sz="2500" i="1" dirty="0">
                <a:solidFill>
                  <a:srgbClr val="339933"/>
                </a:solidFill>
                <a:effectLst/>
              </a:rPr>
              <a:t> Легко наблюдаемые исследования двойного маятника в подтверждение принципа сосуществования простых </a:t>
            </a:r>
            <a:r>
              <a:rPr lang="ru-RU" sz="2500" i="1" dirty="0" smtClean="0">
                <a:solidFill>
                  <a:srgbClr val="339933"/>
                </a:solidFill>
                <a:effectLst/>
              </a:rPr>
              <a:t>колебаний)</a:t>
            </a:r>
            <a:r>
              <a:rPr lang="ru-RU" sz="2500" i="1" dirty="0">
                <a:solidFill>
                  <a:srgbClr val="339933"/>
                </a:solidFill>
                <a:effectLst/>
              </a:rPr>
              <a:t> </a:t>
            </a:r>
            <a:endParaRPr lang="ru-RU" sz="2500" i="1" dirty="0" smtClean="0">
              <a:solidFill>
                <a:srgbClr val="339933"/>
              </a:solidFill>
              <a:effectLst/>
            </a:endParaRPr>
          </a:p>
          <a:p>
            <a:pPr algn="l"/>
            <a:r>
              <a:rPr lang="ru-RU" sz="2500" i="1" dirty="0" smtClean="0">
                <a:effectLst/>
              </a:rPr>
              <a:t>// </a:t>
            </a:r>
            <a:r>
              <a:rPr lang="it-IT" sz="2500" i="1" dirty="0" smtClean="0">
                <a:effectLst/>
              </a:rPr>
              <a:t>Novi commentarii Academiae Scientiarum Imperialis</a:t>
            </a:r>
            <a:r>
              <a:rPr lang="ru-RU" sz="2500" i="1" dirty="0" smtClean="0">
                <a:effectLst/>
              </a:rPr>
              <a:t> </a:t>
            </a:r>
            <a:r>
              <a:rPr lang="it-IT" sz="2500" i="1" dirty="0" smtClean="0">
                <a:effectLst/>
              </a:rPr>
              <a:t>Petropolitanae</a:t>
            </a:r>
            <a:r>
              <a:rPr lang="en-US" sz="2500" i="1" dirty="0" smtClean="0">
                <a:effectLst/>
              </a:rPr>
              <a:t>, t. 19, 1774.</a:t>
            </a:r>
            <a:endParaRPr lang="ru-RU" sz="25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56" y="5910887"/>
            <a:ext cx="77887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600" dirty="0" smtClean="0">
                <a:solidFill>
                  <a:schemeClr val="tx1"/>
                </a:solidFill>
                <a:effectLst/>
              </a:rPr>
              <a:t>В частности, в этой статье обсуждаются возможности существования</a:t>
            </a:r>
            <a:r>
              <a:rPr lang="ru-RU" sz="2600" i="1" dirty="0" smtClean="0">
                <a:solidFill>
                  <a:schemeClr val="tx1"/>
                </a:solidFill>
                <a:effectLst/>
              </a:rPr>
              <a:t> внутренних резонансов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типа 1:2 и 1:3.</a:t>
            </a:r>
            <a:endParaRPr lang="ru-RU" sz="260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8" y="5002059"/>
            <a:ext cx="4038600" cy="152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5008778"/>
            <a:ext cx="39719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448" y="623519"/>
            <a:ext cx="1810157" cy="51816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5980" y="590546"/>
            <a:ext cx="975845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600" b="1" dirty="0" smtClean="0">
                <a:solidFill>
                  <a:schemeClr val="tx1"/>
                </a:solidFill>
                <a:effectLst/>
              </a:rPr>
              <a:t>Леонард Эйлер</a:t>
            </a:r>
            <a:r>
              <a:rPr lang="en-US" sz="26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(</a:t>
            </a:r>
            <a:r>
              <a:rPr lang="en-US" sz="2600" i="1" dirty="0">
                <a:solidFill>
                  <a:schemeClr val="tx1"/>
                </a:solidFill>
                <a:effectLst/>
              </a:rPr>
              <a:t>Leonhard 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Euler, 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1707-1783) –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швейцарский, немецкий и российский математик и механик. Он также интересовался задачей о двойном и в общем случае многозвенном маятнике, состоящем из </a:t>
            </a:r>
            <a:r>
              <a:rPr lang="en-US" sz="2600" i="1" dirty="0" smtClean="0">
                <a:solidFill>
                  <a:schemeClr val="tx1"/>
                </a:solidFill>
                <a:effectLst/>
              </a:rPr>
              <a:t>n</a:t>
            </a:r>
            <a:r>
              <a:rPr lang="en-US" sz="26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маятников. Им опубликована в </a:t>
            </a:r>
            <a:r>
              <a:rPr lang="ru-RU" sz="2600" dirty="0" smtClean="0">
                <a:solidFill>
                  <a:srgbClr val="C00000"/>
                </a:solidFill>
                <a:effectLst/>
              </a:rPr>
              <a:t>1741 году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статья:</a:t>
            </a:r>
            <a:endParaRPr lang="ru-RU" sz="800" dirty="0" smtClean="0">
              <a:solidFill>
                <a:schemeClr val="tx1"/>
              </a:solidFill>
              <a:effectLst/>
            </a:endParaRPr>
          </a:p>
          <a:p>
            <a:pPr algn="l"/>
            <a:r>
              <a:rPr lang="en-US" sz="2800" b="1" i="1" dirty="0">
                <a:effectLst/>
              </a:rPr>
              <a:t>Eulero </a:t>
            </a:r>
            <a:r>
              <a:rPr lang="en-US" sz="2800" b="1" i="1" dirty="0" smtClean="0">
                <a:effectLst/>
              </a:rPr>
              <a:t>L.</a:t>
            </a:r>
            <a:r>
              <a:rPr lang="ru-RU" sz="2800" b="1" i="1" dirty="0" smtClean="0">
                <a:effectLst/>
              </a:rPr>
              <a:t> </a:t>
            </a:r>
            <a:r>
              <a:rPr lang="fr-FR" sz="2800" i="1" dirty="0" smtClean="0">
                <a:effectLst/>
              </a:rPr>
              <a:t>De </a:t>
            </a:r>
            <a:r>
              <a:rPr lang="fr-FR" sz="2800" i="1" dirty="0">
                <a:effectLst/>
              </a:rPr>
              <a:t>oscillationibus fili flexilis quotcunque pondusculis </a:t>
            </a:r>
            <a:r>
              <a:rPr lang="fr-FR" sz="2800" i="1" dirty="0" smtClean="0">
                <a:effectLst/>
              </a:rPr>
              <a:t>onusti</a:t>
            </a:r>
            <a:r>
              <a:rPr lang="ru-RU" sz="2800" i="1" dirty="0">
                <a:effectLst/>
              </a:rPr>
              <a:t> </a:t>
            </a:r>
            <a:r>
              <a:rPr lang="ru-RU" sz="2800" i="1" dirty="0">
                <a:solidFill>
                  <a:srgbClr val="339933"/>
                </a:solidFill>
                <a:effectLst/>
              </a:rPr>
              <a:t>(О колебаниях гибкой проволоки, </a:t>
            </a:r>
            <a:r>
              <a:rPr lang="ru-RU" sz="2800" i="1" dirty="0" smtClean="0">
                <a:solidFill>
                  <a:srgbClr val="339933"/>
                </a:solidFill>
                <a:effectLst/>
              </a:rPr>
              <a:t>на которой подвешено произвольное количество </a:t>
            </a:r>
            <a:r>
              <a:rPr lang="ru-RU" sz="2800" i="1" dirty="0">
                <a:solidFill>
                  <a:srgbClr val="339933"/>
                </a:solidFill>
                <a:effectLst/>
              </a:rPr>
              <a:t>малых </a:t>
            </a:r>
            <a:r>
              <a:rPr lang="ru-RU" sz="2800" i="1" dirty="0" smtClean="0">
                <a:solidFill>
                  <a:srgbClr val="339933"/>
                </a:solidFill>
                <a:effectLst/>
              </a:rPr>
              <a:t>грузов) </a:t>
            </a:r>
            <a:r>
              <a:rPr lang="ru-RU" sz="2800" i="1" dirty="0" smtClean="0">
                <a:effectLst/>
              </a:rPr>
              <a:t>// </a:t>
            </a:r>
            <a:r>
              <a:rPr lang="en-US" sz="2800" i="1" dirty="0" smtClean="0">
                <a:effectLst/>
              </a:rPr>
              <a:t>Commentarii </a:t>
            </a:r>
            <a:r>
              <a:rPr lang="en-US" sz="2800" i="1" dirty="0">
                <a:effectLst/>
              </a:rPr>
              <a:t>academiae scientiarum </a:t>
            </a:r>
            <a:r>
              <a:rPr lang="en-US" sz="2800" i="1" dirty="0" smtClean="0">
                <a:effectLst/>
              </a:rPr>
              <a:t>Petropolitanae</a:t>
            </a:r>
            <a:r>
              <a:rPr lang="ru-RU" sz="2800" i="1" dirty="0">
                <a:effectLst/>
              </a:rPr>
              <a:t>,</a:t>
            </a:r>
            <a:r>
              <a:rPr lang="en-US" sz="2800" i="1" dirty="0">
                <a:effectLst/>
              </a:rPr>
              <a:t> 8, 1741, pp. </a:t>
            </a:r>
            <a:r>
              <a:rPr lang="en-US" sz="2800" i="1" dirty="0" smtClean="0">
                <a:effectLst/>
              </a:rPr>
              <a:t>30-47</a:t>
            </a:r>
            <a:r>
              <a:rPr lang="ru-RU" sz="2800" i="1" dirty="0">
                <a:effectLst/>
              </a:rPr>
              <a:t>.</a:t>
            </a:r>
            <a:endParaRPr lang="ru-RU" sz="2600" i="1" dirty="0" smtClean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68" y="4492541"/>
            <a:ext cx="4143375" cy="19526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563708" y="5770370"/>
            <a:ext cx="26282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effectLst/>
              </a:rPr>
              <a:t>Оригинальный чертеж Эйлера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9268" y="6304488"/>
            <a:ext cx="37444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effectLst/>
              </a:rPr>
              <a:t>Заголовок статьи Эйлера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499" y="5722569"/>
            <a:ext cx="2214698" cy="5046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16640" y="4692521"/>
            <a:ext cx="37444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solidFill>
                  <a:schemeClr val="tx1"/>
                </a:solidFill>
                <a:effectLst/>
              </a:rPr>
              <a:t>Формы колебаний двойного маятника:</a:t>
            </a:r>
          </a:p>
        </p:txBody>
      </p:sp>
    </p:spTree>
    <p:extLst>
      <p:ext uri="{BB962C8B-B14F-4D97-AF65-F5344CB8AC3E}">
        <p14:creationId xmlns:p14="http://schemas.microsoft.com/office/powerpoint/2010/main" val="37897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95400" y="1052736"/>
            <a:ext cx="10776520" cy="504056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6400" kern="0" dirty="0" smtClean="0">
                <a:solidFill>
                  <a:schemeClr val="tx1"/>
                </a:solidFill>
                <a:effectLst/>
              </a:rPr>
              <a:t>ПРОБЛЕМА «НЕМОГО» КОЛОКОЛА В КЁЛЬНСКОМ СОБОРЕ (</a:t>
            </a:r>
            <a:r>
              <a:rPr lang="en-US" sz="6400" kern="0" dirty="0" smtClean="0">
                <a:solidFill>
                  <a:schemeClr val="tx1"/>
                </a:solidFill>
                <a:effectLst/>
              </a:rPr>
              <a:t>XIX </a:t>
            </a:r>
            <a:r>
              <a:rPr lang="ru-RU" sz="6400" kern="0" dirty="0">
                <a:solidFill>
                  <a:schemeClr val="tx1"/>
                </a:solidFill>
                <a:effectLst/>
              </a:rPr>
              <a:t>век</a:t>
            </a:r>
            <a:r>
              <a:rPr lang="ru-RU" sz="6400" kern="0" dirty="0" smtClean="0">
                <a:solidFill>
                  <a:schemeClr val="tx1"/>
                </a:solidFill>
                <a:effectLst/>
              </a:rPr>
              <a:t>) </a:t>
            </a:r>
          </a:p>
          <a:p>
            <a:r>
              <a:rPr lang="ru-RU" sz="6400" kern="0" dirty="0" smtClean="0">
                <a:solidFill>
                  <a:schemeClr val="tx1"/>
                </a:solidFill>
                <a:effectLst/>
              </a:rPr>
              <a:t>И ЕЁ ОСВЕЩЕНИЕ </a:t>
            </a:r>
            <a:r>
              <a:rPr lang="ru-RU" sz="6400" kern="0" dirty="0">
                <a:solidFill>
                  <a:schemeClr val="tx1"/>
                </a:solidFill>
                <a:effectLst/>
              </a:rPr>
              <a:t>В ЛИТЕРАТУРЕ (</a:t>
            </a:r>
            <a:r>
              <a:rPr lang="en-US" sz="6400" kern="0" dirty="0" smtClean="0">
                <a:solidFill>
                  <a:schemeClr val="tx1"/>
                </a:solidFill>
                <a:effectLst/>
              </a:rPr>
              <a:t>XX </a:t>
            </a:r>
            <a:r>
              <a:rPr lang="ru-RU" sz="6400" kern="0" dirty="0">
                <a:solidFill>
                  <a:schemeClr val="tx1"/>
                </a:solidFill>
                <a:effectLst/>
              </a:rPr>
              <a:t>век</a:t>
            </a:r>
            <a:r>
              <a:rPr lang="ru-RU" sz="6400" kern="0" dirty="0" smtClean="0">
                <a:solidFill>
                  <a:schemeClr val="tx1"/>
                </a:solidFill>
                <a:effectLst/>
              </a:rPr>
              <a:t>)</a:t>
            </a:r>
            <a:endParaRPr lang="ru-RU" sz="640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631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_англ">
  <a:themeElements>
    <a:clrScheme name="1_ИПМАШ_СПбГПУ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ИПМАШ_СПбГПУ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1_ИПМАШ_СПбГПУ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ИПМАШ_СПбГПУ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ИПМАШ_СПбГПУ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ИПМАШ_СПбГПУ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ИПМАШ_СПбГП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ИПМАШ_СПбГП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ИПМАШ_СПбГП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5468</TotalTime>
  <Words>2223</Words>
  <Application>Microsoft Office PowerPoint</Application>
  <PresentationFormat>Широкоэкранный</PresentationFormat>
  <Paragraphs>140</Paragraphs>
  <Slides>49</Slides>
  <Notes>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6" baseType="lpstr">
      <vt:lpstr>Arial</vt:lpstr>
      <vt:lpstr>Arial Narrow</vt:lpstr>
      <vt:lpstr>Calibri</vt:lpstr>
      <vt:lpstr>SFRM1440</vt:lpstr>
      <vt:lpstr>SFTI1440</vt:lpstr>
      <vt:lpstr>Times New Roman</vt:lpstr>
      <vt:lpstr>шаблон_англ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CompMechLab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>CompMechLab</dc:subject>
  <dc:creator>Галина В. Наумова</dc:creator>
  <cp:lastModifiedBy>Alexey</cp:lastModifiedBy>
  <cp:revision>409</cp:revision>
  <dcterms:created xsi:type="dcterms:W3CDTF">2009-04-16T14:47:14Z</dcterms:created>
  <dcterms:modified xsi:type="dcterms:W3CDTF">2020-09-03T10:43:24Z</dcterms:modified>
</cp:coreProperties>
</file>