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1" ContentType="image/jpe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30" r:id="rId3"/>
    <p:sldId id="336" r:id="rId4"/>
    <p:sldId id="335" r:id="rId5"/>
    <p:sldId id="334" r:id="rId6"/>
    <p:sldId id="337" r:id="rId7"/>
    <p:sldId id="338" r:id="rId8"/>
    <p:sldId id="331" r:id="rId9"/>
    <p:sldId id="260" r:id="rId10"/>
    <p:sldId id="332" r:id="rId11"/>
    <p:sldId id="333" r:id="rId12"/>
    <p:sldId id="262" r:id="rId13"/>
    <p:sldId id="263" r:id="rId14"/>
    <p:sldId id="272" r:id="rId15"/>
    <p:sldId id="273" r:id="rId16"/>
    <p:sldId id="264" r:id="rId17"/>
    <p:sldId id="291" r:id="rId18"/>
    <p:sldId id="265" r:id="rId19"/>
    <p:sldId id="275" r:id="rId20"/>
    <p:sldId id="299" r:id="rId21"/>
    <p:sldId id="280" r:id="rId22"/>
    <p:sldId id="339" r:id="rId23"/>
    <p:sldId id="306" r:id="rId24"/>
    <p:sldId id="353" r:id="rId25"/>
    <p:sldId id="309" r:id="rId26"/>
    <p:sldId id="295" r:id="rId27"/>
    <p:sldId id="294" r:id="rId28"/>
    <p:sldId id="296" r:id="rId29"/>
    <p:sldId id="285" r:id="rId30"/>
    <p:sldId id="290" r:id="rId31"/>
    <p:sldId id="302" r:id="rId32"/>
    <p:sldId id="303" r:id="rId33"/>
    <p:sldId id="288" r:id="rId34"/>
    <p:sldId id="347" r:id="rId35"/>
    <p:sldId id="301" r:id="rId36"/>
    <p:sldId id="297" r:id="rId37"/>
    <p:sldId id="322" r:id="rId38"/>
    <p:sldId id="304" r:id="rId39"/>
    <p:sldId id="348" r:id="rId40"/>
    <p:sldId id="349" r:id="rId41"/>
    <p:sldId id="354" r:id="rId42"/>
    <p:sldId id="350" r:id="rId43"/>
    <p:sldId id="319" r:id="rId44"/>
    <p:sldId id="312" r:id="rId45"/>
    <p:sldId id="305" r:id="rId46"/>
    <p:sldId id="314" r:id="rId47"/>
    <p:sldId id="310" r:id="rId48"/>
    <p:sldId id="279" r:id="rId49"/>
    <p:sldId id="282" r:id="rId50"/>
    <p:sldId id="328" r:id="rId51"/>
    <p:sldId id="283" r:id="rId52"/>
    <p:sldId id="284" r:id="rId53"/>
    <p:sldId id="324" r:id="rId54"/>
    <p:sldId id="315" r:id="rId55"/>
    <p:sldId id="359" r:id="rId56"/>
    <p:sldId id="361" r:id="rId57"/>
    <p:sldId id="362" r:id="rId58"/>
    <p:sldId id="317" r:id="rId59"/>
    <p:sldId id="318" r:id="rId60"/>
    <p:sldId id="325" r:id="rId61"/>
    <p:sldId id="320" r:id="rId62"/>
    <p:sldId id="341" r:id="rId63"/>
    <p:sldId id="321" r:id="rId64"/>
    <p:sldId id="342" r:id="rId65"/>
    <p:sldId id="343" r:id="rId66"/>
    <p:sldId id="358" r:id="rId67"/>
    <p:sldId id="326" r:id="rId68"/>
    <p:sldId id="344" r:id="rId69"/>
    <p:sldId id="327" r:id="rId70"/>
    <p:sldId id="346" r:id="rId71"/>
    <p:sldId id="355" r:id="rId7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9353B-BE82-4CFB-8494-9C3A6D9C1981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44A28-D1BA-4232-A8DD-7FB303879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9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44A28-D1BA-4232-A8DD-7FB3038794E4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87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580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3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8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5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558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90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5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35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2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2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20436-6E4A-4FEA-A147-4FA06BE596C4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4B31-860B-4916-ADCB-E2B098D08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44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1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4525" y="232012"/>
            <a:ext cx="10263117" cy="3521122"/>
          </a:xfrm>
        </p:spPr>
        <p:txBody>
          <a:bodyPr>
            <a:noAutofit/>
          </a:bodyPr>
          <a:lstStyle/>
          <a:p>
            <a:r>
              <a:rPr lang="ru-RU" sz="7200" dirty="0" smtClean="0">
                <a:latin typeface="Garamond" panose="02020404030301010803" pitchFamily="18" charset="0"/>
              </a:rPr>
              <a:t>Математики </a:t>
            </a:r>
            <a:br>
              <a:rPr lang="ru-RU" sz="7200" dirty="0" smtClean="0">
                <a:latin typeface="Garamond" panose="02020404030301010803" pitchFamily="18" charset="0"/>
              </a:rPr>
            </a:br>
            <a:r>
              <a:rPr lang="ru-RU" sz="7200" dirty="0" smtClean="0">
                <a:latin typeface="Garamond" panose="02020404030301010803" pitchFamily="18" charset="0"/>
              </a:rPr>
              <a:t>Петербургской стороны</a:t>
            </a:r>
            <a:br>
              <a:rPr lang="ru-RU" sz="7200" dirty="0" smtClean="0">
                <a:latin typeface="Garamond" panose="02020404030301010803" pitchFamily="18" charset="0"/>
              </a:rPr>
            </a:br>
            <a:endParaRPr lang="ru-RU" sz="7200" dirty="0"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1570" y="3602037"/>
            <a:ext cx="9876430" cy="3058069"/>
          </a:xfrm>
        </p:spPr>
        <p:txBody>
          <a:bodyPr/>
          <a:lstStyle/>
          <a:p>
            <a:endParaRPr lang="ru-RU" dirty="0" smtClean="0">
              <a:latin typeface="Garamond" panose="02020404030301010803" pitchFamily="18" charset="0"/>
            </a:endParaRPr>
          </a:p>
          <a:p>
            <a:endParaRPr lang="ru-RU" sz="3600" dirty="0" smtClean="0">
              <a:latin typeface="Garamond" panose="02020404030301010803" pitchFamily="18" charset="0"/>
            </a:endParaRPr>
          </a:p>
          <a:p>
            <a:r>
              <a:rPr lang="ru-RU" sz="3600" dirty="0" err="1" smtClean="0">
                <a:latin typeface="Garamond" panose="02020404030301010803" pitchFamily="18" charset="0"/>
              </a:rPr>
              <a:t>Синкевич</a:t>
            </a:r>
            <a:r>
              <a:rPr lang="ru-RU" sz="3600" dirty="0" smtClean="0">
                <a:latin typeface="Garamond" panose="02020404030301010803" pitchFamily="18" charset="0"/>
              </a:rPr>
              <a:t> Галина Ивановна,</a:t>
            </a:r>
          </a:p>
          <a:p>
            <a:r>
              <a:rPr lang="ru-RU" sz="3600" dirty="0" err="1" smtClean="0">
                <a:latin typeface="Garamond" panose="02020404030301010803" pitchFamily="18" charset="0"/>
              </a:rPr>
              <a:t>СПбГАСУ</a:t>
            </a:r>
            <a:endParaRPr lang="ru-RU" sz="3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68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00968" cy="6481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 smtClean="0">
                <a:latin typeface="Garamond" panose="02020404030301010803" pitchFamily="18" charset="0"/>
              </a:rPr>
              <a:t>Санкт-Петербург в 1913 г.</a:t>
            </a:r>
            <a:endParaRPr lang="ru-RU" sz="66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41" y="1013254"/>
            <a:ext cx="8563729" cy="5844746"/>
          </a:xfrm>
        </p:spPr>
      </p:pic>
    </p:spTree>
    <p:extLst>
      <p:ext uri="{BB962C8B-B14F-4D97-AF65-F5344CB8AC3E}">
        <p14:creationId xmlns:p14="http://schemas.microsoft.com/office/powerpoint/2010/main" val="840174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492947" cy="914399"/>
          </a:xfrm>
        </p:spPr>
        <p:txBody>
          <a:bodyPr/>
          <a:lstStyle/>
          <a:p>
            <a:r>
              <a:rPr lang="ru-RU" dirty="0" smtClean="0">
                <a:latin typeface="Garamond" panose="02020404030301010803" pitchFamily="18" charset="0"/>
              </a:rPr>
              <a:t>Петроградский район Ленинграда в 1925 г.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83" y="736764"/>
            <a:ext cx="7967919" cy="6018878"/>
          </a:xfrm>
        </p:spPr>
      </p:pic>
    </p:spTree>
    <p:extLst>
      <p:ext uri="{BB962C8B-B14F-4D97-AF65-F5344CB8AC3E}">
        <p14:creationId xmlns:p14="http://schemas.microsoft.com/office/powerpoint/2010/main" val="357691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18364"/>
            <a:ext cx="10515600" cy="2565779"/>
          </a:xfrm>
        </p:spPr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Учебные заведения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Петербургской стороны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3330055"/>
            <a:ext cx="10515600" cy="2759596"/>
          </a:xfrm>
        </p:spPr>
        <p:txBody>
          <a:bodyPr>
            <a:normAutofit/>
          </a:bodyPr>
          <a:lstStyle/>
          <a:p>
            <a:pPr algn="just"/>
            <a:endParaRPr lang="ru-RU" dirty="0" smtClean="0"/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Garamond" panose="02020404030301010803" pitchFamily="18" charset="0"/>
              </a:rPr>
              <a:t>С середины XIX века на Петербургской стороне располагались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Garamond" panose="02020404030301010803" pitchFamily="18" charset="0"/>
              </a:rPr>
              <a:t>Александровский лицей,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Garamond" panose="02020404030301010803" pitchFamily="18" charset="0"/>
              </a:rPr>
              <a:t> Электротехнический институт,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Garamond" panose="02020404030301010803" pitchFamily="18" charset="0"/>
              </a:rPr>
              <a:t>Женский Педагогический институт. </a:t>
            </a:r>
            <a:endParaRPr lang="ru-RU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3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Александровский лицей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Каменноостровский,21-23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318" y="2374710"/>
            <a:ext cx="6366682" cy="42444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0" y="2825087"/>
            <a:ext cx="5404514" cy="36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5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В Александровском Лицее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5 последних лет своей жизни работал и жил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err="1" smtClean="0">
                <a:latin typeface="Garamond" panose="02020404030301010803" pitchFamily="18" charset="0"/>
              </a:rPr>
              <a:t>Вулих</a:t>
            </a:r>
            <a:r>
              <a:rPr lang="ru-RU" dirty="0" smtClean="0">
                <a:latin typeface="Garamond" panose="02020404030301010803" pitchFamily="18" charset="0"/>
              </a:rPr>
              <a:t> Захар Борисович (1844-1897)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52" y="1668019"/>
            <a:ext cx="3466532" cy="501185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Garamond" panose="02020404030301010803" pitchFamily="18" charset="0"/>
              </a:rPr>
              <a:t>Действительный тайный советник, чиновник особых поручений V класса при Главном управлении военно-учебных заведений. Инспектор  Александровского лицея, Женские педагогические курсы, I Мариинское женское училище, Женское Патриотическое общество.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119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6863" cy="19686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err="1" smtClean="0">
                <a:latin typeface="Garamond" panose="02020404030301010803" pitchFamily="18" charset="0"/>
              </a:rPr>
              <a:t>Вулих</a:t>
            </a:r>
            <a:r>
              <a:rPr lang="ru-RU" dirty="0" smtClean="0">
                <a:latin typeface="Garamond" panose="02020404030301010803" pitchFamily="18" charset="0"/>
              </a:rPr>
              <a:t> </a:t>
            </a:r>
            <a:r>
              <a:rPr lang="ru-RU" dirty="0">
                <a:latin typeface="Garamond" panose="02020404030301010803" pitchFamily="18" charset="0"/>
              </a:rPr>
              <a:t>Захар Захарович (1869-1941</a:t>
            </a:r>
            <a:r>
              <a:rPr lang="ru-RU" dirty="0" smtClean="0">
                <a:latin typeface="Garamond" panose="02020404030301010803" pitchFamily="18" charset="0"/>
              </a:rPr>
              <a:t>)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3015" y="1825625"/>
            <a:ext cx="3593741" cy="489360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latin typeface="Garamond" panose="02020404030301010803" pitchFamily="18" charset="0"/>
              </a:rPr>
              <a:t>Проживал в Александровском Лицее вместе с отцом с 1893 г. до 1897 г. В эти годы преподавал в VIII классе Петровского Училища купеческого общества, в Мариинском институте и в Женском педагогическом институте.</a:t>
            </a:r>
            <a:endParaRPr lang="ru-RU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419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22245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Электротехнический институт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Императора  Александра III,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err="1" smtClean="0">
                <a:latin typeface="Garamond" panose="02020404030301010803" pitchFamily="18" charset="0"/>
              </a:rPr>
              <a:t>ул</a:t>
            </a:r>
            <a:r>
              <a:rPr lang="en-US" dirty="0" smtClean="0">
                <a:latin typeface="Garamond" panose="02020404030301010803" pitchFamily="18" charset="0"/>
              </a:rPr>
              <a:t>.</a:t>
            </a:r>
            <a:r>
              <a:rPr lang="ru-RU" dirty="0" smtClean="0">
                <a:latin typeface="Garamond" panose="02020404030301010803" pitchFamily="18" charset="0"/>
              </a:rPr>
              <a:t> проф. Попова (Песочная), 5.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Учебное здание и профессорский дом</a:t>
            </a:r>
            <a:endParaRPr lang="ru-RU" sz="40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6527007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3" t="-1018"/>
          <a:stretch/>
        </p:blipFill>
        <p:spPr>
          <a:xfrm>
            <a:off x="7192370" y="2972495"/>
            <a:ext cx="4999630" cy="38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80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137" y="1"/>
            <a:ext cx="11546006" cy="182562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Математики, работавшие в ЭТИ</a:t>
            </a:r>
            <a:r>
              <a:rPr lang="ru-RU" sz="2400" dirty="0" smtClean="0">
                <a:latin typeface="Garamond" panose="02020404030301010803" pitchFamily="18" charset="0"/>
              </a:rPr>
              <a:t/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с 1903 г. – Электротехнический институт Императора Александра III, </a:t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с 1923 г.  - Электротехнический Институт им. В.И. Ульянова (Ленина)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sz="3300" dirty="0" err="1" smtClean="0">
                <a:latin typeface="Garamond" panose="02020404030301010803" pitchFamily="18" charset="0"/>
              </a:rPr>
              <a:t>Безикович</a:t>
            </a:r>
            <a:r>
              <a:rPr lang="ru-RU" sz="3300" dirty="0" smtClean="0">
                <a:latin typeface="Garamond" panose="02020404030301010803" pitchFamily="18" charset="0"/>
              </a:rPr>
              <a:t> Абрам Самуилович, 1924</a:t>
            </a:r>
          </a:p>
          <a:p>
            <a:pPr algn="just"/>
            <a:r>
              <a:rPr lang="ru-RU" sz="3300" dirty="0" smtClean="0">
                <a:latin typeface="Garamond" panose="02020404030301010803" pitchFamily="18" charset="0"/>
              </a:rPr>
              <a:t>Богомолов Степан Александрович, 191</a:t>
            </a:r>
            <a:r>
              <a:rPr lang="en-US" sz="3300" dirty="0" smtClean="0">
                <a:latin typeface="Garamond" panose="02020404030301010803" pitchFamily="18" charset="0"/>
              </a:rPr>
              <a:t>1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3300" dirty="0" smtClean="0">
                <a:latin typeface="Garamond" panose="02020404030301010803" pitchFamily="18" charset="0"/>
              </a:rPr>
              <a:t>191</a:t>
            </a:r>
            <a:r>
              <a:rPr lang="en-US" sz="3300" dirty="0" smtClean="0">
                <a:latin typeface="Garamond" panose="02020404030301010803" pitchFamily="18" charset="0"/>
              </a:rPr>
              <a:t>8</a:t>
            </a:r>
            <a:endParaRPr lang="ru-RU" sz="330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3300" dirty="0" smtClean="0">
                <a:latin typeface="Garamond" panose="02020404030301010803" pitchFamily="18" charset="0"/>
              </a:rPr>
              <a:t>Гаврилов Александр Феликсович, </a:t>
            </a:r>
            <a:r>
              <a:rPr lang="ru-RU" sz="3300" dirty="0">
                <a:latin typeface="Garamond" panose="02020404030301010803" pitchFamily="18" charset="0"/>
              </a:rPr>
              <a:t>1923‒1931</a:t>
            </a:r>
            <a:endParaRPr lang="ru-RU" sz="330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3300" dirty="0" smtClean="0">
                <a:latin typeface="Garamond" panose="02020404030301010803" pitchFamily="18" charset="0"/>
              </a:rPr>
              <a:t>Колосов Гурий Васильевич, 191</a:t>
            </a:r>
            <a:r>
              <a:rPr lang="en-US" sz="3300" dirty="0" smtClean="0">
                <a:latin typeface="Garamond" panose="02020404030301010803" pitchFamily="18" charset="0"/>
              </a:rPr>
              <a:t>3</a:t>
            </a:r>
            <a:r>
              <a:rPr lang="ru-RU" sz="3300" dirty="0">
                <a:latin typeface="Garamond" panose="02020404030301010803" pitchFamily="18" charset="0"/>
              </a:rPr>
              <a:t>‒1935</a:t>
            </a:r>
            <a:endParaRPr lang="ru-RU" sz="330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3300" dirty="0" err="1" smtClean="0">
                <a:latin typeface="Garamond" panose="02020404030301010803" pitchFamily="18" charset="0"/>
              </a:rPr>
              <a:t>Кошляков</a:t>
            </a:r>
            <a:r>
              <a:rPr lang="ru-RU" sz="3300" dirty="0" smtClean="0">
                <a:latin typeface="Garamond" panose="02020404030301010803" pitchFamily="18" charset="0"/>
              </a:rPr>
              <a:t> Николай Сергеевич, 19</a:t>
            </a:r>
            <a:r>
              <a:rPr lang="en-US" sz="3300" dirty="0" smtClean="0">
                <a:latin typeface="Garamond" panose="02020404030301010803" pitchFamily="18" charset="0"/>
              </a:rPr>
              <a:t>26</a:t>
            </a:r>
            <a:r>
              <a:rPr lang="ru-RU" sz="3300" dirty="0" smtClean="0">
                <a:latin typeface="Garamond" panose="02020404030301010803" pitchFamily="18" charset="0"/>
              </a:rPr>
              <a:t>-19</a:t>
            </a:r>
            <a:r>
              <a:rPr lang="en-US" sz="3300" dirty="0" smtClean="0">
                <a:latin typeface="Garamond" panose="02020404030301010803" pitchFamily="18" charset="0"/>
              </a:rPr>
              <a:t>41</a:t>
            </a:r>
            <a:endParaRPr lang="ru-RU" sz="330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3300" dirty="0">
                <a:latin typeface="Garamond" panose="02020404030301010803" pitchFamily="18" charset="0"/>
              </a:rPr>
              <a:t>Мусхелишвили Николай Иванович </a:t>
            </a:r>
            <a:r>
              <a:rPr lang="ru-RU" sz="3300" dirty="0" smtClean="0">
                <a:latin typeface="Garamond" panose="02020404030301010803" pitchFamily="18" charset="0"/>
              </a:rPr>
              <a:t>(1916)</a:t>
            </a:r>
          </a:p>
          <a:p>
            <a:pPr algn="just"/>
            <a:r>
              <a:rPr lang="ru-RU" sz="3300" dirty="0" err="1" smtClean="0">
                <a:latin typeface="Garamond" panose="02020404030301010803" pitchFamily="18" charset="0"/>
              </a:rPr>
              <a:t>Поссе</a:t>
            </a:r>
            <a:r>
              <a:rPr lang="ru-RU" sz="3300" dirty="0" smtClean="0">
                <a:latin typeface="Garamond" panose="02020404030301010803" pitchFamily="18" charset="0"/>
              </a:rPr>
              <a:t> Константин Александрович, </a:t>
            </a:r>
            <a:r>
              <a:rPr lang="en-US" sz="3300" dirty="0">
                <a:latin typeface="Garamond" panose="02020404030301010803" pitchFamily="18" charset="0"/>
              </a:rPr>
              <a:t>1899‒</a:t>
            </a:r>
            <a:r>
              <a:rPr lang="ru-RU" sz="3300" dirty="0" smtClean="0">
                <a:latin typeface="Garamond" panose="02020404030301010803" pitchFamily="18" charset="0"/>
              </a:rPr>
              <a:t>1905</a:t>
            </a:r>
            <a:endParaRPr lang="en-US" sz="330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3300" dirty="0" smtClean="0">
                <a:latin typeface="Garamond" panose="02020404030301010803" pitchFamily="18" charset="0"/>
              </a:rPr>
              <a:t>Савич Сергей Евгеньевич</a:t>
            </a:r>
            <a:r>
              <a:rPr lang="ru-RU" sz="3300" dirty="0">
                <a:latin typeface="Garamond" panose="02020404030301010803" pitchFamily="18" charset="0"/>
              </a:rPr>
              <a:t>, 1906‒1908</a:t>
            </a:r>
            <a:r>
              <a:rPr lang="en-US" sz="3300" dirty="0" smtClean="0">
                <a:latin typeface="Garamond" panose="02020404030301010803" pitchFamily="18" charset="0"/>
              </a:rPr>
              <a:t> </a:t>
            </a:r>
            <a:endParaRPr lang="ru-RU" sz="330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3300" dirty="0" smtClean="0">
                <a:latin typeface="Garamond" panose="02020404030301010803" pitchFamily="18" charset="0"/>
              </a:rPr>
              <a:t>Тамаркин Яков Давыдович, </a:t>
            </a:r>
            <a:r>
              <a:rPr lang="ru-RU" sz="3300" dirty="0">
                <a:latin typeface="Garamond" panose="02020404030301010803" pitchFamily="18" charset="0"/>
              </a:rPr>
              <a:t>1915‒1917</a:t>
            </a:r>
            <a:r>
              <a:rPr lang="ru-RU" sz="3300" dirty="0" smtClean="0">
                <a:latin typeface="Garamond" panose="02020404030301010803" pitchFamily="18" charset="0"/>
              </a:rPr>
              <a:t>, </a:t>
            </a:r>
            <a:r>
              <a:rPr lang="ru-RU" sz="3300" dirty="0">
                <a:latin typeface="Garamond" panose="02020404030301010803" pitchFamily="18" charset="0"/>
              </a:rPr>
              <a:t>1923‒1925</a:t>
            </a:r>
            <a:endParaRPr lang="ru-RU" sz="330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3300" dirty="0" smtClean="0">
                <a:latin typeface="Garamond" panose="02020404030301010803" pitchFamily="18" charset="0"/>
              </a:rPr>
              <a:t>Тимошенко Степан </a:t>
            </a:r>
            <a:r>
              <a:rPr lang="ru-RU" sz="3300" dirty="0" err="1" smtClean="0">
                <a:latin typeface="Garamond" panose="02020404030301010803" pitchFamily="18" charset="0"/>
              </a:rPr>
              <a:t>Прокофьевич</a:t>
            </a:r>
            <a:r>
              <a:rPr lang="ru-RU" sz="3300" dirty="0" smtClean="0">
                <a:latin typeface="Garamond" panose="02020404030301010803" pitchFamily="18" charset="0"/>
              </a:rPr>
              <a:t>, 191</a:t>
            </a:r>
            <a:r>
              <a:rPr lang="en-US" sz="3300" dirty="0" smtClean="0">
                <a:latin typeface="Garamond" panose="02020404030301010803" pitchFamily="18" charset="0"/>
              </a:rPr>
              <a:t>2</a:t>
            </a:r>
            <a:r>
              <a:rPr lang="ru-RU" sz="3300" dirty="0" smtClean="0">
                <a:latin typeface="Garamond" panose="02020404030301010803" pitchFamily="18" charset="0"/>
              </a:rPr>
              <a:t>‒1916</a:t>
            </a:r>
          </a:p>
          <a:p>
            <a:pPr algn="just"/>
            <a:r>
              <a:rPr lang="ru-RU" sz="3300" dirty="0" smtClean="0">
                <a:latin typeface="Garamond" panose="02020404030301010803" pitchFamily="18" charset="0"/>
              </a:rPr>
              <a:t>Фихтенгольц Григорий Михайлович (1916)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03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30" y="1"/>
            <a:ext cx="11230970" cy="169068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Женский Педагогический институт,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Малая Посадская, 26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4143"/>
            <a:ext cx="5543971" cy="311169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09481" y="900752"/>
            <a:ext cx="6059606" cy="59572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1864 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</a:t>
            </a:r>
            <a:r>
              <a:rPr lang="ru-RU" sz="2000" dirty="0" smtClean="0">
                <a:latin typeface="Garamond" panose="02020404030301010803" pitchFamily="18" charset="0"/>
              </a:rPr>
              <a:t>Женские педагогические курсы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1903 – Высший женский педагогический институт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1912 – Императорский Женский педагогический институт)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1922 – Петроградский Первый Государственный Высший педагогический институт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1923 - Петроградский Государственный Педагогический Институт им. А.И. Герцена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1933 - Ленинградский областной педагогический институт (ЛОПИ)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 1934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</a:t>
            </a:r>
            <a:r>
              <a:rPr lang="ru-RU" sz="2000" dirty="0" smtClean="0">
                <a:latin typeface="Garamond" panose="02020404030301010803" pitchFamily="18" charset="0"/>
              </a:rPr>
              <a:t>1938 г. ЛОПИ носил имя А.С. </a:t>
            </a:r>
            <a:r>
              <a:rPr lang="ru-RU" sz="2000" dirty="0" err="1" smtClean="0">
                <a:latin typeface="Garamond" panose="02020404030301010803" pitchFamily="18" charset="0"/>
              </a:rPr>
              <a:t>Бубнова</a:t>
            </a:r>
            <a:r>
              <a:rPr lang="ru-RU" sz="2000" dirty="0" smtClean="0">
                <a:latin typeface="Garamond" panose="02020404030301010803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1935 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>
                <a:latin typeface="Garamond" panose="02020404030301010803" pitchFamily="18" charset="0"/>
              </a:rPr>
              <a:t>в том же здании располагался Ленинградский учительский институт (ЛУИ)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1957 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>
                <a:latin typeface="Garamond" panose="02020404030301010803" pitchFamily="18" charset="0"/>
              </a:rPr>
              <a:t>вошёл в состав Государственного педагогического института им. Герцена.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aramond" panose="02020404030301010803" pitchFamily="18" charset="0"/>
              </a:rPr>
              <a:t>Сейчас в этом здании находятся факультеты Российского государственного педагогического университета им. А. И. Герцена (название с 1991 г.). </a:t>
            </a:r>
            <a:endParaRPr lang="ru-RU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25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Garamond" panose="02020404030301010803" pitchFamily="18" charset="0"/>
              </a:rPr>
              <a:t>Математики, работавшие на Малой Посадской, 26 </a:t>
            </a:r>
            <a:r>
              <a:rPr lang="ru-RU" sz="2400" dirty="0" smtClean="0">
                <a:latin typeface="Garamond" panose="02020404030301010803" pitchFamily="18" charset="0"/>
              </a:rPr>
              <a:t/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до 1917 – Императорский Женский Педагогический институт, </a:t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до 1924 г. - Государственный Педагогический институт им. А.И. Герцена. </a:t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С 1925 г. институт переведён на набережную Мойки 48-52 (или Казанская, 3)</a:t>
            </a:r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093" y="2101755"/>
            <a:ext cx="10698707" cy="4756244"/>
          </a:xfrm>
        </p:spPr>
        <p:txBody>
          <a:bodyPr>
            <a:normAutofit fontScale="92500" lnSpcReduction="20000"/>
          </a:bodyPr>
          <a:lstStyle/>
          <a:p>
            <a:endParaRPr lang="ru-RU" dirty="0" smtClean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 err="1" smtClean="0">
                <a:latin typeface="Garamond" panose="02020404030301010803" pitchFamily="18" charset="0"/>
              </a:rPr>
              <a:t>Безикович</a:t>
            </a:r>
            <a:r>
              <a:rPr lang="ru-RU" sz="3000" dirty="0" smtClean="0">
                <a:latin typeface="Garamond" panose="02020404030301010803" pitchFamily="18" charset="0"/>
              </a:rPr>
              <a:t> Абрам Самуилович, </a:t>
            </a:r>
            <a:r>
              <a:rPr lang="ru-RU" sz="3000" dirty="0">
                <a:latin typeface="Garamond" panose="02020404030301010803" pitchFamily="18" charset="0"/>
              </a:rPr>
              <a:t>1924–1925 </a:t>
            </a:r>
            <a:endParaRPr lang="ru-RU" sz="3000" dirty="0" smtClean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 smtClean="0">
                <a:latin typeface="Garamond" panose="02020404030301010803" pitchFamily="18" charset="0"/>
              </a:rPr>
              <a:t>Богомолов Степан Александрович,1911, 1915, 1916, 1917, до 1931 г.</a:t>
            </a:r>
          </a:p>
          <a:p>
            <a:pPr>
              <a:spcBef>
                <a:spcPts val="0"/>
              </a:spcBef>
            </a:pPr>
            <a:r>
              <a:rPr lang="ru-RU" sz="3000" dirty="0" err="1" smtClean="0">
                <a:latin typeface="Garamond" panose="02020404030301010803" pitchFamily="18" charset="0"/>
              </a:rPr>
              <a:t>Вулих</a:t>
            </a:r>
            <a:r>
              <a:rPr lang="ru-RU" sz="3000" dirty="0" smtClean="0">
                <a:latin typeface="Garamond" panose="02020404030301010803" pitchFamily="18" charset="0"/>
              </a:rPr>
              <a:t> Захар Борисович </a:t>
            </a:r>
            <a:r>
              <a:rPr lang="en-US" sz="3000" dirty="0">
                <a:latin typeface="Garamond" panose="02020404030301010803" pitchFamily="18" charset="0"/>
              </a:rPr>
              <a:t>1893–</a:t>
            </a:r>
            <a:r>
              <a:rPr lang="ru-RU" sz="3000" dirty="0" smtClean="0">
                <a:latin typeface="Garamond" panose="02020404030301010803" pitchFamily="18" charset="0"/>
              </a:rPr>
              <a:t>1897 г.</a:t>
            </a:r>
          </a:p>
          <a:p>
            <a:pPr>
              <a:spcBef>
                <a:spcPts val="0"/>
              </a:spcBef>
            </a:pPr>
            <a:r>
              <a:rPr lang="ru-RU" sz="3000" dirty="0" err="1" smtClean="0">
                <a:latin typeface="Garamond" panose="02020404030301010803" pitchFamily="18" charset="0"/>
              </a:rPr>
              <a:t>Вулих</a:t>
            </a:r>
            <a:r>
              <a:rPr lang="ru-RU" sz="3000" dirty="0" smtClean="0">
                <a:latin typeface="Garamond" panose="02020404030301010803" pitchFamily="18" charset="0"/>
              </a:rPr>
              <a:t> Захар Захарович, 1911 – 1941</a:t>
            </a:r>
          </a:p>
          <a:p>
            <a:pPr>
              <a:spcBef>
                <a:spcPts val="0"/>
              </a:spcBef>
            </a:pPr>
            <a:r>
              <a:rPr lang="ru-RU" sz="3000" dirty="0" err="1" smtClean="0">
                <a:latin typeface="Garamond" panose="02020404030301010803" pitchFamily="18" charset="0"/>
              </a:rPr>
              <a:t>Гернет</a:t>
            </a:r>
            <a:r>
              <a:rPr lang="ru-RU" sz="3000" dirty="0" smtClean="0">
                <a:latin typeface="Garamond" panose="02020404030301010803" pitchFamily="18" charset="0"/>
              </a:rPr>
              <a:t> Надежда Николаевна, </a:t>
            </a:r>
            <a:r>
              <a:rPr lang="ru-RU" sz="3000" dirty="0">
                <a:latin typeface="Garamond" panose="02020404030301010803" pitchFamily="18" charset="0"/>
              </a:rPr>
              <a:t>1904–1913</a:t>
            </a:r>
            <a:r>
              <a:rPr lang="ru-RU" sz="3000" dirty="0" smtClean="0">
                <a:latin typeface="Garamond" panose="02020404030301010803" pitchFamily="18" charset="0"/>
              </a:rPr>
              <a:t>, </a:t>
            </a:r>
            <a:r>
              <a:rPr lang="ru-RU" sz="3000" dirty="0">
                <a:latin typeface="Garamond" panose="02020404030301010803" pitchFamily="18" charset="0"/>
              </a:rPr>
              <a:t>1915–1917</a:t>
            </a:r>
            <a:r>
              <a:rPr lang="ru-RU" sz="3000" dirty="0" smtClean="0">
                <a:latin typeface="Garamond" panose="02020404030301010803" pitchFamily="18" charset="0"/>
              </a:rPr>
              <a:t>, </a:t>
            </a:r>
            <a:r>
              <a:rPr lang="ru-RU" sz="3000" dirty="0">
                <a:latin typeface="Garamond" panose="02020404030301010803" pitchFamily="18" charset="0"/>
              </a:rPr>
              <a:t>1924–1931</a:t>
            </a:r>
            <a:endParaRPr lang="ru-RU" sz="3000" dirty="0" smtClean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 smtClean="0">
                <a:latin typeface="Garamond" panose="02020404030301010803" pitchFamily="18" charset="0"/>
              </a:rPr>
              <a:t>Гюнтер Николай Максимович, </a:t>
            </a:r>
            <a:r>
              <a:rPr lang="ru-RU" sz="3000" dirty="0">
                <a:latin typeface="Garamond" panose="02020404030301010803" pitchFamily="18" charset="0"/>
              </a:rPr>
              <a:t>1901–1908</a:t>
            </a:r>
            <a:r>
              <a:rPr lang="ru-RU" sz="3000" dirty="0" smtClean="0">
                <a:latin typeface="Garamond" panose="02020404030301010803" pitchFamily="18" charset="0"/>
              </a:rPr>
              <a:t>,  </a:t>
            </a:r>
            <a:r>
              <a:rPr lang="ru-RU" sz="3000" dirty="0">
                <a:latin typeface="Garamond" panose="02020404030301010803" pitchFamily="18" charset="0"/>
              </a:rPr>
              <a:t>1922–1930</a:t>
            </a:r>
            <a:endParaRPr lang="en-US" sz="3000" dirty="0" smtClean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 err="1" smtClean="0">
                <a:latin typeface="Garamond" panose="02020404030301010803" pitchFamily="18" charset="0"/>
              </a:rPr>
              <a:t>Коялович</a:t>
            </a:r>
            <a:r>
              <a:rPr lang="ru-RU" sz="3000" dirty="0">
                <a:latin typeface="Garamond" panose="02020404030301010803" pitchFamily="18" charset="0"/>
              </a:rPr>
              <a:t> Борис </a:t>
            </a:r>
            <a:r>
              <a:rPr lang="ru-RU" sz="3000" dirty="0" smtClean="0">
                <a:latin typeface="Garamond" panose="02020404030301010803" pitchFamily="18" charset="0"/>
              </a:rPr>
              <a:t>Михайлович</a:t>
            </a:r>
            <a:r>
              <a:rPr lang="en-US" sz="3000" dirty="0" smtClean="0">
                <a:latin typeface="Garamond" panose="02020404030301010803" pitchFamily="18" charset="0"/>
              </a:rPr>
              <a:t>,</a:t>
            </a:r>
            <a:r>
              <a:rPr lang="ru-RU" sz="3000" dirty="0" smtClean="0">
                <a:latin typeface="Garamond" panose="02020404030301010803" pitchFamily="18" charset="0"/>
              </a:rPr>
              <a:t> 1911–1917</a:t>
            </a:r>
            <a:endParaRPr lang="en-US" sz="3000" dirty="0" smtClean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>
                <a:latin typeface="Garamond" panose="02020404030301010803" pitchFamily="18" charset="0"/>
              </a:rPr>
              <a:t>Михельсон Николай </a:t>
            </a:r>
            <a:r>
              <a:rPr lang="ru-RU" sz="3000" dirty="0" smtClean="0">
                <a:latin typeface="Garamond" panose="02020404030301010803" pitchFamily="18" charset="0"/>
              </a:rPr>
              <a:t>Семенович</a:t>
            </a:r>
            <a:r>
              <a:rPr lang="en-US" sz="3000" dirty="0" smtClean="0">
                <a:latin typeface="Garamond" panose="02020404030301010803" pitchFamily="18" charset="0"/>
              </a:rPr>
              <a:t>,</a:t>
            </a:r>
            <a:r>
              <a:rPr lang="ru-RU" sz="3000" dirty="0" smtClean="0">
                <a:latin typeface="Garamond" panose="02020404030301010803" pitchFamily="18" charset="0"/>
              </a:rPr>
              <a:t> 1906–1917 </a:t>
            </a:r>
            <a:endParaRPr lang="en-US" sz="3000" dirty="0" smtClean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 err="1" smtClean="0">
                <a:latin typeface="Garamond" panose="02020404030301010803" pitchFamily="18" charset="0"/>
              </a:rPr>
              <a:t>Полосухина</a:t>
            </a:r>
            <a:r>
              <a:rPr lang="ru-RU" sz="3000" dirty="0" smtClean="0">
                <a:latin typeface="Garamond" panose="02020404030301010803" pitchFamily="18" charset="0"/>
              </a:rPr>
              <a:t> Ольга Андреевна, </a:t>
            </a:r>
            <a:r>
              <a:rPr lang="ru-RU" sz="3000" dirty="0">
                <a:latin typeface="Garamond" panose="02020404030301010803" pitchFamily="18" charset="0"/>
              </a:rPr>
              <a:t>1927–1930 </a:t>
            </a:r>
            <a:endParaRPr lang="en-US" sz="3000" dirty="0" smtClean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 err="1" smtClean="0">
                <a:latin typeface="Garamond" panose="02020404030301010803" pitchFamily="18" charset="0"/>
              </a:rPr>
              <a:t>Поссе</a:t>
            </a:r>
            <a:r>
              <a:rPr lang="ru-RU" sz="3000" dirty="0" smtClean="0">
                <a:latin typeface="Garamond" panose="02020404030301010803" pitchFamily="18" charset="0"/>
              </a:rPr>
              <a:t> Константин Александрович, 1905</a:t>
            </a:r>
            <a:endParaRPr lang="en-US" sz="3000" dirty="0" smtClean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>
                <a:latin typeface="Garamond" panose="02020404030301010803" pitchFamily="18" charset="0"/>
              </a:rPr>
              <a:t>Савич Сергей </a:t>
            </a:r>
            <a:r>
              <a:rPr lang="ru-RU" sz="3000" dirty="0" smtClean="0">
                <a:latin typeface="Garamond" panose="02020404030301010803" pitchFamily="18" charset="0"/>
              </a:rPr>
              <a:t>Евгеньевич</a:t>
            </a:r>
            <a:r>
              <a:rPr lang="en-US" sz="3000" dirty="0">
                <a:latin typeface="Garamond" panose="02020404030301010803" pitchFamily="18" charset="0"/>
              </a:rPr>
              <a:t>,</a:t>
            </a:r>
            <a:r>
              <a:rPr lang="ru-RU" sz="3000" dirty="0" smtClean="0">
                <a:latin typeface="Garamond" panose="02020404030301010803" pitchFamily="18" charset="0"/>
              </a:rPr>
              <a:t> 1904–1905</a:t>
            </a:r>
          </a:p>
          <a:p>
            <a:pPr>
              <a:spcBef>
                <a:spcPts val="0"/>
              </a:spcBef>
            </a:pPr>
            <a:r>
              <a:rPr lang="ru-RU" sz="3000" dirty="0" smtClean="0">
                <a:latin typeface="Garamond" panose="02020404030301010803" pitchFamily="18" charset="0"/>
              </a:rPr>
              <a:t>Успенский Яков Викторович, </a:t>
            </a:r>
            <a:r>
              <a:rPr lang="ru-RU" sz="3000" dirty="0">
                <a:latin typeface="Garamond" panose="02020404030301010803" pitchFamily="18" charset="0"/>
              </a:rPr>
              <a:t>1924–1925 </a:t>
            </a:r>
            <a:endParaRPr lang="ru-RU" sz="3000" dirty="0" smtClean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 smtClean="0">
                <a:latin typeface="Garamond" panose="02020404030301010803" pitchFamily="18" charset="0"/>
              </a:rPr>
              <a:t>Фихтенгольц Григорий Михайлович, </a:t>
            </a:r>
            <a:r>
              <a:rPr lang="ru-RU" sz="3000" dirty="0">
                <a:latin typeface="Garamond" panose="02020404030301010803" pitchFamily="18" charset="0"/>
              </a:rPr>
              <a:t>1924–1925</a:t>
            </a:r>
            <a:r>
              <a:rPr lang="ru-RU" sz="3000" dirty="0" smtClean="0">
                <a:latin typeface="Garamond" panose="02020404030301010803" pitchFamily="18" charset="0"/>
              </a:rPr>
              <a:t>, </a:t>
            </a:r>
            <a:r>
              <a:rPr lang="ru-RU" sz="3000" dirty="0">
                <a:latin typeface="Garamond" panose="02020404030301010803" pitchFamily="18" charset="0"/>
              </a:rPr>
              <a:t>1928–1931</a:t>
            </a:r>
            <a:r>
              <a:rPr lang="ru-RU" sz="3000" dirty="0" smtClean="0">
                <a:latin typeface="Garamond" panose="02020404030301010803" pitchFamily="18" charset="0"/>
              </a:rPr>
              <a:t>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761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Garamond" panose="02020404030301010803" pitchFamily="18" charset="0"/>
              </a:rPr>
              <a:t>Санкт-Петербург в 1737 г.</a:t>
            </a:r>
            <a:endParaRPr lang="ru-RU" sz="54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2" y="1825624"/>
            <a:ext cx="7994227" cy="5032375"/>
          </a:xfrm>
        </p:spPr>
      </p:pic>
    </p:spTree>
    <p:extLst>
      <p:ext uri="{BB962C8B-B14F-4D97-AF65-F5344CB8AC3E}">
        <p14:creationId xmlns:p14="http://schemas.microsoft.com/office/powerpoint/2010/main" val="2954700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183188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sz="3600" b="1" dirty="0" smtClean="0">
                <a:latin typeface="Garamond" panose="02020404030301010803" pitchFamily="18" charset="0"/>
              </a:rPr>
              <a:t>Третий </a:t>
            </a:r>
            <a:br>
              <a:rPr lang="ru-RU" sz="3600" b="1" dirty="0" smtClean="0">
                <a:latin typeface="Garamond" panose="02020404030301010803" pitchFamily="18" charset="0"/>
              </a:rPr>
            </a:br>
            <a:r>
              <a:rPr lang="ru-RU" sz="3600" b="1" dirty="0" smtClean="0">
                <a:latin typeface="Garamond" panose="02020404030301010803" pitchFamily="18" charset="0"/>
              </a:rPr>
              <a:t>Педагогический ин-т</a:t>
            </a:r>
            <a:br>
              <a:rPr lang="ru-RU" sz="3600" b="1" dirty="0" smtClean="0">
                <a:latin typeface="Garamond" panose="02020404030301010803" pitchFamily="18" charset="0"/>
              </a:rPr>
            </a:br>
            <a:r>
              <a:rPr lang="ru-RU" sz="3600" b="1" dirty="0" smtClean="0">
                <a:latin typeface="Garamond" panose="02020404030301010803" pitchFamily="18" charset="0"/>
              </a:rPr>
              <a:t>Каменноостровский </a:t>
            </a:r>
            <a:r>
              <a:rPr lang="ru-RU" sz="3600" b="1" dirty="0">
                <a:latin typeface="Garamond" panose="02020404030301010803" pitchFamily="18" charset="0"/>
              </a:rPr>
              <a:t>пр., </a:t>
            </a:r>
            <a:r>
              <a:rPr lang="ru-RU" sz="3600" b="1" dirty="0" smtClean="0">
                <a:latin typeface="Garamond" panose="02020404030301010803" pitchFamily="18" charset="0"/>
              </a:rPr>
              <a:t/>
            </a:r>
            <a:br>
              <a:rPr lang="ru-RU" sz="3600" b="1" dirty="0" smtClean="0">
                <a:latin typeface="Garamond" panose="02020404030301010803" pitchFamily="18" charset="0"/>
              </a:rPr>
            </a:br>
            <a:r>
              <a:rPr lang="ru-RU" sz="3600" b="1" dirty="0" smtClean="0">
                <a:latin typeface="Garamond" panose="02020404030301010803" pitchFamily="18" charset="0"/>
              </a:rPr>
              <a:t>д. 66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68" r="7768"/>
          <a:stretch>
            <a:fillRect/>
          </a:stretch>
        </p:blipFill>
        <p:spPr>
          <a:xfrm>
            <a:off x="5183188" y="354843"/>
            <a:ext cx="6973334" cy="550620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967" y="2057400"/>
            <a:ext cx="4312693" cy="4698242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sz="2400" dirty="0" smtClean="0"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3200" dirty="0" smtClean="0">
                <a:latin typeface="Garamond" panose="02020404030301010803" pitchFamily="18" charset="0"/>
              </a:rPr>
              <a:t>Под этим названием </a:t>
            </a:r>
          </a:p>
          <a:p>
            <a:pPr algn="ctr">
              <a:spcBef>
                <a:spcPts val="0"/>
              </a:spcBef>
            </a:pPr>
            <a:r>
              <a:rPr lang="ru-RU" sz="3200" dirty="0" smtClean="0">
                <a:latin typeface="Garamond" panose="02020404030301010803" pitchFamily="18" charset="0"/>
              </a:rPr>
              <a:t>с </a:t>
            </a:r>
            <a:r>
              <a:rPr lang="ru-RU" sz="3200" dirty="0">
                <a:latin typeface="Garamond" panose="02020404030301010803" pitchFamily="18" charset="0"/>
              </a:rPr>
              <a:t>1919 по </a:t>
            </a:r>
            <a:r>
              <a:rPr lang="ru-RU" sz="3200" dirty="0" smtClean="0">
                <a:latin typeface="Garamond" panose="02020404030301010803" pitchFamily="18" charset="0"/>
              </a:rPr>
              <a:t>1923 </a:t>
            </a:r>
            <a:r>
              <a:rPr lang="ru-RU" sz="3200" dirty="0">
                <a:latin typeface="Garamond" panose="02020404030301010803" pitchFamily="18" charset="0"/>
              </a:rPr>
              <a:t>г</a:t>
            </a:r>
            <a:r>
              <a:rPr lang="ru-RU" sz="3200" dirty="0" smtClean="0">
                <a:latin typeface="Garamond" panose="02020404030301010803" pitchFamily="18" charset="0"/>
              </a:rPr>
              <a:t>.,</a:t>
            </a:r>
          </a:p>
          <a:p>
            <a:pPr algn="ctr">
              <a:spcBef>
                <a:spcPts val="0"/>
              </a:spcBef>
            </a:pPr>
            <a:r>
              <a:rPr lang="ru-RU" sz="3200" dirty="0" smtClean="0">
                <a:latin typeface="Garamond" panose="02020404030301010803" pitchFamily="18" charset="0"/>
              </a:rPr>
              <a:t>с 1923 по 1926 – в составе Государственного Педагогического института им. А.И. Герцена (М. Посадская, 26).</a:t>
            </a:r>
          </a:p>
          <a:p>
            <a:pPr algn="ctr">
              <a:spcBef>
                <a:spcPts val="0"/>
              </a:spcBef>
            </a:pPr>
            <a:r>
              <a:rPr lang="ru-RU" sz="3200" dirty="0" smtClean="0">
                <a:latin typeface="Garamond" panose="02020404030301010803" pitchFamily="18" charset="0"/>
              </a:rPr>
              <a:t>В этом здании до 1926 г. жил и работал Г.М. Фихтенгольц, с 1924 г. – декан физ.-мат. факультета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896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6421" cy="5189514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latin typeface="Garamond" panose="02020404030301010803" pitchFamily="18" charset="0"/>
              </a:rPr>
              <a:t>Математики, </a:t>
            </a:r>
            <a:br>
              <a:rPr lang="ru-RU" sz="7200" dirty="0" smtClean="0">
                <a:latin typeface="Garamond" panose="02020404030301010803" pitchFamily="18" charset="0"/>
              </a:rPr>
            </a:br>
            <a:r>
              <a:rPr lang="ru-RU" sz="7200" dirty="0" smtClean="0">
                <a:latin typeface="Garamond" panose="02020404030301010803" pitchFamily="18" charset="0"/>
              </a:rPr>
              <a:t>жившие </a:t>
            </a:r>
            <a:br>
              <a:rPr lang="ru-RU" sz="7200" dirty="0" smtClean="0">
                <a:latin typeface="Garamond" panose="02020404030301010803" pitchFamily="18" charset="0"/>
              </a:rPr>
            </a:br>
            <a:r>
              <a:rPr lang="ru-RU" sz="7200" dirty="0" smtClean="0">
                <a:latin typeface="Garamond" panose="02020404030301010803" pitchFamily="18" charset="0"/>
              </a:rPr>
              <a:t>на Петербургской стороне</a:t>
            </a:r>
            <a:r>
              <a:rPr lang="ru-RU" sz="5400" dirty="0" smtClean="0">
                <a:latin typeface="Garamond" panose="02020404030301010803" pitchFamily="18" charset="0"/>
              </a:rPr>
              <a:t/>
            </a:r>
            <a:br>
              <a:rPr lang="ru-RU" sz="5400" dirty="0" smtClean="0">
                <a:latin typeface="Garamond" panose="02020404030301010803" pitchFamily="18" charset="0"/>
              </a:rPr>
            </a:br>
            <a:endParaRPr lang="ru-RU" sz="5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2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307" y="436728"/>
            <a:ext cx="118053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latin typeface="Garamond" panose="02020404030301010803" pitchFamily="18" charset="0"/>
              </a:rPr>
              <a:t>Братья А.С. и Я.С. </a:t>
            </a:r>
            <a:r>
              <a:rPr lang="ru-RU" sz="3600" dirty="0" err="1">
                <a:latin typeface="Garamond" panose="02020404030301010803" pitchFamily="18" charset="0"/>
              </a:rPr>
              <a:t>Безиковичи</a:t>
            </a:r>
            <a:r>
              <a:rPr lang="ru-RU" sz="3600" dirty="0">
                <a:latin typeface="Garamond" panose="02020404030301010803" pitchFamily="18" charset="0"/>
              </a:rPr>
              <a:t>, С.Н. Бернштейн,  А.Я. </a:t>
            </a:r>
            <a:r>
              <a:rPr lang="ru-RU" sz="3600" dirty="0" err="1">
                <a:latin typeface="Garamond" panose="02020404030301010803" pitchFamily="18" charset="0"/>
              </a:rPr>
              <a:t>Билибин</a:t>
            </a:r>
            <a:r>
              <a:rPr lang="ru-RU" sz="3600" dirty="0">
                <a:latin typeface="Garamond" panose="02020404030301010803" pitchFamily="18" charset="0"/>
              </a:rPr>
              <a:t>, С.А. Богомолов, отец и сын З.Б. и З.З. </a:t>
            </a:r>
            <a:r>
              <a:rPr lang="ru-RU" sz="3600" dirty="0" err="1">
                <a:latin typeface="Garamond" panose="02020404030301010803" pitchFamily="18" charset="0"/>
              </a:rPr>
              <a:t>Вулихи</a:t>
            </a:r>
            <a:r>
              <a:rPr lang="ru-RU" sz="3600" dirty="0">
                <a:latin typeface="Garamond" panose="02020404030301010803" pitchFamily="18" charset="0"/>
              </a:rPr>
              <a:t>,  А.Ф. Гаврилов, Б.Г. </a:t>
            </a:r>
            <a:r>
              <a:rPr lang="ru-RU" sz="3600" dirty="0" err="1">
                <a:latin typeface="Garamond" panose="02020404030301010803" pitchFamily="18" charset="0"/>
              </a:rPr>
              <a:t>Галёркин</a:t>
            </a:r>
            <a:r>
              <a:rPr lang="ru-RU" sz="3600" dirty="0">
                <a:latin typeface="Garamond" panose="02020404030301010803" pitchFamily="18" charset="0"/>
              </a:rPr>
              <a:t>, Н.Н. </a:t>
            </a:r>
            <a:r>
              <a:rPr lang="ru-RU" sz="3600" dirty="0" err="1">
                <a:latin typeface="Garamond" panose="02020404030301010803" pitchFamily="18" charset="0"/>
              </a:rPr>
              <a:t>Гернет</a:t>
            </a:r>
            <a:r>
              <a:rPr lang="ru-RU" sz="3600" dirty="0">
                <a:latin typeface="Garamond" panose="02020404030301010803" pitchFamily="18" charset="0"/>
              </a:rPr>
              <a:t>, Н.М. Гюнтер,  Л.В. Канторович, Г.В. Колосов, супруги Н.Е. и П.Я. </a:t>
            </a:r>
            <a:r>
              <a:rPr lang="ru-RU" sz="3600" dirty="0" err="1">
                <a:latin typeface="Garamond" panose="02020404030301010803" pitchFamily="18" charset="0"/>
              </a:rPr>
              <a:t>Кочины</a:t>
            </a:r>
            <a:r>
              <a:rPr lang="ru-RU" sz="3600" dirty="0">
                <a:latin typeface="Garamond" panose="02020404030301010803" pitchFamily="18" charset="0"/>
              </a:rPr>
              <a:t>, Н.С. </a:t>
            </a:r>
            <a:r>
              <a:rPr lang="ru-RU" sz="3600" dirty="0" err="1">
                <a:latin typeface="Garamond" panose="02020404030301010803" pitchFamily="18" charset="0"/>
              </a:rPr>
              <a:t>Кошляков</a:t>
            </a:r>
            <a:r>
              <a:rPr lang="ru-RU" sz="3600" dirty="0">
                <a:latin typeface="Garamond" panose="02020404030301010803" pitchFamily="18" charset="0"/>
              </a:rPr>
              <a:t>, А.Н. Крылов, В.И. Крылов, С.М. Лозинский, Г.Р. Лоренц, Г.М. </a:t>
            </a:r>
            <a:r>
              <a:rPr lang="ru-RU" sz="3600" dirty="0" err="1">
                <a:latin typeface="Garamond" panose="02020404030301010803" pitchFamily="18" charset="0"/>
              </a:rPr>
              <a:t>Мюнц</a:t>
            </a:r>
            <a:r>
              <a:rPr lang="ru-RU" sz="3600" dirty="0">
                <a:latin typeface="Garamond" panose="02020404030301010803" pitchFamily="18" charset="0"/>
              </a:rPr>
              <a:t>, Я.И. Перельман, О.А. </a:t>
            </a:r>
            <a:r>
              <a:rPr lang="ru-RU" sz="3600" dirty="0" err="1">
                <a:latin typeface="Garamond" panose="02020404030301010803" pitchFamily="18" charset="0"/>
              </a:rPr>
              <a:t>Полосухина</a:t>
            </a:r>
            <a:r>
              <a:rPr lang="ru-RU" sz="3600" dirty="0">
                <a:latin typeface="Garamond" panose="02020404030301010803" pitchFamily="18" charset="0"/>
              </a:rPr>
              <a:t>, К.А. </a:t>
            </a:r>
            <a:r>
              <a:rPr lang="ru-RU" sz="3600" dirty="0" err="1">
                <a:latin typeface="Garamond" panose="02020404030301010803" pitchFamily="18" charset="0"/>
              </a:rPr>
              <a:t>Поссе</a:t>
            </a:r>
            <a:r>
              <a:rPr lang="ru-RU" sz="3600" dirty="0">
                <a:latin typeface="Garamond" panose="02020404030301010803" pitchFamily="18" charset="0"/>
              </a:rPr>
              <a:t>, В.И. Смирнов, С.Л. Соболев, В.А. Стеклов, Я.Д. Тамаркин, В.А. Тартаковский, С.П. Тимошенко, Я.В. Успенский, Г.М. Фихтенгольц, Я. А. </a:t>
            </a:r>
            <a:r>
              <a:rPr lang="ru-RU" sz="3600" dirty="0" err="1">
                <a:latin typeface="Garamond" panose="02020404030301010803" pitchFamily="18" charset="0"/>
              </a:rPr>
              <a:t>Шохат</a:t>
            </a:r>
            <a:r>
              <a:rPr lang="ru-RU" sz="3600" dirty="0">
                <a:latin typeface="Garamond" panose="02020404030301010803" pitchFamily="18" charset="0"/>
              </a:rPr>
              <a:t>,  супруги Т.А. и П.С. Эренфест.</a:t>
            </a:r>
          </a:p>
        </p:txBody>
      </p:sp>
    </p:spTree>
    <p:extLst>
      <p:ext uri="{BB962C8B-B14F-4D97-AF65-F5344CB8AC3E}">
        <p14:creationId xmlns:p14="http://schemas.microsoft.com/office/powerpoint/2010/main" val="1684306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78" y="2900"/>
            <a:ext cx="5663821" cy="2262628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>
                <a:latin typeface="Garamond" panose="02020404030301010803" pitchFamily="18" charset="0"/>
              </a:rPr>
              <a:t>Поссе</a:t>
            </a:r>
            <a:r>
              <a:rPr lang="ru-RU" sz="4000" dirty="0">
                <a:latin typeface="Garamond" panose="02020404030301010803" pitchFamily="18" charset="0"/>
              </a:rPr>
              <a:t> Константин Александрович </a:t>
            </a:r>
            <a:r>
              <a:rPr lang="ru-RU" sz="4000" dirty="0" smtClean="0">
                <a:latin typeface="Garamond" panose="02020404030301010803" pitchFamily="18" charset="0"/>
              </a:rPr>
              <a:t/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(</a:t>
            </a:r>
            <a:r>
              <a:rPr lang="ru-RU" sz="4000" dirty="0">
                <a:latin typeface="Garamond" panose="02020404030301010803" pitchFamily="18" charset="0"/>
              </a:rPr>
              <a:t>1847-1928)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394" t="6813" r="-1099" b="6113"/>
          <a:stretch/>
        </p:blipFill>
        <p:spPr>
          <a:xfrm>
            <a:off x="6164239" y="2900"/>
            <a:ext cx="6027761" cy="68551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6161" y="2797790"/>
            <a:ext cx="4244454" cy="354841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Garamond" panose="02020404030301010803" pitchFamily="18" charset="0"/>
              </a:rPr>
              <a:t>1910 -1911 – Большая Пушкарская, 40 (ныне Б. Пушкарская, 42)</a:t>
            </a:r>
          </a:p>
          <a:p>
            <a:pPr algn="ctr"/>
            <a:endParaRPr lang="ru-RU" sz="2800" dirty="0" smtClean="0">
              <a:latin typeface="Garamond" panose="02020404030301010803" pitchFamily="18" charset="0"/>
            </a:endParaRPr>
          </a:p>
          <a:p>
            <a:pPr algn="ctr"/>
            <a:r>
              <a:rPr lang="ru-RU" sz="2800" dirty="0" smtClean="0">
                <a:latin typeface="Garamond" panose="02020404030301010803" pitchFamily="18" charset="0"/>
              </a:rPr>
              <a:t>1912 -1917 – </a:t>
            </a:r>
            <a:r>
              <a:rPr lang="ru-RU" sz="2800" dirty="0" err="1" smtClean="0">
                <a:latin typeface="Garamond" panose="02020404030301010803" pitchFamily="18" charset="0"/>
              </a:rPr>
              <a:t>Матвеевская</a:t>
            </a:r>
            <a:r>
              <a:rPr lang="ru-RU" sz="2800" dirty="0" smtClean="0">
                <a:latin typeface="Garamond" panose="02020404030301010803" pitchFamily="18" charset="0"/>
              </a:rPr>
              <a:t>, 11 (ныне ул. Ленина, д. 8)</a:t>
            </a:r>
          </a:p>
        </p:txBody>
      </p:sp>
    </p:spTree>
    <p:extLst>
      <p:ext uri="{BB962C8B-B14F-4D97-AF65-F5344CB8AC3E}">
        <p14:creationId xmlns:p14="http://schemas.microsoft.com/office/powerpoint/2010/main" val="3241573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27" y="98854"/>
            <a:ext cx="3680468" cy="667265"/>
          </a:xfrm>
        </p:spPr>
        <p:txBody>
          <a:bodyPr/>
          <a:lstStyle/>
          <a:p>
            <a:r>
              <a:rPr lang="ru-RU" dirty="0">
                <a:latin typeface="Garamond" panose="02020404030301010803" pitchFamily="18" charset="0"/>
              </a:rPr>
              <a:t>Совет ЭТИ в 1904 г.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3887" y="669559"/>
            <a:ext cx="7670733" cy="556746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127" y="1146411"/>
            <a:ext cx="4080680" cy="5711589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Garamond" panose="02020404030301010803" pitchFamily="18" charset="0"/>
              </a:rPr>
              <a:t>Сидят (слева направо): проф. химии А.А</a:t>
            </a:r>
            <a:r>
              <a:rPr lang="ru-RU" sz="2400" dirty="0" smtClean="0">
                <a:latin typeface="Garamond" panose="02020404030301010803" pitchFamily="18" charset="0"/>
              </a:rPr>
              <a:t>.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ru-RU" sz="2400" b="1" dirty="0" err="1" smtClean="0">
                <a:latin typeface="Garamond" panose="02020404030301010803" pitchFamily="18" charset="0"/>
              </a:rPr>
              <a:t>Кракау</a:t>
            </a:r>
            <a:r>
              <a:rPr lang="ru-RU" sz="2400" dirty="0">
                <a:latin typeface="Garamond" panose="02020404030301010803" pitchFamily="18" charset="0"/>
              </a:rPr>
              <a:t>, проф. математики К.А. </a:t>
            </a:r>
            <a:r>
              <a:rPr lang="ru-RU" sz="2400" b="1" dirty="0" err="1">
                <a:latin typeface="Garamond" panose="02020404030301010803" pitchFamily="18" charset="0"/>
              </a:rPr>
              <a:t>Поссе</a:t>
            </a:r>
            <a:r>
              <a:rPr lang="ru-RU" sz="2400" dirty="0">
                <a:latin typeface="Garamond" panose="02020404030301010803" pitchFamily="18" charset="0"/>
              </a:rPr>
              <a:t>, директор Н.Н. </a:t>
            </a:r>
            <a:r>
              <a:rPr lang="ru-RU" sz="2400" b="1" dirty="0">
                <a:latin typeface="Garamond" panose="02020404030301010803" pitchFamily="18" charset="0"/>
              </a:rPr>
              <a:t>Качалов</a:t>
            </a:r>
            <a:r>
              <a:rPr lang="ru-RU" sz="2400" dirty="0">
                <a:latin typeface="Garamond" panose="02020404030301010803" pitchFamily="18" charset="0"/>
              </a:rPr>
              <a:t>, преп. телеграфии Н.Н. </a:t>
            </a:r>
            <a:r>
              <a:rPr lang="ru-RU" sz="2400" b="1" dirty="0" err="1">
                <a:latin typeface="Garamond" panose="02020404030301010803" pitchFamily="18" charset="0"/>
              </a:rPr>
              <a:t>Кормилев</a:t>
            </a:r>
            <a:r>
              <a:rPr lang="ru-RU" sz="2400" dirty="0">
                <a:latin typeface="Garamond" panose="02020404030301010803" pitchFamily="18" charset="0"/>
              </a:rPr>
              <a:t>, проф. теоретической механики Н.Л. </a:t>
            </a:r>
            <a:r>
              <a:rPr lang="ru-RU" sz="2400" b="1" dirty="0">
                <a:latin typeface="Garamond" panose="02020404030301010803" pitchFamily="18" charset="0"/>
              </a:rPr>
              <a:t>Кирпичев</a:t>
            </a:r>
            <a:r>
              <a:rPr lang="ru-RU" sz="2400" dirty="0">
                <a:latin typeface="Garamond" panose="02020404030301010803" pitchFamily="18" charset="0"/>
              </a:rPr>
              <a:t>. Стоят: проф. сопромата Н.Н. </a:t>
            </a:r>
            <a:r>
              <a:rPr lang="ru-RU" sz="2400" b="1" dirty="0" err="1">
                <a:latin typeface="Garamond" panose="02020404030301010803" pitchFamily="18" charset="0"/>
              </a:rPr>
              <a:t>Митинский</a:t>
            </a:r>
            <a:r>
              <a:rPr lang="ru-RU" sz="2400" dirty="0">
                <a:latin typeface="Garamond" panose="02020404030301010803" pitchFamily="18" charset="0"/>
              </a:rPr>
              <a:t>, проф. теплотехники Н.А. </a:t>
            </a:r>
            <a:r>
              <a:rPr lang="ru-RU" sz="2400" b="1" dirty="0">
                <a:latin typeface="Garamond" panose="02020404030301010803" pitchFamily="18" charset="0"/>
              </a:rPr>
              <a:t>Быков</a:t>
            </a:r>
            <a:r>
              <a:rPr lang="ru-RU" sz="2400" dirty="0">
                <a:latin typeface="Garamond" panose="02020404030301010803" pitchFamily="18" charset="0"/>
              </a:rPr>
              <a:t>, проф. электромеханики А.А. </a:t>
            </a:r>
            <a:r>
              <a:rPr lang="ru-RU" sz="2400" b="1" dirty="0">
                <a:latin typeface="Garamond" panose="02020404030301010803" pitchFamily="18" charset="0"/>
              </a:rPr>
              <a:t>Воронов</a:t>
            </a:r>
            <a:r>
              <a:rPr lang="ru-RU" sz="2400" dirty="0" smtClean="0">
                <a:latin typeface="Garamond" panose="02020404030301010803" pitchFamily="18" charset="0"/>
              </a:rPr>
              <a:t>, проф</a:t>
            </a:r>
            <a:r>
              <a:rPr lang="ru-RU" sz="2400" dirty="0">
                <a:latin typeface="Garamond" panose="02020404030301010803" pitchFamily="18" charset="0"/>
              </a:rPr>
              <a:t>. теоретической электротехники И.И. </a:t>
            </a:r>
            <a:r>
              <a:rPr lang="ru-RU" sz="2400" b="1" dirty="0" err="1">
                <a:latin typeface="Garamond" panose="02020404030301010803" pitchFamily="18" charset="0"/>
              </a:rPr>
              <a:t>Боргман</a:t>
            </a:r>
            <a:r>
              <a:rPr lang="ru-RU" sz="2400" dirty="0">
                <a:latin typeface="Garamond" panose="02020404030301010803" pitchFamily="18" charset="0"/>
              </a:rPr>
              <a:t>, проф. телеграфии П.С. </a:t>
            </a:r>
            <a:r>
              <a:rPr lang="ru-RU" sz="2400" b="1" dirty="0">
                <a:latin typeface="Garamond" panose="02020404030301010803" pitchFamily="18" charset="0"/>
              </a:rPr>
              <a:t>Осадчий</a:t>
            </a:r>
            <a:r>
              <a:rPr lang="ru-RU" sz="2400" dirty="0">
                <a:latin typeface="Garamond" panose="02020404030301010803" pitchFamily="18" charset="0"/>
              </a:rPr>
              <a:t>, проф. физики А.С. </a:t>
            </a:r>
            <a:r>
              <a:rPr lang="ru-RU" sz="2400" b="1" dirty="0">
                <a:latin typeface="Garamond" panose="02020404030301010803" pitchFamily="18" charset="0"/>
              </a:rPr>
              <a:t>Попов</a:t>
            </a:r>
            <a:r>
              <a:rPr lang="ru-RU" sz="2400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295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-1"/>
            <a:ext cx="5697490" cy="1678675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Garamond" panose="02020404030301010803" pitchFamily="18" charset="0"/>
              </a:rPr>
              <a:t>Дома, где жил </a:t>
            </a:r>
            <a:br>
              <a:rPr lang="ru-RU" sz="5400" dirty="0" smtClean="0">
                <a:latin typeface="Garamond" panose="02020404030301010803" pitchFamily="18" charset="0"/>
              </a:rPr>
            </a:br>
            <a:r>
              <a:rPr lang="ru-RU" sz="5400" dirty="0" smtClean="0">
                <a:latin typeface="Garamond" panose="02020404030301010803" pitchFamily="18" charset="0"/>
              </a:rPr>
              <a:t>К.А. </a:t>
            </a:r>
            <a:r>
              <a:rPr lang="ru-RU" sz="5400" dirty="0" err="1" smtClean="0">
                <a:latin typeface="Garamond" panose="02020404030301010803" pitchFamily="18" charset="0"/>
              </a:rPr>
              <a:t>Поссе</a:t>
            </a:r>
            <a:endParaRPr lang="ru-RU" sz="5400" dirty="0">
              <a:latin typeface="Garamond" panose="020204040303010108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8033" y="1501254"/>
            <a:ext cx="4658498" cy="120487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0" dirty="0" smtClean="0">
                <a:latin typeface="Garamond" panose="02020404030301010803" pitchFamily="18" charset="0"/>
              </a:rPr>
              <a:t>1910-1911 – Большая Пушкарская, 40</a:t>
            </a:r>
          </a:p>
          <a:p>
            <a:pPr algn="ctr"/>
            <a:r>
              <a:rPr lang="ru-RU" b="0" dirty="0" smtClean="0">
                <a:latin typeface="Garamond" panose="02020404030301010803" pitchFamily="18" charset="0"/>
              </a:rPr>
              <a:t> (ныне Б. Пушкарская, 42)</a:t>
            </a:r>
            <a:endParaRPr lang="ru-RU" b="0" dirty="0">
              <a:latin typeface="Garamond" panose="02020404030301010803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37277" y="6026264"/>
            <a:ext cx="5500047" cy="83173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0" dirty="0" smtClean="0">
                <a:latin typeface="Garamond" panose="02020404030301010803" pitchFamily="18" charset="0"/>
              </a:rPr>
              <a:t>1913 – 1917 – </a:t>
            </a:r>
            <a:r>
              <a:rPr lang="ru-RU" b="0" dirty="0" err="1" smtClean="0">
                <a:latin typeface="Garamond" panose="02020404030301010803" pitchFamily="18" charset="0"/>
              </a:rPr>
              <a:t>Матвеевская</a:t>
            </a:r>
            <a:r>
              <a:rPr lang="ru-RU" b="0" dirty="0" smtClean="0">
                <a:latin typeface="Garamond" panose="02020404030301010803" pitchFamily="18" charset="0"/>
              </a:rPr>
              <a:t> улица, 11</a:t>
            </a:r>
          </a:p>
          <a:p>
            <a:pPr algn="ctr"/>
            <a:r>
              <a:rPr lang="ru-RU" b="0" dirty="0" smtClean="0">
                <a:latin typeface="Garamond" panose="02020404030301010803" pitchFamily="18" charset="0"/>
              </a:rPr>
              <a:t>(ныне ул. Ленина, д. 8)</a:t>
            </a:r>
            <a:endParaRPr lang="ru-RU" b="0" dirty="0">
              <a:latin typeface="Garamond" panose="02020404030301010803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371059" y="-1"/>
            <a:ext cx="4011174" cy="602626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" y="2966107"/>
            <a:ext cx="5105554" cy="3891894"/>
          </a:xfrm>
        </p:spPr>
      </p:pic>
    </p:spTree>
    <p:extLst>
      <p:ext uri="{BB962C8B-B14F-4D97-AF65-F5344CB8AC3E}">
        <p14:creationId xmlns:p14="http://schemas.microsoft.com/office/powerpoint/2010/main" val="2141299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666863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Крылов Алексей Николаевич (1863-1945)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с 1900 по 1913 – дом 6 по </a:t>
            </a:r>
            <a:r>
              <a:rPr lang="ru-RU" dirty="0" err="1" smtClean="0">
                <a:latin typeface="Garamond" panose="02020404030301010803" pitchFamily="18" charset="0"/>
              </a:rPr>
              <a:t>Зверинской</a:t>
            </a:r>
            <a:r>
              <a:rPr lang="ru-RU" dirty="0" smtClean="0">
                <a:latin typeface="Garamond" panose="02020404030301010803" pitchFamily="18" charset="0"/>
              </a:rPr>
              <a:t> ул.;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с 1913 по 1928 – д. 58 по </a:t>
            </a:r>
            <a:r>
              <a:rPr lang="ru-RU" dirty="0" err="1" smtClean="0">
                <a:latin typeface="Garamond" panose="02020404030301010803" pitchFamily="18" charset="0"/>
              </a:rPr>
              <a:t>Каменностровскому</a:t>
            </a:r>
            <a:r>
              <a:rPr lang="ru-RU" dirty="0" smtClean="0">
                <a:latin typeface="Garamond" panose="02020404030301010803" pitchFamily="18" charset="0"/>
              </a:rPr>
              <a:t> пр. 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1194" y="1671011"/>
            <a:ext cx="3344117" cy="510814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34" y="2197290"/>
            <a:ext cx="8163316" cy="4581861"/>
          </a:xfrm>
        </p:spPr>
      </p:pic>
    </p:spTree>
    <p:extLst>
      <p:ext uri="{BB962C8B-B14F-4D97-AF65-F5344CB8AC3E}">
        <p14:creationId xmlns:p14="http://schemas.microsoft.com/office/powerpoint/2010/main" val="1473156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Garamond" panose="02020404030301010803" pitchFamily="18" charset="0"/>
              </a:rPr>
              <a:t>Владимир Андреевич Стеклов (1863/64-1926), </a:t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в 1907-1917 на </a:t>
            </a:r>
            <a:r>
              <a:rPr lang="ru-RU" sz="4000" dirty="0" err="1" smtClean="0">
                <a:latin typeface="Garamond" panose="02020404030301010803" pitchFamily="18" charset="0"/>
              </a:rPr>
              <a:t>Зверинской</a:t>
            </a:r>
            <a:r>
              <a:rPr lang="ru-RU" sz="4000" dirty="0" smtClean="0">
                <a:latin typeface="Garamond" panose="02020404030301010803" pitchFamily="18" charset="0"/>
              </a:rPr>
              <a:t> улице в доме 6 </a:t>
            </a:r>
            <a:endParaRPr lang="ru-RU" sz="4000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1" y="1660292"/>
            <a:ext cx="4187708" cy="50731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3"/>
            <a:ext cx="5964872" cy="3976581"/>
          </a:xfrm>
        </p:spPr>
      </p:pic>
    </p:spTree>
    <p:extLst>
      <p:ext uri="{BB962C8B-B14F-4D97-AF65-F5344CB8AC3E}">
        <p14:creationId xmlns:p14="http://schemas.microsoft.com/office/powerpoint/2010/main" val="2835042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684" y="1"/>
            <a:ext cx="10644116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Гурий Васильевич Колосов (1867‒1936),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1914 г. – Песочная </a:t>
            </a:r>
            <a:r>
              <a:rPr lang="ru-RU" sz="4000" dirty="0" err="1" smtClean="0">
                <a:latin typeface="Garamond" panose="02020404030301010803" pitchFamily="18" charset="0"/>
              </a:rPr>
              <a:t>ул</a:t>
            </a:r>
            <a:r>
              <a:rPr lang="ru-RU" sz="4000" dirty="0" smtClean="0">
                <a:latin typeface="Garamond" panose="02020404030301010803" pitchFamily="18" charset="0"/>
              </a:rPr>
              <a:t>, 7</a:t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1915-1936 – Песочная (проф. Попова) ул., 5</a:t>
            </a:r>
            <a:r>
              <a:rPr lang="en-US" sz="4000" dirty="0" smtClean="0">
                <a:latin typeface="Garamond" panose="02020404030301010803" pitchFamily="18" charset="0"/>
              </a:rPr>
              <a:t>D</a:t>
            </a:r>
            <a:r>
              <a:rPr lang="ru-RU" sz="4000" dirty="0" smtClean="0">
                <a:latin typeface="Garamond" panose="02020404030301010803" pitchFamily="18" charset="0"/>
              </a:rPr>
              <a:t>, кв. 20  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7" y="1690689"/>
            <a:ext cx="3914340" cy="52191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33" y="1978925"/>
            <a:ext cx="6632813" cy="4421875"/>
          </a:xfrm>
        </p:spPr>
      </p:pic>
    </p:spTree>
    <p:extLst>
      <p:ext uri="{BB962C8B-B14F-4D97-AF65-F5344CB8AC3E}">
        <p14:creationId xmlns:p14="http://schemas.microsoft.com/office/powerpoint/2010/main" val="1203424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Гюнтер Николай Максимович (1871-1941),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с 1912 до 1941г. – Большой пр. П.С., 13, кв. 10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3205" y="1690688"/>
            <a:ext cx="3506617" cy="523581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26" y="1690689"/>
            <a:ext cx="7750969" cy="5167312"/>
          </a:xfrm>
        </p:spPr>
      </p:pic>
    </p:spTree>
    <p:extLst>
      <p:ext uri="{BB962C8B-B14F-4D97-AF65-F5344CB8AC3E}">
        <p14:creationId xmlns:p14="http://schemas.microsoft.com/office/powerpoint/2010/main" val="264403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88" y="1"/>
            <a:ext cx="10671412" cy="16906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Леонард Эйлер </a:t>
            </a:r>
            <a:r>
              <a:rPr lang="ru-RU" dirty="0" smtClean="0">
                <a:latin typeface="Garamond" panose="02020404030301010803" pitchFamily="18" charset="0"/>
              </a:rPr>
              <a:t>(1707–1783) и </a:t>
            </a:r>
            <a:r>
              <a:rPr lang="ru-RU" dirty="0">
                <a:latin typeface="Garamond" panose="02020404030301010803" pitchFamily="18" charset="0"/>
              </a:rPr>
              <a:t>его сын 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Иоганн Альбрехт (1734–1800</a:t>
            </a:r>
            <a:r>
              <a:rPr lang="ru-RU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8253" y="1690689"/>
            <a:ext cx="4208275" cy="512205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6239" y="1690689"/>
            <a:ext cx="4129711" cy="512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7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9" y="365125"/>
            <a:ext cx="11039901" cy="1982290"/>
          </a:xfrm>
        </p:spPr>
        <p:txBody>
          <a:bodyPr>
            <a:noAutofit/>
          </a:bodyPr>
          <a:lstStyle/>
          <a:p>
            <a:r>
              <a:rPr lang="ru-RU" sz="4800" dirty="0" err="1" smtClean="0">
                <a:latin typeface="Garamond" panose="02020404030301010803" pitchFamily="18" charset="0"/>
              </a:rPr>
              <a:t>Галёркин</a:t>
            </a:r>
            <a:r>
              <a:rPr lang="ru-RU" sz="4800" dirty="0" smtClean="0">
                <a:latin typeface="Garamond" panose="02020404030301010803" pitchFamily="18" charset="0"/>
              </a:rPr>
              <a:t> Борис Григорьевич (1871‒1945) </a:t>
            </a:r>
            <a:br>
              <a:rPr lang="ru-RU" sz="4800" dirty="0" smtClean="0">
                <a:latin typeface="Garamond" panose="02020404030301010803" pitchFamily="18" charset="0"/>
              </a:rPr>
            </a:br>
            <a:r>
              <a:rPr lang="ru-RU" sz="3600" dirty="0" smtClean="0">
                <a:latin typeface="Garamond" panose="02020404030301010803" pitchFamily="18" charset="0"/>
              </a:rPr>
              <a:t>1911‒1933 - Кронверкская улица, д. 20-б (сейчас д. 14)</a:t>
            </a:r>
            <a:br>
              <a:rPr lang="ru-RU" sz="3600" dirty="0" smtClean="0">
                <a:latin typeface="Garamond" panose="02020404030301010803" pitchFamily="18" charset="0"/>
              </a:rPr>
            </a:br>
            <a:endParaRPr lang="ru-RU" sz="3600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8365" y="2471556"/>
            <a:ext cx="4585647" cy="346762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90" y="2287070"/>
            <a:ext cx="6702859" cy="4468572"/>
          </a:xfrm>
        </p:spPr>
      </p:pic>
    </p:spTree>
    <p:extLst>
      <p:ext uri="{BB962C8B-B14F-4D97-AF65-F5344CB8AC3E}">
        <p14:creationId xmlns:p14="http://schemas.microsoft.com/office/powerpoint/2010/main" val="3677145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" y="218364"/>
            <a:ext cx="4676491" cy="18390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Garamond" panose="02020404030301010803" pitchFamily="18" charset="0"/>
              </a:rPr>
              <a:t>Степан Александрович Богомолов </a:t>
            </a:r>
            <a:r>
              <a:rPr lang="ru-RU" sz="3600" dirty="0">
                <a:latin typeface="Garamond" panose="02020404030301010803" pitchFamily="18" charset="0"/>
              </a:rPr>
              <a:t>(1877-1965</a:t>
            </a:r>
            <a:r>
              <a:rPr lang="ru-RU" sz="3600" dirty="0" smtClean="0">
                <a:latin typeface="Garamond" panose="02020404030301010803" pitchFamily="18" charset="0"/>
              </a:rPr>
              <a:t>)</a:t>
            </a:r>
            <a:br>
              <a:rPr lang="ru-RU" sz="3600" dirty="0" smtClean="0">
                <a:latin typeface="Garamond" panose="02020404030301010803" pitchFamily="18" charset="0"/>
              </a:rPr>
            </a:br>
            <a:endParaRPr lang="ru-RU" sz="3600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85" y="218364"/>
            <a:ext cx="4685901" cy="650338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387305" cy="437069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Garamond" panose="02020404030301010803" pitchFamily="18" charset="0"/>
              </a:rPr>
              <a:t>1901 -1902 – </a:t>
            </a:r>
            <a:r>
              <a:rPr lang="ru-RU" sz="2800" dirty="0" err="1" smtClean="0">
                <a:latin typeface="Garamond" panose="02020404030301010803" pitchFamily="18" charset="0"/>
              </a:rPr>
              <a:t>Зверинская</a:t>
            </a:r>
            <a:r>
              <a:rPr lang="ru-RU" sz="2800" dirty="0" smtClean="0">
                <a:latin typeface="Garamond" panose="02020404030301010803" pitchFamily="18" charset="0"/>
              </a:rPr>
              <a:t> улица, 24</a:t>
            </a:r>
          </a:p>
          <a:p>
            <a:pPr algn="ctr"/>
            <a:r>
              <a:rPr lang="ru-RU" sz="2800" dirty="0" smtClean="0">
                <a:latin typeface="Garamond" panose="02020404030301010803" pitchFamily="18" charset="0"/>
              </a:rPr>
              <a:t>1903 – Кронверкский проспект, 63</a:t>
            </a:r>
          </a:p>
          <a:p>
            <a:pPr algn="ctr"/>
            <a:r>
              <a:rPr lang="ru-RU" sz="2800" dirty="0">
                <a:latin typeface="Garamond" panose="02020404030301010803" pitchFamily="18" charset="0"/>
              </a:rPr>
              <a:t>1914–1917 </a:t>
            </a:r>
            <a:r>
              <a:rPr lang="ru-RU" sz="2800" dirty="0" smtClean="0">
                <a:latin typeface="Garamond" panose="02020404030301010803" pitchFamily="18" charset="0"/>
              </a:rPr>
              <a:t>– Б</a:t>
            </a:r>
            <a:r>
              <a:rPr lang="ru-RU" sz="2800" dirty="0">
                <a:latin typeface="Garamond" panose="02020404030301010803" pitchFamily="18" charset="0"/>
              </a:rPr>
              <a:t>. </a:t>
            </a:r>
            <a:r>
              <a:rPr lang="ru-RU" sz="2800" dirty="0" err="1">
                <a:latin typeface="Garamond" panose="02020404030301010803" pitchFamily="18" charset="0"/>
              </a:rPr>
              <a:t>Гребецкая</a:t>
            </a:r>
            <a:r>
              <a:rPr lang="ru-RU" sz="2800" dirty="0">
                <a:latin typeface="Garamond" panose="02020404030301010803" pitchFamily="18" charset="0"/>
              </a:rPr>
              <a:t>, </a:t>
            </a:r>
            <a:r>
              <a:rPr lang="ru-RU" sz="2800" dirty="0" smtClean="0">
                <a:latin typeface="Garamond" panose="02020404030301010803" pitchFamily="18" charset="0"/>
              </a:rPr>
              <a:t>13</a:t>
            </a:r>
            <a:endParaRPr lang="ru-RU" sz="2800" dirty="0">
              <a:latin typeface="Garamond" panose="02020404030301010803" pitchFamily="18" charset="0"/>
            </a:endParaRPr>
          </a:p>
          <a:p>
            <a:pPr algn="ctr"/>
            <a:r>
              <a:rPr lang="ru-RU" sz="2800" dirty="0">
                <a:latin typeface="Garamond" panose="02020404030301010803" pitchFamily="18" charset="0"/>
              </a:rPr>
              <a:t>1927–1932  – П.С., Малый пр., д. </a:t>
            </a:r>
            <a:r>
              <a:rPr lang="ru-RU" sz="2800" dirty="0" smtClean="0">
                <a:latin typeface="Garamond" panose="02020404030301010803" pitchFamily="18" charset="0"/>
              </a:rPr>
              <a:t>71 (или, что то же, </a:t>
            </a:r>
            <a:r>
              <a:rPr lang="ru-RU" sz="2800" dirty="0" err="1" smtClean="0">
                <a:latin typeface="Garamond" panose="02020404030301010803" pitchFamily="18" charset="0"/>
              </a:rPr>
              <a:t>Бармалеева</a:t>
            </a:r>
            <a:r>
              <a:rPr lang="ru-RU" sz="2800" dirty="0" smtClean="0">
                <a:latin typeface="Garamond" panose="02020404030301010803" pitchFamily="18" charset="0"/>
              </a:rPr>
              <a:t> улица, </a:t>
            </a:r>
            <a:r>
              <a:rPr lang="ru-RU" sz="2800" dirty="0">
                <a:latin typeface="Garamond" panose="02020404030301010803" pitchFamily="18" charset="0"/>
              </a:rPr>
              <a:t>д. </a:t>
            </a:r>
            <a:r>
              <a:rPr lang="ru-RU" sz="2800" dirty="0" smtClean="0">
                <a:latin typeface="Garamond" panose="02020404030301010803" pitchFamily="18" charset="0"/>
              </a:rPr>
              <a:t>18) </a:t>
            </a:r>
          </a:p>
        </p:txBody>
      </p:sp>
    </p:spTree>
    <p:extLst>
      <p:ext uri="{BB962C8B-B14F-4D97-AF65-F5344CB8AC3E}">
        <p14:creationId xmlns:p14="http://schemas.microsoft.com/office/powerpoint/2010/main" val="1586150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88" y="0"/>
            <a:ext cx="4089637" cy="20574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П.С</a:t>
            </a:r>
            <a:r>
              <a:rPr lang="ru-RU" dirty="0">
                <a:latin typeface="Garamond" panose="02020404030301010803" pitchFamily="18" charset="0"/>
              </a:rPr>
              <a:t>., Малый пр., д. </a:t>
            </a:r>
            <a:r>
              <a:rPr lang="ru-RU" dirty="0" smtClean="0">
                <a:latin typeface="Garamond" panose="02020404030301010803" pitchFamily="18" charset="0"/>
              </a:rPr>
              <a:t>71, или</a:t>
            </a:r>
            <a:r>
              <a:rPr lang="ru-RU" dirty="0">
                <a:latin typeface="Garamond" panose="02020404030301010803" pitchFamily="18" charset="0"/>
              </a:rPr>
              <a:t>, что то же, </a:t>
            </a:r>
            <a:r>
              <a:rPr lang="ru-RU" dirty="0" err="1">
                <a:latin typeface="Garamond" panose="02020404030301010803" pitchFamily="18" charset="0"/>
              </a:rPr>
              <a:t>Бармалеева</a:t>
            </a:r>
            <a:r>
              <a:rPr lang="ru-RU" dirty="0">
                <a:latin typeface="Garamond" panose="02020404030301010803" pitchFamily="18" charset="0"/>
              </a:rPr>
              <a:t> улица, д. </a:t>
            </a:r>
            <a:r>
              <a:rPr lang="ru-RU" dirty="0" smtClean="0">
                <a:latin typeface="Garamond" panose="02020404030301010803" pitchFamily="18" charset="0"/>
              </a:rPr>
              <a:t>18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5183187" y="450377"/>
            <a:ext cx="6852345" cy="541067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Здесь </a:t>
            </a:r>
          </a:p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с 1927 по 1932 г. </a:t>
            </a:r>
            <a:endParaRPr lang="en-US" sz="32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2000" dirty="0" smtClean="0">
                <a:latin typeface="Garamond" panose="02020404030301010803" pitchFamily="18" charset="0"/>
              </a:rPr>
              <a:t>(</a:t>
            </a:r>
            <a:r>
              <a:rPr lang="ru-RU" sz="2000" dirty="0" smtClean="0">
                <a:latin typeface="Garamond" panose="02020404030301010803" pitchFamily="18" charset="0"/>
              </a:rPr>
              <a:t>возможно, дольше</a:t>
            </a:r>
            <a:r>
              <a:rPr lang="en-US" sz="2000" dirty="0" smtClean="0">
                <a:latin typeface="Garamond" panose="02020404030301010803" pitchFamily="18" charset="0"/>
              </a:rPr>
              <a:t>)</a:t>
            </a:r>
            <a:endParaRPr lang="ru-RU" sz="2000" dirty="0" smtClean="0">
              <a:latin typeface="Garamond" panose="02020404030301010803" pitchFamily="18" charset="0"/>
            </a:endParaRPr>
          </a:p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жил </a:t>
            </a:r>
          </a:p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Степан Александрович Богомолов</a:t>
            </a:r>
            <a:endParaRPr lang="ru-RU" sz="3200" dirty="0">
              <a:latin typeface="Garamond" panose="020204040303010108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757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Гернет</a:t>
            </a:r>
            <a:r>
              <a:rPr lang="ru-RU" dirty="0" smtClean="0"/>
              <a:t> Надежда Николаевна (1877-1943)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17" y="1481756"/>
            <a:ext cx="3950960" cy="523801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1903 - Большая Пушкарская, 3</a:t>
            </a:r>
          </a:p>
          <a:p>
            <a:r>
              <a:rPr lang="ru-RU" dirty="0" smtClean="0">
                <a:latin typeface="Garamond" panose="02020404030301010803" pitchFamily="18" charset="0"/>
              </a:rPr>
              <a:t>1904-1906 - </a:t>
            </a:r>
            <a:r>
              <a:rPr lang="ru-RU" dirty="0" err="1" smtClean="0">
                <a:latin typeface="Garamond" panose="02020404030301010803" pitchFamily="18" charset="0"/>
              </a:rPr>
              <a:t>Гулярная</a:t>
            </a:r>
            <a:r>
              <a:rPr lang="ru-RU" dirty="0" smtClean="0">
                <a:latin typeface="Garamond" panose="02020404030301010803" pitchFamily="18" charset="0"/>
              </a:rPr>
              <a:t>, 3 (ныне ул. Лизы Чайкиной)</a:t>
            </a:r>
          </a:p>
          <a:p>
            <a:r>
              <a:rPr lang="ru-RU" dirty="0" smtClean="0">
                <a:latin typeface="Garamond" panose="02020404030301010803" pitchFamily="18" charset="0"/>
              </a:rPr>
              <a:t>1905 - </a:t>
            </a:r>
            <a:r>
              <a:rPr lang="ru-RU" dirty="0" err="1" smtClean="0">
                <a:latin typeface="Garamond" panose="02020404030301010803" pitchFamily="18" charset="0"/>
              </a:rPr>
              <a:t>Гулярная</a:t>
            </a:r>
            <a:r>
              <a:rPr lang="ru-RU" dirty="0" smtClean="0">
                <a:latin typeface="Garamond" panose="02020404030301010803" pitchFamily="18" charset="0"/>
              </a:rPr>
              <a:t>, 3</a:t>
            </a:r>
          </a:p>
          <a:p>
            <a:r>
              <a:rPr lang="ru-RU" dirty="0" smtClean="0">
                <a:latin typeface="Garamond" panose="02020404030301010803" pitchFamily="18" charset="0"/>
              </a:rPr>
              <a:t>1907 - Большая Пушкарская, 3</a:t>
            </a:r>
          </a:p>
          <a:p>
            <a:r>
              <a:rPr lang="ru-RU" dirty="0" smtClean="0">
                <a:latin typeface="Garamond" panose="02020404030301010803" pitchFamily="18" charset="0"/>
              </a:rPr>
              <a:t>1908 - Казанская, 11 </a:t>
            </a:r>
          </a:p>
          <a:p>
            <a:r>
              <a:rPr lang="ru-RU" dirty="0" smtClean="0">
                <a:latin typeface="Garamond" panose="02020404030301010803" pitchFamily="18" charset="0"/>
              </a:rPr>
              <a:t>1913-1931 - </a:t>
            </a:r>
            <a:r>
              <a:rPr lang="ru-RU" dirty="0" err="1" smtClean="0">
                <a:latin typeface="Garamond" panose="02020404030301010803" pitchFamily="18" charset="0"/>
              </a:rPr>
              <a:t>Съезжинская</a:t>
            </a:r>
            <a:r>
              <a:rPr lang="ru-RU" dirty="0" smtClean="0">
                <a:latin typeface="Garamond" panose="02020404030301010803" pitchFamily="18" charset="0"/>
              </a:rPr>
              <a:t>, 24, кв. 26. </a:t>
            </a:r>
          </a:p>
        </p:txBody>
      </p:sp>
    </p:spTree>
    <p:extLst>
      <p:ext uri="{BB962C8B-B14F-4D97-AF65-F5344CB8AC3E}">
        <p14:creationId xmlns:p14="http://schemas.microsoft.com/office/powerpoint/2010/main" val="113775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4" y="0"/>
            <a:ext cx="974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53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-1"/>
            <a:ext cx="4346361" cy="2593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Garamond" panose="02020404030301010803" pitchFamily="18" charset="0"/>
              </a:rPr>
              <a:t/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err="1" smtClean="0">
                <a:latin typeface="Garamond" panose="02020404030301010803" pitchFamily="18" charset="0"/>
              </a:rPr>
              <a:t>Съезжинская</a:t>
            </a:r>
            <a:r>
              <a:rPr lang="ru-RU" sz="4000" dirty="0" smtClean="0">
                <a:latin typeface="Garamond" panose="02020404030301010803" pitchFamily="18" charset="0"/>
              </a:rPr>
              <a:t> улица, </a:t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д. 24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593074"/>
            <a:ext cx="3932237" cy="3275914"/>
          </a:xfrm>
        </p:spPr>
        <p:txBody>
          <a:bodyPr>
            <a:normAutofit/>
          </a:bodyPr>
          <a:lstStyle/>
          <a:p>
            <a:pPr algn="ctr"/>
            <a:endParaRPr lang="ru-RU" sz="2800" dirty="0" smtClean="0">
              <a:latin typeface="Garamond" panose="02020404030301010803" pitchFamily="18" charset="0"/>
            </a:endParaRPr>
          </a:p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В этом доме </a:t>
            </a:r>
          </a:p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с 1913 по 1931 г.</a:t>
            </a:r>
          </a:p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жила Н.Н. </a:t>
            </a:r>
            <a:r>
              <a:rPr lang="ru-RU" sz="3200" dirty="0" err="1" smtClean="0">
                <a:latin typeface="Garamond" panose="02020404030301010803" pitchFamily="18" charset="0"/>
              </a:rPr>
              <a:t>Гернет</a:t>
            </a:r>
            <a:endParaRPr lang="ru-RU" sz="3200" dirty="0">
              <a:latin typeface="Garamond" panose="02020404030301010803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1558" r="830" b="2300"/>
          <a:stretch/>
        </p:blipFill>
        <p:spPr>
          <a:xfrm>
            <a:off x="7055892" y="0"/>
            <a:ext cx="4697797" cy="6830781"/>
          </a:xfrm>
        </p:spPr>
      </p:pic>
    </p:spTree>
    <p:extLst>
      <p:ext uri="{BB962C8B-B14F-4D97-AF65-F5344CB8AC3E}">
        <p14:creationId xmlns:p14="http://schemas.microsoft.com/office/powerpoint/2010/main" val="3284654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Степан </a:t>
            </a:r>
            <a:r>
              <a:rPr lang="ru-RU" dirty="0" err="1" smtClean="0">
                <a:latin typeface="Garamond" panose="02020404030301010803" pitchFamily="18" charset="0"/>
              </a:rPr>
              <a:t>Прокофьевич</a:t>
            </a:r>
            <a:r>
              <a:rPr lang="ru-RU" dirty="0" smtClean="0">
                <a:latin typeface="Garamond" panose="02020404030301010803" pitchFamily="18" charset="0"/>
              </a:rPr>
              <a:t> Тимошенко (1878-1972), 1912 – Аптекарский пр., 10-а;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1913-1915 – Песочная ул., 5</a:t>
            </a:r>
            <a:r>
              <a:rPr lang="en-US" dirty="0" smtClean="0">
                <a:latin typeface="Garamond" panose="02020404030301010803" pitchFamily="18" charset="0"/>
              </a:rPr>
              <a:t>D</a:t>
            </a:r>
            <a:r>
              <a:rPr lang="ru-RU" dirty="0" smtClean="0">
                <a:latin typeface="Garamond" panose="02020404030301010803" pitchFamily="18" charset="0"/>
              </a:rPr>
              <a:t> 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5094" y="1690689"/>
            <a:ext cx="3355528" cy="511318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114" y="1897039"/>
            <a:ext cx="7441443" cy="4960961"/>
          </a:xfrm>
        </p:spPr>
      </p:pic>
    </p:spTree>
    <p:extLst>
      <p:ext uri="{BB962C8B-B14F-4D97-AF65-F5344CB8AC3E}">
        <p14:creationId xmlns:p14="http://schemas.microsoft.com/office/powerpoint/2010/main" val="2814102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36" y="109183"/>
            <a:ext cx="10657764" cy="15815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Garamond" panose="02020404030301010803" pitchFamily="18" charset="0"/>
              </a:rPr>
              <a:t>Билибин</a:t>
            </a:r>
            <a:r>
              <a:rPr lang="ru-RU" dirty="0" smtClean="0">
                <a:latin typeface="Garamond" panose="02020404030301010803" pitchFamily="18" charset="0"/>
              </a:rPr>
              <a:t> </a:t>
            </a:r>
            <a:r>
              <a:rPr lang="ru-RU" dirty="0">
                <a:latin typeface="Garamond" panose="02020404030301010803" pitchFamily="18" charset="0"/>
              </a:rPr>
              <a:t>Александр Яковлевич (1879-1935)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sz="3100" dirty="0">
                <a:latin typeface="Garamond" panose="02020404030301010803" pitchFamily="18" charset="0"/>
              </a:rPr>
              <a:t>1904 </a:t>
            </a:r>
            <a:r>
              <a:rPr lang="ru-RU" sz="3100" dirty="0" smtClean="0">
                <a:latin typeface="Garamond" panose="02020404030301010803" pitchFamily="18" charset="0"/>
              </a:rPr>
              <a:t>–Церковная (ныне Блохина), </a:t>
            </a:r>
            <a:r>
              <a:rPr lang="ru-RU" sz="3100" dirty="0">
                <a:latin typeface="Garamond" panose="02020404030301010803" pitchFamily="18" charset="0"/>
              </a:rPr>
              <a:t>17.</a:t>
            </a:r>
            <a:br>
              <a:rPr lang="ru-RU" sz="3100" dirty="0">
                <a:latin typeface="Garamond" panose="02020404030301010803" pitchFamily="18" charset="0"/>
              </a:rPr>
            </a:br>
            <a:r>
              <a:rPr lang="ru-RU" sz="3100" dirty="0">
                <a:latin typeface="Garamond" panose="02020404030301010803" pitchFamily="18" charset="0"/>
              </a:rPr>
              <a:t>1905-1908 г. </a:t>
            </a:r>
            <a:r>
              <a:rPr lang="ru-RU" sz="3100" dirty="0" smtClean="0">
                <a:latin typeface="Garamond" panose="02020404030301010803" pitchFamily="18" charset="0"/>
              </a:rPr>
              <a:t>–</a:t>
            </a:r>
            <a:r>
              <a:rPr lang="ru-RU" sz="3100" dirty="0" err="1" smtClean="0">
                <a:latin typeface="Garamond" panose="02020404030301010803" pitchFamily="18" charset="0"/>
              </a:rPr>
              <a:t>Мытнинская</a:t>
            </a:r>
            <a:r>
              <a:rPr lang="ru-RU" sz="3100" dirty="0" smtClean="0">
                <a:latin typeface="Garamond" panose="02020404030301010803" pitchFamily="18" charset="0"/>
              </a:rPr>
              <a:t> наб., </a:t>
            </a:r>
            <a:r>
              <a:rPr lang="ru-RU" sz="3100" dirty="0">
                <a:latin typeface="Garamond" panose="02020404030301010803" pitchFamily="18" charset="0"/>
              </a:rPr>
              <a:t>11. </a:t>
            </a:r>
            <a:br>
              <a:rPr lang="ru-RU" sz="3100" dirty="0">
                <a:latin typeface="Garamond" panose="02020404030301010803" pitchFamily="18" charset="0"/>
              </a:rPr>
            </a:br>
            <a:r>
              <a:rPr lang="ru-RU" sz="3100" dirty="0" smtClean="0">
                <a:latin typeface="Garamond" panose="02020404030301010803" pitchFamily="18" charset="0"/>
              </a:rPr>
              <a:t>1927-1935 </a:t>
            </a:r>
            <a:r>
              <a:rPr lang="ru-RU" sz="3100" dirty="0">
                <a:latin typeface="Garamond" panose="02020404030301010803" pitchFamily="18" charset="0"/>
              </a:rPr>
              <a:t>- Ул. </a:t>
            </a:r>
            <a:r>
              <a:rPr lang="ru-RU" sz="3100" dirty="0" err="1">
                <a:latin typeface="Garamond" panose="02020404030301010803" pitchFamily="18" charset="0"/>
              </a:rPr>
              <a:t>Плуталова</a:t>
            </a:r>
            <a:r>
              <a:rPr lang="ru-RU" sz="3100" dirty="0">
                <a:latin typeface="Garamond" panose="02020404030301010803" pitchFamily="18" charset="0"/>
              </a:rPr>
              <a:t>, д. </a:t>
            </a:r>
            <a:r>
              <a:rPr lang="ru-RU" sz="3100" dirty="0" smtClean="0">
                <a:latin typeface="Garamond" panose="02020404030301010803" pitchFamily="18" charset="0"/>
              </a:rPr>
              <a:t>20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6497" r="2078" b="39986"/>
          <a:stretch/>
        </p:blipFill>
        <p:spPr>
          <a:xfrm>
            <a:off x="844907" y="1753837"/>
            <a:ext cx="3549672" cy="51744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19" y="1825624"/>
            <a:ext cx="3321327" cy="4981991"/>
          </a:xfrm>
        </p:spPr>
      </p:pic>
      <p:cxnSp>
        <p:nvCxnSpPr>
          <p:cNvPr id="8" name="Прямая со стрелкой 7"/>
          <p:cNvCxnSpPr/>
          <p:nvPr/>
        </p:nvCxnSpPr>
        <p:spPr>
          <a:xfrm>
            <a:off x="8447964" y="1460310"/>
            <a:ext cx="245660" cy="230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679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163773"/>
            <a:ext cx="4185171" cy="189362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Garamond" panose="02020404030301010803" pitchFamily="18" charset="0"/>
              </a:rPr>
              <a:t>Сергей Натанович</a:t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Бернштейн </a:t>
            </a:r>
            <a:r>
              <a:rPr lang="ru-RU" sz="4000" dirty="0">
                <a:latin typeface="Garamond" panose="02020404030301010803" pitchFamily="18" charset="0"/>
              </a:rPr>
              <a:t>(1880‒1968)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5914" r="-437" b="7363"/>
          <a:stretch/>
        </p:blipFill>
        <p:spPr>
          <a:xfrm>
            <a:off x="6264322" y="163773"/>
            <a:ext cx="5597008" cy="64826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402005"/>
            <a:ext cx="3932237" cy="403973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В 1907 г. жил </a:t>
            </a:r>
          </a:p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на Большой Пушкарской улице, </a:t>
            </a:r>
          </a:p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д. 27</a:t>
            </a:r>
          </a:p>
          <a:p>
            <a:pPr algn="ctr"/>
            <a:r>
              <a:rPr lang="ru-RU" sz="3200" dirty="0" smtClean="0">
                <a:latin typeface="Garamond" panose="02020404030301010803" pitchFamily="18" charset="0"/>
              </a:rPr>
              <a:t>В 1909 г. жил на Малом проспекте П.С., д. 70</a:t>
            </a:r>
          </a:p>
        </p:txBody>
      </p:sp>
    </p:spTree>
    <p:extLst>
      <p:ext uri="{BB962C8B-B14F-4D97-AF65-F5344CB8AC3E}">
        <p14:creationId xmlns:p14="http://schemas.microsoft.com/office/powerpoint/2010/main" val="2692630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Garamond" panose="02020404030301010803" pitchFamily="18" charset="0"/>
              </a:rPr>
              <a:t>Пауль Эренфест (</a:t>
            </a:r>
            <a:r>
              <a:rPr lang="ru-RU" dirty="0" smtClean="0">
                <a:latin typeface="Garamond" panose="02020404030301010803" pitchFamily="18" charset="0"/>
              </a:rPr>
              <a:t>1880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dirty="0" smtClean="0">
                <a:latin typeface="Garamond" panose="02020404030301010803" pitchFamily="18" charset="0"/>
              </a:rPr>
              <a:t>1933</a:t>
            </a:r>
            <a:r>
              <a:rPr lang="ru-RU" dirty="0">
                <a:latin typeface="Garamond" panose="02020404030301010803" pitchFamily="18" charset="0"/>
              </a:rPr>
              <a:t>) и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dirty="0">
                <a:latin typeface="Garamond" panose="02020404030301010803" pitchFamily="18" charset="0"/>
              </a:rPr>
              <a:t>Татьяна Алексеевна Афанасьева (</a:t>
            </a:r>
            <a:r>
              <a:rPr lang="ru-RU" dirty="0" smtClean="0">
                <a:latin typeface="Garamond" panose="02020404030301010803" pitchFamily="18" charset="0"/>
              </a:rPr>
              <a:t>1976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dirty="0" smtClean="0">
                <a:latin typeface="Garamond" panose="02020404030301010803" pitchFamily="18" charset="0"/>
              </a:rPr>
              <a:t>1964</a:t>
            </a:r>
            <a:r>
              <a:rPr lang="ru-RU" dirty="0">
                <a:latin typeface="Garamond" panose="02020404030301010803" pitchFamily="18" charset="0"/>
              </a:rPr>
              <a:t>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03" y="1825625"/>
            <a:ext cx="3074297" cy="50260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67" y="1825624"/>
            <a:ext cx="3269421" cy="5036989"/>
          </a:xfrm>
        </p:spPr>
      </p:pic>
    </p:spTree>
    <p:extLst>
      <p:ext uri="{BB962C8B-B14F-4D97-AF65-F5344CB8AC3E}">
        <p14:creationId xmlns:p14="http://schemas.microsoft.com/office/powerpoint/2010/main" val="76986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dirty="0">
                <a:latin typeface="Garamond" panose="02020404030301010803" pitchFamily="18" charset="0"/>
              </a:rPr>
              <a:t>Братья </a:t>
            </a:r>
            <a:r>
              <a:rPr lang="ru-RU" sz="5300" dirty="0" smtClean="0">
                <a:latin typeface="Garamond" panose="02020404030301010803" pitchFamily="18" charset="0"/>
              </a:rPr>
              <a:t>Бернулли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Николай </a:t>
            </a:r>
            <a:r>
              <a:rPr lang="en-US" dirty="0" smtClean="0">
                <a:latin typeface="Garamond" panose="02020404030301010803" pitchFamily="18" charset="0"/>
              </a:rPr>
              <a:t>II</a:t>
            </a:r>
            <a:r>
              <a:rPr lang="ru-RU" dirty="0">
                <a:latin typeface="Garamond" panose="02020404030301010803" pitchFamily="18" charset="0"/>
              </a:rPr>
              <a:t> (1695–1726</a:t>
            </a:r>
            <a:r>
              <a:rPr lang="ru-RU" dirty="0" smtClean="0">
                <a:latin typeface="Garamond" panose="02020404030301010803" pitchFamily="18" charset="0"/>
              </a:rPr>
              <a:t>) </a:t>
            </a:r>
            <a:r>
              <a:rPr lang="ru-RU" dirty="0">
                <a:latin typeface="Garamond" panose="02020404030301010803" pitchFamily="18" charset="0"/>
              </a:rPr>
              <a:t>и Даниил (1700–1782)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6642" y="1825625"/>
            <a:ext cx="3444715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4763" y="1825625"/>
            <a:ext cx="385647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4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604157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Garamond" panose="02020404030301010803" pitchFamily="18" charset="0"/>
              </a:rPr>
              <a:t/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Жили </a:t>
            </a:r>
            <a:r>
              <a:rPr lang="ru-RU" sz="4000" dirty="0">
                <a:latin typeface="Garamond" panose="02020404030301010803" pitchFamily="18" charset="0"/>
              </a:rPr>
              <a:t>в Петербурге в 1907-1912 гг</a:t>
            </a:r>
            <a:r>
              <a:rPr lang="ru-RU" sz="4000" dirty="0" smtClean="0">
                <a:latin typeface="Garamond" panose="02020404030301010803" pitchFamily="18" charset="0"/>
              </a:rPr>
              <a:t>., </a:t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в 1910-1912 гг.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4000" dirty="0" smtClean="0">
                <a:latin typeface="Garamond" panose="02020404030301010803" pitchFamily="18" charset="0"/>
              </a:rPr>
              <a:t>на </a:t>
            </a:r>
            <a:r>
              <a:rPr lang="ru-RU" sz="4000" dirty="0" err="1">
                <a:latin typeface="Garamond" panose="02020404030301010803" pitchFamily="18" charset="0"/>
              </a:rPr>
              <a:t>Лопухинской</a:t>
            </a:r>
            <a:r>
              <a:rPr lang="ru-RU" sz="4000" dirty="0">
                <a:latin typeface="Garamond" panose="02020404030301010803" pitchFamily="18" charset="0"/>
              </a:rPr>
              <a:t> улице (ныне ул. академика Павлова), д. 7-а.</a:t>
            </a:r>
            <a:r>
              <a:rPr lang="ru-RU" dirty="0">
                <a:latin typeface="Garamond" panose="02020404030301010803" pitchFamily="18" charset="0"/>
              </a:rPr>
              <a:t/>
            </a:r>
            <a:br>
              <a:rPr lang="ru-RU" dirty="0">
                <a:latin typeface="Garamond" panose="02020404030301010803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" y="1734828"/>
            <a:ext cx="3341307" cy="501196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57" y="1690689"/>
            <a:ext cx="7584151" cy="5056100"/>
          </a:xfrm>
        </p:spPr>
      </p:pic>
    </p:spTree>
    <p:extLst>
      <p:ext uri="{BB962C8B-B14F-4D97-AF65-F5344CB8AC3E}">
        <p14:creationId xmlns:p14="http://schemas.microsoft.com/office/powerpoint/2010/main" val="2028996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72025" cy="20574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Garamond" panose="02020404030301010803" pitchFamily="18" charset="0"/>
              </a:rPr>
              <a:t>В парке Политехнического института, под окнами квартиры А. Ф. Иоффе (корпус 1), около 1912 г</a:t>
            </a:r>
            <a:r>
              <a:rPr lang="ru-RU" sz="2800" dirty="0" smtClean="0">
                <a:latin typeface="Garamond" panose="02020404030301010803" pitchFamily="18" charset="0"/>
              </a:rPr>
              <a:t>.</a:t>
            </a:r>
            <a:br>
              <a:rPr lang="ru-RU" sz="2800" dirty="0" smtClean="0">
                <a:latin typeface="Garamond" panose="02020404030301010803" pitchFamily="18" charset="0"/>
              </a:rPr>
            </a:br>
            <a:r>
              <a:rPr lang="ru-RU" sz="2800" dirty="0" smtClean="0">
                <a:latin typeface="Garamond" panose="02020404030301010803" pitchFamily="18" charset="0"/>
              </a:rPr>
              <a:t> </a:t>
            </a:r>
            <a:endParaRPr lang="ru-RU" sz="2800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5" y="846162"/>
            <a:ext cx="7386890" cy="491319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4842" y="2057400"/>
            <a:ext cx="4417183" cy="4548118"/>
          </a:xfrm>
        </p:spPr>
        <p:txBody>
          <a:bodyPr>
            <a:noAutofit/>
          </a:bodyPr>
          <a:lstStyle/>
          <a:p>
            <a:r>
              <a:rPr lang="ru-RU" sz="2400" dirty="0">
                <a:latin typeface="Garamond" panose="02020404030301010803" pitchFamily="18" charset="0"/>
              </a:rPr>
              <a:t>Слева направо: </a:t>
            </a:r>
            <a:endParaRPr lang="ru-RU" sz="2400" dirty="0" smtClean="0">
              <a:latin typeface="Garamond" panose="02020404030301010803" pitchFamily="18" charset="0"/>
            </a:endParaRPr>
          </a:p>
          <a:p>
            <a:r>
              <a:rPr lang="ru-RU" sz="2400" dirty="0" smtClean="0">
                <a:latin typeface="Garamond" panose="02020404030301010803" pitchFamily="18" charset="0"/>
              </a:rPr>
              <a:t>А</a:t>
            </a:r>
            <a:r>
              <a:rPr lang="ru-RU" sz="2400" dirty="0">
                <a:latin typeface="Garamond" panose="02020404030301010803" pitchFamily="18" charset="0"/>
              </a:rPr>
              <a:t>. Ф. </a:t>
            </a:r>
            <a:r>
              <a:rPr lang="ru-RU" sz="2400" b="1" dirty="0">
                <a:latin typeface="Garamond" panose="02020404030301010803" pitchFamily="18" charset="0"/>
              </a:rPr>
              <a:t>Иоффе</a:t>
            </a:r>
            <a:r>
              <a:rPr lang="ru-RU" sz="2400" dirty="0">
                <a:latin typeface="Garamond" panose="02020404030301010803" pitchFamily="18" charset="0"/>
              </a:rPr>
              <a:t>, </a:t>
            </a:r>
            <a:endParaRPr lang="ru-RU" sz="2400" dirty="0" smtClean="0">
              <a:latin typeface="Garamond" panose="02020404030301010803" pitchFamily="18" charset="0"/>
            </a:endParaRPr>
          </a:p>
          <a:p>
            <a:r>
              <a:rPr lang="ru-RU" sz="2400" dirty="0" smtClean="0">
                <a:latin typeface="Garamond" panose="02020404030301010803" pitchFamily="18" charset="0"/>
              </a:rPr>
              <a:t>В</a:t>
            </a:r>
            <a:r>
              <a:rPr lang="ru-RU" sz="2400" dirty="0">
                <a:latin typeface="Garamond" panose="02020404030301010803" pitchFamily="18" charset="0"/>
              </a:rPr>
              <a:t>. Р. </a:t>
            </a:r>
            <a:r>
              <a:rPr lang="ru-RU" sz="2400" b="1" dirty="0" err="1">
                <a:latin typeface="Garamond" panose="02020404030301010803" pitchFamily="18" charset="0"/>
              </a:rPr>
              <a:t>Бурсиан</a:t>
            </a:r>
            <a:r>
              <a:rPr lang="ru-RU" sz="2400" dirty="0">
                <a:latin typeface="Garamond" panose="02020404030301010803" pitchFamily="18" charset="0"/>
              </a:rPr>
              <a:t>, </a:t>
            </a:r>
            <a:endParaRPr lang="ru-RU" sz="2400" dirty="0" smtClean="0">
              <a:latin typeface="Garamond" panose="02020404030301010803" pitchFamily="18" charset="0"/>
            </a:endParaRPr>
          </a:p>
          <a:p>
            <a:r>
              <a:rPr lang="ru-RU" sz="2400" dirty="0" smtClean="0">
                <a:latin typeface="Garamond" panose="02020404030301010803" pitchFamily="18" charset="0"/>
              </a:rPr>
              <a:t>Г</a:t>
            </a:r>
            <a:r>
              <a:rPr lang="ru-RU" sz="2400" dirty="0">
                <a:latin typeface="Garamond" panose="02020404030301010803" pitchFamily="18" charset="0"/>
              </a:rPr>
              <a:t>. Г. </a:t>
            </a:r>
            <a:r>
              <a:rPr lang="ru-RU" sz="2400" b="1" dirty="0" err="1">
                <a:latin typeface="Garamond" panose="02020404030301010803" pitchFamily="18" charset="0"/>
              </a:rPr>
              <a:t>Вейхардт</a:t>
            </a:r>
            <a:r>
              <a:rPr lang="ru-RU" sz="2400" dirty="0">
                <a:latin typeface="Garamond" panose="02020404030301010803" pitchFamily="18" charset="0"/>
              </a:rPr>
              <a:t>, </a:t>
            </a:r>
            <a:endParaRPr lang="ru-RU" sz="2400" dirty="0" smtClean="0">
              <a:latin typeface="Garamond" panose="02020404030301010803" pitchFamily="18" charset="0"/>
            </a:endParaRPr>
          </a:p>
          <a:p>
            <a:r>
              <a:rPr lang="ru-RU" sz="2400" dirty="0" smtClean="0">
                <a:latin typeface="Garamond" panose="02020404030301010803" pitchFamily="18" charset="0"/>
              </a:rPr>
              <a:t>М</a:t>
            </a:r>
            <a:r>
              <a:rPr lang="ru-RU" sz="2400" dirty="0">
                <a:latin typeface="Garamond" panose="02020404030301010803" pitchFamily="18" charset="0"/>
              </a:rPr>
              <a:t>. В. </a:t>
            </a:r>
            <a:r>
              <a:rPr lang="ru-RU" sz="2400" b="1" dirty="0">
                <a:latin typeface="Garamond" panose="02020404030301010803" pitchFamily="18" charset="0"/>
              </a:rPr>
              <a:t>Кирпичёва</a:t>
            </a:r>
            <a:r>
              <a:rPr lang="ru-RU" sz="2400" dirty="0">
                <a:latin typeface="Garamond" panose="02020404030301010803" pitchFamily="18" charset="0"/>
              </a:rPr>
              <a:t>, </a:t>
            </a:r>
            <a:endParaRPr lang="ru-RU" sz="2400" dirty="0" smtClean="0">
              <a:latin typeface="Garamond" panose="02020404030301010803" pitchFamily="18" charset="0"/>
            </a:endParaRPr>
          </a:p>
          <a:p>
            <a:r>
              <a:rPr lang="ru-RU" sz="2400" dirty="0" smtClean="0">
                <a:latin typeface="Garamond" panose="02020404030301010803" pitchFamily="18" charset="0"/>
              </a:rPr>
              <a:t>П</a:t>
            </a:r>
            <a:r>
              <a:rPr lang="ru-RU" sz="2400" dirty="0">
                <a:latin typeface="Garamond" panose="02020404030301010803" pitchFamily="18" charset="0"/>
              </a:rPr>
              <a:t>. С. </a:t>
            </a:r>
            <a:r>
              <a:rPr lang="ru-RU" sz="2400" b="1" dirty="0">
                <a:latin typeface="Garamond" panose="02020404030301010803" pitchFamily="18" charset="0"/>
              </a:rPr>
              <a:t>Эренфест</a:t>
            </a:r>
            <a:r>
              <a:rPr lang="ru-RU" sz="2400" dirty="0">
                <a:latin typeface="Garamond" panose="02020404030301010803" pitchFamily="18" charset="0"/>
              </a:rPr>
              <a:t>, </a:t>
            </a:r>
            <a:endParaRPr lang="ru-RU" sz="2400" dirty="0" smtClean="0">
              <a:latin typeface="Garamond" panose="02020404030301010803" pitchFamily="18" charset="0"/>
            </a:endParaRPr>
          </a:p>
          <a:p>
            <a:r>
              <a:rPr lang="ru-RU" sz="2400" dirty="0" smtClean="0">
                <a:latin typeface="Garamond" panose="02020404030301010803" pitchFamily="18" charset="0"/>
              </a:rPr>
              <a:t>Ю</a:t>
            </a:r>
            <a:r>
              <a:rPr lang="ru-RU" sz="2400" dirty="0">
                <a:latin typeface="Garamond" panose="02020404030301010803" pitchFamily="18" charset="0"/>
              </a:rPr>
              <a:t>. А. </a:t>
            </a:r>
            <a:r>
              <a:rPr lang="ru-RU" sz="2400" b="1" dirty="0" err="1">
                <a:latin typeface="Garamond" panose="02020404030301010803" pitchFamily="18" charset="0"/>
              </a:rPr>
              <a:t>Крутков</a:t>
            </a:r>
            <a:r>
              <a:rPr lang="ru-RU" sz="2400" dirty="0">
                <a:latin typeface="Garamond" panose="02020404030301010803" pitchFamily="18" charset="0"/>
              </a:rPr>
              <a:t>, </a:t>
            </a:r>
            <a:endParaRPr lang="ru-RU" sz="2400" dirty="0" smtClean="0">
              <a:latin typeface="Garamond" panose="02020404030301010803" pitchFamily="18" charset="0"/>
            </a:endParaRPr>
          </a:p>
          <a:p>
            <a:r>
              <a:rPr lang="ru-RU" sz="2400" dirty="0" smtClean="0">
                <a:latin typeface="Garamond" panose="02020404030301010803" pitchFamily="18" charset="0"/>
              </a:rPr>
              <a:t>А</a:t>
            </a:r>
            <a:r>
              <a:rPr lang="ru-RU" sz="2400" dirty="0">
                <a:latin typeface="Garamond" panose="02020404030301010803" pitchFamily="18" charset="0"/>
              </a:rPr>
              <a:t>. Н. </a:t>
            </a:r>
            <a:r>
              <a:rPr lang="ru-RU" sz="2400" b="1" dirty="0">
                <a:latin typeface="Garamond" panose="02020404030301010803" pitchFamily="18" charset="0"/>
              </a:rPr>
              <a:t>Афанасьева-Эренфест</a:t>
            </a:r>
            <a:r>
              <a:rPr lang="ru-RU" sz="2400" dirty="0">
                <a:latin typeface="Garamond" panose="02020404030301010803" pitchFamily="18" charset="0"/>
              </a:rPr>
              <a:t>, </a:t>
            </a:r>
            <a:endParaRPr lang="ru-RU" sz="2400" dirty="0" smtClean="0">
              <a:latin typeface="Garamond" panose="02020404030301010803" pitchFamily="18" charset="0"/>
            </a:endParaRPr>
          </a:p>
          <a:p>
            <a:r>
              <a:rPr lang="ru-RU" sz="2400" dirty="0" smtClean="0">
                <a:latin typeface="Garamond" panose="02020404030301010803" pitchFamily="18" charset="0"/>
              </a:rPr>
              <a:t>неизвестный</a:t>
            </a:r>
            <a:r>
              <a:rPr lang="ru-RU" sz="2400" dirty="0">
                <a:latin typeface="Garamond" panose="02020404030301010803" pitchFamily="18" charset="0"/>
              </a:rPr>
              <a:t>, Л. Р. </a:t>
            </a:r>
            <a:r>
              <a:rPr lang="ru-RU" sz="2400" b="1" dirty="0">
                <a:latin typeface="Garamond" panose="02020404030301010803" pitchFamily="18" charset="0"/>
              </a:rPr>
              <a:t>Степанова</a:t>
            </a:r>
            <a:r>
              <a:rPr lang="ru-RU" sz="2400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4987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7" y="0"/>
            <a:ext cx="8505716" cy="675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45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5535"/>
            <a:ext cx="10515600" cy="1595154"/>
          </a:xfrm>
        </p:spPr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Яков </a:t>
            </a:r>
            <a:r>
              <a:rPr lang="ru-RU" dirty="0" err="1">
                <a:latin typeface="Garamond" panose="02020404030301010803" pitchFamily="18" charset="0"/>
              </a:rPr>
              <a:t>Исидорович</a:t>
            </a:r>
            <a:r>
              <a:rPr lang="ru-RU" dirty="0">
                <a:latin typeface="Garamond" panose="02020404030301010803" pitchFamily="18" charset="0"/>
              </a:rPr>
              <a:t> Перельман (1882–1942)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sz="3600" dirty="0" smtClean="0">
                <a:latin typeface="Garamond" panose="02020404030301010803" pitchFamily="18" charset="0"/>
              </a:rPr>
              <a:t>1914</a:t>
            </a:r>
            <a:r>
              <a:rPr lang="ru-RU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</a:t>
            </a:r>
            <a:r>
              <a:rPr lang="ru-RU" sz="3600" dirty="0" smtClean="0">
                <a:latin typeface="Garamond" panose="02020404030301010803" pitchFamily="18" charset="0"/>
              </a:rPr>
              <a:t>1942 </a:t>
            </a:r>
            <a:r>
              <a:rPr lang="ru-RU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</a:t>
            </a:r>
            <a:r>
              <a:rPr lang="ru-RU" sz="3600" dirty="0" smtClean="0">
                <a:latin typeface="Garamond" panose="02020404030301010803" pitchFamily="18" charset="0"/>
              </a:rPr>
              <a:t> </a:t>
            </a:r>
            <a:r>
              <a:rPr lang="ru-RU" sz="3600" dirty="0" err="1">
                <a:latin typeface="Garamond" panose="02020404030301010803" pitchFamily="18" charset="0"/>
              </a:rPr>
              <a:t>Плуталова</a:t>
            </a:r>
            <a:r>
              <a:rPr lang="ru-RU" sz="3600" dirty="0">
                <a:latin typeface="Garamond" panose="02020404030301010803" pitchFamily="18" charset="0"/>
              </a:rPr>
              <a:t> улица, 2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730" y="1842449"/>
            <a:ext cx="7600666" cy="506711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47463" y="1646838"/>
            <a:ext cx="3506337" cy="52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95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721454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Ольга Андреевна </a:t>
            </a:r>
            <a:r>
              <a:rPr lang="ru-RU" dirty="0" err="1" smtClean="0">
                <a:latin typeface="Garamond" panose="02020404030301010803" pitchFamily="18" charset="0"/>
              </a:rPr>
              <a:t>Полосухина</a:t>
            </a:r>
            <a:r>
              <a:rPr lang="ru-RU" dirty="0" smtClean="0">
                <a:latin typeface="Garamond" panose="02020404030301010803" pitchFamily="18" charset="0"/>
              </a:rPr>
              <a:t> (</a:t>
            </a:r>
            <a:r>
              <a:rPr lang="ru-RU" dirty="0">
                <a:latin typeface="Garamond" panose="02020404030301010803" pitchFamily="18" charset="0"/>
              </a:rPr>
              <a:t>1883-1958</a:t>
            </a:r>
            <a:r>
              <a:rPr lang="ru-RU" dirty="0" smtClean="0">
                <a:latin typeface="Garamond" panose="02020404030301010803" pitchFamily="18" charset="0"/>
              </a:rPr>
              <a:t>)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с 1912 по 1931 г. – Большая Белозерская, 18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(Ныне ул. </a:t>
            </a:r>
            <a:r>
              <a:rPr lang="ru-RU" dirty="0" err="1" smtClean="0">
                <a:latin typeface="Garamond" panose="02020404030301010803" pitchFamily="18" charset="0"/>
              </a:rPr>
              <a:t>Воскова</a:t>
            </a:r>
            <a:r>
              <a:rPr lang="ru-RU" dirty="0" smtClean="0">
                <a:latin typeface="Garamond" panose="02020404030301010803" pitchFamily="18" charset="0"/>
              </a:rPr>
              <a:t>, 18)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02" y="2947916"/>
            <a:ext cx="5865126" cy="39100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9302"/>
            <a:ext cx="6239370" cy="45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57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atin typeface="Garamond" panose="02020404030301010803" pitchFamily="18" charset="0"/>
              </a:rPr>
              <a:t>Яков Викторович </a:t>
            </a:r>
            <a:r>
              <a:rPr lang="ru-RU" sz="4900" dirty="0">
                <a:latin typeface="Garamond" panose="02020404030301010803" pitchFamily="18" charset="0"/>
              </a:rPr>
              <a:t>Успенский (1883-1947</a:t>
            </a:r>
            <a:r>
              <a:rPr lang="ru-RU" sz="4900" dirty="0" smtClean="0">
                <a:latin typeface="Garamond" panose="02020404030301010803" pitchFamily="18" charset="0"/>
              </a:rPr>
              <a:t>)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с 1907 по 1926 г. жил на Широкой улице, 16 (ныне ул. Ленина, 28)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6056" t="-1371" b="-1"/>
          <a:stretch/>
        </p:blipFill>
        <p:spPr>
          <a:xfrm>
            <a:off x="8489092" y="1013255"/>
            <a:ext cx="3039032" cy="584940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7" y="1619529"/>
            <a:ext cx="3474646" cy="5211970"/>
          </a:xfrm>
        </p:spPr>
      </p:pic>
    </p:spTree>
    <p:extLst>
      <p:ext uri="{BB962C8B-B14F-4D97-AF65-F5344CB8AC3E}">
        <p14:creationId xmlns:p14="http://schemas.microsoft.com/office/powerpoint/2010/main" val="2406718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Герман Максимович </a:t>
            </a:r>
            <a:r>
              <a:rPr lang="ru-RU" dirty="0" err="1" smtClean="0">
                <a:latin typeface="Garamond" panose="02020404030301010803" pitchFamily="18" charset="0"/>
              </a:rPr>
              <a:t>Мюнц</a:t>
            </a:r>
            <a:r>
              <a:rPr lang="ru-RU" dirty="0" smtClean="0">
                <a:latin typeface="Garamond" panose="02020404030301010803" pitchFamily="18" charset="0"/>
              </a:rPr>
              <a:t> (</a:t>
            </a:r>
            <a:r>
              <a:rPr lang="ru-RU" dirty="0" err="1" smtClean="0">
                <a:latin typeface="Garamond" panose="02020404030301010803" pitchFamily="18" charset="0"/>
              </a:rPr>
              <a:t>Мюнтц</a:t>
            </a:r>
            <a:r>
              <a:rPr lang="ru-RU" dirty="0" smtClean="0">
                <a:latin typeface="Garamond" panose="02020404030301010803" pitchFamily="18" charset="0"/>
              </a:rPr>
              <a:t>)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1884-1956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1850" y="1542197"/>
            <a:ext cx="5725726" cy="719089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 smtClean="0">
                <a:latin typeface="Garamond" panose="02020404030301010803" pitchFamily="18" charset="0"/>
              </a:rPr>
              <a:t>Приехал в Ленинград летом 1929 г.</a:t>
            </a:r>
          </a:p>
          <a:p>
            <a:r>
              <a:rPr lang="ru-RU" b="0" dirty="0" smtClean="0">
                <a:latin typeface="Garamond" panose="02020404030301010803" pitchFamily="18" charset="0"/>
              </a:rPr>
              <a:t>Выслан из СССР в 1937 г.</a:t>
            </a:r>
            <a:endParaRPr lang="ru-RU" b="0" dirty="0">
              <a:latin typeface="Garamond" panose="02020404030301010803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55140" y="1542197"/>
            <a:ext cx="5200248" cy="96287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dirty="0" smtClean="0">
                <a:latin typeface="Garamond" panose="02020404030301010803" pitchFamily="18" charset="0"/>
              </a:rPr>
              <a:t>В 1930 г. – Гатчинская, 6</a:t>
            </a:r>
          </a:p>
          <a:p>
            <a:pPr algn="ctr">
              <a:lnSpc>
                <a:spcPct val="100000"/>
              </a:lnSpc>
            </a:pPr>
            <a:r>
              <a:rPr lang="ru-RU" sz="1600" b="0" dirty="0" smtClean="0">
                <a:latin typeface="Garamond" panose="02020404030301010803" pitchFamily="18" charset="0"/>
              </a:rPr>
              <a:t>В 1931 – ул. Красных Зорь (Каменноостровский), 73</a:t>
            </a:r>
          </a:p>
          <a:p>
            <a:pPr algn="ctr">
              <a:lnSpc>
                <a:spcPct val="100000"/>
              </a:lnSpc>
            </a:pPr>
            <a:r>
              <a:rPr lang="ru-RU" sz="1600" b="0" dirty="0">
                <a:latin typeface="Garamond" panose="02020404030301010803" pitchFamily="18" charset="0"/>
              </a:rPr>
              <a:t>В 1934 и 1935 </a:t>
            </a:r>
            <a:r>
              <a:rPr lang="ru-RU" sz="1600" b="0" dirty="0" smtClean="0">
                <a:latin typeface="Garamond" panose="02020404030301010803" pitchFamily="18" charset="0"/>
              </a:rPr>
              <a:t>– Кировский (Каменноостровский) пр</a:t>
            </a:r>
            <a:r>
              <a:rPr lang="ru-RU" sz="1600" b="0" dirty="0">
                <a:latin typeface="Garamond" panose="02020404030301010803" pitchFamily="18" charset="0"/>
              </a:rPr>
              <a:t>., 28, кв. </a:t>
            </a:r>
            <a:r>
              <a:rPr lang="ru-RU" sz="1600" b="0" dirty="0" smtClean="0">
                <a:latin typeface="Garamond" panose="02020404030301010803" pitchFamily="18" charset="0"/>
              </a:rPr>
              <a:t>104</a:t>
            </a:r>
            <a:endParaRPr lang="ru-RU" sz="1600" b="0" dirty="0">
              <a:latin typeface="Garamond" panose="02020404030301010803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9057" r="4794" b="6493"/>
          <a:stretch/>
        </p:blipFill>
        <p:spPr>
          <a:xfrm>
            <a:off x="762760" y="2261286"/>
            <a:ext cx="3588659" cy="459671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-654" b="1"/>
          <a:stretch/>
        </p:blipFill>
        <p:spPr>
          <a:xfrm>
            <a:off x="5622324" y="2492851"/>
            <a:ext cx="5968193" cy="4365148"/>
          </a:xfrm>
        </p:spPr>
      </p:pic>
    </p:spTree>
    <p:extLst>
      <p:ext uri="{BB962C8B-B14F-4D97-AF65-F5344CB8AC3E}">
        <p14:creationId xmlns:p14="http://schemas.microsoft.com/office/powerpoint/2010/main" val="2028964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625919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atin typeface="Garamond" panose="02020404030301010803" pitchFamily="18" charset="0"/>
              </a:rPr>
              <a:t>Яков Александрович (Абрамович) </a:t>
            </a:r>
            <a:r>
              <a:rPr lang="ru-RU" sz="4900" dirty="0" err="1" smtClean="0">
                <a:latin typeface="Garamond" panose="02020404030301010803" pitchFamily="18" charset="0"/>
              </a:rPr>
              <a:t>Шохат</a:t>
            </a:r>
            <a:r>
              <a:rPr lang="ru-RU" sz="4900" dirty="0" smtClean="0">
                <a:latin typeface="Garamond" panose="02020404030301010803" pitchFamily="18" charset="0"/>
              </a:rPr>
              <a:t> </a:t>
            </a:r>
            <a:r>
              <a:rPr lang="ru-RU" sz="3600" dirty="0">
                <a:latin typeface="Garamond" panose="02020404030301010803" pitchFamily="18" charset="0"/>
              </a:rPr>
              <a:t>(1886‒1944</a:t>
            </a:r>
            <a:r>
              <a:rPr lang="ru-RU" sz="3600" dirty="0" smtClean="0">
                <a:latin typeface="Garamond" panose="02020404030301010803" pitchFamily="18" charset="0"/>
              </a:rPr>
              <a:t>)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sz="3600" dirty="0" smtClean="0">
                <a:latin typeface="Garamond" panose="02020404030301010803" pitchFamily="18" charset="0"/>
              </a:rPr>
              <a:t>с 1912 по 1917 жил на </a:t>
            </a:r>
            <a:r>
              <a:rPr lang="ru-RU" sz="3600" dirty="0" err="1" smtClean="0">
                <a:latin typeface="Garamond" panose="02020404030301010803" pitchFamily="18" charset="0"/>
              </a:rPr>
              <a:t>Гулярной</a:t>
            </a:r>
            <a:r>
              <a:rPr lang="ru-RU" sz="3600" dirty="0" smtClean="0">
                <a:latin typeface="Garamond" panose="02020404030301010803" pitchFamily="18" charset="0"/>
              </a:rPr>
              <a:t> ул., д. 18</a:t>
            </a:r>
            <a:r>
              <a:rPr lang="ru-RU" sz="4000" dirty="0" smtClean="0">
                <a:latin typeface="Garamond" panose="02020404030301010803" pitchFamily="18" charset="0"/>
              </a:rPr>
              <a:t/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3600" dirty="0" smtClean="0">
                <a:latin typeface="Garamond" panose="02020404030301010803" pitchFamily="18" charset="0"/>
              </a:rPr>
              <a:t>(ныне ул. Лизы Чайкиной)</a:t>
            </a:r>
            <a:endParaRPr lang="ru-RU" sz="3600" dirty="0">
              <a:latin typeface="Garamond" panose="02020404030301010803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-146"/>
          <a:stretch/>
        </p:blipFill>
        <p:spPr>
          <a:xfrm>
            <a:off x="191069" y="1746913"/>
            <a:ext cx="7628138" cy="5111086"/>
          </a:xfrm>
        </p:spPr>
      </p:pic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981007" cy="50323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168" y="1729046"/>
            <a:ext cx="3438999" cy="51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3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5080" y="1"/>
            <a:ext cx="7196919" cy="170596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Смирнов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Владимир Иванович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(1887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dirty="0" smtClean="0">
                <a:latin typeface="Garamond" panose="02020404030301010803" pitchFamily="18" charset="0"/>
              </a:rPr>
              <a:t>1974)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1892 -1900	Каменноостровский, 21, в 1897–1903 учился во Введенской гимназии</a:t>
            </a:r>
          </a:p>
          <a:p>
            <a:r>
              <a:rPr lang="ru-RU" dirty="0" smtClean="0">
                <a:latin typeface="Garamond" panose="02020404030301010803" pitchFamily="18" charset="0"/>
              </a:rPr>
              <a:t>1927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</a:t>
            </a:r>
            <a:r>
              <a:rPr lang="ru-RU" dirty="0" smtClean="0">
                <a:latin typeface="Garamond" panose="02020404030301010803" pitchFamily="18" charset="0"/>
              </a:rPr>
              <a:t>1934 Каменноостровский, (ул. </a:t>
            </a:r>
            <a:r>
              <a:rPr lang="ru-RU" dirty="0" err="1" smtClean="0">
                <a:latin typeface="Garamond" panose="02020404030301010803" pitchFamily="18" charset="0"/>
              </a:rPr>
              <a:t>Кр</a:t>
            </a:r>
            <a:r>
              <a:rPr lang="ru-RU" dirty="0" smtClean="0">
                <a:latin typeface="Garamond" panose="02020404030301010803" pitchFamily="18" charset="0"/>
              </a:rPr>
              <a:t>. Зорь, Кировский), 19, кв. 25, 2 этаж.</a:t>
            </a:r>
          </a:p>
          <a:p>
            <a:r>
              <a:rPr lang="ru-RU" dirty="0" smtClean="0">
                <a:latin typeface="Garamond" panose="02020404030301010803" pitchFamily="18" charset="0"/>
              </a:rPr>
              <a:t>Ок. 1957 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</a:t>
            </a:r>
            <a:r>
              <a:rPr lang="ru-RU" dirty="0" smtClean="0">
                <a:latin typeface="Garamond" panose="02020404030301010803" pitchFamily="18" charset="0"/>
              </a:rPr>
              <a:t> 1974 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‒ </a:t>
            </a:r>
            <a:r>
              <a:rPr lang="ru-RU" dirty="0" smtClean="0">
                <a:latin typeface="Garamond" panose="02020404030301010803" pitchFamily="18" charset="0"/>
              </a:rPr>
              <a:t>Каменноостровский, 25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1822" y="1"/>
            <a:ext cx="3357348" cy="72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14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721454" cy="23045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1892 -1900, Каменноостровский, 21-а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(Сейчас №23, Радиевый институт)</a:t>
            </a:r>
            <a:br>
              <a:rPr lang="ru-RU" sz="4000" dirty="0" smtClean="0"/>
            </a:br>
            <a:r>
              <a:rPr lang="ru-RU" sz="4000" dirty="0" smtClean="0"/>
              <a:t>Здесь в детские годы, с 1892 по 1900,</a:t>
            </a:r>
            <a:br>
              <a:rPr lang="ru-RU" sz="4000" dirty="0" smtClean="0"/>
            </a:br>
            <a:r>
              <a:rPr lang="ru-RU" sz="4000" dirty="0" smtClean="0"/>
              <a:t>жил В.И. Смирнов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40" y="2304587"/>
            <a:ext cx="6830120" cy="4553413"/>
          </a:xfrm>
        </p:spPr>
      </p:pic>
    </p:spTree>
    <p:extLst>
      <p:ext uri="{BB962C8B-B14F-4D97-AF65-F5344CB8AC3E}">
        <p14:creationId xmlns:p14="http://schemas.microsoft.com/office/powerpoint/2010/main" val="132023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Николай </a:t>
            </a:r>
            <a:r>
              <a:rPr lang="ru-RU" dirty="0" err="1" smtClean="0">
                <a:latin typeface="Garamond" panose="02020404030301010803" pitchFamily="18" charset="0"/>
              </a:rPr>
              <a:t>Фусс</a:t>
            </a:r>
            <a:r>
              <a:rPr lang="ru-RU" dirty="0">
                <a:latin typeface="Garamond" panose="02020404030301010803" pitchFamily="18" charset="0"/>
              </a:rPr>
              <a:t> (1755–1825</a:t>
            </a:r>
            <a:r>
              <a:rPr lang="ru-RU" dirty="0" smtClean="0">
                <a:latin typeface="Garamond" panose="02020404030301010803" pitchFamily="18" charset="0"/>
              </a:rPr>
              <a:t>)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и Якоб </a:t>
            </a:r>
            <a:r>
              <a:rPr lang="en-US" dirty="0" smtClean="0">
                <a:latin typeface="Garamond" panose="02020404030301010803" pitchFamily="18" charset="0"/>
              </a:rPr>
              <a:t>II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smtClean="0">
                <a:latin typeface="Garamond" panose="02020404030301010803" pitchFamily="18" charset="0"/>
              </a:rPr>
              <a:t>Бернулли (</a:t>
            </a:r>
            <a:r>
              <a:rPr lang="ru-RU" dirty="0">
                <a:latin typeface="Garamond" panose="02020404030301010803" pitchFamily="18" charset="0"/>
              </a:rPr>
              <a:t>1759–1789)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85" y="1859645"/>
            <a:ext cx="3802521" cy="48414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4699" y="1842492"/>
            <a:ext cx="3575713" cy="505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4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Garamond" panose="02020404030301010803" pitchFamily="18" charset="0"/>
              </a:rPr>
              <a:t>Введенская гимназия,</a:t>
            </a:r>
            <a:br>
              <a:rPr lang="ru-RU" sz="6000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Большой пр. П.С., 37</a:t>
            </a:r>
            <a:endParaRPr lang="ru-RU" sz="60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8" y="1648540"/>
            <a:ext cx="8218485" cy="5209459"/>
          </a:xfrm>
        </p:spPr>
      </p:pic>
    </p:spTree>
    <p:extLst>
      <p:ext uri="{BB962C8B-B14F-4D97-AF65-F5344CB8AC3E}">
        <p14:creationId xmlns:p14="http://schemas.microsoft.com/office/powerpoint/2010/main" val="676524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571329" cy="18256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Каменноостровский, 19, кв. 25,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2 этаж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smtClean="0">
                <a:latin typeface="Garamond" panose="02020404030301010803" pitchFamily="18" charset="0"/>
              </a:rPr>
              <a:t>(ул. Красных Зорь, Кировский проспект)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Здесь В.И. Смирнов жил с 1927 по 1934 г.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7272195" cy="4848130"/>
          </a:xfrm>
        </p:spPr>
      </p:pic>
    </p:spTree>
    <p:extLst>
      <p:ext uri="{BB962C8B-B14F-4D97-AF65-F5344CB8AC3E}">
        <p14:creationId xmlns:p14="http://schemas.microsoft.com/office/powerpoint/2010/main" val="847233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5" y="1"/>
            <a:ext cx="10781731" cy="12010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Каменноостровский пр., 25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В этом доме В.И. Смирнов жил с 1957 по 1974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201003"/>
            <a:ext cx="8270544" cy="5513696"/>
          </a:xfrm>
        </p:spPr>
      </p:pic>
    </p:spTree>
    <p:extLst>
      <p:ext uri="{BB962C8B-B14F-4D97-AF65-F5344CB8AC3E}">
        <p14:creationId xmlns:p14="http://schemas.microsoft.com/office/powerpoint/2010/main" val="15519226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>
                <a:latin typeface="Garamond" panose="02020404030301010803" pitchFamily="18" charset="0"/>
              </a:rPr>
              <a:t>Гаврилов Александр Феликсович 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(</a:t>
            </a:r>
            <a:r>
              <a:rPr lang="ru-RU" sz="4000" dirty="0" smtClean="0">
                <a:latin typeface="Garamond" panose="02020404030301010803" pitchFamily="18" charset="0"/>
              </a:rPr>
              <a:t>1887–1961</a:t>
            </a:r>
            <a:r>
              <a:rPr lang="ru-RU" sz="4000" dirty="0" smtClean="0">
                <a:latin typeface="Garamond" panose="02020404030301010803" pitchFamily="18" charset="0"/>
              </a:rPr>
              <a:t>)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с 1922 по 1931 г. – Аптекарский пр., д. 6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5171"/>
            <a:ext cx="3820297" cy="50937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14" y="1705171"/>
            <a:ext cx="7321471" cy="4880980"/>
          </a:xfrm>
        </p:spPr>
      </p:pic>
    </p:spTree>
    <p:extLst>
      <p:ext uri="{BB962C8B-B14F-4D97-AF65-F5344CB8AC3E}">
        <p14:creationId xmlns:p14="http://schemas.microsoft.com/office/powerpoint/2010/main" val="2768099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5535"/>
            <a:ext cx="10515600" cy="15951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Григорий Михайлович </a:t>
            </a:r>
            <a:r>
              <a:rPr lang="ru-RU" dirty="0">
                <a:latin typeface="Garamond" panose="02020404030301010803" pitchFamily="18" charset="0"/>
              </a:rPr>
              <a:t>Фихтенгольц (1888‒1959)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sz="4000" dirty="0">
                <a:latin typeface="Garamond" panose="02020404030301010803" pitchFamily="18" charset="0"/>
              </a:rPr>
              <a:t>1915-1917 – Б. Монетная, </a:t>
            </a:r>
            <a:r>
              <a:rPr lang="ru-RU" sz="4000" dirty="0" smtClean="0">
                <a:latin typeface="Garamond" panose="02020404030301010803" pitchFamily="18" charset="0"/>
              </a:rPr>
              <a:t>22</a:t>
            </a:r>
            <a:r>
              <a:rPr lang="ru-RU" dirty="0">
                <a:latin typeface="Garamond" panose="02020404030301010803" pitchFamily="18" charset="0"/>
              </a:rPr>
              <a:t/>
            </a:r>
            <a:br>
              <a:rPr lang="ru-RU" dirty="0">
                <a:latin typeface="Garamond" panose="02020404030301010803" pitchFamily="18" charset="0"/>
              </a:rPr>
            </a:b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29" y="1825624"/>
            <a:ext cx="3354917" cy="50323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14" y="1825625"/>
            <a:ext cx="3794752" cy="4912940"/>
          </a:xfrm>
        </p:spPr>
      </p:pic>
    </p:spTree>
    <p:extLst>
      <p:ext uri="{BB962C8B-B14F-4D97-AF65-F5344CB8AC3E}">
        <p14:creationId xmlns:p14="http://schemas.microsoft.com/office/powerpoint/2010/main" val="2261395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8" y="29088"/>
            <a:ext cx="11977718" cy="65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84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Другие адреса Фихтенгольца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dirty="0">
                <a:latin typeface="Garamond" panose="02020404030301010803" pitchFamily="18" charset="0"/>
              </a:rPr>
              <a:t>1923 -1926 – Каменноостровский, 66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70" y="1690027"/>
            <a:ext cx="7698260" cy="5130352"/>
          </a:xfrm>
        </p:spPr>
      </p:pic>
    </p:spTree>
    <p:extLst>
      <p:ext uri="{BB962C8B-B14F-4D97-AF65-F5344CB8AC3E}">
        <p14:creationId xmlns:p14="http://schemas.microsoft.com/office/powerpoint/2010/main" val="25805829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Другие адреса Фихтенгольца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1927 </a:t>
            </a:r>
            <a:r>
              <a:rPr lang="ru-RU" dirty="0">
                <a:latin typeface="Garamond" panose="02020404030301010803" pitchFamily="18" charset="0"/>
              </a:rPr>
              <a:t>-1959 – Каменноостровский, 73/75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5" y="1600369"/>
            <a:ext cx="7772399" cy="518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79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40" y="1"/>
            <a:ext cx="1068506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Яков Давыдович Тамаркин (</a:t>
            </a:r>
            <a:r>
              <a:rPr lang="ru-RU" dirty="0">
                <a:latin typeface="Garamond" panose="02020404030301010803" pitchFamily="18" charset="0"/>
              </a:rPr>
              <a:t>1888-1945</a:t>
            </a:r>
            <a:r>
              <a:rPr lang="ru-RU" dirty="0" smtClean="0">
                <a:latin typeface="Garamond" panose="02020404030301010803" pitchFamily="18" charset="0"/>
              </a:rPr>
              <a:t>)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с 1915 по 1918 жил на </a:t>
            </a:r>
            <a:r>
              <a:rPr lang="ru-RU" sz="4000" dirty="0" err="1" smtClean="0">
                <a:latin typeface="Garamond" panose="02020404030301010803" pitchFamily="18" charset="0"/>
              </a:rPr>
              <a:t>Геслеровском</a:t>
            </a:r>
            <a:r>
              <a:rPr lang="ru-RU" sz="4000" dirty="0" smtClean="0">
                <a:latin typeface="Garamond" panose="02020404030301010803" pitchFamily="18" charset="0"/>
              </a:rPr>
              <a:t>, 27</a:t>
            </a:r>
            <a:br>
              <a:rPr lang="ru-RU" sz="4000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(ныне </a:t>
            </a:r>
            <a:r>
              <a:rPr lang="ru-RU" sz="4000" dirty="0">
                <a:latin typeface="Garamond" panose="02020404030301010803" pitchFamily="18" charset="0"/>
              </a:rPr>
              <a:t>Чкаловский пр., Чкаловский </a:t>
            </a:r>
            <a:r>
              <a:rPr lang="ru-RU" sz="4000" dirty="0" smtClean="0">
                <a:latin typeface="Garamond" panose="02020404030301010803" pitchFamily="18" charset="0"/>
              </a:rPr>
              <a:t>18/14)</a:t>
            </a:r>
            <a:endParaRPr lang="ru-RU" sz="4000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2" y="1825624"/>
            <a:ext cx="4220547" cy="50588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45" y="2274093"/>
            <a:ext cx="6415249" cy="4276832"/>
          </a:xfrm>
        </p:spPr>
      </p:pic>
    </p:spTree>
    <p:extLst>
      <p:ext uri="{BB962C8B-B14F-4D97-AF65-F5344CB8AC3E}">
        <p14:creationId xmlns:p14="http://schemas.microsoft.com/office/powerpoint/2010/main" val="23660997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51" y="1"/>
            <a:ext cx="11053549" cy="18256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	</a:t>
            </a:r>
            <a:r>
              <a:rPr lang="ru-RU" dirty="0" smtClean="0">
                <a:latin typeface="Garamond" panose="02020404030301010803" pitchFamily="18" charset="0"/>
              </a:rPr>
              <a:t>Абрам Самуилович </a:t>
            </a:r>
            <a:r>
              <a:rPr lang="ru-RU" dirty="0" err="1" smtClean="0">
                <a:latin typeface="Garamond" panose="02020404030301010803" pitchFamily="18" charset="0"/>
              </a:rPr>
              <a:t>Безикович</a:t>
            </a:r>
            <a:r>
              <a:rPr lang="ru-RU" dirty="0" smtClean="0">
                <a:latin typeface="Garamond" panose="02020404030301010803" pitchFamily="18" charset="0"/>
              </a:rPr>
              <a:t> </a:t>
            </a:r>
            <a:r>
              <a:rPr lang="ru-RU" dirty="0">
                <a:latin typeface="Garamond" panose="02020404030301010803" pitchFamily="18" charset="0"/>
              </a:rPr>
              <a:t>(1891‒1970)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dirty="0">
                <a:latin typeface="Garamond" panose="02020404030301010803" pitchFamily="18" charset="0"/>
              </a:rPr>
              <a:t>	</a:t>
            </a:r>
            <a:r>
              <a:rPr lang="ru-RU" dirty="0" smtClean="0">
                <a:latin typeface="Garamond" panose="02020404030301010803" pitchFamily="18" charset="0"/>
              </a:rPr>
              <a:t>Яков Самуилович </a:t>
            </a:r>
            <a:r>
              <a:rPr lang="ru-RU" dirty="0" err="1">
                <a:latin typeface="Garamond" panose="02020404030301010803" pitchFamily="18" charset="0"/>
              </a:rPr>
              <a:t>Безикович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smtClean="0">
                <a:latin typeface="Garamond" panose="02020404030301010803" pitchFamily="18" charset="0"/>
              </a:rPr>
              <a:t>(1886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dirty="0" smtClean="0">
                <a:latin typeface="Garamond" panose="02020404030301010803" pitchFamily="18" charset="0"/>
              </a:rPr>
              <a:t>1978</a:t>
            </a:r>
            <a:r>
              <a:rPr lang="en-US" dirty="0" smtClean="0">
                <a:latin typeface="Garamond" panose="02020404030301010803" pitchFamily="18" charset="0"/>
              </a:rPr>
              <a:t>?</a:t>
            </a:r>
            <a:r>
              <a:rPr lang="ru-RU" dirty="0" smtClean="0">
                <a:latin typeface="Garamond" panose="02020404030301010803" pitchFamily="18" charset="0"/>
              </a:rPr>
              <a:t>)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sz="4000" dirty="0" smtClean="0">
                <a:latin typeface="Garamond" panose="02020404030301010803" pitchFamily="18" charset="0"/>
              </a:rPr>
              <a:t>с 1924 по 1925 жили на Петропавловской ул., д. 8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672" y="1825624"/>
            <a:ext cx="5196618" cy="503548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18" y="2274093"/>
            <a:ext cx="6434582" cy="4289721"/>
          </a:xfrm>
        </p:spPr>
      </p:pic>
    </p:spTree>
    <p:extLst>
      <p:ext uri="{BB962C8B-B14F-4D97-AF65-F5344CB8AC3E}">
        <p14:creationId xmlns:p14="http://schemas.microsoft.com/office/powerpoint/2010/main" val="227671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093" y="1"/>
            <a:ext cx="10698707" cy="1690688"/>
          </a:xfrm>
        </p:spPr>
        <p:txBody>
          <a:bodyPr>
            <a:noAutofit/>
          </a:bodyPr>
          <a:lstStyle/>
          <a:p>
            <a:r>
              <a:rPr lang="ru-RU" sz="3200" dirty="0">
                <a:latin typeface="Garamond" panose="02020404030301010803" pitchFamily="18" charset="0"/>
              </a:rPr>
              <a:t>Иоганн Вильгельм </a:t>
            </a:r>
            <a:r>
              <a:rPr lang="ru-RU" sz="3200" dirty="0" smtClean="0">
                <a:latin typeface="Garamond" panose="02020404030301010803" pitchFamily="18" charset="0"/>
              </a:rPr>
              <a:t>Барт. </a:t>
            </a:r>
            <a:r>
              <a:rPr lang="ru-RU" sz="3200" dirty="0">
                <a:latin typeface="Garamond" panose="02020404030301010803" pitchFamily="18" charset="0"/>
              </a:rPr>
              <a:t>Панорама Малой </a:t>
            </a:r>
            <a:r>
              <a:rPr lang="ru-RU" sz="3200" dirty="0" err="1">
                <a:latin typeface="Garamond" panose="02020404030301010803" pitchFamily="18" charset="0"/>
              </a:rPr>
              <a:t>Невки</a:t>
            </a:r>
            <a:r>
              <a:rPr lang="ru-RU" sz="3200" dirty="0">
                <a:latin typeface="Garamond" panose="02020404030301010803" pitchFamily="18" charset="0"/>
              </a:rPr>
              <a:t>. 1810-е гг. (Слева – Аптекарский остров, справа – Каменный остров)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690689"/>
            <a:ext cx="7793169" cy="5106946"/>
          </a:xfrm>
        </p:spPr>
      </p:pic>
    </p:spTree>
    <p:extLst>
      <p:ext uri="{BB962C8B-B14F-4D97-AF65-F5344CB8AC3E}">
        <p14:creationId xmlns:p14="http://schemas.microsoft.com/office/powerpoint/2010/main" val="10812041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Garamond" panose="02020404030301010803" pitchFamily="18" charset="0"/>
              </a:rPr>
              <a:t>Кошляков</a:t>
            </a:r>
            <a:r>
              <a:rPr lang="ru-RU" dirty="0">
                <a:latin typeface="Garamond" panose="02020404030301010803" pitchFamily="18" charset="0"/>
              </a:rPr>
              <a:t> Николай Сергеевич (</a:t>
            </a:r>
            <a:r>
              <a:rPr lang="ru-RU" dirty="0" smtClean="0">
                <a:latin typeface="Garamond" panose="02020404030301010803" pitchFamily="18" charset="0"/>
              </a:rPr>
              <a:t>1891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dirty="0" smtClean="0">
                <a:latin typeface="Garamond" panose="02020404030301010803" pitchFamily="18" charset="0"/>
              </a:rPr>
              <a:t>1958</a:t>
            </a:r>
            <a:r>
              <a:rPr lang="ru-RU" dirty="0">
                <a:latin typeface="Garamond" panose="02020404030301010803" pitchFamily="18" charset="0"/>
              </a:rPr>
              <a:t>),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1927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dirty="0" smtClean="0">
                <a:latin typeface="Garamond" panose="02020404030301010803" pitchFamily="18" charset="0"/>
              </a:rPr>
              <a:t>1935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dirty="0" smtClean="0">
                <a:latin typeface="Garamond" panose="02020404030301010803" pitchFamily="18" charset="0"/>
              </a:rPr>
              <a:t> </a:t>
            </a:r>
            <a:r>
              <a:rPr lang="ru-RU" dirty="0">
                <a:latin typeface="Garamond" panose="02020404030301010803" pitchFamily="18" charset="0"/>
              </a:rPr>
              <a:t>Пр. Карла Либкнехта (ныне Большой пр. </a:t>
            </a:r>
            <a:r>
              <a:rPr lang="ru-RU" dirty="0" smtClean="0">
                <a:latin typeface="Garamond" panose="02020404030301010803" pitchFamily="18" charset="0"/>
              </a:rPr>
              <a:t>П. С.), </a:t>
            </a:r>
            <a:r>
              <a:rPr lang="ru-RU" dirty="0">
                <a:latin typeface="Garamond" panose="02020404030301010803" pitchFamily="18" charset="0"/>
              </a:rPr>
              <a:t>д. </a:t>
            </a:r>
            <a:r>
              <a:rPr lang="ru-RU" dirty="0" smtClean="0">
                <a:latin typeface="Garamond" panose="02020404030301010803" pitchFamily="18" charset="0"/>
              </a:rPr>
              <a:t>98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8424" y="1764692"/>
            <a:ext cx="3651156" cy="509330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71" y="2274093"/>
            <a:ext cx="6905429" cy="4603619"/>
          </a:xfrm>
        </p:spPr>
      </p:pic>
    </p:spTree>
    <p:extLst>
      <p:ext uri="{BB962C8B-B14F-4D97-AF65-F5344CB8AC3E}">
        <p14:creationId xmlns:p14="http://schemas.microsoft.com/office/powerpoint/2010/main" val="1056380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Garamond" panose="02020404030301010803" pitchFamily="18" charset="0"/>
              </a:rPr>
              <a:t>Пелагея Яковлевна </a:t>
            </a:r>
            <a:r>
              <a:rPr lang="ru-RU" sz="3600" dirty="0" err="1">
                <a:latin typeface="Garamond" panose="02020404030301010803" pitchFamily="18" charset="0"/>
              </a:rPr>
              <a:t>Полубаринова-Кочина</a:t>
            </a:r>
            <a:r>
              <a:rPr lang="ru-RU" sz="3600" dirty="0">
                <a:latin typeface="Garamond" panose="02020404030301010803" pitchFamily="18" charset="0"/>
              </a:rPr>
              <a:t> </a:t>
            </a:r>
            <a:r>
              <a:rPr lang="ru-RU" sz="3600" dirty="0" smtClean="0">
                <a:latin typeface="Garamond" panose="02020404030301010803" pitchFamily="18" charset="0"/>
              </a:rPr>
              <a:t>(1899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3600" dirty="0" smtClean="0">
                <a:latin typeface="Garamond" panose="02020404030301010803" pitchFamily="18" charset="0"/>
              </a:rPr>
              <a:t>1999</a:t>
            </a:r>
            <a:r>
              <a:rPr lang="ru-RU" sz="3600" dirty="0">
                <a:latin typeface="Garamond" panose="02020404030301010803" pitchFamily="18" charset="0"/>
              </a:rPr>
              <a:t>) и </a:t>
            </a:r>
            <a:r>
              <a:rPr lang="ru-RU" sz="3600" dirty="0" smtClean="0">
                <a:latin typeface="Garamond" panose="02020404030301010803" pitchFamily="18" charset="0"/>
              </a:rPr>
              <a:t>Николай </a:t>
            </a:r>
            <a:r>
              <a:rPr lang="ru-RU" sz="3600" dirty="0" err="1" smtClean="0">
                <a:latin typeface="Garamond" panose="02020404030301010803" pitchFamily="18" charset="0"/>
              </a:rPr>
              <a:t>Евграфович</a:t>
            </a:r>
            <a:r>
              <a:rPr lang="ru-RU" sz="3600" dirty="0" smtClean="0">
                <a:latin typeface="Garamond" panose="02020404030301010803" pitchFamily="18" charset="0"/>
              </a:rPr>
              <a:t> </a:t>
            </a:r>
            <a:r>
              <a:rPr lang="ru-RU" sz="3600" dirty="0" err="1">
                <a:latin typeface="Garamond" panose="02020404030301010803" pitchFamily="18" charset="0"/>
              </a:rPr>
              <a:t>Кочин</a:t>
            </a:r>
            <a:r>
              <a:rPr lang="ru-RU" sz="3600" dirty="0">
                <a:latin typeface="Garamond" panose="02020404030301010803" pitchFamily="18" charset="0"/>
              </a:rPr>
              <a:t> (1901‒1944)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8693" y="1542198"/>
            <a:ext cx="5658883" cy="1078172"/>
          </a:xfrm>
        </p:spPr>
        <p:txBody>
          <a:bodyPr>
            <a:normAutofit lnSpcReduction="10000"/>
          </a:bodyPr>
          <a:lstStyle/>
          <a:p>
            <a:r>
              <a:rPr lang="ru-RU" b="0" dirty="0" smtClean="0">
                <a:latin typeface="Garamond" panose="02020404030301010803" pitchFamily="18" charset="0"/>
              </a:rPr>
              <a:t>П.Я. </a:t>
            </a:r>
            <a:r>
              <a:rPr lang="ru-RU" b="0" dirty="0" err="1" smtClean="0">
                <a:latin typeface="Garamond" panose="02020404030301010803" pitchFamily="18" charset="0"/>
              </a:rPr>
              <a:t>Полубаринова</a:t>
            </a:r>
            <a:r>
              <a:rPr lang="ru-RU" b="0" dirty="0" smtClean="0">
                <a:latin typeface="Garamond" panose="02020404030301010803" pitchFamily="18" charset="0"/>
              </a:rPr>
              <a:t> в 1921 г. жила </a:t>
            </a:r>
            <a:r>
              <a:rPr lang="ru-RU" b="0" dirty="0">
                <a:latin typeface="Garamond" panose="02020404030301010803" pitchFamily="18" charset="0"/>
              </a:rPr>
              <a:t>в </a:t>
            </a:r>
            <a:r>
              <a:rPr lang="ru-RU" b="0" dirty="0" smtClean="0">
                <a:latin typeface="Garamond" panose="02020404030301010803" pitchFamily="18" charset="0"/>
              </a:rPr>
              <a:t>Доме </a:t>
            </a:r>
            <a:r>
              <a:rPr lang="ru-RU" b="0" dirty="0">
                <a:latin typeface="Garamond" panose="02020404030301010803" pitchFamily="18" charset="0"/>
              </a:rPr>
              <a:t>коммуны студентов – </a:t>
            </a:r>
            <a:r>
              <a:rPr lang="ru-RU" b="0" dirty="0" err="1">
                <a:latin typeface="Garamond" panose="02020404030301010803" pitchFamily="18" charset="0"/>
              </a:rPr>
              <a:t>Мытнинская</a:t>
            </a:r>
            <a:r>
              <a:rPr lang="ru-RU" b="0" dirty="0">
                <a:latin typeface="Garamond" panose="02020404030301010803" pitchFamily="18" charset="0"/>
              </a:rPr>
              <a:t> наб., 5/2.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8693" y="2941769"/>
            <a:ext cx="2421775" cy="32478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b="0" dirty="0" smtClean="0">
                <a:latin typeface="Garamond" panose="02020404030301010803" pitchFamily="18" charset="0"/>
              </a:rPr>
              <a:t>В 1931-1934 г. супруги жили на </a:t>
            </a:r>
            <a:r>
              <a:rPr lang="ru-RU" b="0" dirty="0" err="1" smtClean="0">
                <a:latin typeface="Garamond" panose="02020404030301010803" pitchFamily="18" charset="0"/>
              </a:rPr>
              <a:t>Мытнинской</a:t>
            </a:r>
            <a:r>
              <a:rPr lang="ru-RU" b="0" dirty="0" smtClean="0">
                <a:latin typeface="Garamond" panose="02020404030301010803" pitchFamily="18" charset="0"/>
              </a:rPr>
              <a:t> набережной, 11</a:t>
            </a:r>
            <a:endParaRPr lang="ru-RU" b="0" dirty="0">
              <a:latin typeface="Garamond" panose="02020404030301010803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68157" y="2505074"/>
            <a:ext cx="5591578" cy="4127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433" y="2941769"/>
            <a:ext cx="2094378" cy="321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29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Garamond" panose="02020404030301010803" pitchFamily="18" charset="0"/>
              </a:rPr>
              <a:t>Сергей Львович Соболев (1908-1989),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>Родился </a:t>
            </a:r>
            <a:r>
              <a:rPr lang="ru-RU" sz="2400" dirty="0" smtClean="0">
                <a:latin typeface="Garamond" panose="02020404030301010803" pitchFamily="18" charset="0"/>
              </a:rPr>
              <a:t>на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ru-RU" sz="2400" dirty="0" err="1" smtClean="0">
                <a:latin typeface="Garamond" panose="02020404030301010803" pitchFamily="18" charset="0"/>
              </a:rPr>
              <a:t>Геслеровском</a:t>
            </a:r>
            <a:r>
              <a:rPr lang="ru-RU" sz="2400" dirty="0" smtClean="0">
                <a:latin typeface="Garamond" panose="02020404030301010803" pitchFamily="18" charset="0"/>
              </a:rPr>
              <a:t> </a:t>
            </a:r>
            <a:r>
              <a:rPr lang="ru-RU" sz="2400" dirty="0">
                <a:latin typeface="Garamond" panose="02020404030301010803" pitchFamily="18" charset="0"/>
              </a:rPr>
              <a:t>пер. </a:t>
            </a:r>
            <a:r>
              <a:rPr lang="ru-RU" sz="2400" dirty="0" smtClean="0">
                <a:latin typeface="Garamond" panose="02020404030301010803" pitchFamily="18" charset="0"/>
              </a:rPr>
              <a:t>17-а, совр. адрес Чкаловский, 34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3161972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96" y="1825625"/>
            <a:ext cx="6527008" cy="4351338"/>
          </a:xfrm>
        </p:spPr>
      </p:pic>
    </p:spTree>
    <p:extLst>
      <p:ext uri="{BB962C8B-B14F-4D97-AF65-F5344CB8AC3E}">
        <p14:creationId xmlns:p14="http://schemas.microsoft.com/office/powerpoint/2010/main" val="30069202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797" y="1"/>
            <a:ext cx="10726003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>
                <a:latin typeface="Garamond" panose="02020404030301010803" pitchFamily="18" charset="0"/>
              </a:rPr>
              <a:t/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Сергей Львович </a:t>
            </a:r>
            <a:r>
              <a:rPr lang="ru-RU" dirty="0">
                <a:latin typeface="Garamond" panose="02020404030301010803" pitchFamily="18" charset="0"/>
              </a:rPr>
              <a:t>Соболев (1908-1989),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Жил </a:t>
            </a:r>
            <a:r>
              <a:rPr lang="ru-RU" sz="2400" dirty="0">
                <a:latin typeface="Garamond" panose="02020404030301010803" pitchFamily="18" charset="0"/>
              </a:rPr>
              <a:t>на </a:t>
            </a:r>
            <a:r>
              <a:rPr lang="ru-RU" sz="2400" dirty="0" err="1">
                <a:latin typeface="Garamond" panose="02020404030301010803" pitchFamily="18" charset="0"/>
              </a:rPr>
              <a:t>Ропшинской</a:t>
            </a:r>
            <a:r>
              <a:rPr lang="ru-RU" sz="2400" dirty="0">
                <a:latin typeface="Garamond" panose="02020404030301010803" pitchFamily="18" charset="0"/>
              </a:rPr>
              <a:t> улице, </a:t>
            </a:r>
            <a:r>
              <a:rPr lang="ru-RU" sz="2400" dirty="0" smtClean="0">
                <a:latin typeface="Garamond" panose="02020404030301010803" pitchFamily="18" charset="0"/>
              </a:rPr>
              <a:t>23, затем 25 и жил там в 1930-ее гг</a:t>
            </a:r>
            <a:r>
              <a:rPr lang="ru-RU" sz="2400" dirty="0">
                <a:latin typeface="Garamond" panose="02020404030301010803" pitchFamily="18" charset="0"/>
              </a:rPr>
              <a:t>. </a:t>
            </a:r>
            <a:r>
              <a:rPr lang="ru-RU" sz="2400" dirty="0" smtClean="0">
                <a:latin typeface="Garamond" panose="02020404030301010803" pitchFamily="18" charset="0"/>
              </a:rPr>
              <a:t/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Ещё один его адрес на П.С.: Переулок Талалихина, 5/15.</a:t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/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/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773" y="1690689"/>
            <a:ext cx="6554621" cy="4858392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73829" y="1505337"/>
            <a:ext cx="3479971" cy="2562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29" y="4280755"/>
            <a:ext cx="3570084" cy="237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414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901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Лоренц   Георгий   Рудольфович  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(</a:t>
            </a:r>
            <a:r>
              <a:rPr lang="en-US" dirty="0">
                <a:latin typeface="Garamond" panose="02020404030301010803" pitchFamily="18" charset="0"/>
              </a:rPr>
              <a:t>George G. Lorentz, 1910–2006</a:t>
            </a:r>
            <a:r>
              <a:rPr lang="en-US" dirty="0" smtClean="0">
                <a:latin typeface="Garamond" panose="02020404030301010803" pitchFamily="18" charset="0"/>
              </a:rPr>
              <a:t>)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sz="3600" dirty="0" smtClean="0">
                <a:latin typeface="Garamond" panose="02020404030301010803" pitchFamily="18" charset="0"/>
              </a:rPr>
              <a:t>Родился на ул. проф. Попова, 12</a:t>
            </a:r>
            <a:endParaRPr lang="ru-RU" sz="3600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27" y="1735171"/>
            <a:ext cx="3753135" cy="50768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74" y="1735171"/>
            <a:ext cx="5623534" cy="4952232"/>
          </a:xfrm>
        </p:spPr>
      </p:pic>
    </p:spTree>
    <p:extLst>
      <p:ext uri="{BB962C8B-B14F-4D97-AF65-F5344CB8AC3E}">
        <p14:creationId xmlns:p14="http://schemas.microsoft.com/office/powerpoint/2010/main" val="14423254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00025"/>
            <a:ext cx="4700588" cy="1857375"/>
          </a:xfrm>
        </p:spPr>
        <p:txBody>
          <a:bodyPr>
            <a:noAutofit/>
          </a:bodyPr>
          <a:lstStyle/>
          <a:p>
            <a:r>
              <a:rPr lang="ru-RU" sz="2400" dirty="0">
                <a:latin typeface="Garamond" panose="02020404030301010803" pitchFamily="18" charset="0"/>
              </a:rPr>
              <a:t>Фото из личного архива И.И. Гордона, подпись его же. Опубликовано Е.И. Гордоном в журнале «Семь искусств» 2011, 11(24</a:t>
            </a:r>
            <a:r>
              <a:rPr lang="ru-RU" sz="2400" dirty="0" smtClean="0">
                <a:latin typeface="Garamond" panose="02020404030301010803" pitchFamily="18" charset="0"/>
              </a:rPr>
              <a:t>).</a:t>
            </a:r>
            <a:endParaRPr lang="ru-RU" sz="2400" dirty="0"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837" r="11837"/>
          <a:stretch>
            <a:fillRect/>
          </a:stretch>
        </p:blipFill>
        <p:spPr>
          <a:xfrm>
            <a:off x="4662472" y="414339"/>
            <a:ext cx="7418702" cy="585787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" y="3443289"/>
            <a:ext cx="4443412" cy="2343150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Датировано 29 марта 1931 года – выпуск математического факультета Ленинградского университета. Верхний ряд (слева направо): И.И. Гордон, Борис Николаевич Соколов, Василий Никитич Галич. Нижний ряд (слева направо) Марковец Николай Николаевич, </a:t>
            </a:r>
            <a:r>
              <a:rPr lang="ru-RU" sz="2000" dirty="0" err="1">
                <a:latin typeface="Garamond" panose="02020404030301010803" pitchFamily="18" charset="0"/>
              </a:rPr>
              <a:t>Инпиц</a:t>
            </a:r>
            <a:r>
              <a:rPr lang="ru-RU" sz="2000" dirty="0">
                <a:latin typeface="Garamond" panose="02020404030301010803" pitchFamily="18" charset="0"/>
              </a:rPr>
              <a:t> (?) Мария Даниловна, Лоренц Георгий Рудольфович. </a:t>
            </a:r>
          </a:p>
        </p:txBody>
      </p:sp>
    </p:spTree>
    <p:extLst>
      <p:ext uri="{BB962C8B-B14F-4D97-AF65-F5344CB8AC3E}">
        <p14:creationId xmlns:p14="http://schemas.microsoft.com/office/powerpoint/2010/main" val="23715980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36" y="1"/>
            <a:ext cx="10657764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Леонид Витальевич </a:t>
            </a:r>
            <a:r>
              <a:rPr lang="ru-RU" dirty="0">
                <a:latin typeface="Garamond" panose="02020404030301010803" pitchFamily="18" charset="0"/>
              </a:rPr>
              <a:t>Канторович (1912‒1986)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dirty="0">
                <a:latin typeface="Garamond" panose="02020404030301010803" pitchFamily="18" charset="0"/>
              </a:rPr>
              <a:t>с 1923 (1926?) по 1960-е гг. жил в </a:t>
            </a:r>
            <a:r>
              <a:rPr lang="ru-RU" dirty="0" smtClean="0">
                <a:latin typeface="Garamond" panose="02020404030301010803" pitchFamily="18" charset="0"/>
              </a:rPr>
              <a:t>д. </a:t>
            </a:r>
            <a:r>
              <a:rPr lang="ru-RU" dirty="0">
                <a:latin typeface="Garamond" panose="02020404030301010803" pitchFamily="18" charset="0"/>
              </a:rPr>
              <a:t>32 по Большому пр. П.С., (</a:t>
            </a:r>
            <a:r>
              <a:rPr lang="ru-RU" dirty="0" err="1">
                <a:latin typeface="Garamond" panose="02020404030301010803" pitchFamily="18" charset="0"/>
              </a:rPr>
              <a:t>Ропшинская</a:t>
            </a:r>
            <a:r>
              <a:rPr lang="ru-RU" dirty="0">
                <a:latin typeface="Garamond" panose="02020404030301010803" pitchFamily="18" charset="0"/>
              </a:rPr>
              <a:t> ул. д.1).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1697" y="1821202"/>
            <a:ext cx="3417674" cy="503679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71" y="2274093"/>
            <a:ext cx="6905429" cy="4603619"/>
          </a:xfrm>
        </p:spPr>
      </p:pic>
    </p:spTree>
    <p:extLst>
      <p:ext uri="{BB962C8B-B14F-4D97-AF65-F5344CB8AC3E}">
        <p14:creationId xmlns:p14="http://schemas.microsoft.com/office/powerpoint/2010/main" val="1500745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Л.В. Канторович в 14 лет (студент ЛГУ, 1926 г.) </a:t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и в 18 лет (выпускник </a:t>
            </a:r>
            <a:r>
              <a:rPr lang="ru-RU" dirty="0" smtClean="0">
                <a:latin typeface="Garamond" panose="02020404030301010803" pitchFamily="18" charset="0"/>
              </a:rPr>
              <a:t>ЛГУ </a:t>
            </a:r>
            <a:r>
              <a:rPr lang="ru-RU" dirty="0" smtClean="0">
                <a:latin typeface="Garamond" panose="02020404030301010803" pitchFamily="18" charset="0"/>
              </a:rPr>
              <a:t>1930 г.)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13" y="1614214"/>
            <a:ext cx="3275463" cy="49070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16" y="1690688"/>
            <a:ext cx="3671243" cy="4830585"/>
          </a:xfrm>
        </p:spPr>
      </p:pic>
    </p:spTree>
    <p:extLst>
      <p:ext uri="{BB962C8B-B14F-4D97-AF65-F5344CB8AC3E}">
        <p14:creationId xmlns:p14="http://schemas.microsoft.com/office/powerpoint/2010/main" val="9569972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893" y="300252"/>
            <a:ext cx="10515600" cy="13767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Garamond" panose="02020404030301010803" pitchFamily="18" charset="0"/>
              </a:rPr>
              <a:t/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/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/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/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sz="3600" dirty="0" smtClean="0">
                <a:latin typeface="Garamond" panose="02020404030301010803" pitchFamily="18" charset="0"/>
              </a:rPr>
              <a:t>Сергей Михайлович </a:t>
            </a:r>
            <a:r>
              <a:rPr lang="ru-RU" sz="3600" dirty="0">
                <a:latin typeface="Garamond" panose="02020404030301010803" pitchFamily="18" charset="0"/>
              </a:rPr>
              <a:t>Лозинский (1914-1985</a:t>
            </a:r>
            <a:r>
              <a:rPr lang="ru-RU" sz="3600" dirty="0" smtClean="0">
                <a:latin typeface="Garamond" panose="02020404030301010803" pitchFamily="18" charset="0"/>
              </a:rPr>
              <a:t>)</a:t>
            </a:r>
            <a:r>
              <a:rPr lang="en-US" sz="2400" dirty="0" smtClean="0">
                <a:latin typeface="Garamond" panose="02020404030301010803" pitchFamily="18" charset="0"/>
              </a:rPr>
              <a:t/>
            </a:r>
            <a:br>
              <a:rPr lang="en-US" sz="2400" dirty="0" smtClean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В 1914 г. семья жила на Малом пр. П.С., 26-28</a:t>
            </a:r>
            <a:br>
              <a:rPr lang="ru-RU" sz="2400" dirty="0" smtClean="0">
                <a:latin typeface="Garamond" panose="02020404030301010803" pitchFamily="18" charset="0"/>
              </a:rPr>
            </a:br>
            <a:r>
              <a:rPr lang="ru-RU" sz="2400" dirty="0" smtClean="0">
                <a:latin typeface="Garamond" panose="02020404030301010803" pitchFamily="18" charset="0"/>
              </a:rPr>
              <a:t>С 1915 про 1941 и после 1945 жилой </a:t>
            </a:r>
            <a:r>
              <a:rPr lang="ru-RU" sz="2400" dirty="0">
                <a:latin typeface="Garamond" panose="02020404030301010803" pitchFamily="18" charset="0"/>
              </a:rPr>
              <a:t>кооперативный дом Третьего Петроградского товарищества собственников квартир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2400" dirty="0" smtClean="0">
                <a:latin typeface="Garamond" panose="02020404030301010803" pitchFamily="18" charset="0"/>
              </a:rPr>
              <a:t> </a:t>
            </a:r>
            <a:r>
              <a:rPr lang="ru-RU" sz="2400" dirty="0">
                <a:latin typeface="Garamond" panose="02020404030301010803" pitchFamily="18" charset="0"/>
              </a:rPr>
              <a:t>Каменноостровский проспект, 73-75.</a:t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/>
            </a:r>
            <a:br>
              <a:rPr lang="en-US" dirty="0" smtClean="0">
                <a:latin typeface="Garamond" panose="02020404030301010803" pitchFamily="18" charset="0"/>
              </a:rPr>
            </a:b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8" y="1978925"/>
            <a:ext cx="6878472" cy="4585648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75" y="1720839"/>
            <a:ext cx="3095037" cy="4843734"/>
          </a:xfrm>
        </p:spPr>
      </p:pic>
    </p:spTree>
    <p:extLst>
      <p:ext uri="{BB962C8B-B14F-4D97-AF65-F5344CB8AC3E}">
        <p14:creationId xmlns:p14="http://schemas.microsoft.com/office/powerpoint/2010/main" val="1521468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9" y="109182"/>
            <a:ext cx="10494409" cy="66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347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Garamond" panose="02020404030301010803" pitchFamily="18" charset="0"/>
              </a:rPr>
              <a:t>176 единая трудовая школа, Петроградская наб., 2/4. Выпускной класс С. Лозинского, 1931 г.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2169446"/>
            <a:ext cx="5671305" cy="4009946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3773" y="2273078"/>
            <a:ext cx="5856027" cy="39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372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0263" y="2085976"/>
            <a:ext cx="8386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6000" dirty="0">
                <a:latin typeface="Garamond" panose="02020404030301010803" pitchFamily="18" charset="0"/>
                <a:cs typeface="Segoe UI Semilight" panose="020B0402040204020203" pitchFamily="34" charset="0"/>
              </a:rPr>
              <a:t>Благодарю за внимание</a:t>
            </a:r>
            <a:endParaRPr lang="ru-RU" sz="6000" dirty="0">
              <a:effectLst/>
              <a:latin typeface="Garamond" panose="02020404030301010803" pitchFamily="18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4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Garamond" panose="02020404030301010803" pitchFamily="18" charset="0"/>
              </a:rPr>
              <a:t>Санкт-Петербург в 1799 г.</a:t>
            </a:r>
            <a:endParaRPr lang="ru-RU" sz="6000" dirty="0"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41" y="1476376"/>
            <a:ext cx="6380167" cy="5381624"/>
          </a:xfrm>
        </p:spPr>
      </p:pic>
    </p:spTree>
    <p:extLst>
      <p:ext uri="{BB962C8B-B14F-4D97-AF65-F5344CB8AC3E}">
        <p14:creationId xmlns:p14="http://schemas.microsoft.com/office/powerpoint/2010/main" val="1282867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21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3646</TotalTime>
  <Words>1263</Words>
  <Application>Microsoft Office PowerPoint</Application>
  <PresentationFormat>Широкоэкранный</PresentationFormat>
  <Paragraphs>168</Paragraphs>
  <Slides>71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Garamond</vt:lpstr>
      <vt:lpstr>Segoe UI Semilight</vt:lpstr>
      <vt:lpstr>Times New Roman</vt:lpstr>
      <vt:lpstr>Тема Office</vt:lpstr>
      <vt:lpstr>Математики  Петербургской стороны </vt:lpstr>
      <vt:lpstr>Санкт-Петербург в 1737 г.</vt:lpstr>
      <vt:lpstr>Леонард Эйлер (1707–1783) и его сын  Иоганн Альбрехт (1734–1800)</vt:lpstr>
      <vt:lpstr>Братья Бернулли Николай II (1695–1726) и Даниил (1700–1782)</vt:lpstr>
      <vt:lpstr>Николай Фусс (1755–1825) и Якоб II Бернулли (1759–1789)</vt:lpstr>
      <vt:lpstr>Иоганн Вильгельм Барт. Панорама Малой Невки. 1810-е гг. (Слева – Аптекарский остров, справа – Каменный остров)</vt:lpstr>
      <vt:lpstr>Презентация PowerPoint</vt:lpstr>
      <vt:lpstr>Санкт-Петербург в 1799 г.</vt:lpstr>
      <vt:lpstr>Презентация PowerPoint</vt:lpstr>
      <vt:lpstr>Санкт-Петербург в 1913 г.</vt:lpstr>
      <vt:lpstr>Петроградский район Ленинграда в 1925 г.</vt:lpstr>
      <vt:lpstr>Учебные заведения  Петербургской стороны</vt:lpstr>
      <vt:lpstr>Александровский лицей Каменноостровский,21-23</vt:lpstr>
      <vt:lpstr> В Александровском Лицее  5 последних лет своей жизни работал и жил  Вулих Захар Борисович (1844-1897)  </vt:lpstr>
      <vt:lpstr> Вулих Захар Захарович (1869-1941)   . </vt:lpstr>
      <vt:lpstr>Электротехнический институт  Императора  Александра III, ул. проф. Попова (Песочная), 5. Учебное здание и профессорский дом</vt:lpstr>
      <vt:lpstr>Математики, работавшие в ЭТИ с 1903 г. – Электротехнический институт Императора Александра III,  с 1923 г.  - Электротехнический Институт им. В.И. Ульянова (Ленина).</vt:lpstr>
      <vt:lpstr>Женский Педагогический институт,  Малая Посадская, 26</vt:lpstr>
      <vt:lpstr>Математики, работавшие на Малой Посадской, 26  до 1917 – Императорский Женский Педагогический институт,  до 1924 г. - Государственный Педагогический институт им. А.И. Герцена.  С 1925 г. институт переведён на набережную Мойки 48-52 (или Казанская, 3)</vt:lpstr>
      <vt:lpstr> Третий  Педагогический ин-т Каменноостровский пр.,  д. 66</vt:lpstr>
      <vt:lpstr>Математики,  жившие  на Петербургской стороне </vt:lpstr>
      <vt:lpstr>Презентация PowerPoint</vt:lpstr>
      <vt:lpstr>Поссе Константин Александрович  (1847-1928)</vt:lpstr>
      <vt:lpstr>Совет ЭТИ в 1904 г. </vt:lpstr>
      <vt:lpstr>Дома, где жил  К.А. Поссе</vt:lpstr>
      <vt:lpstr>Крылов Алексей Николаевич (1863-1945) с 1900 по 1913 – дом 6 по Зверинской ул.;  с 1913 по 1928 – д. 58 по Каменностровскому пр. </vt:lpstr>
      <vt:lpstr>Владимир Андреевич Стеклов (1863/64-1926),  в 1907-1917 на Зверинской улице в доме 6 </vt:lpstr>
      <vt:lpstr>Гурий Васильевич Колосов (1867‒1936), 1914 г. – Песочная ул, 7 1915-1936 – Песочная (проф. Попова) ул., 5D, кв. 20  </vt:lpstr>
      <vt:lpstr>Гюнтер Николай Максимович (1871-1941), с 1912 до 1941г. – Большой пр. П.С., 13, кв. 10</vt:lpstr>
      <vt:lpstr>Галёркин Борис Григорьевич (1871‒1945)  1911‒1933 - Кронверкская улица, д. 20-б (сейчас д. 14) </vt:lpstr>
      <vt:lpstr>Степан Александрович Богомолов (1877-1965) </vt:lpstr>
      <vt:lpstr>П.С., Малый пр., д. 71, или, что то же, Бармалеева улица, д. 18  </vt:lpstr>
      <vt:lpstr>Гернет Надежда Николаевна (1877-1943)</vt:lpstr>
      <vt:lpstr>Презентация PowerPoint</vt:lpstr>
      <vt:lpstr> Съезжинская улица,  д. 24 </vt:lpstr>
      <vt:lpstr>Степан Прокофьевич Тимошенко (1878-1972), 1912 – Аптекарский пр., 10-а; 1913-1915 – Песочная ул., 5D </vt:lpstr>
      <vt:lpstr>Билибин Александр Яковлевич (1879-1935) 1904 –Церковная (ныне Блохина), 17. 1905-1908 г. –Мытнинская наб., 11.  1927-1935 - Ул. Плуталова, д. 20</vt:lpstr>
      <vt:lpstr>Сергей Натанович Бернштейн (1880‒1968)</vt:lpstr>
      <vt:lpstr>Пауль Эренфест (1880‒1933) и Татьяна Алексеевна Афанасьева (1976‒1964)</vt:lpstr>
      <vt:lpstr> Жили в Петербурге в 1907-1912 гг.,  в 1910-1912 гг. ‒ на Лопухинской улице (ныне ул. академика Павлова), д. 7-а. </vt:lpstr>
      <vt:lpstr>В парке Политехнического института, под окнами квартиры А. Ф. Иоффе (корпус 1), около 1912 г.  </vt:lpstr>
      <vt:lpstr>Презентация PowerPoint</vt:lpstr>
      <vt:lpstr>Яков Исидорович Перельман (1882–1942) 1914‒1942 ‒ Плуталова улица, 2</vt:lpstr>
      <vt:lpstr>Ольга Андреевна Полосухина (1883-1958) с 1912 по 1931 г. – Большая Белозерская, 18 (Ныне ул. Воскова, 18)</vt:lpstr>
      <vt:lpstr>Яков Викторович Успенский (1883-1947) с 1907 по 1926 г. жил на Широкой улице, 16 (ныне ул. Ленина, 28)</vt:lpstr>
      <vt:lpstr>Герман Максимович Мюнц (Мюнтц)  1884-1956</vt:lpstr>
      <vt:lpstr>Яков Александрович (Абрамович) Шохат (1886‒1944) с 1912 по 1917 жил на Гулярной ул., д. 18 (ныне ул. Лизы Чайкиной)</vt:lpstr>
      <vt:lpstr>Смирнов  Владимир Иванович  (1887‒1974)</vt:lpstr>
      <vt:lpstr>1892 -1900, Каменноостровский, 21-а  (Сейчас №23, Радиевый институт) Здесь в детские годы, с 1892 по 1900, жил В.И. Смирнов</vt:lpstr>
      <vt:lpstr>Введенская гимназия, Большой пр. П.С., 37</vt:lpstr>
      <vt:lpstr>Каменноостровский, 19, кв. 25,  2 этаж (ул. Красных Зорь, Кировский проспект) Здесь В.И. Смирнов жил с 1927 по 1934 г.</vt:lpstr>
      <vt:lpstr> Каменноостровский пр., 25 В этом доме В.И. Смирнов жил с 1957 по 1974 г. </vt:lpstr>
      <vt:lpstr>Гаврилов Александр Феликсович  (1887–1961) с 1922 по 1931 г. – Аптекарский пр., д. 6</vt:lpstr>
      <vt:lpstr> Григорий Михайлович Фихтенгольц (1888‒1959) 1915-1917 – Б. Монетная, 22 </vt:lpstr>
      <vt:lpstr>Презентация PowerPoint</vt:lpstr>
      <vt:lpstr>Другие адреса Фихтенгольца 1923 -1926 – Каменноостровский, 66</vt:lpstr>
      <vt:lpstr>Другие адреса Фихтенгольца 1927 -1959 – Каменноостровский, 73/75</vt:lpstr>
      <vt:lpstr>Яков Давыдович Тамаркин (1888-1945) с 1915 по 1918 жил на Геслеровском, 27 (ныне Чкаловский пр., Чкаловский 18/14)</vt:lpstr>
      <vt:lpstr> Абрам Самуилович Безикович (1891‒1970)  Яков Самуилович Безикович (1886‒1978?) с 1924 по 1925 жили на Петропавловской ул., д. 8</vt:lpstr>
      <vt:lpstr>Кошляков Николай Сергеевич (1891‒1958), 1927‒1935 ‒ Пр. Карла Либкнехта (ныне Большой пр. П. С.), д. 98</vt:lpstr>
      <vt:lpstr>Пелагея Яковлевна Полубаринова-Кочина (1899‒1999) и Николай Евграфович Кочин (1901‒1944)</vt:lpstr>
      <vt:lpstr>Сергей Львович Соболев (1908-1989), Родился на Геслеровском пер. 17-а, совр. адрес Чкаловский, 34</vt:lpstr>
      <vt:lpstr>   Сергей Львович Соболев (1908-1989), Жил на Ропшинской улице, 23, затем 25 и жил там в 1930-ее гг.  Ещё один его адрес на П.С.: Переулок Талалихина, 5/15.    </vt:lpstr>
      <vt:lpstr>Презентация PowerPoint</vt:lpstr>
      <vt:lpstr>Лоренц   Георгий   Рудольфович   (George G. Lorentz, 1910–2006) Родился на ул. проф. Попова, 12</vt:lpstr>
      <vt:lpstr>Фото из личного архива И.И. Гордона, подпись его же. Опубликовано Е.И. Гордоном в журнале «Семь искусств» 2011, 11(24).</vt:lpstr>
      <vt:lpstr>Леонид Витальевич Канторович (1912‒1986) с 1923 (1926?) по 1960-е гг. жил в д. 32 по Большому пр. П.С., (Ропшинская ул. д.1). </vt:lpstr>
      <vt:lpstr>Л.В. Канторович в 14 лет (студент ЛГУ, 1926 г.)  и в 18 лет (выпускник ЛГУ 1930 г.)</vt:lpstr>
      <vt:lpstr>    Сергей Михайлович Лозинский (1914-1985) В 1914 г. семья жила на Малом пр. П.С., 26-28 С 1915 про 1941 и после 1945 жилой кооперативный дом Третьего Петроградского товарищества собственников квартир ‒ Каменноостровский проспект, 73-75.  </vt:lpstr>
      <vt:lpstr>176 единая трудовая школа, Петроградская наб., 2/4. Выпускной класс С. Лозинского, 1931 г.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Математики  Петербургской стороны</dc:title>
  <dc:creator>1</dc:creator>
  <cp:lastModifiedBy>1</cp:lastModifiedBy>
  <cp:revision>176</cp:revision>
  <dcterms:created xsi:type="dcterms:W3CDTF">2020-02-04T05:41:33Z</dcterms:created>
  <dcterms:modified xsi:type="dcterms:W3CDTF">2020-11-04T13:55:12Z</dcterms:modified>
</cp:coreProperties>
</file>