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71" r:id="rId12"/>
    <p:sldId id="266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515F-E034-4FAF-BB46-DFC76546A2E6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6EB0-17F5-4E16-9BCE-0AA5C1108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515F-E034-4FAF-BB46-DFC76546A2E6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6EB0-17F5-4E16-9BCE-0AA5C1108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515F-E034-4FAF-BB46-DFC76546A2E6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6EB0-17F5-4E16-9BCE-0AA5C1108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515F-E034-4FAF-BB46-DFC76546A2E6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6EB0-17F5-4E16-9BCE-0AA5C1108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515F-E034-4FAF-BB46-DFC76546A2E6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6EB0-17F5-4E16-9BCE-0AA5C1108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515F-E034-4FAF-BB46-DFC76546A2E6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6EB0-17F5-4E16-9BCE-0AA5C1108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515F-E034-4FAF-BB46-DFC76546A2E6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6EB0-17F5-4E16-9BCE-0AA5C1108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515F-E034-4FAF-BB46-DFC76546A2E6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6EB0-17F5-4E16-9BCE-0AA5C1108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515F-E034-4FAF-BB46-DFC76546A2E6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6EB0-17F5-4E16-9BCE-0AA5C1108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515F-E034-4FAF-BB46-DFC76546A2E6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6EB0-17F5-4E16-9BCE-0AA5C1108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515F-E034-4FAF-BB46-DFC76546A2E6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6EB0-17F5-4E16-9BCE-0AA5C1108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E515F-E034-4FAF-BB46-DFC76546A2E6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B6EB0-17F5-4E16-9BCE-0AA5C11084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92696"/>
            <a:ext cx="864572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Научно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педагогическая деятельность академика Галеркина Б.Г. в период с 1939 по 1945 год.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9712" y="3140968"/>
            <a:ext cx="523662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Смирнова Надежда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Леонардовна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ВИ(ИТ), академия МТО.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Юлина А.О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ВКА им А.Ф. Можайского.</a:t>
            </a:r>
          </a:p>
          <a:p>
            <a:endParaRPr lang="ru-RU" sz="2800" dirty="0" smtClean="0"/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6416" y="404664"/>
            <a:ext cx="300082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8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Звания , награды и степени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708920"/>
            <a:ext cx="8219256" cy="240486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Орден Ленина – 1940,1945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Лауреат Государственной премии – 1942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Коринженер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1940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Инженер –генерал – лейтенант ,1942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16416" y="476672"/>
            <a:ext cx="41549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4000" y="980728"/>
            <a:ext cx="9408000" cy="52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460432" y="404664"/>
            <a:ext cx="406906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496" y="692696"/>
            <a:ext cx="7815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Высшее военно-морское  инженерно-строительное училище  ВМФ </a:t>
            </a:r>
          </a:p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( ВВМИСУ)</a:t>
            </a:r>
          </a:p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История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988841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 июня 1939 года был подписан приказ об организации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ВВМИСУ</a:t>
            </a:r>
          </a:p>
          <a:p>
            <a:pPr algn="ctr">
              <a:buFont typeface="Wingdings" pitchFamily="2" charset="2"/>
              <a:buChar char="§"/>
            </a:pP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10.05.1941 училище реорганизовано в Высшее инженерно-техническое училище (ВИТУ) ВМФ</a:t>
            </a:r>
          </a:p>
          <a:p>
            <a:pPr algn="ctr">
              <a:buFont typeface="Wingdings" pitchFamily="2" charset="2"/>
              <a:buChar char="§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1974 – высшее военное инженерное училище имени генерал армии А.Н.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Комаровского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§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1994 – Военный инженерно-строительный институт</a:t>
            </a:r>
          </a:p>
          <a:p>
            <a:pPr algn="ctr">
              <a:buFont typeface="Wingdings" pitchFamily="2" charset="2"/>
              <a:buChar char="§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1997 – Военный инженерный технический университет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2400" y="404664"/>
            <a:ext cx="41549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844824"/>
            <a:ext cx="633670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Wingdings" pitchFamily="2" charset="2"/>
              <a:buChar char="§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Захарьевская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улица, 20 - мемориальная доска (1974, скульптор А. Г.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Афонина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архитекторы П. И.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Афонин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Е. П. Кузьмин).</a:t>
            </a:r>
          </a:p>
          <a:p>
            <a:pPr lvl="0" algn="ctr">
              <a:buFont typeface="Wingdings" pitchFamily="2" charset="2"/>
              <a:buChar char="§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Премия имени академика Б. Г. Галёркина за лучшую работу по строительной механике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постановление  президиума всесоюзного научного инженерно-технического общества строителей)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692696"/>
            <a:ext cx="1989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Память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2360" y="620688"/>
            <a:ext cx="41549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448" t="3849" r="2448" b="4948"/>
          <a:stretch>
            <a:fillRect/>
          </a:stretch>
        </p:blipFill>
        <p:spPr bwMode="auto">
          <a:xfrm>
            <a:off x="395536" y="764704"/>
            <a:ext cx="849694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347864" y="188640"/>
            <a:ext cx="1628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Память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6376" y="260648"/>
            <a:ext cx="41549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поми\Галеркин. доклад 4.03.2021\IMG_20210224_190008.jpg"/>
          <p:cNvPicPr>
            <a:picLocks noChangeAspect="1" noChangeArrowheads="1"/>
          </p:cNvPicPr>
          <p:nvPr/>
        </p:nvPicPr>
        <p:blipFill>
          <a:blip r:embed="rId2" cstate="print"/>
          <a:srcRect l="11766" t="14428" r="8813" b="16447"/>
          <a:stretch>
            <a:fillRect/>
          </a:stretch>
        </p:blipFill>
        <p:spPr bwMode="auto">
          <a:xfrm>
            <a:off x="1979712" y="89248"/>
            <a:ext cx="5832648" cy="67687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460432" y="404664"/>
            <a:ext cx="300082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Научная деятельность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501008"/>
            <a:ext cx="8291264" cy="276490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Расчет ферм и жестких рам, лишние неизвестные в строительной механике.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 в области трехмерных задач теории упругости, бигармонические функции.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Исследования по теории оболочек.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556792"/>
            <a:ext cx="5960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Научно – исследовательский  Институт Гидротехники</a:t>
            </a:r>
          </a:p>
          <a:p>
            <a:pPr algn="ctr">
              <a:buFont typeface="Wingdings" pitchFamily="2" charset="2"/>
              <a:buChar char="§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Ленинградский институт сооружений</a:t>
            </a:r>
          </a:p>
          <a:p>
            <a:pPr algn="ctr">
              <a:buFont typeface="Wingdings" pitchFamily="2" charset="2"/>
              <a:buChar char="§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Институт Механики АН</a:t>
            </a:r>
          </a:p>
          <a:p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3923928" y="24928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956376" y="404664"/>
            <a:ext cx="300082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поми\Галеркин. доклад 4.03.2021\Галеркин работы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84984"/>
            <a:ext cx="7596878" cy="302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1412776"/>
            <a:ext cx="6382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Исследование на устойчивость пластинок и оболочек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55" y="1772816"/>
            <a:ext cx="88468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Равновесие упругой сферической оболочки – 1942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одной задаче об устойчивости упругих систем – 1942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 устойчивости цилиндрической оболочки - 1943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Научная деятельность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(продолжение)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956376" y="476672"/>
            <a:ext cx="300082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поми\Галеркин. доклад 4.03.2021\список трудов 1939-1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32" y="332642"/>
            <a:ext cx="5333928" cy="619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30338" y="908720"/>
            <a:ext cx="3441583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Научные труды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Галеркина Б.Г.</a:t>
            </a:r>
          </a:p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1938 - 1945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4408" y="332656"/>
            <a:ext cx="300082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поми\Галеркин. доклад 4.03.2021\Работы Г.Б.Г.jpg"/>
          <p:cNvPicPr>
            <a:picLocks noChangeAspect="1" noChangeArrowheads="1"/>
          </p:cNvPicPr>
          <p:nvPr/>
        </p:nvPicPr>
        <p:blipFill>
          <a:blip r:embed="rId2" cstate="print"/>
          <a:srcRect t="25603" b="24792"/>
          <a:stretch>
            <a:fillRect/>
          </a:stretch>
        </p:blipFill>
        <p:spPr bwMode="auto">
          <a:xfrm>
            <a:off x="0" y="620688"/>
            <a:ext cx="5910655" cy="4464496"/>
          </a:xfrm>
          <a:prstGeom prst="rect">
            <a:avLst/>
          </a:prstGeom>
          <a:noFill/>
        </p:spPr>
      </p:pic>
      <p:pic>
        <p:nvPicPr>
          <p:cNvPr id="3077" name="Picture 5" descr="C:\Users\User\Desktop\поми\Галеркин. доклад 4.03.2021\журнал гидротехтехни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3818" y="1556792"/>
            <a:ext cx="3240182" cy="2628000"/>
          </a:xfrm>
          <a:prstGeom prst="rect">
            <a:avLst/>
          </a:prstGeom>
          <a:noFill/>
        </p:spPr>
      </p:pic>
      <p:pic>
        <p:nvPicPr>
          <p:cNvPr id="7" name="Picture 3" descr="C:\Users\User\Desktop\поми\Галеркин. доклад 4.03.2021\Работы галеркина.jpg"/>
          <p:cNvPicPr>
            <a:picLocks noChangeAspect="1" noChangeArrowheads="1"/>
          </p:cNvPicPr>
          <p:nvPr/>
        </p:nvPicPr>
        <p:blipFill>
          <a:blip r:embed="rId4" cstate="print"/>
          <a:srcRect l="48614" t="7201" b="78398"/>
          <a:stretch>
            <a:fillRect/>
          </a:stretch>
        </p:blipFill>
        <p:spPr bwMode="auto">
          <a:xfrm>
            <a:off x="2195736" y="5157192"/>
            <a:ext cx="6469573" cy="12961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740352" y="332656"/>
            <a:ext cx="300082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User\Desktop\поми\Галеркин. доклад 4.03.2021\Работы Г.Б.Г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4467977" cy="6480000"/>
          </a:xfrm>
          <a:prstGeom prst="rect">
            <a:avLst/>
          </a:prstGeom>
          <a:noFill/>
        </p:spPr>
      </p:pic>
      <p:pic>
        <p:nvPicPr>
          <p:cNvPr id="4103" name="Picture 7" descr="C:\Users\User\Desktop\поми\Галеркин. доклад 4.03.2021\труды училища .jpg"/>
          <p:cNvPicPr>
            <a:picLocks noChangeAspect="1" noChangeArrowheads="1"/>
          </p:cNvPicPr>
          <p:nvPr/>
        </p:nvPicPr>
        <p:blipFill>
          <a:blip r:embed="rId3" cstate="print"/>
          <a:srcRect l="3002" t="7363" r="3195"/>
          <a:stretch>
            <a:fillRect/>
          </a:stretch>
        </p:blipFill>
        <p:spPr bwMode="auto">
          <a:xfrm>
            <a:off x="5076060" y="188640"/>
            <a:ext cx="4036310" cy="619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676456" y="260648"/>
            <a:ext cx="28803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Начальник экспертной группы инженерной обороны Ленинграда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Экспертная группа: профессора Б.Д. Васильев, Н.А.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Кандыба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Н.И.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Унгерман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доценты С.С.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Голушкевич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П.И.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Клубин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Научные работы С.С.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Голушкевича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 ледовых переправах обеспечили теоретическую основу для создания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Дороги жизни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на 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Ладожском озере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и обеспечения связи со страной.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Профессор Н.Н.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Лукницкий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занимался научными консультациями производства сборных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железобетонных огневых точек.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Профессор  Л.В. Канторович  работал по проблеме уменьшения рисков и обеспечения безопасности 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Дороги жизни.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2440" y="260648"/>
            <a:ext cx="300082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User\Desktop\поми\Галеркин. доклад 4.03.2021\Голушкевич.jpg"/>
          <p:cNvPicPr>
            <a:picLocks noChangeAspect="1" noChangeArrowheads="1"/>
          </p:cNvPicPr>
          <p:nvPr/>
        </p:nvPicPr>
        <p:blipFill>
          <a:blip r:embed="rId2" cstate="print"/>
          <a:srcRect l="-1324" b="74800"/>
          <a:stretch>
            <a:fillRect/>
          </a:stretch>
        </p:blipFill>
        <p:spPr bwMode="auto">
          <a:xfrm>
            <a:off x="1835696" y="980728"/>
            <a:ext cx="5510783" cy="1512168"/>
          </a:xfrm>
          <a:prstGeom prst="rect">
            <a:avLst/>
          </a:prstGeom>
          <a:noFill/>
        </p:spPr>
      </p:pic>
      <p:pic>
        <p:nvPicPr>
          <p:cNvPr id="5127" name="Picture 7" descr="C:\Users\User\Desktop\поми\Галеркин. доклад 4.03.2021\Гильман.jpg"/>
          <p:cNvPicPr>
            <a:picLocks noChangeAspect="1" noChangeArrowheads="1"/>
          </p:cNvPicPr>
          <p:nvPr/>
        </p:nvPicPr>
        <p:blipFill>
          <a:blip r:embed="rId3" cstate="print"/>
          <a:srcRect l="-220" t="15593" r="17417" b="29700"/>
          <a:stretch>
            <a:fillRect/>
          </a:stretch>
        </p:blipFill>
        <p:spPr bwMode="auto">
          <a:xfrm>
            <a:off x="1979712" y="4293096"/>
            <a:ext cx="4788024" cy="2304256"/>
          </a:xfrm>
          <a:prstGeom prst="rect">
            <a:avLst/>
          </a:prstGeom>
          <a:noFill/>
        </p:spPr>
      </p:pic>
      <p:pic>
        <p:nvPicPr>
          <p:cNvPr id="5129" name="Picture 9" descr="C:\Users\User\Desktop\поми\Галеркин. доклад 4.03.2021\Гильман работы.jpg"/>
          <p:cNvPicPr>
            <a:picLocks noChangeAspect="1" noChangeArrowheads="1"/>
          </p:cNvPicPr>
          <p:nvPr/>
        </p:nvPicPr>
        <p:blipFill>
          <a:blip r:embed="rId4" cstate="print"/>
          <a:srcRect l="882" b="84277"/>
          <a:stretch>
            <a:fillRect/>
          </a:stretch>
        </p:blipFill>
        <p:spPr bwMode="auto">
          <a:xfrm>
            <a:off x="1475656" y="2780928"/>
            <a:ext cx="6684218" cy="11891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188640"/>
            <a:ext cx="59941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Научная школа Галеркина Б.Г.</a:t>
            </a:r>
          </a:p>
          <a:p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172400" y="548680"/>
            <a:ext cx="300082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265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Научная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 Начальник экспертной группы инженерной обороны Ленинграда </vt:lpstr>
      <vt:lpstr>Презентация PowerPoint</vt:lpstr>
      <vt:lpstr>Звания , награды и степени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1</cp:lastModifiedBy>
  <cp:revision>3</cp:revision>
  <dcterms:created xsi:type="dcterms:W3CDTF">2021-03-04T10:20:31Z</dcterms:created>
  <dcterms:modified xsi:type="dcterms:W3CDTF">2021-03-04T19:49:59Z</dcterms:modified>
</cp:coreProperties>
</file>