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213" r:id="rId1"/>
  </p:sldMasterIdLst>
  <p:notesMasterIdLst>
    <p:notesMasterId r:id="rId56"/>
  </p:notesMasterIdLst>
  <p:handoutMasterIdLst>
    <p:handoutMasterId r:id="rId57"/>
  </p:handoutMasterIdLst>
  <p:sldIdLst>
    <p:sldId id="256" r:id="rId2"/>
    <p:sldId id="763" r:id="rId3"/>
    <p:sldId id="780" r:id="rId4"/>
    <p:sldId id="782" r:id="rId5"/>
    <p:sldId id="787" r:id="rId6"/>
    <p:sldId id="788" r:id="rId7"/>
    <p:sldId id="789" r:id="rId8"/>
    <p:sldId id="694" r:id="rId9"/>
    <p:sldId id="784" r:id="rId10"/>
    <p:sldId id="801" r:id="rId11"/>
    <p:sldId id="802" r:id="rId12"/>
    <p:sldId id="827" r:id="rId13"/>
    <p:sldId id="804" r:id="rId14"/>
    <p:sldId id="790" r:id="rId15"/>
    <p:sldId id="803" r:id="rId16"/>
    <p:sldId id="806" r:id="rId17"/>
    <p:sldId id="805" r:id="rId18"/>
    <p:sldId id="800" r:id="rId19"/>
    <p:sldId id="807" r:id="rId20"/>
    <p:sldId id="808" r:id="rId21"/>
    <p:sldId id="795" r:id="rId22"/>
    <p:sldId id="809" r:id="rId23"/>
    <p:sldId id="812" r:id="rId24"/>
    <p:sldId id="810" r:id="rId25"/>
    <p:sldId id="813" r:id="rId26"/>
    <p:sldId id="814" r:id="rId27"/>
    <p:sldId id="815" r:id="rId28"/>
    <p:sldId id="817" r:id="rId29"/>
    <p:sldId id="796" r:id="rId30"/>
    <p:sldId id="799" r:id="rId31"/>
    <p:sldId id="818" r:id="rId32"/>
    <p:sldId id="819" r:id="rId33"/>
    <p:sldId id="797" r:id="rId34"/>
    <p:sldId id="820" r:id="rId35"/>
    <p:sldId id="821" r:id="rId36"/>
    <p:sldId id="822" r:id="rId37"/>
    <p:sldId id="792" r:id="rId38"/>
    <p:sldId id="737" r:id="rId39"/>
    <p:sldId id="823" r:id="rId40"/>
    <p:sldId id="826" r:id="rId41"/>
    <p:sldId id="777" r:id="rId42"/>
    <p:sldId id="828" r:id="rId43"/>
    <p:sldId id="829" r:id="rId44"/>
    <p:sldId id="830" r:id="rId45"/>
    <p:sldId id="831" r:id="rId46"/>
    <p:sldId id="832" r:id="rId47"/>
    <p:sldId id="833" r:id="rId48"/>
    <p:sldId id="834" r:id="rId49"/>
    <p:sldId id="836" r:id="rId50"/>
    <p:sldId id="835" r:id="rId51"/>
    <p:sldId id="837" r:id="rId52"/>
    <p:sldId id="838" r:id="rId53"/>
    <p:sldId id="840" r:id="rId54"/>
    <p:sldId id="839" r:id="rId55"/>
  </p:sldIdLst>
  <p:sldSz cx="9144000" cy="6858000" type="screen4x3"/>
  <p:notesSz cx="6669088" cy="9926638"/>
  <p:embeddedFontLst>
    <p:embeddedFont>
      <p:font typeface="Arial Black" panose="020B0A04020102020204" pitchFamily="34" charset="0"/>
      <p:bold r:id="rId58"/>
    </p:embeddedFont>
    <p:embeddedFont>
      <p:font typeface="Calibri" panose="020F0502020204030204" pitchFamily="34" charset="0"/>
      <p:regular r:id="rId59"/>
      <p:bold r:id="rId60"/>
      <p:italic r:id="rId61"/>
      <p:boldItalic r:id="rId62"/>
    </p:embeddedFont>
    <p:embeddedFont>
      <p:font typeface="Cambria Math" panose="02040503050406030204" pitchFamily="18" charset="0"/>
      <p:regular r:id="rId63"/>
    </p:embeddedFont>
  </p:embeddedFontLst>
  <p:defaultTex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chenassamy" initials="SK" lastIdx="1" clrIdx="0">
    <p:extLst>
      <p:ext uri="{19B8F6BF-5375-455C-9EA6-DF929625EA0E}">
        <p15:presenceInfo xmlns:p15="http://schemas.microsoft.com/office/powerpoint/2012/main" userId="Kichenassam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008000"/>
    <a:srgbClr val="008080"/>
    <a:srgbClr val="CC3399"/>
    <a:srgbClr val="0000CC"/>
    <a:srgbClr val="019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6" autoAdjust="0"/>
    <p:restoredTop sz="93677" autoAdjust="0"/>
  </p:normalViewPr>
  <p:slideViewPr>
    <p:cSldViewPr showGuides="1">
      <p:cViewPr varScale="1">
        <p:scale>
          <a:sx n="68" d="100"/>
          <a:sy n="68" d="100"/>
        </p:scale>
        <p:origin x="1440" y="66"/>
      </p:cViewPr>
      <p:guideLst>
        <p:guide orient="horz" pos="2160"/>
        <p:guide pos="2880"/>
      </p:guideLst>
    </p:cSldViewPr>
  </p:slideViewPr>
  <p:notesTextViewPr>
    <p:cViewPr>
      <p:scale>
        <a:sx n="1" d="1"/>
        <a:sy n="1" d="1"/>
      </p:scale>
      <p:origin x="0" y="0"/>
    </p:cViewPr>
  </p:notesTextViewPr>
  <p:sorterViewPr>
    <p:cViewPr>
      <p:scale>
        <a:sx n="120" d="100"/>
        <a:sy n="120" d="100"/>
      </p:scale>
      <p:origin x="0" y="-403"/>
    </p:cViewPr>
  </p:sorterViewPr>
  <p:notesViewPr>
    <p:cSldViewPr showGuides="1">
      <p:cViewPr varScale="1">
        <p:scale>
          <a:sx n="33" d="100"/>
          <a:sy n="33" d="100"/>
        </p:scale>
        <p:origin x="-2381" y="-82"/>
      </p:cViewPr>
      <p:guideLst>
        <p:guide orient="horz" pos="3127"/>
        <p:guide pos="2101"/>
      </p:guideLst>
    </p:cSldViewPr>
  </p:notesViewPr>
  <p:gridSpacing cx="45005" cy="450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333"/>
          </a:xfrm>
          <a:prstGeom prst="rect">
            <a:avLst/>
          </a:prstGeom>
        </p:spPr>
        <p:txBody>
          <a:bodyPr vert="horz" lIns="91138" tIns="45569" rIns="91138" bIns="45569" rtlCol="0"/>
          <a:lstStyle>
            <a:lvl1pPr algn="l">
              <a:defRPr sz="1200"/>
            </a:lvl1pPr>
          </a:lstStyle>
          <a:p>
            <a:pPr>
              <a:defRPr/>
            </a:pPr>
            <a:endParaRPr lang="fr-FR"/>
          </a:p>
        </p:txBody>
      </p:sp>
      <p:sp>
        <p:nvSpPr>
          <p:cNvPr id="3" name="Espace réservé de la date 2"/>
          <p:cNvSpPr>
            <a:spLocks noGrp="1"/>
          </p:cNvSpPr>
          <p:nvPr>
            <p:ph type="dt" sz="quarter" idx="1"/>
          </p:nvPr>
        </p:nvSpPr>
        <p:spPr>
          <a:xfrm>
            <a:off x="3777993" y="0"/>
            <a:ext cx="2889938" cy="496333"/>
          </a:xfrm>
          <a:prstGeom prst="rect">
            <a:avLst/>
          </a:prstGeom>
        </p:spPr>
        <p:txBody>
          <a:bodyPr vert="horz" lIns="91138" tIns="45569" rIns="91138" bIns="45569" rtlCol="0"/>
          <a:lstStyle>
            <a:lvl1pPr algn="r">
              <a:defRPr sz="1200"/>
            </a:lvl1pPr>
          </a:lstStyle>
          <a:p>
            <a:pPr>
              <a:defRPr/>
            </a:pPr>
            <a:fld id="{BF162B89-F959-4554-93F3-40EE745C7783}" type="datetimeFigureOut">
              <a:rPr lang="fr-FR"/>
              <a:pPr>
                <a:defRPr/>
              </a:pPr>
              <a:t>15/04/2021</a:t>
            </a:fld>
            <a:endParaRPr lang="fr-FR"/>
          </a:p>
        </p:txBody>
      </p:sp>
      <p:sp>
        <p:nvSpPr>
          <p:cNvPr id="4" name="Espace réservé du pied de page 3"/>
          <p:cNvSpPr>
            <a:spLocks noGrp="1"/>
          </p:cNvSpPr>
          <p:nvPr>
            <p:ph type="ftr" sz="quarter" idx="2"/>
          </p:nvPr>
        </p:nvSpPr>
        <p:spPr>
          <a:xfrm>
            <a:off x="0" y="9428009"/>
            <a:ext cx="2889938" cy="496333"/>
          </a:xfrm>
          <a:prstGeom prst="rect">
            <a:avLst/>
          </a:prstGeom>
        </p:spPr>
        <p:txBody>
          <a:bodyPr vert="horz" lIns="91138" tIns="45569" rIns="91138" bIns="45569"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3777993" y="9428009"/>
            <a:ext cx="2889938" cy="496333"/>
          </a:xfrm>
          <a:prstGeom prst="rect">
            <a:avLst/>
          </a:prstGeom>
        </p:spPr>
        <p:txBody>
          <a:bodyPr vert="horz" lIns="91138" tIns="45569" rIns="91138" bIns="45569" rtlCol="0" anchor="b"/>
          <a:lstStyle>
            <a:lvl1pPr algn="r">
              <a:defRPr sz="1200"/>
            </a:lvl1pPr>
          </a:lstStyle>
          <a:p>
            <a:pPr>
              <a:defRPr/>
            </a:pPr>
            <a:fld id="{A8507F4B-9B9A-4E54-BF0B-F189A14E4DA9}" type="slidenum">
              <a:rPr lang="fr-FR"/>
              <a:pPr>
                <a:defRPr/>
              </a:pPr>
              <a:t>‹#›</a:t>
            </a:fld>
            <a:endParaRPr lang="fr-FR"/>
          </a:p>
        </p:txBody>
      </p:sp>
    </p:spTree>
    <p:extLst>
      <p:ext uri="{BB962C8B-B14F-4D97-AF65-F5344CB8AC3E}">
        <p14:creationId xmlns:p14="http://schemas.microsoft.com/office/powerpoint/2010/main" val="794760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333"/>
          </a:xfrm>
          <a:prstGeom prst="rect">
            <a:avLst/>
          </a:prstGeom>
        </p:spPr>
        <p:txBody>
          <a:bodyPr vert="horz" lIns="91138" tIns="45569" rIns="91138" bIns="45569" rtlCol="0"/>
          <a:lstStyle>
            <a:lvl1pPr algn="l">
              <a:defRPr sz="1200"/>
            </a:lvl1pPr>
          </a:lstStyle>
          <a:p>
            <a:pPr>
              <a:defRPr/>
            </a:pPr>
            <a:endParaRPr lang="fr-FR"/>
          </a:p>
        </p:txBody>
      </p:sp>
      <p:sp>
        <p:nvSpPr>
          <p:cNvPr id="3" name="Espace réservé de la date 2"/>
          <p:cNvSpPr>
            <a:spLocks noGrp="1"/>
          </p:cNvSpPr>
          <p:nvPr>
            <p:ph type="dt" idx="1"/>
          </p:nvPr>
        </p:nvSpPr>
        <p:spPr>
          <a:xfrm>
            <a:off x="3777993" y="0"/>
            <a:ext cx="2889938" cy="496333"/>
          </a:xfrm>
          <a:prstGeom prst="rect">
            <a:avLst/>
          </a:prstGeom>
        </p:spPr>
        <p:txBody>
          <a:bodyPr vert="horz" lIns="91138" tIns="45569" rIns="91138" bIns="45569" rtlCol="0"/>
          <a:lstStyle>
            <a:lvl1pPr algn="r">
              <a:defRPr sz="1200"/>
            </a:lvl1pPr>
          </a:lstStyle>
          <a:p>
            <a:pPr>
              <a:defRPr/>
            </a:pPr>
            <a:fld id="{8346D1DC-7069-4E92-A26B-85CDEFC8E61D}" type="datetimeFigureOut">
              <a:rPr lang="fr-FR"/>
              <a:pPr>
                <a:defRPr/>
              </a:pPr>
              <a:t>15/04/2021</a:t>
            </a:fld>
            <a:endParaRPr lang="fr-FR"/>
          </a:p>
        </p:txBody>
      </p:sp>
      <p:sp>
        <p:nvSpPr>
          <p:cNvPr id="4" name="Espace réservé de l'image des diapositives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138" tIns="45569" rIns="91138" bIns="45569" rtlCol="0" anchor="ctr"/>
          <a:lstStyle/>
          <a:p>
            <a:pPr lvl="0"/>
            <a:endParaRPr lang="fr-FR" noProof="0"/>
          </a:p>
        </p:txBody>
      </p:sp>
      <p:sp>
        <p:nvSpPr>
          <p:cNvPr id="5" name="Espace réservé des commentaires 4"/>
          <p:cNvSpPr>
            <a:spLocks noGrp="1"/>
          </p:cNvSpPr>
          <p:nvPr>
            <p:ph type="body" sz="quarter" idx="3"/>
          </p:nvPr>
        </p:nvSpPr>
        <p:spPr>
          <a:xfrm>
            <a:off x="666909" y="4715154"/>
            <a:ext cx="5335270" cy="4466988"/>
          </a:xfrm>
          <a:prstGeom prst="rect">
            <a:avLst/>
          </a:prstGeom>
        </p:spPr>
        <p:txBody>
          <a:bodyPr vert="horz" lIns="91138" tIns="45569" rIns="91138" bIns="45569"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28009"/>
            <a:ext cx="2889938" cy="496333"/>
          </a:xfrm>
          <a:prstGeom prst="rect">
            <a:avLst/>
          </a:prstGeom>
        </p:spPr>
        <p:txBody>
          <a:bodyPr vert="horz" lIns="91138" tIns="45569" rIns="91138" bIns="45569"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3777993" y="9428009"/>
            <a:ext cx="2889938" cy="496333"/>
          </a:xfrm>
          <a:prstGeom prst="rect">
            <a:avLst/>
          </a:prstGeom>
        </p:spPr>
        <p:txBody>
          <a:bodyPr vert="horz" lIns="91138" tIns="45569" rIns="91138" bIns="45569" rtlCol="0" anchor="b"/>
          <a:lstStyle>
            <a:lvl1pPr algn="r">
              <a:defRPr sz="1200"/>
            </a:lvl1pPr>
          </a:lstStyle>
          <a:p>
            <a:pPr>
              <a:defRPr/>
            </a:pPr>
            <a:fld id="{298325B8-6EC7-4661-AB6D-2BB0BD21D7E9}" type="slidenum">
              <a:rPr lang="fr-FR"/>
              <a:pPr>
                <a:defRPr/>
              </a:pPr>
              <a:t>‹#›</a:t>
            </a:fld>
            <a:endParaRPr lang="fr-FR"/>
          </a:p>
        </p:txBody>
      </p:sp>
    </p:spTree>
    <p:extLst>
      <p:ext uri="{BB962C8B-B14F-4D97-AF65-F5344CB8AC3E}">
        <p14:creationId xmlns:p14="http://schemas.microsoft.com/office/powerpoint/2010/main" val="12527284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dirty="0"/>
          </a:p>
        </p:txBody>
      </p:sp>
      <p:sp>
        <p:nvSpPr>
          <p:cNvPr id="430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0502" indent="-284808" eaLnBrk="0" hangingPunct="0">
              <a:defRPr>
                <a:solidFill>
                  <a:schemeClr val="tx1"/>
                </a:solidFill>
                <a:latin typeface="Calibri" pitchFamily="34" charset="0"/>
                <a:cs typeface="Arial" charset="0"/>
              </a:defRPr>
            </a:lvl2pPr>
            <a:lvl3pPr marL="1139235" indent="-227847" eaLnBrk="0" hangingPunct="0">
              <a:defRPr>
                <a:solidFill>
                  <a:schemeClr val="tx1"/>
                </a:solidFill>
                <a:latin typeface="Calibri" pitchFamily="34" charset="0"/>
                <a:cs typeface="Arial" charset="0"/>
              </a:defRPr>
            </a:lvl3pPr>
            <a:lvl4pPr marL="1594928" indent="-227847" eaLnBrk="0" hangingPunct="0">
              <a:defRPr>
                <a:solidFill>
                  <a:schemeClr val="tx1"/>
                </a:solidFill>
                <a:latin typeface="Calibri" pitchFamily="34" charset="0"/>
                <a:cs typeface="Arial" charset="0"/>
              </a:defRPr>
            </a:lvl4pPr>
            <a:lvl5pPr marL="2050622" indent="-227847" eaLnBrk="0" hangingPunct="0">
              <a:defRPr>
                <a:solidFill>
                  <a:schemeClr val="tx1"/>
                </a:solidFill>
                <a:latin typeface="Calibri" pitchFamily="34" charset="0"/>
                <a:cs typeface="Arial" charset="0"/>
              </a:defRPr>
            </a:lvl5pPr>
            <a:lvl6pPr marL="2506316" indent="-227847" eaLnBrk="0" fontAlgn="base" hangingPunct="0">
              <a:spcBef>
                <a:spcPct val="0"/>
              </a:spcBef>
              <a:spcAft>
                <a:spcPct val="0"/>
              </a:spcAft>
              <a:defRPr>
                <a:solidFill>
                  <a:schemeClr val="tx1"/>
                </a:solidFill>
                <a:latin typeface="Calibri" pitchFamily="34" charset="0"/>
                <a:cs typeface="Arial" charset="0"/>
              </a:defRPr>
            </a:lvl6pPr>
            <a:lvl7pPr marL="2962011" indent="-227847" eaLnBrk="0" fontAlgn="base" hangingPunct="0">
              <a:spcBef>
                <a:spcPct val="0"/>
              </a:spcBef>
              <a:spcAft>
                <a:spcPct val="0"/>
              </a:spcAft>
              <a:defRPr>
                <a:solidFill>
                  <a:schemeClr val="tx1"/>
                </a:solidFill>
                <a:latin typeface="Calibri" pitchFamily="34" charset="0"/>
                <a:cs typeface="Arial" charset="0"/>
              </a:defRPr>
            </a:lvl7pPr>
            <a:lvl8pPr marL="3417705" indent="-227847" eaLnBrk="0" fontAlgn="base" hangingPunct="0">
              <a:spcBef>
                <a:spcPct val="0"/>
              </a:spcBef>
              <a:spcAft>
                <a:spcPct val="0"/>
              </a:spcAft>
              <a:defRPr>
                <a:solidFill>
                  <a:schemeClr val="tx1"/>
                </a:solidFill>
                <a:latin typeface="Calibri" pitchFamily="34" charset="0"/>
                <a:cs typeface="Arial" charset="0"/>
              </a:defRPr>
            </a:lvl8pPr>
            <a:lvl9pPr marL="3873399" indent="-227847"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978FECA8-CC90-4356-A132-41216ED405BE}" type="slidenum">
              <a:rPr lang="fr-FR" smtClean="0"/>
              <a:pPr eaLnBrk="1" hangingPunct="1"/>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10</a:t>
            </a:fld>
            <a:endParaRPr lang="fr-FR"/>
          </a:p>
        </p:txBody>
      </p:sp>
    </p:spTree>
    <p:extLst>
      <p:ext uri="{BB962C8B-B14F-4D97-AF65-F5344CB8AC3E}">
        <p14:creationId xmlns:p14="http://schemas.microsoft.com/office/powerpoint/2010/main" val="530175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11</a:t>
            </a:fld>
            <a:endParaRPr lang="fr-FR"/>
          </a:p>
        </p:txBody>
      </p:sp>
    </p:spTree>
    <p:extLst>
      <p:ext uri="{BB962C8B-B14F-4D97-AF65-F5344CB8AC3E}">
        <p14:creationId xmlns:p14="http://schemas.microsoft.com/office/powerpoint/2010/main" val="1744570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12</a:t>
            </a:fld>
            <a:endParaRPr lang="fr-FR"/>
          </a:p>
        </p:txBody>
      </p:sp>
    </p:spTree>
    <p:extLst>
      <p:ext uri="{BB962C8B-B14F-4D97-AF65-F5344CB8AC3E}">
        <p14:creationId xmlns:p14="http://schemas.microsoft.com/office/powerpoint/2010/main" val="1968161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13</a:t>
            </a:fld>
            <a:endParaRPr lang="fr-FR"/>
          </a:p>
        </p:txBody>
      </p:sp>
    </p:spTree>
    <p:extLst>
      <p:ext uri="{BB962C8B-B14F-4D97-AF65-F5344CB8AC3E}">
        <p14:creationId xmlns:p14="http://schemas.microsoft.com/office/powerpoint/2010/main" val="1274365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14</a:t>
            </a:fld>
            <a:endParaRPr lang="fr-FR"/>
          </a:p>
        </p:txBody>
      </p:sp>
    </p:spTree>
    <p:extLst>
      <p:ext uri="{BB962C8B-B14F-4D97-AF65-F5344CB8AC3E}">
        <p14:creationId xmlns:p14="http://schemas.microsoft.com/office/powerpoint/2010/main" val="2158043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15</a:t>
            </a:fld>
            <a:endParaRPr lang="fr-FR"/>
          </a:p>
        </p:txBody>
      </p:sp>
    </p:spTree>
    <p:extLst>
      <p:ext uri="{BB962C8B-B14F-4D97-AF65-F5344CB8AC3E}">
        <p14:creationId xmlns:p14="http://schemas.microsoft.com/office/powerpoint/2010/main" val="2805903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16</a:t>
            </a:fld>
            <a:endParaRPr lang="fr-FR"/>
          </a:p>
        </p:txBody>
      </p:sp>
    </p:spTree>
    <p:extLst>
      <p:ext uri="{BB962C8B-B14F-4D97-AF65-F5344CB8AC3E}">
        <p14:creationId xmlns:p14="http://schemas.microsoft.com/office/powerpoint/2010/main" val="4139851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17</a:t>
            </a:fld>
            <a:endParaRPr lang="fr-FR"/>
          </a:p>
        </p:txBody>
      </p:sp>
    </p:spTree>
    <p:extLst>
      <p:ext uri="{BB962C8B-B14F-4D97-AF65-F5344CB8AC3E}">
        <p14:creationId xmlns:p14="http://schemas.microsoft.com/office/powerpoint/2010/main" val="1170934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18</a:t>
            </a:fld>
            <a:endParaRPr lang="fr-FR"/>
          </a:p>
        </p:txBody>
      </p:sp>
    </p:spTree>
    <p:extLst>
      <p:ext uri="{BB962C8B-B14F-4D97-AF65-F5344CB8AC3E}">
        <p14:creationId xmlns:p14="http://schemas.microsoft.com/office/powerpoint/2010/main" val="1493003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19</a:t>
            </a:fld>
            <a:endParaRPr lang="fr-FR"/>
          </a:p>
        </p:txBody>
      </p:sp>
    </p:spTree>
    <p:extLst>
      <p:ext uri="{BB962C8B-B14F-4D97-AF65-F5344CB8AC3E}">
        <p14:creationId xmlns:p14="http://schemas.microsoft.com/office/powerpoint/2010/main" val="2407550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2</a:t>
            </a:fld>
            <a:endParaRPr lang="fr-FR"/>
          </a:p>
        </p:txBody>
      </p:sp>
    </p:spTree>
    <p:extLst>
      <p:ext uri="{BB962C8B-B14F-4D97-AF65-F5344CB8AC3E}">
        <p14:creationId xmlns:p14="http://schemas.microsoft.com/office/powerpoint/2010/main" val="3531841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20</a:t>
            </a:fld>
            <a:endParaRPr lang="fr-FR"/>
          </a:p>
        </p:txBody>
      </p:sp>
    </p:spTree>
    <p:extLst>
      <p:ext uri="{BB962C8B-B14F-4D97-AF65-F5344CB8AC3E}">
        <p14:creationId xmlns:p14="http://schemas.microsoft.com/office/powerpoint/2010/main" val="241919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21</a:t>
            </a:fld>
            <a:endParaRPr lang="fr-FR"/>
          </a:p>
        </p:txBody>
      </p:sp>
    </p:spTree>
    <p:extLst>
      <p:ext uri="{BB962C8B-B14F-4D97-AF65-F5344CB8AC3E}">
        <p14:creationId xmlns:p14="http://schemas.microsoft.com/office/powerpoint/2010/main" val="3366168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22</a:t>
            </a:fld>
            <a:endParaRPr lang="fr-FR"/>
          </a:p>
        </p:txBody>
      </p:sp>
    </p:spTree>
    <p:extLst>
      <p:ext uri="{BB962C8B-B14F-4D97-AF65-F5344CB8AC3E}">
        <p14:creationId xmlns:p14="http://schemas.microsoft.com/office/powerpoint/2010/main" val="3736937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23</a:t>
            </a:fld>
            <a:endParaRPr lang="fr-FR"/>
          </a:p>
        </p:txBody>
      </p:sp>
    </p:spTree>
    <p:extLst>
      <p:ext uri="{BB962C8B-B14F-4D97-AF65-F5344CB8AC3E}">
        <p14:creationId xmlns:p14="http://schemas.microsoft.com/office/powerpoint/2010/main" val="4252010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24</a:t>
            </a:fld>
            <a:endParaRPr lang="fr-FR"/>
          </a:p>
        </p:txBody>
      </p:sp>
    </p:spTree>
    <p:extLst>
      <p:ext uri="{BB962C8B-B14F-4D97-AF65-F5344CB8AC3E}">
        <p14:creationId xmlns:p14="http://schemas.microsoft.com/office/powerpoint/2010/main" val="1398077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25</a:t>
            </a:fld>
            <a:endParaRPr lang="fr-FR"/>
          </a:p>
        </p:txBody>
      </p:sp>
    </p:spTree>
    <p:extLst>
      <p:ext uri="{BB962C8B-B14F-4D97-AF65-F5344CB8AC3E}">
        <p14:creationId xmlns:p14="http://schemas.microsoft.com/office/powerpoint/2010/main" val="884564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26</a:t>
            </a:fld>
            <a:endParaRPr lang="fr-FR"/>
          </a:p>
        </p:txBody>
      </p:sp>
    </p:spTree>
    <p:extLst>
      <p:ext uri="{BB962C8B-B14F-4D97-AF65-F5344CB8AC3E}">
        <p14:creationId xmlns:p14="http://schemas.microsoft.com/office/powerpoint/2010/main" val="4206091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27</a:t>
            </a:fld>
            <a:endParaRPr lang="fr-FR"/>
          </a:p>
        </p:txBody>
      </p:sp>
    </p:spTree>
    <p:extLst>
      <p:ext uri="{BB962C8B-B14F-4D97-AF65-F5344CB8AC3E}">
        <p14:creationId xmlns:p14="http://schemas.microsoft.com/office/powerpoint/2010/main" val="2851729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28</a:t>
            </a:fld>
            <a:endParaRPr lang="fr-FR"/>
          </a:p>
        </p:txBody>
      </p:sp>
    </p:spTree>
    <p:extLst>
      <p:ext uri="{BB962C8B-B14F-4D97-AF65-F5344CB8AC3E}">
        <p14:creationId xmlns:p14="http://schemas.microsoft.com/office/powerpoint/2010/main" val="3887150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29</a:t>
            </a:fld>
            <a:endParaRPr lang="fr-FR"/>
          </a:p>
        </p:txBody>
      </p:sp>
    </p:spTree>
    <p:extLst>
      <p:ext uri="{BB962C8B-B14F-4D97-AF65-F5344CB8AC3E}">
        <p14:creationId xmlns:p14="http://schemas.microsoft.com/office/powerpoint/2010/main" val="280063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3</a:t>
            </a:fld>
            <a:endParaRPr lang="fr-FR"/>
          </a:p>
        </p:txBody>
      </p:sp>
    </p:spTree>
    <p:extLst>
      <p:ext uri="{BB962C8B-B14F-4D97-AF65-F5344CB8AC3E}">
        <p14:creationId xmlns:p14="http://schemas.microsoft.com/office/powerpoint/2010/main" val="114440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30</a:t>
            </a:fld>
            <a:endParaRPr lang="fr-FR"/>
          </a:p>
        </p:txBody>
      </p:sp>
    </p:spTree>
    <p:extLst>
      <p:ext uri="{BB962C8B-B14F-4D97-AF65-F5344CB8AC3E}">
        <p14:creationId xmlns:p14="http://schemas.microsoft.com/office/powerpoint/2010/main" val="31324460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31</a:t>
            </a:fld>
            <a:endParaRPr lang="fr-FR"/>
          </a:p>
        </p:txBody>
      </p:sp>
    </p:spTree>
    <p:extLst>
      <p:ext uri="{BB962C8B-B14F-4D97-AF65-F5344CB8AC3E}">
        <p14:creationId xmlns:p14="http://schemas.microsoft.com/office/powerpoint/2010/main" val="1956216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32</a:t>
            </a:fld>
            <a:endParaRPr lang="fr-FR"/>
          </a:p>
        </p:txBody>
      </p:sp>
    </p:spTree>
    <p:extLst>
      <p:ext uri="{BB962C8B-B14F-4D97-AF65-F5344CB8AC3E}">
        <p14:creationId xmlns:p14="http://schemas.microsoft.com/office/powerpoint/2010/main" val="17039965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33</a:t>
            </a:fld>
            <a:endParaRPr lang="fr-FR"/>
          </a:p>
        </p:txBody>
      </p:sp>
    </p:spTree>
    <p:extLst>
      <p:ext uri="{BB962C8B-B14F-4D97-AF65-F5344CB8AC3E}">
        <p14:creationId xmlns:p14="http://schemas.microsoft.com/office/powerpoint/2010/main" val="2746658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34</a:t>
            </a:fld>
            <a:endParaRPr lang="fr-FR"/>
          </a:p>
        </p:txBody>
      </p:sp>
    </p:spTree>
    <p:extLst>
      <p:ext uri="{BB962C8B-B14F-4D97-AF65-F5344CB8AC3E}">
        <p14:creationId xmlns:p14="http://schemas.microsoft.com/office/powerpoint/2010/main" val="9892381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35</a:t>
            </a:fld>
            <a:endParaRPr lang="fr-FR"/>
          </a:p>
        </p:txBody>
      </p:sp>
    </p:spTree>
    <p:extLst>
      <p:ext uri="{BB962C8B-B14F-4D97-AF65-F5344CB8AC3E}">
        <p14:creationId xmlns:p14="http://schemas.microsoft.com/office/powerpoint/2010/main" val="42911411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36</a:t>
            </a:fld>
            <a:endParaRPr lang="fr-FR"/>
          </a:p>
        </p:txBody>
      </p:sp>
    </p:spTree>
    <p:extLst>
      <p:ext uri="{BB962C8B-B14F-4D97-AF65-F5344CB8AC3E}">
        <p14:creationId xmlns:p14="http://schemas.microsoft.com/office/powerpoint/2010/main" val="31390843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37</a:t>
            </a:fld>
            <a:endParaRPr lang="fr-FR"/>
          </a:p>
        </p:txBody>
      </p:sp>
    </p:spTree>
    <p:extLst>
      <p:ext uri="{BB962C8B-B14F-4D97-AF65-F5344CB8AC3E}">
        <p14:creationId xmlns:p14="http://schemas.microsoft.com/office/powerpoint/2010/main" val="11861262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38</a:t>
            </a:fld>
            <a:endParaRPr lang="fr-FR"/>
          </a:p>
        </p:txBody>
      </p:sp>
    </p:spTree>
    <p:extLst>
      <p:ext uri="{BB962C8B-B14F-4D97-AF65-F5344CB8AC3E}">
        <p14:creationId xmlns:p14="http://schemas.microsoft.com/office/powerpoint/2010/main" val="5972685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39</a:t>
            </a:fld>
            <a:endParaRPr lang="fr-FR"/>
          </a:p>
        </p:txBody>
      </p:sp>
    </p:spTree>
    <p:extLst>
      <p:ext uri="{BB962C8B-B14F-4D97-AF65-F5344CB8AC3E}">
        <p14:creationId xmlns:p14="http://schemas.microsoft.com/office/powerpoint/2010/main" val="3523344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4</a:t>
            </a:fld>
            <a:endParaRPr lang="fr-FR"/>
          </a:p>
        </p:txBody>
      </p:sp>
    </p:spTree>
    <p:extLst>
      <p:ext uri="{BB962C8B-B14F-4D97-AF65-F5344CB8AC3E}">
        <p14:creationId xmlns:p14="http://schemas.microsoft.com/office/powerpoint/2010/main" val="33918841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40</a:t>
            </a:fld>
            <a:endParaRPr lang="fr-FR"/>
          </a:p>
        </p:txBody>
      </p:sp>
    </p:spTree>
    <p:extLst>
      <p:ext uri="{BB962C8B-B14F-4D97-AF65-F5344CB8AC3E}">
        <p14:creationId xmlns:p14="http://schemas.microsoft.com/office/powerpoint/2010/main" val="31758094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41</a:t>
            </a:fld>
            <a:endParaRPr lang="fr-FR"/>
          </a:p>
        </p:txBody>
      </p:sp>
    </p:spTree>
    <p:extLst>
      <p:ext uri="{BB962C8B-B14F-4D97-AF65-F5344CB8AC3E}">
        <p14:creationId xmlns:p14="http://schemas.microsoft.com/office/powerpoint/2010/main" val="418999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Examples</a:t>
            </a:r>
            <a:r>
              <a:rPr lang="fr-FR" dirty="0"/>
              <a:t>:</a:t>
            </a: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5</a:t>
            </a:fld>
            <a:endParaRPr lang="fr-FR"/>
          </a:p>
        </p:txBody>
      </p:sp>
    </p:spTree>
    <p:extLst>
      <p:ext uri="{BB962C8B-B14F-4D97-AF65-F5344CB8AC3E}">
        <p14:creationId xmlns:p14="http://schemas.microsoft.com/office/powerpoint/2010/main" val="1963997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6</a:t>
            </a:fld>
            <a:endParaRPr lang="fr-FR"/>
          </a:p>
        </p:txBody>
      </p:sp>
    </p:spTree>
    <p:extLst>
      <p:ext uri="{BB962C8B-B14F-4D97-AF65-F5344CB8AC3E}">
        <p14:creationId xmlns:p14="http://schemas.microsoft.com/office/powerpoint/2010/main" val="95641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7</a:t>
            </a:fld>
            <a:endParaRPr lang="fr-FR"/>
          </a:p>
        </p:txBody>
      </p:sp>
    </p:spTree>
    <p:extLst>
      <p:ext uri="{BB962C8B-B14F-4D97-AF65-F5344CB8AC3E}">
        <p14:creationId xmlns:p14="http://schemas.microsoft.com/office/powerpoint/2010/main" val="1510374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8</a:t>
            </a:fld>
            <a:endParaRPr lang="fr-FR"/>
          </a:p>
        </p:txBody>
      </p:sp>
    </p:spTree>
    <p:extLst>
      <p:ext uri="{BB962C8B-B14F-4D97-AF65-F5344CB8AC3E}">
        <p14:creationId xmlns:p14="http://schemas.microsoft.com/office/powerpoint/2010/main" val="2998017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9</a:t>
            </a:fld>
            <a:endParaRPr lang="fr-FR"/>
          </a:p>
        </p:txBody>
      </p:sp>
    </p:spTree>
    <p:extLst>
      <p:ext uri="{BB962C8B-B14F-4D97-AF65-F5344CB8AC3E}">
        <p14:creationId xmlns:p14="http://schemas.microsoft.com/office/powerpoint/2010/main" val="568987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fr-FR"/>
              <a:t>Modifiez le style du titre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6" name="Date Placeholder 3"/>
          <p:cNvSpPr>
            <a:spLocks noGrp="1"/>
          </p:cNvSpPr>
          <p:nvPr>
            <p:ph type="dt" sz="half" idx="10"/>
          </p:nvPr>
        </p:nvSpPr>
        <p:spPr/>
        <p:txBody>
          <a:bodyPr/>
          <a:lstStyle>
            <a:lvl1pPr>
              <a:defRPr/>
            </a:lvl1pPr>
          </a:lstStyle>
          <a:p>
            <a:pPr>
              <a:defRPr/>
            </a:pPr>
            <a:fld id="{01BAE365-FD13-4A4E-88BE-7DCE626FA3F3}" type="datetime1">
              <a:rPr lang="fr-FR"/>
              <a:pPr>
                <a:defRPr/>
              </a:pPr>
              <a:t>15/04/2021</a:t>
            </a:fld>
            <a:endParaRPr lang="fr-FR"/>
          </a:p>
        </p:txBody>
      </p:sp>
      <p:sp>
        <p:nvSpPr>
          <p:cNvPr id="7" name="Footer Placeholder 4"/>
          <p:cNvSpPr>
            <a:spLocks noGrp="1"/>
          </p:cNvSpPr>
          <p:nvPr>
            <p:ph type="ftr" sz="quarter" idx="11"/>
          </p:nvPr>
        </p:nvSpPr>
        <p:spPr/>
        <p:txBody>
          <a:bodyPr/>
          <a:lstStyle>
            <a:lvl1pPr>
              <a:defRPr/>
            </a:lvl1pPr>
          </a:lstStyle>
          <a:p>
            <a:pPr>
              <a:defRPr/>
            </a:pPr>
            <a:r>
              <a:rPr lang="fr-FR"/>
              <a:t>S. KICHENASSAMY   (Université de Reims)</a:t>
            </a:r>
          </a:p>
        </p:txBody>
      </p:sp>
      <p:sp>
        <p:nvSpPr>
          <p:cNvPr id="8" name="Slide Number Placeholder 5"/>
          <p:cNvSpPr>
            <a:spLocks noGrp="1"/>
          </p:cNvSpPr>
          <p:nvPr>
            <p:ph type="sldNum" sz="quarter" idx="12"/>
          </p:nvPr>
        </p:nvSpPr>
        <p:spPr/>
        <p:txBody>
          <a:bodyPr/>
          <a:lstStyle>
            <a:lvl1pPr>
              <a:defRPr>
                <a:solidFill>
                  <a:schemeClr val="tx1"/>
                </a:solidFill>
              </a:defRPr>
            </a:lvl1pPr>
          </a:lstStyle>
          <a:p>
            <a:pPr>
              <a:defRPr/>
            </a:pPr>
            <a:fld id="{B6C3901A-A710-4465-A56E-E608E5E6C402}" type="slidenum">
              <a:rPr lang="fr-FR"/>
              <a:pPr>
                <a:defRPr/>
              </a:pPr>
              <a:t>‹#›</a:t>
            </a:fld>
            <a:endParaRPr lang="fr-FR"/>
          </a:p>
        </p:txBody>
      </p:sp>
    </p:spTree>
    <p:extLst>
      <p:ext uri="{BB962C8B-B14F-4D97-AF65-F5344CB8AC3E}">
        <p14:creationId xmlns:p14="http://schemas.microsoft.com/office/powerpoint/2010/main" val="29534185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C01A55CF-5EE4-4EB5-8256-8FD8588870C9}" type="datetime1">
              <a:rPr lang="fr-FR"/>
              <a:pPr>
                <a:defRPr/>
              </a:pPr>
              <a:t>15/04/2021</a:t>
            </a:fld>
            <a:endParaRPr lang="fr-FR"/>
          </a:p>
        </p:txBody>
      </p:sp>
      <p:sp>
        <p:nvSpPr>
          <p:cNvPr id="5" name="Footer Placeholder 4"/>
          <p:cNvSpPr>
            <a:spLocks noGrp="1"/>
          </p:cNvSpPr>
          <p:nvPr>
            <p:ph type="ftr" sz="quarter" idx="11"/>
          </p:nvPr>
        </p:nvSpPr>
        <p:spPr/>
        <p:txBody>
          <a:bodyPr/>
          <a:lstStyle>
            <a:lvl1pPr>
              <a:defRPr/>
            </a:lvl1pPr>
          </a:lstStyle>
          <a:p>
            <a:pPr>
              <a:defRPr/>
            </a:pPr>
            <a:r>
              <a:rPr lang="fr-FR"/>
              <a:t>S. KICHENASSAMY   (Université de Reims)</a:t>
            </a:r>
          </a:p>
        </p:txBody>
      </p:sp>
      <p:sp>
        <p:nvSpPr>
          <p:cNvPr id="6" name="Slide Number Placeholder 5"/>
          <p:cNvSpPr>
            <a:spLocks noGrp="1"/>
          </p:cNvSpPr>
          <p:nvPr>
            <p:ph type="sldNum" sz="quarter" idx="12"/>
          </p:nvPr>
        </p:nvSpPr>
        <p:spPr/>
        <p:txBody>
          <a:bodyPr/>
          <a:lstStyle>
            <a:lvl1pPr>
              <a:defRPr/>
            </a:lvl1pPr>
          </a:lstStyle>
          <a:p>
            <a:pPr>
              <a:defRPr/>
            </a:pPr>
            <a:fld id="{EE19227C-492E-4AB1-AE5C-51B1B96C98C4}" type="slidenum">
              <a:rPr lang="fr-FR"/>
              <a:pPr>
                <a:defRPr/>
              </a:pPr>
              <a:t>‹#›</a:t>
            </a:fld>
            <a:endParaRPr lang="fr-FR"/>
          </a:p>
        </p:txBody>
      </p:sp>
    </p:spTree>
    <p:extLst>
      <p:ext uri="{BB962C8B-B14F-4D97-AF65-F5344CB8AC3E}">
        <p14:creationId xmlns:p14="http://schemas.microsoft.com/office/powerpoint/2010/main" val="385988614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F5F58136-6850-42D6-BEA8-D9138AA8010F}" type="datetime1">
              <a:rPr lang="fr-FR"/>
              <a:pPr>
                <a:defRPr/>
              </a:pPr>
              <a:t>15/04/2021</a:t>
            </a:fld>
            <a:endParaRPr lang="fr-FR"/>
          </a:p>
        </p:txBody>
      </p:sp>
      <p:sp>
        <p:nvSpPr>
          <p:cNvPr id="5" name="Footer Placeholder 4"/>
          <p:cNvSpPr>
            <a:spLocks noGrp="1"/>
          </p:cNvSpPr>
          <p:nvPr>
            <p:ph type="ftr" sz="quarter" idx="11"/>
          </p:nvPr>
        </p:nvSpPr>
        <p:spPr/>
        <p:txBody>
          <a:bodyPr/>
          <a:lstStyle>
            <a:lvl1pPr>
              <a:defRPr/>
            </a:lvl1pPr>
          </a:lstStyle>
          <a:p>
            <a:pPr>
              <a:defRPr/>
            </a:pPr>
            <a:r>
              <a:rPr lang="fr-FR"/>
              <a:t>S. KICHENASSAMY   (Université de Reims)</a:t>
            </a:r>
          </a:p>
        </p:txBody>
      </p:sp>
      <p:sp>
        <p:nvSpPr>
          <p:cNvPr id="6" name="Slide Number Placeholder 5"/>
          <p:cNvSpPr>
            <a:spLocks noGrp="1"/>
          </p:cNvSpPr>
          <p:nvPr>
            <p:ph type="sldNum" sz="quarter" idx="12"/>
          </p:nvPr>
        </p:nvSpPr>
        <p:spPr/>
        <p:txBody>
          <a:bodyPr/>
          <a:lstStyle>
            <a:lvl1pPr>
              <a:defRPr/>
            </a:lvl1pPr>
          </a:lstStyle>
          <a:p>
            <a:pPr>
              <a:defRPr/>
            </a:pPr>
            <a:fld id="{968C28F8-84CD-4AC3-B743-2D3CB1D112A4}" type="slidenum">
              <a:rPr lang="fr-FR"/>
              <a:pPr>
                <a:defRPr/>
              </a:pPr>
              <a:t>‹#›</a:t>
            </a:fld>
            <a:endParaRPr lang="fr-FR"/>
          </a:p>
        </p:txBody>
      </p:sp>
    </p:spTree>
    <p:extLst>
      <p:ext uri="{BB962C8B-B14F-4D97-AF65-F5344CB8AC3E}">
        <p14:creationId xmlns:p14="http://schemas.microsoft.com/office/powerpoint/2010/main" val="36935859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9A420AC5-2600-41C3-8504-647DAE697E4F}" type="datetime1">
              <a:rPr lang="fr-FR"/>
              <a:pPr>
                <a:defRPr/>
              </a:pPr>
              <a:t>15/04/2021</a:t>
            </a:fld>
            <a:endParaRPr lang="fr-FR"/>
          </a:p>
        </p:txBody>
      </p:sp>
      <p:sp>
        <p:nvSpPr>
          <p:cNvPr id="5" name="Footer Placeholder 4"/>
          <p:cNvSpPr>
            <a:spLocks noGrp="1"/>
          </p:cNvSpPr>
          <p:nvPr>
            <p:ph type="ftr" sz="quarter" idx="11"/>
          </p:nvPr>
        </p:nvSpPr>
        <p:spPr/>
        <p:txBody>
          <a:bodyPr/>
          <a:lstStyle>
            <a:lvl1pPr>
              <a:defRPr/>
            </a:lvl1pPr>
          </a:lstStyle>
          <a:p>
            <a:pPr>
              <a:defRPr/>
            </a:pPr>
            <a:r>
              <a:rPr lang="fr-FR"/>
              <a:t>S. KICHENASSAMY   (Université de Reims)</a:t>
            </a:r>
          </a:p>
        </p:txBody>
      </p:sp>
      <p:sp>
        <p:nvSpPr>
          <p:cNvPr id="6" name="Slide Number Placeholder 5"/>
          <p:cNvSpPr>
            <a:spLocks noGrp="1"/>
          </p:cNvSpPr>
          <p:nvPr>
            <p:ph type="sldNum" sz="quarter" idx="12"/>
          </p:nvPr>
        </p:nvSpPr>
        <p:spPr/>
        <p:txBody>
          <a:bodyPr/>
          <a:lstStyle>
            <a:lvl1pPr>
              <a:defRPr/>
            </a:lvl1pPr>
          </a:lstStyle>
          <a:p>
            <a:pPr>
              <a:defRPr/>
            </a:pPr>
            <a:fld id="{3784E704-6B6F-48F4-9B45-37C4249E91D4}" type="slidenum">
              <a:rPr lang="fr-FR"/>
              <a:pPr>
                <a:defRPr/>
              </a:pPr>
              <a:t>‹#›</a:t>
            </a:fld>
            <a:endParaRPr lang="fr-FR"/>
          </a:p>
        </p:txBody>
      </p:sp>
    </p:spTree>
    <p:extLst>
      <p:ext uri="{BB962C8B-B14F-4D97-AF65-F5344CB8AC3E}">
        <p14:creationId xmlns:p14="http://schemas.microsoft.com/office/powerpoint/2010/main" val="245250766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fr-FR"/>
              <a:t>Modifiez le style du titre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lvl1pPr>
              <a:defRPr/>
            </a:lvl1pPr>
          </a:lstStyle>
          <a:p>
            <a:pPr>
              <a:defRPr/>
            </a:pPr>
            <a:fld id="{80FFDF04-4F5C-4A55-AD46-B366734A8AFD}" type="datetime1">
              <a:rPr lang="fr-FR"/>
              <a:pPr>
                <a:defRPr/>
              </a:pPr>
              <a:t>15/04/2021</a:t>
            </a:fld>
            <a:endParaRPr lang="fr-FR"/>
          </a:p>
        </p:txBody>
      </p:sp>
      <p:sp>
        <p:nvSpPr>
          <p:cNvPr id="5" name="Footer Placeholder 4"/>
          <p:cNvSpPr>
            <a:spLocks noGrp="1"/>
          </p:cNvSpPr>
          <p:nvPr>
            <p:ph type="ftr" sz="quarter" idx="11"/>
          </p:nvPr>
        </p:nvSpPr>
        <p:spPr/>
        <p:txBody>
          <a:bodyPr/>
          <a:lstStyle>
            <a:lvl1pPr>
              <a:defRPr/>
            </a:lvl1pPr>
          </a:lstStyle>
          <a:p>
            <a:pPr>
              <a:defRPr/>
            </a:pPr>
            <a:r>
              <a:rPr lang="fr-FR"/>
              <a:t>S. KICHENASSAMY   (Université de Reims)</a:t>
            </a:r>
          </a:p>
        </p:txBody>
      </p:sp>
      <p:sp>
        <p:nvSpPr>
          <p:cNvPr id="6" name="Slide Number Placeholder 5"/>
          <p:cNvSpPr>
            <a:spLocks noGrp="1"/>
          </p:cNvSpPr>
          <p:nvPr>
            <p:ph type="sldNum" sz="quarter" idx="12"/>
          </p:nvPr>
        </p:nvSpPr>
        <p:spPr/>
        <p:txBody>
          <a:bodyPr/>
          <a:lstStyle>
            <a:lvl1pPr>
              <a:defRPr/>
            </a:lvl1pPr>
          </a:lstStyle>
          <a:p>
            <a:pPr>
              <a:defRPr/>
            </a:pPr>
            <a:fld id="{2F358527-42C2-4284-BC92-2BFDF0A450B1}" type="slidenum">
              <a:rPr lang="fr-FR"/>
              <a:pPr>
                <a:defRPr/>
              </a:pPr>
              <a:t>‹#›</a:t>
            </a:fld>
            <a:endParaRPr lang="fr-FR"/>
          </a:p>
        </p:txBody>
      </p:sp>
    </p:spTree>
    <p:extLst>
      <p:ext uri="{BB962C8B-B14F-4D97-AF65-F5344CB8AC3E}">
        <p14:creationId xmlns:p14="http://schemas.microsoft.com/office/powerpoint/2010/main" val="234323260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5D2AC968-0D43-47AE-BE11-69CB6A96DB4F}" type="datetime1">
              <a:rPr lang="fr-FR"/>
              <a:pPr>
                <a:defRPr/>
              </a:pPr>
              <a:t>15/04/2021</a:t>
            </a:fld>
            <a:endParaRPr lang="fr-FR"/>
          </a:p>
        </p:txBody>
      </p:sp>
      <p:sp>
        <p:nvSpPr>
          <p:cNvPr id="6" name="Footer Placeholder 4"/>
          <p:cNvSpPr>
            <a:spLocks noGrp="1"/>
          </p:cNvSpPr>
          <p:nvPr>
            <p:ph type="ftr" sz="quarter" idx="11"/>
          </p:nvPr>
        </p:nvSpPr>
        <p:spPr/>
        <p:txBody>
          <a:bodyPr/>
          <a:lstStyle>
            <a:lvl1pPr>
              <a:defRPr/>
            </a:lvl1pPr>
          </a:lstStyle>
          <a:p>
            <a:pPr>
              <a:defRPr/>
            </a:pPr>
            <a:r>
              <a:rPr lang="fr-FR"/>
              <a:t>S. KICHENASSAMY   (Université de Reims)</a:t>
            </a:r>
          </a:p>
        </p:txBody>
      </p:sp>
      <p:sp>
        <p:nvSpPr>
          <p:cNvPr id="7" name="Slide Number Placeholder 5"/>
          <p:cNvSpPr>
            <a:spLocks noGrp="1"/>
          </p:cNvSpPr>
          <p:nvPr>
            <p:ph type="sldNum" sz="quarter" idx="12"/>
          </p:nvPr>
        </p:nvSpPr>
        <p:spPr/>
        <p:txBody>
          <a:bodyPr/>
          <a:lstStyle>
            <a:lvl1pPr>
              <a:defRPr/>
            </a:lvl1pPr>
          </a:lstStyle>
          <a:p>
            <a:pPr>
              <a:defRPr/>
            </a:pPr>
            <a:fld id="{186E4D76-4DED-4397-940E-32541E506961}" type="slidenum">
              <a:rPr lang="fr-FR"/>
              <a:pPr>
                <a:defRPr/>
              </a:pPr>
              <a:t>‹#›</a:t>
            </a:fld>
            <a:endParaRPr lang="fr-FR"/>
          </a:p>
        </p:txBody>
      </p:sp>
    </p:spTree>
    <p:extLst>
      <p:ext uri="{BB962C8B-B14F-4D97-AF65-F5344CB8AC3E}">
        <p14:creationId xmlns:p14="http://schemas.microsoft.com/office/powerpoint/2010/main" val="376197423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fld id="{3673FF79-D696-4AAF-9F06-EDD5712DADDF}" type="datetime1">
              <a:rPr lang="fr-FR"/>
              <a:pPr>
                <a:defRPr/>
              </a:pPr>
              <a:t>15/04/2021</a:t>
            </a:fld>
            <a:endParaRPr lang="fr-FR"/>
          </a:p>
        </p:txBody>
      </p:sp>
      <p:sp>
        <p:nvSpPr>
          <p:cNvPr id="8" name="Footer Placeholder 4"/>
          <p:cNvSpPr>
            <a:spLocks noGrp="1"/>
          </p:cNvSpPr>
          <p:nvPr>
            <p:ph type="ftr" sz="quarter" idx="11"/>
          </p:nvPr>
        </p:nvSpPr>
        <p:spPr/>
        <p:txBody>
          <a:bodyPr/>
          <a:lstStyle>
            <a:lvl1pPr>
              <a:defRPr/>
            </a:lvl1pPr>
          </a:lstStyle>
          <a:p>
            <a:pPr>
              <a:defRPr/>
            </a:pPr>
            <a:r>
              <a:rPr lang="fr-FR"/>
              <a:t>S. KICHENASSAMY   (Université de Reims)</a:t>
            </a:r>
          </a:p>
        </p:txBody>
      </p:sp>
      <p:sp>
        <p:nvSpPr>
          <p:cNvPr id="9" name="Slide Number Placeholder 5"/>
          <p:cNvSpPr>
            <a:spLocks noGrp="1"/>
          </p:cNvSpPr>
          <p:nvPr>
            <p:ph type="sldNum" sz="quarter" idx="12"/>
          </p:nvPr>
        </p:nvSpPr>
        <p:spPr/>
        <p:txBody>
          <a:bodyPr/>
          <a:lstStyle>
            <a:lvl1pPr>
              <a:defRPr/>
            </a:lvl1pPr>
          </a:lstStyle>
          <a:p>
            <a:pPr>
              <a:defRPr/>
            </a:pPr>
            <a:fld id="{357150DC-BD06-4890-A7F0-21B1E0E8564C}" type="slidenum">
              <a:rPr lang="fr-FR"/>
              <a:pPr>
                <a:defRPr/>
              </a:pPr>
              <a:t>‹#›</a:t>
            </a:fld>
            <a:endParaRPr lang="fr-FR"/>
          </a:p>
        </p:txBody>
      </p:sp>
    </p:spTree>
    <p:extLst>
      <p:ext uri="{BB962C8B-B14F-4D97-AF65-F5344CB8AC3E}">
        <p14:creationId xmlns:p14="http://schemas.microsoft.com/office/powerpoint/2010/main" val="119655766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3"/>
          <p:cNvSpPr>
            <a:spLocks noGrp="1"/>
          </p:cNvSpPr>
          <p:nvPr>
            <p:ph type="dt" sz="half" idx="10"/>
          </p:nvPr>
        </p:nvSpPr>
        <p:spPr/>
        <p:txBody>
          <a:bodyPr/>
          <a:lstStyle>
            <a:lvl1pPr>
              <a:defRPr/>
            </a:lvl1pPr>
          </a:lstStyle>
          <a:p>
            <a:pPr>
              <a:defRPr/>
            </a:pPr>
            <a:fld id="{D6B2F3F1-11BA-4D04-8A15-12EED57CDC98}" type="datetime1">
              <a:rPr lang="fr-FR"/>
              <a:pPr>
                <a:defRPr/>
              </a:pPr>
              <a:t>15/04/2021</a:t>
            </a:fld>
            <a:endParaRPr lang="fr-FR"/>
          </a:p>
        </p:txBody>
      </p:sp>
      <p:sp>
        <p:nvSpPr>
          <p:cNvPr id="4" name="Footer Placeholder 4"/>
          <p:cNvSpPr>
            <a:spLocks noGrp="1"/>
          </p:cNvSpPr>
          <p:nvPr>
            <p:ph type="ftr" sz="quarter" idx="11"/>
          </p:nvPr>
        </p:nvSpPr>
        <p:spPr/>
        <p:txBody>
          <a:bodyPr/>
          <a:lstStyle>
            <a:lvl1pPr>
              <a:defRPr/>
            </a:lvl1pPr>
          </a:lstStyle>
          <a:p>
            <a:pPr>
              <a:defRPr/>
            </a:pPr>
            <a:r>
              <a:rPr lang="fr-FR"/>
              <a:t>S. KICHENASSAMY   (Université de Reims)</a:t>
            </a:r>
          </a:p>
        </p:txBody>
      </p:sp>
      <p:sp>
        <p:nvSpPr>
          <p:cNvPr id="5" name="Slide Number Placeholder 5"/>
          <p:cNvSpPr>
            <a:spLocks noGrp="1"/>
          </p:cNvSpPr>
          <p:nvPr>
            <p:ph type="sldNum" sz="quarter" idx="12"/>
          </p:nvPr>
        </p:nvSpPr>
        <p:spPr/>
        <p:txBody>
          <a:bodyPr/>
          <a:lstStyle>
            <a:lvl1pPr>
              <a:defRPr/>
            </a:lvl1pPr>
          </a:lstStyle>
          <a:p>
            <a:pPr>
              <a:defRPr/>
            </a:pPr>
            <a:fld id="{42524874-64EF-4CF8-9D02-BF9DF8AE8262}" type="slidenum">
              <a:rPr lang="fr-FR"/>
              <a:pPr>
                <a:defRPr/>
              </a:pPr>
              <a:t>‹#›</a:t>
            </a:fld>
            <a:endParaRPr lang="fr-FR"/>
          </a:p>
        </p:txBody>
      </p:sp>
    </p:spTree>
    <p:extLst>
      <p:ext uri="{BB962C8B-B14F-4D97-AF65-F5344CB8AC3E}">
        <p14:creationId xmlns:p14="http://schemas.microsoft.com/office/powerpoint/2010/main" val="21712874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5FD958-3C6A-4AE4-A7B6-8624ACEC14A5}" type="datetime1">
              <a:rPr lang="fr-FR"/>
              <a:pPr>
                <a:defRPr/>
              </a:pPr>
              <a:t>15/04/2021</a:t>
            </a:fld>
            <a:endParaRPr lang="fr-FR"/>
          </a:p>
        </p:txBody>
      </p:sp>
      <p:sp>
        <p:nvSpPr>
          <p:cNvPr id="3" name="Footer Placeholder 4"/>
          <p:cNvSpPr>
            <a:spLocks noGrp="1"/>
          </p:cNvSpPr>
          <p:nvPr>
            <p:ph type="ftr" sz="quarter" idx="11"/>
          </p:nvPr>
        </p:nvSpPr>
        <p:spPr/>
        <p:txBody>
          <a:bodyPr/>
          <a:lstStyle>
            <a:lvl1pPr>
              <a:defRPr/>
            </a:lvl1pPr>
          </a:lstStyle>
          <a:p>
            <a:pPr>
              <a:defRPr/>
            </a:pPr>
            <a:r>
              <a:rPr lang="fr-FR"/>
              <a:t>S. KICHENASSAMY   (Université de Reims)</a:t>
            </a:r>
          </a:p>
        </p:txBody>
      </p:sp>
      <p:sp>
        <p:nvSpPr>
          <p:cNvPr id="4" name="Slide Number Placeholder 5"/>
          <p:cNvSpPr>
            <a:spLocks noGrp="1"/>
          </p:cNvSpPr>
          <p:nvPr>
            <p:ph type="sldNum" sz="quarter" idx="12"/>
          </p:nvPr>
        </p:nvSpPr>
        <p:spPr/>
        <p:txBody>
          <a:bodyPr/>
          <a:lstStyle>
            <a:lvl1pPr>
              <a:defRPr/>
            </a:lvl1pPr>
          </a:lstStyle>
          <a:p>
            <a:pPr>
              <a:defRPr/>
            </a:pPr>
            <a:fld id="{EE33DB81-C82E-485D-BFFF-C43D87278A70}" type="slidenum">
              <a:rPr lang="fr-FR"/>
              <a:pPr>
                <a:defRPr/>
              </a:pPr>
              <a:t>‹#›</a:t>
            </a:fld>
            <a:endParaRPr lang="fr-FR"/>
          </a:p>
        </p:txBody>
      </p:sp>
    </p:spTree>
    <p:extLst>
      <p:ext uri="{BB962C8B-B14F-4D97-AF65-F5344CB8AC3E}">
        <p14:creationId xmlns:p14="http://schemas.microsoft.com/office/powerpoint/2010/main" val="181596290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Title 7"/>
          <p:cNvSpPr>
            <a:spLocks noGrp="1"/>
          </p:cNvSpPr>
          <p:nvPr>
            <p:ph type="title"/>
          </p:nvPr>
        </p:nvSpPr>
        <p:spPr/>
        <p:txBody>
          <a:bodyPr/>
          <a:lstStyle/>
          <a:p>
            <a:r>
              <a:rPr lang="fr-FR"/>
              <a:t>Modifiez le style du titre</a:t>
            </a:r>
            <a:endParaRPr lang="en-US"/>
          </a:p>
        </p:txBody>
      </p:sp>
      <p:sp>
        <p:nvSpPr>
          <p:cNvPr id="5" name="Date Placeholder 3"/>
          <p:cNvSpPr>
            <a:spLocks noGrp="1"/>
          </p:cNvSpPr>
          <p:nvPr>
            <p:ph type="dt" sz="half" idx="10"/>
          </p:nvPr>
        </p:nvSpPr>
        <p:spPr/>
        <p:txBody>
          <a:bodyPr/>
          <a:lstStyle>
            <a:lvl1pPr>
              <a:defRPr/>
            </a:lvl1pPr>
          </a:lstStyle>
          <a:p>
            <a:pPr>
              <a:defRPr/>
            </a:pPr>
            <a:fld id="{3896F902-BE2E-45DA-992E-54130A2A8E0E}" type="datetime1">
              <a:rPr lang="fr-FR"/>
              <a:pPr>
                <a:defRPr/>
              </a:pPr>
              <a:t>15/04/2021</a:t>
            </a:fld>
            <a:endParaRPr lang="fr-FR"/>
          </a:p>
        </p:txBody>
      </p:sp>
      <p:sp>
        <p:nvSpPr>
          <p:cNvPr id="6" name="Footer Placeholder 4"/>
          <p:cNvSpPr>
            <a:spLocks noGrp="1"/>
          </p:cNvSpPr>
          <p:nvPr>
            <p:ph type="ftr" sz="quarter" idx="11"/>
          </p:nvPr>
        </p:nvSpPr>
        <p:spPr/>
        <p:txBody>
          <a:bodyPr/>
          <a:lstStyle>
            <a:lvl1pPr>
              <a:defRPr/>
            </a:lvl1pPr>
          </a:lstStyle>
          <a:p>
            <a:pPr>
              <a:defRPr/>
            </a:pPr>
            <a:r>
              <a:rPr lang="fr-FR"/>
              <a:t>S. KICHENASSAMY   (Université de Reims)</a:t>
            </a:r>
          </a:p>
        </p:txBody>
      </p:sp>
      <p:sp>
        <p:nvSpPr>
          <p:cNvPr id="7" name="Slide Number Placeholder 5"/>
          <p:cNvSpPr>
            <a:spLocks noGrp="1"/>
          </p:cNvSpPr>
          <p:nvPr>
            <p:ph type="sldNum" sz="quarter" idx="12"/>
          </p:nvPr>
        </p:nvSpPr>
        <p:spPr/>
        <p:txBody>
          <a:bodyPr/>
          <a:lstStyle>
            <a:lvl1pPr>
              <a:defRPr/>
            </a:lvl1pPr>
          </a:lstStyle>
          <a:p>
            <a:pPr>
              <a:defRPr/>
            </a:pPr>
            <a:fld id="{504EEDB4-BA2D-46AC-BE2B-2A102C814B1C}" type="slidenum">
              <a:rPr lang="fr-FR"/>
              <a:pPr>
                <a:defRPr/>
              </a:pPr>
              <a:t>‹#›</a:t>
            </a:fld>
            <a:endParaRPr lang="fr-FR"/>
          </a:p>
        </p:txBody>
      </p:sp>
    </p:spTree>
    <p:extLst>
      <p:ext uri="{BB962C8B-B14F-4D97-AF65-F5344CB8AC3E}">
        <p14:creationId xmlns:p14="http://schemas.microsoft.com/office/powerpoint/2010/main" val="159788843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4"/>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en-US" noProof="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fr-FR"/>
              <a:t>Modifiez le style du titre</a:t>
            </a:r>
            <a:endParaRPr lang="en-US" dirty="0"/>
          </a:p>
        </p:txBody>
      </p:sp>
      <p:sp>
        <p:nvSpPr>
          <p:cNvPr id="7" name="Date Placeholder 4"/>
          <p:cNvSpPr>
            <a:spLocks noGrp="1"/>
          </p:cNvSpPr>
          <p:nvPr>
            <p:ph type="dt" sz="half" idx="10"/>
          </p:nvPr>
        </p:nvSpPr>
        <p:spPr/>
        <p:txBody>
          <a:bodyPr/>
          <a:lstStyle>
            <a:lvl1pPr>
              <a:defRPr/>
            </a:lvl1pPr>
          </a:lstStyle>
          <a:p>
            <a:pPr>
              <a:defRPr/>
            </a:pPr>
            <a:fld id="{CB9E9B97-FE86-4E0F-A1A0-146F70BB57C3}" type="datetime1">
              <a:rPr lang="fr-FR"/>
              <a:pPr>
                <a:defRPr/>
              </a:pPr>
              <a:t>15/04/2021</a:t>
            </a:fld>
            <a:endParaRPr lang="fr-FR"/>
          </a:p>
        </p:txBody>
      </p:sp>
      <p:sp>
        <p:nvSpPr>
          <p:cNvPr id="9" name="Footer Placeholder 5"/>
          <p:cNvSpPr>
            <a:spLocks noGrp="1"/>
          </p:cNvSpPr>
          <p:nvPr>
            <p:ph type="ftr" sz="quarter" idx="11"/>
          </p:nvPr>
        </p:nvSpPr>
        <p:spPr/>
        <p:txBody>
          <a:bodyPr/>
          <a:lstStyle>
            <a:lvl1pPr>
              <a:defRPr/>
            </a:lvl1pPr>
          </a:lstStyle>
          <a:p>
            <a:pPr>
              <a:defRPr/>
            </a:pPr>
            <a:r>
              <a:rPr lang="fr-FR"/>
              <a:t>S. KICHENASSAMY   (Université de Reims)</a:t>
            </a:r>
          </a:p>
        </p:txBody>
      </p:sp>
      <p:sp>
        <p:nvSpPr>
          <p:cNvPr id="10" name="Slide Number Placeholder 6"/>
          <p:cNvSpPr>
            <a:spLocks noGrp="1"/>
          </p:cNvSpPr>
          <p:nvPr>
            <p:ph type="sldNum" sz="quarter" idx="12"/>
          </p:nvPr>
        </p:nvSpPr>
        <p:spPr/>
        <p:txBody>
          <a:bodyPr/>
          <a:lstStyle>
            <a:lvl1pPr>
              <a:defRPr>
                <a:solidFill>
                  <a:schemeClr val="tx1"/>
                </a:solidFill>
              </a:defRPr>
            </a:lvl1pPr>
          </a:lstStyle>
          <a:p>
            <a:pPr>
              <a:defRPr/>
            </a:pPr>
            <a:fld id="{DBC3E86C-828E-4028-BC3B-BABA354EE93B}" type="slidenum">
              <a:rPr lang="fr-FR"/>
              <a:pPr>
                <a:defRPr/>
              </a:pPr>
              <a:t>‹#›</a:t>
            </a:fld>
            <a:endParaRPr lang="fr-FR"/>
          </a:p>
        </p:txBody>
      </p:sp>
    </p:spTree>
    <p:extLst>
      <p:ext uri="{BB962C8B-B14F-4D97-AF65-F5344CB8AC3E}">
        <p14:creationId xmlns:p14="http://schemas.microsoft.com/office/powerpoint/2010/main" val="21922975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fr-FR"/>
              <a:t>Modifiez le style du titre</a:t>
            </a:r>
            <a:endParaRPr lang="en-US" dirty="0"/>
          </a:p>
        </p:txBody>
      </p:sp>
      <p:sp>
        <p:nvSpPr>
          <p:cNvPr id="1027" name="Text Placeholder 2"/>
          <p:cNvSpPr>
            <a:spLocks noGrp="1"/>
          </p:cNvSpPr>
          <p:nvPr>
            <p:ph type="body" idx="1"/>
          </p:nvPr>
        </p:nvSpPr>
        <p:spPr bwMode="auto">
          <a:xfrm>
            <a:off x="457200" y="1752600"/>
            <a:ext cx="762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a:defRPr sz="1000">
                <a:solidFill>
                  <a:schemeClr val="tx1"/>
                </a:solidFill>
              </a:defRPr>
            </a:lvl1pPr>
          </a:lstStyle>
          <a:p>
            <a:pPr>
              <a:defRPr/>
            </a:pPr>
            <a:fld id="{7A24EBAE-7D7F-4670-9FDD-B942F97737FA}" type="datetime1">
              <a:rPr lang="fr-FR"/>
              <a:pPr>
                <a:defRPr/>
              </a:pPr>
              <a:t>15/04/2021</a:t>
            </a:fld>
            <a:endParaRPr lang="fr-FR"/>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a:defRPr sz="1000">
                <a:solidFill>
                  <a:schemeClr val="tx1"/>
                </a:solidFill>
              </a:defRPr>
            </a:lvl1pPr>
          </a:lstStyle>
          <a:p>
            <a:pPr>
              <a:defRPr/>
            </a:pPr>
            <a:r>
              <a:rPr lang="fr-FR"/>
              <a:t>S. KICHENASSAMY   (Université de Reims)</a:t>
            </a:r>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lIns="91440" tIns="45720" rIns="91440" bIns="45720" rtlCol="0" anchor="ctr"/>
          <a:lstStyle>
            <a:lvl1pPr algn="l">
              <a:defRPr sz="2400" b="1">
                <a:solidFill>
                  <a:schemeClr val="tx2"/>
                </a:solidFill>
              </a:defRPr>
            </a:lvl1pPr>
          </a:lstStyle>
          <a:p>
            <a:pPr>
              <a:defRPr/>
            </a:pPr>
            <a:fld id="{375B1513-3A3B-45DC-8337-48A53B136C4A}" type="slidenum">
              <a:rPr lang="fr-FR"/>
              <a:pPr>
                <a:defRPr/>
              </a:pPr>
              <a:t>‹#›</a:t>
            </a:fld>
            <a:endParaRPr lang="fr-FR"/>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288" r:id="rId1"/>
    <p:sldLayoutId id="2147484279" r:id="rId2"/>
    <p:sldLayoutId id="2147484280" r:id="rId3"/>
    <p:sldLayoutId id="2147484281" r:id="rId4"/>
    <p:sldLayoutId id="2147484282" r:id="rId5"/>
    <p:sldLayoutId id="2147484283" r:id="rId6"/>
    <p:sldLayoutId id="2147484284" r:id="rId7"/>
    <p:sldLayoutId id="2147484285" r:id="rId8"/>
    <p:sldLayoutId id="2147484289" r:id="rId9"/>
    <p:sldLayoutId id="2147484286" r:id="rId10"/>
    <p:sldLayoutId id="2147484287" r:id="rId11"/>
  </p:sldLayoutIdLst>
  <p:transition/>
  <p:hf sldNum="0" hdr="0" ftr="0" dt="0"/>
  <p:txStyles>
    <p:title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marL="342900" indent="-342900" algn="l" rtl="0" eaLnBrk="0" fontAlgn="base" hangingPunct="0">
        <a:spcBef>
          <a:spcPct val="20000"/>
        </a:spcBef>
        <a:spcAft>
          <a:spcPts val="600"/>
        </a:spcAft>
        <a:buFont typeface="Arial"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arxiv.org/abs/1012.3864"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ctrTitle"/>
          </p:nvPr>
        </p:nvSpPr>
        <p:spPr>
          <a:xfrm>
            <a:off x="250824" y="233645"/>
            <a:ext cx="8642350" cy="4590510"/>
          </a:xfrm>
        </p:spPr>
        <p:txBody>
          <a:bodyPr>
            <a:normAutofit/>
          </a:bodyPr>
          <a:lstStyle/>
          <a:p>
            <a:pPr algn="ctr" eaLnBrk="1" fontAlgn="auto" hangingPunct="1">
              <a:spcAft>
                <a:spcPts val="0"/>
              </a:spcAft>
              <a:defRPr/>
            </a:pPr>
            <a:r>
              <a:rPr lang="en-US" sz="3600" dirty="0">
                <a:solidFill>
                  <a:srgbClr val="0070C0"/>
                </a:solidFill>
              </a:rPr>
              <a:t>The Cauchy-</a:t>
            </a:r>
            <a:r>
              <a:rPr lang="en-US" sz="3600" dirty="0" err="1">
                <a:solidFill>
                  <a:srgbClr val="0070C0"/>
                </a:solidFill>
              </a:rPr>
              <a:t>Bunyakovsky</a:t>
            </a:r>
            <a:r>
              <a:rPr lang="en-US" sz="3600" dirty="0">
                <a:solidFill>
                  <a:srgbClr val="0070C0"/>
                </a:solidFill>
              </a:rPr>
              <a:t> inequality and its mathematical interpretations</a:t>
            </a:r>
            <a:br>
              <a:rPr lang="fr-FR" sz="3600" dirty="0"/>
            </a:br>
            <a:br>
              <a:rPr lang="fr-FR" sz="3600" dirty="0"/>
            </a:br>
            <a:r>
              <a:rPr lang="fr-FR" sz="3600" dirty="0"/>
              <a:t>        </a:t>
            </a:r>
          </a:p>
        </p:txBody>
      </p:sp>
      <p:sp>
        <p:nvSpPr>
          <p:cNvPr id="4100" name="Espace réservé du pied de page 1"/>
          <p:cNvSpPr>
            <a:spLocks noGrp="1"/>
          </p:cNvSpPr>
          <p:nvPr>
            <p:ph type="ftr" sz="quarter" idx="11"/>
          </p:nvPr>
        </p:nvSpPr>
        <p:spPr bwMode="auto">
          <a:xfrm>
            <a:off x="498980" y="3429000"/>
            <a:ext cx="8146039" cy="30153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FR" sz="3600" dirty="0"/>
              <a:t>Satyanad KICHENASSAMY </a:t>
            </a:r>
            <a:endParaRPr lang="fr-FR" sz="1600" dirty="0"/>
          </a:p>
          <a:p>
            <a:pPr algn="ctr" eaLnBrk="1" hangingPunct="1"/>
            <a:r>
              <a:rPr lang="fr-FR" sz="1200" dirty="0"/>
              <a:t>  </a:t>
            </a:r>
          </a:p>
          <a:p>
            <a:pPr algn="ctr" eaLnBrk="1" hangingPunct="1"/>
            <a:r>
              <a:rPr lang="fr-FR" sz="2400" dirty="0"/>
              <a:t>Laboratoire de Mathématiques de Reims (CNRS UMR9008, Université de Reims Champagne-Ardenne, France)</a:t>
            </a:r>
          </a:p>
          <a:p>
            <a:pPr algn="ctr" eaLnBrk="1" hangingPunct="1"/>
            <a:endParaRPr lang="fr-FR" sz="2400" dirty="0"/>
          </a:p>
          <a:p>
            <a:pPr eaLnBrk="1" hangingPunct="1"/>
            <a:r>
              <a:rPr lang="en-US" sz="2400" i="1" dirty="0"/>
              <a:t>Seminar on the History of Mathematics, St. Petersburg Department of the </a:t>
            </a:r>
            <a:r>
              <a:rPr lang="en-US" sz="2400" i="1" dirty="0" err="1"/>
              <a:t>Steklov</a:t>
            </a:r>
            <a:r>
              <a:rPr lang="en-US" sz="2400" i="1" dirty="0"/>
              <a:t> Mathematical Institute of the Russian Academy of Sciences, Saint Petersburg, April 15, 2021.</a:t>
            </a:r>
            <a:endParaRPr lang="fr-FR" sz="2400" i="1" dirty="0"/>
          </a:p>
          <a:p>
            <a:pPr algn="ctr" eaLnBrk="1" hangingPunct="1"/>
            <a:endParaRPr lang="fr-FR" sz="2400" dirty="0"/>
          </a:p>
          <a:p>
            <a:pPr algn="ctr" eaLnBrk="1" hangingPunct="1"/>
            <a:endParaRPr lang="fr-FR" sz="240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4B30A8CD-7E68-4567-B40B-4D9FD49689FC}"/>
                  </a:ext>
                </a:extLst>
              </p:cNvPr>
              <p:cNvSpPr>
                <a:spLocks noGrp="1"/>
              </p:cNvSpPr>
              <p:nvPr>
                <p:ph idx="1"/>
              </p:nvPr>
            </p:nvSpPr>
            <p:spPr>
              <a:xfrm>
                <a:off x="90845" y="233645"/>
                <a:ext cx="8595955" cy="6075676"/>
              </a:xfrm>
            </p:spPr>
            <p:txBody>
              <a:bodyPr/>
              <a:lstStyle/>
              <a:p>
                <a:r>
                  <a:rPr lang="en-US" sz="2400" dirty="0"/>
                  <a:t>This inequality is so familiar that it may </a:t>
                </a:r>
                <a:r>
                  <a:rPr lang="en-US" sz="2400" dirty="0">
                    <a:solidFill>
                      <a:srgbClr val="0000FF"/>
                    </a:solidFill>
                  </a:rPr>
                  <a:t>seem </a:t>
                </a:r>
                <a:r>
                  <a:rPr lang="en-US" sz="2400" dirty="0"/>
                  <a:t>almost</a:t>
                </a:r>
                <a:r>
                  <a:rPr lang="en-US" sz="2400" dirty="0">
                    <a:solidFill>
                      <a:srgbClr val="0000FF"/>
                    </a:solidFill>
                  </a:rPr>
                  <a:t> obvious. </a:t>
                </a:r>
                <a:r>
                  <a:rPr lang="en-US" sz="2400" dirty="0"/>
                  <a:t>For V. </a:t>
                </a:r>
                <a:r>
                  <a:rPr lang="en-US" sz="2400" dirty="0" err="1"/>
                  <a:t>Ya</a:t>
                </a:r>
                <a:r>
                  <a:rPr lang="en-US" sz="2400" dirty="0"/>
                  <a:t>. </a:t>
                </a:r>
                <a:r>
                  <a:rPr lang="en-US" sz="2400" dirty="0" err="1"/>
                  <a:t>Bunyakovsky</a:t>
                </a:r>
                <a:r>
                  <a:rPr lang="en-US" sz="2400" dirty="0"/>
                  <a:t>, it was a direct consequence of the</a:t>
                </a:r>
                <a:r>
                  <a:rPr lang="en-US" sz="2400" dirty="0">
                    <a:solidFill>
                      <a:srgbClr val="0000FF"/>
                    </a:solidFill>
                  </a:rPr>
                  <a:t> “well-known inequality” </a:t>
                </a:r>
              </a:p>
              <a:p>
                <a:pPr/>
                <a14:m>
                  <m:oMathPara xmlns:m="http://schemas.openxmlformats.org/officeDocument/2006/math">
                    <m:oMathParaPr>
                      <m:jc m:val="centerGroup"/>
                    </m:oMathParaPr>
                    <m:oMath xmlns:m="http://schemas.openxmlformats.org/officeDocument/2006/math">
                      <m:r>
                        <a:rPr lang="en-US" sz="2400" b="1" i="1" dirty="0" smtClean="0">
                          <a:solidFill>
                            <a:srgbClr val="0000FF"/>
                          </a:solidFill>
                          <a:latin typeface="Cambria Math" panose="02040503050406030204" pitchFamily="18" charset="0"/>
                        </a:rPr>
                        <m:t>(</m:t>
                      </m:r>
                      <m:sSubSup>
                        <m:sSubSupPr>
                          <m:ctrlPr>
                            <a:rPr lang="en-US" sz="2400" i="1" dirty="0" smtClean="0">
                              <a:solidFill>
                                <a:srgbClr val="0000FF"/>
                              </a:solidFill>
                              <a:latin typeface="Cambria Math" panose="02040503050406030204" pitchFamily="18" charset="0"/>
                            </a:rPr>
                          </m:ctrlPr>
                        </m:sSubSupPr>
                        <m:e>
                          <m:r>
                            <a:rPr lang="en-US" sz="2400" b="1" i="1" dirty="0" smtClean="0">
                              <a:solidFill>
                                <a:srgbClr val="0000FF"/>
                              </a:solidFill>
                              <a:latin typeface="Cambria Math" panose="02040503050406030204" pitchFamily="18" charset="0"/>
                            </a:rPr>
                            <m:t>𝒂</m:t>
                          </m:r>
                        </m:e>
                        <m:sub>
                          <m:r>
                            <a:rPr lang="en-US" sz="2400" b="1" i="1" dirty="0" smtClean="0">
                              <a:solidFill>
                                <a:srgbClr val="0000FF"/>
                              </a:solidFill>
                              <a:latin typeface="Cambria Math" panose="02040503050406030204" pitchFamily="18" charset="0"/>
                            </a:rPr>
                            <m:t>𝟏</m:t>
                          </m:r>
                        </m:sub>
                        <m:sup>
                          <m:r>
                            <a:rPr lang="en-US" sz="2400" b="1" i="1" dirty="0" smtClean="0">
                              <a:solidFill>
                                <a:srgbClr val="0000FF"/>
                              </a:solidFill>
                              <a:latin typeface="Cambria Math" panose="02040503050406030204" pitchFamily="18" charset="0"/>
                            </a:rPr>
                            <m:t>𝟐</m:t>
                          </m:r>
                        </m:sup>
                      </m:sSubSup>
                      <m:r>
                        <a:rPr lang="en-US" sz="2400" b="1" i="1" dirty="0" smtClean="0">
                          <a:solidFill>
                            <a:srgbClr val="0000FF"/>
                          </a:solidFill>
                          <a:latin typeface="Cambria Math" panose="02040503050406030204" pitchFamily="18" charset="0"/>
                        </a:rPr>
                        <m:t>+⋯+</m:t>
                      </m:r>
                      <m:sSubSup>
                        <m:sSubSupPr>
                          <m:ctrlPr>
                            <a:rPr lang="en-US" sz="2400" i="1" dirty="0" smtClean="0">
                              <a:solidFill>
                                <a:srgbClr val="0000FF"/>
                              </a:solidFill>
                              <a:latin typeface="Cambria Math" panose="02040503050406030204" pitchFamily="18" charset="0"/>
                            </a:rPr>
                          </m:ctrlPr>
                        </m:sSubSupPr>
                        <m:e>
                          <m:r>
                            <a:rPr lang="en-US" sz="2400" b="1" i="1" dirty="0" smtClean="0">
                              <a:solidFill>
                                <a:srgbClr val="0000FF"/>
                              </a:solidFill>
                              <a:latin typeface="Cambria Math" panose="02040503050406030204" pitchFamily="18" charset="0"/>
                            </a:rPr>
                            <m:t>𝒂</m:t>
                          </m:r>
                        </m:e>
                        <m:sub>
                          <m:r>
                            <a:rPr lang="en-US" sz="2400" b="1" i="1" dirty="0" smtClean="0">
                              <a:solidFill>
                                <a:srgbClr val="0000FF"/>
                              </a:solidFill>
                              <a:latin typeface="Cambria Math" panose="02040503050406030204" pitchFamily="18" charset="0"/>
                            </a:rPr>
                            <m:t>𝒏</m:t>
                          </m:r>
                        </m:sub>
                        <m:sup>
                          <m:r>
                            <a:rPr lang="en-US" sz="2400" b="1" i="1" dirty="0" smtClean="0">
                              <a:solidFill>
                                <a:srgbClr val="0000FF"/>
                              </a:solidFill>
                              <a:latin typeface="Cambria Math" panose="02040503050406030204" pitchFamily="18" charset="0"/>
                            </a:rPr>
                            <m:t>𝟐</m:t>
                          </m:r>
                        </m:sup>
                      </m:sSubSup>
                      <m:r>
                        <a:rPr lang="en-US" sz="2400" b="1" i="1" dirty="0" smtClean="0">
                          <a:solidFill>
                            <a:srgbClr val="0000FF"/>
                          </a:solidFill>
                          <a:latin typeface="Cambria Math" panose="02040503050406030204" pitchFamily="18" charset="0"/>
                        </a:rPr>
                        <m:t> )(</m:t>
                      </m:r>
                      <m:sSubSup>
                        <m:sSubSupPr>
                          <m:ctrlPr>
                            <a:rPr lang="en-US" sz="2400" i="1" dirty="0" smtClean="0">
                              <a:solidFill>
                                <a:srgbClr val="0000FF"/>
                              </a:solidFill>
                              <a:latin typeface="Cambria Math" panose="02040503050406030204" pitchFamily="18" charset="0"/>
                            </a:rPr>
                          </m:ctrlPr>
                        </m:sSubSupPr>
                        <m:e>
                          <m:r>
                            <a:rPr lang="en-US" sz="2400" b="1" i="1" dirty="0" smtClean="0">
                              <a:solidFill>
                                <a:srgbClr val="0000FF"/>
                              </a:solidFill>
                              <a:latin typeface="Cambria Math" panose="02040503050406030204" pitchFamily="18" charset="0"/>
                            </a:rPr>
                            <m:t>𝒃</m:t>
                          </m:r>
                        </m:e>
                        <m:sub>
                          <m:r>
                            <a:rPr lang="en-US" sz="2400" b="1" i="1" dirty="0" smtClean="0">
                              <a:solidFill>
                                <a:srgbClr val="0000FF"/>
                              </a:solidFill>
                              <a:latin typeface="Cambria Math" panose="02040503050406030204" pitchFamily="18" charset="0"/>
                            </a:rPr>
                            <m:t>𝟏</m:t>
                          </m:r>
                        </m:sub>
                        <m:sup>
                          <m:r>
                            <a:rPr lang="en-US" sz="2400" b="1" i="1" dirty="0" smtClean="0">
                              <a:solidFill>
                                <a:srgbClr val="0000FF"/>
                              </a:solidFill>
                              <a:latin typeface="Cambria Math" panose="02040503050406030204" pitchFamily="18" charset="0"/>
                            </a:rPr>
                            <m:t>𝟐</m:t>
                          </m:r>
                        </m:sup>
                      </m:sSubSup>
                      <m:r>
                        <a:rPr lang="en-US" sz="2400" b="1" i="1" dirty="0" smtClean="0">
                          <a:solidFill>
                            <a:srgbClr val="0000FF"/>
                          </a:solidFill>
                          <a:latin typeface="Cambria Math" panose="02040503050406030204" pitchFamily="18" charset="0"/>
                        </a:rPr>
                        <m:t>+⋯+</m:t>
                      </m:r>
                      <m:sSubSup>
                        <m:sSubSupPr>
                          <m:ctrlPr>
                            <a:rPr lang="en-US" sz="2400" i="1" dirty="0" smtClean="0">
                              <a:solidFill>
                                <a:srgbClr val="0000FF"/>
                              </a:solidFill>
                              <a:latin typeface="Cambria Math" panose="02040503050406030204" pitchFamily="18" charset="0"/>
                            </a:rPr>
                          </m:ctrlPr>
                        </m:sSubSupPr>
                        <m:e>
                          <m:r>
                            <a:rPr lang="en-US" sz="2400" b="1" i="1" dirty="0" smtClean="0">
                              <a:solidFill>
                                <a:srgbClr val="0000FF"/>
                              </a:solidFill>
                              <a:latin typeface="Cambria Math" panose="02040503050406030204" pitchFamily="18" charset="0"/>
                            </a:rPr>
                            <m:t>𝒃</m:t>
                          </m:r>
                        </m:e>
                        <m:sub>
                          <m:r>
                            <a:rPr lang="en-US" sz="2400" b="1" i="1" dirty="0" smtClean="0">
                              <a:solidFill>
                                <a:srgbClr val="0000FF"/>
                              </a:solidFill>
                              <a:latin typeface="Cambria Math" panose="02040503050406030204" pitchFamily="18" charset="0"/>
                            </a:rPr>
                            <m:t>𝒏</m:t>
                          </m:r>
                        </m:sub>
                        <m:sup>
                          <m:r>
                            <a:rPr lang="en-US" sz="2400" b="1" i="1" dirty="0" smtClean="0">
                              <a:solidFill>
                                <a:srgbClr val="0000FF"/>
                              </a:solidFill>
                              <a:latin typeface="Cambria Math" panose="02040503050406030204" pitchFamily="18" charset="0"/>
                            </a:rPr>
                            <m:t>𝟐</m:t>
                          </m:r>
                        </m:sup>
                      </m:sSubSup>
                      <m:r>
                        <a:rPr lang="en-US" sz="2400" b="1" i="1" dirty="0" smtClean="0">
                          <a:solidFill>
                            <a:srgbClr val="0000FF"/>
                          </a:solidFill>
                          <a:latin typeface="Cambria Math" panose="02040503050406030204" pitchFamily="18" charset="0"/>
                        </a:rPr>
                        <m:t> )&gt;</m:t>
                      </m:r>
                      <m:sSup>
                        <m:sSupPr>
                          <m:ctrlPr>
                            <a:rPr lang="en-US" sz="2400" i="1" dirty="0" smtClean="0">
                              <a:solidFill>
                                <a:srgbClr val="0000FF"/>
                              </a:solidFill>
                              <a:latin typeface="Cambria Math" panose="02040503050406030204" pitchFamily="18" charset="0"/>
                            </a:rPr>
                          </m:ctrlPr>
                        </m:sSupPr>
                        <m:e>
                          <m:d>
                            <m:dPr>
                              <m:ctrlPr>
                                <a:rPr lang="en-US" sz="2400" i="1" dirty="0" smtClean="0">
                                  <a:solidFill>
                                    <a:srgbClr val="0000FF"/>
                                  </a:solidFill>
                                  <a:latin typeface="Cambria Math" panose="02040503050406030204" pitchFamily="18" charset="0"/>
                                </a:rPr>
                              </m:ctrlPr>
                            </m:dPr>
                            <m:e>
                              <m:sSub>
                                <m:sSubPr>
                                  <m:ctrlPr>
                                    <a:rPr lang="en-US" sz="2400" i="1" dirty="0" smtClean="0">
                                      <a:solidFill>
                                        <a:srgbClr val="0000FF"/>
                                      </a:solidFill>
                                      <a:latin typeface="Cambria Math" panose="02040503050406030204" pitchFamily="18" charset="0"/>
                                    </a:rPr>
                                  </m:ctrlPr>
                                </m:sSubPr>
                                <m:e>
                                  <m:r>
                                    <a:rPr lang="en-US" sz="2400" b="1" i="1" dirty="0" smtClean="0">
                                      <a:solidFill>
                                        <a:srgbClr val="0000FF"/>
                                      </a:solidFill>
                                      <a:latin typeface="Cambria Math" panose="02040503050406030204" pitchFamily="18" charset="0"/>
                                    </a:rPr>
                                    <m:t>𝒂</m:t>
                                  </m:r>
                                </m:e>
                                <m:sub>
                                  <m:r>
                                    <a:rPr lang="en-US" sz="2400" b="1" i="1" dirty="0" smtClean="0">
                                      <a:solidFill>
                                        <a:srgbClr val="0000FF"/>
                                      </a:solidFill>
                                      <a:latin typeface="Cambria Math" panose="02040503050406030204" pitchFamily="18" charset="0"/>
                                    </a:rPr>
                                    <m:t>𝟏</m:t>
                                  </m:r>
                                </m:sub>
                              </m:sSub>
                              <m:r>
                                <a:rPr lang="en-US" sz="2400" b="1" i="1" dirty="0" smtClean="0">
                                  <a:solidFill>
                                    <a:srgbClr val="0000FF"/>
                                  </a:solidFill>
                                  <a:latin typeface="Cambria Math" panose="02040503050406030204" pitchFamily="18" charset="0"/>
                                </a:rPr>
                                <m:t> </m:t>
                              </m:r>
                              <m:sSub>
                                <m:sSubPr>
                                  <m:ctrlPr>
                                    <a:rPr lang="en-US" sz="2400" i="1" dirty="0" smtClean="0">
                                      <a:solidFill>
                                        <a:srgbClr val="0000FF"/>
                                      </a:solidFill>
                                      <a:latin typeface="Cambria Math" panose="02040503050406030204" pitchFamily="18" charset="0"/>
                                    </a:rPr>
                                  </m:ctrlPr>
                                </m:sSubPr>
                                <m:e>
                                  <m:r>
                                    <a:rPr lang="en-US" sz="2400" b="1" i="1" dirty="0" smtClean="0">
                                      <a:solidFill>
                                        <a:srgbClr val="0000FF"/>
                                      </a:solidFill>
                                      <a:latin typeface="Cambria Math" panose="02040503050406030204" pitchFamily="18" charset="0"/>
                                    </a:rPr>
                                    <m:t>𝒃</m:t>
                                  </m:r>
                                </m:e>
                                <m:sub>
                                  <m:r>
                                    <a:rPr lang="en-US" sz="2400" b="1" i="1" dirty="0" smtClean="0">
                                      <a:solidFill>
                                        <a:srgbClr val="0000FF"/>
                                      </a:solidFill>
                                      <a:latin typeface="Cambria Math" panose="02040503050406030204" pitchFamily="18" charset="0"/>
                                    </a:rPr>
                                    <m:t>𝟏</m:t>
                                  </m:r>
                                </m:sub>
                              </m:sSub>
                              <m:r>
                                <a:rPr lang="en-US" sz="2400" b="1" i="1" dirty="0" smtClean="0">
                                  <a:solidFill>
                                    <a:srgbClr val="0000FF"/>
                                  </a:solidFill>
                                  <a:latin typeface="Cambria Math" panose="02040503050406030204" pitchFamily="18" charset="0"/>
                                </a:rPr>
                                <m:t>+⋯+</m:t>
                              </m:r>
                              <m:sSub>
                                <m:sSubPr>
                                  <m:ctrlPr>
                                    <a:rPr lang="en-US" sz="2400" i="1" dirty="0" err="1" smtClean="0">
                                      <a:solidFill>
                                        <a:srgbClr val="0000FF"/>
                                      </a:solidFill>
                                      <a:latin typeface="Cambria Math" panose="02040503050406030204" pitchFamily="18" charset="0"/>
                                    </a:rPr>
                                  </m:ctrlPr>
                                </m:sSubPr>
                                <m:e>
                                  <m:r>
                                    <a:rPr lang="en-US" sz="2400" b="1" i="1" dirty="0" err="1" smtClean="0">
                                      <a:solidFill>
                                        <a:srgbClr val="0000FF"/>
                                      </a:solidFill>
                                      <a:latin typeface="Cambria Math" panose="02040503050406030204" pitchFamily="18" charset="0"/>
                                    </a:rPr>
                                    <m:t>𝒂</m:t>
                                  </m:r>
                                </m:e>
                                <m:sub>
                                  <m:r>
                                    <a:rPr lang="en-US" sz="2400" b="1" i="1" dirty="0" err="1" smtClean="0">
                                      <a:solidFill>
                                        <a:srgbClr val="0000FF"/>
                                      </a:solidFill>
                                      <a:latin typeface="Cambria Math" panose="02040503050406030204" pitchFamily="18" charset="0"/>
                                    </a:rPr>
                                    <m:t>𝒏</m:t>
                                  </m:r>
                                </m:sub>
                              </m:sSub>
                              <m:r>
                                <a:rPr lang="en-US" sz="2400" b="1" i="1" dirty="0" smtClean="0">
                                  <a:solidFill>
                                    <a:srgbClr val="0000FF"/>
                                  </a:solidFill>
                                  <a:latin typeface="Cambria Math" panose="02040503050406030204" pitchFamily="18" charset="0"/>
                                </a:rPr>
                                <m:t> </m:t>
                              </m:r>
                              <m:sSub>
                                <m:sSubPr>
                                  <m:ctrlPr>
                                    <a:rPr lang="en-US" sz="2400" i="1" dirty="0" err="1" smtClean="0">
                                      <a:solidFill>
                                        <a:srgbClr val="0000FF"/>
                                      </a:solidFill>
                                      <a:latin typeface="Cambria Math" panose="02040503050406030204" pitchFamily="18" charset="0"/>
                                    </a:rPr>
                                  </m:ctrlPr>
                                </m:sSubPr>
                                <m:e>
                                  <m:r>
                                    <a:rPr lang="en-US" sz="2400" b="1" i="1" dirty="0" err="1" smtClean="0">
                                      <a:solidFill>
                                        <a:srgbClr val="0000FF"/>
                                      </a:solidFill>
                                      <a:latin typeface="Cambria Math" panose="02040503050406030204" pitchFamily="18" charset="0"/>
                                    </a:rPr>
                                    <m:t>𝒃</m:t>
                                  </m:r>
                                </m:e>
                                <m:sub>
                                  <m:r>
                                    <a:rPr lang="en-US" sz="2400" b="1" i="1" dirty="0" err="1" smtClean="0">
                                      <a:solidFill>
                                        <a:srgbClr val="0000FF"/>
                                      </a:solidFill>
                                      <a:latin typeface="Cambria Math" panose="02040503050406030204" pitchFamily="18" charset="0"/>
                                    </a:rPr>
                                    <m:t>𝒏</m:t>
                                  </m:r>
                                </m:sub>
                              </m:sSub>
                              <m:r>
                                <a:rPr lang="en-US" sz="2400" b="1" i="1" dirty="0" smtClean="0">
                                  <a:solidFill>
                                    <a:srgbClr val="0000FF"/>
                                  </a:solidFill>
                                  <a:latin typeface="Cambria Math" panose="02040503050406030204" pitchFamily="18" charset="0"/>
                                </a:rPr>
                                <m:t> </m:t>
                              </m:r>
                            </m:e>
                          </m:d>
                        </m:e>
                        <m:sup>
                          <m:r>
                            <a:rPr lang="en-US" sz="2400" b="1" i="1" dirty="0" smtClean="0">
                              <a:solidFill>
                                <a:srgbClr val="0000FF"/>
                              </a:solidFill>
                              <a:latin typeface="Cambria Math" panose="02040503050406030204" pitchFamily="18" charset="0"/>
                            </a:rPr>
                            <m:t>𝟐</m:t>
                          </m:r>
                        </m:sup>
                      </m:sSup>
                      <m:r>
                        <a:rPr lang="en-US" sz="2400" i="1" dirty="0" smtClean="0">
                          <a:solidFill>
                            <a:srgbClr val="0000FF"/>
                          </a:solidFill>
                          <a:latin typeface="Cambria Math" panose="02040503050406030204" pitchFamily="18" charset="0"/>
                        </a:rPr>
                        <m:t>,</m:t>
                      </m:r>
                    </m:oMath>
                  </m:oMathPara>
                </a14:m>
                <a:endParaRPr lang="en-US" sz="2400" dirty="0">
                  <a:solidFill>
                    <a:srgbClr val="0000FF"/>
                  </a:solidFill>
                </a:endParaRPr>
              </a:p>
              <a:p>
                <a:r>
                  <a:rPr lang="en-US" sz="2400" dirty="0"/>
                  <a:t>applied to what we now call “Riemann sums”. It is likely that his readers would have recognized a reference to </a:t>
                </a:r>
                <a:r>
                  <a:rPr lang="en-US" sz="2400" dirty="0">
                    <a:solidFill>
                      <a:srgbClr val="0000FF"/>
                    </a:solidFill>
                  </a:rPr>
                  <a:t>Note II of A. Cauchy’s 1821 lectures, </a:t>
                </a:r>
                <a:r>
                  <a:rPr lang="en-US" sz="2400" dirty="0">
                    <a:solidFill>
                      <a:srgbClr val="002060"/>
                    </a:solidFill>
                  </a:rPr>
                  <a:t>(i</a:t>
                </a:r>
                <a:r>
                  <a:rPr lang="en-US" sz="2400" dirty="0"/>
                  <a:t>nequality (30) in Th. XVI, p. 373)  discussed below; in fact, Cauchy’s notation is followed in many places of the paper.  V. </a:t>
                </a:r>
                <a:r>
                  <a:rPr lang="en-US" sz="2400" dirty="0" err="1"/>
                  <a:t>Ya</a:t>
                </a:r>
                <a:r>
                  <a:rPr lang="en-US" sz="2400" dirty="0"/>
                  <a:t>. B. translated Cauchy (1823) with his comments ; Cauchy (1821) was tr. into Russian later (G. I. S.).</a:t>
                </a:r>
              </a:p>
              <a:p>
                <a:r>
                  <a:rPr lang="en-US" sz="2400" dirty="0"/>
                  <a:t>Outgrowth of the comparison of geometric and arithmetic means (C. </a:t>
                </a:r>
                <a:r>
                  <a:rPr lang="en-US" sz="2400" dirty="0" err="1">
                    <a:solidFill>
                      <a:srgbClr val="0000FF"/>
                    </a:solidFill>
                  </a:rPr>
                  <a:t>MacLaurin</a:t>
                </a:r>
                <a:r>
                  <a:rPr lang="en-US" sz="2400" dirty="0"/>
                  <a:t>, 1726, 1729; O. </a:t>
                </a:r>
                <a:r>
                  <a:rPr lang="en-US" sz="2400" dirty="0" err="1">
                    <a:solidFill>
                      <a:srgbClr val="0000FF"/>
                    </a:solidFill>
                  </a:rPr>
                  <a:t>Schlömilch</a:t>
                </a:r>
                <a:r>
                  <a:rPr lang="en-US" sz="2400" dirty="0"/>
                  <a:t> 1885….)</a:t>
                </a:r>
              </a:p>
              <a:p>
                <a:r>
                  <a:rPr lang="en-US" sz="2400" dirty="0"/>
                  <a:t>(V. Ja. B. specifies the case of equality in his result.)</a:t>
                </a:r>
              </a:p>
              <a:p>
                <a:endParaRPr lang="en-US" sz="2400" dirty="0">
                  <a:solidFill>
                    <a:srgbClr val="0000FF"/>
                  </a:solidFill>
                </a:endParaRPr>
              </a:p>
              <a:p>
                <a:endParaRPr lang="fr-FR" dirty="0"/>
              </a:p>
              <a:p>
                <a:endParaRPr lang="fr-FR" dirty="0"/>
              </a:p>
            </p:txBody>
          </p:sp>
        </mc:Choice>
        <mc:Fallback xmlns="">
          <p:sp>
            <p:nvSpPr>
              <p:cNvPr id="3" name="Espace réservé du contenu 2">
                <a:extLst>
                  <a:ext uri="{FF2B5EF4-FFF2-40B4-BE49-F238E27FC236}">
                    <a16:creationId xmlns:a16="http://schemas.microsoft.com/office/drawing/2014/main" id="{4B30A8CD-7E68-4567-B40B-4D9FD49689FC}"/>
                  </a:ext>
                </a:extLst>
              </p:cNvPr>
              <p:cNvSpPr>
                <a:spLocks noGrp="1" noRot="1" noChangeAspect="1" noMove="1" noResize="1" noEditPoints="1" noAdjustHandles="1" noChangeArrowheads="1" noChangeShapeType="1" noTextEdit="1"/>
              </p:cNvSpPr>
              <p:nvPr>
                <p:ph idx="1"/>
              </p:nvPr>
            </p:nvSpPr>
            <p:spPr>
              <a:xfrm>
                <a:off x="90845" y="233645"/>
                <a:ext cx="8595955" cy="6075676"/>
              </a:xfrm>
              <a:blipFill>
                <a:blip r:embed="rId3"/>
                <a:stretch>
                  <a:fillRect l="-1135" t="-702" r="-1631" b="-3210"/>
                </a:stretch>
              </a:blipFill>
            </p:spPr>
            <p:txBody>
              <a:bodyPr/>
              <a:lstStyle/>
              <a:p>
                <a:r>
                  <a:rPr lang="fr-FR">
                    <a:noFill/>
                  </a:rPr>
                  <a:t> </a:t>
                </a:r>
              </a:p>
            </p:txBody>
          </p:sp>
        </mc:Fallback>
      </mc:AlternateContent>
      <p:sp>
        <p:nvSpPr>
          <p:cNvPr id="4" name="Titre 1">
            <a:extLst>
              <a:ext uri="{FF2B5EF4-FFF2-40B4-BE49-F238E27FC236}">
                <a16:creationId xmlns:a16="http://schemas.microsoft.com/office/drawing/2014/main" id="{A4B11970-A599-49BC-BA8B-14986EAB2AEB}"/>
              </a:ext>
            </a:extLst>
          </p:cNvPr>
          <p:cNvSpPr>
            <a:spLocks noGrp="1"/>
          </p:cNvSpPr>
          <p:nvPr>
            <p:ph type="title"/>
          </p:nvPr>
        </p:nvSpPr>
        <p:spPr>
          <a:xfrm>
            <a:off x="457200" y="-210777"/>
            <a:ext cx="5791200" cy="579437"/>
          </a:xfrm>
        </p:spPr>
        <p:txBody>
          <a:bodyPr>
            <a:normAutofit fontScale="90000"/>
          </a:bodyPr>
          <a:lstStyle/>
          <a:p>
            <a:endParaRPr lang="fr-FR" dirty="0"/>
          </a:p>
        </p:txBody>
      </p:sp>
    </p:spTree>
    <p:extLst>
      <p:ext uri="{BB962C8B-B14F-4D97-AF65-F5344CB8AC3E}">
        <p14:creationId xmlns:p14="http://schemas.microsoft.com/office/powerpoint/2010/main" val="283579562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4B30A8CD-7E68-4567-B40B-4D9FD49689FC}"/>
                  </a:ext>
                </a:extLst>
              </p:cNvPr>
              <p:cNvSpPr>
                <a:spLocks noGrp="1"/>
              </p:cNvSpPr>
              <p:nvPr>
                <p:ph idx="1"/>
              </p:nvPr>
            </p:nvSpPr>
            <p:spPr>
              <a:xfrm>
                <a:off x="274022" y="548680"/>
                <a:ext cx="8595955" cy="6165685"/>
              </a:xfrm>
            </p:spPr>
            <p:txBody>
              <a:bodyPr/>
              <a:lstStyle/>
              <a:p>
                <a:r>
                  <a:rPr lang="en-US" sz="2400" dirty="0"/>
                  <a:t>We suggest here that </a:t>
                </a:r>
                <a:r>
                  <a:rPr lang="en-US" sz="2400" dirty="0" err="1"/>
                  <a:t>Bunyakovsky’s</a:t>
                </a:r>
                <a:r>
                  <a:rPr lang="en-US" sz="2400" dirty="0"/>
                  <a:t> inequality </a:t>
                </a:r>
                <a:r>
                  <a:rPr lang="en-US" sz="2400" dirty="0">
                    <a:solidFill>
                      <a:srgbClr val="0000FF"/>
                    </a:solidFill>
                  </a:rPr>
                  <a:t>can only be </a:t>
                </a:r>
                <a:r>
                  <a:rPr lang="en-US" sz="2400" dirty="0"/>
                  <a:t>properly </a:t>
                </a:r>
                <a:r>
                  <a:rPr lang="en-US" sz="2400" dirty="0">
                    <a:solidFill>
                      <a:srgbClr val="0000FF"/>
                    </a:solidFill>
                  </a:rPr>
                  <a:t>understood </a:t>
                </a:r>
                <a:r>
                  <a:rPr lang="en-US" sz="2400" dirty="0"/>
                  <a:t>by viewing it </a:t>
                </a:r>
                <a:r>
                  <a:rPr lang="en-US" sz="2400" dirty="0">
                    <a:solidFill>
                      <a:srgbClr val="0000FF"/>
                    </a:solidFill>
                  </a:rPr>
                  <a:t>as embedded in a mathematical discourse that gives it meaning</a:t>
                </a:r>
                <a:r>
                  <a:rPr lang="en-US" sz="2400" dirty="0"/>
                  <a:t>, and that the same goes for all the inequalities loosely labeled as “Cauchy-</a:t>
                </a:r>
                <a:r>
                  <a:rPr lang="en-US" sz="2400" dirty="0" err="1"/>
                  <a:t>Bunyakovsky</a:t>
                </a:r>
                <a:r>
                  <a:rPr lang="en-US" sz="2400" dirty="0"/>
                  <a:t>-Schwarz inequalities”. </a:t>
                </a:r>
              </a:p>
              <a:p>
                <a:r>
                  <a:rPr lang="en-US" sz="2400" dirty="0"/>
                  <a:t>This now familiar result may be viewed – </a:t>
                </a:r>
                <a:r>
                  <a:rPr lang="en-US" sz="2400" dirty="0">
                    <a:solidFill>
                      <a:srgbClr val="C00000"/>
                    </a:solidFill>
                  </a:rPr>
                  <a:t>anachronistically!</a:t>
                </a:r>
                <a:r>
                  <a:rPr lang="en-US" sz="2400" dirty="0"/>
                  <a:t> – as a </a:t>
                </a:r>
                <a:r>
                  <a:rPr lang="en-US" sz="2400" dirty="0">
                    <a:solidFill>
                      <a:srgbClr val="0000FF"/>
                    </a:solidFill>
                  </a:rPr>
                  <a:t>special case </a:t>
                </a:r>
                <a:r>
                  <a:rPr lang="en-US" sz="2400" dirty="0"/>
                  <a:t>of the fact that </a:t>
                </a:r>
                <a:r>
                  <a:rPr lang="en-US" sz="2400" dirty="0">
                    <a:solidFill>
                      <a:srgbClr val="0000FF"/>
                    </a:solidFill>
                  </a:rPr>
                  <a:t>orthogonal projection </a:t>
                </a:r>
                <a:r>
                  <a:rPr lang="en-US" sz="2400" dirty="0"/>
                  <a:t>on a line, in a space of </a:t>
                </a:r>
                <a14:m>
                  <m:oMath xmlns:m="http://schemas.openxmlformats.org/officeDocument/2006/math">
                    <m:r>
                      <a:rPr lang="en-US" sz="2400" i="1" dirty="0">
                        <a:latin typeface="Cambria Math" panose="02040503050406030204" pitchFamily="18" charset="0"/>
                      </a:rPr>
                      <m:t>𝒏</m:t>
                    </m:r>
                  </m:oMath>
                </a14:m>
                <a:r>
                  <a:rPr lang="en-US" sz="2400" dirty="0"/>
                  <a:t> dimensions with a dot product, </a:t>
                </a:r>
                <a:r>
                  <a:rPr lang="en-US" sz="2400" dirty="0">
                    <a:solidFill>
                      <a:srgbClr val="0000FF"/>
                    </a:solidFill>
                  </a:rPr>
                  <a:t>decreases the norm.</a:t>
                </a:r>
              </a:p>
              <a:p>
                <a:r>
                  <a:rPr lang="en-US" sz="2400" dirty="0">
                    <a:solidFill>
                      <a:srgbClr val="FF0000"/>
                    </a:solidFill>
                  </a:rPr>
                  <a:t>Essentially distinct (later) generalizations </a:t>
                </a:r>
                <a:r>
                  <a:rPr lang="en-US" sz="2400" dirty="0"/>
                  <a:t>“(Rogers-) </a:t>
                </a:r>
                <a:r>
                  <a:rPr lang="en-US" sz="2400" dirty="0" err="1"/>
                  <a:t>Hölder</a:t>
                </a:r>
                <a:r>
                  <a:rPr lang="en-US" sz="2400" dirty="0"/>
                  <a:t> inequality” + “</a:t>
                </a:r>
                <a:r>
                  <a:rPr lang="en-US" sz="2400" dirty="0" err="1"/>
                  <a:t>Hölder</a:t>
                </a:r>
                <a:r>
                  <a:rPr lang="en-US" sz="2400" dirty="0"/>
                  <a:t>-Jensen”, or identities for determinants (Cauchy-Binet) etc. </a:t>
                </a:r>
                <a:r>
                  <a:rPr lang="en-US" sz="2400" dirty="0">
                    <a:solidFill>
                      <a:srgbClr val="FF0000"/>
                    </a:solidFill>
                  </a:rPr>
                  <a:t>To choose a generalization is to suppress some dimensions of the result. Generalization implies loss of information.</a:t>
                </a:r>
              </a:p>
              <a:p>
                <a:endParaRPr lang="fr-FR" sz="2400" dirty="0"/>
              </a:p>
              <a:p>
                <a:endParaRPr lang="en-US" sz="2400" dirty="0">
                  <a:solidFill>
                    <a:srgbClr val="0000FF"/>
                  </a:solidFill>
                </a:endParaRPr>
              </a:p>
              <a:p>
                <a:endParaRPr lang="fr-FR" dirty="0"/>
              </a:p>
              <a:p>
                <a:endParaRPr lang="fr-FR" dirty="0"/>
              </a:p>
            </p:txBody>
          </p:sp>
        </mc:Choice>
        <mc:Fallback xmlns="">
          <p:sp>
            <p:nvSpPr>
              <p:cNvPr id="3" name="Espace réservé du contenu 2">
                <a:extLst>
                  <a:ext uri="{FF2B5EF4-FFF2-40B4-BE49-F238E27FC236}">
                    <a16:creationId xmlns:a16="http://schemas.microsoft.com/office/drawing/2014/main" id="{4B30A8CD-7E68-4567-B40B-4D9FD49689FC}"/>
                  </a:ext>
                </a:extLst>
              </p:cNvPr>
              <p:cNvSpPr>
                <a:spLocks noGrp="1" noRot="1" noChangeAspect="1" noMove="1" noResize="1" noEditPoints="1" noAdjustHandles="1" noChangeArrowheads="1" noChangeShapeType="1" noTextEdit="1"/>
              </p:cNvSpPr>
              <p:nvPr>
                <p:ph idx="1"/>
              </p:nvPr>
            </p:nvSpPr>
            <p:spPr>
              <a:xfrm>
                <a:off x="274022" y="548680"/>
                <a:ext cx="8595955" cy="6165685"/>
              </a:xfrm>
              <a:blipFill>
                <a:blip r:embed="rId3"/>
                <a:stretch>
                  <a:fillRect l="-1135" t="-692" r="-1489"/>
                </a:stretch>
              </a:blipFill>
            </p:spPr>
            <p:txBody>
              <a:bodyPr/>
              <a:lstStyle/>
              <a:p>
                <a:r>
                  <a:rPr lang="fr-FR">
                    <a:noFill/>
                  </a:rPr>
                  <a:t> </a:t>
                </a:r>
              </a:p>
            </p:txBody>
          </p:sp>
        </mc:Fallback>
      </mc:AlternateContent>
      <p:sp>
        <p:nvSpPr>
          <p:cNvPr id="4" name="Titre 1">
            <a:extLst>
              <a:ext uri="{FF2B5EF4-FFF2-40B4-BE49-F238E27FC236}">
                <a16:creationId xmlns:a16="http://schemas.microsoft.com/office/drawing/2014/main" id="{A4B11970-A599-49BC-BA8B-14986EAB2AEB}"/>
              </a:ext>
            </a:extLst>
          </p:cNvPr>
          <p:cNvSpPr>
            <a:spLocks noGrp="1"/>
          </p:cNvSpPr>
          <p:nvPr>
            <p:ph type="title"/>
          </p:nvPr>
        </p:nvSpPr>
        <p:spPr>
          <a:xfrm>
            <a:off x="457200" y="-210777"/>
            <a:ext cx="5791200" cy="579437"/>
          </a:xfrm>
        </p:spPr>
        <p:txBody>
          <a:bodyPr>
            <a:normAutofit fontScale="90000"/>
          </a:bodyPr>
          <a:lstStyle/>
          <a:p>
            <a:endParaRPr lang="fr-FR" dirty="0"/>
          </a:p>
        </p:txBody>
      </p:sp>
    </p:spTree>
    <p:extLst>
      <p:ext uri="{BB962C8B-B14F-4D97-AF65-F5344CB8AC3E}">
        <p14:creationId xmlns:p14="http://schemas.microsoft.com/office/powerpoint/2010/main" val="158751210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AD9879-AFE4-4432-9A02-9D70B3CF57CF}"/>
              </a:ext>
            </a:extLst>
          </p:cNvPr>
          <p:cNvSpPr>
            <a:spLocks noGrp="1"/>
          </p:cNvSpPr>
          <p:nvPr>
            <p:ph type="title"/>
          </p:nvPr>
        </p:nvSpPr>
        <p:spPr>
          <a:xfrm>
            <a:off x="251521" y="152400"/>
            <a:ext cx="8685964" cy="621305"/>
          </a:xfrm>
        </p:spPr>
        <p:txBody>
          <a:bodyPr>
            <a:normAutofit fontScale="90000"/>
          </a:bodyPr>
          <a:lstStyle/>
          <a:p>
            <a:r>
              <a:rPr lang="fr-FR" dirty="0" err="1"/>
              <a:t>Proofs</a:t>
            </a:r>
            <a:r>
              <a:rPr lang="fr-FR" dirty="0"/>
              <a:t> </a:t>
            </a:r>
            <a:r>
              <a:rPr lang="fr-FR" dirty="0" err="1"/>
              <a:t>with</a:t>
            </a:r>
            <a:r>
              <a:rPr lang="fr-FR" dirty="0"/>
              <a:t> </a:t>
            </a:r>
            <a:r>
              <a:rPr lang="fr-FR" dirty="0" err="1"/>
              <a:t>different</a:t>
            </a:r>
            <a:r>
              <a:rPr lang="fr-FR" dirty="0"/>
              <a:t> </a:t>
            </a:r>
            <a:r>
              <a:rPr lang="fr-FR" dirty="0" err="1"/>
              <a:t>meanings</a:t>
            </a:r>
            <a:endParaRPr lang="fr-FR" dirty="0"/>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EBC2CACA-02A6-41A4-ABE4-B12B8EFB0C43}"/>
                  </a:ext>
                </a:extLst>
              </p:cNvPr>
              <p:cNvSpPr>
                <a:spLocks noGrp="1"/>
              </p:cNvSpPr>
              <p:nvPr>
                <p:ph idx="1"/>
              </p:nvPr>
            </p:nvSpPr>
            <p:spPr>
              <a:xfrm>
                <a:off x="161509" y="908720"/>
                <a:ext cx="8865985" cy="5796880"/>
              </a:xfrm>
            </p:spPr>
            <p:txBody>
              <a:bodyPr/>
              <a:lstStyle/>
              <a:p>
                <a:pPr lvl="0">
                  <a:lnSpc>
                    <a:spcPct val="115000"/>
                  </a:lnSpc>
                  <a:buFont typeface="Symbol" panose="05050102010706020507" pitchFamily="18" charset="2"/>
                  <a:buChar char=""/>
                </a:pPr>
                <a:r>
                  <a:rPr lang="fr-FR" sz="2400" dirty="0">
                    <a:solidFill>
                      <a:srgbClr val="0000FF"/>
                    </a:solidFill>
                    <a:effectLst/>
                    <a:ea typeface="SimSun" panose="02010600030101010101" pitchFamily="2" charset="-122"/>
                    <a:cs typeface="Times New Roman" panose="02020603050405020304" pitchFamily="18" charset="0"/>
                  </a:rPr>
                  <a:t>Projection</a:t>
                </a:r>
                <a:r>
                  <a:rPr lang="fr-FR" sz="2400" dirty="0">
                    <a:effectLst/>
                    <a:ea typeface="SimSun" panose="02010600030101010101" pitchFamily="2" charset="-122"/>
                    <a:cs typeface="Times New Roman" panose="02020603050405020304" pitchFamily="18" charset="0"/>
                  </a:rPr>
                  <a:t> :</a:t>
                </a:r>
                <a14:m>
                  <m:oMath xmlns:m="http://schemas.openxmlformats.org/officeDocument/2006/math">
                    <m:sSup>
                      <m:sSupPr>
                        <m:ctrlPr>
                          <a:rPr lang="fr-FR" sz="2400" i="1">
                            <a:latin typeface="Cambria Math" panose="02040503050406030204" pitchFamily="18" charset="0"/>
                            <a:ea typeface="SimSun" panose="02010600030101010101" pitchFamily="2" charset="-122"/>
                            <a:cs typeface="Times New Roman" panose="02020603050405020304" pitchFamily="18" charset="0"/>
                          </a:rPr>
                        </m:ctrlPr>
                      </m:sSupPr>
                      <m:e>
                        <m:r>
                          <a:rPr lang="fr-FR" sz="2400" b="1" i="1" smtClean="0">
                            <a:latin typeface="Cambria Math" panose="02040503050406030204" pitchFamily="18" charset="0"/>
                            <a:ea typeface="SimSun" panose="02010600030101010101" pitchFamily="2" charset="-122"/>
                            <a:cs typeface="Times New Roman" panose="02020603050405020304" pitchFamily="18" charset="0"/>
                          </a:rPr>
                          <m:t> </m:t>
                        </m:r>
                        <m:d>
                          <m:dPr>
                            <m:begChr m:val="‖"/>
                            <m:endChr m:val="‖"/>
                            <m:ctrlPr>
                              <a:rPr lang="fr-FR" sz="2400" i="1">
                                <a:latin typeface="Cambria Math" panose="02040503050406030204" pitchFamily="18" charset="0"/>
                                <a:ea typeface="SimSun" panose="02010600030101010101" pitchFamily="2" charset="-122"/>
                                <a:cs typeface="Times New Roman" panose="02020603050405020304" pitchFamily="18" charset="0"/>
                              </a:rPr>
                            </m:ctrlPr>
                          </m:dPr>
                          <m:e>
                            <m:r>
                              <a:rPr lang="fr-FR" sz="2400" b="1" i="1" smtClean="0">
                                <a:latin typeface="Cambria Math" panose="02040503050406030204" pitchFamily="18" charset="0"/>
                                <a:ea typeface="SimSun" panose="02010600030101010101" pitchFamily="2" charset="-122"/>
                                <a:cs typeface="Times New Roman" panose="02020603050405020304" pitchFamily="18" charset="0"/>
                              </a:rPr>
                              <m:t>𝒑</m:t>
                            </m:r>
                            <m:r>
                              <a:rPr lang="fr-FR" sz="2400" b="1" i="1" smtClean="0">
                                <a:latin typeface="Cambria Math" panose="02040503050406030204" pitchFamily="18" charset="0"/>
                                <a:ea typeface="SimSun" panose="02010600030101010101" pitchFamily="2" charset="-122"/>
                                <a:cs typeface="Times New Roman" panose="02020603050405020304" pitchFamily="18" charset="0"/>
                              </a:rPr>
                              <m:t>(</m:t>
                            </m:r>
                            <m:r>
                              <a:rPr lang="fr-FR" sz="2400" i="1">
                                <a:latin typeface="Cambria Math" panose="02040503050406030204" pitchFamily="18" charset="0"/>
                                <a:ea typeface="SimSun" panose="02010600030101010101" pitchFamily="2" charset="-122"/>
                                <a:cs typeface="Times New Roman" panose="02020603050405020304" pitchFamily="18" charset="0"/>
                              </a:rPr>
                              <m:t>𝒙</m:t>
                            </m:r>
                            <m:r>
                              <a:rPr lang="fr-FR" sz="2400" b="1" i="1" smtClean="0">
                                <a:latin typeface="Cambria Math" panose="02040503050406030204" pitchFamily="18" charset="0"/>
                                <a:ea typeface="SimSun" panose="02010600030101010101" pitchFamily="2" charset="-122"/>
                                <a:cs typeface="Times New Roman" panose="02020603050405020304" pitchFamily="18" charset="0"/>
                              </a:rPr>
                              <m:t>)</m:t>
                            </m:r>
                          </m:e>
                        </m:d>
                      </m:e>
                      <m:sup>
                        <m:r>
                          <a:rPr lang="fr-FR" sz="2400" i="1">
                            <a:latin typeface="Cambria Math" panose="02040503050406030204" pitchFamily="18" charset="0"/>
                            <a:ea typeface="SimSun" panose="02010600030101010101" pitchFamily="2" charset="-122"/>
                            <a:cs typeface="Times New Roman" panose="02020603050405020304" pitchFamily="18" charset="0"/>
                          </a:rPr>
                          <m:t>𝟐</m:t>
                        </m:r>
                      </m:sup>
                    </m:sSup>
                    <m:r>
                      <a:rPr lang="fr-FR" sz="2400" b="1" i="1" smtClean="0">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fr-FR" sz="2400" b="1" i="1" smtClean="0">
                            <a:effectLst/>
                            <a:latin typeface="Cambria Math" panose="02040503050406030204" pitchFamily="18" charset="0"/>
                            <a:ea typeface="SimSun" panose="02010600030101010101" pitchFamily="2" charset="-122"/>
                            <a:cs typeface="Times New Roman" panose="02020603050405020304" pitchFamily="18" charset="0"/>
                          </a:rPr>
                        </m:ctrlPr>
                      </m:sSupPr>
                      <m:e>
                        <m:d>
                          <m:dPr>
                            <m:begChr m:val="‖"/>
                            <m:endChr m:val="‖"/>
                            <m:ctrlPr>
                              <a:rPr lang="fr-FR" sz="2400" b="1" i="1" smtClean="0">
                                <a:effectLst/>
                                <a:latin typeface="Cambria Math" panose="02040503050406030204" pitchFamily="18" charset="0"/>
                                <a:ea typeface="SimSun" panose="02010600030101010101" pitchFamily="2" charset="-122"/>
                                <a:cs typeface="Times New Roman" panose="02020603050405020304" pitchFamily="18" charset="0"/>
                              </a:rPr>
                            </m:ctrlPr>
                          </m:dPr>
                          <m:e>
                            <m:r>
                              <a:rPr lang="fr-FR" sz="2400" b="1" i="1" smtClean="0">
                                <a:effectLst/>
                                <a:latin typeface="Cambria Math" panose="02040503050406030204" pitchFamily="18" charset="0"/>
                                <a:ea typeface="SimSun" panose="02010600030101010101" pitchFamily="2" charset="-122"/>
                                <a:cs typeface="Times New Roman" panose="02020603050405020304" pitchFamily="18" charset="0"/>
                              </a:rPr>
                              <m:t>𝒙</m:t>
                            </m:r>
                            <m:r>
                              <a:rPr lang="fr-FR" sz="2400" b="1" i="1" smtClean="0">
                                <a:effectLst/>
                                <a:latin typeface="Cambria Math" panose="02040503050406030204" pitchFamily="18" charset="0"/>
                                <a:ea typeface="SimSun" panose="02010600030101010101" pitchFamily="2" charset="-122"/>
                                <a:cs typeface="Times New Roman" panose="02020603050405020304" pitchFamily="18" charset="0"/>
                              </a:rPr>
                              <m:t>−</m:t>
                            </m:r>
                            <m:r>
                              <a:rPr lang="fr-FR" sz="2400" b="1" i="1" smtClean="0">
                                <a:effectLst/>
                                <a:latin typeface="Cambria Math" panose="02040503050406030204" pitchFamily="18" charset="0"/>
                                <a:ea typeface="SimSun" panose="02010600030101010101" pitchFamily="2" charset="-122"/>
                                <a:cs typeface="Times New Roman" panose="02020603050405020304" pitchFamily="18" charset="0"/>
                              </a:rPr>
                              <m:t>𝒑</m:t>
                            </m:r>
                            <m:d>
                              <m:dPr>
                                <m:ctrlPr>
                                  <a:rPr lang="fr-FR" sz="2400" b="1" i="1" smtClean="0">
                                    <a:effectLst/>
                                    <a:latin typeface="Cambria Math" panose="02040503050406030204" pitchFamily="18" charset="0"/>
                                    <a:ea typeface="SimSun" panose="02010600030101010101" pitchFamily="2" charset="-122"/>
                                    <a:cs typeface="Times New Roman" panose="02020603050405020304" pitchFamily="18" charset="0"/>
                                  </a:rPr>
                                </m:ctrlPr>
                              </m:dPr>
                              <m:e>
                                <m:r>
                                  <a:rPr lang="fr-FR" sz="2400" b="1" i="1" smtClean="0">
                                    <a:effectLst/>
                                    <a:latin typeface="Cambria Math" panose="02040503050406030204" pitchFamily="18" charset="0"/>
                                    <a:ea typeface="SimSun" panose="02010600030101010101" pitchFamily="2" charset="-122"/>
                                    <a:cs typeface="Times New Roman" panose="02020603050405020304" pitchFamily="18" charset="0"/>
                                  </a:rPr>
                                  <m:t>𝒙</m:t>
                                </m:r>
                              </m:e>
                            </m:d>
                          </m:e>
                        </m:d>
                      </m:e>
                      <m:sup>
                        <m:r>
                          <a:rPr lang="fr-FR" sz="2400" b="1" i="1" smtClean="0">
                            <a:effectLst/>
                            <a:latin typeface="Cambria Math" panose="02040503050406030204" pitchFamily="18" charset="0"/>
                            <a:ea typeface="SimSun" panose="02010600030101010101" pitchFamily="2" charset="-122"/>
                            <a:cs typeface="Times New Roman" panose="02020603050405020304" pitchFamily="18" charset="0"/>
                          </a:rPr>
                          <m:t>𝟐</m:t>
                        </m:r>
                      </m:sup>
                    </m:sSup>
                    <m:r>
                      <a:rPr lang="fr-FR" sz="2400" b="1" i="1" smtClean="0">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fr-FR" sz="2400" b="1" i="1" smtClean="0">
                            <a:effectLst/>
                            <a:latin typeface="Cambria Math" panose="02040503050406030204" pitchFamily="18" charset="0"/>
                            <a:ea typeface="SimSun" panose="02010600030101010101" pitchFamily="2" charset="-122"/>
                            <a:cs typeface="Times New Roman" panose="02020603050405020304" pitchFamily="18" charset="0"/>
                          </a:rPr>
                        </m:ctrlPr>
                      </m:sSupPr>
                      <m:e>
                        <m:d>
                          <m:dPr>
                            <m:begChr m:val="‖"/>
                            <m:endChr m:val="‖"/>
                            <m:ctrlPr>
                              <a:rPr lang="fr-FR" sz="2400" b="1" i="1" smtClean="0">
                                <a:effectLst/>
                                <a:latin typeface="Cambria Math" panose="02040503050406030204" pitchFamily="18" charset="0"/>
                                <a:ea typeface="SimSun" panose="02010600030101010101" pitchFamily="2" charset="-122"/>
                                <a:cs typeface="Times New Roman" panose="02020603050405020304" pitchFamily="18" charset="0"/>
                              </a:rPr>
                            </m:ctrlPr>
                          </m:dPr>
                          <m:e>
                            <m:r>
                              <a:rPr lang="fr-FR" sz="2400" b="1" i="1" smtClean="0">
                                <a:effectLst/>
                                <a:latin typeface="Cambria Math" panose="02040503050406030204" pitchFamily="18" charset="0"/>
                                <a:ea typeface="SimSun" panose="02010600030101010101" pitchFamily="2" charset="-122"/>
                                <a:cs typeface="Times New Roman" panose="02020603050405020304" pitchFamily="18" charset="0"/>
                              </a:rPr>
                              <m:t>𝒙</m:t>
                            </m:r>
                          </m:e>
                        </m:d>
                      </m:e>
                      <m:sup>
                        <m:r>
                          <a:rPr lang="fr-FR" sz="2400" b="1" i="1" smtClean="0">
                            <a:effectLst/>
                            <a:latin typeface="Cambria Math" panose="02040503050406030204" pitchFamily="18" charset="0"/>
                            <a:ea typeface="SimSun" panose="02010600030101010101" pitchFamily="2" charset="-122"/>
                            <a:cs typeface="Times New Roman" panose="02020603050405020304" pitchFamily="18" charset="0"/>
                          </a:rPr>
                          <m:t>𝟐</m:t>
                        </m:r>
                      </m:sup>
                    </m:sSup>
                  </m:oMath>
                </a14:m>
                <a:r>
                  <a:rPr lang="fr-FR" sz="2400" dirty="0">
                    <a:effectLst/>
                    <a:ea typeface="SimSun" panose="02010600030101010101" pitchFamily="2" charset="-122"/>
                    <a:cs typeface="Akshar Unicode" panose="00000400000000000000" pitchFamily="2" charset="0"/>
                  </a:rPr>
                  <a:t> </a:t>
                </a:r>
                <a:r>
                  <a:rPr lang="fr-FR" sz="2400" dirty="0" err="1">
                    <a:effectLst/>
                    <a:ea typeface="SimSun" panose="02010600030101010101" pitchFamily="2" charset="-122"/>
                    <a:cs typeface="Akshar Unicode" panose="00000400000000000000" pitchFamily="2" charset="0"/>
                  </a:rPr>
                  <a:t>with</a:t>
                </a:r>
                <a:r>
                  <a:rPr lang="fr-FR" sz="2400" dirty="0">
                    <a:effectLst/>
                    <a:ea typeface="SimSun" panose="02010600030101010101" pitchFamily="2" charset="-122"/>
                    <a:cs typeface="Akshar Unicode" panose="00000400000000000000" pitchFamily="2" charset="0"/>
                  </a:rPr>
                  <a:t> </a:t>
                </a:r>
                <a14:m>
                  <m:oMath xmlns:m="http://schemas.openxmlformats.org/officeDocument/2006/math">
                    <m:r>
                      <a:rPr lang="fr-FR" sz="2400" b="1" i="1" smtClean="0">
                        <a:effectLst/>
                        <a:latin typeface="Cambria Math" panose="02040503050406030204" pitchFamily="18" charset="0"/>
                        <a:ea typeface="SimSun" panose="02010600030101010101" pitchFamily="2" charset="-122"/>
                        <a:cs typeface="Akshar Unicode" panose="00000400000000000000" pitchFamily="2" charset="0"/>
                      </a:rPr>
                      <m:t>𝒑</m:t>
                    </m:r>
                    <m:d>
                      <m:dPr>
                        <m:ctrlPr>
                          <a:rPr lang="fr-FR" sz="2400" b="1" i="1" smtClean="0">
                            <a:effectLst/>
                            <a:latin typeface="Cambria Math" panose="02040503050406030204" pitchFamily="18" charset="0"/>
                            <a:ea typeface="SimSun" panose="02010600030101010101" pitchFamily="2" charset="-122"/>
                            <a:cs typeface="Akshar Unicode" panose="00000400000000000000" pitchFamily="2" charset="0"/>
                          </a:rPr>
                        </m:ctrlPr>
                      </m:dPr>
                      <m:e>
                        <m:r>
                          <a:rPr lang="fr-FR" sz="2400" b="1" i="1" smtClean="0">
                            <a:effectLst/>
                            <a:latin typeface="Cambria Math" panose="02040503050406030204" pitchFamily="18" charset="0"/>
                            <a:ea typeface="SimSun" panose="02010600030101010101" pitchFamily="2" charset="-122"/>
                            <a:cs typeface="Akshar Unicode" panose="00000400000000000000" pitchFamily="2" charset="0"/>
                          </a:rPr>
                          <m:t>𝒙</m:t>
                        </m:r>
                      </m:e>
                    </m:d>
                    <m:r>
                      <a:rPr lang="fr-FR" sz="2400" b="1" i="1" smtClean="0">
                        <a:effectLst/>
                        <a:latin typeface="Cambria Math" panose="02040503050406030204" pitchFamily="18" charset="0"/>
                        <a:ea typeface="SimSun" panose="02010600030101010101" pitchFamily="2" charset="-122"/>
                        <a:cs typeface="Akshar Unicode" panose="00000400000000000000" pitchFamily="2" charset="0"/>
                      </a:rPr>
                      <m:t>=</m:t>
                    </m:r>
                    <m:d>
                      <m:dPr>
                        <m:ctrlPr>
                          <a:rPr lang="fr-FR" sz="2400" b="1" i="1" smtClean="0">
                            <a:effectLst/>
                            <a:latin typeface="Cambria Math" panose="02040503050406030204" pitchFamily="18" charset="0"/>
                            <a:ea typeface="SimSun" panose="02010600030101010101" pitchFamily="2" charset="-122"/>
                            <a:cs typeface="Akshar Unicode" panose="00000400000000000000" pitchFamily="2" charset="0"/>
                          </a:rPr>
                        </m:ctrlPr>
                      </m:dPr>
                      <m:e>
                        <m:r>
                          <a:rPr lang="fr-FR" sz="2400" b="1" i="1" smtClean="0">
                            <a:effectLst/>
                            <a:latin typeface="Cambria Math" panose="02040503050406030204" pitchFamily="18" charset="0"/>
                            <a:ea typeface="SimSun" panose="02010600030101010101" pitchFamily="2" charset="-122"/>
                            <a:cs typeface="Akshar Unicode" panose="00000400000000000000" pitchFamily="2" charset="0"/>
                          </a:rPr>
                          <m:t>𝒚</m:t>
                        </m:r>
                        <m:r>
                          <a:rPr lang="fr-FR" sz="2400" b="1" i="1" smtClean="0">
                            <a:effectLst/>
                            <a:latin typeface="Cambria Math" panose="02040503050406030204" pitchFamily="18" charset="0"/>
                            <a:ea typeface="SimSun" panose="02010600030101010101" pitchFamily="2" charset="-122"/>
                            <a:cs typeface="Akshar Unicode" panose="00000400000000000000" pitchFamily="2" charset="0"/>
                          </a:rPr>
                          <m:t>,</m:t>
                        </m:r>
                        <m:r>
                          <a:rPr lang="fr-FR" sz="2400" b="1" i="1" smtClean="0">
                            <a:effectLst/>
                            <a:latin typeface="Cambria Math" panose="02040503050406030204" pitchFamily="18" charset="0"/>
                            <a:ea typeface="SimSun" panose="02010600030101010101" pitchFamily="2" charset="-122"/>
                            <a:cs typeface="Akshar Unicode" panose="00000400000000000000" pitchFamily="2" charset="0"/>
                          </a:rPr>
                          <m:t>𝒙</m:t>
                        </m:r>
                      </m:e>
                    </m:d>
                    <m:r>
                      <a:rPr lang="fr-FR" sz="2400" b="1" i="1" smtClean="0">
                        <a:effectLst/>
                        <a:latin typeface="Cambria Math" panose="02040503050406030204" pitchFamily="18" charset="0"/>
                        <a:ea typeface="SimSun" panose="02010600030101010101" pitchFamily="2" charset="-122"/>
                        <a:cs typeface="Akshar Unicode" panose="00000400000000000000" pitchFamily="2" charset="0"/>
                      </a:rPr>
                      <m:t>𝒚</m:t>
                    </m:r>
                    <m:r>
                      <a:rPr lang="fr-FR" sz="2400" b="1" i="1" smtClean="0">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2400" i="1">
                            <a:latin typeface="Cambria Math" panose="02040503050406030204" pitchFamily="18" charset="0"/>
                            <a:ea typeface="SimSun" panose="02010600030101010101" pitchFamily="2" charset="-122"/>
                            <a:cs typeface="Times New Roman" panose="02020603050405020304" pitchFamily="18" charset="0"/>
                          </a:rPr>
                        </m:ctrlPr>
                      </m:sSupPr>
                      <m:e>
                        <m:d>
                          <m:dPr>
                            <m:begChr m:val="‖"/>
                            <m:endChr m:val="‖"/>
                            <m:ctrlPr>
                              <a:rPr lang="fr-FR" sz="2400" i="1">
                                <a:latin typeface="Cambria Math" panose="02040503050406030204" pitchFamily="18" charset="0"/>
                                <a:ea typeface="SimSun" panose="02010600030101010101" pitchFamily="2" charset="-122"/>
                                <a:cs typeface="Times New Roman" panose="02020603050405020304" pitchFamily="18" charset="0"/>
                              </a:rPr>
                            </m:ctrlPr>
                          </m:dPr>
                          <m:e>
                            <m:r>
                              <a:rPr lang="fr-FR" sz="2400" b="1" i="1" smtClean="0">
                                <a:latin typeface="Cambria Math" panose="02040503050406030204" pitchFamily="18" charset="0"/>
                                <a:ea typeface="SimSun" panose="02010600030101010101" pitchFamily="2" charset="-122"/>
                                <a:cs typeface="Times New Roman" panose="02020603050405020304" pitchFamily="18" charset="0"/>
                              </a:rPr>
                              <m:t>𝒚</m:t>
                            </m:r>
                          </m:e>
                        </m:d>
                      </m:e>
                      <m:sup>
                        <m:r>
                          <a:rPr lang="fr-FR" sz="2400" i="1">
                            <a:latin typeface="Cambria Math" panose="02040503050406030204" pitchFamily="18" charset="0"/>
                            <a:ea typeface="SimSun" panose="02010600030101010101" pitchFamily="2" charset="-122"/>
                            <a:cs typeface="Times New Roman" panose="02020603050405020304" pitchFamily="18" charset="0"/>
                          </a:rPr>
                          <m:t>𝟐</m:t>
                        </m:r>
                      </m:sup>
                    </m:sSup>
                  </m:oMath>
                </a14:m>
                <a:r>
                  <a:rPr lang="fr-FR" sz="2400" dirty="0">
                    <a:effectLst/>
                    <a:ea typeface="SimSun" panose="02010600030101010101" pitchFamily="2" charset="-122"/>
                    <a:cs typeface="Akshar Unicode" panose="00000400000000000000" pitchFamily="2" charset="0"/>
                  </a:rPr>
                  <a:t>. 	</a:t>
                </a:r>
                <a14:m>
                  <m:oMath xmlns:m="http://schemas.openxmlformats.org/officeDocument/2006/math">
                    <m:d>
                      <m:dPr>
                        <m:begChr m:val="‖"/>
                        <m:endChr m:val="‖"/>
                        <m:ctrlPr>
                          <a:rPr lang="fr-FR" sz="2400" i="1" smtClean="0">
                            <a:latin typeface="Cambria Math" panose="02040503050406030204" pitchFamily="18" charset="0"/>
                            <a:ea typeface="SimSun" panose="02010600030101010101" pitchFamily="2" charset="-122"/>
                            <a:cs typeface="Times New Roman" panose="02020603050405020304" pitchFamily="18" charset="0"/>
                          </a:rPr>
                        </m:ctrlPr>
                      </m:dPr>
                      <m:e>
                        <m:r>
                          <a:rPr lang="fr-FR" sz="2400" b="1" i="1" smtClean="0">
                            <a:latin typeface="Cambria Math" panose="02040503050406030204" pitchFamily="18" charset="0"/>
                            <a:ea typeface="SimSun" panose="02010600030101010101" pitchFamily="2" charset="-122"/>
                            <a:cs typeface="Times New Roman" panose="02020603050405020304" pitchFamily="18" charset="0"/>
                          </a:rPr>
                          <m:t>𝒑</m:t>
                        </m:r>
                        <m:r>
                          <a:rPr lang="fr-FR" sz="2400" b="1" i="1" smtClean="0">
                            <a:latin typeface="Cambria Math" panose="02040503050406030204" pitchFamily="18" charset="0"/>
                            <a:ea typeface="SimSun" panose="02010600030101010101" pitchFamily="2" charset="-122"/>
                            <a:cs typeface="Times New Roman" panose="02020603050405020304" pitchFamily="18" charset="0"/>
                          </a:rPr>
                          <m:t>(</m:t>
                        </m:r>
                        <m:r>
                          <a:rPr lang="fr-FR" sz="2400" b="1" i="1" smtClean="0">
                            <a:latin typeface="Cambria Math" panose="02040503050406030204" pitchFamily="18" charset="0"/>
                            <a:ea typeface="SimSun" panose="02010600030101010101" pitchFamily="2" charset="-122"/>
                            <a:cs typeface="Times New Roman" panose="02020603050405020304" pitchFamily="18" charset="0"/>
                          </a:rPr>
                          <m:t>𝒙</m:t>
                        </m:r>
                        <m:r>
                          <a:rPr lang="fr-FR" sz="2400" b="1" i="1" smtClean="0">
                            <a:latin typeface="Cambria Math" panose="02040503050406030204" pitchFamily="18" charset="0"/>
                            <a:ea typeface="SimSun" panose="02010600030101010101" pitchFamily="2" charset="-122"/>
                            <a:cs typeface="Times New Roman" panose="02020603050405020304" pitchFamily="18" charset="0"/>
                          </a:rPr>
                          <m:t>)</m:t>
                        </m:r>
                      </m:e>
                    </m:d>
                    <m:r>
                      <a:rPr lang="fr-FR" sz="2400" b="1" i="1" smtClean="0">
                        <a:latin typeface="Cambria Math" panose="02040503050406030204" pitchFamily="18" charset="0"/>
                        <a:ea typeface="SimSun" panose="02010600030101010101" pitchFamily="2" charset="-122"/>
                        <a:cs typeface="Times New Roman" panose="02020603050405020304" pitchFamily="18" charset="0"/>
                      </a:rPr>
                      <m:t>≤</m:t>
                    </m:r>
                    <m:d>
                      <m:dPr>
                        <m:begChr m:val="‖"/>
                        <m:endChr m:val="‖"/>
                        <m:ctrlPr>
                          <a:rPr lang="fr-FR" sz="2400" b="1" i="1" smtClean="0">
                            <a:latin typeface="Cambria Math" panose="02040503050406030204" pitchFamily="18" charset="0"/>
                            <a:ea typeface="SimSun" panose="02010600030101010101" pitchFamily="2" charset="-122"/>
                            <a:cs typeface="Times New Roman" panose="02020603050405020304" pitchFamily="18" charset="0"/>
                          </a:rPr>
                        </m:ctrlPr>
                      </m:dPr>
                      <m:e>
                        <m:r>
                          <a:rPr lang="fr-FR" sz="2400" b="1" i="1" smtClean="0">
                            <a:latin typeface="Cambria Math" panose="02040503050406030204" pitchFamily="18" charset="0"/>
                            <a:ea typeface="SimSun" panose="02010600030101010101" pitchFamily="2" charset="-122"/>
                            <a:cs typeface="Times New Roman" panose="02020603050405020304" pitchFamily="18" charset="0"/>
                          </a:rPr>
                          <m:t>𝒙</m:t>
                        </m:r>
                      </m:e>
                    </m:d>
                  </m:oMath>
                </a14:m>
                <a:r>
                  <a:rPr lang="fr-FR" sz="2400" dirty="0">
                    <a:ea typeface="SimSun" panose="02010600030101010101" pitchFamily="2" charset="-122"/>
                    <a:cs typeface="Akshar Unicode" panose="00000400000000000000" pitchFamily="2" charset="0"/>
                  </a:rPr>
                  <a:t>,  </a:t>
                </a:r>
                <a:r>
                  <a:rPr lang="fr-FR" sz="2400" dirty="0" err="1">
                    <a:ea typeface="SimSun" panose="02010600030101010101" pitchFamily="2" charset="-122"/>
                    <a:cs typeface="Akshar Unicode" panose="00000400000000000000" pitchFamily="2" charset="0"/>
                  </a:rPr>
                  <a:t>Gen</a:t>
                </a:r>
                <a:r>
                  <a:rPr lang="fr-FR" sz="2400" dirty="0">
                    <a:ea typeface="SimSun" panose="02010600030101010101" pitchFamily="2" charset="-122"/>
                    <a:cs typeface="Akshar Unicode" panose="00000400000000000000" pitchFamily="2" charset="0"/>
                  </a:rPr>
                  <a:t>.: « </a:t>
                </a:r>
                <a:r>
                  <a:rPr lang="fr-FR" sz="2400" dirty="0" err="1">
                    <a:ea typeface="SimSun" panose="02010600030101010101" pitchFamily="2" charset="-122"/>
                    <a:cs typeface="Akshar Unicode" panose="00000400000000000000" pitchFamily="2" charset="0"/>
                  </a:rPr>
                  <a:t>Bessel’s</a:t>
                </a:r>
                <a:r>
                  <a:rPr lang="fr-FR" sz="2400" dirty="0">
                    <a:ea typeface="SimSun" panose="02010600030101010101" pitchFamily="2" charset="-122"/>
                    <a:cs typeface="Akshar Unicode" panose="00000400000000000000" pitchFamily="2" charset="0"/>
                  </a:rPr>
                  <a:t> </a:t>
                </a:r>
                <a:r>
                  <a:rPr lang="fr-FR" sz="2400" dirty="0" err="1">
                    <a:ea typeface="SimSun" panose="02010600030101010101" pitchFamily="2" charset="-122"/>
                    <a:cs typeface="Akshar Unicode" panose="00000400000000000000" pitchFamily="2" charset="0"/>
                  </a:rPr>
                  <a:t>inequality</a:t>
                </a:r>
                <a:r>
                  <a:rPr lang="fr-FR" sz="2400" dirty="0">
                    <a:ea typeface="SimSun" panose="02010600030101010101" pitchFamily="2" charset="-122"/>
                    <a:cs typeface="Akshar Unicode" panose="00000400000000000000" pitchFamily="2" charset="0"/>
                  </a:rPr>
                  <a:t> » if </a:t>
                </a:r>
                <a:r>
                  <a:rPr lang="fr-FR" sz="2400" dirty="0" err="1">
                    <a:ea typeface="SimSun" panose="02010600030101010101" pitchFamily="2" charset="-122"/>
                    <a:cs typeface="Akshar Unicode" panose="00000400000000000000" pitchFamily="2" charset="0"/>
                  </a:rPr>
                  <a:t>we</a:t>
                </a:r>
                <a:r>
                  <a:rPr lang="fr-FR" sz="2400" dirty="0">
                    <a:ea typeface="SimSun" panose="02010600030101010101" pitchFamily="2" charset="-122"/>
                    <a:cs typeface="Akshar Unicode" panose="00000400000000000000" pitchFamily="2" charset="0"/>
                  </a:rPr>
                  <a:t> </a:t>
                </a:r>
                <a:r>
                  <a:rPr lang="fr-FR" sz="2400" dirty="0" err="1">
                    <a:ea typeface="SimSun" panose="02010600030101010101" pitchFamily="2" charset="-122"/>
                    <a:cs typeface="Akshar Unicode" panose="00000400000000000000" pitchFamily="2" charset="0"/>
                  </a:rPr>
                  <a:t>project</a:t>
                </a:r>
                <a:r>
                  <a:rPr lang="fr-FR" sz="2400" dirty="0">
                    <a:ea typeface="SimSun" panose="02010600030101010101" pitchFamily="2" charset="-122"/>
                    <a:cs typeface="Akshar Unicode" panose="00000400000000000000" pitchFamily="2" charset="0"/>
                  </a:rPr>
                  <a:t> on a </a:t>
                </a:r>
                <a:r>
                  <a:rPr lang="fr-FR" sz="2400" dirty="0" err="1">
                    <a:solidFill>
                      <a:srgbClr val="FF6600"/>
                    </a:solidFill>
                    <a:ea typeface="SimSun" panose="02010600030101010101" pitchFamily="2" charset="-122"/>
                    <a:cs typeface="Akshar Unicode" panose="00000400000000000000" pitchFamily="2" charset="0"/>
                  </a:rPr>
                  <a:t>subspace</a:t>
                </a:r>
                <a:r>
                  <a:rPr lang="fr-FR" sz="2400" dirty="0">
                    <a:solidFill>
                      <a:srgbClr val="FF6600"/>
                    </a:solidFill>
                    <a:ea typeface="SimSun" panose="02010600030101010101" pitchFamily="2" charset="-122"/>
                    <a:cs typeface="Akshar Unicode" panose="00000400000000000000" pitchFamily="2" charset="0"/>
                  </a:rPr>
                  <a:t> of  </a:t>
                </a:r>
                <a:r>
                  <a:rPr lang="fr-FR" sz="2400" dirty="0" err="1">
                    <a:solidFill>
                      <a:srgbClr val="FF6600"/>
                    </a:solidFill>
                    <a:ea typeface="SimSun" panose="02010600030101010101" pitchFamily="2" charset="-122"/>
                    <a:cs typeface="Akshar Unicode" panose="00000400000000000000" pitchFamily="2" charset="0"/>
                  </a:rPr>
                  <a:t>higher</a:t>
                </a:r>
                <a:r>
                  <a:rPr lang="fr-FR" sz="2400" dirty="0">
                    <a:solidFill>
                      <a:srgbClr val="FF6600"/>
                    </a:solidFill>
                    <a:ea typeface="SimSun" panose="02010600030101010101" pitchFamily="2" charset="-122"/>
                    <a:cs typeface="Akshar Unicode" panose="00000400000000000000" pitchFamily="2" charset="0"/>
                  </a:rPr>
                  <a:t> dim</a:t>
                </a:r>
                <a:r>
                  <a:rPr lang="fr-FR" sz="2400" dirty="0">
                    <a:ea typeface="SimSun" panose="02010600030101010101" pitchFamily="2" charset="-122"/>
                    <a:cs typeface="Akshar Unicode" panose="00000400000000000000" pitchFamily="2" charset="0"/>
                  </a:rPr>
                  <a:t>.</a:t>
                </a:r>
                <a:endParaRPr lang="fr-FR" sz="2400" dirty="0">
                  <a:effectLst/>
                  <a:ea typeface="SimSun" panose="02010600030101010101" pitchFamily="2" charset="-122"/>
                  <a:cs typeface="Akshar Unicode" panose="00000400000000000000" pitchFamily="2" charset="0"/>
                </a:endParaRPr>
              </a:p>
              <a:p>
                <a:pPr lvl="0">
                  <a:lnSpc>
                    <a:spcPct val="115000"/>
                  </a:lnSpc>
                  <a:buFont typeface="Symbol" panose="05050102010706020507" pitchFamily="18" charset="2"/>
                  <a:buChar char=""/>
                </a:pPr>
                <a:r>
                  <a:rPr lang="fr-FR" sz="2400" dirty="0">
                    <a:solidFill>
                      <a:srgbClr val="0000FF"/>
                    </a:solidFill>
                    <a:ea typeface="SimSun" panose="02010600030101010101" pitchFamily="2" charset="-122"/>
                    <a:cs typeface="Akshar Unicode" panose="00000400000000000000" pitchFamily="2" charset="0"/>
                  </a:rPr>
                  <a:t>Positivity of </a:t>
                </a:r>
                <a:r>
                  <a:rPr lang="fr-FR" sz="2400" dirty="0" err="1">
                    <a:solidFill>
                      <a:srgbClr val="0000FF"/>
                    </a:solidFill>
                    <a:ea typeface="SimSun" panose="02010600030101010101" pitchFamily="2" charset="-122"/>
                    <a:cs typeface="Akshar Unicode" panose="00000400000000000000" pitchFamily="2" charset="0"/>
                  </a:rPr>
                  <a:t>binary</a:t>
                </a:r>
                <a:r>
                  <a:rPr lang="fr-FR" sz="2400" dirty="0">
                    <a:solidFill>
                      <a:srgbClr val="0000FF"/>
                    </a:solidFill>
                    <a:ea typeface="SimSun" panose="02010600030101010101" pitchFamily="2" charset="-122"/>
                    <a:cs typeface="Akshar Unicode" panose="00000400000000000000" pitchFamily="2" charset="0"/>
                  </a:rPr>
                  <a:t> </a:t>
                </a:r>
                <a:r>
                  <a:rPr lang="fr-FR" sz="2400" dirty="0" err="1">
                    <a:solidFill>
                      <a:srgbClr val="0000FF"/>
                    </a:solidFill>
                    <a:ea typeface="SimSun" panose="02010600030101010101" pitchFamily="2" charset="-122"/>
                    <a:cs typeface="Akshar Unicode" panose="00000400000000000000" pitchFamily="2" charset="0"/>
                  </a:rPr>
                  <a:t>form</a:t>
                </a:r>
                <a:r>
                  <a:rPr lang="fr-FR" sz="2400" dirty="0">
                    <a:solidFill>
                      <a:srgbClr val="0000FF"/>
                    </a:solidFill>
                    <a:ea typeface="SimSun" panose="02010600030101010101" pitchFamily="2" charset="-122"/>
                    <a:cs typeface="Akshar Unicode" panose="00000400000000000000" pitchFamily="2" charset="0"/>
                  </a:rPr>
                  <a:t> </a:t>
                </a:r>
                <a:r>
                  <a:rPr lang="fr-FR" sz="2400" dirty="0">
                    <a:ea typeface="SimSun" panose="02010600030101010101" pitchFamily="2" charset="-122"/>
                    <a:cs typeface="Akshar Unicode" panose="00000400000000000000" pitchFamily="2" charset="0"/>
                  </a:rPr>
                  <a:t>: </a:t>
                </a:r>
                <a14:m>
                  <m:oMath xmlns:m="http://schemas.openxmlformats.org/officeDocument/2006/math">
                    <m:sSup>
                      <m:sSupPr>
                        <m:ctrlPr>
                          <a:rPr lang="fr-FR" sz="2400" i="1">
                            <a:latin typeface="Cambria Math" panose="02040503050406030204" pitchFamily="18" charset="0"/>
                            <a:ea typeface="SimSun" panose="02010600030101010101" pitchFamily="2" charset="-122"/>
                            <a:cs typeface="Akshar Unicode" panose="00000400000000000000" pitchFamily="2" charset="0"/>
                          </a:rPr>
                        </m:ctrlPr>
                      </m:sSupPr>
                      <m:e>
                        <m:d>
                          <m:dPr>
                            <m:begChr m:val="‖"/>
                            <m:endChr m:val="‖"/>
                            <m:ctrlPr>
                              <a:rPr lang="fr-FR" sz="2400" i="1">
                                <a:latin typeface="Cambria Math" panose="02040503050406030204" pitchFamily="18" charset="0"/>
                                <a:ea typeface="SimSun" panose="02010600030101010101" pitchFamily="2" charset="-122"/>
                                <a:cs typeface="Akshar Unicode" panose="00000400000000000000" pitchFamily="2" charset="0"/>
                              </a:rPr>
                            </m:ctrlPr>
                          </m:dPr>
                          <m:e>
                            <m:r>
                              <a:rPr lang="fr-FR" sz="2400" i="1">
                                <a:latin typeface="Cambria Math" panose="02040503050406030204" pitchFamily="18" charset="0"/>
                                <a:ea typeface="SimSun" panose="02010600030101010101" pitchFamily="2" charset="-122"/>
                                <a:cs typeface="Akshar Unicode" panose="00000400000000000000" pitchFamily="2" charset="0"/>
                              </a:rPr>
                              <m:t>𝜶</m:t>
                            </m:r>
                            <m:r>
                              <a:rPr lang="fr-FR" sz="2400" i="1">
                                <a:latin typeface="Cambria Math" panose="02040503050406030204" pitchFamily="18" charset="0"/>
                                <a:ea typeface="SimSun" panose="02010600030101010101" pitchFamily="2" charset="-122"/>
                                <a:cs typeface="Akshar Unicode" panose="00000400000000000000" pitchFamily="2" charset="0"/>
                              </a:rPr>
                              <m:t>𝒙</m:t>
                            </m:r>
                            <m:r>
                              <a:rPr lang="fr-FR" sz="2400" i="1">
                                <a:latin typeface="Cambria Math" panose="02040503050406030204" pitchFamily="18" charset="0"/>
                                <a:ea typeface="SimSun" panose="02010600030101010101" pitchFamily="2" charset="-122"/>
                                <a:cs typeface="Akshar Unicode" panose="00000400000000000000" pitchFamily="2" charset="0"/>
                              </a:rPr>
                              <m:t>+</m:t>
                            </m:r>
                            <m:r>
                              <a:rPr lang="fr-FR" sz="2400" i="1">
                                <a:latin typeface="Cambria Math" panose="02040503050406030204" pitchFamily="18" charset="0"/>
                                <a:ea typeface="SimSun" panose="02010600030101010101" pitchFamily="2" charset="-122"/>
                                <a:cs typeface="Akshar Unicode" panose="00000400000000000000" pitchFamily="2" charset="0"/>
                              </a:rPr>
                              <m:t>𝜷</m:t>
                            </m:r>
                            <m:r>
                              <a:rPr lang="fr-FR" sz="2400" i="1">
                                <a:latin typeface="Cambria Math" panose="02040503050406030204" pitchFamily="18" charset="0"/>
                                <a:ea typeface="SimSun" panose="02010600030101010101" pitchFamily="2" charset="-122"/>
                                <a:cs typeface="Akshar Unicode" panose="00000400000000000000" pitchFamily="2" charset="0"/>
                              </a:rPr>
                              <m:t>𝒚</m:t>
                            </m:r>
                          </m:e>
                        </m:d>
                      </m:e>
                      <m:sup>
                        <m:r>
                          <a:rPr lang="fr-FR" sz="2400" i="1">
                            <a:latin typeface="Cambria Math" panose="02040503050406030204" pitchFamily="18" charset="0"/>
                            <a:ea typeface="SimSun" panose="02010600030101010101" pitchFamily="2" charset="-122"/>
                            <a:cs typeface="Akshar Unicode" panose="00000400000000000000" pitchFamily="2" charset="0"/>
                          </a:rPr>
                          <m:t>𝟐</m:t>
                        </m:r>
                      </m:sup>
                    </m:sSup>
                    <m:r>
                      <a:rPr lang="fr-FR" sz="2400" i="1">
                        <a:latin typeface="Cambria Math" panose="02040503050406030204" pitchFamily="18" charset="0"/>
                        <a:ea typeface="SimSun" panose="02010600030101010101" pitchFamily="2" charset="-122"/>
                        <a:cs typeface="Akshar Unicode" panose="00000400000000000000" pitchFamily="2" charset="0"/>
                      </a:rPr>
                      <m:t>≥</m:t>
                    </m:r>
                    <m:r>
                      <a:rPr lang="fr-FR" sz="2400" i="1">
                        <a:latin typeface="Cambria Math" panose="02040503050406030204" pitchFamily="18" charset="0"/>
                        <a:ea typeface="SimSun" panose="02010600030101010101" pitchFamily="2" charset="-122"/>
                        <a:cs typeface="Akshar Unicode" panose="00000400000000000000" pitchFamily="2" charset="0"/>
                      </a:rPr>
                      <m:t>𝟎</m:t>
                    </m:r>
                    <m:r>
                      <a:rPr lang="fr-FR" sz="2400">
                        <a:latin typeface="Cambria Math" panose="02040503050406030204" pitchFamily="18" charset="0"/>
                        <a:ea typeface="SimSun" panose="02010600030101010101" pitchFamily="2" charset="-122"/>
                        <a:cs typeface="Akshar Unicode" panose="00000400000000000000" pitchFamily="2" charset="0"/>
                      </a:rPr>
                      <m:t>. </m:t>
                    </m:r>
                  </m:oMath>
                </a14:m>
                <a:r>
                  <a:rPr lang="fr-FR" sz="2400" dirty="0">
                    <a:ea typeface="SimSun" panose="02010600030101010101" pitchFamily="2" charset="-122"/>
                    <a:cs typeface="Akshar Unicode" panose="00000400000000000000" pitchFamily="2" charset="0"/>
                  </a:rPr>
                  <a:t>Generalization: </a:t>
                </a:r>
              </a:p>
              <a:p>
                <a:pPr marL="0" lvl="0" indent="0">
                  <a:lnSpc>
                    <a:spcPct val="115000"/>
                  </a:lnSpc>
                </a:pPr>
                <a14:m>
                  <m:oMath xmlns:m="http://schemas.openxmlformats.org/officeDocument/2006/math">
                    <m:sSup>
                      <m:sSupPr>
                        <m:ctrlPr>
                          <a:rPr lang="fr-FR" sz="2400" i="1">
                            <a:latin typeface="Cambria Math" panose="02040503050406030204" pitchFamily="18" charset="0"/>
                            <a:ea typeface="SimSun" panose="02010600030101010101" pitchFamily="2" charset="-122"/>
                            <a:cs typeface="Akshar Unicode" panose="00000400000000000000" pitchFamily="2" charset="0"/>
                          </a:rPr>
                        </m:ctrlPr>
                      </m:sSupPr>
                      <m:e>
                        <m:d>
                          <m:dPr>
                            <m:begChr m:val="‖"/>
                            <m:endChr m:val="‖"/>
                            <m:ctrlPr>
                              <a:rPr lang="fr-FR" sz="2400" i="1">
                                <a:latin typeface="Cambria Math" panose="02040503050406030204" pitchFamily="18" charset="0"/>
                                <a:ea typeface="SimSun" panose="02010600030101010101" pitchFamily="2" charset="-122"/>
                                <a:cs typeface="Akshar Unicode" panose="00000400000000000000" pitchFamily="2" charset="0"/>
                              </a:rPr>
                            </m:ctrlPr>
                          </m:dPr>
                          <m:e>
                            <m:sSub>
                              <m:sSubPr>
                                <m:ctrlPr>
                                  <a:rPr lang="fr-FR" sz="2400" i="1">
                                    <a:latin typeface="Cambria Math" panose="02040503050406030204" pitchFamily="18" charset="0"/>
                                    <a:ea typeface="SimSun" panose="02010600030101010101" pitchFamily="2" charset="-122"/>
                                    <a:cs typeface="Akshar Unicode" panose="00000400000000000000" pitchFamily="2" charset="0"/>
                                  </a:rPr>
                                </m:ctrlPr>
                              </m:sSubPr>
                              <m:e>
                                <m:r>
                                  <a:rPr lang="fr-FR" sz="2400" i="1">
                                    <a:latin typeface="Cambria Math" panose="02040503050406030204" pitchFamily="18" charset="0"/>
                                    <a:ea typeface="SimSun" panose="02010600030101010101" pitchFamily="2" charset="-122"/>
                                    <a:cs typeface="Akshar Unicode" panose="00000400000000000000" pitchFamily="2" charset="0"/>
                                  </a:rPr>
                                  <m:t>𝜶</m:t>
                                </m:r>
                              </m:e>
                              <m:sub>
                                <m:r>
                                  <a:rPr lang="fr-FR" sz="2400" i="1">
                                    <a:latin typeface="Cambria Math" panose="02040503050406030204" pitchFamily="18" charset="0"/>
                                    <a:ea typeface="SimSun" panose="02010600030101010101" pitchFamily="2" charset="-122"/>
                                    <a:cs typeface="Akshar Unicode" panose="00000400000000000000" pitchFamily="2" charset="0"/>
                                  </a:rPr>
                                  <m:t>𝟏</m:t>
                                </m:r>
                              </m:sub>
                            </m:sSub>
                            <m:sSub>
                              <m:sSubPr>
                                <m:ctrlPr>
                                  <a:rPr lang="fr-FR" sz="2400" i="1">
                                    <a:latin typeface="Cambria Math" panose="02040503050406030204" pitchFamily="18" charset="0"/>
                                    <a:ea typeface="SimSun" panose="02010600030101010101" pitchFamily="2" charset="-122"/>
                                    <a:cs typeface="Akshar Unicode" panose="00000400000000000000" pitchFamily="2" charset="0"/>
                                  </a:rPr>
                                </m:ctrlPr>
                              </m:sSubPr>
                              <m:e>
                                <m:r>
                                  <a:rPr lang="fr-FR" sz="2400" i="1">
                                    <a:latin typeface="Cambria Math" panose="02040503050406030204" pitchFamily="18" charset="0"/>
                                    <a:ea typeface="SimSun" panose="02010600030101010101" pitchFamily="2" charset="-122"/>
                                    <a:cs typeface="Akshar Unicode" panose="00000400000000000000" pitchFamily="2" charset="0"/>
                                  </a:rPr>
                                  <m:t>𝒙</m:t>
                                </m:r>
                              </m:e>
                              <m:sub>
                                <m:r>
                                  <a:rPr lang="fr-FR" sz="2400" i="1">
                                    <a:latin typeface="Cambria Math" panose="02040503050406030204" pitchFamily="18" charset="0"/>
                                    <a:ea typeface="SimSun" panose="02010600030101010101" pitchFamily="2" charset="-122"/>
                                    <a:cs typeface="Akshar Unicode" panose="00000400000000000000" pitchFamily="2" charset="0"/>
                                  </a:rPr>
                                  <m:t>𝟏</m:t>
                                </m:r>
                              </m:sub>
                            </m:sSub>
                            <m:r>
                              <a:rPr lang="fr-FR" sz="2400" i="1">
                                <a:latin typeface="Cambria Math" panose="02040503050406030204" pitchFamily="18" charset="0"/>
                                <a:ea typeface="SimSun" panose="02010600030101010101" pitchFamily="2" charset="-122"/>
                                <a:cs typeface="Akshar Unicode" panose="00000400000000000000" pitchFamily="2" charset="0"/>
                              </a:rPr>
                              <m:t>+⋯+</m:t>
                            </m:r>
                            <m:sSub>
                              <m:sSubPr>
                                <m:ctrlPr>
                                  <a:rPr lang="fr-FR" sz="2400" i="1">
                                    <a:latin typeface="Cambria Math" panose="02040503050406030204" pitchFamily="18" charset="0"/>
                                    <a:ea typeface="SimSun" panose="02010600030101010101" pitchFamily="2" charset="-122"/>
                                    <a:cs typeface="Akshar Unicode" panose="00000400000000000000" pitchFamily="2" charset="0"/>
                                  </a:rPr>
                                </m:ctrlPr>
                              </m:sSubPr>
                              <m:e>
                                <m:r>
                                  <a:rPr lang="fr-FR" sz="2400" i="1">
                                    <a:latin typeface="Cambria Math" panose="02040503050406030204" pitchFamily="18" charset="0"/>
                                    <a:ea typeface="SimSun" panose="02010600030101010101" pitchFamily="2" charset="-122"/>
                                    <a:cs typeface="Akshar Unicode" panose="00000400000000000000" pitchFamily="2" charset="0"/>
                                  </a:rPr>
                                  <m:t>𝜶</m:t>
                                </m:r>
                              </m:e>
                              <m:sub>
                                <m:r>
                                  <a:rPr lang="fr-FR" sz="2400" i="1">
                                    <a:latin typeface="Cambria Math" panose="02040503050406030204" pitchFamily="18" charset="0"/>
                                    <a:ea typeface="SimSun" panose="02010600030101010101" pitchFamily="2" charset="-122"/>
                                    <a:cs typeface="Akshar Unicode" panose="00000400000000000000" pitchFamily="2" charset="0"/>
                                  </a:rPr>
                                  <m:t>𝒏</m:t>
                                </m:r>
                              </m:sub>
                            </m:sSub>
                            <m:sSub>
                              <m:sSubPr>
                                <m:ctrlPr>
                                  <a:rPr lang="fr-FR" sz="2400" i="1">
                                    <a:latin typeface="Cambria Math" panose="02040503050406030204" pitchFamily="18" charset="0"/>
                                    <a:ea typeface="SimSun" panose="02010600030101010101" pitchFamily="2" charset="-122"/>
                                    <a:cs typeface="Akshar Unicode" panose="00000400000000000000" pitchFamily="2" charset="0"/>
                                  </a:rPr>
                                </m:ctrlPr>
                              </m:sSubPr>
                              <m:e>
                                <m:r>
                                  <a:rPr lang="fr-FR" sz="2400" i="1">
                                    <a:latin typeface="Cambria Math" panose="02040503050406030204" pitchFamily="18" charset="0"/>
                                    <a:ea typeface="SimSun" panose="02010600030101010101" pitchFamily="2" charset="-122"/>
                                    <a:cs typeface="Akshar Unicode" panose="00000400000000000000" pitchFamily="2" charset="0"/>
                                  </a:rPr>
                                  <m:t>𝒙</m:t>
                                </m:r>
                              </m:e>
                              <m:sub>
                                <m:r>
                                  <a:rPr lang="fr-FR" sz="2400" i="1">
                                    <a:latin typeface="Cambria Math" panose="02040503050406030204" pitchFamily="18" charset="0"/>
                                    <a:ea typeface="SimSun" panose="02010600030101010101" pitchFamily="2" charset="-122"/>
                                    <a:cs typeface="Akshar Unicode" panose="00000400000000000000" pitchFamily="2" charset="0"/>
                                  </a:rPr>
                                  <m:t>𝒏</m:t>
                                </m:r>
                              </m:sub>
                            </m:sSub>
                          </m:e>
                        </m:d>
                      </m:e>
                      <m:sup>
                        <m:r>
                          <a:rPr lang="fr-FR" sz="2400" i="1">
                            <a:latin typeface="Cambria Math" panose="02040503050406030204" pitchFamily="18" charset="0"/>
                            <a:ea typeface="SimSun" panose="02010600030101010101" pitchFamily="2" charset="-122"/>
                            <a:cs typeface="Akshar Unicode" panose="00000400000000000000" pitchFamily="2" charset="0"/>
                          </a:rPr>
                          <m:t>𝟐</m:t>
                        </m:r>
                      </m:sup>
                    </m:sSup>
                    <m:r>
                      <a:rPr lang="fr-FR" sz="2400" i="1">
                        <a:latin typeface="Cambria Math" panose="02040503050406030204" pitchFamily="18" charset="0"/>
                        <a:ea typeface="SimSun" panose="02010600030101010101" pitchFamily="2" charset="-122"/>
                        <a:cs typeface="Akshar Unicode" panose="00000400000000000000" pitchFamily="2" charset="0"/>
                      </a:rPr>
                      <m:t>≥</m:t>
                    </m:r>
                    <m:r>
                      <a:rPr lang="fr-FR" sz="2400" i="1">
                        <a:latin typeface="Cambria Math" panose="02040503050406030204" pitchFamily="18" charset="0"/>
                        <a:ea typeface="SimSun" panose="02010600030101010101" pitchFamily="2" charset="-122"/>
                        <a:cs typeface="Akshar Unicode" panose="00000400000000000000" pitchFamily="2" charset="0"/>
                      </a:rPr>
                      <m:t>𝟎</m:t>
                    </m:r>
                  </m:oMath>
                </a14:m>
                <a:r>
                  <a:rPr lang="fr-FR" sz="2400" dirty="0">
                    <a:ea typeface="SimSun" panose="02010600030101010101" pitchFamily="2" charset="-122"/>
                    <a:cs typeface="Akshar Unicode" panose="00000400000000000000" pitchFamily="2" charset="0"/>
                  </a:rPr>
                  <a:t>  (</a:t>
                </a:r>
                <a:r>
                  <a:rPr lang="fr-FR" sz="2400" dirty="0">
                    <a:solidFill>
                      <a:srgbClr val="FF6600"/>
                    </a:solidFill>
                    <a:ea typeface="SimSun" panose="02010600030101010101" pitchFamily="2" charset="-122"/>
                    <a:cs typeface="Akshar Unicode" panose="00000400000000000000" pitchFamily="2" charset="0"/>
                  </a:rPr>
                  <a:t>Gram </a:t>
                </a:r>
                <a:r>
                  <a:rPr lang="fr-FR" sz="2400" dirty="0" err="1">
                    <a:solidFill>
                      <a:srgbClr val="FF6600"/>
                    </a:solidFill>
                    <a:ea typeface="SimSun" panose="02010600030101010101" pitchFamily="2" charset="-122"/>
                    <a:cs typeface="Akshar Unicode" panose="00000400000000000000" pitchFamily="2" charset="0"/>
                  </a:rPr>
                  <a:t>det</a:t>
                </a:r>
                <a:r>
                  <a:rPr lang="fr-FR" sz="2400" dirty="0">
                    <a:solidFill>
                      <a:srgbClr val="FF6600"/>
                    </a:solidFill>
                    <a:ea typeface="SimSun" panose="02010600030101010101" pitchFamily="2" charset="-122"/>
                    <a:cs typeface="Akshar Unicode" panose="00000400000000000000" pitchFamily="2" charset="0"/>
                  </a:rPr>
                  <a:t>. </a:t>
                </a:r>
                <a14:m>
                  <m:oMath xmlns:m="http://schemas.openxmlformats.org/officeDocument/2006/math">
                    <m:r>
                      <a:rPr lang="fr-FR" sz="2400" i="1">
                        <a:solidFill>
                          <a:srgbClr val="FF6600"/>
                        </a:solidFill>
                        <a:latin typeface="Cambria Math" panose="02040503050406030204" pitchFamily="18" charset="0"/>
                        <a:ea typeface="SimSun" panose="02010600030101010101" pitchFamily="2" charset="-122"/>
                        <a:cs typeface="Akshar Unicode" panose="00000400000000000000" pitchFamily="2" charset="0"/>
                      </a:rPr>
                      <m:t>≥</m:t>
                    </m:r>
                    <m:r>
                      <a:rPr lang="fr-FR" sz="2400" i="1">
                        <a:solidFill>
                          <a:srgbClr val="FF6600"/>
                        </a:solidFill>
                        <a:latin typeface="Cambria Math" panose="02040503050406030204" pitchFamily="18" charset="0"/>
                        <a:ea typeface="SimSun" panose="02010600030101010101" pitchFamily="2" charset="-122"/>
                        <a:cs typeface="Akshar Unicode" panose="00000400000000000000" pitchFamily="2" charset="0"/>
                      </a:rPr>
                      <m:t>𝟎</m:t>
                    </m:r>
                  </m:oMath>
                </a14:m>
                <a:r>
                  <a:rPr lang="fr-FR" sz="2400" dirty="0">
                    <a:ea typeface="SimSun" panose="02010600030101010101" pitchFamily="2" charset="-122"/>
                    <a:cs typeface="Akshar Unicode" panose="00000400000000000000" pitchFamily="2" charset="0"/>
                  </a:rPr>
                  <a:t>).</a:t>
                </a:r>
              </a:p>
              <a:p>
                <a:pPr>
                  <a:lnSpc>
                    <a:spcPct val="115000"/>
                  </a:lnSpc>
                  <a:buFont typeface="Symbol" panose="05050102010706020507" pitchFamily="18" charset="2"/>
                  <a:buChar char=""/>
                </a:pPr>
                <a:r>
                  <a:rPr lang="fr-FR" sz="2400" dirty="0">
                    <a:solidFill>
                      <a:srgbClr val="0000FF"/>
                    </a:solidFill>
                    <a:ea typeface="SimSun" panose="02010600030101010101" pitchFamily="2" charset="-122"/>
                    <a:cs typeface="Akshar Unicode" panose="00000400000000000000" pitchFamily="2" charset="0"/>
                  </a:rPr>
                  <a:t>Positivity of  polynomial </a:t>
                </a:r>
                <a:r>
                  <a:rPr lang="fr-FR" sz="2400" dirty="0">
                    <a:ea typeface="SimSun" panose="02010600030101010101" pitchFamily="2" charset="-122"/>
                    <a:cs typeface="Akshar Unicode" panose="00000400000000000000" pitchFamily="2" charset="0"/>
                  </a:rPr>
                  <a:t>: </a:t>
                </a:r>
                <a14:m>
                  <m:oMath xmlns:m="http://schemas.openxmlformats.org/officeDocument/2006/math">
                    <m:sSup>
                      <m:sSupPr>
                        <m:ctrlPr>
                          <a:rPr lang="fr-FR" sz="2400" i="1">
                            <a:latin typeface="Cambria Math" panose="02040503050406030204" pitchFamily="18" charset="0"/>
                            <a:ea typeface="SimSun" panose="02010600030101010101" pitchFamily="2" charset="-122"/>
                            <a:cs typeface="Akshar Unicode" panose="00000400000000000000" pitchFamily="2" charset="0"/>
                          </a:rPr>
                        </m:ctrlPr>
                      </m:sSupPr>
                      <m:e>
                        <m:d>
                          <m:dPr>
                            <m:begChr m:val="‖"/>
                            <m:endChr m:val="‖"/>
                            <m:ctrlPr>
                              <a:rPr lang="fr-FR" sz="2400" i="1">
                                <a:latin typeface="Cambria Math" panose="02040503050406030204" pitchFamily="18" charset="0"/>
                                <a:ea typeface="SimSun" panose="02010600030101010101" pitchFamily="2" charset="-122"/>
                                <a:cs typeface="Akshar Unicode" panose="00000400000000000000" pitchFamily="2" charset="0"/>
                              </a:rPr>
                            </m:ctrlPr>
                          </m:dPr>
                          <m:e>
                            <m:r>
                              <a:rPr lang="fr-FR" sz="2400" i="1">
                                <a:latin typeface="Cambria Math" panose="02040503050406030204" pitchFamily="18" charset="0"/>
                                <a:ea typeface="SimSun" panose="02010600030101010101" pitchFamily="2" charset="-122"/>
                                <a:cs typeface="Akshar Unicode" panose="00000400000000000000" pitchFamily="2" charset="0"/>
                              </a:rPr>
                              <m:t>𝒙</m:t>
                            </m:r>
                            <m:r>
                              <a:rPr lang="fr-FR" sz="2400" i="1">
                                <a:latin typeface="Cambria Math" panose="02040503050406030204" pitchFamily="18" charset="0"/>
                                <a:ea typeface="SimSun" panose="02010600030101010101" pitchFamily="2" charset="-122"/>
                                <a:cs typeface="Akshar Unicode" panose="00000400000000000000" pitchFamily="2" charset="0"/>
                              </a:rPr>
                              <m:t>+</m:t>
                            </m:r>
                            <m:r>
                              <a:rPr lang="fr-FR" sz="2400" i="1">
                                <a:latin typeface="Cambria Math" panose="02040503050406030204" pitchFamily="18" charset="0"/>
                                <a:ea typeface="SimSun" panose="02010600030101010101" pitchFamily="2" charset="-122"/>
                                <a:cs typeface="Akshar Unicode" panose="00000400000000000000" pitchFamily="2" charset="0"/>
                              </a:rPr>
                              <m:t>𝒕𝒚</m:t>
                            </m:r>
                          </m:e>
                        </m:d>
                      </m:e>
                      <m:sup>
                        <m:r>
                          <a:rPr lang="fr-FR" sz="2400" i="1">
                            <a:latin typeface="Cambria Math" panose="02040503050406030204" pitchFamily="18" charset="0"/>
                            <a:ea typeface="SimSun" panose="02010600030101010101" pitchFamily="2" charset="-122"/>
                            <a:cs typeface="Akshar Unicode" panose="00000400000000000000" pitchFamily="2" charset="0"/>
                          </a:rPr>
                          <m:t>𝟐</m:t>
                        </m:r>
                      </m:sup>
                    </m:sSup>
                    <m:r>
                      <a:rPr lang="fr-FR" sz="2400" i="1">
                        <a:latin typeface="Cambria Math" panose="02040503050406030204" pitchFamily="18" charset="0"/>
                        <a:ea typeface="SimSun" panose="02010600030101010101" pitchFamily="2" charset="-122"/>
                        <a:cs typeface="Akshar Unicode" panose="00000400000000000000" pitchFamily="2" charset="0"/>
                      </a:rPr>
                      <m:t>≥</m:t>
                    </m:r>
                    <m:r>
                      <a:rPr lang="fr-FR" sz="2400" i="1">
                        <a:latin typeface="Cambria Math" panose="02040503050406030204" pitchFamily="18" charset="0"/>
                        <a:ea typeface="SimSun" panose="02010600030101010101" pitchFamily="2" charset="-122"/>
                        <a:cs typeface="Akshar Unicode" panose="00000400000000000000" pitchFamily="2" charset="0"/>
                      </a:rPr>
                      <m:t>𝟎</m:t>
                    </m:r>
                  </m:oMath>
                </a14:m>
                <a:r>
                  <a:rPr lang="fr-FR" sz="2400" dirty="0">
                    <a:ea typeface="SimSun" panose="02010600030101010101" pitchFamily="2" charset="-122"/>
                    <a:cs typeface="Akshar Unicode" panose="00000400000000000000" pitchFamily="2" charset="0"/>
                  </a:rPr>
                  <a:t>; </a:t>
                </a:r>
                <a:r>
                  <a:rPr lang="fr-FR" sz="2400" dirty="0" err="1">
                    <a:ea typeface="SimSun" panose="02010600030101010101" pitchFamily="2" charset="-122"/>
                    <a:cs typeface="Akshar Unicode" panose="00000400000000000000" pitchFamily="2" charset="0"/>
                  </a:rPr>
                  <a:t>Gen</a:t>
                </a:r>
                <a:r>
                  <a:rPr lang="fr-FR" sz="2400" dirty="0">
                    <a:ea typeface="SimSun" panose="02010600030101010101" pitchFamily="2" charset="-122"/>
                    <a:cs typeface="Akshar Unicode" panose="00000400000000000000" pitchFamily="2" charset="0"/>
                  </a:rPr>
                  <a:t>.: (i) case of </a:t>
                </a:r>
                <a:r>
                  <a:rPr lang="fr-FR" sz="2400" dirty="0">
                    <a:solidFill>
                      <a:srgbClr val="FF6600"/>
                    </a:solidFill>
                    <a:ea typeface="SimSun" panose="02010600030101010101" pitchFamily="2" charset="-122"/>
                    <a:cs typeface="Akshar Unicode" panose="00000400000000000000" pitchFamily="2" charset="0"/>
                  </a:rPr>
                  <a:t>non-</a:t>
                </a:r>
                <a:r>
                  <a:rPr lang="fr-FR" sz="2400" dirty="0" err="1">
                    <a:solidFill>
                      <a:srgbClr val="FF6600"/>
                    </a:solidFill>
                    <a:ea typeface="SimSun" panose="02010600030101010101" pitchFamily="2" charset="-122"/>
                    <a:cs typeface="Akshar Unicode" panose="00000400000000000000" pitchFamily="2" charset="0"/>
                  </a:rPr>
                  <a:t>definite</a:t>
                </a:r>
                <a:r>
                  <a:rPr lang="fr-FR" sz="2400" dirty="0">
                    <a:solidFill>
                      <a:srgbClr val="FF6600"/>
                    </a:solidFill>
                    <a:ea typeface="SimSun" panose="02010600030101010101" pitchFamily="2" charset="-122"/>
                    <a:cs typeface="Akshar Unicode" panose="00000400000000000000" pitchFamily="2" charset="0"/>
                  </a:rPr>
                  <a:t> </a:t>
                </a:r>
                <a:r>
                  <a:rPr lang="fr-FR" sz="2400" dirty="0" err="1">
                    <a:solidFill>
                      <a:srgbClr val="FF6600"/>
                    </a:solidFill>
                    <a:ea typeface="SimSun" panose="02010600030101010101" pitchFamily="2" charset="-122"/>
                    <a:cs typeface="Akshar Unicode" panose="00000400000000000000" pitchFamily="2" charset="0"/>
                  </a:rPr>
                  <a:t>forms</a:t>
                </a:r>
                <a:r>
                  <a:rPr lang="fr-FR" sz="2400" dirty="0">
                    <a:ea typeface="SimSun" panose="02010600030101010101" pitchFamily="2" charset="-122"/>
                    <a:cs typeface="Akshar Unicode" panose="00000400000000000000" pitchFamily="2" charset="0"/>
                  </a:rPr>
                  <a:t>. (ii) </a:t>
                </a:r>
                <a14:m>
                  <m:oMath xmlns:m="http://schemas.openxmlformats.org/officeDocument/2006/math">
                    <m:sSup>
                      <m:sSupPr>
                        <m:ctrlPr>
                          <a:rPr lang="fr-FR" sz="2400" i="1">
                            <a:latin typeface="Cambria Math" panose="02040503050406030204" pitchFamily="18" charset="0"/>
                            <a:ea typeface="SimSun" panose="02010600030101010101" pitchFamily="2" charset="-122"/>
                            <a:cs typeface="Akshar Unicode" panose="00000400000000000000" pitchFamily="2" charset="0"/>
                          </a:rPr>
                        </m:ctrlPr>
                      </m:sSupPr>
                      <m:e>
                        <m:d>
                          <m:dPr>
                            <m:begChr m:val="‖"/>
                            <m:endChr m:val="‖"/>
                            <m:ctrlPr>
                              <a:rPr lang="fr-FR" sz="2400" i="1">
                                <a:latin typeface="Cambria Math" panose="02040503050406030204" pitchFamily="18" charset="0"/>
                                <a:ea typeface="SimSun" panose="02010600030101010101" pitchFamily="2" charset="-122"/>
                                <a:cs typeface="Akshar Unicode" panose="00000400000000000000" pitchFamily="2" charset="0"/>
                              </a:rPr>
                            </m:ctrlPr>
                          </m:dPr>
                          <m:e>
                            <m:r>
                              <a:rPr lang="fr-FR" sz="2400" i="1">
                                <a:latin typeface="Cambria Math" panose="02040503050406030204" pitchFamily="18" charset="0"/>
                                <a:ea typeface="SimSun" panose="02010600030101010101" pitchFamily="2" charset="-122"/>
                                <a:cs typeface="Akshar Unicode" panose="00000400000000000000" pitchFamily="2" charset="0"/>
                              </a:rPr>
                              <m:t>𝒙</m:t>
                            </m:r>
                            <m:r>
                              <a:rPr lang="fr-FR" sz="2400" i="1">
                                <a:latin typeface="Cambria Math" panose="02040503050406030204" pitchFamily="18" charset="0"/>
                                <a:ea typeface="SimSun" panose="02010600030101010101" pitchFamily="2" charset="-122"/>
                                <a:cs typeface="Akshar Unicode" panose="00000400000000000000" pitchFamily="2" charset="0"/>
                              </a:rPr>
                              <m:t>+</m:t>
                            </m:r>
                            <m:r>
                              <a:rPr lang="fr-FR" sz="2400" i="1">
                                <a:latin typeface="Cambria Math" panose="02040503050406030204" pitchFamily="18" charset="0"/>
                                <a:ea typeface="SimSun" panose="02010600030101010101" pitchFamily="2" charset="-122"/>
                                <a:cs typeface="Akshar Unicode" panose="00000400000000000000" pitchFamily="2" charset="0"/>
                              </a:rPr>
                              <m:t>𝒕𝒚</m:t>
                            </m:r>
                            <m:r>
                              <a:rPr lang="fr-FR" sz="2400" i="1">
                                <a:latin typeface="Cambria Math" panose="02040503050406030204" pitchFamily="18" charset="0"/>
                                <a:ea typeface="SimSun" panose="02010600030101010101" pitchFamily="2" charset="-122"/>
                                <a:cs typeface="Akshar Unicode" panose="00000400000000000000" pitchFamily="2" charset="0"/>
                              </a:rPr>
                              <m:t>+</m:t>
                            </m:r>
                            <m:sSup>
                              <m:sSupPr>
                                <m:ctrlPr>
                                  <a:rPr lang="fr-FR" sz="2400" i="1">
                                    <a:latin typeface="Cambria Math" panose="02040503050406030204" pitchFamily="18" charset="0"/>
                                    <a:ea typeface="SimSun" panose="02010600030101010101" pitchFamily="2" charset="-122"/>
                                    <a:cs typeface="Akshar Unicode" panose="00000400000000000000" pitchFamily="2" charset="0"/>
                                  </a:rPr>
                                </m:ctrlPr>
                              </m:sSupPr>
                              <m:e>
                                <m:r>
                                  <a:rPr lang="fr-FR" sz="2400" i="1">
                                    <a:latin typeface="Cambria Math" panose="02040503050406030204" pitchFamily="18" charset="0"/>
                                    <a:ea typeface="SimSun" panose="02010600030101010101" pitchFamily="2" charset="-122"/>
                                    <a:cs typeface="Akshar Unicode" panose="00000400000000000000" pitchFamily="2" charset="0"/>
                                  </a:rPr>
                                  <m:t>𝒕</m:t>
                                </m:r>
                              </m:e>
                              <m:sup>
                                <m:r>
                                  <a:rPr lang="fr-FR" sz="2400" i="1">
                                    <a:latin typeface="Cambria Math" panose="02040503050406030204" pitchFamily="18" charset="0"/>
                                    <a:ea typeface="SimSun" panose="02010600030101010101" pitchFamily="2" charset="-122"/>
                                    <a:cs typeface="Akshar Unicode" panose="00000400000000000000" pitchFamily="2" charset="0"/>
                                  </a:rPr>
                                  <m:t>𝟐</m:t>
                                </m:r>
                              </m:sup>
                            </m:sSup>
                            <m:r>
                              <a:rPr lang="fr-FR" sz="2400" i="1">
                                <a:latin typeface="Cambria Math" panose="02040503050406030204" pitchFamily="18" charset="0"/>
                                <a:ea typeface="SimSun" panose="02010600030101010101" pitchFamily="2" charset="-122"/>
                                <a:cs typeface="Akshar Unicode" panose="00000400000000000000" pitchFamily="2" charset="0"/>
                              </a:rPr>
                              <m:t>𝒛</m:t>
                            </m:r>
                          </m:e>
                        </m:d>
                      </m:e>
                      <m:sup>
                        <m:r>
                          <a:rPr lang="fr-FR" sz="2400" i="1">
                            <a:latin typeface="Cambria Math" panose="02040503050406030204" pitchFamily="18" charset="0"/>
                            <a:ea typeface="SimSun" panose="02010600030101010101" pitchFamily="2" charset="-122"/>
                            <a:cs typeface="Akshar Unicode" panose="00000400000000000000" pitchFamily="2" charset="0"/>
                          </a:rPr>
                          <m:t>𝟐</m:t>
                        </m:r>
                      </m:sup>
                    </m:sSup>
                    <m:r>
                      <a:rPr lang="fr-FR" sz="2400" i="1">
                        <a:latin typeface="Cambria Math" panose="02040503050406030204" pitchFamily="18" charset="0"/>
                        <a:ea typeface="SimSun" panose="02010600030101010101" pitchFamily="2" charset="-122"/>
                        <a:cs typeface="Akshar Unicode" panose="00000400000000000000" pitchFamily="2" charset="0"/>
                      </a:rPr>
                      <m:t>≥</m:t>
                    </m:r>
                    <m:r>
                      <a:rPr lang="fr-FR" sz="2400" i="1">
                        <a:latin typeface="Cambria Math" panose="02040503050406030204" pitchFamily="18" charset="0"/>
                        <a:ea typeface="SimSun" panose="02010600030101010101" pitchFamily="2" charset="-122"/>
                        <a:cs typeface="Akshar Unicode" panose="00000400000000000000" pitchFamily="2" charset="0"/>
                      </a:rPr>
                      <m:t>𝟎</m:t>
                    </m:r>
                    <m:r>
                      <a:rPr lang="fr-FR" sz="2400" i="1">
                        <a:latin typeface="Cambria Math" panose="02040503050406030204" pitchFamily="18" charset="0"/>
                        <a:ea typeface="SimSun" panose="02010600030101010101" pitchFamily="2" charset="-122"/>
                        <a:cs typeface="Akshar Unicode" panose="00000400000000000000" pitchFamily="2" charset="0"/>
                      </a:rPr>
                      <m:t> </m:t>
                    </m:r>
                  </m:oMath>
                </a14:m>
                <a:r>
                  <a:rPr lang="fr-FR" sz="2400" dirty="0">
                    <a:ea typeface="SimSun" panose="02010600030101010101" pitchFamily="2" charset="-122"/>
                    <a:cs typeface="Akshar Unicode" panose="00000400000000000000" pitchFamily="2" charset="0"/>
                  </a:rPr>
                  <a:t> </a:t>
                </a:r>
                <a:r>
                  <a:rPr lang="fr-FR" sz="2400" dirty="0" err="1">
                    <a:ea typeface="SimSun" panose="02010600030101010101" pitchFamily="2" charset="-122"/>
                    <a:cs typeface="Akshar Unicode" panose="00000400000000000000" pitchFamily="2" charset="0"/>
                  </a:rPr>
                  <a:t>with</a:t>
                </a:r>
                <a:r>
                  <a:rPr lang="fr-FR" sz="2400" dirty="0">
                    <a:ea typeface="SimSun" panose="02010600030101010101" pitchFamily="2" charset="-122"/>
                    <a:cs typeface="Akshar Unicode" panose="00000400000000000000" pitchFamily="2" charset="0"/>
                  </a:rPr>
                  <a:t> </a:t>
                </a:r>
                <a:r>
                  <a:rPr lang="fr-FR" sz="2400" dirty="0" err="1">
                    <a:ea typeface="SimSun" panose="02010600030101010101" pitchFamily="2" charset="-122"/>
                    <a:cs typeface="Akshar Unicode" panose="00000400000000000000" pitchFamily="2" charset="0"/>
                  </a:rPr>
                  <a:t>three</a:t>
                </a:r>
                <a:r>
                  <a:rPr lang="fr-FR" sz="2400" dirty="0">
                    <a:ea typeface="SimSun" panose="02010600030101010101" pitchFamily="2" charset="-122"/>
                    <a:cs typeface="Akshar Unicode" panose="00000400000000000000" pitchFamily="2" charset="0"/>
                  </a:rPr>
                  <a:t> </a:t>
                </a:r>
                <a:r>
                  <a:rPr lang="fr-FR" sz="2400" dirty="0" err="1">
                    <a:ea typeface="SimSun" panose="02010600030101010101" pitchFamily="2" charset="-122"/>
                    <a:cs typeface="Akshar Unicode" panose="00000400000000000000" pitchFamily="2" charset="0"/>
                  </a:rPr>
                  <a:t>independent</a:t>
                </a:r>
                <a:r>
                  <a:rPr lang="fr-FR" sz="2400" dirty="0">
                    <a:ea typeface="SimSun" panose="02010600030101010101" pitchFamily="2" charset="-122"/>
                    <a:cs typeface="Akshar Unicode" panose="00000400000000000000" pitchFamily="2" charset="0"/>
                  </a:rPr>
                  <a:t> </a:t>
                </a:r>
                <a:r>
                  <a:rPr lang="fr-FR" sz="2400" dirty="0" err="1">
                    <a:ea typeface="SimSun" panose="02010600030101010101" pitchFamily="2" charset="-122"/>
                    <a:cs typeface="Akshar Unicode" panose="00000400000000000000" pitchFamily="2" charset="0"/>
                  </a:rPr>
                  <a:t>vectors</a:t>
                </a:r>
                <a:r>
                  <a:rPr lang="fr-FR" sz="2400" dirty="0">
                    <a:ea typeface="SimSun" panose="02010600030101010101" pitchFamily="2" charset="-122"/>
                    <a:cs typeface="Akshar Unicode" panose="00000400000000000000" pitchFamily="2" charset="0"/>
                  </a:rPr>
                  <a:t> ; </a:t>
                </a:r>
                <a:r>
                  <a:rPr lang="fr-FR" sz="2400" dirty="0" err="1">
                    <a:ea typeface="SimSun" panose="02010600030101010101" pitchFamily="2" charset="-122"/>
                    <a:cs typeface="Akshar Unicode" panose="00000400000000000000" pitchFamily="2" charset="0"/>
                  </a:rPr>
                  <a:t>hence</a:t>
                </a:r>
                <a:r>
                  <a:rPr lang="fr-FR" sz="2400" dirty="0">
                    <a:ea typeface="SimSun" panose="02010600030101010101" pitchFamily="2" charset="-122"/>
                    <a:cs typeface="Akshar Unicode" panose="00000400000000000000" pitchFamily="2" charset="0"/>
                  </a:rPr>
                  <a:t> </a:t>
                </a:r>
                <a:r>
                  <a:rPr lang="fr-FR" sz="2400" dirty="0">
                    <a:solidFill>
                      <a:srgbClr val="FF6600"/>
                    </a:solidFill>
                    <a:ea typeface="SimSun" panose="02010600030101010101" pitchFamily="2" charset="-122"/>
                    <a:cs typeface="Akshar Unicode" panose="00000400000000000000" pitchFamily="2" charset="0"/>
                  </a:rPr>
                  <a:t>discriminant of </a:t>
                </a:r>
                <a:r>
                  <a:rPr lang="fr-FR" sz="2400" dirty="0" err="1">
                    <a:solidFill>
                      <a:srgbClr val="FF6600"/>
                    </a:solidFill>
                    <a:ea typeface="SimSun" panose="02010600030101010101" pitchFamily="2" charset="-122"/>
                    <a:cs typeface="Akshar Unicode" panose="00000400000000000000" pitchFamily="2" charset="0"/>
                  </a:rPr>
                  <a:t>this</a:t>
                </a:r>
                <a:r>
                  <a:rPr lang="fr-FR" sz="2400" dirty="0">
                    <a:solidFill>
                      <a:srgbClr val="FF6600"/>
                    </a:solidFill>
                    <a:ea typeface="SimSun" panose="02010600030101010101" pitchFamily="2" charset="-122"/>
                    <a:cs typeface="Akshar Unicode" panose="00000400000000000000" pitchFamily="2" charset="0"/>
                  </a:rPr>
                  <a:t> 4th </a:t>
                </a:r>
                <a:r>
                  <a:rPr lang="fr-FR" sz="2400" dirty="0" err="1">
                    <a:solidFill>
                      <a:srgbClr val="FF6600"/>
                    </a:solidFill>
                    <a:ea typeface="SimSun" panose="02010600030101010101" pitchFamily="2" charset="-122"/>
                    <a:cs typeface="Akshar Unicode" panose="00000400000000000000" pitchFamily="2" charset="0"/>
                  </a:rPr>
                  <a:t>degree</a:t>
                </a:r>
                <a:r>
                  <a:rPr lang="fr-FR" sz="2400" dirty="0">
                    <a:solidFill>
                      <a:srgbClr val="FF6600"/>
                    </a:solidFill>
                    <a:ea typeface="SimSun" panose="02010600030101010101" pitchFamily="2" charset="-122"/>
                    <a:cs typeface="Akshar Unicode" panose="00000400000000000000" pitchFamily="2" charset="0"/>
                  </a:rPr>
                  <a:t> polynomial </a:t>
                </a:r>
                <a:r>
                  <a:rPr lang="fr-FR" sz="2400" dirty="0" err="1">
                    <a:solidFill>
                      <a:srgbClr val="FF6600"/>
                    </a:solidFill>
                    <a:ea typeface="SimSun" panose="02010600030101010101" pitchFamily="2" charset="-122"/>
                    <a:cs typeface="Akshar Unicode" panose="00000400000000000000" pitchFamily="2" charset="0"/>
                  </a:rPr>
                  <a:t>is</a:t>
                </a:r>
                <a:r>
                  <a:rPr lang="fr-FR" sz="2400" dirty="0">
                    <a:solidFill>
                      <a:srgbClr val="FF6600"/>
                    </a:solidFill>
                    <a:ea typeface="SimSun" panose="02010600030101010101" pitchFamily="2" charset="-122"/>
                    <a:cs typeface="Akshar Unicode" panose="00000400000000000000" pitchFamily="2" charset="0"/>
                  </a:rPr>
                  <a:t> </a:t>
                </a:r>
                <a:r>
                  <a:rPr lang="fr-FR" sz="2400" dirty="0" err="1">
                    <a:solidFill>
                      <a:srgbClr val="FF6600"/>
                    </a:solidFill>
                    <a:ea typeface="SimSun" panose="02010600030101010101" pitchFamily="2" charset="-122"/>
                    <a:cs typeface="Akshar Unicode" panose="00000400000000000000" pitchFamily="2" charset="0"/>
                  </a:rPr>
                  <a:t>nonnegative</a:t>
                </a:r>
                <a:r>
                  <a:rPr lang="fr-FR" sz="2400" dirty="0">
                    <a:solidFill>
                      <a:srgbClr val="FF6600"/>
                    </a:solidFill>
                    <a:ea typeface="SimSun" panose="02010600030101010101" pitchFamily="2" charset="-122"/>
                    <a:cs typeface="Akshar Unicode" panose="00000400000000000000" pitchFamily="2" charset="0"/>
                  </a:rPr>
                  <a:t>. </a:t>
                </a:r>
                <a:r>
                  <a:rPr lang="fr-FR" sz="2400" dirty="0">
                    <a:solidFill>
                      <a:srgbClr val="008000"/>
                    </a:solidFill>
                    <a:ea typeface="SimSun" panose="02010600030101010101" pitchFamily="2" charset="-122"/>
                    <a:cs typeface="Akshar Unicode" panose="00000400000000000000" pitchFamily="2" charset="0"/>
                  </a:rPr>
                  <a:t>New ?</a:t>
                </a:r>
                <a:r>
                  <a:rPr lang="fr-FR" sz="2400" dirty="0">
                    <a:ea typeface="SimSun" panose="02010600030101010101" pitchFamily="2" charset="-122"/>
                    <a:cs typeface="Akshar Unicode" panose="00000400000000000000" pitchFamily="2" charset="0"/>
                  </a:rPr>
                  <a:t> </a:t>
                </a:r>
              </a:p>
              <a:p>
                <a:pPr>
                  <a:buFont typeface="Arial" panose="020B0604020202020204" pitchFamily="34" charset="0"/>
                  <a:buChar char="•"/>
                </a:pPr>
                <a:r>
                  <a:rPr lang="fr-FR" sz="2400" dirty="0">
                    <a:solidFill>
                      <a:srgbClr val="0000FF"/>
                    </a:solidFill>
                    <a:effectLst/>
                    <a:ea typeface="SimSun" panose="02010600030101010101" pitchFamily="2" charset="-122"/>
                    <a:cs typeface="Akshar Unicode" panose="00000400000000000000" pitchFamily="2" charset="0"/>
                  </a:rPr>
                  <a:t>Scaling</a:t>
                </a:r>
                <a:r>
                  <a:rPr lang="fr-FR" sz="2400" dirty="0">
                    <a:effectLst/>
                    <a:ea typeface="SimSun" panose="02010600030101010101" pitchFamily="2" charset="-122"/>
                    <a:cs typeface="Akshar Unicode" panose="00000400000000000000" pitchFamily="2" charset="0"/>
                  </a:rPr>
                  <a:t>: </a:t>
                </a:r>
                <a:r>
                  <a:rPr lang="fr-FR" sz="2400" dirty="0" err="1">
                    <a:effectLst/>
                    <a:ea typeface="SimSun" panose="02010600030101010101" pitchFamily="2" charset="-122"/>
                    <a:cs typeface="Akshar Unicode" panose="00000400000000000000" pitchFamily="2" charset="0"/>
                  </a:rPr>
                  <a:t>Since</a:t>
                </a:r>
                <a:r>
                  <a:rPr lang="fr-FR" sz="2400" dirty="0">
                    <a:effectLst/>
                    <a:ea typeface="SimSun" panose="02010600030101010101" pitchFamily="2" charset="-122"/>
                    <a:cs typeface="Akshar Unicode" panose="00000400000000000000" pitchFamily="2" charset="0"/>
                  </a:rPr>
                  <a:t> </a:t>
                </a:r>
                <a14:m>
                  <m:oMath xmlns:m="http://schemas.openxmlformats.org/officeDocument/2006/math">
                    <m:sSup>
                      <m:sSupPr>
                        <m:ctrlPr>
                          <a:rPr lang="fr-FR" sz="2400" b="1" i="1" smtClean="0">
                            <a:effectLst/>
                            <a:latin typeface="Cambria Math" panose="02040503050406030204" pitchFamily="18" charset="0"/>
                            <a:ea typeface="SimSun" panose="02010600030101010101" pitchFamily="2" charset="-122"/>
                            <a:cs typeface="Akshar Unicode" panose="00000400000000000000" pitchFamily="2" charset="0"/>
                          </a:rPr>
                        </m:ctrlPr>
                      </m:sSupPr>
                      <m:e>
                        <m:d>
                          <m:dPr>
                            <m:begChr m:val="‖"/>
                            <m:endChr m:val="‖"/>
                            <m:ctrlPr>
                              <a:rPr lang="fr-FR" sz="2400" i="1" smtClean="0">
                                <a:effectLst/>
                                <a:latin typeface="Cambria Math" panose="02040503050406030204" pitchFamily="18" charset="0"/>
                                <a:ea typeface="SimSun" panose="02010600030101010101" pitchFamily="2" charset="-122"/>
                                <a:cs typeface="Akshar Unicode" panose="00000400000000000000" pitchFamily="2" charset="0"/>
                              </a:rPr>
                            </m:ctrlPr>
                          </m:dPr>
                          <m:e>
                            <m:r>
                              <a:rPr lang="fr-FR" sz="2400" b="1" i="1" smtClean="0">
                                <a:effectLst/>
                                <a:latin typeface="Cambria Math" panose="02040503050406030204" pitchFamily="18" charset="0"/>
                                <a:ea typeface="SimSun" panose="02010600030101010101" pitchFamily="2" charset="-122"/>
                                <a:cs typeface="Akshar Unicode" panose="00000400000000000000" pitchFamily="2" charset="0"/>
                              </a:rPr>
                              <m:t>𝒙</m:t>
                            </m:r>
                            <m:r>
                              <a:rPr lang="fr-FR" sz="2400" b="1" i="1" smtClean="0">
                                <a:effectLst/>
                                <a:latin typeface="Cambria Math" panose="02040503050406030204" pitchFamily="18" charset="0"/>
                                <a:ea typeface="SimSun" panose="02010600030101010101" pitchFamily="2" charset="-122"/>
                                <a:cs typeface="Akshar Unicode" panose="00000400000000000000" pitchFamily="2" charset="0"/>
                              </a:rPr>
                              <m:t>−</m:t>
                            </m:r>
                            <m:r>
                              <a:rPr lang="fr-FR" sz="2400" b="1" i="1" smtClean="0">
                                <a:effectLst/>
                                <a:latin typeface="Cambria Math" panose="02040503050406030204" pitchFamily="18" charset="0"/>
                                <a:ea typeface="SimSun" panose="02010600030101010101" pitchFamily="2" charset="-122"/>
                                <a:cs typeface="Akshar Unicode" panose="00000400000000000000" pitchFamily="2" charset="0"/>
                              </a:rPr>
                              <m:t>𝒚</m:t>
                            </m:r>
                          </m:e>
                        </m:d>
                      </m:e>
                      <m:sup>
                        <m:r>
                          <a:rPr lang="fr-FR" sz="2400" b="1" i="1" smtClean="0">
                            <a:effectLst/>
                            <a:latin typeface="Cambria Math" panose="02040503050406030204" pitchFamily="18" charset="0"/>
                            <a:ea typeface="SimSun" panose="02010600030101010101" pitchFamily="2" charset="-122"/>
                            <a:cs typeface="Akshar Unicode" panose="00000400000000000000" pitchFamily="2" charset="0"/>
                          </a:rPr>
                          <m:t>𝟐</m:t>
                        </m:r>
                      </m:sup>
                    </m:sSup>
                    <m:r>
                      <a:rPr lang="fr-FR" sz="2400" b="1" i="1" smtClean="0">
                        <a:effectLst/>
                        <a:latin typeface="Cambria Math" panose="02040503050406030204" pitchFamily="18" charset="0"/>
                        <a:ea typeface="SimSun" panose="02010600030101010101" pitchFamily="2" charset="-122"/>
                        <a:cs typeface="Akshar Unicode" panose="00000400000000000000" pitchFamily="2" charset="0"/>
                      </a:rPr>
                      <m:t>≥</m:t>
                    </m:r>
                    <m:r>
                      <a:rPr lang="fr-FR" sz="2400" b="1" i="1" smtClean="0">
                        <a:effectLst/>
                        <a:latin typeface="Cambria Math" panose="02040503050406030204" pitchFamily="18" charset="0"/>
                        <a:ea typeface="SimSun" panose="02010600030101010101" pitchFamily="2" charset="-122"/>
                        <a:cs typeface="Akshar Unicode" panose="00000400000000000000" pitchFamily="2" charset="0"/>
                      </a:rPr>
                      <m:t>𝟎</m:t>
                    </m:r>
                  </m:oMath>
                </a14:m>
                <a:r>
                  <a:rPr lang="fr-FR" sz="2400" dirty="0">
                    <a:effectLst/>
                    <a:ea typeface="SimSun" panose="02010600030101010101" pitchFamily="2" charset="-122"/>
                    <a:cs typeface="Akshar Unicode" panose="00000400000000000000" pitchFamily="2" charset="0"/>
                  </a:rPr>
                  <a:t>, </a:t>
                </a:r>
                <a14:m>
                  <m:oMath xmlns:m="http://schemas.openxmlformats.org/officeDocument/2006/math">
                    <m:r>
                      <a:rPr lang="fr-FR" sz="2400" b="1" i="1" smtClean="0">
                        <a:effectLst/>
                        <a:latin typeface="Cambria Math" panose="02040503050406030204" pitchFamily="18" charset="0"/>
                        <a:ea typeface="SimSun" panose="02010600030101010101" pitchFamily="2" charset="-122"/>
                        <a:cs typeface="Akshar Unicode" panose="00000400000000000000" pitchFamily="2" charset="0"/>
                      </a:rPr>
                      <m:t>𝟐</m:t>
                    </m:r>
                    <m:d>
                      <m:dPr>
                        <m:ctrlPr>
                          <a:rPr lang="fr-FR" sz="2400" b="1" i="1" smtClean="0">
                            <a:effectLst/>
                            <a:latin typeface="Cambria Math" panose="02040503050406030204" pitchFamily="18" charset="0"/>
                            <a:ea typeface="SimSun" panose="02010600030101010101" pitchFamily="2" charset="-122"/>
                            <a:cs typeface="Akshar Unicode" panose="00000400000000000000" pitchFamily="2" charset="0"/>
                          </a:rPr>
                        </m:ctrlPr>
                      </m:dPr>
                      <m:e>
                        <m:r>
                          <a:rPr lang="fr-FR" sz="2400" b="1" i="1" smtClean="0">
                            <a:effectLst/>
                            <a:latin typeface="Cambria Math" panose="02040503050406030204" pitchFamily="18" charset="0"/>
                            <a:ea typeface="SimSun" panose="02010600030101010101" pitchFamily="2" charset="-122"/>
                            <a:cs typeface="Akshar Unicode" panose="00000400000000000000" pitchFamily="2" charset="0"/>
                          </a:rPr>
                          <m:t>𝒙</m:t>
                        </m:r>
                        <m:r>
                          <a:rPr lang="fr-FR" sz="2400" b="1" i="1" smtClean="0">
                            <a:effectLst/>
                            <a:latin typeface="Cambria Math" panose="02040503050406030204" pitchFamily="18" charset="0"/>
                            <a:ea typeface="SimSun" panose="02010600030101010101" pitchFamily="2" charset="-122"/>
                            <a:cs typeface="Akshar Unicode" panose="00000400000000000000" pitchFamily="2" charset="0"/>
                          </a:rPr>
                          <m:t>,</m:t>
                        </m:r>
                        <m:r>
                          <a:rPr lang="fr-FR" sz="2400" b="1" i="1" smtClean="0">
                            <a:effectLst/>
                            <a:latin typeface="Cambria Math" panose="02040503050406030204" pitchFamily="18" charset="0"/>
                            <a:ea typeface="SimSun" panose="02010600030101010101" pitchFamily="2" charset="-122"/>
                            <a:cs typeface="Akshar Unicode" panose="00000400000000000000" pitchFamily="2" charset="0"/>
                          </a:rPr>
                          <m:t>𝒚</m:t>
                        </m:r>
                      </m:e>
                    </m:d>
                    <m:r>
                      <a:rPr lang="fr-FR" sz="2400" b="1" i="1" smtClean="0">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2400" i="1">
                            <a:latin typeface="Cambria Math" panose="02040503050406030204" pitchFamily="18" charset="0"/>
                            <a:ea typeface="SimSun" panose="02010600030101010101" pitchFamily="2" charset="-122"/>
                            <a:cs typeface="Akshar Unicode" panose="00000400000000000000" pitchFamily="2" charset="0"/>
                          </a:rPr>
                        </m:ctrlPr>
                      </m:sSupPr>
                      <m:e>
                        <m:d>
                          <m:dPr>
                            <m:begChr m:val="‖"/>
                            <m:endChr m:val="‖"/>
                            <m:ctrlPr>
                              <a:rPr lang="fr-FR" sz="2400" i="1">
                                <a:latin typeface="Cambria Math" panose="02040503050406030204" pitchFamily="18" charset="0"/>
                                <a:ea typeface="SimSun" panose="02010600030101010101" pitchFamily="2" charset="-122"/>
                                <a:cs typeface="Akshar Unicode" panose="00000400000000000000" pitchFamily="2" charset="0"/>
                              </a:rPr>
                            </m:ctrlPr>
                          </m:dPr>
                          <m:e>
                            <m:r>
                              <a:rPr lang="fr-FR" sz="2400" i="1">
                                <a:latin typeface="Cambria Math" panose="02040503050406030204" pitchFamily="18" charset="0"/>
                                <a:ea typeface="SimSun" panose="02010600030101010101" pitchFamily="2" charset="-122"/>
                                <a:cs typeface="Akshar Unicode" panose="00000400000000000000" pitchFamily="2" charset="0"/>
                              </a:rPr>
                              <m:t>𝒙</m:t>
                            </m:r>
                          </m:e>
                        </m:d>
                      </m:e>
                      <m:sup>
                        <m:r>
                          <a:rPr lang="fr-FR" sz="2400" i="1">
                            <a:latin typeface="Cambria Math" panose="02040503050406030204" pitchFamily="18" charset="0"/>
                            <a:ea typeface="SimSun" panose="02010600030101010101" pitchFamily="2" charset="-122"/>
                            <a:cs typeface="Akshar Unicode" panose="00000400000000000000" pitchFamily="2" charset="0"/>
                          </a:rPr>
                          <m:t>𝟐</m:t>
                        </m:r>
                      </m:sup>
                    </m:sSup>
                    <m:r>
                      <a:rPr lang="fr-FR" sz="2400" b="1" i="1" smtClean="0">
                        <a:latin typeface="Cambria Math" panose="02040503050406030204" pitchFamily="18" charset="0"/>
                        <a:ea typeface="SimSun" panose="02010600030101010101" pitchFamily="2" charset="-122"/>
                        <a:cs typeface="Akshar Unicode" panose="00000400000000000000" pitchFamily="2" charset="0"/>
                      </a:rPr>
                      <m:t>+</m:t>
                    </m:r>
                    <m:sSup>
                      <m:sSupPr>
                        <m:ctrlPr>
                          <a:rPr lang="fr-FR" sz="2400" i="1">
                            <a:latin typeface="Cambria Math" panose="02040503050406030204" pitchFamily="18" charset="0"/>
                            <a:ea typeface="SimSun" panose="02010600030101010101" pitchFamily="2" charset="-122"/>
                            <a:cs typeface="Akshar Unicode" panose="00000400000000000000" pitchFamily="2" charset="0"/>
                          </a:rPr>
                        </m:ctrlPr>
                      </m:sSupPr>
                      <m:e>
                        <m:d>
                          <m:dPr>
                            <m:begChr m:val="‖"/>
                            <m:endChr m:val="‖"/>
                            <m:ctrlPr>
                              <a:rPr lang="fr-FR" sz="2400" i="1">
                                <a:latin typeface="Cambria Math" panose="02040503050406030204" pitchFamily="18" charset="0"/>
                                <a:ea typeface="SimSun" panose="02010600030101010101" pitchFamily="2" charset="-122"/>
                                <a:cs typeface="Akshar Unicode" panose="00000400000000000000" pitchFamily="2" charset="0"/>
                              </a:rPr>
                            </m:ctrlPr>
                          </m:dPr>
                          <m:e>
                            <m:r>
                              <a:rPr lang="fr-FR" sz="2400" i="1">
                                <a:latin typeface="Cambria Math" panose="02040503050406030204" pitchFamily="18" charset="0"/>
                                <a:ea typeface="SimSun" panose="02010600030101010101" pitchFamily="2" charset="-122"/>
                                <a:cs typeface="Akshar Unicode" panose="00000400000000000000" pitchFamily="2" charset="0"/>
                              </a:rPr>
                              <m:t>𝒚</m:t>
                            </m:r>
                          </m:e>
                        </m:d>
                      </m:e>
                      <m:sup>
                        <m:r>
                          <a:rPr lang="fr-FR" sz="2400" i="1">
                            <a:latin typeface="Cambria Math" panose="02040503050406030204" pitchFamily="18" charset="0"/>
                            <a:ea typeface="SimSun" panose="02010600030101010101" pitchFamily="2" charset="-122"/>
                            <a:cs typeface="Akshar Unicode" panose="00000400000000000000" pitchFamily="2" charset="0"/>
                          </a:rPr>
                          <m:t>𝟐</m:t>
                        </m:r>
                      </m:sup>
                    </m:sSup>
                  </m:oMath>
                </a14:m>
                <a:r>
                  <a:rPr lang="fr-FR" sz="2400" dirty="0">
                    <a:effectLst/>
                    <a:ea typeface="SimSun" panose="02010600030101010101" pitchFamily="2" charset="-122"/>
                    <a:cs typeface="Akshar Unicode" panose="00000400000000000000" pitchFamily="2" charset="0"/>
                  </a:rPr>
                  <a:t> hence </a:t>
                </a:r>
                <a14:m>
                  <m:oMath xmlns:m="http://schemas.openxmlformats.org/officeDocument/2006/math">
                    <m:r>
                      <a:rPr lang="fr-FR" sz="2400" i="1">
                        <a:latin typeface="Cambria Math" panose="02040503050406030204" pitchFamily="18" charset="0"/>
                        <a:ea typeface="SimSun" panose="02010600030101010101" pitchFamily="2" charset="-122"/>
                        <a:cs typeface="Akshar Unicode" panose="00000400000000000000" pitchFamily="2" charset="0"/>
                      </a:rPr>
                      <m:t>𝟐</m:t>
                    </m:r>
                    <m:d>
                      <m:dPr>
                        <m:ctrlPr>
                          <a:rPr lang="fr-FR" sz="2400" i="1">
                            <a:latin typeface="Cambria Math" panose="02040503050406030204" pitchFamily="18" charset="0"/>
                            <a:ea typeface="SimSun" panose="02010600030101010101" pitchFamily="2" charset="-122"/>
                            <a:cs typeface="Akshar Unicode" panose="00000400000000000000" pitchFamily="2" charset="0"/>
                          </a:rPr>
                        </m:ctrlPr>
                      </m:dPr>
                      <m:e>
                        <m:r>
                          <a:rPr lang="fr-FR" sz="2400" i="1">
                            <a:latin typeface="Cambria Math" panose="02040503050406030204" pitchFamily="18" charset="0"/>
                            <a:ea typeface="SimSun" panose="02010600030101010101" pitchFamily="2" charset="-122"/>
                            <a:cs typeface="Akshar Unicode" panose="00000400000000000000" pitchFamily="2" charset="0"/>
                          </a:rPr>
                          <m:t>𝒙</m:t>
                        </m:r>
                        <m:r>
                          <a:rPr lang="fr-FR" sz="2400" i="1">
                            <a:latin typeface="Cambria Math" panose="02040503050406030204" pitchFamily="18" charset="0"/>
                            <a:ea typeface="SimSun" panose="02010600030101010101" pitchFamily="2" charset="-122"/>
                            <a:cs typeface="Akshar Unicode" panose="00000400000000000000" pitchFamily="2" charset="0"/>
                          </a:rPr>
                          <m:t>,</m:t>
                        </m:r>
                        <m:r>
                          <a:rPr lang="fr-FR" sz="2400" i="1">
                            <a:latin typeface="Cambria Math" panose="02040503050406030204" pitchFamily="18" charset="0"/>
                            <a:ea typeface="SimSun" panose="02010600030101010101" pitchFamily="2" charset="-122"/>
                            <a:cs typeface="Akshar Unicode" panose="00000400000000000000" pitchFamily="2" charset="0"/>
                          </a:rPr>
                          <m:t>𝒚</m:t>
                        </m:r>
                      </m:e>
                    </m:d>
                    <m:r>
                      <a:rPr lang="fr-FR" sz="2400" i="1">
                        <a:latin typeface="Cambria Math" panose="02040503050406030204" pitchFamily="18" charset="0"/>
                        <a:ea typeface="SimSun" panose="02010600030101010101" pitchFamily="2" charset="-122"/>
                        <a:cs typeface="Akshar Unicode" panose="00000400000000000000" pitchFamily="2" charset="0"/>
                      </a:rPr>
                      <m:t>≤</m:t>
                    </m:r>
                    <m:sSup>
                      <m:sSupPr>
                        <m:ctrlPr>
                          <a:rPr lang="fr-FR" sz="2400" i="1">
                            <a:latin typeface="Cambria Math" panose="02040503050406030204" pitchFamily="18" charset="0"/>
                            <a:ea typeface="SimSun" panose="02010600030101010101" pitchFamily="2" charset="-122"/>
                            <a:cs typeface="Akshar Unicode" panose="00000400000000000000" pitchFamily="2" charset="0"/>
                          </a:rPr>
                        </m:ctrlPr>
                      </m:sSupPr>
                      <m:e>
                        <m:r>
                          <a:rPr lang="fr-FR" sz="2400" i="1">
                            <a:latin typeface="Cambria Math" panose="02040503050406030204" pitchFamily="18" charset="0"/>
                            <a:ea typeface="SimSun" panose="02010600030101010101" pitchFamily="2" charset="-122"/>
                            <a:cs typeface="Akshar Unicode" panose="00000400000000000000" pitchFamily="2" charset="0"/>
                          </a:rPr>
                          <m:t>𝒕</m:t>
                        </m:r>
                        <m:d>
                          <m:dPr>
                            <m:begChr m:val="‖"/>
                            <m:endChr m:val="‖"/>
                            <m:ctrlPr>
                              <a:rPr lang="fr-FR" sz="2400" i="1">
                                <a:latin typeface="Cambria Math" panose="02040503050406030204" pitchFamily="18" charset="0"/>
                                <a:ea typeface="SimSun" panose="02010600030101010101" pitchFamily="2" charset="-122"/>
                                <a:cs typeface="Akshar Unicode" panose="00000400000000000000" pitchFamily="2" charset="0"/>
                              </a:rPr>
                            </m:ctrlPr>
                          </m:dPr>
                          <m:e>
                            <m:r>
                              <a:rPr lang="fr-FR" sz="2400" i="1">
                                <a:latin typeface="Cambria Math" panose="02040503050406030204" pitchFamily="18" charset="0"/>
                                <a:ea typeface="SimSun" panose="02010600030101010101" pitchFamily="2" charset="-122"/>
                                <a:cs typeface="Akshar Unicode" panose="00000400000000000000" pitchFamily="2" charset="0"/>
                              </a:rPr>
                              <m:t>𝒙</m:t>
                            </m:r>
                          </m:e>
                        </m:d>
                      </m:e>
                      <m:sup>
                        <m:r>
                          <a:rPr lang="fr-FR" sz="2400" i="1">
                            <a:latin typeface="Cambria Math" panose="02040503050406030204" pitchFamily="18" charset="0"/>
                            <a:ea typeface="SimSun" panose="02010600030101010101" pitchFamily="2" charset="-122"/>
                            <a:cs typeface="Akshar Unicode" panose="00000400000000000000" pitchFamily="2" charset="0"/>
                          </a:rPr>
                          <m:t>𝟐</m:t>
                        </m:r>
                      </m:sup>
                    </m:sSup>
                    <m:r>
                      <a:rPr lang="fr-FR" sz="2400" i="1">
                        <a:latin typeface="Cambria Math" panose="02040503050406030204" pitchFamily="18" charset="0"/>
                        <a:ea typeface="SimSun" panose="02010600030101010101" pitchFamily="2" charset="-122"/>
                        <a:cs typeface="Akshar Unicode" panose="00000400000000000000" pitchFamily="2" charset="0"/>
                      </a:rPr>
                      <m:t>+</m:t>
                    </m:r>
                    <m:sSup>
                      <m:sSupPr>
                        <m:ctrlPr>
                          <a:rPr lang="fr-FR" sz="2400" i="1">
                            <a:latin typeface="Cambria Math" panose="02040503050406030204" pitchFamily="18" charset="0"/>
                            <a:ea typeface="SimSun" panose="02010600030101010101" pitchFamily="2" charset="-122"/>
                            <a:cs typeface="Akshar Unicode" panose="00000400000000000000" pitchFamily="2" charset="0"/>
                          </a:rPr>
                        </m:ctrlPr>
                      </m:sSupPr>
                      <m:e>
                        <m:r>
                          <a:rPr lang="fr-FR" sz="2400" i="1">
                            <a:latin typeface="Cambria Math" panose="02040503050406030204" pitchFamily="18" charset="0"/>
                            <a:ea typeface="SimSun" panose="02010600030101010101" pitchFamily="2" charset="-122"/>
                            <a:cs typeface="Akshar Unicode" panose="00000400000000000000" pitchFamily="2" charset="0"/>
                          </a:rPr>
                          <m:t>𝒕</m:t>
                        </m:r>
                      </m:e>
                      <m:sup>
                        <m:r>
                          <a:rPr lang="fr-FR" sz="2400" i="1">
                            <a:latin typeface="Cambria Math" panose="02040503050406030204" pitchFamily="18" charset="0"/>
                            <a:ea typeface="SimSun" panose="02010600030101010101" pitchFamily="2" charset="-122"/>
                            <a:cs typeface="Akshar Unicode" panose="00000400000000000000" pitchFamily="2" charset="0"/>
                          </a:rPr>
                          <m:t>−</m:t>
                        </m:r>
                        <m:r>
                          <a:rPr lang="fr-FR" sz="2400" i="1">
                            <a:latin typeface="Cambria Math" panose="02040503050406030204" pitchFamily="18" charset="0"/>
                            <a:ea typeface="SimSun" panose="02010600030101010101" pitchFamily="2" charset="-122"/>
                            <a:cs typeface="Akshar Unicode" panose="00000400000000000000" pitchFamily="2" charset="0"/>
                          </a:rPr>
                          <m:t>𝟏</m:t>
                        </m:r>
                      </m:sup>
                    </m:sSup>
                    <m:sSup>
                      <m:sSupPr>
                        <m:ctrlPr>
                          <a:rPr lang="fr-FR" sz="2400" i="1">
                            <a:latin typeface="Cambria Math" panose="02040503050406030204" pitchFamily="18" charset="0"/>
                            <a:ea typeface="SimSun" panose="02010600030101010101" pitchFamily="2" charset="-122"/>
                            <a:cs typeface="Akshar Unicode" panose="00000400000000000000" pitchFamily="2" charset="0"/>
                          </a:rPr>
                        </m:ctrlPr>
                      </m:sSupPr>
                      <m:e>
                        <m:d>
                          <m:dPr>
                            <m:begChr m:val="‖"/>
                            <m:endChr m:val="‖"/>
                            <m:ctrlPr>
                              <a:rPr lang="fr-FR" sz="2400" i="1">
                                <a:latin typeface="Cambria Math" panose="02040503050406030204" pitchFamily="18" charset="0"/>
                                <a:ea typeface="SimSun" panose="02010600030101010101" pitchFamily="2" charset="-122"/>
                                <a:cs typeface="Akshar Unicode" panose="00000400000000000000" pitchFamily="2" charset="0"/>
                              </a:rPr>
                            </m:ctrlPr>
                          </m:dPr>
                          <m:e>
                            <m:r>
                              <a:rPr lang="fr-FR" sz="2400" i="1">
                                <a:latin typeface="Cambria Math" panose="02040503050406030204" pitchFamily="18" charset="0"/>
                                <a:ea typeface="SimSun" panose="02010600030101010101" pitchFamily="2" charset="-122"/>
                                <a:cs typeface="Akshar Unicode" panose="00000400000000000000" pitchFamily="2" charset="0"/>
                              </a:rPr>
                              <m:t>𝒚</m:t>
                            </m:r>
                          </m:e>
                        </m:d>
                      </m:e>
                      <m:sup>
                        <m:r>
                          <a:rPr lang="fr-FR" sz="2400" i="1">
                            <a:latin typeface="Cambria Math" panose="02040503050406030204" pitchFamily="18" charset="0"/>
                            <a:ea typeface="SimSun" panose="02010600030101010101" pitchFamily="2" charset="-122"/>
                            <a:cs typeface="Akshar Unicode" panose="00000400000000000000" pitchFamily="2" charset="0"/>
                          </a:rPr>
                          <m:t>𝟐</m:t>
                        </m:r>
                      </m:sup>
                    </m:sSup>
                  </m:oMath>
                </a14:m>
                <a:r>
                  <a:rPr lang="fr-FR" sz="2400" dirty="0">
                    <a:effectLst/>
                    <a:ea typeface="SimSun" panose="02010600030101010101" pitchFamily="2" charset="-122"/>
                    <a:cs typeface="Akshar Unicode" panose="00000400000000000000" pitchFamily="2" charset="0"/>
                  </a:rPr>
                  <a:t>. </a:t>
                </a:r>
                <a:r>
                  <a:rPr lang="fr-FR" sz="2400" dirty="0" err="1">
                    <a:effectLst/>
                    <a:ea typeface="SimSun" panose="02010600030101010101" pitchFamily="2" charset="-122"/>
                    <a:cs typeface="Akshar Unicode" panose="00000400000000000000" pitchFamily="2" charset="0"/>
                  </a:rPr>
                  <a:t>Minimize</a:t>
                </a:r>
                <a:r>
                  <a:rPr lang="fr-FR" sz="2400" dirty="0">
                    <a:effectLst/>
                    <a:ea typeface="SimSun" panose="02010600030101010101" pitchFamily="2" charset="-122"/>
                    <a:cs typeface="Akshar Unicode" panose="00000400000000000000" pitchFamily="2" charset="0"/>
                  </a:rPr>
                  <a:t> in </a:t>
                </a:r>
                <a14:m>
                  <m:oMath xmlns:m="http://schemas.openxmlformats.org/officeDocument/2006/math">
                    <m:r>
                      <a:rPr lang="fr-FR" sz="2400" b="1" i="1" smtClean="0">
                        <a:effectLst/>
                        <a:latin typeface="Cambria Math" panose="02040503050406030204" pitchFamily="18" charset="0"/>
                        <a:ea typeface="SimSun" panose="02010600030101010101" pitchFamily="2" charset="-122"/>
                        <a:cs typeface="Akshar Unicode" panose="00000400000000000000" pitchFamily="2" charset="0"/>
                      </a:rPr>
                      <m:t>𝒕</m:t>
                    </m:r>
                  </m:oMath>
                </a14:m>
                <a:r>
                  <a:rPr lang="fr-FR" sz="2400" dirty="0">
                    <a:effectLst/>
                    <a:ea typeface="SimSun" panose="02010600030101010101" pitchFamily="2" charset="-122"/>
                    <a:cs typeface="Akshar Unicode" panose="00000400000000000000" pitchFamily="2" charset="0"/>
                  </a:rPr>
                  <a:t>. </a:t>
                </a:r>
                <a:r>
                  <a:rPr lang="fr-FR" sz="2400" dirty="0" err="1">
                    <a:effectLst/>
                    <a:ea typeface="SimSun" panose="02010600030101010101" pitchFamily="2" charset="-122"/>
                    <a:cs typeface="Akshar Unicode" panose="00000400000000000000" pitchFamily="2" charset="0"/>
                  </a:rPr>
                  <a:t>Gen</a:t>
                </a:r>
                <a:r>
                  <a:rPr lang="fr-FR" sz="2400" dirty="0">
                    <a:effectLst/>
                    <a:ea typeface="SimSun" panose="02010600030101010101" pitchFamily="2" charset="-122"/>
                    <a:cs typeface="Akshar Unicode" panose="00000400000000000000" pitchFamily="2" charset="0"/>
                  </a:rPr>
                  <a:t>.: </a:t>
                </a:r>
                <a:r>
                  <a:rPr lang="fr-FR" sz="2400" dirty="0" err="1">
                    <a:effectLst/>
                    <a:ea typeface="SimSun" panose="02010600030101010101" pitchFamily="2" charset="-122"/>
                    <a:cs typeface="Akshar Unicode" panose="00000400000000000000" pitchFamily="2" charset="0"/>
                  </a:rPr>
                  <a:t>Hölder</a:t>
                </a:r>
                <a:r>
                  <a:rPr lang="fr-FR" sz="2400" dirty="0">
                    <a:effectLst/>
                    <a:ea typeface="SimSun" panose="02010600030101010101" pitchFamily="2" charset="-122"/>
                    <a:cs typeface="Akshar Unicode" panose="00000400000000000000" pitchFamily="2" charset="0"/>
                  </a:rPr>
                  <a:t>…</a:t>
                </a:r>
              </a:p>
              <a:p>
                <a:endParaRPr lang="fr-FR" dirty="0"/>
              </a:p>
            </p:txBody>
          </p:sp>
        </mc:Choice>
        <mc:Fallback xmlns="">
          <p:sp>
            <p:nvSpPr>
              <p:cNvPr id="3" name="Espace réservé du contenu 2">
                <a:extLst>
                  <a:ext uri="{FF2B5EF4-FFF2-40B4-BE49-F238E27FC236}">
                    <a16:creationId xmlns:a16="http://schemas.microsoft.com/office/drawing/2014/main" id="{EBC2CACA-02A6-41A4-ABE4-B12B8EFB0C43}"/>
                  </a:ext>
                </a:extLst>
              </p:cNvPr>
              <p:cNvSpPr>
                <a:spLocks noGrp="1" noRot="1" noChangeAspect="1" noMove="1" noResize="1" noEditPoints="1" noAdjustHandles="1" noChangeArrowheads="1" noChangeShapeType="1" noTextEdit="1"/>
              </p:cNvSpPr>
              <p:nvPr>
                <p:ph idx="1"/>
              </p:nvPr>
            </p:nvSpPr>
            <p:spPr>
              <a:xfrm>
                <a:off x="161509" y="908720"/>
                <a:ext cx="8865985" cy="5796880"/>
              </a:xfrm>
              <a:blipFill>
                <a:blip r:embed="rId3"/>
                <a:stretch>
                  <a:fillRect l="-1100" t="-526" r="-1168"/>
                </a:stretch>
              </a:blipFill>
            </p:spPr>
            <p:txBody>
              <a:bodyPr/>
              <a:lstStyle/>
              <a:p>
                <a:r>
                  <a:rPr lang="fr-FR">
                    <a:noFill/>
                  </a:rPr>
                  <a:t> </a:t>
                </a:r>
              </a:p>
            </p:txBody>
          </p:sp>
        </mc:Fallback>
      </mc:AlternateContent>
    </p:spTree>
    <p:extLst>
      <p:ext uri="{BB962C8B-B14F-4D97-AF65-F5344CB8AC3E}">
        <p14:creationId xmlns:p14="http://schemas.microsoft.com/office/powerpoint/2010/main" val="197688089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E7504F-628E-45EF-AC3A-05B44ABC75E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72EBEFB-4A73-4505-AAA1-7A39EC92AE1B}"/>
              </a:ext>
            </a:extLst>
          </p:cNvPr>
          <p:cNvSpPr>
            <a:spLocks noGrp="1"/>
          </p:cNvSpPr>
          <p:nvPr>
            <p:ph idx="1"/>
          </p:nvPr>
        </p:nvSpPr>
        <p:spPr/>
        <p:txBody>
          <a:bodyPr/>
          <a:lstStyle/>
          <a:p>
            <a:r>
              <a:rPr lang="en-US" sz="2400" dirty="0"/>
              <a:t>We also show that some </a:t>
            </a:r>
            <a:r>
              <a:rPr lang="en-US" sz="2400" dirty="0">
                <a:solidFill>
                  <a:srgbClr val="0000FF"/>
                </a:solidFill>
              </a:rPr>
              <a:t>essential elements </a:t>
            </a:r>
            <a:r>
              <a:rPr lang="en-US" sz="2400" dirty="0"/>
              <a:t>in V. </a:t>
            </a:r>
            <a:r>
              <a:rPr lang="en-US" sz="2400" dirty="0" err="1"/>
              <a:t>Ya</a:t>
            </a:r>
            <a:r>
              <a:rPr lang="en-US" sz="2400" dirty="0"/>
              <a:t>. </a:t>
            </a:r>
            <a:r>
              <a:rPr lang="en-US" sz="2400" dirty="0" err="1"/>
              <a:t>Bunyakovsky’s</a:t>
            </a:r>
            <a:r>
              <a:rPr lang="en-US" sz="2400" dirty="0"/>
              <a:t> discourse, such as proofs, are </a:t>
            </a:r>
            <a:r>
              <a:rPr lang="en-US" sz="2400" dirty="0">
                <a:solidFill>
                  <a:srgbClr val="0000FF"/>
                </a:solidFill>
              </a:rPr>
              <a:t>not spelled out</a:t>
            </a:r>
            <a:r>
              <a:rPr lang="en-US" sz="2400" dirty="0"/>
              <a:t>, </a:t>
            </a:r>
            <a:r>
              <a:rPr lang="en-US" sz="2400" dirty="0">
                <a:solidFill>
                  <a:srgbClr val="0000FF"/>
                </a:solidFill>
              </a:rPr>
              <a:t>but</a:t>
            </a:r>
            <a:r>
              <a:rPr lang="en-US" sz="2400" dirty="0"/>
              <a:t> are </a:t>
            </a:r>
            <a:r>
              <a:rPr lang="en-US" sz="2400" dirty="0">
                <a:solidFill>
                  <a:srgbClr val="0000FF"/>
                </a:solidFill>
              </a:rPr>
              <a:t>implied by his discourse</a:t>
            </a:r>
            <a:r>
              <a:rPr lang="en-US" sz="2400" dirty="0"/>
              <a:t>. That makes it what we call an </a:t>
            </a:r>
            <a:r>
              <a:rPr lang="en-US" sz="2400" dirty="0">
                <a:solidFill>
                  <a:srgbClr val="00B050"/>
                </a:solidFill>
              </a:rPr>
              <a:t>apodictic discourse</a:t>
            </a:r>
            <a:r>
              <a:rPr lang="en-US" sz="2400" dirty="0"/>
              <a:t>, or a discourse that contains </a:t>
            </a:r>
            <a:r>
              <a:rPr lang="en-US" sz="2400" dirty="0">
                <a:solidFill>
                  <a:srgbClr val="00B050"/>
                </a:solidFill>
              </a:rPr>
              <a:t>proofs </a:t>
            </a:r>
            <a:r>
              <a:rPr lang="en-US" sz="2400" dirty="0"/>
              <a:t>(</a:t>
            </a:r>
            <a:r>
              <a:rPr lang="en-US" sz="2400" i="1" dirty="0" err="1"/>
              <a:t>apodeixis</a:t>
            </a:r>
            <a:r>
              <a:rPr lang="en-US" sz="2400" dirty="0"/>
              <a:t>) </a:t>
            </a:r>
            <a:r>
              <a:rPr lang="en-US" sz="2400" dirty="0">
                <a:solidFill>
                  <a:srgbClr val="00B050"/>
                </a:solidFill>
              </a:rPr>
              <a:t>encoded in part by the discursive structure </a:t>
            </a:r>
            <a:r>
              <a:rPr lang="en-US" sz="2400" dirty="0"/>
              <a:t>itself : if the motivation is clear, proofs need not be spelled out.</a:t>
            </a:r>
            <a:endParaRPr lang="fr-FR" sz="2400" dirty="0"/>
          </a:p>
        </p:txBody>
      </p:sp>
    </p:spTree>
    <p:extLst>
      <p:ext uri="{BB962C8B-B14F-4D97-AF65-F5344CB8AC3E}">
        <p14:creationId xmlns:p14="http://schemas.microsoft.com/office/powerpoint/2010/main" val="38238563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68313" y="2565400"/>
            <a:ext cx="8229600" cy="1853710"/>
          </a:xfrm>
        </p:spPr>
        <p:txBody>
          <a:bodyPr>
            <a:normAutofit fontScale="90000"/>
          </a:bodyPr>
          <a:lstStyle/>
          <a:p>
            <a:pPr algn="ctr" eaLnBrk="1" hangingPunct="1"/>
            <a:r>
              <a:rPr lang="fr-FR" altLang="fr-FR" b="1" dirty="0"/>
              <a:t>2. </a:t>
            </a:r>
            <a:r>
              <a:rPr lang="fr-FR" altLang="fr-FR" b="1" dirty="0" err="1"/>
              <a:t>What</a:t>
            </a:r>
            <a:r>
              <a:rPr lang="fr-FR" altLang="fr-FR" b="1" dirty="0"/>
              <a:t> A. Cauchy, J. Liouville, H. Grassmann… </a:t>
            </a:r>
            <a:r>
              <a:rPr lang="fr-FR" altLang="fr-FR" b="1" dirty="0" err="1"/>
              <a:t>diD</a:t>
            </a:r>
            <a:r>
              <a:rPr lang="fr-FR" altLang="fr-FR" b="1" dirty="0"/>
              <a:t> ― </a:t>
            </a:r>
            <a:br>
              <a:rPr lang="fr-FR" altLang="fr-FR" b="1" dirty="0"/>
            </a:br>
            <a:r>
              <a:rPr lang="fr-FR" altLang="fr-FR" b="1" dirty="0"/>
              <a:t>and </a:t>
            </a:r>
            <a:r>
              <a:rPr lang="fr-FR" altLang="fr-FR" b="1" dirty="0" err="1"/>
              <a:t>didn’t</a:t>
            </a:r>
            <a:r>
              <a:rPr lang="fr-FR" altLang="fr-FR" b="1" dirty="0"/>
              <a:t> do</a:t>
            </a:r>
          </a:p>
        </p:txBody>
      </p:sp>
    </p:spTree>
    <p:extLst>
      <p:ext uri="{BB962C8B-B14F-4D97-AF65-F5344CB8AC3E}">
        <p14:creationId xmlns:p14="http://schemas.microsoft.com/office/powerpoint/2010/main" val="244517215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EF51AB-E6AA-49BB-8D62-B491FC215444}"/>
              </a:ext>
            </a:extLst>
          </p:cNvPr>
          <p:cNvSpPr>
            <a:spLocks noGrp="1"/>
          </p:cNvSpPr>
          <p:nvPr>
            <p:ph type="title"/>
          </p:nvPr>
        </p:nvSpPr>
        <p:spPr>
          <a:xfrm>
            <a:off x="457200" y="413665"/>
            <a:ext cx="5791200" cy="630071"/>
          </a:xfrm>
        </p:spPr>
        <p:txBody>
          <a:bodyPr>
            <a:normAutofit fontScale="90000"/>
          </a:bodyPr>
          <a:lstStyle/>
          <a:p>
            <a:r>
              <a:rPr lang="en-US" dirty="0"/>
              <a:t>A. L. Cauchy (1821)</a:t>
            </a:r>
            <a:endParaRPr lang="fr-FR" dirty="0"/>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4B30A8CD-7E68-4567-B40B-4D9FD49689FC}"/>
                  </a:ext>
                </a:extLst>
              </p:cNvPr>
              <p:cNvSpPr>
                <a:spLocks noGrp="1"/>
              </p:cNvSpPr>
              <p:nvPr>
                <p:ph idx="1"/>
              </p:nvPr>
            </p:nvSpPr>
            <p:spPr>
              <a:xfrm>
                <a:off x="457200" y="1043736"/>
                <a:ext cx="7620000" cy="5670629"/>
              </a:xfrm>
            </p:spPr>
            <p:txBody>
              <a:bodyPr/>
              <a:lstStyle/>
              <a:p>
                <a:r>
                  <a:rPr lang="en-US" sz="2400" dirty="0"/>
                  <a:t>For Cauchy, his inequality is a mere illustration in a discourse  on operations with the symbols of inequality &lt; and &gt;, applied to the comparison of means. Even though these signs are already found in </a:t>
                </a:r>
                <a:r>
                  <a:rPr lang="en-US" sz="2400" dirty="0" err="1">
                    <a:solidFill>
                      <a:srgbClr val="0000FF"/>
                    </a:solidFill>
                  </a:rPr>
                  <a:t>Harriott</a:t>
                </a:r>
                <a:r>
                  <a:rPr lang="en-US" sz="2400" dirty="0" err="1"/>
                  <a:t>’s</a:t>
                </a:r>
                <a:r>
                  <a:rPr lang="en-US" sz="2400" dirty="0"/>
                  <a:t> </a:t>
                </a:r>
                <a:r>
                  <a:rPr lang="en-US" sz="2400" i="1" dirty="0"/>
                  <a:t>Artis </a:t>
                </a:r>
                <a:r>
                  <a:rPr lang="en-US" sz="2400" i="1" dirty="0" err="1"/>
                  <a:t>analyticae</a:t>
                </a:r>
                <a:r>
                  <a:rPr lang="en-US" sz="2400" i="1" dirty="0"/>
                  <a:t> praxis </a:t>
                </a:r>
                <a:r>
                  <a:rPr lang="en-US" sz="2400" dirty="0"/>
                  <a:t>(1631) , and although Cauchy is lecturing to advanced students, at the École Polytechnique, it is striking that he felt the need to spell out rules of manipulation of inequalities. It is for him a consequence of the identity (eq. 31, p. 374) </a:t>
                </a:r>
              </a:p>
              <a:p>
                <a:pPr/>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rPr>
                          </m:ctrlPr>
                        </m:sSupPr>
                        <m:e>
                          <m:d>
                            <m:dPr>
                              <m:ctrlPr>
                                <a:rPr lang="en-US" sz="2400" i="1" dirty="0" smtClean="0">
                                  <a:latin typeface="Cambria Math" panose="02040503050406030204" pitchFamily="18" charset="0"/>
                                </a:rPr>
                              </m:ctrlPr>
                            </m:dPr>
                            <m:e>
                              <m:sSub>
                                <m:sSubPr>
                                  <m:ctrlPr>
                                    <a:rPr lang="en-US" sz="2400" i="1" dirty="0" smtClean="0">
                                      <a:latin typeface="Cambria Math" panose="02040503050406030204" pitchFamily="18" charset="0"/>
                                    </a:rPr>
                                  </m:ctrlPr>
                                </m:sSubPr>
                                <m:e>
                                  <m:r>
                                    <a:rPr lang="en-US" sz="2400" b="1" i="1" dirty="0" smtClean="0">
                                      <a:latin typeface="Cambria Math" panose="02040503050406030204" pitchFamily="18" charset="0"/>
                                    </a:rPr>
                                    <m:t>𝒂</m:t>
                                  </m:r>
                                </m:e>
                                <m:sub>
                                  <m:r>
                                    <a:rPr lang="en-US" sz="2400" b="1" i="1" dirty="0" smtClean="0">
                                      <a:latin typeface="Cambria Math" panose="02040503050406030204" pitchFamily="18" charset="0"/>
                                    </a:rPr>
                                    <m:t>𝟏</m:t>
                                  </m:r>
                                </m:sub>
                              </m:sSub>
                              <m:r>
                                <a:rPr lang="en-US" sz="2400" b="1" i="1" dirty="0" smtClean="0">
                                  <a:latin typeface="Cambria Math" panose="02040503050406030204" pitchFamily="18" charset="0"/>
                                </a:rPr>
                                <m:t> </m:t>
                              </m:r>
                              <m:sSub>
                                <m:sSubPr>
                                  <m:ctrlPr>
                                    <a:rPr lang="en-US" sz="2400" i="1" dirty="0" smtClean="0">
                                      <a:latin typeface="Cambria Math" panose="02040503050406030204" pitchFamily="18" charset="0"/>
                                    </a:rPr>
                                  </m:ctrlPr>
                                </m:sSubPr>
                                <m:e>
                                  <m:r>
                                    <a:rPr lang="en-US" sz="2400" b="1" i="1" dirty="0" smtClean="0">
                                      <a:latin typeface="Cambria Math" panose="02040503050406030204" pitchFamily="18" charset="0"/>
                                    </a:rPr>
                                    <m:t>𝒃</m:t>
                                  </m:r>
                                </m:e>
                                <m:sub>
                                  <m:r>
                                    <a:rPr lang="en-US" sz="2400" b="1" i="1" dirty="0" smtClean="0">
                                      <a:latin typeface="Cambria Math" panose="02040503050406030204" pitchFamily="18" charset="0"/>
                                    </a:rPr>
                                    <m:t>𝟏</m:t>
                                  </m:r>
                                </m:sub>
                              </m:sSub>
                              <m:r>
                                <a:rPr lang="en-US" sz="2400" b="1" i="1" dirty="0" smtClean="0">
                                  <a:latin typeface="Cambria Math" panose="02040503050406030204" pitchFamily="18" charset="0"/>
                                </a:rPr>
                                <m:t>+⋯+</m:t>
                              </m:r>
                              <m:sSub>
                                <m:sSubPr>
                                  <m:ctrlPr>
                                    <a:rPr lang="en-US" sz="2400" i="1" dirty="0" err="1" smtClean="0">
                                      <a:latin typeface="Cambria Math" panose="02040503050406030204" pitchFamily="18" charset="0"/>
                                    </a:rPr>
                                  </m:ctrlPr>
                                </m:sSubPr>
                                <m:e>
                                  <m:r>
                                    <a:rPr lang="en-US" sz="2400" b="1" i="1" dirty="0" err="1" smtClean="0">
                                      <a:latin typeface="Cambria Math" panose="02040503050406030204" pitchFamily="18" charset="0"/>
                                    </a:rPr>
                                    <m:t>𝒂</m:t>
                                  </m:r>
                                </m:e>
                                <m:sub>
                                  <m:r>
                                    <a:rPr lang="en-US" sz="2400" b="1" i="1" dirty="0" err="1" smtClean="0">
                                      <a:latin typeface="Cambria Math" panose="02040503050406030204" pitchFamily="18" charset="0"/>
                                    </a:rPr>
                                    <m:t>𝒏</m:t>
                                  </m:r>
                                </m:sub>
                              </m:sSub>
                              <m:r>
                                <a:rPr lang="en-US" sz="2400" b="1" i="1" dirty="0" smtClean="0">
                                  <a:latin typeface="Cambria Math" panose="02040503050406030204" pitchFamily="18" charset="0"/>
                                </a:rPr>
                                <m:t> </m:t>
                              </m:r>
                              <m:sSub>
                                <m:sSubPr>
                                  <m:ctrlPr>
                                    <a:rPr lang="en-US" sz="2400" i="1" dirty="0" err="1" smtClean="0">
                                      <a:latin typeface="Cambria Math" panose="02040503050406030204" pitchFamily="18" charset="0"/>
                                    </a:rPr>
                                  </m:ctrlPr>
                                </m:sSubPr>
                                <m:e>
                                  <m:r>
                                    <a:rPr lang="en-US" sz="2400" b="1" i="1" dirty="0" err="1" smtClean="0">
                                      <a:latin typeface="Cambria Math" panose="02040503050406030204" pitchFamily="18" charset="0"/>
                                    </a:rPr>
                                    <m:t>𝒃</m:t>
                                  </m:r>
                                </m:e>
                                <m:sub>
                                  <m:r>
                                    <a:rPr lang="en-US" sz="2400" b="1" i="1" dirty="0" err="1" smtClean="0">
                                      <a:latin typeface="Cambria Math" panose="02040503050406030204" pitchFamily="18" charset="0"/>
                                    </a:rPr>
                                    <m:t>𝒏</m:t>
                                  </m:r>
                                </m:sub>
                              </m:sSub>
                              <m:r>
                                <a:rPr lang="en-US" sz="2400" b="1" i="1" dirty="0" smtClean="0">
                                  <a:latin typeface="Cambria Math" panose="02040503050406030204" pitchFamily="18" charset="0"/>
                                </a:rPr>
                                <m:t> </m:t>
                              </m:r>
                            </m:e>
                          </m:d>
                        </m:e>
                        <m:sup>
                          <m:r>
                            <a:rPr lang="en-US" sz="2400" b="1" i="1" dirty="0" smtClean="0">
                              <a:latin typeface="Cambria Math" panose="02040503050406030204" pitchFamily="18" charset="0"/>
                            </a:rPr>
                            <m:t>𝟐</m:t>
                          </m:r>
                        </m:sup>
                      </m:sSup>
                      <m:r>
                        <a:rPr lang="en-US" sz="2400" i="1" dirty="0" smtClean="0">
                          <a:latin typeface="Cambria Math" panose="02040503050406030204" pitchFamily="18" charset="0"/>
                        </a:rPr>
                        <m:t>+</m:t>
                      </m:r>
                      <m:nary>
                        <m:naryPr>
                          <m:chr m:val="∑"/>
                          <m:supHide m:val="on"/>
                          <m:ctrlPr>
                            <a:rPr lang="en-US" sz="2400" i="1" dirty="0" smtClean="0">
                              <a:latin typeface="Cambria Math" panose="02040503050406030204" pitchFamily="18" charset="0"/>
                            </a:rPr>
                          </m:ctrlPr>
                        </m:naryPr>
                        <m:sub>
                          <m:r>
                            <a:rPr lang="en-US" sz="2400" i="1" dirty="0" err="1" smtClean="0">
                              <a:latin typeface="Cambria Math" panose="02040503050406030204" pitchFamily="18" charset="0"/>
                            </a:rPr>
                            <m:t>𝑖</m:t>
                          </m:r>
                          <m:r>
                            <a:rPr lang="en-US" sz="2400" i="1" dirty="0" smtClean="0">
                              <a:latin typeface="Cambria Math" panose="02040503050406030204" pitchFamily="18" charset="0"/>
                            </a:rPr>
                            <m:t>&lt;</m:t>
                          </m:r>
                          <m:r>
                            <a:rPr lang="en-US" sz="2400" i="1" dirty="0" smtClean="0">
                              <a:latin typeface="Cambria Math" panose="02040503050406030204" pitchFamily="18" charset="0"/>
                            </a:rPr>
                            <m:t>𝑗</m:t>
                          </m:r>
                        </m:sub>
                        <m:sup/>
                        <m:e>
                          <m:sSup>
                            <m:sSupPr>
                              <m:ctrlPr>
                                <a:rPr lang="fr-FR" sz="2400" b="1" i="1" dirty="0" smtClean="0">
                                  <a:latin typeface="Cambria Math" panose="02040503050406030204" pitchFamily="18" charset="0"/>
                                </a:rPr>
                              </m:ctrlPr>
                            </m:sSupPr>
                            <m:e>
                              <m:d>
                                <m:dPr>
                                  <m:ctrlPr>
                                    <a:rPr lang="fr-FR" sz="2400" b="1" i="1" dirty="0" smtClean="0">
                                      <a:latin typeface="Cambria Math" panose="02040503050406030204" pitchFamily="18" charset="0"/>
                                    </a:rPr>
                                  </m:ctrlPr>
                                </m:dPr>
                                <m:e>
                                  <m:sSub>
                                    <m:sSubPr>
                                      <m:ctrlPr>
                                        <a:rPr lang="fr-FR" sz="2400" b="1" i="1" dirty="0" smtClean="0">
                                          <a:latin typeface="Cambria Math" panose="02040503050406030204" pitchFamily="18" charset="0"/>
                                        </a:rPr>
                                      </m:ctrlPr>
                                    </m:sSubPr>
                                    <m:e>
                                      <m:r>
                                        <a:rPr lang="fr-FR" sz="2400" b="1" i="1" dirty="0" smtClean="0">
                                          <a:latin typeface="Cambria Math" panose="02040503050406030204" pitchFamily="18" charset="0"/>
                                        </a:rPr>
                                        <m:t>𝒂</m:t>
                                      </m:r>
                                    </m:e>
                                    <m:sub>
                                      <m:r>
                                        <a:rPr lang="fr-FR" sz="2400" b="1" i="1" dirty="0" smtClean="0">
                                          <a:latin typeface="Cambria Math" panose="02040503050406030204" pitchFamily="18" charset="0"/>
                                        </a:rPr>
                                        <m:t>𝒊</m:t>
                                      </m:r>
                                    </m:sub>
                                  </m:sSub>
                                  <m:sSub>
                                    <m:sSubPr>
                                      <m:ctrlPr>
                                        <a:rPr lang="fr-FR" sz="2400" b="1" i="1" dirty="0" smtClean="0">
                                          <a:latin typeface="Cambria Math" panose="02040503050406030204" pitchFamily="18" charset="0"/>
                                        </a:rPr>
                                      </m:ctrlPr>
                                    </m:sSubPr>
                                    <m:e>
                                      <m:r>
                                        <a:rPr lang="fr-FR" sz="2400" b="1" i="1" dirty="0" smtClean="0">
                                          <a:latin typeface="Cambria Math" panose="02040503050406030204" pitchFamily="18" charset="0"/>
                                        </a:rPr>
                                        <m:t>𝒃</m:t>
                                      </m:r>
                                    </m:e>
                                    <m:sub>
                                      <m:r>
                                        <a:rPr lang="fr-FR" sz="2400" b="1" i="1" dirty="0" smtClean="0">
                                          <a:latin typeface="Cambria Math" panose="02040503050406030204" pitchFamily="18" charset="0"/>
                                        </a:rPr>
                                        <m:t>𝒋</m:t>
                                      </m:r>
                                    </m:sub>
                                  </m:sSub>
                                  <m:r>
                                    <a:rPr lang="fr-FR" sz="2400" b="1" i="1" dirty="0" smtClean="0">
                                      <a:latin typeface="Cambria Math" panose="02040503050406030204" pitchFamily="18" charset="0"/>
                                    </a:rPr>
                                    <m:t>−</m:t>
                                  </m:r>
                                  <m:sSub>
                                    <m:sSubPr>
                                      <m:ctrlPr>
                                        <a:rPr lang="fr-FR" sz="2400" b="1" i="1" dirty="0" smtClean="0">
                                          <a:latin typeface="Cambria Math" panose="02040503050406030204" pitchFamily="18" charset="0"/>
                                        </a:rPr>
                                      </m:ctrlPr>
                                    </m:sSubPr>
                                    <m:e>
                                      <m:r>
                                        <a:rPr lang="fr-FR" sz="2400" b="1" i="1" dirty="0" smtClean="0">
                                          <a:latin typeface="Cambria Math" panose="02040503050406030204" pitchFamily="18" charset="0"/>
                                        </a:rPr>
                                        <m:t>𝒂</m:t>
                                      </m:r>
                                    </m:e>
                                    <m:sub>
                                      <m:r>
                                        <a:rPr lang="fr-FR" sz="2400" b="1" i="1" dirty="0" smtClean="0">
                                          <a:latin typeface="Cambria Math" panose="02040503050406030204" pitchFamily="18" charset="0"/>
                                        </a:rPr>
                                        <m:t>𝒋</m:t>
                                      </m:r>
                                    </m:sub>
                                  </m:sSub>
                                  <m:sSub>
                                    <m:sSubPr>
                                      <m:ctrlPr>
                                        <a:rPr lang="fr-FR" sz="2400" b="1" i="1" dirty="0" smtClean="0">
                                          <a:latin typeface="Cambria Math" panose="02040503050406030204" pitchFamily="18" charset="0"/>
                                        </a:rPr>
                                      </m:ctrlPr>
                                    </m:sSubPr>
                                    <m:e>
                                      <m:r>
                                        <a:rPr lang="fr-FR" sz="2400" b="1" i="1" dirty="0" smtClean="0">
                                          <a:latin typeface="Cambria Math" panose="02040503050406030204" pitchFamily="18" charset="0"/>
                                        </a:rPr>
                                        <m:t>𝒃</m:t>
                                      </m:r>
                                    </m:e>
                                    <m:sub>
                                      <m:r>
                                        <a:rPr lang="fr-FR" sz="2400" b="1" i="1" dirty="0" smtClean="0">
                                          <a:latin typeface="Cambria Math" panose="02040503050406030204" pitchFamily="18" charset="0"/>
                                        </a:rPr>
                                        <m:t>𝒊</m:t>
                                      </m:r>
                                    </m:sub>
                                  </m:sSub>
                                </m:e>
                              </m:d>
                            </m:e>
                            <m:sup>
                              <m:r>
                                <a:rPr lang="fr-FR" sz="2400" b="1" i="1" dirty="0" smtClean="0">
                                  <a:latin typeface="Cambria Math" panose="02040503050406030204" pitchFamily="18" charset="0"/>
                                </a:rPr>
                                <m:t>𝟐</m:t>
                              </m:r>
                            </m:sup>
                          </m:sSup>
                        </m:e>
                      </m:nary>
                      <m:r>
                        <a:rPr lang="en-US" sz="2400" b="1" i="1" dirty="0" smtClean="0">
                          <a:latin typeface="Cambria Math" panose="02040503050406030204" pitchFamily="18" charset="0"/>
                        </a:rPr>
                        <m:t>=(</m:t>
                      </m:r>
                      <m:sSubSup>
                        <m:sSubSupPr>
                          <m:ctrlPr>
                            <a:rPr lang="en-US" sz="2400" i="1" dirty="0" smtClean="0">
                              <a:latin typeface="Cambria Math" panose="02040503050406030204" pitchFamily="18" charset="0"/>
                            </a:rPr>
                          </m:ctrlPr>
                        </m:sSubSupPr>
                        <m:e>
                          <m:r>
                            <a:rPr lang="en-US" sz="2400" b="1" i="1" dirty="0" smtClean="0">
                              <a:latin typeface="Cambria Math" panose="02040503050406030204" pitchFamily="18" charset="0"/>
                            </a:rPr>
                            <m:t>𝒂</m:t>
                          </m:r>
                        </m:e>
                        <m:sub>
                          <m:r>
                            <a:rPr lang="en-US" sz="2400" b="1" i="1" dirty="0" smtClean="0">
                              <a:latin typeface="Cambria Math" panose="02040503050406030204" pitchFamily="18" charset="0"/>
                            </a:rPr>
                            <m:t>𝟏</m:t>
                          </m:r>
                        </m:sub>
                        <m:sup>
                          <m:r>
                            <a:rPr lang="en-US" sz="2400" b="1" i="1" dirty="0" smtClean="0">
                              <a:latin typeface="Cambria Math" panose="02040503050406030204" pitchFamily="18" charset="0"/>
                            </a:rPr>
                            <m:t>𝟐</m:t>
                          </m:r>
                        </m:sup>
                      </m:sSubSup>
                      <m:r>
                        <a:rPr lang="en-US" sz="2400" b="1" i="1" dirty="0" smtClean="0">
                          <a:latin typeface="Cambria Math" panose="02040503050406030204" pitchFamily="18" charset="0"/>
                        </a:rPr>
                        <m:t>+⋯+</m:t>
                      </m:r>
                      <m:sSubSup>
                        <m:sSubSupPr>
                          <m:ctrlPr>
                            <a:rPr lang="en-US" sz="2400" i="1" dirty="0" smtClean="0">
                              <a:latin typeface="Cambria Math" panose="02040503050406030204" pitchFamily="18" charset="0"/>
                            </a:rPr>
                          </m:ctrlPr>
                        </m:sSubSupPr>
                        <m:e>
                          <m:r>
                            <a:rPr lang="en-US" sz="2400" b="1" i="1" dirty="0" smtClean="0">
                              <a:latin typeface="Cambria Math" panose="02040503050406030204" pitchFamily="18" charset="0"/>
                            </a:rPr>
                            <m:t>𝒂</m:t>
                          </m:r>
                        </m:e>
                        <m:sub>
                          <m:r>
                            <a:rPr lang="en-US" sz="2400" b="1" i="1" dirty="0" smtClean="0">
                              <a:latin typeface="Cambria Math" panose="02040503050406030204" pitchFamily="18" charset="0"/>
                            </a:rPr>
                            <m:t>𝒏</m:t>
                          </m:r>
                        </m:sub>
                        <m:sup>
                          <m:r>
                            <a:rPr lang="en-US" sz="2400" b="1" i="1" dirty="0" smtClean="0">
                              <a:latin typeface="Cambria Math" panose="02040503050406030204" pitchFamily="18" charset="0"/>
                            </a:rPr>
                            <m:t>𝟐</m:t>
                          </m:r>
                        </m:sup>
                      </m:sSubSup>
                      <m:r>
                        <a:rPr lang="en-US" sz="2400" b="1" i="1" dirty="0" smtClean="0">
                          <a:latin typeface="Cambria Math" panose="02040503050406030204" pitchFamily="18" charset="0"/>
                        </a:rPr>
                        <m:t>)(</m:t>
                      </m:r>
                      <m:sSubSup>
                        <m:sSubSupPr>
                          <m:ctrlPr>
                            <a:rPr lang="en-US" sz="2400" i="1" dirty="0" smtClean="0">
                              <a:latin typeface="Cambria Math" panose="02040503050406030204" pitchFamily="18" charset="0"/>
                            </a:rPr>
                          </m:ctrlPr>
                        </m:sSubSupPr>
                        <m:e>
                          <m:r>
                            <a:rPr lang="en-US" sz="2400" b="1" i="1" dirty="0" smtClean="0">
                              <a:latin typeface="Cambria Math" panose="02040503050406030204" pitchFamily="18" charset="0"/>
                            </a:rPr>
                            <m:t>𝒃</m:t>
                          </m:r>
                        </m:e>
                        <m:sub>
                          <m:r>
                            <a:rPr lang="en-US" sz="2400" b="1" i="1" dirty="0" smtClean="0">
                              <a:latin typeface="Cambria Math" panose="02040503050406030204" pitchFamily="18" charset="0"/>
                            </a:rPr>
                            <m:t>𝟏</m:t>
                          </m:r>
                        </m:sub>
                        <m:sup>
                          <m:r>
                            <a:rPr lang="en-US" sz="2400" b="1" i="1" dirty="0" smtClean="0">
                              <a:latin typeface="Cambria Math" panose="02040503050406030204" pitchFamily="18" charset="0"/>
                            </a:rPr>
                            <m:t>𝟐</m:t>
                          </m:r>
                        </m:sup>
                      </m:sSubSup>
                      <m:r>
                        <a:rPr lang="en-US" sz="2400" b="1" i="1" dirty="0" smtClean="0">
                          <a:latin typeface="Cambria Math" panose="02040503050406030204" pitchFamily="18" charset="0"/>
                        </a:rPr>
                        <m:t>+⋯+</m:t>
                      </m:r>
                      <m:sSubSup>
                        <m:sSubSupPr>
                          <m:ctrlPr>
                            <a:rPr lang="en-US" sz="2400" i="1" dirty="0" smtClean="0">
                              <a:latin typeface="Cambria Math" panose="02040503050406030204" pitchFamily="18" charset="0"/>
                            </a:rPr>
                          </m:ctrlPr>
                        </m:sSubSupPr>
                        <m:e>
                          <m:r>
                            <a:rPr lang="en-US" sz="2400" b="1" i="1" dirty="0" smtClean="0">
                              <a:latin typeface="Cambria Math" panose="02040503050406030204" pitchFamily="18" charset="0"/>
                            </a:rPr>
                            <m:t>𝒃</m:t>
                          </m:r>
                        </m:e>
                        <m:sub>
                          <m:r>
                            <a:rPr lang="en-US" sz="2400" b="1" i="1" dirty="0" smtClean="0">
                              <a:latin typeface="Cambria Math" panose="02040503050406030204" pitchFamily="18" charset="0"/>
                            </a:rPr>
                            <m:t>𝒏</m:t>
                          </m:r>
                        </m:sub>
                        <m:sup>
                          <m:r>
                            <a:rPr lang="en-US" sz="2400" b="1" i="1" dirty="0" smtClean="0">
                              <a:latin typeface="Cambria Math" panose="02040503050406030204" pitchFamily="18" charset="0"/>
                            </a:rPr>
                            <m:t>𝟐</m:t>
                          </m:r>
                        </m:sup>
                      </m:sSubSup>
                      <m:r>
                        <a:rPr lang="en-US" sz="2400" b="1" i="1" dirty="0" smtClean="0">
                          <a:latin typeface="Cambria Math" panose="02040503050406030204" pitchFamily="18" charset="0"/>
                        </a:rPr>
                        <m:t> ).</m:t>
                      </m:r>
                    </m:oMath>
                  </m:oMathPara>
                </a14:m>
                <a:endParaRPr lang="en-US" sz="2400" dirty="0"/>
              </a:p>
              <a:p>
                <a14:m>
                  <m:oMath xmlns:m="http://schemas.openxmlformats.org/officeDocument/2006/math">
                    <m:r>
                      <a:rPr lang="fr-FR" sz="2400" b="1" i="1" smtClean="0">
                        <a:latin typeface="Cambria Math" panose="02040503050406030204" pitchFamily="18" charset="0"/>
                      </a:rPr>
                      <m:t>𝒏</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 </m:t>
                    </m:r>
                    <m:r>
                      <a:rPr lang="fr-FR" sz="2400" b="1" i="1" smtClean="0">
                        <a:latin typeface="Cambria Math" panose="02040503050406030204" pitchFamily="18" charset="0"/>
                      </a:rPr>
                      <m:t>𝟑</m:t>
                    </m:r>
                  </m:oMath>
                </a14:m>
                <a:r>
                  <a:rPr lang="en-US" sz="2400" dirty="0"/>
                  <a:t> : </a:t>
                </a:r>
                <a:r>
                  <a:rPr lang="en-US" sz="2400" dirty="0">
                    <a:solidFill>
                      <a:srgbClr val="0000FF"/>
                    </a:solidFill>
                  </a:rPr>
                  <a:t>C. </a:t>
                </a:r>
                <a:r>
                  <a:rPr lang="en-US" sz="2400" dirty="0" err="1">
                    <a:solidFill>
                      <a:srgbClr val="0000FF"/>
                    </a:solidFill>
                  </a:rPr>
                  <a:t>MacLaurin</a:t>
                </a:r>
                <a:r>
                  <a:rPr lang="en-US" sz="2400" dirty="0">
                    <a:solidFill>
                      <a:srgbClr val="0000FF"/>
                    </a:solidFill>
                  </a:rPr>
                  <a:t> </a:t>
                </a:r>
                <a:r>
                  <a:rPr lang="en-US" sz="2400" dirty="0"/>
                  <a:t>(1726, 1729</a:t>
                </a:r>
                <a:r>
                  <a:rPr lang="en-US" sz="2400" dirty="0">
                    <a:solidFill>
                      <a:srgbClr val="0000FF"/>
                    </a:solidFill>
                  </a:rPr>
                  <a:t>), J. Lagrange</a:t>
                </a:r>
              </a:p>
            </p:txBody>
          </p:sp>
        </mc:Choice>
        <mc:Fallback xmlns="">
          <p:sp>
            <p:nvSpPr>
              <p:cNvPr id="3" name="Espace réservé du contenu 2">
                <a:extLst>
                  <a:ext uri="{FF2B5EF4-FFF2-40B4-BE49-F238E27FC236}">
                    <a16:creationId xmlns:a16="http://schemas.microsoft.com/office/drawing/2014/main" id="{4B30A8CD-7E68-4567-B40B-4D9FD49689FC}"/>
                  </a:ext>
                </a:extLst>
              </p:cNvPr>
              <p:cNvSpPr>
                <a:spLocks noGrp="1" noRot="1" noChangeAspect="1" noMove="1" noResize="1" noEditPoints="1" noAdjustHandles="1" noChangeArrowheads="1" noChangeShapeType="1" noTextEdit="1"/>
              </p:cNvSpPr>
              <p:nvPr>
                <p:ph idx="1"/>
              </p:nvPr>
            </p:nvSpPr>
            <p:spPr>
              <a:xfrm>
                <a:off x="457200" y="1043736"/>
                <a:ext cx="7620000" cy="5670629"/>
              </a:xfrm>
              <a:blipFill>
                <a:blip r:embed="rId3"/>
                <a:stretch>
                  <a:fillRect l="-1200" t="-753" r="-2160" b="-2366"/>
                </a:stretch>
              </a:blipFill>
            </p:spPr>
            <p:txBody>
              <a:bodyPr/>
              <a:lstStyle/>
              <a:p>
                <a:r>
                  <a:rPr lang="fr-FR">
                    <a:noFill/>
                  </a:rPr>
                  <a:t> </a:t>
                </a:r>
              </a:p>
            </p:txBody>
          </p:sp>
        </mc:Fallback>
      </mc:AlternateContent>
    </p:spTree>
    <p:extLst>
      <p:ext uri="{BB962C8B-B14F-4D97-AF65-F5344CB8AC3E}">
        <p14:creationId xmlns:p14="http://schemas.microsoft.com/office/powerpoint/2010/main" val="255776573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EF51AB-E6AA-49BB-8D62-B491FC215444}"/>
              </a:ext>
            </a:extLst>
          </p:cNvPr>
          <p:cNvSpPr>
            <a:spLocks noGrp="1"/>
          </p:cNvSpPr>
          <p:nvPr>
            <p:ph type="title"/>
          </p:nvPr>
        </p:nvSpPr>
        <p:spPr>
          <a:xfrm>
            <a:off x="457199" y="413665"/>
            <a:ext cx="7619999" cy="630071"/>
          </a:xfrm>
        </p:spPr>
        <p:txBody>
          <a:bodyPr>
            <a:normAutofit fontScale="90000"/>
          </a:bodyPr>
          <a:lstStyle/>
          <a:p>
            <a:r>
              <a:rPr lang="en-US" dirty="0"/>
              <a:t>A. L. Cauchy’s motivation</a:t>
            </a:r>
            <a:endParaRPr lang="fr-FR" dirty="0"/>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4B30A8CD-7E68-4567-B40B-4D9FD49689FC}"/>
                  </a:ext>
                </a:extLst>
              </p:cNvPr>
              <p:cNvSpPr>
                <a:spLocks noGrp="1"/>
              </p:cNvSpPr>
              <p:nvPr>
                <p:ph idx="1"/>
              </p:nvPr>
            </p:nvSpPr>
            <p:spPr>
              <a:xfrm>
                <a:off x="611560" y="1313765"/>
                <a:ext cx="7620000" cy="5400599"/>
              </a:xfrm>
            </p:spPr>
            <p:txBody>
              <a:bodyPr/>
              <a:lstStyle/>
              <a:p>
                <a:r>
                  <a:rPr lang="en-US" sz="2400" dirty="0"/>
                  <a:t>A. Cauchy </a:t>
                </a:r>
                <a:r>
                  <a:rPr lang="en-US" sz="2400" dirty="0">
                    <a:solidFill>
                      <a:srgbClr val="0000FF"/>
                    </a:solidFill>
                  </a:rPr>
                  <a:t>states</a:t>
                </a:r>
                <a:r>
                  <a:rPr lang="en-US" sz="2400" dirty="0"/>
                  <a:t> his general </a:t>
                </a:r>
                <a:r>
                  <a:rPr lang="en-US" sz="2400" dirty="0">
                    <a:solidFill>
                      <a:srgbClr val="0000FF"/>
                    </a:solidFill>
                  </a:rPr>
                  <a:t>inequality again </a:t>
                </a:r>
                <a:r>
                  <a:rPr lang="en-US" sz="2400" dirty="0"/>
                  <a:t>in a “Note sur la </a:t>
                </a:r>
                <a:r>
                  <a:rPr lang="en-US" sz="2400" dirty="0" err="1"/>
                  <a:t>détermination</a:t>
                </a:r>
                <a:r>
                  <a:rPr lang="en-US" sz="2400" dirty="0"/>
                  <a:t> approximative des </a:t>
                </a:r>
                <a:r>
                  <a:rPr lang="en-US" sz="2400" dirty="0" err="1"/>
                  <a:t>racines</a:t>
                </a:r>
                <a:r>
                  <a:rPr lang="en-US" sz="2400" dirty="0"/>
                  <a:t> </a:t>
                </a:r>
                <a:r>
                  <a:rPr lang="en-US" sz="2400" dirty="0" err="1"/>
                  <a:t>d'une</a:t>
                </a:r>
                <a:r>
                  <a:rPr lang="en-US" sz="2400" dirty="0"/>
                  <a:t> </a:t>
                </a:r>
                <a:r>
                  <a:rPr lang="en-US" sz="2400" dirty="0" err="1"/>
                  <a:t>équation</a:t>
                </a:r>
                <a:r>
                  <a:rPr lang="en-US" sz="2400" dirty="0"/>
                  <a:t> </a:t>
                </a:r>
                <a:r>
                  <a:rPr lang="en-US" sz="2400" dirty="0" err="1"/>
                  <a:t>algébrique</a:t>
                </a:r>
                <a:r>
                  <a:rPr lang="en-US" sz="2400" dirty="0"/>
                  <a:t> </a:t>
                </a:r>
                <a:r>
                  <a:rPr lang="en-US" sz="2400" dirty="0" err="1"/>
                  <a:t>ou</a:t>
                </a:r>
                <a:r>
                  <a:rPr lang="en-US" sz="2400" dirty="0"/>
                  <a:t> </a:t>
                </a:r>
                <a:r>
                  <a:rPr lang="en-US" sz="2400" dirty="0" err="1"/>
                  <a:t>transcendante</a:t>
                </a:r>
                <a:r>
                  <a:rPr lang="en-US" sz="2400" dirty="0"/>
                  <a:t>” that concludes his lectures on differential calculus form </a:t>
                </a:r>
                <a:r>
                  <a:rPr lang="en-US" sz="2400" dirty="0">
                    <a:solidFill>
                      <a:srgbClr val="0000FF"/>
                    </a:solidFill>
                  </a:rPr>
                  <a:t>1829 </a:t>
                </a:r>
                <a:r>
                  <a:rPr lang="en-US" sz="2400" dirty="0"/>
                  <a:t>(see </a:t>
                </a:r>
                <a:r>
                  <a:rPr lang="en-US" sz="2400" dirty="0" err="1"/>
                  <a:t>Scolie</a:t>
                </a:r>
                <a:r>
                  <a:rPr lang="en-US" sz="2400" dirty="0"/>
                  <a:t> II, p. 689), and applies it to prove (in modern notation)</a:t>
                </a:r>
                <a14:m>
                  <m:oMath xmlns:m="http://schemas.openxmlformats.org/officeDocument/2006/math">
                    <m:r>
                      <a:rPr lang="en-US" sz="2400" b="1" i="1" dirty="0" smtClean="0">
                        <a:latin typeface="Cambria Math" panose="02040503050406030204" pitchFamily="18" charset="0"/>
                      </a:rPr>
                      <m:t>, |</m:t>
                    </m:r>
                    <m:r>
                      <a:rPr lang="en-US" sz="2400" b="1" i="1" dirty="0" smtClean="0">
                        <a:latin typeface="Cambria Math" panose="02040503050406030204" pitchFamily="18" charset="0"/>
                      </a:rPr>
                      <m:t>𝒛</m:t>
                    </m:r>
                    <m:r>
                      <a:rPr lang="en-US" sz="2400" b="1" i="1" dirty="0" smtClean="0">
                        <a:latin typeface="Cambria Math" panose="02040503050406030204" pitchFamily="18" charset="0"/>
                      </a:rPr>
                      <m:t>|−|</m:t>
                    </m:r>
                    <m:sSup>
                      <m:sSupPr>
                        <m:ctrlPr>
                          <a:rPr lang="en-US" sz="2400" b="1" i="1" dirty="0" smtClean="0">
                            <a:latin typeface="Cambria Math" panose="02040503050406030204" pitchFamily="18" charset="0"/>
                          </a:rPr>
                        </m:ctrlPr>
                      </m:sSupPr>
                      <m:e>
                        <m:r>
                          <a:rPr lang="en-US" sz="2400" b="1" i="1" dirty="0" smtClean="0">
                            <a:latin typeface="Cambria Math" panose="02040503050406030204" pitchFamily="18" charset="0"/>
                          </a:rPr>
                          <m:t>𝒛</m:t>
                        </m:r>
                      </m:e>
                      <m:sup>
                        <m:r>
                          <a:rPr lang="en-US" sz="2400" b="1" i="1" dirty="0" smtClean="0">
                            <a:latin typeface="Cambria Math" panose="02040503050406030204" pitchFamily="18" charset="0"/>
                          </a:rPr>
                          <m:t>′</m:t>
                        </m:r>
                      </m:sup>
                    </m:sSup>
                    <m:r>
                      <a:rPr lang="en-US" sz="2400" b="1" i="1" dirty="0" smtClean="0">
                        <a:latin typeface="Cambria Math" panose="02040503050406030204" pitchFamily="18" charset="0"/>
                      </a:rPr>
                      <m:t> |≤|</m:t>
                    </m:r>
                    <m:r>
                      <a:rPr lang="en-US" sz="2400" b="1" i="1" dirty="0" err="1" smtClean="0">
                        <a:latin typeface="Cambria Math" panose="02040503050406030204" pitchFamily="18" charset="0"/>
                      </a:rPr>
                      <m:t>𝒛</m:t>
                    </m:r>
                    <m:r>
                      <a:rPr lang="en-US" sz="2400" b="1" i="1" dirty="0" err="1" smtClean="0">
                        <a:latin typeface="Cambria Math" panose="02040503050406030204" pitchFamily="18" charset="0"/>
                      </a:rPr>
                      <m:t>+</m:t>
                    </m:r>
                    <m:sSup>
                      <m:sSupPr>
                        <m:ctrlPr>
                          <a:rPr lang="en-US" sz="2400" b="1" i="1" dirty="0" smtClean="0">
                            <a:latin typeface="Cambria Math" panose="02040503050406030204" pitchFamily="18" charset="0"/>
                          </a:rPr>
                        </m:ctrlPr>
                      </m:sSupPr>
                      <m:e>
                        <m:r>
                          <a:rPr lang="en-US" sz="2400" b="1" i="1" dirty="0" err="1" smtClean="0">
                            <a:latin typeface="Cambria Math" panose="02040503050406030204" pitchFamily="18" charset="0"/>
                          </a:rPr>
                          <m:t>𝒛</m:t>
                        </m:r>
                      </m:e>
                      <m:sup>
                        <m:r>
                          <a:rPr lang="en-US" sz="2400" b="1" i="1" dirty="0" smtClean="0">
                            <a:latin typeface="Cambria Math" panose="02040503050406030204" pitchFamily="18" charset="0"/>
                          </a:rPr>
                          <m:t>′</m:t>
                        </m:r>
                      </m:sup>
                    </m:sSup>
                    <m:r>
                      <a:rPr lang="en-US" sz="2400" b="1" i="1" dirty="0" smtClean="0">
                        <a:latin typeface="Cambria Math" panose="02040503050406030204" pitchFamily="18" charset="0"/>
                      </a:rPr>
                      <m:t> |≤|</m:t>
                    </m:r>
                    <m:r>
                      <a:rPr lang="en-US" sz="2400" b="1" i="1" dirty="0" smtClean="0">
                        <a:latin typeface="Cambria Math" panose="02040503050406030204" pitchFamily="18" charset="0"/>
                      </a:rPr>
                      <m:t>𝒛</m:t>
                    </m:r>
                    <m:r>
                      <a:rPr lang="en-US" sz="2400" b="1" i="1" dirty="0" smtClean="0">
                        <a:latin typeface="Cambria Math" panose="02040503050406030204" pitchFamily="18" charset="0"/>
                      </a:rPr>
                      <m:t>|+|</m:t>
                    </m:r>
                    <m:sSup>
                      <m:sSupPr>
                        <m:ctrlPr>
                          <a:rPr lang="en-US" sz="2400" b="1" i="1" dirty="0" smtClean="0">
                            <a:latin typeface="Cambria Math" panose="02040503050406030204" pitchFamily="18" charset="0"/>
                          </a:rPr>
                        </m:ctrlPr>
                      </m:sSupPr>
                      <m:e>
                        <m:r>
                          <a:rPr lang="en-US" sz="2400" b="1" i="1" dirty="0" smtClean="0">
                            <a:latin typeface="Cambria Math" panose="02040503050406030204" pitchFamily="18" charset="0"/>
                          </a:rPr>
                          <m:t>𝒛</m:t>
                        </m:r>
                      </m:e>
                      <m:sup>
                        <m:r>
                          <a:rPr lang="en-US" sz="2400" b="1" i="1" dirty="0" smtClean="0">
                            <a:latin typeface="Cambria Math" panose="02040503050406030204" pitchFamily="18" charset="0"/>
                          </a:rPr>
                          <m:t>′</m:t>
                        </m:r>
                      </m:sup>
                    </m:sSup>
                    <m:r>
                      <a:rPr lang="en-US" sz="2400" b="1" i="1" dirty="0" smtClean="0">
                        <a:latin typeface="Cambria Math" panose="02040503050406030204" pitchFamily="18" charset="0"/>
                      </a:rPr>
                      <m:t> |</m:t>
                    </m:r>
                  </m:oMath>
                </a14:m>
                <a:r>
                  <a:rPr lang="en-US" sz="2400" dirty="0"/>
                  <a:t>.</a:t>
                </a:r>
              </a:p>
              <a:p>
                <a:r>
                  <a:rPr lang="en-US" sz="2400" dirty="0"/>
                  <a:t>[for </a:t>
                </a:r>
                <a14:m>
                  <m:oMath xmlns:m="http://schemas.openxmlformats.org/officeDocument/2006/math">
                    <m:r>
                      <a:rPr lang="en-US" sz="2400" b="1" i="1" dirty="0" smtClean="0">
                        <a:latin typeface="Cambria Math" panose="02040503050406030204" pitchFamily="18" charset="0"/>
                      </a:rPr>
                      <m:t>𝒏</m:t>
                    </m:r>
                    <m:r>
                      <a:rPr lang="en-US" sz="2400" b="1" i="1" dirty="0" smtClean="0">
                        <a:latin typeface="Cambria Math" panose="02040503050406030204" pitchFamily="18" charset="0"/>
                      </a:rPr>
                      <m:t>=</m:t>
                    </m:r>
                    <m:r>
                      <a:rPr lang="en-US" sz="2400" b="1" i="1" dirty="0" smtClean="0">
                        <a:latin typeface="Cambria Math" panose="02040503050406030204" pitchFamily="18" charset="0"/>
                      </a:rPr>
                      <m:t>𝟒</m:t>
                    </m:r>
                  </m:oMath>
                </a14:m>
                <a:r>
                  <a:rPr lang="en-US" sz="2400" dirty="0"/>
                  <a:t>, follows from other identities : </a:t>
                </a:r>
                <a:r>
                  <a:rPr lang="en-US" sz="2400" dirty="0">
                    <a:solidFill>
                      <a:srgbClr val="0000FF"/>
                    </a:solidFill>
                  </a:rPr>
                  <a:t>L. Euler </a:t>
                </a:r>
                <a:r>
                  <a:rPr lang="en-US" sz="2400" dirty="0"/>
                  <a:t>(1778) used in relation to the decomposition of a number in a sum of four squares. For </a:t>
                </a:r>
                <a14:m>
                  <m:oMath xmlns:m="http://schemas.openxmlformats.org/officeDocument/2006/math">
                    <m:r>
                      <a:rPr lang="en-US" sz="2400" b="1" i="1" dirty="0" smtClean="0">
                        <a:latin typeface="Cambria Math" panose="02040503050406030204" pitchFamily="18" charset="0"/>
                      </a:rPr>
                      <m:t>𝒏</m:t>
                    </m:r>
                    <m:r>
                      <a:rPr lang="en-US" sz="2400" b="1" i="1" dirty="0" smtClean="0">
                        <a:latin typeface="Cambria Math" panose="02040503050406030204" pitchFamily="18" charset="0"/>
                      </a:rPr>
                      <m:t>=</m:t>
                    </m:r>
                    <m:r>
                      <a:rPr lang="en-US" sz="2400" b="1" i="1" dirty="0" smtClean="0">
                        <a:latin typeface="Cambria Math" panose="02040503050406030204" pitchFamily="18" charset="0"/>
                      </a:rPr>
                      <m:t>𝟖</m:t>
                    </m:r>
                  </m:oMath>
                </a14:m>
                <a:r>
                  <a:rPr lang="en-US" sz="2400" dirty="0"/>
                  <a:t>, </a:t>
                </a:r>
                <a:r>
                  <a:rPr lang="en-US" sz="2400" dirty="0">
                    <a:solidFill>
                      <a:srgbClr val="0000FF"/>
                    </a:solidFill>
                  </a:rPr>
                  <a:t>C. F. Degen</a:t>
                </a:r>
                <a:r>
                  <a:rPr lang="en-US" sz="2400" dirty="0"/>
                  <a:t> (1818) in the </a:t>
                </a:r>
                <a:r>
                  <a:rPr lang="en-US" sz="2400" dirty="0" err="1"/>
                  <a:t>Mémoires</a:t>
                </a:r>
                <a:r>
                  <a:rPr lang="en-US" sz="2400" dirty="0"/>
                  <a:t> of the </a:t>
                </a:r>
                <a:r>
                  <a:rPr lang="en-US" sz="2400" dirty="0">
                    <a:solidFill>
                      <a:srgbClr val="0000FF"/>
                    </a:solidFill>
                  </a:rPr>
                  <a:t>St.-,P. Ac. Cayley </a:t>
                </a:r>
                <a:r>
                  <a:rPr lang="en-US" sz="2400" dirty="0"/>
                  <a:t>(1843) and </a:t>
                </a:r>
                <a:r>
                  <a:rPr lang="en-US" sz="2400" dirty="0">
                    <a:solidFill>
                      <a:srgbClr val="0000FF"/>
                    </a:solidFill>
                  </a:rPr>
                  <a:t>J. T. Graves </a:t>
                </a:r>
                <a:r>
                  <a:rPr lang="en-US" sz="2400" dirty="0"/>
                  <a:t>(1845)...]</a:t>
                </a:r>
              </a:p>
              <a:p>
                <a:endParaRPr lang="en-US" sz="2400" dirty="0"/>
              </a:p>
            </p:txBody>
          </p:sp>
        </mc:Choice>
        <mc:Fallback xmlns="">
          <p:sp>
            <p:nvSpPr>
              <p:cNvPr id="3" name="Espace réservé du contenu 2">
                <a:extLst>
                  <a:ext uri="{FF2B5EF4-FFF2-40B4-BE49-F238E27FC236}">
                    <a16:creationId xmlns:a16="http://schemas.microsoft.com/office/drawing/2014/main" id="{4B30A8CD-7E68-4567-B40B-4D9FD49689FC}"/>
                  </a:ext>
                </a:extLst>
              </p:cNvPr>
              <p:cNvSpPr>
                <a:spLocks noGrp="1" noRot="1" noChangeAspect="1" noMove="1" noResize="1" noEditPoints="1" noAdjustHandles="1" noChangeArrowheads="1" noChangeShapeType="1" noTextEdit="1"/>
              </p:cNvSpPr>
              <p:nvPr>
                <p:ph idx="1"/>
              </p:nvPr>
            </p:nvSpPr>
            <p:spPr>
              <a:xfrm>
                <a:off x="611560" y="1313765"/>
                <a:ext cx="7620000" cy="5400599"/>
              </a:xfrm>
              <a:blipFill>
                <a:blip r:embed="rId3"/>
                <a:stretch>
                  <a:fillRect l="-1200" t="-791" r="-2240"/>
                </a:stretch>
              </a:blipFill>
            </p:spPr>
            <p:txBody>
              <a:bodyPr/>
              <a:lstStyle/>
              <a:p>
                <a:r>
                  <a:rPr lang="fr-FR">
                    <a:noFill/>
                  </a:rPr>
                  <a:t> </a:t>
                </a:r>
              </a:p>
            </p:txBody>
          </p:sp>
        </mc:Fallback>
      </mc:AlternateContent>
    </p:spTree>
    <p:extLst>
      <p:ext uri="{BB962C8B-B14F-4D97-AF65-F5344CB8AC3E}">
        <p14:creationId xmlns:p14="http://schemas.microsoft.com/office/powerpoint/2010/main" val="52483486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EF51AB-E6AA-49BB-8D62-B491FC215444}"/>
              </a:ext>
            </a:extLst>
          </p:cNvPr>
          <p:cNvSpPr>
            <a:spLocks noGrp="1"/>
          </p:cNvSpPr>
          <p:nvPr>
            <p:ph type="title"/>
          </p:nvPr>
        </p:nvSpPr>
        <p:spPr>
          <a:xfrm>
            <a:off x="457200" y="413665"/>
            <a:ext cx="5791200" cy="630071"/>
          </a:xfrm>
        </p:spPr>
        <p:txBody>
          <a:bodyPr>
            <a:normAutofit fontScale="90000"/>
          </a:bodyPr>
          <a:lstStyle/>
          <a:p>
            <a:r>
              <a:rPr lang="en-US" dirty="0"/>
              <a:t>A. L. Cauchy (1821)</a:t>
            </a:r>
            <a:endParaRPr lang="fr-FR" dirty="0"/>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4B30A8CD-7E68-4567-B40B-4D9FD49689FC}"/>
                  </a:ext>
                </a:extLst>
              </p:cNvPr>
              <p:cNvSpPr>
                <a:spLocks noGrp="1"/>
              </p:cNvSpPr>
              <p:nvPr>
                <p:ph idx="1"/>
              </p:nvPr>
            </p:nvSpPr>
            <p:spPr>
              <a:xfrm>
                <a:off x="457200" y="1043736"/>
                <a:ext cx="8229600" cy="5670629"/>
              </a:xfrm>
            </p:spPr>
            <p:txBody>
              <a:bodyPr/>
              <a:lstStyle/>
              <a:p>
                <a:r>
                  <a:rPr lang="en-US" sz="2400" dirty="0"/>
                  <a:t>He </a:t>
                </a:r>
                <a:r>
                  <a:rPr lang="en-US" sz="2400" dirty="0">
                    <a:solidFill>
                      <a:srgbClr val="0000FF"/>
                    </a:solidFill>
                  </a:rPr>
                  <a:t>obtained</a:t>
                </a:r>
                <a:r>
                  <a:rPr lang="en-US" sz="2400" dirty="0"/>
                  <a:t> the latter </a:t>
                </a:r>
                <a:r>
                  <a:rPr lang="en-US" sz="2400" dirty="0">
                    <a:solidFill>
                      <a:srgbClr val="0000FF"/>
                    </a:solidFill>
                  </a:rPr>
                  <a:t>inductively</a:t>
                </a:r>
                <a:r>
                  <a:rPr lang="en-US" sz="2400" dirty="0"/>
                  <a:t> from the case in which all the </a:t>
                </a:r>
                <a14:m>
                  <m:oMath xmlns:m="http://schemas.openxmlformats.org/officeDocument/2006/math">
                    <m:sSub>
                      <m:sSubPr>
                        <m:ctrlPr>
                          <a:rPr lang="en-US" sz="2400" b="1" i="1" dirty="0" smtClean="0">
                            <a:latin typeface="Cambria Math" panose="02040503050406030204" pitchFamily="18" charset="0"/>
                          </a:rPr>
                        </m:ctrlPr>
                      </m:sSubPr>
                      <m:e>
                        <m:r>
                          <a:rPr lang="en-US" sz="2400" b="1" i="1" dirty="0" smtClean="0">
                            <a:latin typeface="Cambria Math" panose="02040503050406030204" pitchFamily="18" charset="0"/>
                          </a:rPr>
                          <m:t>𝒃</m:t>
                        </m:r>
                      </m:e>
                      <m:sub>
                        <m:r>
                          <a:rPr lang="en-US" sz="2400" b="1" i="1" dirty="0" smtClean="0">
                            <a:latin typeface="Cambria Math" panose="02040503050406030204" pitchFamily="18" charset="0"/>
                          </a:rPr>
                          <m:t>𝒋</m:t>
                        </m:r>
                      </m:sub>
                    </m:sSub>
                    <m:r>
                      <a:rPr lang="en-US" sz="2400" b="1" i="1" dirty="0" smtClean="0">
                        <a:latin typeface="Cambria Math" panose="02040503050406030204" pitchFamily="18" charset="0"/>
                      </a:rPr>
                      <m:t>=</m:t>
                    </m:r>
                    <m:r>
                      <a:rPr lang="en-US" sz="2400" b="1" i="1" dirty="0" smtClean="0">
                        <a:latin typeface="Cambria Math" panose="02040503050406030204" pitchFamily="18" charset="0"/>
                      </a:rPr>
                      <m:t>𝟏</m:t>
                    </m:r>
                  </m:oMath>
                </a14:m>
                <a:r>
                  <a:rPr lang="en-US" sz="2400" dirty="0"/>
                  <a:t>. As special cases (eq. (33), in </a:t>
                </a:r>
                <a:r>
                  <a:rPr lang="en-US" sz="2400" dirty="0" err="1"/>
                  <a:t>Scolie</a:t>
                </a:r>
                <a:r>
                  <a:rPr lang="en-US" sz="2400" dirty="0"/>
                  <a:t> II) he recovers : </a:t>
                </a:r>
              </a:p>
              <a:p>
                <a:pPr marL="514350" indent="-514350">
                  <a:buAutoNum type="romanLcParenBoth"/>
                </a:pPr>
                <a:r>
                  <a:rPr lang="en-US" sz="2400" dirty="0"/>
                  <a:t>for </a:t>
                </a:r>
                <a14:m>
                  <m:oMath xmlns:m="http://schemas.openxmlformats.org/officeDocument/2006/math">
                    <m:r>
                      <a:rPr lang="en-US" sz="2400" b="1" i="1" dirty="0" smtClean="0">
                        <a:solidFill>
                          <a:srgbClr val="0000FF"/>
                        </a:solidFill>
                        <a:latin typeface="Cambria Math" panose="02040503050406030204" pitchFamily="18" charset="0"/>
                      </a:rPr>
                      <m:t>𝒏</m:t>
                    </m:r>
                    <m:r>
                      <a:rPr lang="en-US" sz="2400" b="1" i="1" dirty="0" smtClean="0">
                        <a:solidFill>
                          <a:srgbClr val="0000FF"/>
                        </a:solidFill>
                        <a:latin typeface="Cambria Math" panose="02040503050406030204" pitchFamily="18" charset="0"/>
                      </a:rPr>
                      <m:t>=</m:t>
                    </m:r>
                    <m:r>
                      <a:rPr lang="en-US" sz="2400" b="1" i="1" dirty="0" smtClean="0">
                        <a:solidFill>
                          <a:srgbClr val="0000FF"/>
                        </a:solidFill>
                        <a:latin typeface="Cambria Math" panose="02040503050406030204" pitchFamily="18" charset="0"/>
                      </a:rPr>
                      <m:t>𝟐</m:t>
                    </m:r>
                  </m:oMath>
                </a14:m>
                <a:r>
                  <a:rPr lang="en-US" sz="2400" dirty="0"/>
                  <a:t>, an identity he had already used (eq. (8) of chap. I, §8) and </a:t>
                </a:r>
              </a:p>
              <a:p>
                <a:pPr marL="514350" indent="-514350">
                  <a:buAutoNum type="romanLcParenBoth"/>
                </a:pPr>
                <a:r>
                  <a:rPr lang="en-US" sz="2400" dirty="0"/>
                  <a:t>for </a:t>
                </a:r>
                <a14:m>
                  <m:oMath xmlns:m="http://schemas.openxmlformats.org/officeDocument/2006/math">
                    <m:r>
                      <a:rPr lang="en-US" sz="2400" b="1" i="1" dirty="0" smtClean="0">
                        <a:solidFill>
                          <a:srgbClr val="0000FF"/>
                        </a:solidFill>
                        <a:latin typeface="Cambria Math" panose="02040503050406030204" pitchFamily="18" charset="0"/>
                      </a:rPr>
                      <m:t>𝒏</m:t>
                    </m:r>
                    <m:r>
                      <a:rPr lang="en-US" sz="2400" b="1" i="1" dirty="0" smtClean="0">
                        <a:solidFill>
                          <a:srgbClr val="0000FF"/>
                        </a:solidFill>
                        <a:latin typeface="Cambria Math" panose="02040503050406030204" pitchFamily="18" charset="0"/>
                      </a:rPr>
                      <m:t>=</m:t>
                    </m:r>
                    <m:r>
                      <a:rPr lang="en-US" sz="2400" b="1" i="1" dirty="0" smtClean="0">
                        <a:solidFill>
                          <a:srgbClr val="0000FF"/>
                        </a:solidFill>
                        <a:latin typeface="Cambria Math" panose="02040503050406030204" pitchFamily="18" charset="0"/>
                      </a:rPr>
                      <m:t>𝟑</m:t>
                    </m:r>
                  </m:oMath>
                </a14:m>
                <a:r>
                  <a:rPr lang="en-US" sz="2400" dirty="0"/>
                  <a:t>, an inequality stated to be useful “in the theory of radii of curvature of curves traced on arbitrary surfaces, and in several questions of Mechanics.” It had been given by </a:t>
                </a:r>
                <a:r>
                  <a:rPr lang="en-US" sz="2400" dirty="0">
                    <a:solidFill>
                      <a:srgbClr val="0000FF"/>
                    </a:solidFill>
                  </a:rPr>
                  <a:t>Lagrange</a:t>
                </a:r>
                <a:r>
                  <a:rPr lang="en-US" sz="2400" dirty="0"/>
                  <a:t> (1773) in connection with Mechanics.</a:t>
                </a:r>
              </a:p>
              <a:p>
                <a:pPr marL="0" indent="0"/>
                <a:r>
                  <a:rPr lang="en-US" sz="2400" dirty="0"/>
                  <a:t>NB </a:t>
                </a:r>
                <a:r>
                  <a:rPr lang="en-US" sz="2400" dirty="0">
                    <a:solidFill>
                      <a:srgbClr val="0000FF"/>
                    </a:solidFill>
                  </a:rPr>
                  <a:t>: C. </a:t>
                </a:r>
                <a:r>
                  <a:rPr lang="en-US" sz="2400" dirty="0" err="1">
                    <a:solidFill>
                      <a:srgbClr val="0000FF"/>
                    </a:solidFill>
                  </a:rPr>
                  <a:t>MacLaurin’s</a:t>
                </a:r>
                <a:r>
                  <a:rPr lang="en-US" sz="2400" dirty="0">
                    <a:solidFill>
                      <a:srgbClr val="0000FF"/>
                    </a:solidFill>
                  </a:rPr>
                  <a:t> </a:t>
                </a:r>
                <a:r>
                  <a:rPr lang="en-US" sz="2400" dirty="0"/>
                  <a:t>argument (1726, 1729) may also have motivated him (cf. </a:t>
                </a:r>
                <a:r>
                  <a:rPr lang="en-US" sz="2400" dirty="0">
                    <a:solidFill>
                      <a:srgbClr val="0000FF"/>
                    </a:solidFill>
                  </a:rPr>
                  <a:t>J. </a:t>
                </a:r>
                <a:r>
                  <a:rPr lang="en-US" sz="2400" dirty="0" err="1">
                    <a:solidFill>
                      <a:srgbClr val="0000FF"/>
                    </a:solidFill>
                  </a:rPr>
                  <a:t>Grabiner</a:t>
                </a:r>
                <a:r>
                  <a:rPr lang="en-US" sz="2400" dirty="0"/>
                  <a:t>).</a:t>
                </a:r>
              </a:p>
              <a:p>
                <a:pPr marL="0" indent="0"/>
                <a:r>
                  <a:rPr lang="en-US" sz="2400" dirty="0"/>
                  <a:t>Closely related inequalities : </a:t>
                </a:r>
                <a:r>
                  <a:rPr lang="en-US" sz="2400" dirty="0">
                    <a:solidFill>
                      <a:srgbClr val="0000FF"/>
                    </a:solidFill>
                  </a:rPr>
                  <a:t>O. X. </a:t>
                </a:r>
                <a:r>
                  <a:rPr lang="en-US" sz="2400" dirty="0" err="1">
                    <a:solidFill>
                      <a:srgbClr val="0000FF"/>
                    </a:solidFill>
                  </a:rPr>
                  <a:t>Schlömilch</a:t>
                </a:r>
                <a:r>
                  <a:rPr lang="en-US" sz="2400" dirty="0">
                    <a:solidFill>
                      <a:srgbClr val="0000FF"/>
                    </a:solidFill>
                  </a:rPr>
                  <a:t> (1858).</a:t>
                </a:r>
              </a:p>
            </p:txBody>
          </p:sp>
        </mc:Choice>
        <mc:Fallback xmlns="">
          <p:sp>
            <p:nvSpPr>
              <p:cNvPr id="3" name="Espace réservé du contenu 2">
                <a:extLst>
                  <a:ext uri="{FF2B5EF4-FFF2-40B4-BE49-F238E27FC236}">
                    <a16:creationId xmlns:a16="http://schemas.microsoft.com/office/drawing/2014/main" id="{4B30A8CD-7E68-4567-B40B-4D9FD49689FC}"/>
                  </a:ext>
                </a:extLst>
              </p:cNvPr>
              <p:cNvSpPr>
                <a:spLocks noGrp="1" noRot="1" noChangeAspect="1" noMove="1" noResize="1" noEditPoints="1" noAdjustHandles="1" noChangeArrowheads="1" noChangeShapeType="1" noTextEdit="1"/>
              </p:cNvSpPr>
              <p:nvPr>
                <p:ph idx="1"/>
              </p:nvPr>
            </p:nvSpPr>
            <p:spPr>
              <a:xfrm>
                <a:off x="457200" y="1043736"/>
                <a:ext cx="8229600" cy="5670629"/>
              </a:xfrm>
              <a:blipFill>
                <a:blip r:embed="rId3"/>
                <a:stretch>
                  <a:fillRect l="-1111" t="-753" r="-741"/>
                </a:stretch>
              </a:blipFill>
            </p:spPr>
            <p:txBody>
              <a:bodyPr/>
              <a:lstStyle/>
              <a:p>
                <a:r>
                  <a:rPr lang="fr-FR">
                    <a:noFill/>
                  </a:rPr>
                  <a:t> </a:t>
                </a:r>
              </a:p>
            </p:txBody>
          </p:sp>
        </mc:Fallback>
      </mc:AlternateContent>
    </p:spTree>
    <p:extLst>
      <p:ext uri="{BB962C8B-B14F-4D97-AF65-F5344CB8AC3E}">
        <p14:creationId xmlns:p14="http://schemas.microsoft.com/office/powerpoint/2010/main" val="3700133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9FE75-C48F-46F7-BB6E-1B6BB435532E}"/>
              </a:ext>
            </a:extLst>
          </p:cNvPr>
          <p:cNvSpPr>
            <a:spLocks noGrp="1"/>
          </p:cNvSpPr>
          <p:nvPr>
            <p:ph type="title"/>
          </p:nvPr>
        </p:nvSpPr>
        <p:spPr>
          <a:xfrm>
            <a:off x="457200" y="152400"/>
            <a:ext cx="5791200" cy="756320"/>
          </a:xfrm>
        </p:spPr>
        <p:txBody>
          <a:bodyPr/>
          <a:lstStyle/>
          <a:p>
            <a:r>
              <a:rPr lang="fr-FR" dirty="0"/>
              <a:t>J. Liouville (1836)</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4B30A8CD-7E68-4567-B40B-4D9FD49689FC}"/>
                  </a:ext>
                </a:extLst>
              </p:cNvPr>
              <p:cNvSpPr>
                <a:spLocks noGrp="1"/>
              </p:cNvSpPr>
              <p:nvPr>
                <p:ph idx="1"/>
              </p:nvPr>
            </p:nvSpPr>
            <p:spPr>
              <a:xfrm>
                <a:off x="457199" y="908721"/>
                <a:ext cx="8570295" cy="5715634"/>
              </a:xfrm>
            </p:spPr>
            <p:txBody>
              <a:bodyPr/>
              <a:lstStyle/>
              <a:p>
                <a:r>
                  <a:rPr lang="en-US" sz="2400" dirty="0"/>
                  <a:t>Inequality for the terms of the expansion of a function of one variable in a </a:t>
                </a:r>
                <a:r>
                  <a:rPr lang="en-US" sz="2400" dirty="0">
                    <a:solidFill>
                      <a:srgbClr val="0000FF"/>
                    </a:solidFill>
                  </a:rPr>
                  <a:t>generalized Fourier series</a:t>
                </a:r>
                <a:r>
                  <a:rPr lang="en-US" sz="2400" dirty="0"/>
                  <a:t>. </a:t>
                </a:r>
                <a14:m>
                  <m:oMath xmlns:m="http://schemas.openxmlformats.org/officeDocument/2006/math">
                    <m:nary>
                      <m:naryPr>
                        <m:chr m:val="∑"/>
                        <m:supHide m:val="on"/>
                        <m:ctrlPr>
                          <a:rPr lang="fr-FR" sz="2400" b="1" i="1" smtClean="0">
                            <a:latin typeface="Cambria Math" panose="02040503050406030204" pitchFamily="18" charset="0"/>
                          </a:rPr>
                        </m:ctrlPr>
                      </m:naryPr>
                      <m:sub>
                        <m:r>
                          <a:rPr lang="fr-FR" sz="2400" b="1" i="1" smtClean="0">
                            <a:latin typeface="Cambria Math" panose="02040503050406030204" pitchFamily="18" charset="0"/>
                          </a:rPr>
                          <m:t>𝒏</m:t>
                        </m:r>
                      </m:sub>
                      <m:sup/>
                      <m:e>
                        <m:sSub>
                          <m:sSubPr>
                            <m:ctrlPr>
                              <a:rPr lang="fr-FR" sz="2400" b="1" i="1" smtClean="0">
                                <a:latin typeface="Cambria Math" panose="02040503050406030204" pitchFamily="18" charset="0"/>
                              </a:rPr>
                            </m:ctrlPr>
                          </m:sSubPr>
                          <m:e>
                            <m:r>
                              <a:rPr lang="fr-FR" sz="2400" b="1" i="1" smtClean="0">
                                <a:latin typeface="Cambria Math" panose="02040503050406030204" pitchFamily="18" charset="0"/>
                              </a:rPr>
                              <m:t>𝑪</m:t>
                            </m:r>
                          </m:e>
                          <m:sub>
                            <m:r>
                              <a:rPr lang="fr-FR" sz="2400" b="1" i="1" smtClean="0">
                                <a:latin typeface="Cambria Math" panose="02040503050406030204" pitchFamily="18" charset="0"/>
                              </a:rPr>
                              <m:t>𝒏</m:t>
                            </m:r>
                          </m:sub>
                        </m:sSub>
                        <m:sSub>
                          <m:sSubPr>
                            <m:ctrlPr>
                              <a:rPr lang="fr-FR" sz="2400" b="1" i="1" smtClean="0">
                                <a:latin typeface="Cambria Math" panose="02040503050406030204" pitchFamily="18" charset="0"/>
                              </a:rPr>
                            </m:ctrlPr>
                          </m:sSubPr>
                          <m:e>
                            <m:r>
                              <a:rPr lang="fr-FR" sz="2400" b="1" i="1" smtClean="0">
                                <a:latin typeface="Cambria Math" panose="02040503050406030204" pitchFamily="18" charset="0"/>
                              </a:rPr>
                              <m:t>𝑽</m:t>
                            </m:r>
                          </m:e>
                          <m:sub>
                            <m:r>
                              <a:rPr lang="fr-FR" sz="2400" b="1" i="1" smtClean="0">
                                <a:latin typeface="Cambria Math" panose="02040503050406030204" pitchFamily="18" charset="0"/>
                              </a:rPr>
                              <m:t>𝒏</m:t>
                            </m:r>
                          </m:sub>
                        </m:sSub>
                      </m:e>
                    </m:nary>
                    <m:r>
                      <a:rPr lang="fr-FR" sz="2400" b="1" i="1" smtClean="0">
                        <a:latin typeface="Cambria Math" panose="02040503050406030204" pitchFamily="18" charset="0"/>
                      </a:rPr>
                      <m:t>(</m:t>
                    </m:r>
                    <m:r>
                      <a:rPr lang="fr-FR" sz="2400" b="1" i="1" smtClean="0">
                        <a:latin typeface="Cambria Math" panose="02040503050406030204" pitchFamily="18" charset="0"/>
                      </a:rPr>
                      <m:t>𝒙</m:t>
                    </m:r>
                    <m:r>
                      <a:rPr lang="fr-FR" sz="2400" b="1" i="1" smtClean="0">
                        <a:latin typeface="Cambria Math" panose="02040503050406030204" pitchFamily="18" charset="0"/>
                      </a:rPr>
                      <m:t>)</m:t>
                    </m:r>
                  </m:oMath>
                </a14:m>
                <a:r>
                  <a:rPr lang="en-US" sz="2400" dirty="0"/>
                  <a:t>, with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𝑪</m:t>
                        </m:r>
                      </m:e>
                      <m:sub>
                        <m:r>
                          <a:rPr lang="en-US" sz="2400" i="1" dirty="0">
                            <a:latin typeface="Cambria Math" panose="02040503050406030204" pitchFamily="18" charset="0"/>
                          </a:rPr>
                          <m:t>𝒏</m:t>
                        </m:r>
                      </m:sub>
                    </m:sSub>
                    <m:r>
                      <a:rPr lang="en-US" sz="2400" i="1" dirty="0">
                        <a:latin typeface="Cambria Math" panose="02040503050406030204" pitchFamily="18" charset="0"/>
                      </a:rPr>
                      <m:t>=(</m:t>
                    </m:r>
                    <m:nary>
                      <m:naryPr>
                        <m:ctrlPr>
                          <a:rPr lang="en-US" sz="2400" b="1" i="1" dirty="0" smtClean="0">
                            <a:latin typeface="Cambria Math" panose="02040503050406030204" pitchFamily="18" charset="0"/>
                          </a:rPr>
                        </m:ctrlPr>
                      </m:naryPr>
                      <m:sub>
                        <m:r>
                          <a:rPr lang="fr-FR" sz="2400" b="1" i="1" dirty="0" smtClean="0">
                            <a:latin typeface="Cambria Math" panose="02040503050406030204" pitchFamily="18" charset="0"/>
                          </a:rPr>
                          <m:t>𝒙</m:t>
                        </m:r>
                      </m:sub>
                      <m:sup>
                        <m:r>
                          <a:rPr lang="fr-FR" sz="2400" b="1" i="1" dirty="0" smtClean="0">
                            <a:latin typeface="Cambria Math" panose="02040503050406030204" pitchFamily="18" charset="0"/>
                          </a:rPr>
                          <m:t>𝑿</m:t>
                        </m:r>
                      </m:sup>
                      <m:e>
                        <m:r>
                          <a:rPr lang="en-US" sz="2400" i="1" dirty="0">
                            <a:latin typeface="Cambria Math" panose="02040503050406030204" pitchFamily="18" charset="0"/>
                          </a:rPr>
                          <m:t>𝒈</m:t>
                        </m:r>
                        <m:sSub>
                          <m:sSubPr>
                            <m:ctrlPr>
                              <a:rPr lang="en-US" sz="2400" i="1" dirty="0" err="1">
                                <a:latin typeface="Cambria Math" panose="02040503050406030204" pitchFamily="18" charset="0"/>
                              </a:rPr>
                            </m:ctrlPr>
                          </m:sSubPr>
                          <m:e>
                            <m:r>
                              <a:rPr lang="en-US" sz="2400" i="1" dirty="0" err="1">
                                <a:latin typeface="Cambria Math" panose="02040503050406030204" pitchFamily="18" charset="0"/>
                              </a:rPr>
                              <m:t>𝑽</m:t>
                            </m:r>
                          </m:e>
                          <m:sub>
                            <m:r>
                              <a:rPr lang="en-US" sz="2400" i="1" dirty="0" err="1">
                                <a:latin typeface="Cambria Math" panose="02040503050406030204" pitchFamily="18" charset="0"/>
                              </a:rPr>
                              <m:t>𝒏</m:t>
                            </m:r>
                          </m:sub>
                        </m:sSub>
                        <m:r>
                          <a:rPr lang="en-US" sz="2400" i="1" dirty="0">
                            <a:latin typeface="Cambria Math" panose="02040503050406030204" pitchFamily="18" charset="0"/>
                          </a:rPr>
                          <m:t> </m:t>
                        </m:r>
                        <m:r>
                          <a:rPr lang="en-US" sz="2400" i="1" dirty="0" err="1">
                            <a:latin typeface="Cambria Math" panose="02040503050406030204" pitchFamily="18" charset="0"/>
                          </a:rPr>
                          <m:t>𝒇𝒅𝒙</m:t>
                        </m:r>
                      </m:e>
                    </m:nary>
                    <m:r>
                      <a:rPr lang="en-US" sz="2400" i="1" dirty="0">
                        <a:latin typeface="Cambria Math" panose="02040503050406030204" pitchFamily="18" charset="0"/>
                      </a:rPr>
                      <m:t>)/(</m:t>
                    </m:r>
                    <m:nary>
                      <m:naryPr>
                        <m:ctrlPr>
                          <a:rPr lang="en-US" sz="2400" b="1" i="1" dirty="0" smtClean="0">
                            <a:latin typeface="Cambria Math" panose="02040503050406030204" pitchFamily="18" charset="0"/>
                          </a:rPr>
                        </m:ctrlPr>
                      </m:naryPr>
                      <m:sub>
                        <m:r>
                          <a:rPr lang="fr-FR" sz="2400" b="1" i="1" dirty="0" smtClean="0">
                            <a:latin typeface="Cambria Math" panose="02040503050406030204" pitchFamily="18" charset="0"/>
                          </a:rPr>
                          <m:t>𝒙</m:t>
                        </m:r>
                      </m:sub>
                      <m:sup>
                        <m:r>
                          <a:rPr lang="fr-FR" sz="2400" b="1" i="1" dirty="0" smtClean="0">
                            <a:latin typeface="Cambria Math" panose="02040503050406030204" pitchFamily="18" charset="0"/>
                          </a:rPr>
                          <m:t>𝑿</m:t>
                        </m:r>
                      </m:sup>
                      <m:e>
                        <m:r>
                          <a:rPr lang="en-US" sz="2400" i="1" dirty="0">
                            <a:latin typeface="Cambria Math" panose="02040503050406030204" pitchFamily="18" charset="0"/>
                          </a:rPr>
                          <m:t>𝒈</m:t>
                        </m:r>
                        <m:sSubSup>
                          <m:sSubSupPr>
                            <m:ctrlPr>
                              <a:rPr lang="en-US" sz="2400" i="1" dirty="0">
                                <a:latin typeface="Cambria Math" panose="02040503050406030204" pitchFamily="18" charset="0"/>
                              </a:rPr>
                            </m:ctrlPr>
                          </m:sSubSupPr>
                          <m:e>
                            <m:r>
                              <a:rPr lang="en-US" sz="2400" i="1" dirty="0">
                                <a:latin typeface="Cambria Math" panose="02040503050406030204" pitchFamily="18" charset="0"/>
                              </a:rPr>
                              <m:t>𝑽</m:t>
                            </m:r>
                          </m:e>
                          <m:sub>
                            <m:r>
                              <a:rPr lang="en-US" sz="2400" i="1" dirty="0">
                                <a:latin typeface="Cambria Math" panose="02040503050406030204" pitchFamily="18" charset="0"/>
                              </a:rPr>
                              <m:t>𝒏</m:t>
                            </m:r>
                          </m:sub>
                          <m:sup>
                            <m:r>
                              <a:rPr lang="fr-FR" sz="2400" i="1" dirty="0">
                                <a:latin typeface="Cambria Math" panose="02040503050406030204" pitchFamily="18" charset="0"/>
                              </a:rPr>
                              <m:t>𝟐</m:t>
                            </m:r>
                          </m:sup>
                        </m:sSubSup>
                        <m:r>
                          <a:rPr lang="en-US" sz="2400" i="1" dirty="0">
                            <a:latin typeface="Cambria Math" panose="02040503050406030204" pitchFamily="18" charset="0"/>
                          </a:rPr>
                          <m:t> </m:t>
                        </m:r>
                        <m:r>
                          <a:rPr lang="en-US" sz="2400" i="1" dirty="0">
                            <a:latin typeface="Cambria Math" panose="02040503050406030204" pitchFamily="18" charset="0"/>
                          </a:rPr>
                          <m:t>𝒅𝒙</m:t>
                        </m:r>
                      </m:e>
                    </m:nary>
                    <m:r>
                      <a:rPr lang="en-US" sz="2400" i="1" dirty="0">
                        <a:latin typeface="Cambria Math" panose="02040503050406030204" pitchFamily="18" charset="0"/>
                      </a:rPr>
                      <m:t>)</m:t>
                    </m:r>
                    <m:r>
                      <m:rPr>
                        <m:nor/>
                      </m:rPr>
                      <a:rPr lang="en-US" sz="2400" dirty="0"/>
                      <m:t>,</m:t>
                    </m:r>
                    <m:r>
                      <m:rPr>
                        <m:nor/>
                      </m:rPr>
                      <a:rPr lang="fr-FR" sz="2400" b="1" i="0" dirty="0" smtClean="0"/>
                      <m:t> </m:t>
                    </m:r>
                    <m:r>
                      <m:rPr>
                        <m:nor/>
                      </m:rPr>
                      <a:rPr lang="fr-FR" sz="2400" b="1" i="0" dirty="0" smtClean="0"/>
                      <m:t>and</m:t>
                    </m:r>
                    <m:r>
                      <m:rPr>
                        <m:nor/>
                      </m:rPr>
                      <a:rPr lang="en-US" sz="2400" dirty="0"/>
                      <m:t> </m:t>
                    </m:r>
                    <m:r>
                      <a:rPr lang="en-US" sz="2400" i="1" dirty="0">
                        <a:latin typeface="Cambria Math" panose="02040503050406030204" pitchFamily="18" charset="0"/>
                      </a:rPr>
                      <m:t>𝒈</m:t>
                    </m:r>
                    <m:r>
                      <m:rPr>
                        <m:nor/>
                      </m:rPr>
                      <a:rPr lang="en-US" sz="2400" dirty="0"/>
                      <m:t> </m:t>
                    </m:r>
                    <m:r>
                      <m:rPr>
                        <m:nor/>
                      </m:rPr>
                      <a:rPr lang="en-US" sz="2400" dirty="0"/>
                      <m:t>a</m:t>
                    </m:r>
                    <m:r>
                      <m:rPr>
                        <m:nor/>
                      </m:rPr>
                      <a:rPr lang="en-US" sz="2400" dirty="0"/>
                      <m:t> </m:t>
                    </m:r>
                    <m:r>
                      <m:rPr>
                        <m:nor/>
                      </m:rPr>
                      <a:rPr lang="en-US" sz="2400" dirty="0"/>
                      <m:t>weight</m:t>
                    </m:r>
                    <m:r>
                      <m:rPr>
                        <m:nor/>
                      </m:rPr>
                      <a:rPr lang="en-US" sz="2400" dirty="0"/>
                      <m:t> </m:t>
                    </m:r>
                    <m:r>
                      <m:rPr>
                        <m:nor/>
                      </m:rPr>
                      <a:rPr lang="en-US" sz="2400" dirty="0"/>
                      <m:t>function</m:t>
                    </m:r>
                  </m:oMath>
                </a14:m>
                <a:r>
                  <a:rPr lang="en-US" sz="2400" dirty="0"/>
                  <a:t>. </a:t>
                </a:r>
              </a:p>
              <a:p>
                <a:r>
                  <a:rPr lang="en-US" sz="2400" dirty="0"/>
                  <a:t>Page 265 : </a:t>
                </a:r>
                <a14:m>
                  <m:oMath xmlns:m="http://schemas.openxmlformats.org/officeDocument/2006/math">
                    <m:r>
                      <a:rPr lang="en-US" sz="2400" b="1" i="1" dirty="0" smtClean="0">
                        <a:latin typeface="Cambria Math" panose="02040503050406030204" pitchFamily="18" charset="0"/>
                      </a:rPr>
                      <m:t>∫</m:t>
                    </m:r>
                    <m:r>
                      <a:rPr lang="en-US" sz="2400" i="1" dirty="0">
                        <a:latin typeface="Cambria Math" panose="02040503050406030204" pitchFamily="18" charset="0"/>
                      </a:rPr>
                      <m:t>𝒈</m:t>
                    </m:r>
                    <m:sSubSup>
                      <m:sSubSupPr>
                        <m:ctrlPr>
                          <a:rPr lang="fr-FR" sz="2400" b="1" i="1" dirty="0" smtClean="0">
                            <a:latin typeface="Cambria Math" panose="02040503050406030204" pitchFamily="18" charset="0"/>
                          </a:rPr>
                        </m:ctrlPr>
                      </m:sSubSupPr>
                      <m:e>
                        <m:r>
                          <a:rPr lang="fr-FR" sz="2400" b="1" i="1" dirty="0" smtClean="0">
                            <a:latin typeface="Cambria Math" panose="02040503050406030204" pitchFamily="18" charset="0"/>
                          </a:rPr>
                          <m:t>𝝈</m:t>
                        </m:r>
                      </m:e>
                      <m:sub>
                        <m:r>
                          <a:rPr lang="fr-FR" sz="2400" b="1" i="1" dirty="0" smtClean="0">
                            <a:latin typeface="Cambria Math" panose="02040503050406030204" pitchFamily="18" charset="0"/>
                          </a:rPr>
                          <m:t>𝒏</m:t>
                        </m:r>
                      </m:sub>
                      <m:sup>
                        <m:r>
                          <a:rPr lang="en-US" sz="2400" i="1" dirty="0">
                            <a:latin typeface="Cambria Math" panose="02040503050406030204" pitchFamily="18" charset="0"/>
                          </a:rPr>
                          <m:t>𝟐</m:t>
                        </m:r>
                      </m:sup>
                    </m:sSubSup>
                    <m:r>
                      <a:rPr lang="en-US" sz="2400" b="1" i="1" dirty="0" err="1" smtClean="0">
                        <a:latin typeface="Cambria Math" panose="02040503050406030204" pitchFamily="18" charset="0"/>
                      </a:rPr>
                      <m:t>𝒅𝒙</m:t>
                    </m:r>
                    <m:r>
                      <a:rPr lang="fr-FR" sz="2400" b="1" i="1" dirty="0" smtClean="0">
                        <a:latin typeface="Cambria Math" panose="02040503050406030204" pitchFamily="18" charset="0"/>
                      </a:rPr>
                      <m:t>≤</m:t>
                    </m:r>
                    <m:r>
                      <a:rPr lang="en-US" sz="2400" i="1" dirty="0">
                        <a:latin typeface="Cambria Math" panose="02040503050406030204" pitchFamily="18" charset="0"/>
                      </a:rPr>
                      <m:t>∫</m:t>
                    </m:r>
                    <m:r>
                      <a:rPr lang="en-US" sz="2400" i="1" dirty="0">
                        <a:latin typeface="Cambria Math" panose="02040503050406030204" pitchFamily="18" charset="0"/>
                      </a:rPr>
                      <m:t>𝒈</m:t>
                    </m:r>
                    <m:sSup>
                      <m:sSupPr>
                        <m:ctrlPr>
                          <a:rPr lang="en-US" sz="2400" i="1" dirty="0">
                            <a:latin typeface="Cambria Math" panose="02040503050406030204" pitchFamily="18" charset="0"/>
                          </a:rPr>
                        </m:ctrlPr>
                      </m:sSupPr>
                      <m:e>
                        <m:r>
                          <a:rPr lang="en-US" sz="2400" i="1" dirty="0">
                            <a:latin typeface="Cambria Math" panose="02040503050406030204" pitchFamily="18" charset="0"/>
                          </a:rPr>
                          <m:t>𝒇</m:t>
                        </m:r>
                      </m:e>
                      <m:sup>
                        <m:r>
                          <a:rPr lang="en-US" sz="2400" i="1" dirty="0">
                            <a:latin typeface="Cambria Math" panose="02040503050406030204" pitchFamily="18" charset="0"/>
                          </a:rPr>
                          <m:t>𝟐</m:t>
                        </m:r>
                      </m:sup>
                    </m:sSup>
                    <m:r>
                      <a:rPr lang="en-US" sz="2400" i="1" dirty="0">
                        <a:latin typeface="Cambria Math" panose="02040503050406030204" pitchFamily="18" charset="0"/>
                      </a:rPr>
                      <m:t> </m:t>
                    </m:r>
                    <m:r>
                      <a:rPr lang="en-US" sz="2400" i="1" dirty="0">
                        <a:latin typeface="Cambria Math" panose="02040503050406030204" pitchFamily="18" charset="0"/>
                      </a:rPr>
                      <m:t>𝒅𝒙</m:t>
                    </m:r>
                  </m:oMath>
                </a14:m>
                <a:r>
                  <a:rPr lang="en-US" sz="2400" dirty="0"/>
                  <a:t>, where </a:t>
                </a:r>
                <a14:m>
                  <m:oMath xmlns:m="http://schemas.openxmlformats.org/officeDocument/2006/math">
                    <m:sSub>
                      <m:sSubPr>
                        <m:ctrlPr>
                          <a:rPr lang="fr-FR" sz="2400" b="1" i="1" smtClean="0">
                            <a:latin typeface="Cambria Math" panose="02040503050406030204" pitchFamily="18" charset="0"/>
                          </a:rPr>
                        </m:ctrlPr>
                      </m:sSubPr>
                      <m:e>
                        <m:r>
                          <a:rPr lang="fr-FR" sz="2400" b="1" i="1" smtClean="0">
                            <a:latin typeface="Cambria Math" panose="02040503050406030204" pitchFamily="18" charset="0"/>
                          </a:rPr>
                          <m:t>𝝈</m:t>
                        </m:r>
                      </m:e>
                      <m:sub>
                        <m:r>
                          <a:rPr lang="fr-FR" sz="2400" b="1" i="1" smtClean="0">
                            <a:latin typeface="Cambria Math" panose="02040503050406030204" pitchFamily="18" charset="0"/>
                          </a:rPr>
                          <m:t>𝒏</m:t>
                        </m:r>
                      </m:sub>
                    </m:sSub>
                    <m:r>
                      <a:rPr lang="fr-FR" sz="2400" b="1" i="1" smtClean="0">
                        <a:latin typeface="Cambria Math" panose="02040503050406030204" pitchFamily="18" charset="0"/>
                      </a:rPr>
                      <m:t>=</m:t>
                    </m:r>
                    <m:sSub>
                      <m:sSubPr>
                        <m:ctrlPr>
                          <a:rPr lang="fr-FR" sz="2400" b="1" i="1" smtClean="0">
                            <a:latin typeface="Cambria Math" panose="02040503050406030204" pitchFamily="18" charset="0"/>
                          </a:rPr>
                        </m:ctrlPr>
                      </m:sSubPr>
                      <m:e>
                        <m:r>
                          <a:rPr lang="fr-FR" sz="2400" b="1" i="1" smtClean="0">
                            <a:latin typeface="Cambria Math" panose="02040503050406030204" pitchFamily="18" charset="0"/>
                          </a:rPr>
                          <m:t>𝑪</m:t>
                        </m:r>
                      </m:e>
                      <m:sub>
                        <m:r>
                          <a:rPr lang="fr-FR" sz="2400" b="1" i="1" smtClean="0">
                            <a:latin typeface="Cambria Math" panose="02040503050406030204" pitchFamily="18" charset="0"/>
                          </a:rPr>
                          <m:t>𝟏</m:t>
                        </m:r>
                      </m:sub>
                    </m:sSub>
                    <m:sSub>
                      <m:sSubPr>
                        <m:ctrlPr>
                          <a:rPr lang="fr-FR" sz="2400" b="1" i="1" smtClean="0">
                            <a:latin typeface="Cambria Math" panose="02040503050406030204" pitchFamily="18" charset="0"/>
                          </a:rPr>
                        </m:ctrlPr>
                      </m:sSubPr>
                      <m:e>
                        <m:r>
                          <a:rPr lang="fr-FR" sz="2400" b="1" i="1" smtClean="0">
                            <a:latin typeface="Cambria Math" panose="02040503050406030204" pitchFamily="18" charset="0"/>
                          </a:rPr>
                          <m:t>𝑽</m:t>
                        </m:r>
                      </m:e>
                      <m:sub>
                        <m:r>
                          <a:rPr lang="fr-FR" sz="2400" b="1" i="1" smtClean="0">
                            <a:latin typeface="Cambria Math" panose="02040503050406030204" pitchFamily="18" charset="0"/>
                          </a:rPr>
                          <m:t>𝟏</m:t>
                        </m:r>
                      </m:sub>
                    </m:sSub>
                    <m:r>
                      <a:rPr lang="fr-FR" sz="2400" b="1" i="1" smtClean="0">
                        <a:latin typeface="Cambria Math" panose="02040503050406030204" pitchFamily="18" charset="0"/>
                      </a:rPr>
                      <m:t>+⋯+</m:t>
                    </m:r>
                    <m:sSub>
                      <m:sSubPr>
                        <m:ctrlPr>
                          <a:rPr lang="fr-FR" sz="2400" b="1" i="1" smtClean="0">
                            <a:latin typeface="Cambria Math" panose="02040503050406030204" pitchFamily="18" charset="0"/>
                          </a:rPr>
                        </m:ctrlPr>
                      </m:sSubPr>
                      <m:e>
                        <m:r>
                          <a:rPr lang="fr-FR" sz="2400" b="1" i="1" smtClean="0">
                            <a:latin typeface="Cambria Math" panose="02040503050406030204" pitchFamily="18" charset="0"/>
                          </a:rPr>
                          <m:t>𝑪</m:t>
                        </m:r>
                      </m:e>
                      <m:sub>
                        <m:r>
                          <a:rPr lang="fr-FR" sz="2400" b="1" i="1" smtClean="0">
                            <a:latin typeface="Cambria Math" panose="02040503050406030204" pitchFamily="18" charset="0"/>
                          </a:rPr>
                          <m:t>𝒏</m:t>
                        </m:r>
                      </m:sub>
                    </m:sSub>
                    <m:sSub>
                      <m:sSubPr>
                        <m:ctrlPr>
                          <a:rPr lang="fr-FR" sz="2400" b="1" i="1" smtClean="0">
                            <a:latin typeface="Cambria Math" panose="02040503050406030204" pitchFamily="18" charset="0"/>
                          </a:rPr>
                        </m:ctrlPr>
                      </m:sSubPr>
                      <m:e>
                        <m:r>
                          <a:rPr lang="fr-FR" sz="2400" b="1" i="1" smtClean="0">
                            <a:latin typeface="Cambria Math" panose="02040503050406030204" pitchFamily="18" charset="0"/>
                          </a:rPr>
                          <m:t>𝑽</m:t>
                        </m:r>
                      </m:e>
                      <m:sub>
                        <m:r>
                          <a:rPr lang="fr-FR" sz="2400" b="1" i="1" smtClean="0">
                            <a:latin typeface="Cambria Math" panose="02040503050406030204" pitchFamily="18" charset="0"/>
                          </a:rPr>
                          <m:t>𝒏</m:t>
                        </m:r>
                      </m:sub>
                    </m:sSub>
                  </m:oMath>
                </a14:m>
                <a:r>
                  <a:rPr lang="en-US" sz="2400" dirty="0"/>
                  <a:t> Therefore, if the sum in Liouville’s expression contains only one term (</a:t>
                </a:r>
                <a14:m>
                  <m:oMath xmlns:m="http://schemas.openxmlformats.org/officeDocument/2006/math">
                    <m:r>
                      <a:rPr lang="en-US" sz="2400" b="1" i="1" dirty="0" smtClean="0">
                        <a:latin typeface="Cambria Math" panose="02040503050406030204" pitchFamily="18" charset="0"/>
                      </a:rPr>
                      <m:t>𝒏</m:t>
                    </m:r>
                    <m:r>
                      <a:rPr lang="en-US" sz="2400" b="1" i="1" dirty="0" smtClean="0">
                        <a:latin typeface="Cambria Math" panose="02040503050406030204" pitchFamily="18" charset="0"/>
                      </a:rPr>
                      <m:t>=</m:t>
                    </m:r>
                    <m:r>
                      <a:rPr lang="en-US" sz="2400" b="1" i="1" dirty="0" smtClean="0">
                        <a:latin typeface="Cambria Math" panose="02040503050406030204" pitchFamily="18" charset="0"/>
                      </a:rPr>
                      <m:t>𝟏</m:t>
                    </m:r>
                  </m:oMath>
                </a14:m>
                <a:r>
                  <a:rPr lang="en-US" sz="2400" dirty="0"/>
                  <a:t>), we obtain </a:t>
                </a:r>
                <a:endParaRPr lang="fr-FR" sz="24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fr-FR" sz="2400" b="1" i="1" dirty="0" smtClean="0">
                          <a:latin typeface="Cambria Math" panose="02040503050406030204" pitchFamily="18" charset="0"/>
                        </a:rPr>
                        <m:t>∫</m:t>
                      </m:r>
                      <m:sSubSup>
                        <m:sSubSupPr>
                          <m:ctrlPr>
                            <a:rPr lang="fr-FR" sz="2400" b="1" i="1" dirty="0" smtClean="0">
                              <a:latin typeface="Cambria Math" panose="02040503050406030204" pitchFamily="18" charset="0"/>
                            </a:rPr>
                          </m:ctrlPr>
                        </m:sSubSupPr>
                        <m:e>
                          <m:r>
                            <a:rPr lang="fr-FR" sz="2400" b="1" i="1" dirty="0" smtClean="0">
                              <a:latin typeface="Cambria Math" panose="02040503050406030204" pitchFamily="18" charset="0"/>
                            </a:rPr>
                            <m:t>𝒈𝑪</m:t>
                          </m:r>
                        </m:e>
                        <m:sub>
                          <m:r>
                            <a:rPr lang="fr-FR" sz="2400" b="1" i="1" dirty="0" smtClean="0">
                              <a:latin typeface="Cambria Math" panose="02040503050406030204" pitchFamily="18" charset="0"/>
                            </a:rPr>
                            <m:t>𝟏</m:t>
                          </m:r>
                        </m:sub>
                        <m:sup>
                          <m:r>
                            <a:rPr lang="fr-FR" sz="2400" b="1" i="1" dirty="0" smtClean="0">
                              <a:latin typeface="Cambria Math" panose="02040503050406030204" pitchFamily="18" charset="0"/>
                            </a:rPr>
                            <m:t>𝟐</m:t>
                          </m:r>
                        </m:sup>
                      </m:sSubSup>
                      <m:sSubSup>
                        <m:sSubSupPr>
                          <m:ctrlPr>
                            <a:rPr lang="fr-FR" sz="2400" b="1" i="1" dirty="0" smtClean="0">
                              <a:latin typeface="Cambria Math" panose="02040503050406030204" pitchFamily="18" charset="0"/>
                            </a:rPr>
                          </m:ctrlPr>
                        </m:sSubSupPr>
                        <m:e>
                          <m:r>
                            <a:rPr lang="fr-FR" sz="2400" b="1" i="1" dirty="0" smtClean="0">
                              <a:latin typeface="Cambria Math" panose="02040503050406030204" pitchFamily="18" charset="0"/>
                            </a:rPr>
                            <m:t>𝑽</m:t>
                          </m:r>
                        </m:e>
                        <m:sub>
                          <m:r>
                            <a:rPr lang="fr-FR" sz="2400" b="1" i="1" dirty="0" smtClean="0">
                              <a:latin typeface="Cambria Math" panose="02040503050406030204" pitchFamily="18" charset="0"/>
                            </a:rPr>
                            <m:t>𝟏</m:t>
                          </m:r>
                        </m:sub>
                        <m:sup>
                          <m:r>
                            <a:rPr lang="fr-FR" sz="2400" b="1" i="1" dirty="0" smtClean="0">
                              <a:latin typeface="Cambria Math" panose="02040503050406030204" pitchFamily="18" charset="0"/>
                            </a:rPr>
                            <m:t>𝟐</m:t>
                          </m:r>
                        </m:sup>
                      </m:sSubSup>
                      <m:r>
                        <a:rPr lang="fr-FR" sz="2400" b="1" i="1" dirty="0" smtClean="0">
                          <a:latin typeface="Cambria Math" panose="02040503050406030204" pitchFamily="18" charset="0"/>
                        </a:rPr>
                        <m:t>𝒅𝒙</m:t>
                      </m:r>
                      <m:r>
                        <a:rPr lang="en-US" sz="2400" i="1" dirty="0">
                          <a:latin typeface="Cambria Math" panose="02040503050406030204" pitchFamily="18" charset="0"/>
                        </a:rPr>
                        <m:t>=</m:t>
                      </m:r>
                      <m:f>
                        <m:fPr>
                          <m:ctrlPr>
                            <a:rPr lang="en-US" sz="2400" b="1" i="1" dirty="0">
                              <a:latin typeface="Cambria Math" panose="02040503050406030204" pitchFamily="18" charset="0"/>
                            </a:rPr>
                          </m:ctrlPr>
                        </m:fPr>
                        <m:num>
                          <m:sSup>
                            <m:sSupPr>
                              <m:ctrlPr>
                                <a:rPr lang="fr-FR" sz="2400" b="1" i="1" dirty="0" smtClean="0">
                                  <a:latin typeface="Cambria Math" panose="02040503050406030204" pitchFamily="18" charset="0"/>
                                </a:rPr>
                              </m:ctrlPr>
                            </m:sSupPr>
                            <m:e>
                              <m:d>
                                <m:dPr>
                                  <m:ctrlPr>
                                    <a:rPr lang="en-US" sz="2400" b="1" i="1" dirty="0">
                                      <a:latin typeface="Cambria Math" panose="02040503050406030204" pitchFamily="18" charset="0"/>
                                    </a:rPr>
                                  </m:ctrlPr>
                                </m:dPr>
                                <m:e>
                                  <m:r>
                                    <a:rPr lang="en-US" sz="2400" i="1" dirty="0">
                                      <a:latin typeface="Cambria Math" panose="02040503050406030204" pitchFamily="18" charset="0"/>
                                    </a:rPr>
                                    <m:t>∫</m:t>
                                  </m:r>
                                  <m:r>
                                    <a:rPr lang="en-US" sz="2400" i="1" dirty="0" err="1">
                                      <a:latin typeface="Cambria Math" panose="02040503050406030204" pitchFamily="18" charset="0"/>
                                    </a:rPr>
                                    <m:t>𝒈</m:t>
                                  </m:r>
                                  <m:sSub>
                                    <m:sSubPr>
                                      <m:ctrlPr>
                                        <a:rPr lang="en-US" sz="2400" i="1" dirty="0" err="1">
                                          <a:latin typeface="Cambria Math" panose="02040503050406030204" pitchFamily="18" charset="0"/>
                                        </a:rPr>
                                      </m:ctrlPr>
                                    </m:sSubPr>
                                    <m:e>
                                      <m:r>
                                        <a:rPr lang="en-US" sz="2400" i="1" dirty="0" err="1">
                                          <a:latin typeface="Cambria Math" panose="02040503050406030204" pitchFamily="18" charset="0"/>
                                        </a:rPr>
                                        <m:t>𝑽</m:t>
                                      </m:r>
                                    </m:e>
                                    <m:sub>
                                      <m:r>
                                        <a:rPr lang="fr-FR" sz="2400" b="1" i="1" dirty="0" smtClean="0">
                                          <a:latin typeface="Cambria Math" panose="02040503050406030204" pitchFamily="18" charset="0"/>
                                        </a:rPr>
                                        <m:t>𝟏</m:t>
                                      </m:r>
                                    </m:sub>
                                  </m:sSub>
                                  <m:r>
                                    <a:rPr lang="en-US" sz="2400" i="1" dirty="0">
                                      <a:latin typeface="Cambria Math" panose="02040503050406030204" pitchFamily="18" charset="0"/>
                                    </a:rPr>
                                    <m:t> </m:t>
                                  </m:r>
                                  <m:r>
                                    <a:rPr lang="en-US" sz="2400" i="1" dirty="0" err="1">
                                      <a:latin typeface="Cambria Math" panose="02040503050406030204" pitchFamily="18" charset="0"/>
                                    </a:rPr>
                                    <m:t>𝒇𝒅𝒙</m:t>
                                  </m:r>
                                </m:e>
                              </m:d>
                            </m:e>
                            <m:sup>
                              <m:r>
                                <a:rPr lang="fr-FR" sz="2400" b="1" i="1" dirty="0" smtClean="0">
                                  <a:latin typeface="Cambria Math" panose="02040503050406030204" pitchFamily="18" charset="0"/>
                                </a:rPr>
                                <m:t>𝟐</m:t>
                              </m:r>
                            </m:sup>
                          </m:sSup>
                        </m:num>
                        <m:den>
                          <m:r>
                            <a:rPr lang="en-US" sz="2400" i="1" dirty="0">
                              <a:latin typeface="Cambria Math" panose="02040503050406030204" pitchFamily="18" charset="0"/>
                            </a:rPr>
                            <m:t>∫</m:t>
                          </m:r>
                          <m:r>
                            <a:rPr lang="en-US" sz="2400" i="1" dirty="0">
                              <a:latin typeface="Cambria Math" panose="02040503050406030204" pitchFamily="18" charset="0"/>
                            </a:rPr>
                            <m:t>𝒈</m:t>
                          </m:r>
                          <m:sSubSup>
                            <m:sSubSupPr>
                              <m:ctrlPr>
                                <a:rPr lang="en-US" sz="2400" i="1" dirty="0">
                                  <a:latin typeface="Cambria Math" panose="02040503050406030204" pitchFamily="18" charset="0"/>
                                </a:rPr>
                              </m:ctrlPr>
                            </m:sSubSupPr>
                            <m:e>
                              <m:r>
                                <a:rPr lang="en-US" sz="2400" i="1" dirty="0">
                                  <a:latin typeface="Cambria Math" panose="02040503050406030204" pitchFamily="18" charset="0"/>
                                </a:rPr>
                                <m:t>𝑽</m:t>
                              </m:r>
                            </m:e>
                            <m:sub>
                              <m:r>
                                <a:rPr lang="fr-FR" sz="2400" b="1" i="1" dirty="0" smtClean="0">
                                  <a:latin typeface="Cambria Math" panose="02040503050406030204" pitchFamily="18" charset="0"/>
                                </a:rPr>
                                <m:t>𝟏</m:t>
                              </m:r>
                            </m:sub>
                            <m:sup>
                              <m:r>
                                <a:rPr lang="fr-FR" sz="2400" i="1" dirty="0">
                                  <a:latin typeface="Cambria Math" panose="02040503050406030204" pitchFamily="18" charset="0"/>
                                </a:rPr>
                                <m:t>𝟐</m:t>
                              </m:r>
                            </m:sup>
                          </m:sSubSup>
                          <m:r>
                            <a:rPr lang="en-US" sz="2400" i="1" dirty="0">
                              <a:latin typeface="Cambria Math" panose="02040503050406030204" pitchFamily="18" charset="0"/>
                            </a:rPr>
                            <m:t> </m:t>
                          </m:r>
                          <m:r>
                            <a:rPr lang="en-US" sz="2400" i="1" dirty="0">
                              <a:latin typeface="Cambria Math" panose="02040503050406030204" pitchFamily="18" charset="0"/>
                            </a:rPr>
                            <m:t>𝒅𝒙</m:t>
                          </m:r>
                        </m:den>
                      </m:f>
                    </m:oMath>
                  </m:oMathPara>
                </a14:m>
                <a:endParaRPr lang="fr-FR" sz="2400" dirty="0"/>
              </a:p>
              <a:p>
                <a:r>
                  <a:rPr lang="en-US" sz="2400" dirty="0"/>
                  <a:t>Hence </a:t>
                </a:r>
                <a:r>
                  <a:rPr lang="en-US" sz="2400" dirty="0">
                    <a:solidFill>
                      <a:srgbClr val="FF0000"/>
                    </a:solidFill>
                  </a:rPr>
                  <a:t>[Liouville does not do this!]</a:t>
                </a:r>
              </a:p>
              <a:p>
                <a:pPr/>
                <a14:m>
                  <m:oMathPara xmlns:m="http://schemas.openxmlformats.org/officeDocument/2006/math">
                    <m:oMathParaPr>
                      <m:jc m:val="centerGroup"/>
                    </m:oMathParaPr>
                    <m:oMath xmlns:m="http://schemas.openxmlformats.org/officeDocument/2006/math">
                      <m:sSup>
                        <m:sSupPr>
                          <m:ctrlPr>
                            <a:rPr lang="en-US" sz="2400" b="1" i="1" dirty="0" smtClean="0">
                              <a:latin typeface="Cambria Math" panose="02040503050406030204" pitchFamily="18" charset="0"/>
                            </a:rPr>
                          </m:ctrlPr>
                        </m:sSupPr>
                        <m:e>
                          <m:d>
                            <m:dPr>
                              <m:ctrlPr>
                                <a:rPr lang="en-US" sz="2400" b="1" i="1" dirty="0" smtClean="0">
                                  <a:latin typeface="Cambria Math" panose="02040503050406030204" pitchFamily="18" charset="0"/>
                                </a:rPr>
                              </m:ctrlPr>
                            </m:dPr>
                            <m:e>
                              <m:r>
                                <a:rPr lang="en-US" sz="2400" b="1" i="1" dirty="0" smtClean="0">
                                  <a:latin typeface="Cambria Math" panose="02040503050406030204" pitchFamily="18" charset="0"/>
                                </a:rPr>
                                <m:t>∫</m:t>
                              </m:r>
                              <m:r>
                                <a:rPr lang="en-US" sz="2400" b="1" i="1" dirty="0" smtClean="0">
                                  <a:latin typeface="Cambria Math" panose="02040503050406030204" pitchFamily="18" charset="0"/>
                                </a:rPr>
                                <m:t>𝒈</m:t>
                              </m:r>
                              <m:sSub>
                                <m:sSubPr>
                                  <m:ctrlPr>
                                    <a:rPr lang="en-US" sz="2400" b="1" i="1" dirty="0" smtClean="0">
                                      <a:latin typeface="Cambria Math" panose="02040503050406030204" pitchFamily="18" charset="0"/>
                                    </a:rPr>
                                  </m:ctrlPr>
                                </m:sSubPr>
                                <m:e>
                                  <m:r>
                                    <a:rPr lang="en-US" sz="2400" b="1" i="1" dirty="0" smtClean="0">
                                      <a:latin typeface="Cambria Math" panose="02040503050406030204" pitchFamily="18" charset="0"/>
                                    </a:rPr>
                                    <m:t>𝑽</m:t>
                                  </m:r>
                                </m:e>
                                <m:sub>
                                  <m:r>
                                    <a:rPr lang="en-US" sz="2400" b="1" i="1" dirty="0" smtClean="0">
                                      <a:latin typeface="Cambria Math" panose="02040503050406030204" pitchFamily="18" charset="0"/>
                                    </a:rPr>
                                    <m:t>𝟏</m:t>
                                  </m:r>
                                </m:sub>
                              </m:sSub>
                              <m:r>
                                <a:rPr lang="en-US" sz="2400" b="1" i="1" dirty="0" smtClean="0">
                                  <a:latin typeface="Cambria Math" panose="02040503050406030204" pitchFamily="18" charset="0"/>
                                </a:rPr>
                                <m:t> </m:t>
                              </m:r>
                              <m:r>
                                <a:rPr lang="en-US" sz="2400" b="1" i="1" dirty="0" err="1" smtClean="0">
                                  <a:latin typeface="Cambria Math" panose="02040503050406030204" pitchFamily="18" charset="0"/>
                                </a:rPr>
                                <m:t>𝒇𝒅𝒙</m:t>
                              </m:r>
                            </m:e>
                          </m:d>
                        </m:e>
                        <m:sup>
                          <m:r>
                            <a:rPr lang="en-US" sz="2400" b="1" i="1" dirty="0" smtClean="0">
                              <a:latin typeface="Cambria Math" panose="02040503050406030204" pitchFamily="18" charset="0"/>
                            </a:rPr>
                            <m:t>𝟐</m:t>
                          </m:r>
                        </m:sup>
                      </m:sSup>
                      <m:r>
                        <a:rPr lang="en-US" sz="2400" b="1" i="1" dirty="0" smtClean="0">
                          <a:latin typeface="Cambria Math" panose="02040503050406030204" pitchFamily="18" charset="0"/>
                        </a:rPr>
                        <m:t>≤∫</m:t>
                      </m:r>
                      <m:r>
                        <a:rPr lang="en-US" sz="2400" b="1" i="1" dirty="0" smtClean="0">
                          <a:latin typeface="Cambria Math" panose="02040503050406030204" pitchFamily="18" charset="0"/>
                        </a:rPr>
                        <m:t>𝒈</m:t>
                      </m:r>
                      <m:sSubSup>
                        <m:sSubSupPr>
                          <m:ctrlPr>
                            <a:rPr lang="en-US" sz="2400" b="1" i="1" dirty="0" smtClean="0">
                              <a:latin typeface="Cambria Math" panose="02040503050406030204" pitchFamily="18" charset="0"/>
                            </a:rPr>
                          </m:ctrlPr>
                        </m:sSubSupPr>
                        <m:e>
                          <m:r>
                            <a:rPr lang="en-US" sz="2400" b="1" i="1" dirty="0" smtClean="0">
                              <a:latin typeface="Cambria Math" panose="02040503050406030204" pitchFamily="18" charset="0"/>
                            </a:rPr>
                            <m:t>𝑽</m:t>
                          </m:r>
                        </m:e>
                        <m:sub>
                          <m:r>
                            <a:rPr lang="en-US" sz="2400" b="1" i="1" dirty="0" smtClean="0">
                              <a:latin typeface="Cambria Math" panose="02040503050406030204" pitchFamily="18" charset="0"/>
                            </a:rPr>
                            <m:t>𝟏</m:t>
                          </m:r>
                        </m:sub>
                        <m:sup>
                          <m:r>
                            <a:rPr lang="en-US" sz="2400" b="1" i="1" dirty="0" smtClean="0">
                              <a:latin typeface="Cambria Math" panose="02040503050406030204" pitchFamily="18" charset="0"/>
                            </a:rPr>
                            <m:t>𝟐</m:t>
                          </m:r>
                        </m:sup>
                      </m:sSubSup>
                      <m:r>
                        <a:rPr lang="en-US" sz="2400" b="1" i="1" dirty="0" smtClean="0">
                          <a:latin typeface="Cambria Math" panose="02040503050406030204" pitchFamily="18" charset="0"/>
                        </a:rPr>
                        <m:t> </m:t>
                      </m:r>
                      <m:r>
                        <a:rPr lang="en-US" sz="2400" b="1" i="1" dirty="0" smtClean="0">
                          <a:latin typeface="Cambria Math" panose="02040503050406030204" pitchFamily="18" charset="0"/>
                        </a:rPr>
                        <m:t>𝒅𝒙</m:t>
                      </m:r>
                      <m:r>
                        <a:rPr lang="en-US" sz="2400" b="1" i="1" dirty="0" smtClean="0">
                          <a:latin typeface="Cambria Math" panose="02040503050406030204" pitchFamily="18" charset="0"/>
                        </a:rPr>
                        <m:t>∫</m:t>
                      </m:r>
                      <m:r>
                        <a:rPr lang="en-US" sz="2400" b="1" i="1" dirty="0" smtClean="0">
                          <a:latin typeface="Cambria Math" panose="02040503050406030204" pitchFamily="18" charset="0"/>
                        </a:rPr>
                        <m:t>𝒈</m:t>
                      </m:r>
                      <m:sSup>
                        <m:sSupPr>
                          <m:ctrlPr>
                            <a:rPr lang="en-US" sz="2400" b="1" i="1" dirty="0" smtClean="0">
                              <a:latin typeface="Cambria Math" panose="02040503050406030204" pitchFamily="18" charset="0"/>
                            </a:rPr>
                          </m:ctrlPr>
                        </m:sSupPr>
                        <m:e>
                          <m:r>
                            <a:rPr lang="en-US" sz="2400" b="1" i="1" dirty="0" smtClean="0">
                              <a:latin typeface="Cambria Math" panose="02040503050406030204" pitchFamily="18" charset="0"/>
                            </a:rPr>
                            <m:t>𝒇</m:t>
                          </m:r>
                        </m:e>
                        <m:sup>
                          <m:r>
                            <a:rPr lang="en-US" sz="2400" b="1" i="1" dirty="0" smtClean="0">
                              <a:latin typeface="Cambria Math" panose="02040503050406030204" pitchFamily="18" charset="0"/>
                            </a:rPr>
                            <m:t>𝟐</m:t>
                          </m:r>
                        </m:sup>
                      </m:sSup>
                      <m:r>
                        <a:rPr lang="en-US" sz="2400" b="1" i="1" dirty="0" smtClean="0">
                          <a:latin typeface="Cambria Math" panose="02040503050406030204" pitchFamily="18" charset="0"/>
                        </a:rPr>
                        <m:t> </m:t>
                      </m:r>
                      <m:r>
                        <a:rPr lang="en-US" sz="2400" b="1" i="1" dirty="0" smtClean="0">
                          <a:latin typeface="Cambria Math" panose="02040503050406030204" pitchFamily="18" charset="0"/>
                        </a:rPr>
                        <m:t>𝒅𝒙</m:t>
                      </m:r>
                      <m:r>
                        <a:rPr lang="en-US" sz="2400" b="1" i="1" dirty="0" smtClean="0">
                          <a:latin typeface="Cambria Math" panose="02040503050406030204" pitchFamily="18" charset="0"/>
                        </a:rPr>
                        <m:t>.</m:t>
                      </m:r>
                    </m:oMath>
                  </m:oMathPara>
                </a14:m>
                <a:endParaRPr lang="en-US" sz="2400" dirty="0"/>
              </a:p>
              <a:p>
                <a:r>
                  <a:rPr lang="en-US" sz="2400" dirty="0"/>
                  <a:t>If </a:t>
                </a:r>
                <a14:m>
                  <m:oMath xmlns:m="http://schemas.openxmlformats.org/officeDocument/2006/math">
                    <m:r>
                      <a:rPr lang="en-US" sz="2400" b="1" i="1" dirty="0" smtClean="0">
                        <a:latin typeface="Cambria Math" panose="02040503050406030204" pitchFamily="18" charset="0"/>
                      </a:rPr>
                      <m:t>𝒈</m:t>
                    </m:r>
                    <m:r>
                      <a:rPr lang="en-US" sz="2400" b="1" i="1" dirty="0" smtClean="0">
                        <a:latin typeface="Cambria Math" panose="02040503050406030204" pitchFamily="18" charset="0"/>
                      </a:rPr>
                      <m:t>=</m:t>
                    </m:r>
                    <m:r>
                      <a:rPr lang="en-US" sz="2400" b="1" i="1" dirty="0" smtClean="0">
                        <a:latin typeface="Cambria Math" panose="02040503050406030204" pitchFamily="18" charset="0"/>
                      </a:rPr>
                      <m:t>𝟏</m:t>
                    </m:r>
                  </m:oMath>
                </a14:m>
                <a:r>
                  <a:rPr lang="en-US" sz="2400" dirty="0"/>
                  <a:t> : special case of </a:t>
                </a:r>
                <a:r>
                  <a:rPr lang="en-US" sz="2400" dirty="0" err="1"/>
                  <a:t>Bunyakovsky’s</a:t>
                </a:r>
                <a:r>
                  <a:rPr lang="en-US" sz="2400" dirty="0"/>
                  <a:t> inequality. </a:t>
                </a:r>
                <a:endParaRPr lang="fr-FR" sz="2400" dirty="0"/>
              </a:p>
            </p:txBody>
          </p:sp>
        </mc:Choice>
        <mc:Fallback xmlns="">
          <p:sp>
            <p:nvSpPr>
              <p:cNvPr id="3" name="Espace réservé du contenu 2">
                <a:extLst>
                  <a:ext uri="{FF2B5EF4-FFF2-40B4-BE49-F238E27FC236}">
                    <a16:creationId xmlns:a16="http://schemas.microsoft.com/office/drawing/2014/main" id="{4B30A8CD-7E68-4567-B40B-4D9FD49689FC}"/>
                  </a:ext>
                </a:extLst>
              </p:cNvPr>
              <p:cNvSpPr>
                <a:spLocks noGrp="1" noRot="1" noChangeAspect="1" noMove="1" noResize="1" noEditPoints="1" noAdjustHandles="1" noChangeArrowheads="1" noChangeShapeType="1" noTextEdit="1"/>
              </p:cNvSpPr>
              <p:nvPr>
                <p:ph idx="1"/>
              </p:nvPr>
            </p:nvSpPr>
            <p:spPr>
              <a:xfrm>
                <a:off x="457199" y="908721"/>
                <a:ext cx="8570295" cy="5715634"/>
              </a:xfrm>
              <a:blipFill>
                <a:blip r:embed="rId3"/>
                <a:stretch>
                  <a:fillRect l="-1067" t="-746"/>
                </a:stretch>
              </a:blipFill>
            </p:spPr>
            <p:txBody>
              <a:bodyPr/>
              <a:lstStyle/>
              <a:p>
                <a:r>
                  <a:rPr lang="fr-FR">
                    <a:noFill/>
                  </a:rPr>
                  <a:t> </a:t>
                </a:r>
              </a:p>
            </p:txBody>
          </p:sp>
        </mc:Fallback>
      </mc:AlternateContent>
    </p:spTree>
    <p:extLst>
      <p:ext uri="{BB962C8B-B14F-4D97-AF65-F5344CB8AC3E}">
        <p14:creationId xmlns:p14="http://schemas.microsoft.com/office/powerpoint/2010/main" val="284601857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9FE75-C48F-46F7-BB6E-1B6BB435532E}"/>
              </a:ext>
            </a:extLst>
          </p:cNvPr>
          <p:cNvSpPr>
            <a:spLocks noGrp="1"/>
          </p:cNvSpPr>
          <p:nvPr>
            <p:ph type="title"/>
          </p:nvPr>
        </p:nvSpPr>
        <p:spPr/>
        <p:txBody>
          <a:bodyPr/>
          <a:lstStyle/>
          <a:p>
            <a:r>
              <a:rPr lang="fr-FR" dirty="0"/>
              <a:t>J. Liouville (1836)</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4B30A8CD-7E68-4567-B40B-4D9FD49689FC}"/>
                  </a:ext>
                </a:extLst>
              </p:cNvPr>
              <p:cNvSpPr>
                <a:spLocks noGrp="1"/>
              </p:cNvSpPr>
              <p:nvPr>
                <p:ph idx="1"/>
              </p:nvPr>
            </p:nvSpPr>
            <p:spPr>
              <a:xfrm>
                <a:off x="457200" y="1752600"/>
                <a:ext cx="7620000" cy="4646730"/>
              </a:xfrm>
            </p:spPr>
            <p:txBody>
              <a:bodyPr/>
              <a:lstStyle/>
              <a:p>
                <a:r>
                  <a:rPr lang="en-US" dirty="0"/>
                  <a:t>To obtain it in </a:t>
                </a:r>
                <a:r>
                  <a:rPr lang="en-US" dirty="0">
                    <a:solidFill>
                      <a:srgbClr val="0000FF"/>
                    </a:solidFill>
                  </a:rPr>
                  <a:t>full generality</a:t>
                </a:r>
                <a:r>
                  <a:rPr lang="en-US" dirty="0"/>
                  <a:t>, not only should one </a:t>
                </a:r>
                <a:r>
                  <a:rPr lang="en-US" dirty="0">
                    <a:solidFill>
                      <a:srgbClr val="0000FF"/>
                    </a:solidFill>
                  </a:rPr>
                  <a:t>take a geometric view </a:t>
                </a:r>
                <a:r>
                  <a:rPr lang="en-US" dirty="0"/>
                  <a:t>and interpret the left-hand side in terms of the </a:t>
                </a:r>
                <a:r>
                  <a:rPr lang="en-US" dirty="0">
                    <a:solidFill>
                      <a:srgbClr val="0000FF"/>
                    </a:solidFill>
                  </a:rPr>
                  <a:t>projection of </a:t>
                </a:r>
                <a14:m>
                  <m:oMath xmlns:m="http://schemas.openxmlformats.org/officeDocument/2006/math">
                    <m:r>
                      <a:rPr lang="en-US" b="1" i="1" dirty="0" smtClean="0">
                        <a:solidFill>
                          <a:srgbClr val="0000FF"/>
                        </a:solidFill>
                        <a:latin typeface="Cambria Math" panose="02040503050406030204" pitchFamily="18" charset="0"/>
                      </a:rPr>
                      <m:t>𝒇</m:t>
                    </m:r>
                  </m:oMath>
                </a14:m>
                <a:r>
                  <a:rPr lang="en-US" dirty="0">
                    <a:solidFill>
                      <a:srgbClr val="0000FF"/>
                    </a:solidFill>
                  </a:rPr>
                  <a:t> on the line generated by </a:t>
                </a:r>
                <a14:m>
                  <m:oMath xmlns:m="http://schemas.openxmlformats.org/officeDocument/2006/math">
                    <m:sSub>
                      <m:sSubPr>
                        <m:ctrlPr>
                          <a:rPr lang="en-US" b="1" i="1" dirty="0" smtClean="0">
                            <a:solidFill>
                              <a:srgbClr val="0000FF"/>
                            </a:solidFill>
                            <a:latin typeface="Cambria Math" panose="02040503050406030204" pitchFamily="18" charset="0"/>
                          </a:rPr>
                        </m:ctrlPr>
                      </m:sSubPr>
                      <m:e>
                        <m:r>
                          <a:rPr lang="en-US" b="1" i="1" dirty="0" smtClean="0">
                            <a:solidFill>
                              <a:srgbClr val="0000FF"/>
                            </a:solidFill>
                            <a:latin typeface="Cambria Math" panose="02040503050406030204" pitchFamily="18" charset="0"/>
                          </a:rPr>
                          <m:t>𝑽</m:t>
                        </m:r>
                      </m:e>
                      <m:sub>
                        <m:r>
                          <a:rPr lang="en-US" b="1" i="1" dirty="0" smtClean="0">
                            <a:solidFill>
                              <a:srgbClr val="0000FF"/>
                            </a:solidFill>
                            <a:latin typeface="Cambria Math" panose="02040503050406030204" pitchFamily="18" charset="0"/>
                          </a:rPr>
                          <m:t>𝟏</m:t>
                        </m:r>
                      </m:sub>
                    </m:sSub>
                  </m:oMath>
                </a14:m>
                <a:r>
                  <a:rPr lang="en-US" dirty="0"/>
                  <a:t>, one should also </a:t>
                </a:r>
                <a:r>
                  <a:rPr lang="en-US" dirty="0">
                    <a:solidFill>
                      <a:schemeClr val="tx2"/>
                    </a:solidFill>
                  </a:rPr>
                  <a:t>consider that any nonzero continuous function can be the first element of </a:t>
                </a:r>
                <a:r>
                  <a:rPr lang="en-US" dirty="0"/>
                  <a:t>what we now call </a:t>
                </a:r>
                <a:r>
                  <a:rPr lang="en-US" dirty="0">
                    <a:solidFill>
                      <a:schemeClr val="tx2"/>
                    </a:solidFill>
                  </a:rPr>
                  <a:t>a Hilbert basis</a:t>
                </a:r>
                <a:r>
                  <a:rPr lang="en-US" dirty="0"/>
                  <a:t>. These ideas appear much later. </a:t>
                </a:r>
              </a:p>
              <a:p>
                <a:r>
                  <a:rPr lang="en-US" dirty="0">
                    <a:solidFill>
                      <a:srgbClr val="008000"/>
                    </a:solidFill>
                  </a:rPr>
                  <a:t>Thus, Liouville did not obtain </a:t>
                </a:r>
                <a:r>
                  <a:rPr lang="en-US" dirty="0" err="1">
                    <a:solidFill>
                      <a:srgbClr val="008000"/>
                    </a:solidFill>
                  </a:rPr>
                  <a:t>Bunyakovsky’s</a:t>
                </a:r>
                <a:r>
                  <a:rPr lang="en-US" dirty="0">
                    <a:solidFill>
                      <a:srgbClr val="008000"/>
                    </a:solidFill>
                  </a:rPr>
                  <a:t> inequality, although he had the mathematical tools to prove it, because the line of his mathematical discourse made it impossible for him to see it.</a:t>
                </a:r>
              </a:p>
              <a:p>
                <a:endParaRPr lang="fr-FR" dirty="0"/>
              </a:p>
            </p:txBody>
          </p:sp>
        </mc:Choice>
        <mc:Fallback xmlns="">
          <p:sp>
            <p:nvSpPr>
              <p:cNvPr id="3" name="Espace réservé du contenu 2">
                <a:extLst>
                  <a:ext uri="{FF2B5EF4-FFF2-40B4-BE49-F238E27FC236}">
                    <a16:creationId xmlns:a16="http://schemas.microsoft.com/office/drawing/2014/main" id="{4B30A8CD-7E68-4567-B40B-4D9FD49689FC}"/>
                  </a:ext>
                </a:extLst>
              </p:cNvPr>
              <p:cNvSpPr>
                <a:spLocks noGrp="1" noRot="1" noChangeAspect="1" noMove="1" noResize="1" noEditPoints="1" noAdjustHandles="1" noChangeArrowheads="1" noChangeShapeType="1" noTextEdit="1"/>
              </p:cNvSpPr>
              <p:nvPr>
                <p:ph idx="1"/>
              </p:nvPr>
            </p:nvSpPr>
            <p:spPr>
              <a:xfrm>
                <a:off x="457200" y="1752600"/>
                <a:ext cx="7620000" cy="4646730"/>
              </a:xfrm>
              <a:blipFill>
                <a:blip r:embed="rId3"/>
                <a:stretch>
                  <a:fillRect l="-800" t="-656" r="-960"/>
                </a:stretch>
              </a:blipFill>
            </p:spPr>
            <p:txBody>
              <a:bodyPr/>
              <a:lstStyle/>
              <a:p>
                <a:r>
                  <a:rPr lang="fr-FR">
                    <a:noFill/>
                  </a:rPr>
                  <a:t> </a:t>
                </a:r>
              </a:p>
            </p:txBody>
          </p:sp>
        </mc:Fallback>
      </mc:AlternateContent>
    </p:spTree>
    <p:extLst>
      <p:ext uri="{BB962C8B-B14F-4D97-AF65-F5344CB8AC3E}">
        <p14:creationId xmlns:p14="http://schemas.microsoft.com/office/powerpoint/2010/main" val="177754742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7687"/>
            <a:ext cx="7445170" cy="826038"/>
          </a:xfrm>
        </p:spPr>
        <p:txBody>
          <a:bodyPr>
            <a:normAutofit/>
          </a:bodyPr>
          <a:lstStyle/>
          <a:p>
            <a:endParaRPr lang="en-US" dirty="0"/>
          </a:p>
        </p:txBody>
      </p:sp>
      <p:sp>
        <p:nvSpPr>
          <p:cNvPr id="4" name="Espace réservé du contenu 3"/>
          <p:cNvSpPr>
            <a:spLocks noGrp="1"/>
          </p:cNvSpPr>
          <p:nvPr>
            <p:ph idx="1"/>
          </p:nvPr>
        </p:nvSpPr>
        <p:spPr>
          <a:xfrm>
            <a:off x="434734" y="1313765"/>
            <a:ext cx="8030235" cy="5130570"/>
          </a:xfrm>
        </p:spPr>
        <p:txBody>
          <a:bodyPr/>
          <a:lstStyle/>
          <a:p>
            <a:pPr>
              <a:buFont typeface="Arial" charset="0"/>
              <a:buChar char="•"/>
            </a:pPr>
            <a:r>
              <a:rPr lang="ru-RU" sz="2800" dirty="0"/>
              <a:t>Позвольте мне прежде всего поблагодарить профессора Галину Ивановну Синкевич за любезное приглашение и за предоставленную мне возможность изучить один из аспектов истории Санкт-Петербургской математической школы. Я также благодарен Галине Ивановне за то, что она предоставила вам возможность прочитать текст презентации моего выступления на русском языке.</a:t>
            </a:r>
          </a:p>
          <a:p>
            <a:pPr marL="0" indent="0"/>
            <a:endParaRPr lang="ru-RU" sz="2800" dirty="0"/>
          </a:p>
        </p:txBody>
      </p:sp>
    </p:spTree>
    <p:extLst>
      <p:ext uri="{BB962C8B-B14F-4D97-AF65-F5344CB8AC3E}">
        <p14:creationId xmlns:p14="http://schemas.microsoft.com/office/powerpoint/2010/main" val="213079437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9FE75-C48F-46F7-BB6E-1B6BB435532E}"/>
              </a:ext>
            </a:extLst>
          </p:cNvPr>
          <p:cNvSpPr>
            <a:spLocks noGrp="1"/>
          </p:cNvSpPr>
          <p:nvPr>
            <p:ph type="title"/>
          </p:nvPr>
        </p:nvSpPr>
        <p:spPr>
          <a:xfrm>
            <a:off x="457200" y="152400"/>
            <a:ext cx="5791200" cy="801325"/>
          </a:xfrm>
        </p:spPr>
        <p:txBody>
          <a:bodyPr/>
          <a:lstStyle/>
          <a:p>
            <a:r>
              <a:rPr lang="fr-FR" dirty="0"/>
              <a:t>H. Grassmann (1862)</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4B30A8CD-7E68-4567-B40B-4D9FD49689FC}"/>
                  </a:ext>
                </a:extLst>
              </p:cNvPr>
              <p:cNvSpPr>
                <a:spLocks noGrp="1"/>
              </p:cNvSpPr>
              <p:nvPr>
                <p:ph idx="1"/>
              </p:nvPr>
            </p:nvSpPr>
            <p:spPr>
              <a:xfrm>
                <a:off x="296525" y="967244"/>
                <a:ext cx="8460940" cy="5738355"/>
              </a:xfrm>
            </p:spPr>
            <p:txBody>
              <a:bodyPr/>
              <a:lstStyle/>
              <a:p>
                <a:r>
                  <a:rPr lang="en-US" sz="2400" dirty="0"/>
                  <a:t>H. </a:t>
                </a:r>
                <a:r>
                  <a:rPr lang="en-US" sz="2400" dirty="0" err="1"/>
                  <a:t>Grassmann</a:t>
                </a:r>
                <a:r>
                  <a:rPr lang="en-US" sz="2400" dirty="0"/>
                  <a:t>  (1862) in his </a:t>
                </a:r>
                <a:r>
                  <a:rPr lang="en-US" sz="2400" i="1" dirty="0" err="1"/>
                  <a:t>Ausdehnungslehre</a:t>
                </a:r>
                <a:r>
                  <a:rPr lang="en-US" sz="2400" dirty="0"/>
                  <a:t>, takes a </a:t>
                </a:r>
                <a:r>
                  <a:rPr lang="en-US" sz="2400" dirty="0">
                    <a:solidFill>
                      <a:srgbClr val="0000FF"/>
                    </a:solidFill>
                  </a:rPr>
                  <a:t>fully geometric view</a:t>
                </a:r>
                <a:r>
                  <a:rPr lang="en-US" sz="2400" dirty="0"/>
                  <a:t>, </a:t>
                </a:r>
                <a:r>
                  <a:rPr lang="en-US" sz="2400" dirty="0">
                    <a:solidFill>
                      <a:srgbClr val="FF0000"/>
                    </a:solidFill>
                  </a:rPr>
                  <a:t>but does not apply it to functions</a:t>
                </a:r>
                <a:r>
                  <a:rPr lang="en-US" sz="2400" dirty="0"/>
                  <a:t>. In addition, </a:t>
                </a:r>
                <a:r>
                  <a:rPr lang="en-US" sz="2400" dirty="0">
                    <a:solidFill>
                      <a:srgbClr val="0000FF"/>
                    </a:solidFill>
                  </a:rPr>
                  <a:t>he does state the abstract form </a:t>
                </a:r>
                <a:r>
                  <a:rPr lang="en-US" sz="2400" dirty="0"/>
                  <a:t>of the “Cauchy-Schwarz” inequality, </a:t>
                </a:r>
                <a:r>
                  <a:rPr lang="en-US" sz="2400" dirty="0">
                    <a:solidFill>
                      <a:srgbClr val="FF0000"/>
                    </a:solidFill>
                  </a:rPr>
                  <a:t>but does not prove it!</a:t>
                </a:r>
                <a:r>
                  <a:rPr lang="en-US" sz="2400" dirty="0"/>
                  <a:t> </a:t>
                </a:r>
              </a:p>
              <a:p>
                <a:r>
                  <a:rPr lang="en-US" sz="2400" dirty="0"/>
                  <a:t>He defines the length of the “shadow” (orthogonal projection) of one line segment on another and calls the ratio between the two the cosine of an angle, without checking that his “cosine” does not exceed 1 in absolute value. In his notation, he writes  </a:t>
                </a:r>
                <a14:m>
                  <m:oMath xmlns:m="http://schemas.openxmlformats.org/officeDocument/2006/math">
                    <m:r>
                      <a:rPr lang="en-US" sz="2400" b="1" i="1" dirty="0" smtClean="0">
                        <a:latin typeface="Cambria Math" panose="02040503050406030204" pitchFamily="18" charset="0"/>
                      </a:rPr>
                      <m:t>𝒄𝒐𝒔</m:t>
                    </m:r>
                    <m:r>
                      <a:rPr lang="en-US" sz="2400" b="1" i="1" dirty="0" smtClean="0">
                        <a:latin typeface="Cambria Math" panose="02040503050406030204" pitchFamily="18" charset="0"/>
                      </a:rPr>
                      <m:t>⁡∠ </m:t>
                    </m:r>
                    <m:r>
                      <a:rPr lang="en-US" sz="2400" b="1" i="1" dirty="0" smtClean="0">
                        <a:latin typeface="Cambria Math" panose="02040503050406030204" pitchFamily="18" charset="0"/>
                      </a:rPr>
                      <m:t>𝑨𝑩</m:t>
                    </m:r>
                    <m:r>
                      <a:rPr lang="en-US" sz="2400" b="1" i="1" dirty="0" smtClean="0">
                        <a:latin typeface="Cambria Math" panose="02040503050406030204" pitchFamily="18" charset="0"/>
                      </a:rPr>
                      <m:t>=[</m:t>
                    </m:r>
                    <m:r>
                      <a:rPr lang="en-US" sz="2400" b="1" i="1" dirty="0" smtClean="0">
                        <a:latin typeface="Cambria Math" panose="02040503050406030204" pitchFamily="18" charset="0"/>
                      </a:rPr>
                      <m:t>𝑨</m:t>
                    </m:r>
                    <m:r>
                      <a:rPr lang="en-US" sz="2400" b="1" i="1" dirty="0" smtClean="0">
                        <a:latin typeface="Cambria Math" panose="02040503050406030204" pitchFamily="18" charset="0"/>
                      </a:rPr>
                      <m:t>│</m:t>
                    </m:r>
                    <m:r>
                      <a:rPr lang="en-US" sz="2400" b="1" i="1" dirty="0" smtClean="0">
                        <a:latin typeface="Cambria Math" panose="02040503050406030204" pitchFamily="18" charset="0"/>
                      </a:rPr>
                      <m:t>𝑩</m:t>
                    </m:r>
                    <m:r>
                      <a:rPr lang="en-US" sz="2400" b="1" i="1" dirty="0" smtClean="0">
                        <a:latin typeface="Cambria Math" panose="02040503050406030204" pitchFamily="18" charset="0"/>
                      </a:rPr>
                      <m:t>]/</m:t>
                    </m:r>
                    <m:r>
                      <a:rPr lang="en-US" sz="2400" b="1" i="1" dirty="0" smtClean="0">
                        <a:latin typeface="Cambria Math" panose="02040503050406030204" pitchFamily="18" charset="0"/>
                      </a:rPr>
                      <m:t>𝜶𝜷</m:t>
                    </m:r>
                    <m:r>
                      <a:rPr lang="en-US" sz="2400" b="1" i="1" dirty="0" smtClean="0">
                        <a:latin typeface="Cambria Math" panose="02040503050406030204" pitchFamily="18" charset="0"/>
                      </a:rPr>
                      <m:t> </m:t>
                    </m:r>
                  </m:oMath>
                </a14:m>
                <a:r>
                  <a:rPr lang="en-US" sz="2400" dirty="0"/>
                  <a:t>with </a:t>
                </a:r>
                <a14:m>
                  <m:oMath xmlns:m="http://schemas.openxmlformats.org/officeDocument/2006/math">
                    <m:r>
                      <a:rPr lang="en-US" sz="2400" b="1" i="1" dirty="0" smtClean="0">
                        <a:latin typeface="Cambria Math" panose="02040503050406030204" pitchFamily="18" charset="0"/>
                      </a:rPr>
                      <m:t>∠</m:t>
                    </m:r>
                    <m:r>
                      <a:rPr lang="en-US" sz="2400" b="1" i="1" dirty="0" smtClean="0">
                        <a:latin typeface="Cambria Math" panose="02040503050406030204" pitchFamily="18" charset="0"/>
                      </a:rPr>
                      <m:t>𝑨𝑩</m:t>
                    </m:r>
                    <m:r>
                      <a:rPr lang="en-US" sz="2400" b="1" i="1" dirty="0" smtClean="0">
                        <a:latin typeface="Cambria Math" panose="02040503050406030204" pitchFamily="18" charset="0"/>
                      </a:rPr>
                      <m:t>  </m:t>
                    </m:r>
                  </m:oMath>
                </a14:m>
                <a:r>
                  <a:rPr lang="en-US" sz="2400" dirty="0"/>
                  <a:t>between 0 and </a:t>
                </a:r>
                <a14:m>
                  <m:oMath xmlns:m="http://schemas.openxmlformats.org/officeDocument/2006/math">
                    <m:r>
                      <a:rPr lang="en-US" sz="2400" b="1" i="1" dirty="0" smtClean="0">
                        <a:latin typeface="Cambria Math" panose="02040503050406030204" pitchFamily="18" charset="0"/>
                      </a:rPr>
                      <m:t>𝝅</m:t>
                    </m:r>
                  </m:oMath>
                </a14:m>
                <a:r>
                  <a:rPr lang="en-US" sz="2400" dirty="0"/>
                  <a:t>. The proof would be easy to supply in his formalism. H. </a:t>
                </a:r>
                <a:r>
                  <a:rPr lang="en-US" sz="2400" dirty="0" err="1"/>
                  <a:t>Grassmann</a:t>
                </a:r>
                <a:r>
                  <a:rPr lang="en-US" sz="2400" dirty="0"/>
                  <a:t> may have had this proof in mind </a:t>
                </a:r>
                <a:r>
                  <a:rPr lang="en-US" sz="2400" dirty="0">
                    <a:solidFill>
                      <a:srgbClr val="008000"/>
                    </a:solidFill>
                  </a:rPr>
                  <a:t>but does not seem to have separated his geometric intuition from the abstract formalism</a:t>
                </a:r>
                <a:r>
                  <a:rPr lang="en-US" sz="2400" dirty="0"/>
                  <a:t>. </a:t>
                </a:r>
              </a:p>
              <a:p>
                <a:endParaRPr lang="en-US" dirty="0"/>
              </a:p>
              <a:p>
                <a:endParaRPr lang="fr-FR" dirty="0"/>
              </a:p>
            </p:txBody>
          </p:sp>
        </mc:Choice>
        <mc:Fallback xmlns="">
          <p:sp>
            <p:nvSpPr>
              <p:cNvPr id="3" name="Espace réservé du contenu 2">
                <a:extLst>
                  <a:ext uri="{FF2B5EF4-FFF2-40B4-BE49-F238E27FC236}">
                    <a16:creationId xmlns:a16="http://schemas.microsoft.com/office/drawing/2014/main" id="{4B30A8CD-7E68-4567-B40B-4D9FD49689FC}"/>
                  </a:ext>
                </a:extLst>
              </p:cNvPr>
              <p:cNvSpPr>
                <a:spLocks noGrp="1" noRot="1" noChangeAspect="1" noMove="1" noResize="1" noEditPoints="1" noAdjustHandles="1" noChangeArrowheads="1" noChangeShapeType="1" noTextEdit="1"/>
              </p:cNvSpPr>
              <p:nvPr>
                <p:ph idx="1"/>
              </p:nvPr>
            </p:nvSpPr>
            <p:spPr>
              <a:xfrm>
                <a:off x="296525" y="967244"/>
                <a:ext cx="8460940" cy="5738355"/>
              </a:xfrm>
              <a:blipFill>
                <a:blip r:embed="rId3"/>
                <a:stretch>
                  <a:fillRect l="-1153" t="-744" r="-1729" b="-3294"/>
                </a:stretch>
              </a:blipFill>
            </p:spPr>
            <p:txBody>
              <a:bodyPr/>
              <a:lstStyle/>
              <a:p>
                <a:r>
                  <a:rPr lang="fr-FR">
                    <a:noFill/>
                  </a:rPr>
                  <a:t> </a:t>
                </a:r>
              </a:p>
            </p:txBody>
          </p:sp>
        </mc:Fallback>
      </mc:AlternateContent>
    </p:spTree>
    <p:extLst>
      <p:ext uri="{BB962C8B-B14F-4D97-AF65-F5344CB8AC3E}">
        <p14:creationId xmlns:p14="http://schemas.microsoft.com/office/powerpoint/2010/main" val="355854553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68313" y="1628800"/>
            <a:ext cx="8229600" cy="2079600"/>
          </a:xfrm>
        </p:spPr>
        <p:txBody>
          <a:bodyPr>
            <a:normAutofit fontScale="90000"/>
          </a:bodyPr>
          <a:lstStyle/>
          <a:p>
            <a:pPr algn="ctr" eaLnBrk="1" hangingPunct="1"/>
            <a:r>
              <a:rPr lang="en-US" altLang="fr-FR" b="1" dirty="0"/>
              <a:t>3.	V. </a:t>
            </a:r>
            <a:r>
              <a:rPr lang="en-US" altLang="fr-FR" b="1" dirty="0" err="1"/>
              <a:t>Ya</a:t>
            </a:r>
            <a:r>
              <a:rPr lang="en-US" altLang="fr-FR" b="1" dirty="0"/>
              <a:t>. </a:t>
            </a:r>
            <a:r>
              <a:rPr lang="en-US" altLang="fr-FR" b="1" dirty="0" err="1"/>
              <a:t>Bunyakovsky’s</a:t>
            </a:r>
            <a:r>
              <a:rPr lang="en-US" altLang="fr-FR" b="1" dirty="0"/>
              <a:t> paper : </a:t>
            </a:r>
            <a:br>
              <a:rPr lang="en-US" altLang="fr-FR" b="1" dirty="0"/>
            </a:br>
            <a:r>
              <a:rPr lang="en-US" altLang="fr-FR" b="1" dirty="0"/>
              <a:t>a systematic investigation of means.</a:t>
            </a:r>
            <a:endParaRPr lang="fr-FR" altLang="fr-FR" b="1" dirty="0"/>
          </a:p>
        </p:txBody>
      </p:sp>
    </p:spTree>
    <p:extLst>
      <p:ext uri="{BB962C8B-B14F-4D97-AF65-F5344CB8AC3E}">
        <p14:creationId xmlns:p14="http://schemas.microsoft.com/office/powerpoint/2010/main" val="64753307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053502-0FA9-456E-936C-EB970B2ED496}"/>
              </a:ext>
            </a:extLst>
          </p:cNvPr>
          <p:cNvSpPr>
            <a:spLocks noGrp="1"/>
          </p:cNvSpPr>
          <p:nvPr>
            <p:ph type="title"/>
          </p:nvPr>
        </p:nvSpPr>
        <p:spPr>
          <a:xfrm>
            <a:off x="457200" y="152400"/>
            <a:ext cx="5791200" cy="579437"/>
          </a:xfrm>
        </p:spPr>
        <p:txBody>
          <a:bodyPr>
            <a:normAutofit fontScale="90000"/>
          </a:bodyPr>
          <a:lstStyle/>
          <a:p>
            <a:endParaRPr lang="fr-FR" dirty="0"/>
          </a:p>
        </p:txBody>
      </p:sp>
      <p:sp>
        <p:nvSpPr>
          <p:cNvPr id="3" name="Espace réservé du contenu 2">
            <a:extLst>
              <a:ext uri="{FF2B5EF4-FFF2-40B4-BE49-F238E27FC236}">
                <a16:creationId xmlns:a16="http://schemas.microsoft.com/office/drawing/2014/main" id="{F2EC0EF9-B7AD-4A66-AA4E-B467E3C35D3F}"/>
              </a:ext>
            </a:extLst>
          </p:cNvPr>
          <p:cNvSpPr>
            <a:spLocks noGrp="1"/>
          </p:cNvSpPr>
          <p:nvPr>
            <p:ph idx="1"/>
          </p:nvPr>
        </p:nvSpPr>
        <p:spPr>
          <a:xfrm>
            <a:off x="206514" y="908720"/>
            <a:ext cx="8145905" cy="5445605"/>
          </a:xfrm>
        </p:spPr>
        <p:txBody>
          <a:bodyPr/>
          <a:lstStyle/>
          <a:p>
            <a:r>
              <a:rPr lang="en-US" sz="2400" dirty="0"/>
              <a:t>V. </a:t>
            </a:r>
            <a:r>
              <a:rPr lang="en-US" sz="2400" dirty="0" err="1"/>
              <a:t>Ya</a:t>
            </a:r>
            <a:r>
              <a:rPr lang="en-US" sz="2400" dirty="0"/>
              <a:t>. </a:t>
            </a:r>
            <a:r>
              <a:rPr lang="en-US" sz="2400" dirty="0" err="1"/>
              <a:t>Bunyakovsky</a:t>
            </a:r>
            <a:r>
              <a:rPr lang="en-US" sz="2400" dirty="0"/>
              <a:t> opens his 1859 paper by proposing that the notion of </a:t>
            </a:r>
            <a:r>
              <a:rPr lang="en-US" sz="2400" dirty="0">
                <a:solidFill>
                  <a:srgbClr val="0000FF"/>
                </a:solidFill>
              </a:rPr>
              <a:t>arithmetic mean </a:t>
            </a:r>
            <a:r>
              <a:rPr lang="en-US" sz="2400" dirty="0"/>
              <a:t>is the concept that, when applied to “functions of one or several variables that change by imperceptible steps </a:t>
            </a:r>
            <a:r>
              <a:rPr lang="en-US" sz="2400" dirty="0">
                <a:solidFill>
                  <a:srgbClr val="0000FF"/>
                </a:solidFill>
              </a:rPr>
              <a:t>leads to Integral Calculus</a:t>
            </a:r>
            <a:r>
              <a:rPr lang="en-US" sz="2400" dirty="0"/>
              <a:t>, in the most natural, the most elegant and the most satisfactory way from the point of view of clarity.” </a:t>
            </a:r>
          </a:p>
          <a:p>
            <a:r>
              <a:rPr lang="en-US" sz="2400" dirty="0"/>
              <a:t>In retrospect, his point of view is </a:t>
            </a:r>
            <a:r>
              <a:rPr lang="en-US" sz="2400" dirty="0">
                <a:solidFill>
                  <a:srgbClr val="0000FF"/>
                </a:solidFill>
              </a:rPr>
              <a:t>very close to </a:t>
            </a:r>
            <a:r>
              <a:rPr lang="en-US" sz="2400" dirty="0"/>
              <a:t>that of </a:t>
            </a:r>
            <a:r>
              <a:rPr lang="en-US" sz="2400" dirty="0">
                <a:solidFill>
                  <a:srgbClr val="0000FF"/>
                </a:solidFill>
              </a:rPr>
              <a:t>Hardy et al., </a:t>
            </a:r>
            <a:r>
              <a:rPr lang="en-US" sz="2400" dirty="0"/>
              <a:t>who will similarly explore many years later the various types of means, and their relations. </a:t>
            </a:r>
            <a:r>
              <a:rPr lang="en-US" sz="2400" dirty="0">
                <a:solidFill>
                  <a:srgbClr val="0000FF"/>
                </a:solidFill>
              </a:rPr>
              <a:t>By contrast</a:t>
            </a:r>
            <a:r>
              <a:rPr lang="en-US" sz="2400" dirty="0"/>
              <a:t>, modern courses would rather appeal to notions of length or area, that are less general, since they are limited to special types of magnitudes. </a:t>
            </a:r>
            <a:endParaRPr lang="fr-FR" sz="2400" dirty="0"/>
          </a:p>
        </p:txBody>
      </p:sp>
    </p:spTree>
    <p:extLst>
      <p:ext uri="{BB962C8B-B14F-4D97-AF65-F5344CB8AC3E}">
        <p14:creationId xmlns:p14="http://schemas.microsoft.com/office/powerpoint/2010/main" val="388055035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AB7909-70AD-499C-88E8-1AEE061EDD8C}"/>
              </a:ext>
            </a:extLst>
          </p:cNvPr>
          <p:cNvSpPr>
            <a:spLocks noGrp="1"/>
          </p:cNvSpPr>
          <p:nvPr>
            <p:ph type="title"/>
          </p:nvPr>
        </p:nvSpPr>
        <p:spPr>
          <a:xfrm>
            <a:off x="457200" y="152400"/>
            <a:ext cx="5791200" cy="579436"/>
          </a:xfrm>
        </p:spPr>
        <p:txBody>
          <a:bodyPr>
            <a:normAutofit fontScale="90000"/>
          </a:bodyPr>
          <a:lstStyle/>
          <a:p>
            <a:endParaRPr lang="fr-FR" dirty="0"/>
          </a:p>
        </p:txBody>
      </p:sp>
      <p:sp>
        <p:nvSpPr>
          <p:cNvPr id="3" name="Espace réservé du contenu 2">
            <a:extLst>
              <a:ext uri="{FF2B5EF4-FFF2-40B4-BE49-F238E27FC236}">
                <a16:creationId xmlns:a16="http://schemas.microsoft.com/office/drawing/2014/main" id="{00FFF91A-FF18-49CB-A872-DD88927A29C2}"/>
              </a:ext>
            </a:extLst>
          </p:cNvPr>
          <p:cNvSpPr>
            <a:spLocks noGrp="1"/>
          </p:cNvSpPr>
          <p:nvPr>
            <p:ph idx="1"/>
          </p:nvPr>
        </p:nvSpPr>
        <p:spPr>
          <a:xfrm>
            <a:off x="457199" y="863716"/>
            <a:ext cx="8345271" cy="5715634"/>
          </a:xfrm>
        </p:spPr>
        <p:txBody>
          <a:bodyPr/>
          <a:lstStyle/>
          <a:p>
            <a:r>
              <a:rPr lang="en-US" sz="2400" dirty="0"/>
              <a:t>V. </a:t>
            </a:r>
            <a:r>
              <a:rPr lang="en-US" sz="2400" dirty="0" err="1"/>
              <a:t>Bunyakovsky</a:t>
            </a:r>
            <a:r>
              <a:rPr lang="en-US" sz="2400" dirty="0"/>
              <a:t> continues: “In a large number of applications of transcendental Analysis, this point of view greatly facilitates the conception of the relations that exist between the data in the question [at hand], as in many examples that could be mentioned, in the Theory of Probability among others.” A footnote gives the only reference of the paper: “See my </a:t>
            </a:r>
            <a:r>
              <a:rPr lang="en-US" sz="2400" i="1" dirty="0" err="1"/>
              <a:t>Traité</a:t>
            </a:r>
            <a:r>
              <a:rPr lang="en-US" sz="2400" i="1" dirty="0"/>
              <a:t> du </a:t>
            </a:r>
            <a:r>
              <a:rPr lang="en-US" sz="2400" i="1" dirty="0" err="1"/>
              <a:t>Calcul</a:t>
            </a:r>
            <a:r>
              <a:rPr lang="en-US" sz="2400" i="1" dirty="0"/>
              <a:t> des </a:t>
            </a:r>
            <a:r>
              <a:rPr lang="en-US" sz="2400" i="1" dirty="0" err="1"/>
              <a:t>Probabilités</a:t>
            </a:r>
            <a:r>
              <a:rPr lang="en-US" sz="2400" i="1" dirty="0"/>
              <a:t> </a:t>
            </a:r>
            <a:r>
              <a:rPr lang="en-US" sz="2400" dirty="0"/>
              <a:t>(</a:t>
            </a:r>
            <a:r>
              <a:rPr lang="en-US" sz="2400" i="1" dirty="0" err="1"/>
              <a:t>Основанія</a:t>
            </a:r>
            <a:r>
              <a:rPr lang="en-US" sz="2400" i="1" dirty="0"/>
              <a:t> </a:t>
            </a:r>
            <a:r>
              <a:rPr lang="en-US" sz="2400" i="1" dirty="0" err="1"/>
              <a:t>Математической</a:t>
            </a:r>
            <a:r>
              <a:rPr lang="en-US" sz="2400" i="1" dirty="0"/>
              <a:t> </a:t>
            </a:r>
            <a:r>
              <a:rPr lang="en-US" sz="2400" i="1" dirty="0" err="1"/>
              <a:t>Теорія</a:t>
            </a:r>
            <a:r>
              <a:rPr lang="en-US" sz="2400" i="1" dirty="0"/>
              <a:t> </a:t>
            </a:r>
            <a:r>
              <a:rPr lang="en-US" sz="2400" i="1" dirty="0" err="1"/>
              <a:t>Вѣроятностей</a:t>
            </a:r>
            <a:r>
              <a:rPr lang="en-US" sz="2400" dirty="0"/>
              <a:t> [</a:t>
            </a:r>
            <a:r>
              <a:rPr lang="en-US" sz="2400" i="1" dirty="0"/>
              <a:t>Foundations of the Mathematical Theory of Probability</a:t>
            </a:r>
            <a:r>
              <a:rPr lang="en-US" sz="2400" dirty="0"/>
              <a:t>], 1846 г.)”.   “Continuous means” : p. 446 sq. of this treatise; discrete means on p. 153, and the convergence rules of Duhamel and Raabe, mentioned in §4, of the paper appear on p. 397 of his book.</a:t>
            </a:r>
          </a:p>
        </p:txBody>
      </p:sp>
    </p:spTree>
    <p:extLst>
      <p:ext uri="{BB962C8B-B14F-4D97-AF65-F5344CB8AC3E}">
        <p14:creationId xmlns:p14="http://schemas.microsoft.com/office/powerpoint/2010/main" val="179881429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AB7909-70AD-499C-88E8-1AEE061EDD8C}"/>
              </a:ext>
            </a:extLst>
          </p:cNvPr>
          <p:cNvSpPr>
            <a:spLocks noGrp="1"/>
          </p:cNvSpPr>
          <p:nvPr>
            <p:ph type="title"/>
          </p:nvPr>
        </p:nvSpPr>
        <p:spPr/>
        <p:txBody>
          <a:bodyPr/>
          <a:lstStyle/>
          <a:p>
            <a:endParaRPr lang="fr-F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00FFF91A-FF18-49CB-A872-DD88927A29C2}"/>
                  </a:ext>
                </a:extLst>
              </p:cNvPr>
              <p:cNvSpPr>
                <a:spLocks noGrp="1"/>
              </p:cNvSpPr>
              <p:nvPr>
                <p:ph idx="1"/>
              </p:nvPr>
            </p:nvSpPr>
            <p:spPr>
              <a:xfrm>
                <a:off x="457199" y="1752600"/>
                <a:ext cx="8300265" cy="4953000"/>
              </a:xfrm>
            </p:spPr>
            <p:txBody>
              <a:bodyPr/>
              <a:lstStyle/>
              <a:p>
                <a:r>
                  <a:rPr lang="en-US" sz="2400" dirty="0"/>
                  <a:t>He was thoroughly familiar with A. Cauchy’s work, whose 1823 lectures </a:t>
                </a:r>
                <a:r>
                  <a:rPr lang="en-US" sz="2400" dirty="0">
                    <a:solidFill>
                      <a:srgbClr val="0000FF"/>
                    </a:solidFill>
                  </a:rPr>
                  <a:t>he had </a:t>
                </a:r>
                <a:r>
                  <a:rPr lang="en-US" sz="2400" dirty="0"/>
                  <a:t>freely </a:t>
                </a:r>
                <a:r>
                  <a:rPr lang="en-US" sz="2400" dirty="0">
                    <a:solidFill>
                      <a:srgbClr val="0000FF"/>
                    </a:solidFill>
                  </a:rPr>
                  <a:t>translated into Russian with his comments.</a:t>
                </a:r>
                <a:r>
                  <a:rPr lang="en-US" sz="2400" dirty="0"/>
                  <a:t> A Russian translation of the 1821 lectures appeared later, in 1864. (G. I. S.)</a:t>
                </a:r>
              </a:p>
              <a:p>
                <a:r>
                  <a:rPr lang="en-US" sz="2400" dirty="0"/>
                  <a:t>V. </a:t>
                </a:r>
                <a:r>
                  <a:rPr lang="en-US" sz="2400" dirty="0" err="1"/>
                  <a:t>Ya</a:t>
                </a:r>
                <a:r>
                  <a:rPr lang="en-US" sz="2400" dirty="0"/>
                  <a:t>. </a:t>
                </a:r>
                <a:r>
                  <a:rPr lang="en-US" sz="2400" dirty="0" err="1"/>
                  <a:t>Bunyakovsky</a:t>
                </a:r>
                <a:r>
                  <a:rPr lang="en-US" sz="2400" dirty="0"/>
                  <a:t> then introduces a notation for means that is also found in his Treatise (p. 446 sq.).  </a:t>
                </a:r>
              </a:p>
              <a:p>
                <a:pPr/>
                <a14:m>
                  <m:oMathPara xmlns:m="http://schemas.openxmlformats.org/officeDocument/2006/math">
                    <m:oMathParaPr>
                      <m:jc m:val="centerGroup"/>
                    </m:oMathParaPr>
                    <m:oMath xmlns:m="http://schemas.openxmlformats.org/officeDocument/2006/math">
                      <m:sSubSup>
                        <m:sSubSupPr>
                          <m:ctrlPr>
                            <a:rPr lang="en-US" sz="2400" b="1" i="1" dirty="0" smtClean="0">
                              <a:latin typeface="Cambria Math" panose="02040503050406030204" pitchFamily="18" charset="0"/>
                            </a:rPr>
                          </m:ctrlPr>
                        </m:sSubSupPr>
                        <m:e>
                          <m:r>
                            <a:rPr lang="en-US" sz="2400" b="1" i="1" dirty="0" smtClean="0">
                              <a:latin typeface="Cambria Math" panose="02040503050406030204" pitchFamily="18" charset="0"/>
                            </a:rPr>
                            <m:t>𝑴</m:t>
                          </m:r>
                        </m:e>
                        <m:sub>
                          <m:sSub>
                            <m:sSubPr>
                              <m:ctrlPr>
                                <a:rPr lang="en-US" sz="2400" b="1" i="1" dirty="0" smtClean="0">
                                  <a:latin typeface="Cambria Math" panose="02040503050406030204" pitchFamily="18" charset="0"/>
                                </a:rPr>
                              </m:ctrlPr>
                            </m:sSubPr>
                            <m:e>
                              <m:r>
                                <a:rPr lang="en-US" sz="2400" b="1" i="1" dirty="0" smtClean="0">
                                  <a:latin typeface="Cambria Math" panose="02040503050406030204" pitchFamily="18" charset="0"/>
                                </a:rPr>
                                <m:t>𝒙</m:t>
                              </m:r>
                            </m:e>
                            <m:sub>
                              <m:r>
                                <a:rPr lang="en-US" sz="2400" b="1" i="1" dirty="0" smtClean="0">
                                  <a:latin typeface="Cambria Math" panose="02040503050406030204" pitchFamily="18" charset="0"/>
                                </a:rPr>
                                <m:t>𝟎</m:t>
                              </m:r>
                            </m:sub>
                          </m:sSub>
                        </m:sub>
                        <m:sup>
                          <m:r>
                            <a:rPr lang="en-US" sz="2400" b="1" i="1" dirty="0" smtClean="0">
                              <a:latin typeface="Cambria Math" panose="02040503050406030204" pitchFamily="18" charset="0"/>
                            </a:rPr>
                            <m:t>𝑿</m:t>
                          </m:r>
                        </m:sup>
                      </m:sSubSup>
                      <m:r>
                        <a:rPr lang="en-US" sz="2400" b="1" i="1" dirty="0" smtClean="0">
                          <a:latin typeface="Cambria Math" panose="02040503050406030204" pitchFamily="18" charset="0"/>
                        </a:rPr>
                        <m:t> </m:t>
                      </m:r>
                      <m:r>
                        <a:rPr lang="en-US" sz="2400" b="1" i="1" dirty="0" smtClean="0">
                          <a:latin typeface="Cambria Math" panose="02040503050406030204" pitchFamily="18" charset="0"/>
                        </a:rPr>
                        <m:t>𝒇</m:t>
                      </m:r>
                      <m:r>
                        <a:rPr lang="en-US" sz="2400" b="1" i="1" dirty="0" smtClean="0">
                          <a:latin typeface="Cambria Math" panose="02040503050406030204" pitchFamily="18" charset="0"/>
                        </a:rPr>
                        <m:t>(</m:t>
                      </m:r>
                      <m:r>
                        <a:rPr lang="en-US" sz="2400" b="1" i="1" dirty="0" smtClean="0">
                          <a:latin typeface="Cambria Math" panose="02040503050406030204" pitchFamily="18" charset="0"/>
                        </a:rPr>
                        <m:t>𝒙</m:t>
                      </m:r>
                      <m:r>
                        <a:rPr lang="en-US" sz="2400" b="1" i="1" dirty="0" smtClean="0">
                          <a:latin typeface="Cambria Math" panose="02040503050406030204" pitchFamily="18" charset="0"/>
                        </a:rPr>
                        <m:t>)=</m:t>
                      </m:r>
                      <m:f>
                        <m:fPr>
                          <m:ctrlPr>
                            <a:rPr lang="en-US" sz="2400" b="1" i="1" dirty="0" smtClean="0">
                              <a:latin typeface="Cambria Math" panose="02040503050406030204" pitchFamily="18" charset="0"/>
                            </a:rPr>
                          </m:ctrlPr>
                        </m:fPr>
                        <m:num>
                          <m:nary>
                            <m:naryPr>
                              <m:ctrlPr>
                                <a:rPr lang="en-US" sz="2400" b="1" i="1" dirty="0" smtClean="0">
                                  <a:latin typeface="Cambria Math" panose="02040503050406030204" pitchFamily="18" charset="0"/>
                                </a:rPr>
                              </m:ctrlPr>
                            </m:naryPr>
                            <m:sub>
                              <m:sSub>
                                <m:sSubPr>
                                  <m:ctrlPr>
                                    <a:rPr lang="en-US" sz="2400" b="1" i="1" dirty="0" smtClean="0">
                                      <a:latin typeface="Cambria Math" panose="02040503050406030204" pitchFamily="18" charset="0"/>
                                    </a:rPr>
                                  </m:ctrlPr>
                                </m:sSubPr>
                                <m:e>
                                  <m:r>
                                    <a:rPr lang="en-US" sz="2400" b="1" i="1" dirty="0" smtClean="0">
                                      <a:latin typeface="Cambria Math" panose="02040503050406030204" pitchFamily="18" charset="0"/>
                                    </a:rPr>
                                    <m:t>𝒙</m:t>
                                  </m:r>
                                </m:e>
                                <m:sub>
                                  <m:r>
                                    <a:rPr lang="en-US" sz="2400" b="1" i="1" dirty="0" smtClean="0">
                                      <a:latin typeface="Cambria Math" panose="02040503050406030204" pitchFamily="18" charset="0"/>
                                    </a:rPr>
                                    <m:t>𝟎</m:t>
                                  </m:r>
                                </m:sub>
                              </m:sSub>
                            </m:sub>
                            <m:sup>
                              <m:r>
                                <a:rPr lang="en-US" sz="2400" b="1" i="1" dirty="0" err="1" smtClean="0">
                                  <a:latin typeface="Cambria Math" panose="02040503050406030204" pitchFamily="18" charset="0"/>
                                </a:rPr>
                                <m:t>𝑿</m:t>
                              </m:r>
                            </m:sup>
                            <m:e>
                              <m:r>
                                <a:rPr lang="fr-FR" sz="2400" b="1" i="1" dirty="0" smtClean="0">
                                  <a:latin typeface="Cambria Math" panose="02040503050406030204" pitchFamily="18" charset="0"/>
                                </a:rPr>
                                <m:t>𝒇</m:t>
                              </m:r>
                              <m:d>
                                <m:dPr>
                                  <m:ctrlPr>
                                    <a:rPr lang="fr-FR" sz="2400" b="1" i="1" dirty="0" smtClean="0">
                                      <a:latin typeface="Cambria Math" panose="02040503050406030204" pitchFamily="18" charset="0"/>
                                    </a:rPr>
                                  </m:ctrlPr>
                                </m:dPr>
                                <m:e>
                                  <m:r>
                                    <a:rPr lang="fr-FR" sz="2400" b="1" i="1" dirty="0" smtClean="0">
                                      <a:latin typeface="Cambria Math" panose="02040503050406030204" pitchFamily="18" charset="0"/>
                                    </a:rPr>
                                    <m:t>𝒙</m:t>
                                  </m:r>
                                </m:e>
                              </m:d>
                              <m:r>
                                <a:rPr lang="fr-FR" sz="2400" b="1" i="1" dirty="0" smtClean="0">
                                  <a:latin typeface="Cambria Math" panose="02040503050406030204" pitchFamily="18" charset="0"/>
                                </a:rPr>
                                <m:t>𝒅𝒙</m:t>
                              </m:r>
                            </m:e>
                          </m:nary>
                        </m:num>
                        <m:den>
                          <m:r>
                            <a:rPr lang="en-US" sz="2400" b="1" i="1" dirty="0" smtClean="0">
                              <a:latin typeface="Cambria Math" panose="02040503050406030204" pitchFamily="18" charset="0"/>
                            </a:rPr>
                            <m:t>𝑿</m:t>
                          </m:r>
                          <m:r>
                            <a:rPr lang="en-US" sz="2400" b="1" i="1" dirty="0" smtClean="0">
                              <a:latin typeface="Cambria Math" panose="02040503050406030204" pitchFamily="18" charset="0"/>
                            </a:rPr>
                            <m:t>−</m:t>
                          </m:r>
                          <m:sSub>
                            <m:sSubPr>
                              <m:ctrlPr>
                                <a:rPr lang="en-US" sz="2400" b="1" i="1" dirty="0" smtClean="0">
                                  <a:latin typeface="Cambria Math" panose="02040503050406030204" pitchFamily="18" charset="0"/>
                                </a:rPr>
                              </m:ctrlPr>
                            </m:sSubPr>
                            <m:e>
                              <m:r>
                                <a:rPr lang="en-US" sz="2400" b="1" i="1" dirty="0" smtClean="0">
                                  <a:latin typeface="Cambria Math" panose="02040503050406030204" pitchFamily="18" charset="0"/>
                                </a:rPr>
                                <m:t>𝒙</m:t>
                              </m:r>
                            </m:e>
                            <m:sub>
                              <m:r>
                                <a:rPr lang="en-US" sz="2400" b="1" i="1" dirty="0" smtClean="0">
                                  <a:latin typeface="Cambria Math" panose="02040503050406030204" pitchFamily="18" charset="0"/>
                                </a:rPr>
                                <m:t>𝟎</m:t>
                              </m:r>
                            </m:sub>
                          </m:sSub>
                          <m:r>
                            <a:rPr lang="en-US" sz="2400" b="1" i="1" dirty="0" smtClean="0">
                              <a:latin typeface="Cambria Math" panose="02040503050406030204" pitchFamily="18" charset="0"/>
                            </a:rPr>
                            <m:t> </m:t>
                          </m:r>
                        </m:den>
                      </m:f>
                      <m:r>
                        <a:rPr lang="en-US" sz="2400" b="1" i="1" dirty="0" smtClean="0">
                          <a:latin typeface="Cambria Math" panose="02040503050406030204" pitchFamily="18" charset="0"/>
                        </a:rPr>
                        <m:t>.</m:t>
                      </m:r>
                    </m:oMath>
                  </m:oMathPara>
                </a14:m>
                <a:endParaRPr lang="en-US" sz="2400" dirty="0"/>
              </a:p>
              <a:p>
                <a:r>
                  <a:rPr lang="en-US" sz="2400" dirty="0"/>
                  <a:t>In many cases, it is implicitly assumed that </a:t>
                </a:r>
                <a14:m>
                  <m:oMath xmlns:m="http://schemas.openxmlformats.org/officeDocument/2006/math">
                    <m:r>
                      <a:rPr lang="en-US" sz="2400" i="1" dirty="0" smtClean="0">
                        <a:latin typeface="Cambria Math" panose="02040503050406030204" pitchFamily="18" charset="0"/>
                      </a:rPr>
                      <m:t>𝑓</m:t>
                    </m:r>
                  </m:oMath>
                </a14:m>
                <a:r>
                  <a:rPr lang="en-US" sz="2400" dirty="0"/>
                  <a:t> is positive. The context makes the appropriate conditions obvious.</a:t>
                </a:r>
              </a:p>
              <a:p>
                <a:endParaRPr lang="fr-FR" dirty="0"/>
              </a:p>
            </p:txBody>
          </p:sp>
        </mc:Choice>
        <mc:Fallback xmlns="">
          <p:sp>
            <p:nvSpPr>
              <p:cNvPr id="3" name="Espace réservé du contenu 2">
                <a:extLst>
                  <a:ext uri="{FF2B5EF4-FFF2-40B4-BE49-F238E27FC236}">
                    <a16:creationId xmlns:a16="http://schemas.microsoft.com/office/drawing/2014/main" id="{00FFF91A-FF18-49CB-A872-DD88927A29C2}"/>
                  </a:ext>
                </a:extLst>
              </p:cNvPr>
              <p:cNvSpPr>
                <a:spLocks noGrp="1" noRot="1" noChangeAspect="1" noMove="1" noResize="1" noEditPoints="1" noAdjustHandles="1" noChangeArrowheads="1" noChangeShapeType="1" noTextEdit="1"/>
              </p:cNvSpPr>
              <p:nvPr>
                <p:ph idx="1"/>
              </p:nvPr>
            </p:nvSpPr>
            <p:spPr>
              <a:xfrm>
                <a:off x="457199" y="1752600"/>
                <a:ext cx="8300265" cy="4953000"/>
              </a:xfrm>
              <a:blipFill>
                <a:blip r:embed="rId3"/>
                <a:stretch>
                  <a:fillRect l="-1101" t="-862" r="-954"/>
                </a:stretch>
              </a:blipFill>
            </p:spPr>
            <p:txBody>
              <a:bodyPr/>
              <a:lstStyle/>
              <a:p>
                <a:r>
                  <a:rPr lang="fr-FR">
                    <a:noFill/>
                  </a:rPr>
                  <a:t> </a:t>
                </a:r>
              </a:p>
            </p:txBody>
          </p:sp>
        </mc:Fallback>
      </mc:AlternateContent>
    </p:spTree>
    <p:extLst>
      <p:ext uri="{BB962C8B-B14F-4D97-AF65-F5344CB8AC3E}">
        <p14:creationId xmlns:p14="http://schemas.microsoft.com/office/powerpoint/2010/main" val="100553329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7115FE13-1443-4AA4-989A-2F944DC26FAC}"/>
                  </a:ext>
                </a:extLst>
              </p:cNvPr>
              <p:cNvSpPr>
                <a:spLocks noGrp="1"/>
              </p:cNvSpPr>
              <p:nvPr>
                <p:ph idx="1"/>
              </p:nvPr>
            </p:nvSpPr>
            <p:spPr>
              <a:xfrm>
                <a:off x="296525" y="458670"/>
                <a:ext cx="8550950" cy="6255694"/>
              </a:xfrm>
            </p:spPr>
            <p:txBody>
              <a:bodyPr/>
              <a:lstStyle/>
              <a:p>
                <a:r>
                  <a:rPr lang="en-US" sz="2400" dirty="0">
                    <a:solidFill>
                      <a:srgbClr val="FF6600"/>
                    </a:solidFill>
                  </a:rPr>
                  <a:t>Five paragraphs. </a:t>
                </a:r>
              </a:p>
              <a:p>
                <a:r>
                  <a:rPr lang="en-US" sz="2400" dirty="0">
                    <a:solidFill>
                      <a:srgbClr val="0000FF"/>
                    </a:solidFill>
                  </a:rPr>
                  <a:t>§1</a:t>
                </a:r>
                <a:r>
                  <a:rPr lang="en-US" sz="2400" dirty="0"/>
                  <a:t> derives </a:t>
                </a:r>
                <a:r>
                  <a:rPr lang="en-US" sz="2400" dirty="0">
                    <a:solidFill>
                      <a:srgbClr val="0000FF"/>
                    </a:solidFill>
                  </a:rPr>
                  <a:t>five inequalities (A–E)</a:t>
                </a:r>
                <a:r>
                  <a:rPr lang="en-US" sz="2400" dirty="0"/>
                  <a:t>, and </a:t>
                </a:r>
              </a:p>
              <a:p>
                <a:r>
                  <a:rPr lang="en-US" sz="2400" dirty="0">
                    <a:solidFill>
                      <a:srgbClr val="0000FF"/>
                    </a:solidFill>
                  </a:rPr>
                  <a:t>§2</a:t>
                </a:r>
                <a:r>
                  <a:rPr lang="en-US" sz="2400" dirty="0"/>
                  <a:t> gives the </a:t>
                </a:r>
                <a:r>
                  <a:rPr lang="en-US" sz="2400" dirty="0">
                    <a:solidFill>
                      <a:srgbClr val="0000FF"/>
                    </a:solidFill>
                  </a:rPr>
                  <a:t>mean-value theorem</a:t>
                </a:r>
                <a:r>
                  <a:rPr lang="en-US" sz="2400" dirty="0"/>
                  <a:t> (Cauchy?) + examples. Inequality </a:t>
                </a:r>
                <a:r>
                  <a:rPr lang="en-US" sz="2400" dirty="0">
                    <a:solidFill>
                      <a:srgbClr val="008000"/>
                    </a:solidFill>
                  </a:rPr>
                  <a:t>(C) is “</a:t>
                </a:r>
                <a:r>
                  <a:rPr lang="en-US" sz="2400" dirty="0" err="1">
                    <a:solidFill>
                      <a:srgbClr val="008000"/>
                    </a:solidFill>
                  </a:rPr>
                  <a:t>Bunyakovsky’s</a:t>
                </a:r>
                <a:r>
                  <a:rPr lang="en-US" sz="2400" dirty="0">
                    <a:solidFill>
                      <a:srgbClr val="008000"/>
                    </a:solidFill>
                  </a:rPr>
                  <a:t> inequality”</a:t>
                </a:r>
                <a:r>
                  <a:rPr lang="en-US" sz="2400" dirty="0"/>
                  <a:t>. The results are then </a:t>
                </a:r>
                <a:r>
                  <a:rPr lang="en-US" sz="2400" dirty="0">
                    <a:solidFill>
                      <a:srgbClr val="0000FF"/>
                    </a:solidFill>
                  </a:rPr>
                  <a:t>applied in the remaining sections</a:t>
                </a:r>
                <a:r>
                  <a:rPr lang="en-US" sz="2400" dirty="0"/>
                  <a:t>. </a:t>
                </a:r>
              </a:p>
              <a:p>
                <a:r>
                  <a:rPr lang="en-US" sz="2400" dirty="0">
                    <a:solidFill>
                      <a:srgbClr val="0000FF"/>
                    </a:solidFill>
                  </a:rPr>
                  <a:t>§3</a:t>
                </a:r>
                <a:r>
                  <a:rPr lang="en-US" sz="2400" dirty="0"/>
                  <a:t> derives inequalities on remarkable numbers; </a:t>
                </a:r>
              </a:p>
              <a:p>
                <a:r>
                  <a:rPr lang="en-US" sz="2400" dirty="0">
                    <a:solidFill>
                      <a:srgbClr val="0000FF"/>
                    </a:solidFill>
                  </a:rPr>
                  <a:t>§4</a:t>
                </a:r>
                <a:r>
                  <a:rPr lang="en-US" sz="2400" dirty="0"/>
                  <a:t> is devoted to the convergence of particular series; and</a:t>
                </a:r>
              </a:p>
              <a:p>
                <a:r>
                  <a:rPr lang="en-US" sz="2400" dirty="0">
                    <a:solidFill>
                      <a:srgbClr val="0000FF"/>
                    </a:solidFill>
                  </a:rPr>
                  <a:t>§5</a:t>
                </a:r>
                <a:r>
                  <a:rPr lang="en-US" sz="2400" dirty="0"/>
                  <a:t> gives discrete analogues (A’–E’) of results (A–E). Throughout the paper, </a:t>
                </a:r>
                <a:r>
                  <a:rPr lang="en-US" sz="2400" dirty="0">
                    <a:solidFill>
                      <a:srgbClr val="0000FF"/>
                    </a:solidFill>
                  </a:rPr>
                  <a:t>he uses &lt; or &gt; where we would often write ≤ and ≥;</a:t>
                </a:r>
                <a:r>
                  <a:rPr lang="en-US" sz="2400" dirty="0"/>
                  <a:t> he is probably </a:t>
                </a:r>
                <a:r>
                  <a:rPr lang="en-US" sz="2400" dirty="0">
                    <a:solidFill>
                      <a:srgbClr val="0000FF"/>
                    </a:solidFill>
                  </a:rPr>
                  <a:t>following Cauchy </a:t>
                </a:r>
                <a:r>
                  <a:rPr lang="en-US" sz="2400" dirty="0"/>
                  <a:t>in this. Still, he seems quite aware of the correct conditions for equality. Let us give a sample of his results, </a:t>
                </a:r>
                <a:r>
                  <a:rPr lang="en-US" sz="2400" dirty="0">
                    <a:solidFill>
                      <a:srgbClr val="0000FF"/>
                    </a:solidFill>
                  </a:rPr>
                  <a:t>focusing</a:t>
                </a:r>
                <a:r>
                  <a:rPr lang="en-US" sz="2400" dirty="0"/>
                  <a:t> </a:t>
                </a:r>
                <a:r>
                  <a:rPr lang="en-US" sz="2400" dirty="0">
                    <a:solidFill>
                      <a:srgbClr val="0000FF"/>
                    </a:solidFill>
                  </a:rPr>
                  <a:t>on </a:t>
                </a:r>
                <a:r>
                  <a:rPr lang="en-US" sz="2400" dirty="0"/>
                  <a:t>those that involve </a:t>
                </a:r>
                <a:r>
                  <a:rPr lang="en-US" sz="2400" dirty="0">
                    <a:solidFill>
                      <a:srgbClr val="0000FF"/>
                    </a:solidFill>
                  </a:rPr>
                  <a:t>(C)</a:t>
                </a:r>
                <a:r>
                  <a:rPr lang="en-US" sz="2400" dirty="0"/>
                  <a:t>. [</a:t>
                </a:r>
                <a14:m>
                  <m:oMath xmlns:m="http://schemas.openxmlformats.org/officeDocument/2006/math">
                    <m:r>
                      <a:rPr lang="fr-FR" sz="2400" b="1" i="1" smtClean="0">
                        <a:latin typeface="Cambria Math" panose="02040503050406030204" pitchFamily="18" charset="0"/>
                      </a:rPr>
                      <m:t>∼</m:t>
                    </m:r>
                  </m:oMath>
                </a14:m>
                <a:r>
                  <a:rPr lang="en-US" sz="2400" dirty="0"/>
                  <a:t> §1-3]</a:t>
                </a:r>
              </a:p>
              <a:p>
                <a:r>
                  <a:rPr lang="en-US" sz="2400" dirty="0"/>
                  <a:t>MVT : J. Barrow-Green, G. I. Sinkevich, C. </a:t>
                </a:r>
                <a:r>
                  <a:rPr lang="en-US" sz="2400" dirty="0" err="1"/>
                  <a:t>Smoryński</a:t>
                </a:r>
                <a:endParaRPr lang="fr-FR" sz="2400" dirty="0"/>
              </a:p>
            </p:txBody>
          </p:sp>
        </mc:Choice>
        <mc:Fallback xmlns="">
          <p:sp>
            <p:nvSpPr>
              <p:cNvPr id="3" name="Espace réservé du contenu 2">
                <a:extLst>
                  <a:ext uri="{FF2B5EF4-FFF2-40B4-BE49-F238E27FC236}">
                    <a16:creationId xmlns:a16="http://schemas.microsoft.com/office/drawing/2014/main" id="{7115FE13-1443-4AA4-989A-2F944DC26FAC}"/>
                  </a:ext>
                </a:extLst>
              </p:cNvPr>
              <p:cNvSpPr>
                <a:spLocks noGrp="1" noRot="1" noChangeAspect="1" noMove="1" noResize="1" noEditPoints="1" noAdjustHandles="1" noChangeArrowheads="1" noChangeShapeType="1" noTextEdit="1"/>
              </p:cNvSpPr>
              <p:nvPr>
                <p:ph idx="1"/>
              </p:nvPr>
            </p:nvSpPr>
            <p:spPr>
              <a:xfrm>
                <a:off x="296525" y="458670"/>
                <a:ext cx="8550950" cy="6255694"/>
              </a:xfrm>
              <a:blipFill>
                <a:blip r:embed="rId3"/>
                <a:stretch>
                  <a:fillRect l="-1141" t="-682" r="-856"/>
                </a:stretch>
              </a:blipFill>
            </p:spPr>
            <p:txBody>
              <a:bodyPr/>
              <a:lstStyle/>
              <a:p>
                <a:r>
                  <a:rPr lang="fr-FR">
                    <a:noFill/>
                  </a:rPr>
                  <a:t> </a:t>
                </a:r>
              </a:p>
            </p:txBody>
          </p:sp>
        </mc:Fallback>
      </mc:AlternateContent>
    </p:spTree>
    <p:extLst>
      <p:ext uri="{BB962C8B-B14F-4D97-AF65-F5344CB8AC3E}">
        <p14:creationId xmlns:p14="http://schemas.microsoft.com/office/powerpoint/2010/main" val="367696734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EBC0A3-E4E2-4055-A756-26FC62A3CEA9}"/>
              </a:ext>
            </a:extLst>
          </p:cNvPr>
          <p:cNvSpPr>
            <a:spLocks noGrp="1"/>
          </p:cNvSpPr>
          <p:nvPr>
            <p:ph type="title"/>
          </p:nvPr>
        </p:nvSpPr>
        <p:spPr>
          <a:xfrm>
            <a:off x="457200" y="152400"/>
            <a:ext cx="8345270" cy="1296380"/>
          </a:xfrm>
        </p:spPr>
        <p:txBody>
          <a:bodyPr>
            <a:normAutofit fontScale="90000"/>
          </a:bodyPr>
          <a:lstStyle/>
          <a:p>
            <a:r>
              <a:rPr lang="en-US" sz="2800" b="1" dirty="0">
                <a:effectLst/>
                <a:latin typeface="+mn-lt"/>
                <a:ea typeface="SimSun" panose="02010600030101010101" pitchFamily="2" charset="-122"/>
                <a:cs typeface="Times New Roman" panose="02020603050405020304" pitchFamily="18" charset="0"/>
              </a:rPr>
              <a:t>§1. V. JA. </a:t>
            </a:r>
            <a:r>
              <a:rPr lang="en-US" sz="2800" b="1" dirty="0" err="1">
                <a:effectLst/>
                <a:latin typeface="+mn-lt"/>
                <a:ea typeface="SimSun" panose="02010600030101010101" pitchFamily="2" charset="-122"/>
                <a:cs typeface="Times New Roman" panose="02020603050405020304" pitchFamily="18" charset="0"/>
              </a:rPr>
              <a:t>Bunyakovsky</a:t>
            </a:r>
            <a:r>
              <a:rPr lang="en-US" sz="2800" b="1" dirty="0">
                <a:effectLst/>
                <a:latin typeface="+mn-lt"/>
                <a:ea typeface="SimSun" panose="02010600030101010101" pitchFamily="2" charset="-122"/>
                <a:cs typeface="Times New Roman" panose="02020603050405020304" pitchFamily="18" charset="0"/>
              </a:rPr>
              <a:t> extends geometric and harmonic means to the continuous case</a:t>
            </a:r>
            <a:endParaRPr lang="fr-FR" sz="2800" b="1" dirty="0">
              <a:latin typeface="+mn-lt"/>
            </a:endParaRP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FC82633F-2CCA-4A14-8C86-39003FF70646}"/>
                  </a:ext>
                </a:extLst>
              </p:cNvPr>
              <p:cNvSpPr>
                <a:spLocks noGrp="1"/>
              </p:cNvSpPr>
              <p:nvPr>
                <p:ph idx="1"/>
              </p:nvPr>
            </p:nvSpPr>
            <p:spPr>
              <a:xfrm>
                <a:off x="457200" y="1538790"/>
                <a:ext cx="7985230" cy="5166810"/>
              </a:xfrm>
            </p:spPr>
            <p:txBody>
              <a:bodyPr/>
              <a:lstStyle/>
              <a:p>
                <a:pPr marL="342900" lvl="0" indent="-342900">
                  <a:lnSpc>
                    <a:spcPct val="115000"/>
                  </a:lnSpc>
                  <a:buFont typeface="+mj-lt"/>
                  <a:buAutoNum type="alphaUcParenBoth"/>
                </a:pPr>
                <a:r>
                  <a:rPr lang="en-US" sz="2200" dirty="0">
                    <a:effectLst/>
                    <a:ea typeface="SimSun" panose="02010600030101010101" pitchFamily="2" charset="-122"/>
                    <a:cs typeface="Times New Roman" panose="02020603050405020304" pitchFamily="18" charset="0"/>
                  </a:rPr>
                  <a:t>: the arithmetic mean exceeds the geometric mean</a:t>
                </a:r>
                <a:endParaRPr lang="fr-FR" sz="2200" dirty="0">
                  <a:effectLst/>
                  <a:ea typeface="SimSun" panose="02010600030101010101" pitchFamily="2" charset="-122"/>
                  <a:cs typeface="Akshar Unicode" panose="00000400000000000000" pitchFamily="2" charset="0"/>
                </a:endParaRPr>
              </a:p>
              <a:p>
                <a:pPr marL="342900" lvl="0" indent="-342900">
                  <a:lnSpc>
                    <a:spcPct val="115000"/>
                  </a:lnSpc>
                  <a:buFont typeface="+mj-lt"/>
                  <a:buAutoNum type="alphaUcParenBoth"/>
                </a:pPr>
                <a:r>
                  <a:rPr lang="en-US" sz="2200" dirty="0">
                    <a:effectLst/>
                    <a:ea typeface="SimSun" panose="02010600030101010101" pitchFamily="2" charset="-122"/>
                    <a:cs typeface="Times New Roman" panose="02020603050405020304" pitchFamily="18" charset="0"/>
                  </a:rPr>
                  <a:t>: the geometric mean exceeds the harmonic mean. Applying these to the logarithm of </a:t>
                </a:r>
                <a14:m>
                  <m:oMath xmlns:m="http://schemas.openxmlformats.org/officeDocument/2006/math">
                    <m:r>
                      <m:rPr>
                        <m:sty m:val="p"/>
                      </m:rPr>
                      <a:rPr lang="en-US" sz="2200">
                        <a:effectLst/>
                        <a:latin typeface="Cambria Math" panose="02040503050406030204" pitchFamily="18" charset="0"/>
                        <a:ea typeface="SimSun" panose="02010600030101010101" pitchFamily="2" charset="-122"/>
                        <a:cs typeface="Times New Roman" panose="02020603050405020304" pitchFamily="18" charset="0"/>
                      </a:rPr>
                      <m:t>f</m:t>
                    </m:r>
                    <m:r>
                      <a:rPr lang="en-US" sz="22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200" dirty="0">
                    <a:effectLst/>
                    <a:ea typeface="SimSun" panose="02010600030101010101" pitchFamily="2" charset="-122"/>
                    <a:cs typeface="Times New Roman" panose="02020603050405020304" pitchFamily="18" charset="0"/>
                  </a:rPr>
                  <a:t> : two-sided bound for the average of </a:t>
                </a:r>
                <a14:m>
                  <m:oMath xmlns:m="http://schemas.openxmlformats.org/officeDocument/2006/math">
                    <m:r>
                      <a:rPr lang="en-US" sz="2200" i="1">
                        <a:effectLst/>
                        <a:latin typeface="Cambria Math" panose="02040503050406030204" pitchFamily="18" charset="0"/>
                        <a:ea typeface="SimSun" panose="02010600030101010101" pitchFamily="2" charset="-122"/>
                        <a:cs typeface="Times New Roman" panose="02020603050405020304" pitchFamily="18" charset="0"/>
                      </a:rPr>
                      <m:t>𝑓</m:t>
                    </m:r>
                  </m:oMath>
                </a14:m>
                <a:r>
                  <a:rPr lang="en-US" sz="2200" dirty="0">
                    <a:effectLst/>
                    <a:ea typeface="SimSun" panose="02010600030101010101" pitchFamily="2" charset="-122"/>
                    <a:cs typeface="Times New Roman" panose="02020603050405020304" pitchFamily="18" charset="0"/>
                  </a:rPr>
                  <a:t>. This is the main tool for §2.</a:t>
                </a:r>
                <a:endParaRPr lang="fr-FR" sz="2200" dirty="0">
                  <a:effectLst/>
                  <a:ea typeface="SimSun" panose="02010600030101010101" pitchFamily="2" charset="-122"/>
                  <a:cs typeface="Akshar Unicode" panose="00000400000000000000" pitchFamily="2" charset="0"/>
                </a:endParaRPr>
              </a:p>
              <a:p>
                <a:pPr marL="342900" lvl="0" indent="-342900">
                  <a:lnSpc>
                    <a:spcPct val="115000"/>
                  </a:lnSpc>
                  <a:spcAft>
                    <a:spcPts val="1000"/>
                  </a:spcAft>
                  <a:buFont typeface="+mj-lt"/>
                  <a:buAutoNum type="alphaUcParenBoth"/>
                </a:pPr>
                <a:r>
                  <a:rPr lang="en-US" sz="2200" dirty="0">
                    <a:effectLst/>
                    <a:ea typeface="SimSun" panose="02010600030101010101" pitchFamily="2" charset="-122"/>
                    <a:cs typeface="Times New Roman" panose="02020603050405020304" pitchFamily="18" charset="0"/>
                  </a:rPr>
                  <a:t>: V. </a:t>
                </a:r>
                <a:r>
                  <a:rPr lang="en-US" sz="2200" dirty="0" err="1">
                    <a:effectLst/>
                    <a:ea typeface="SimSun" panose="02010600030101010101" pitchFamily="2" charset="-122"/>
                    <a:cs typeface="Times New Roman" panose="02020603050405020304" pitchFamily="18" charset="0"/>
                  </a:rPr>
                  <a:t>Bunyakovsky’s</a:t>
                </a:r>
                <a:r>
                  <a:rPr lang="en-US" sz="2200" dirty="0">
                    <a:effectLst/>
                    <a:ea typeface="SimSun" panose="02010600030101010101" pitchFamily="2" charset="-122"/>
                    <a:cs typeface="Times New Roman" panose="02020603050405020304" pitchFamily="18" charset="0"/>
                  </a:rPr>
                  <a:t> inequality,</a:t>
                </a:r>
                <a:endParaRPr lang="fr-FR" sz="2200" dirty="0">
                  <a:effectLst/>
                  <a:ea typeface="SimSun" panose="02010600030101010101" pitchFamily="2" charset="-122"/>
                  <a:cs typeface="Akshar Unicode" panose="00000400000000000000" pitchFamily="2" charset="0"/>
                </a:endParaRPr>
              </a:p>
              <a:p>
                <a:pPr marL="228600">
                  <a:lnSpc>
                    <a:spcPct val="115000"/>
                  </a:lnSpc>
                  <a:spcAft>
                    <a:spcPts val="1000"/>
                  </a:spcAft>
                </a:pPr>
                <a14:m>
                  <m:oMathPara xmlns:m="http://schemas.openxmlformats.org/officeDocument/2006/math">
                    <m:oMathParaPr>
                      <m:jc m:val="centerGroup"/>
                    </m:oMathParaPr>
                    <m:oMath xmlns:m="http://schemas.openxmlformats.org/officeDocument/2006/math">
                      <m:nary>
                        <m:naryPr>
                          <m:ctrlPr>
                            <a:rPr lang="fr-FR" sz="2200" i="1">
                              <a:effectLst/>
                              <a:latin typeface="Cambria Math" panose="02040503050406030204" pitchFamily="18" charset="0"/>
                              <a:ea typeface="SimSun" panose="02010600030101010101" pitchFamily="2" charset="-122"/>
                              <a:cs typeface="Times New Roman" panose="02020603050405020304" pitchFamily="18" charset="0"/>
                            </a:rPr>
                          </m:ctrlPr>
                        </m:naryPr>
                        <m:sub>
                          <m:sSub>
                            <m:sSubPr>
                              <m:ctrlPr>
                                <a:rPr lang="fr-FR" sz="22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2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200" i="1">
                                  <a:effectLst/>
                                  <a:latin typeface="Cambria Math" panose="02040503050406030204" pitchFamily="18" charset="0"/>
                                  <a:ea typeface="SimSun" panose="02010600030101010101" pitchFamily="2" charset="-122"/>
                                  <a:cs typeface="Times New Roman" panose="02020603050405020304" pitchFamily="18" charset="0"/>
                                </a:rPr>
                                <m:t>0</m:t>
                              </m:r>
                            </m:sub>
                          </m:sSub>
                        </m:sub>
                        <m:sup>
                          <m:r>
                            <a:rPr lang="en-US" sz="2200" i="1">
                              <a:effectLst/>
                              <a:latin typeface="Cambria Math" panose="02040503050406030204" pitchFamily="18" charset="0"/>
                              <a:ea typeface="SimSun" panose="02010600030101010101" pitchFamily="2" charset="-122"/>
                              <a:cs typeface="Times New Roman" panose="02020603050405020304" pitchFamily="18" charset="0"/>
                            </a:rPr>
                            <m:t>𝑋</m:t>
                          </m:r>
                        </m:sup>
                        <m:e>
                          <m:r>
                            <m:rPr>
                              <m:sty m:val="p"/>
                            </m:rPr>
                            <a:rPr lang="en-US" sz="2200">
                              <a:effectLst/>
                              <a:latin typeface="Cambria Math" panose="02040503050406030204" pitchFamily="18" charset="0"/>
                              <a:ea typeface="SimSun" panose="02010600030101010101" pitchFamily="2" charset="-122"/>
                              <a:cs typeface="Times New Roman" panose="02020603050405020304" pitchFamily="18" charset="0"/>
                            </a:rPr>
                            <m:t>φ</m:t>
                          </m:r>
                          <m:sSup>
                            <m:sSupPr>
                              <m:ctrlPr>
                                <a:rPr lang="fr-FR" sz="2200" i="1">
                                  <a:effectLst/>
                                  <a:latin typeface="Cambria Math" panose="02040503050406030204" pitchFamily="18" charset="0"/>
                                  <a:ea typeface="SimSun" panose="02010600030101010101" pitchFamily="2" charset="-122"/>
                                  <a:cs typeface="Times New Roman" panose="02020603050405020304" pitchFamily="18" charset="0"/>
                                </a:rPr>
                              </m:ctrlPr>
                            </m:sSupPr>
                            <m:e>
                              <m:d>
                                <m:dPr>
                                  <m:ctrlPr>
                                    <a:rPr lang="fr-FR" sz="22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200" i="1">
                                      <a:effectLst/>
                                      <a:latin typeface="Cambria Math" panose="02040503050406030204" pitchFamily="18" charset="0"/>
                                      <a:ea typeface="SimSun" panose="02010600030101010101" pitchFamily="2" charset="-122"/>
                                      <a:cs typeface="Times New Roman" panose="02020603050405020304" pitchFamily="18" charset="0"/>
                                    </a:rPr>
                                    <m:t>𝑥</m:t>
                                  </m:r>
                                </m:e>
                              </m:d>
                            </m:e>
                            <m:sup>
                              <m:r>
                                <a:rPr lang="en-US" sz="22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200" i="1">
                              <a:effectLst/>
                              <a:latin typeface="Cambria Math" panose="02040503050406030204" pitchFamily="18" charset="0"/>
                              <a:ea typeface="SimSun" panose="02010600030101010101" pitchFamily="2" charset="-122"/>
                              <a:cs typeface="Times New Roman" panose="02020603050405020304" pitchFamily="18" charset="0"/>
                            </a:rPr>
                            <m:t>𝑑𝑥</m:t>
                          </m:r>
                          <m:nary>
                            <m:naryPr>
                              <m:ctrlPr>
                                <a:rPr lang="fr-FR" sz="2200" i="1">
                                  <a:effectLst/>
                                  <a:latin typeface="Cambria Math" panose="02040503050406030204" pitchFamily="18" charset="0"/>
                                  <a:ea typeface="SimSun" panose="02010600030101010101" pitchFamily="2" charset="-122"/>
                                  <a:cs typeface="Times New Roman" panose="02020603050405020304" pitchFamily="18" charset="0"/>
                                </a:rPr>
                              </m:ctrlPr>
                            </m:naryPr>
                            <m:sub>
                              <m:sSub>
                                <m:sSubPr>
                                  <m:ctrlPr>
                                    <a:rPr lang="fr-FR" sz="22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2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200" i="1">
                                      <a:effectLst/>
                                      <a:latin typeface="Cambria Math" panose="02040503050406030204" pitchFamily="18" charset="0"/>
                                      <a:ea typeface="SimSun" panose="02010600030101010101" pitchFamily="2" charset="-122"/>
                                      <a:cs typeface="Times New Roman" panose="02020603050405020304" pitchFamily="18" charset="0"/>
                                    </a:rPr>
                                    <m:t>0</m:t>
                                  </m:r>
                                </m:sub>
                              </m:sSub>
                            </m:sub>
                            <m:sup>
                              <m:r>
                                <a:rPr lang="en-US" sz="2200" i="1">
                                  <a:effectLst/>
                                  <a:latin typeface="Cambria Math" panose="02040503050406030204" pitchFamily="18" charset="0"/>
                                  <a:ea typeface="SimSun" panose="02010600030101010101" pitchFamily="2" charset="-122"/>
                                  <a:cs typeface="Times New Roman" panose="02020603050405020304" pitchFamily="18" charset="0"/>
                                </a:rPr>
                                <m:t>𝑋</m:t>
                              </m:r>
                            </m:sup>
                            <m:e>
                              <m:r>
                                <m:rPr>
                                  <m:sty m:val="p"/>
                                </m:rPr>
                                <a:rPr lang="en-US" sz="2200">
                                  <a:effectLst/>
                                  <a:latin typeface="Cambria Math" panose="02040503050406030204" pitchFamily="18" charset="0"/>
                                  <a:ea typeface="SimSun" panose="02010600030101010101" pitchFamily="2" charset="-122"/>
                                  <a:cs typeface="Times New Roman" panose="02020603050405020304" pitchFamily="18" charset="0"/>
                                </a:rPr>
                                <m:t>ψ</m:t>
                              </m:r>
                              <m:sSup>
                                <m:sSupPr>
                                  <m:ctrlPr>
                                    <a:rPr lang="fr-FR" sz="2200" i="1">
                                      <a:effectLst/>
                                      <a:latin typeface="Cambria Math" panose="02040503050406030204" pitchFamily="18" charset="0"/>
                                      <a:ea typeface="SimSun" panose="02010600030101010101" pitchFamily="2" charset="-122"/>
                                      <a:cs typeface="Times New Roman" panose="02020603050405020304" pitchFamily="18" charset="0"/>
                                    </a:rPr>
                                  </m:ctrlPr>
                                </m:sSupPr>
                                <m:e>
                                  <m:d>
                                    <m:dPr>
                                      <m:ctrlPr>
                                        <a:rPr lang="fr-FR" sz="22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200" i="1">
                                          <a:effectLst/>
                                          <a:latin typeface="Cambria Math" panose="02040503050406030204" pitchFamily="18" charset="0"/>
                                          <a:ea typeface="SimSun" panose="02010600030101010101" pitchFamily="2" charset="-122"/>
                                          <a:cs typeface="Times New Roman" panose="02020603050405020304" pitchFamily="18" charset="0"/>
                                        </a:rPr>
                                        <m:t>𝑥</m:t>
                                      </m:r>
                                    </m:e>
                                  </m:d>
                                </m:e>
                                <m:sup>
                                  <m:r>
                                    <a:rPr lang="en-US" sz="22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200" i="1">
                                  <a:effectLst/>
                                  <a:latin typeface="Cambria Math" panose="02040503050406030204" pitchFamily="18" charset="0"/>
                                  <a:ea typeface="SimSun" panose="02010600030101010101" pitchFamily="2" charset="-122"/>
                                  <a:cs typeface="Times New Roman" panose="02020603050405020304" pitchFamily="18" charset="0"/>
                                </a:rPr>
                                <m:t>𝑑𝑥</m:t>
                              </m:r>
                              <m:r>
                                <a:rPr lang="en-US" sz="2200" i="1">
                                  <a:effectLst/>
                                  <a:latin typeface="Cambria Math" panose="02040503050406030204" pitchFamily="18" charset="0"/>
                                  <a:ea typeface="SimSun" panose="02010600030101010101" pitchFamily="2" charset="-122"/>
                                  <a:cs typeface="Times New Roman" panose="02020603050405020304" pitchFamily="18" charset="0"/>
                                </a:rPr>
                                <m:t> </m:t>
                              </m:r>
                            </m:e>
                          </m:nary>
                          <m:r>
                            <a:rPr lang="en-US" sz="2200" i="1">
                              <a:effectLst/>
                              <a:latin typeface="Cambria Math" panose="02040503050406030204" pitchFamily="18" charset="0"/>
                              <a:ea typeface="SimSun" panose="02010600030101010101" pitchFamily="2" charset="-122"/>
                              <a:cs typeface="Times New Roman" panose="02020603050405020304" pitchFamily="18" charset="0"/>
                            </a:rPr>
                            <m:t>&gt;</m:t>
                          </m:r>
                          <m:sSup>
                            <m:sSupPr>
                              <m:ctrlPr>
                                <a:rPr lang="fr-FR" sz="2200" i="1">
                                  <a:effectLst/>
                                  <a:latin typeface="Cambria Math" panose="02040503050406030204" pitchFamily="18" charset="0"/>
                                  <a:ea typeface="SimSun" panose="02010600030101010101" pitchFamily="2" charset="-122"/>
                                  <a:cs typeface="Times New Roman" panose="02020603050405020304" pitchFamily="18" charset="0"/>
                                </a:rPr>
                              </m:ctrlPr>
                            </m:sSupPr>
                            <m:e>
                              <m:d>
                                <m:dPr>
                                  <m:ctrlPr>
                                    <a:rPr lang="fr-FR" sz="2200" i="1">
                                      <a:effectLst/>
                                      <a:latin typeface="Cambria Math" panose="02040503050406030204" pitchFamily="18" charset="0"/>
                                      <a:ea typeface="SimSun" panose="02010600030101010101" pitchFamily="2" charset="-122"/>
                                      <a:cs typeface="Times New Roman" panose="02020603050405020304" pitchFamily="18" charset="0"/>
                                    </a:rPr>
                                  </m:ctrlPr>
                                </m:dPr>
                                <m:e>
                                  <m:nary>
                                    <m:naryPr>
                                      <m:ctrlPr>
                                        <a:rPr lang="fr-FR" sz="2200" i="1">
                                          <a:effectLst/>
                                          <a:latin typeface="Cambria Math" panose="02040503050406030204" pitchFamily="18" charset="0"/>
                                          <a:ea typeface="SimSun" panose="02010600030101010101" pitchFamily="2" charset="-122"/>
                                          <a:cs typeface="Times New Roman" panose="02020603050405020304" pitchFamily="18" charset="0"/>
                                        </a:rPr>
                                      </m:ctrlPr>
                                    </m:naryPr>
                                    <m:sub>
                                      <m:sSub>
                                        <m:sSubPr>
                                          <m:ctrlPr>
                                            <a:rPr lang="fr-FR" sz="22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2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200" i="1">
                                              <a:effectLst/>
                                              <a:latin typeface="Cambria Math" panose="02040503050406030204" pitchFamily="18" charset="0"/>
                                              <a:ea typeface="SimSun" panose="02010600030101010101" pitchFamily="2" charset="-122"/>
                                              <a:cs typeface="Times New Roman" panose="02020603050405020304" pitchFamily="18" charset="0"/>
                                            </a:rPr>
                                            <m:t>0</m:t>
                                          </m:r>
                                        </m:sub>
                                      </m:sSub>
                                    </m:sub>
                                    <m:sup>
                                      <m:r>
                                        <a:rPr lang="en-US" sz="2200" i="1">
                                          <a:effectLst/>
                                          <a:latin typeface="Cambria Math" panose="02040503050406030204" pitchFamily="18" charset="0"/>
                                          <a:ea typeface="SimSun" panose="02010600030101010101" pitchFamily="2" charset="-122"/>
                                          <a:cs typeface="Times New Roman" panose="02020603050405020304" pitchFamily="18" charset="0"/>
                                        </a:rPr>
                                        <m:t>𝑋</m:t>
                                      </m:r>
                                    </m:sup>
                                    <m:e>
                                      <m:r>
                                        <m:rPr>
                                          <m:sty m:val="p"/>
                                        </m:rPr>
                                        <a:rPr lang="en-US" sz="2200">
                                          <a:effectLst/>
                                          <a:latin typeface="Cambria Math" panose="02040503050406030204" pitchFamily="18" charset="0"/>
                                          <a:ea typeface="SimSun" panose="02010600030101010101" pitchFamily="2" charset="-122"/>
                                          <a:cs typeface="Times New Roman" panose="02020603050405020304" pitchFamily="18" charset="0"/>
                                        </a:rPr>
                                        <m:t>φ</m:t>
                                      </m:r>
                                      <m:d>
                                        <m:dPr>
                                          <m:ctrlPr>
                                            <a:rPr lang="fr-FR" sz="22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200" i="1">
                                              <a:effectLst/>
                                              <a:latin typeface="Cambria Math" panose="02040503050406030204" pitchFamily="18" charset="0"/>
                                              <a:ea typeface="SimSun" panose="02010600030101010101" pitchFamily="2" charset="-122"/>
                                              <a:cs typeface="Times New Roman" panose="02020603050405020304" pitchFamily="18" charset="0"/>
                                            </a:rPr>
                                            <m:t>𝑥</m:t>
                                          </m:r>
                                        </m:e>
                                      </m:d>
                                      <m:r>
                                        <m:rPr>
                                          <m:sty m:val="p"/>
                                        </m:rPr>
                                        <a:rPr lang="en-US" sz="2200">
                                          <a:effectLst/>
                                          <a:latin typeface="Cambria Math" panose="02040503050406030204" pitchFamily="18" charset="0"/>
                                          <a:ea typeface="SimSun" panose="02010600030101010101" pitchFamily="2" charset="-122"/>
                                          <a:cs typeface="Times New Roman" panose="02020603050405020304" pitchFamily="18" charset="0"/>
                                        </a:rPr>
                                        <m:t>ψ</m:t>
                                      </m:r>
                                      <m:d>
                                        <m:dPr>
                                          <m:ctrlPr>
                                            <a:rPr lang="fr-FR" sz="22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200" i="1">
                                              <a:effectLst/>
                                              <a:latin typeface="Cambria Math" panose="02040503050406030204" pitchFamily="18" charset="0"/>
                                              <a:ea typeface="SimSun" panose="02010600030101010101" pitchFamily="2" charset="-122"/>
                                              <a:cs typeface="Times New Roman" panose="02020603050405020304" pitchFamily="18" charset="0"/>
                                            </a:rPr>
                                            <m:t>𝑥</m:t>
                                          </m:r>
                                        </m:e>
                                      </m:d>
                                      <m:r>
                                        <a:rPr lang="en-US" sz="2200" i="1">
                                          <a:effectLst/>
                                          <a:latin typeface="Cambria Math" panose="02040503050406030204" pitchFamily="18" charset="0"/>
                                          <a:ea typeface="SimSun" panose="02010600030101010101" pitchFamily="2" charset="-122"/>
                                          <a:cs typeface="Times New Roman" panose="02020603050405020304" pitchFamily="18" charset="0"/>
                                        </a:rPr>
                                        <m:t>𝑑𝑥</m:t>
                                      </m:r>
                                    </m:e>
                                  </m:nary>
                                </m:e>
                              </m:d>
                            </m:e>
                            <m:sup>
                              <m:r>
                                <a:rPr lang="en-US" sz="2200" i="1">
                                  <a:effectLst/>
                                  <a:latin typeface="Cambria Math" panose="02040503050406030204" pitchFamily="18" charset="0"/>
                                  <a:ea typeface="SimSun" panose="02010600030101010101" pitchFamily="2" charset="-122"/>
                                  <a:cs typeface="Times New Roman" panose="02020603050405020304" pitchFamily="18" charset="0"/>
                                </a:rPr>
                                <m:t>2</m:t>
                              </m:r>
                            </m:sup>
                          </m:sSup>
                        </m:e>
                      </m:nary>
                      <m:r>
                        <a:rPr lang="en-US" sz="2200" i="1">
                          <a:effectLst/>
                          <a:latin typeface="Cambria Math" panose="02040503050406030204" pitchFamily="18" charset="0"/>
                          <a:ea typeface="SimSun" panose="02010600030101010101" pitchFamily="2" charset="-122"/>
                          <a:cs typeface="Times New Roman" panose="02020603050405020304" pitchFamily="18" charset="0"/>
                        </a:rPr>
                        <m:t>.</m:t>
                      </m:r>
                    </m:oMath>
                  </m:oMathPara>
                </a14:m>
                <a:endParaRPr lang="fr-FR" sz="2200" dirty="0">
                  <a:effectLst/>
                  <a:ea typeface="SimSun" panose="02010600030101010101" pitchFamily="2" charset="-122"/>
                  <a:cs typeface="Akshar Unicode" panose="00000400000000000000" pitchFamily="2" charset="0"/>
                </a:endParaRPr>
              </a:p>
              <a:p>
                <a:pPr marL="0" lvl="0" indent="0">
                  <a:lnSpc>
                    <a:spcPct val="115000"/>
                  </a:lnSpc>
                </a:pPr>
                <a:r>
                  <a:rPr lang="en-US" sz="2200" dirty="0">
                    <a:effectLst/>
                    <a:ea typeface="SimSun" panose="02010600030101010101" pitchFamily="2" charset="-122"/>
                    <a:cs typeface="Times New Roman" panose="02020603050405020304" pitchFamily="18" charset="0"/>
                  </a:rPr>
                  <a:t>(D)  &amp; (E): Special cases of (C) where  </a:t>
                </a:r>
                <a14:m>
                  <m:oMath xmlns:m="http://schemas.openxmlformats.org/officeDocument/2006/math">
                    <m:r>
                      <m:rPr>
                        <m:sty m:val="p"/>
                      </m:rPr>
                      <a:rPr lang="en-US" sz="2200">
                        <a:effectLst/>
                        <a:latin typeface="Cambria Math" panose="02040503050406030204" pitchFamily="18" charset="0"/>
                        <a:ea typeface="SimSun" panose="02010600030101010101" pitchFamily="2" charset="-122"/>
                        <a:cs typeface="Times New Roman" panose="02020603050405020304" pitchFamily="18" charset="0"/>
                      </a:rPr>
                      <m:t>φ</m:t>
                    </m:r>
                    <m:r>
                      <a:rPr lang="en-US" sz="22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fr-FR" sz="22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200" i="1">
                            <a:effectLst/>
                            <a:latin typeface="Cambria Math" panose="02040503050406030204" pitchFamily="18" charset="0"/>
                            <a:ea typeface="SimSun" panose="02010600030101010101" pitchFamily="2" charset="-122"/>
                            <a:cs typeface="Times New Roman" panose="02020603050405020304" pitchFamily="18" charset="0"/>
                          </a:rPr>
                          <m:t>1</m:t>
                        </m:r>
                      </m:num>
                      <m:den>
                        <m:r>
                          <m:rPr>
                            <m:sty m:val="p"/>
                          </m:rPr>
                          <a:rPr lang="en-US" sz="2200">
                            <a:effectLst/>
                            <a:latin typeface="Cambria Math" panose="02040503050406030204" pitchFamily="18" charset="0"/>
                            <a:ea typeface="SimSun" panose="02010600030101010101" pitchFamily="2" charset="-122"/>
                            <a:cs typeface="Times New Roman" panose="02020603050405020304" pitchFamily="18" charset="0"/>
                          </a:rPr>
                          <m:t>ψ</m:t>
                        </m:r>
                      </m:den>
                    </m:f>
                    <m:r>
                      <a:rPr lang="en-US" sz="2200" i="1">
                        <a:effectLst/>
                        <a:latin typeface="Cambria Math" panose="02040503050406030204" pitchFamily="18" charset="0"/>
                        <a:ea typeface="SimSun" panose="02010600030101010101" pitchFamily="2" charset="-122"/>
                        <a:cs typeface="Times New Roman" panose="02020603050405020304" pitchFamily="18" charset="0"/>
                      </a:rPr>
                      <m:t>=</m:t>
                    </m:r>
                    <m:rad>
                      <m:radPr>
                        <m:degHide m:val="on"/>
                        <m:ctrlPr>
                          <a:rPr lang="fr-FR" sz="22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200" i="1">
                            <a:effectLst/>
                            <a:latin typeface="Cambria Math" panose="02040503050406030204" pitchFamily="18" charset="0"/>
                            <a:ea typeface="SimSun" panose="02010600030101010101" pitchFamily="2" charset="-122"/>
                            <a:cs typeface="Times New Roman" panose="02020603050405020304" pitchFamily="18" charset="0"/>
                          </a:rPr>
                          <m:t>𝑓</m:t>
                        </m:r>
                      </m:e>
                    </m:rad>
                  </m:oMath>
                </a14:m>
                <a:r>
                  <a:rPr lang="en-US" sz="2200" dirty="0">
                    <a:effectLst/>
                    <a:ea typeface="SimSun" panose="02010600030101010101" pitchFamily="2" charset="-122"/>
                    <a:cs typeface="Times New Roman" panose="02020603050405020304" pitchFamily="18" charset="0"/>
                  </a:rPr>
                  <a:t> or   </a:t>
                </a:r>
                <a14:m>
                  <m:oMath xmlns:m="http://schemas.openxmlformats.org/officeDocument/2006/math">
                    <m:r>
                      <m:rPr>
                        <m:sty m:val="p"/>
                      </m:rPr>
                      <a:rPr lang="en-US" sz="2200">
                        <a:effectLst/>
                        <a:latin typeface="Cambria Math" panose="02040503050406030204" pitchFamily="18" charset="0"/>
                        <a:ea typeface="SimSun" panose="02010600030101010101" pitchFamily="2" charset="-122"/>
                        <a:cs typeface="Times New Roman" panose="02020603050405020304" pitchFamily="18" charset="0"/>
                      </a:rPr>
                      <m:t>ψ</m:t>
                    </m:r>
                    <m:r>
                      <a:rPr lang="en-US" sz="2200" i="1">
                        <a:effectLst/>
                        <a:latin typeface="Cambria Math" panose="02040503050406030204" pitchFamily="18" charset="0"/>
                        <a:ea typeface="SimSun" panose="02010600030101010101" pitchFamily="2" charset="-122"/>
                        <a:cs typeface="Times New Roman" panose="02020603050405020304" pitchFamily="18" charset="0"/>
                      </a:rPr>
                      <m:t>=1</m:t>
                    </m:r>
                  </m:oMath>
                </a14:m>
                <a:r>
                  <a:rPr lang="fr-FR" sz="2200" dirty="0">
                    <a:effectLst/>
                    <a:ea typeface="SimSun" panose="02010600030101010101" pitchFamily="2" charset="-122"/>
                    <a:cs typeface="Akshar Unicode" panose="00000400000000000000" pitchFamily="2" charset="0"/>
                  </a:rPr>
                  <a:t> respectively</a:t>
                </a:r>
              </a:p>
              <a:p>
                <a:endParaRPr lang="fr-FR" sz="2200" dirty="0"/>
              </a:p>
            </p:txBody>
          </p:sp>
        </mc:Choice>
        <mc:Fallback xmlns="">
          <p:sp>
            <p:nvSpPr>
              <p:cNvPr id="3" name="Espace réservé du contenu 2">
                <a:extLst>
                  <a:ext uri="{FF2B5EF4-FFF2-40B4-BE49-F238E27FC236}">
                    <a16:creationId xmlns:a16="http://schemas.microsoft.com/office/drawing/2014/main" id="{FC82633F-2CCA-4A14-8C86-39003FF70646}"/>
                  </a:ext>
                </a:extLst>
              </p:cNvPr>
              <p:cNvSpPr>
                <a:spLocks noGrp="1" noRot="1" noChangeAspect="1" noMove="1" noResize="1" noEditPoints="1" noAdjustHandles="1" noChangeArrowheads="1" noChangeShapeType="1" noTextEdit="1"/>
              </p:cNvSpPr>
              <p:nvPr>
                <p:ph idx="1"/>
              </p:nvPr>
            </p:nvSpPr>
            <p:spPr>
              <a:xfrm>
                <a:off x="457200" y="1538790"/>
                <a:ext cx="7985230" cy="5166810"/>
              </a:xfrm>
              <a:blipFill>
                <a:blip r:embed="rId3"/>
                <a:stretch>
                  <a:fillRect l="-992" t="-354"/>
                </a:stretch>
              </a:blipFill>
            </p:spPr>
            <p:txBody>
              <a:bodyPr/>
              <a:lstStyle/>
              <a:p>
                <a:r>
                  <a:rPr lang="fr-FR">
                    <a:noFill/>
                  </a:rPr>
                  <a:t> </a:t>
                </a:r>
              </a:p>
            </p:txBody>
          </p:sp>
        </mc:Fallback>
      </mc:AlternateContent>
    </p:spTree>
    <p:extLst>
      <p:ext uri="{BB962C8B-B14F-4D97-AF65-F5344CB8AC3E}">
        <p14:creationId xmlns:p14="http://schemas.microsoft.com/office/powerpoint/2010/main" val="85340891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EBC0A3-E4E2-4055-A756-26FC62A3CEA9}"/>
              </a:ext>
            </a:extLst>
          </p:cNvPr>
          <p:cNvSpPr>
            <a:spLocks noGrp="1"/>
          </p:cNvSpPr>
          <p:nvPr>
            <p:ph type="title"/>
          </p:nvPr>
        </p:nvSpPr>
        <p:spPr>
          <a:xfrm>
            <a:off x="457200" y="152400"/>
            <a:ext cx="8345270" cy="1296380"/>
          </a:xfrm>
        </p:spPr>
        <p:txBody>
          <a:bodyPr>
            <a:normAutofit fontScale="90000"/>
          </a:bodyPr>
          <a:lstStyle/>
          <a:p>
            <a:r>
              <a:rPr lang="en-US" sz="2800" b="1" dirty="0">
                <a:effectLst/>
                <a:latin typeface="+mn-lt"/>
                <a:ea typeface="SimSun" panose="02010600030101010101" pitchFamily="2" charset="-122"/>
                <a:cs typeface="Times New Roman" panose="02020603050405020304" pitchFamily="18" charset="0"/>
              </a:rPr>
              <a:t>§2. V. JA. B, obtains the mean-value </a:t>
            </a:r>
            <a:r>
              <a:rPr lang="en-US" sz="2800" b="1" dirty="0" err="1">
                <a:effectLst/>
                <a:latin typeface="+mn-lt"/>
                <a:ea typeface="SimSun" panose="02010600030101010101" pitchFamily="2" charset="-122"/>
                <a:cs typeface="Times New Roman" panose="02020603050405020304" pitchFamily="18" charset="0"/>
              </a:rPr>
              <a:t>thm</a:t>
            </a:r>
            <a:r>
              <a:rPr lang="en-US" sz="2800" b="1" dirty="0">
                <a:effectLst/>
                <a:latin typeface="+mn-lt"/>
                <a:ea typeface="SimSun" panose="02010600030101010101" pitchFamily="2" charset="-122"/>
                <a:cs typeface="Times New Roman" panose="02020603050405020304" pitchFamily="18" charset="0"/>
              </a:rPr>
              <a:t>. For functions from </a:t>
            </a:r>
            <a:r>
              <a:rPr lang="en-US" sz="2800" b="1" dirty="0">
                <a:latin typeface="+mn-lt"/>
                <a:ea typeface="SimSun" panose="02010600030101010101" pitchFamily="2" charset="-122"/>
                <a:cs typeface="Times New Roman" panose="02020603050405020304" pitchFamily="18" charset="0"/>
              </a:rPr>
              <a:t>the MVT for integrals</a:t>
            </a:r>
            <a:endParaRPr lang="fr-FR" sz="2800" b="1" dirty="0">
              <a:latin typeface="+mn-lt"/>
            </a:endParaRP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FC82633F-2CCA-4A14-8C86-39003FF70646}"/>
                  </a:ext>
                </a:extLst>
              </p:cNvPr>
              <p:cNvSpPr>
                <a:spLocks noGrp="1"/>
              </p:cNvSpPr>
              <p:nvPr>
                <p:ph idx="1"/>
              </p:nvPr>
            </p:nvSpPr>
            <p:spPr>
              <a:xfrm>
                <a:off x="457200" y="1538790"/>
                <a:ext cx="7985230" cy="5166810"/>
              </a:xfrm>
            </p:spPr>
            <p:txBody>
              <a:bodyPr/>
              <a:lstStyle/>
              <a:p>
                <a:pPr>
                  <a:lnSpc>
                    <a:spcPct val="115000"/>
                  </a:lnSpc>
                  <a:spcAft>
                    <a:spcPts val="1000"/>
                  </a:spcAft>
                </a:pPr>
                <a:r>
                  <a:rPr lang="en-US" sz="2400" dirty="0">
                    <a:effectLst/>
                    <a:ea typeface="SimSun" panose="02010600030101010101" pitchFamily="2" charset="-122"/>
                    <a:cs typeface="Times New Roman" panose="02020603050405020304" pitchFamily="18" charset="0"/>
                  </a:rPr>
                  <a:t>Result :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𝐹</m:t>
                    </m:r>
                    <m:d>
                      <m:d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𝑋</m:t>
                        </m:r>
                      </m:e>
                    </m:d>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𝐹</m:t>
                    </m:r>
                    <m:d>
                      <m:d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dPr>
                      <m:e>
                        <m:sSub>
                          <m:sSub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e>
                    </m:d>
                    <m:r>
                      <a:rPr lang="en-US" sz="2400" i="1">
                        <a:effectLst/>
                        <a:latin typeface="Cambria Math" panose="02040503050406030204" pitchFamily="18" charset="0"/>
                        <a:ea typeface="SimSun" panose="02010600030101010101" pitchFamily="2" charset="-122"/>
                        <a:cs typeface="Times New Roman" panose="02020603050405020304" pitchFamily="18" charset="0"/>
                      </a:rPr>
                      <m:t>+</m:t>
                    </m:r>
                    <m:d>
                      <m:d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𝑋</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e>
                    </m:d>
                    <m:sSup>
                      <m:sSup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𝐹</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up>
                    </m:sSup>
                    <m:d>
                      <m:d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dPr>
                      <m:e>
                        <m:sSub>
                          <m:sSub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λ</m:t>
                        </m:r>
                        <m:d>
                          <m:d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𝑋</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e>
                        </m:d>
                      </m:e>
                    </m:d>
                  </m:oMath>
                </a14:m>
                <a:r>
                  <a:rPr lang="en-US" sz="2400" dirty="0">
                    <a:effectLst/>
                    <a:ea typeface="SimSun" panose="02010600030101010101" pitchFamily="2" charset="-122"/>
                    <a:cs typeface="Times New Roman" panose="02020603050405020304" pitchFamily="18" charset="0"/>
                  </a:rPr>
                  <a:t>, for </a:t>
                </a:r>
                <a14:m>
                  <m:oMath xmlns:m="http://schemas.openxmlformats.org/officeDocument/2006/math">
                    <m:sSup>
                      <m:sSup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𝐶</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p>
                  </m:oMath>
                </a14:m>
                <a:r>
                  <a:rPr lang="en-US" sz="2400" dirty="0">
                    <a:effectLst/>
                    <a:ea typeface="SimSun" panose="02010600030101010101" pitchFamily="2" charset="-122"/>
                    <a:cs typeface="Times New Roman" panose="02020603050405020304" pitchFamily="18" charset="0"/>
                  </a:rPr>
                  <a:t> functions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𝐹</m:t>
                    </m:r>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ea typeface="SimSun" panose="02010600030101010101" pitchFamily="2" charset="-122"/>
                    <a:cs typeface="Times New Roman" panose="02020603050405020304" pitchFamily="18" charset="0"/>
                  </a:rPr>
                  <a:t>using his observation that</a:t>
                </a:r>
              </a:p>
              <a:p>
                <a:pPr>
                  <a:lnSpc>
                    <a:spcPct val="115000"/>
                  </a:lnSpc>
                  <a:spcAft>
                    <a:spcPts val="1000"/>
                  </a:spcAft>
                </a:pPr>
                <a:r>
                  <a:rPr lang="en-US" sz="2400" dirty="0">
                    <a:effectLst/>
                    <a:ea typeface="SimSun" panose="02010600030101010101" pitchFamily="2" charset="-122"/>
                    <a:cs typeface="Times New Roman" panose="02020603050405020304" pitchFamily="18" charset="0"/>
                  </a:rPr>
                  <a:t> Method : (A) and (B) applied to </a:t>
                </a:r>
                <a14:m>
                  <m:oMath xmlns:m="http://schemas.openxmlformats.org/officeDocument/2006/math">
                    <m:func>
                      <m:func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funcPr>
                      <m:fName>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log</m:t>
                        </m:r>
                      </m:fName>
                      <m:e>
                        <m:r>
                          <a:rPr lang="en-US" sz="2400" i="1">
                            <a:effectLst/>
                            <a:latin typeface="Cambria Math" panose="02040503050406030204" pitchFamily="18" charset="0"/>
                            <a:ea typeface="SimSun" panose="02010600030101010101" pitchFamily="2" charset="-122"/>
                            <a:cs typeface="Times New Roman" panose="02020603050405020304" pitchFamily="18" charset="0"/>
                          </a:rPr>
                          <m:t>𝑓</m:t>
                        </m:r>
                      </m:e>
                    </m:func>
                  </m:oMath>
                </a14:m>
                <a:r>
                  <a:rPr lang="en-US" sz="2400" dirty="0">
                    <a:effectLst/>
                    <a:ea typeface="SimSun" panose="02010600030101010101" pitchFamily="2" charset="-122"/>
                    <a:cs typeface="Times New Roman" panose="02020603050405020304" pitchFamily="18" charset="0"/>
                  </a:rPr>
                  <a:t> with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𝑓</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𝐹</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up>
                    </m:sSup>
                  </m:oMath>
                </a14:m>
                <a:r>
                  <a:rPr lang="en-US" sz="2400" dirty="0">
                    <a:effectLst/>
                    <a:ea typeface="SimSun" panose="02010600030101010101" pitchFamily="2" charset="-122"/>
                    <a:cs typeface="Times New Roman" panose="02020603050405020304" pitchFamily="18" charset="0"/>
                  </a:rPr>
                  <a:t> leads to a two-sided bound on the average of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𝑓</m:t>
                    </m:r>
                  </m:oMath>
                </a14:m>
                <a:r>
                  <a:rPr lang="en-US" sz="2400" dirty="0">
                    <a:effectLst/>
                    <a:ea typeface="SimSun" panose="02010600030101010101" pitchFamily="2" charset="-122"/>
                    <a:cs typeface="Times New Roman" panose="02020603050405020304" pitchFamily="18" charset="0"/>
                  </a:rPr>
                  <a:t>. He then observes that the two sides involve the exponentials of </a:t>
                </a:r>
                <a14:m>
                  <m:oMath xmlns:m="http://schemas.openxmlformats.org/officeDocument/2006/math">
                    <m:sSup>
                      <m:sSup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𝐹</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up>
                    </m:sSup>
                  </m:oMath>
                </a14:m>
                <a:r>
                  <a:rPr lang="en-US" sz="2400" dirty="0">
                    <a:effectLst/>
                    <a:ea typeface="SimSun" panose="02010600030101010101" pitchFamily="2" charset="-122"/>
                    <a:cs typeface="Times New Roman" panose="02020603050405020304" pitchFamily="18" charset="0"/>
                  </a:rPr>
                  <a:t> and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𝐹</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up>
                    </m:sSup>
                  </m:oMath>
                </a14:m>
                <a:r>
                  <a:rPr lang="en-US" sz="2400" dirty="0">
                    <a:effectLst/>
                    <a:ea typeface="SimSun" panose="02010600030101010101" pitchFamily="2" charset="-122"/>
                    <a:cs typeface="Times New Roman" panose="02020603050405020304" pitchFamily="18" charset="0"/>
                  </a:rPr>
                  <a:t>. He also points out in a footnote that the result could be obtained directly from the mean-value theorem for integrals, applied to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𝐹</m:t>
                    </m:r>
                  </m:oMath>
                </a14:m>
                <a:r>
                  <a:rPr lang="en-US" sz="2400" dirty="0">
                    <a:effectLst/>
                    <a:ea typeface="SimSun" panose="02010600030101010101" pitchFamily="2" charset="-122"/>
                    <a:cs typeface="Times New Roman" panose="02020603050405020304" pitchFamily="18" charset="0"/>
                  </a:rPr>
                  <a:t>. In some examples, the value of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𝜆</m:t>
                    </m:r>
                  </m:oMath>
                </a14:m>
                <a:r>
                  <a:rPr lang="en-US" sz="2400" dirty="0">
                    <a:effectLst/>
                    <a:ea typeface="SimSun" panose="02010600030101010101" pitchFamily="2" charset="-122"/>
                    <a:cs typeface="Times New Roman" panose="02020603050405020304" pitchFamily="18" charset="0"/>
                  </a:rPr>
                  <a:t> may be obtained explicitly. </a:t>
                </a:r>
                <a:endParaRPr lang="fr-FR" sz="2400" dirty="0">
                  <a:effectLst/>
                  <a:ea typeface="SimSun" panose="02010600030101010101" pitchFamily="2" charset="-122"/>
                  <a:cs typeface="Akshar Unicode" panose="00000400000000000000" pitchFamily="2" charset="0"/>
                </a:endParaRPr>
              </a:p>
              <a:p>
                <a:pPr>
                  <a:lnSpc>
                    <a:spcPct val="115000"/>
                  </a:lnSpc>
                  <a:spcAft>
                    <a:spcPts val="1000"/>
                  </a:spcAf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p:txBody>
          </p:sp>
        </mc:Choice>
        <mc:Fallback xmlns="">
          <p:sp>
            <p:nvSpPr>
              <p:cNvPr id="3" name="Espace réservé du contenu 2">
                <a:extLst>
                  <a:ext uri="{FF2B5EF4-FFF2-40B4-BE49-F238E27FC236}">
                    <a16:creationId xmlns:a16="http://schemas.microsoft.com/office/drawing/2014/main" id="{FC82633F-2CCA-4A14-8C86-39003FF70646}"/>
                  </a:ext>
                </a:extLst>
              </p:cNvPr>
              <p:cNvSpPr>
                <a:spLocks noGrp="1" noRot="1" noChangeAspect="1" noMove="1" noResize="1" noEditPoints="1" noAdjustHandles="1" noChangeArrowheads="1" noChangeShapeType="1" noTextEdit="1"/>
              </p:cNvSpPr>
              <p:nvPr>
                <p:ph idx="1"/>
              </p:nvPr>
            </p:nvSpPr>
            <p:spPr>
              <a:xfrm>
                <a:off x="457200" y="1538790"/>
                <a:ext cx="7985230" cy="5166810"/>
              </a:xfrm>
              <a:blipFill>
                <a:blip r:embed="rId3"/>
                <a:stretch>
                  <a:fillRect l="-1145" r="-916"/>
                </a:stretch>
              </a:blipFill>
            </p:spPr>
            <p:txBody>
              <a:bodyPr/>
              <a:lstStyle/>
              <a:p>
                <a:r>
                  <a:rPr lang="fr-FR">
                    <a:noFill/>
                  </a:rPr>
                  <a:t> </a:t>
                </a:r>
              </a:p>
            </p:txBody>
          </p:sp>
        </mc:Fallback>
      </mc:AlternateContent>
    </p:spTree>
    <p:extLst>
      <p:ext uri="{BB962C8B-B14F-4D97-AF65-F5344CB8AC3E}">
        <p14:creationId xmlns:p14="http://schemas.microsoft.com/office/powerpoint/2010/main" val="230749086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EBC0A3-E4E2-4055-A756-26FC62A3CEA9}"/>
              </a:ext>
            </a:extLst>
          </p:cNvPr>
          <p:cNvSpPr>
            <a:spLocks noGrp="1"/>
          </p:cNvSpPr>
          <p:nvPr>
            <p:ph type="title"/>
          </p:nvPr>
        </p:nvSpPr>
        <p:spPr>
          <a:xfrm>
            <a:off x="457200" y="152400"/>
            <a:ext cx="8345270" cy="1296380"/>
          </a:xfrm>
        </p:spPr>
        <p:txBody>
          <a:bodyPr>
            <a:normAutofit/>
          </a:bodyPr>
          <a:lstStyle/>
          <a:p>
            <a:r>
              <a:rPr lang="en-US" sz="2800" b="1" dirty="0">
                <a:effectLst/>
                <a:latin typeface="+mn-lt"/>
                <a:ea typeface="SimSun" panose="02010600030101010101" pitchFamily="2" charset="-122"/>
                <a:cs typeface="Times New Roman" panose="02020603050405020304" pitchFamily="18" charset="0"/>
              </a:rPr>
              <a:t>§3. Applications of (A-D)</a:t>
            </a:r>
            <a:endParaRPr lang="fr-FR" sz="2800" b="1" dirty="0">
              <a:latin typeface="+mn-lt"/>
            </a:endParaRP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FC82633F-2CCA-4A14-8C86-39003FF70646}"/>
                  </a:ext>
                </a:extLst>
              </p:cNvPr>
              <p:cNvSpPr>
                <a:spLocks noGrp="1"/>
              </p:cNvSpPr>
              <p:nvPr>
                <p:ph idx="1"/>
              </p:nvPr>
            </p:nvSpPr>
            <p:spPr>
              <a:xfrm>
                <a:off x="457200" y="1538790"/>
                <a:ext cx="7985230" cy="5166810"/>
              </a:xfrm>
            </p:spPr>
            <p:txBody>
              <a:bodyPr/>
              <a:lstStyle/>
              <a:p>
                <a:pPr>
                  <a:lnSpc>
                    <a:spcPct val="115000"/>
                  </a:lnSpc>
                  <a:spcAft>
                    <a:spcPts val="1000"/>
                  </a:spcAft>
                </a:pPr>
                <a:r>
                  <a:rPr lang="en-US" sz="2400" dirty="0">
                    <a:effectLst/>
                    <a:ea typeface="SimSun" panose="02010600030101010101" pitchFamily="2" charset="-122"/>
                    <a:cs typeface="Times New Roman" panose="02020603050405020304" pitchFamily="18" charset="0"/>
                  </a:rPr>
                  <a:t>There are in particular </a:t>
                </a:r>
                <a:r>
                  <a:rPr lang="en-US" sz="2400" dirty="0">
                    <a:solidFill>
                      <a:srgbClr val="0000FF"/>
                    </a:solidFill>
                    <a:effectLst/>
                    <a:ea typeface="SimSun" panose="02010600030101010101" pitchFamily="2" charset="-122"/>
                    <a:cs typeface="Times New Roman" panose="02020603050405020304" pitchFamily="18" charset="0"/>
                  </a:rPr>
                  <a:t>six different applications of (D) </a:t>
                </a:r>
                <a:r>
                  <a:rPr lang="en-US" sz="2400" dirty="0">
                    <a:effectLst/>
                    <a:ea typeface="SimSun" panose="02010600030101010101" pitchFamily="2" charset="-122"/>
                    <a:cs typeface="Times New Roman" panose="02020603050405020304" pitchFamily="18" charset="0"/>
                  </a:rPr>
                  <a:t>[a special case of </a:t>
                </a:r>
                <a:r>
                  <a:rPr lang="en-US" sz="2400" dirty="0">
                    <a:solidFill>
                      <a:srgbClr val="0000FF"/>
                    </a:solidFill>
                    <a:effectLst/>
                    <a:ea typeface="SimSun" panose="02010600030101010101" pitchFamily="2" charset="-122"/>
                    <a:cs typeface="Times New Roman" panose="02020603050405020304" pitchFamily="18" charset="0"/>
                  </a:rPr>
                  <a:t>(C)</a:t>
                </a:r>
                <a:r>
                  <a:rPr lang="en-US" sz="2400" dirty="0">
                    <a:effectLst/>
                    <a:ea typeface="SimSun" panose="02010600030101010101" pitchFamily="2" charset="-122"/>
                    <a:cs typeface="Times New Roman" panose="02020603050405020304" pitchFamily="18" charset="0"/>
                  </a:rPr>
                  <a:t>], giving inequalities such as </a:t>
                </a:r>
              </a:p>
              <a:p>
                <a:pPr>
                  <a:lnSpc>
                    <a:spcPct val="115000"/>
                  </a:lnSpc>
                  <a:spcAft>
                    <a:spcPts val="1000"/>
                  </a:spcAft>
                </a:pPr>
                <a14:m>
                  <m:oMath xmlns:m="http://schemas.openxmlformats.org/officeDocument/2006/math">
                    <m:sSup>
                      <m:sSup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sSupPr>
                      <m:e>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π</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π</m:t>
                    </m:r>
                    <m:r>
                      <a:rPr lang="en-US" sz="2400" i="1">
                        <a:effectLst/>
                        <a:latin typeface="Cambria Math" panose="02040503050406030204" pitchFamily="18" charset="0"/>
                        <a:ea typeface="SimSun" panose="02010600030101010101" pitchFamily="2" charset="-122"/>
                        <a:cs typeface="Times New Roman" panose="02020603050405020304" pitchFamily="18" charset="0"/>
                      </a:rPr>
                      <m:t>&gt;16</m:t>
                    </m:r>
                  </m:oMath>
                </a14:m>
                <a:r>
                  <a:rPr lang="en-US" sz="2400" dirty="0">
                    <a:effectLst/>
                    <a:ea typeface="SimSun" panose="02010600030101010101" pitchFamily="2" charset="-122"/>
                    <a:cs typeface="Times New Roman" panose="02020603050405020304" pitchFamily="18" charset="0"/>
                  </a:rPr>
                  <a:t>, </a:t>
                </a:r>
                <a14:m>
                  <m:oMath xmlns:m="http://schemas.openxmlformats.org/officeDocument/2006/math">
                    <m:r>
                      <a:rPr lang="fr-FR" sz="2400" b="1" i="0" smtClean="0">
                        <a:latin typeface="Cambria Math" panose="02040503050406030204" pitchFamily="18" charset="0"/>
                        <a:ea typeface="SimSun" panose="02010600030101010101" pitchFamily="2" charset="-122"/>
                        <a:cs typeface="Times New Roman" panose="02020603050405020304" pitchFamily="18" charset="0"/>
                      </a:rPr>
                      <m:t>      </m:t>
                    </m:r>
                    <m:d>
                      <m:dPr>
                        <m:begChr m:val="["/>
                        <m:endChr m:val="]"/>
                        <m:ctrlPr>
                          <a:rPr lang="fr-FR" sz="2400" b="1" i="1" smtClean="0">
                            <a:latin typeface="Cambria Math" panose="02040503050406030204" pitchFamily="18" charset="0"/>
                            <a:ea typeface="SimSun" panose="02010600030101010101" pitchFamily="2" charset="-122"/>
                            <a:cs typeface="Times New Roman" panose="02020603050405020304" pitchFamily="18" charset="0"/>
                          </a:rPr>
                        </m:ctrlPr>
                      </m:dPr>
                      <m:e>
                        <m:r>
                          <a:rPr lang="en-US" sz="2400" i="1">
                            <a:latin typeface="Cambria Math" panose="02040503050406030204" pitchFamily="18" charset="0"/>
                            <a:ea typeface="SimSun" panose="02010600030101010101" pitchFamily="2" charset="-122"/>
                            <a:cs typeface="Times New Roman" panose="02020603050405020304" pitchFamily="18" charset="0"/>
                          </a:rPr>
                          <m:t>16,15</m:t>
                        </m:r>
                        <m:r>
                          <a:rPr lang="en-US" sz="2400">
                            <a:latin typeface="Cambria Math" panose="02040503050406030204" pitchFamily="18" charset="0"/>
                            <a:ea typeface="SimSun" panose="02010600030101010101" pitchFamily="2" charset="-122"/>
                            <a:cs typeface="Times New Roman" panose="02020603050405020304" pitchFamily="18" charset="0"/>
                          </a:rPr>
                          <m:t>…</m:t>
                        </m:r>
                        <m:r>
                          <a:rPr lang="en-US" sz="2400" i="1">
                            <a:latin typeface="Cambria Math" panose="02040503050406030204" pitchFamily="18" charset="0"/>
                            <a:ea typeface="SimSun" panose="02010600030101010101" pitchFamily="2" charset="-122"/>
                            <a:cs typeface="Times New Roman" panose="02020603050405020304" pitchFamily="18" charset="0"/>
                          </a:rPr>
                          <m:t>&gt;16</m:t>
                        </m:r>
                      </m:e>
                    </m:d>
                  </m:oMath>
                </a14:m>
                <a:r>
                  <a:rPr lang="en-US" sz="2400" dirty="0">
                    <a:ea typeface="SimSun" panose="02010600030101010101" pitchFamily="2" charset="-122"/>
                    <a:cs typeface="Times New Roman" panose="02020603050405020304" pitchFamily="18" charset="0"/>
                  </a:rPr>
                  <a:t>  </a:t>
                </a:r>
              </a:p>
              <a:p>
                <a:pPr>
                  <a:lnSpc>
                    <a:spcPct val="115000"/>
                  </a:lnSpc>
                  <a:spcAft>
                    <a:spcPts val="1000"/>
                  </a:spcAft>
                </a:pPr>
                <a:r>
                  <a:rPr lang="en-US" sz="2400" dirty="0">
                    <a:ea typeface="SimSun" panose="02010600030101010101" pitchFamily="2" charset="-122"/>
                    <a:cs typeface="Times New Roman" panose="02020603050405020304" pitchFamily="18" charset="0"/>
                  </a:rPr>
                  <a:t>	(Take </a:t>
                </a:r>
                <a14:m>
                  <m:oMath xmlns:m="http://schemas.openxmlformats.org/officeDocument/2006/math">
                    <m:r>
                      <a:rPr lang="en-US" sz="2400" i="1">
                        <a:latin typeface="Cambria Math" panose="02040503050406030204" pitchFamily="18" charset="0"/>
                        <a:ea typeface="SimSun" panose="02010600030101010101" pitchFamily="2" charset="-122"/>
                        <a:cs typeface="Times New Roman" panose="02020603050405020304" pitchFamily="18" charset="0"/>
                      </a:rPr>
                      <m:t>𝑓</m:t>
                    </m:r>
                    <m:d>
                      <m:dPr>
                        <m:ctrlPr>
                          <a:rPr lang="fr-FR" sz="2400" i="1">
                            <a:latin typeface="Cambria Math" panose="02040503050406030204" pitchFamily="18" charset="0"/>
                            <a:ea typeface="SimSun" panose="02010600030101010101" pitchFamily="2" charset="-122"/>
                            <a:cs typeface="Times New Roman" panose="02020603050405020304" pitchFamily="18" charset="0"/>
                          </a:rPr>
                        </m:ctrlPr>
                      </m:d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d>
                    <m:r>
                      <a:rPr lang="en-US" sz="2400" i="1">
                        <a:latin typeface="Cambria Math" panose="02040503050406030204" pitchFamily="18" charset="0"/>
                        <a:ea typeface="SimSun" panose="02010600030101010101" pitchFamily="2" charset="-122"/>
                        <a:cs typeface="Times New Roman" panose="02020603050405020304" pitchFamily="18" charset="0"/>
                      </a:rPr>
                      <m:t>=</m:t>
                    </m:r>
                    <m:rad>
                      <m:radPr>
                        <m:degHide m:val="on"/>
                        <m:ctrlPr>
                          <a:rPr lang="fr-FR" sz="2400" i="1">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latin typeface="Cambria Math" panose="02040503050406030204" pitchFamily="18" charset="0"/>
                            <a:ea typeface="SimSun" panose="02010600030101010101" pitchFamily="2" charset="-122"/>
                            <a:cs typeface="Times New Roman" panose="02020603050405020304" pitchFamily="18" charset="0"/>
                          </a:rPr>
                          <m:t>1−</m:t>
                        </m:r>
                        <m:sSup>
                          <m:sSupPr>
                            <m:ctrlPr>
                              <a:rPr lang="fr-FR"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latin typeface="Cambria Math" panose="02040503050406030204" pitchFamily="18" charset="0"/>
                                <a:ea typeface="SimSun" panose="02010600030101010101" pitchFamily="2" charset="-122"/>
                                <a:cs typeface="Times New Roman" panose="02020603050405020304" pitchFamily="18" charset="0"/>
                              </a:rPr>
                              <m:t>2</m:t>
                            </m:r>
                          </m:sup>
                        </m:sSup>
                      </m:e>
                    </m:rad>
                  </m:oMath>
                </a14:m>
                <a:r>
                  <a:rPr lang="en-US" sz="2400" dirty="0">
                    <a:ea typeface="SimSun" panose="02010600030101010101" pitchFamily="2" charset="-122"/>
                    <a:cs typeface="Times New Roman" panose="02020603050405020304" pitchFamily="18" charset="0"/>
                  </a:rPr>
                  <a:t>, </a:t>
                </a:r>
                <a14:m>
                  <m:oMath xmlns:m="http://schemas.openxmlformats.org/officeDocument/2006/math">
                    <m:sSub>
                      <m:sSubPr>
                        <m:ctrlPr>
                          <a:rPr lang="fr-FR"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latin typeface="Cambria Math" panose="02040503050406030204" pitchFamily="18" charset="0"/>
                        <a:ea typeface="SimSun" panose="02010600030101010101" pitchFamily="2" charset="-122"/>
                        <a:cs typeface="Times New Roman" panose="02020603050405020304" pitchFamily="18" charset="0"/>
                      </a:rPr>
                      <m:t>=0</m:t>
                    </m:r>
                  </m:oMath>
                </a14:m>
                <a:r>
                  <a:rPr lang="en-US" sz="2400" dirty="0">
                    <a:ea typeface="SimSun" panose="02010600030101010101" pitchFamily="2" charset="-122"/>
                    <a:cs typeface="Times New Roman" panose="02020603050405020304" pitchFamily="18" charset="0"/>
                  </a:rPr>
                  <a:t> and </a:t>
                </a:r>
                <a14:m>
                  <m:oMath xmlns:m="http://schemas.openxmlformats.org/officeDocument/2006/math">
                    <m:r>
                      <a:rPr lang="en-US" sz="2400" i="1">
                        <a:latin typeface="Cambria Math" panose="02040503050406030204" pitchFamily="18" charset="0"/>
                        <a:ea typeface="SimSun" panose="02010600030101010101" pitchFamily="2" charset="-122"/>
                        <a:cs typeface="Times New Roman" panose="02020603050405020304" pitchFamily="18" charset="0"/>
                      </a:rPr>
                      <m:t>𝑋</m:t>
                    </m:r>
                    <m:r>
                      <a:rPr lang="en-US" sz="2400" i="1">
                        <a:latin typeface="Cambria Math" panose="02040503050406030204" pitchFamily="18" charset="0"/>
                        <a:ea typeface="SimSun" panose="02010600030101010101" pitchFamily="2" charset="-122"/>
                        <a:cs typeface="Times New Roman" panose="02020603050405020304" pitchFamily="18" charset="0"/>
                      </a:rPr>
                      <m:t>=1</m:t>
                    </m:r>
                    <m:r>
                      <m:rPr>
                        <m:lit/>
                      </m:rPr>
                      <a:rPr lang="en-US" sz="2400" i="1">
                        <a:latin typeface="Cambria Math" panose="02040503050406030204" pitchFamily="18" charset="0"/>
                        <a:ea typeface="SimSun" panose="02010600030101010101" pitchFamily="2" charset="-122"/>
                        <a:cs typeface="Times New Roman" panose="02020603050405020304" pitchFamily="18" charset="0"/>
                      </a:rPr>
                      <m:t>/</m:t>
                    </m:r>
                    <m:rad>
                      <m:radPr>
                        <m:degHide m:val="on"/>
                        <m:ctrlPr>
                          <a:rPr lang="fr-FR" sz="2400" i="1">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latin typeface="Cambria Math" panose="02040503050406030204" pitchFamily="18" charset="0"/>
                            <a:ea typeface="SimSun" panose="02010600030101010101" pitchFamily="2" charset="-122"/>
                            <a:cs typeface="Times New Roman" panose="02020603050405020304" pitchFamily="18" charset="0"/>
                          </a:rPr>
                          <m:t>2</m:t>
                        </m:r>
                      </m:e>
                    </m:rad>
                    <m:r>
                      <a:rPr lang="en-US" sz="2400" i="1">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ea typeface="SimSun" panose="02010600030101010101" pitchFamily="2" charset="-122"/>
                    <a:cs typeface="Times New Roman" panose="02020603050405020304" pitchFamily="18" charset="0"/>
                  </a:rPr>
                  <a:t>) or </a:t>
                </a:r>
              </a:p>
              <a:p>
                <a:pPr>
                  <a:lnSpc>
                    <a:spcPct val="115000"/>
                  </a:lnSpc>
                  <a:spcAft>
                    <a:spcPts val="1000"/>
                  </a:spcAft>
                </a:pP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9</m:t>
                    </m:r>
                    <m:func>
                      <m:func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funcPr>
                      <m:fName>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ln</m:t>
                        </m:r>
                      </m:fName>
                      <m:e>
                        <m:r>
                          <a:rPr lang="en-US" sz="2400">
                            <a:effectLst/>
                            <a:latin typeface="Cambria Math" panose="02040503050406030204" pitchFamily="18" charset="0"/>
                            <a:ea typeface="SimSun" panose="02010600030101010101" pitchFamily="2" charset="-122"/>
                            <a:cs typeface="Times New Roman" panose="02020603050405020304" pitchFamily="18" charset="0"/>
                          </a:rPr>
                          <m:t>3</m:t>
                        </m:r>
                      </m:e>
                    </m:func>
                    <m:r>
                      <a:rPr lang="en-US" sz="2400" i="1">
                        <a:effectLst/>
                        <a:latin typeface="Cambria Math" panose="02040503050406030204" pitchFamily="18" charset="0"/>
                        <a:ea typeface="SimSun" panose="02010600030101010101" pitchFamily="2" charset="-122"/>
                        <a:cs typeface="Times New Roman" panose="02020603050405020304" pitchFamily="18" charset="0"/>
                      </a:rPr>
                      <m:t>&gt;</m:t>
                    </m:r>
                    <m:sSup>
                      <m:sSup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sSupPr>
                      <m:e>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π</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oMath>
                </a14:m>
                <a:r>
                  <a:rPr lang="en-US" sz="2400" dirty="0">
                    <a:effectLst/>
                    <a:ea typeface="SimSun" panose="02010600030101010101" pitchFamily="2" charset="-122"/>
                    <a:cs typeface="Times New Roman" panose="02020603050405020304" pitchFamily="18" charset="0"/>
                  </a:rPr>
                  <a:t> (there is misprint in paper : </a:t>
                </a:r>
                <a14:m>
                  <m:oMath xmlns:m="http://schemas.openxmlformats.org/officeDocument/2006/math">
                    <m:r>
                      <a:rPr lang="fr-FR" sz="2400" i="1">
                        <a:latin typeface="Cambria Math" panose="02040503050406030204" pitchFamily="18" charset="0"/>
                        <a:ea typeface="SimSun" panose="02010600030101010101" pitchFamily="2" charset="-122"/>
                        <a:cs typeface="Akshar Unicode" panose="00000400000000000000" pitchFamily="2" charset="0"/>
                      </a:rPr>
                      <m:t>9</m:t>
                    </m:r>
                    <m:rad>
                      <m:radPr>
                        <m:degHide m:val="on"/>
                        <m:ctrlPr>
                          <a:rPr lang="fr-FR" sz="2400" i="1">
                            <a:latin typeface="Cambria Math" panose="02040503050406030204" pitchFamily="18" charset="0"/>
                            <a:ea typeface="SimSun" panose="02010600030101010101" pitchFamily="2" charset="-122"/>
                            <a:cs typeface="Akshar Unicode" panose="00000400000000000000" pitchFamily="2" charset="0"/>
                          </a:rPr>
                        </m:ctrlPr>
                      </m:radPr>
                      <m:deg/>
                      <m:e>
                        <m:r>
                          <a:rPr lang="fr-FR" sz="2400" i="1">
                            <a:latin typeface="Cambria Math" panose="02040503050406030204" pitchFamily="18" charset="0"/>
                            <a:ea typeface="SimSun" panose="02010600030101010101" pitchFamily="2" charset="-122"/>
                            <a:cs typeface="Akshar Unicode" panose="00000400000000000000" pitchFamily="2" charset="0"/>
                          </a:rPr>
                          <m:t>3</m:t>
                        </m:r>
                      </m:e>
                    </m:rad>
                  </m:oMath>
                </a14:m>
                <a:r>
                  <a:rPr lang="fr-FR" sz="2400" dirty="0">
                    <a:ea typeface="SimSun" panose="02010600030101010101" pitchFamily="2" charset="-122"/>
                    <a:cs typeface="Akshar Unicode" panose="00000400000000000000" pitchFamily="2" charset="0"/>
                  </a:rPr>
                  <a:t> </a:t>
                </a:r>
                <a:r>
                  <a:rPr lang="en-US" sz="2400" dirty="0">
                    <a:effectLst/>
                    <a:ea typeface="SimSun" panose="02010600030101010101" pitchFamily="2" charset="-122"/>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9,8874</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&gt;9,8696</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sz="2400" dirty="0">
                    <a:effectLst/>
                    <a:ea typeface="SimSun" panose="02010600030101010101" pitchFamily="2" charset="-122"/>
                    <a:cs typeface="Times New Roman" panose="02020603050405020304" pitchFamily="18" charset="0"/>
                  </a:rPr>
                  <a:t>.] </a:t>
                </a:r>
              </a:p>
              <a:p>
                <a:pPr>
                  <a:lnSpc>
                    <a:spcPct val="115000"/>
                  </a:lnSpc>
                  <a:spcAft>
                    <a:spcPts val="1000"/>
                  </a:spcAft>
                </a:pPr>
                <a:r>
                  <a:rPr lang="en-US" sz="2400" dirty="0">
                    <a:effectLst/>
                    <a:ea typeface="SimSun" panose="02010600030101010101" pitchFamily="2" charset="-122"/>
                    <a:cs typeface="Times New Roman" panose="02020603050405020304" pitchFamily="18" charset="0"/>
                  </a:rPr>
                  <a:t>	(Take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𝑓</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unc>
                      <m:func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funcPr>
                      <m:fName>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sin</m:t>
                        </m:r>
                      </m:fName>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func>
                    <m:func>
                      <m:func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funcPr>
                      <m:fName>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cos</m:t>
                        </m:r>
                      </m:fName>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func>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π</m:t>
                    </m:r>
                    <m:r>
                      <m:rPr>
                        <m:lit/>
                      </m:rP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6,  </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𝑋</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π</m:t>
                    </m:r>
                    <m:r>
                      <m:rPr>
                        <m:lit/>
                      </m:rP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oMath>
                </a14:m>
                <a:r>
                  <a:rPr lang="en-US" sz="2400" dirty="0">
                    <a:effectLst/>
                    <a:ea typeface="SimSun" panose="02010600030101010101" pitchFamily="2" charset="-122"/>
                    <a:cs typeface="Times New Roman" panose="02020603050405020304" pitchFamily="18" charset="0"/>
                  </a:rPr>
                  <a:t>.)</a:t>
                </a:r>
                <a:endParaRPr lang="fr-FR" sz="2400" dirty="0">
                  <a:effectLst/>
                  <a:ea typeface="SimSun" panose="02010600030101010101" pitchFamily="2" charset="-122"/>
                  <a:cs typeface="Akshar Unicode" panose="00000400000000000000" pitchFamily="2" charset="0"/>
                </a:endParaRPr>
              </a:p>
            </p:txBody>
          </p:sp>
        </mc:Choice>
        <mc:Fallback xmlns="">
          <p:sp>
            <p:nvSpPr>
              <p:cNvPr id="3" name="Espace réservé du contenu 2">
                <a:extLst>
                  <a:ext uri="{FF2B5EF4-FFF2-40B4-BE49-F238E27FC236}">
                    <a16:creationId xmlns:a16="http://schemas.microsoft.com/office/drawing/2014/main" id="{FC82633F-2CCA-4A14-8C86-39003FF70646}"/>
                  </a:ext>
                </a:extLst>
              </p:cNvPr>
              <p:cNvSpPr>
                <a:spLocks noGrp="1" noRot="1" noChangeAspect="1" noMove="1" noResize="1" noEditPoints="1" noAdjustHandles="1" noChangeArrowheads="1" noChangeShapeType="1" noTextEdit="1"/>
              </p:cNvSpPr>
              <p:nvPr>
                <p:ph idx="1"/>
              </p:nvPr>
            </p:nvSpPr>
            <p:spPr>
              <a:xfrm>
                <a:off x="457200" y="1538790"/>
                <a:ext cx="7985230" cy="5166810"/>
              </a:xfrm>
              <a:blipFill>
                <a:blip r:embed="rId3"/>
                <a:stretch>
                  <a:fillRect l="-1145" t="-472" r="-1527"/>
                </a:stretch>
              </a:blipFill>
            </p:spPr>
            <p:txBody>
              <a:bodyPr/>
              <a:lstStyle/>
              <a:p>
                <a:r>
                  <a:rPr lang="fr-FR">
                    <a:noFill/>
                  </a:rPr>
                  <a:t> </a:t>
                </a:r>
              </a:p>
            </p:txBody>
          </p:sp>
        </mc:Fallback>
      </mc:AlternateContent>
    </p:spTree>
    <p:extLst>
      <p:ext uri="{BB962C8B-B14F-4D97-AF65-F5344CB8AC3E}">
        <p14:creationId xmlns:p14="http://schemas.microsoft.com/office/powerpoint/2010/main" val="1441740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213864"/>
            <a:ext cx="8229600" cy="2565285"/>
          </a:xfrm>
        </p:spPr>
        <p:txBody>
          <a:bodyPr>
            <a:normAutofit fontScale="90000"/>
          </a:bodyPr>
          <a:lstStyle/>
          <a:p>
            <a:pPr algn="ctr" eaLnBrk="1" hangingPunct="1"/>
            <a:r>
              <a:rPr lang="en-US" altLang="fr-FR" b="1" dirty="0"/>
              <a:t>4. J. P. Gram and H. A. Schwarz : </a:t>
            </a:r>
            <a:br>
              <a:rPr lang="en-US" altLang="fr-FR" b="1" dirty="0"/>
            </a:br>
            <a:r>
              <a:rPr lang="en-US" altLang="fr-FR" b="1" dirty="0"/>
              <a:t>least squares and quadratic forms.</a:t>
            </a:r>
            <a:br>
              <a:rPr lang="en-US" altLang="fr-FR" b="1" dirty="0"/>
            </a:br>
            <a:endParaRPr lang="fr-FR" altLang="fr-FR" b="1" dirty="0"/>
          </a:p>
        </p:txBody>
      </p:sp>
    </p:spTree>
    <p:extLst>
      <p:ext uri="{BB962C8B-B14F-4D97-AF65-F5344CB8AC3E}">
        <p14:creationId xmlns:p14="http://schemas.microsoft.com/office/powerpoint/2010/main" val="423605571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7687"/>
            <a:ext cx="7445170" cy="826038"/>
          </a:xfrm>
        </p:spPr>
        <p:txBody>
          <a:bodyPr>
            <a:normAutofit/>
          </a:bodyPr>
          <a:lstStyle/>
          <a:p>
            <a:endParaRPr lang="en-US" dirty="0"/>
          </a:p>
        </p:txBody>
      </p:sp>
      <p:sp>
        <p:nvSpPr>
          <p:cNvPr id="4" name="Espace réservé du contenu 3"/>
          <p:cNvSpPr>
            <a:spLocks noGrp="1"/>
          </p:cNvSpPr>
          <p:nvPr>
            <p:ph idx="1"/>
          </p:nvPr>
        </p:nvSpPr>
        <p:spPr>
          <a:xfrm>
            <a:off x="416859" y="1133745"/>
            <a:ext cx="8030235" cy="5130570"/>
          </a:xfrm>
        </p:spPr>
        <p:txBody>
          <a:bodyPr/>
          <a:lstStyle/>
          <a:p>
            <a:pPr marL="0" indent="0"/>
            <a:r>
              <a:rPr lang="ru-RU" sz="2800" dirty="0"/>
              <a:t>Приношу свои извинения, что не делаю доклад по-русски, поскольку моих знаний явно недостаточно для этой цели.</a:t>
            </a:r>
          </a:p>
          <a:p>
            <a:pPr marL="0" indent="0"/>
            <a:r>
              <a:rPr lang="ru-RU" sz="2800" dirty="0"/>
              <a:t>Позвольте мне перейти на английский язык.</a:t>
            </a:r>
          </a:p>
          <a:p>
            <a:pPr marL="0" indent="0"/>
            <a:endParaRPr lang="ru-RU" sz="2800" dirty="0"/>
          </a:p>
        </p:txBody>
      </p:sp>
    </p:spTree>
    <p:extLst>
      <p:ext uri="{BB962C8B-B14F-4D97-AF65-F5344CB8AC3E}">
        <p14:creationId xmlns:p14="http://schemas.microsoft.com/office/powerpoint/2010/main" val="397098403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9FE75-C48F-46F7-BB6E-1B6BB435532E}"/>
              </a:ext>
            </a:extLst>
          </p:cNvPr>
          <p:cNvSpPr>
            <a:spLocks noGrp="1"/>
          </p:cNvSpPr>
          <p:nvPr>
            <p:ph type="title"/>
          </p:nvPr>
        </p:nvSpPr>
        <p:spPr>
          <a:xfrm>
            <a:off x="457199" y="152400"/>
            <a:ext cx="7619999" cy="846330"/>
          </a:xfrm>
        </p:spPr>
        <p:txBody>
          <a:bodyPr/>
          <a:lstStyle/>
          <a:p>
            <a:r>
              <a:rPr lang="en-US" dirty="0"/>
              <a:t>Schwarz (1885)  §15, p. 344 </a:t>
            </a:r>
            <a:endParaRPr lang="fr-FR" dirty="0"/>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4B30A8CD-7E68-4567-B40B-4D9FD49689FC}"/>
                  </a:ext>
                </a:extLst>
              </p:cNvPr>
              <p:cNvSpPr>
                <a:spLocks noGrp="1"/>
              </p:cNvSpPr>
              <p:nvPr>
                <p:ph idx="1"/>
              </p:nvPr>
            </p:nvSpPr>
            <p:spPr>
              <a:xfrm>
                <a:off x="184012" y="1013358"/>
                <a:ext cx="8775975" cy="5692241"/>
              </a:xfrm>
            </p:spPr>
            <p:txBody>
              <a:bodyPr/>
              <a:lstStyle/>
              <a:p>
                <a:r>
                  <a:rPr lang="en-US" sz="2400" dirty="0"/>
                  <a:t>Derives (C) in two variables – V. Ja. B.’s </a:t>
                </a:r>
                <a14:m>
                  <m:oMath xmlns:m="http://schemas.openxmlformats.org/officeDocument/2006/math">
                    <m:r>
                      <a:rPr lang="en-US" sz="2400" i="1" dirty="0" smtClean="0">
                        <a:latin typeface="Cambria Math" panose="02040503050406030204" pitchFamily="18" charset="0"/>
                      </a:rPr>
                      <m:t>𝜓</m:t>
                    </m:r>
                  </m:oMath>
                </a14:m>
                <a:r>
                  <a:rPr lang="en-US" sz="2400" dirty="0"/>
                  <a:t> is now called </a:t>
                </a:r>
                <a14:m>
                  <m:oMath xmlns:m="http://schemas.openxmlformats.org/officeDocument/2006/math">
                    <m:r>
                      <a:rPr lang="en-US" sz="2400" i="1" dirty="0" smtClean="0">
                        <a:latin typeface="Cambria Math" panose="02040503050406030204" pitchFamily="18" charset="0"/>
                      </a:rPr>
                      <m:t>𝜒</m:t>
                    </m:r>
                  </m:oMath>
                </a14:m>
                <a:r>
                  <a:rPr lang="en-US" sz="2400" dirty="0"/>
                  <a:t> – from the fact that </a:t>
                </a:r>
                <a14:m>
                  <m:oMath xmlns:m="http://schemas.openxmlformats.org/officeDocument/2006/math">
                    <m:r>
                      <a:rPr lang="en-US" sz="2400" i="1" dirty="0" smtClean="0">
                        <a:solidFill>
                          <a:srgbClr val="0000FF"/>
                        </a:solidFill>
                        <a:latin typeface="Cambria Math" panose="02040503050406030204" pitchFamily="18" charset="0"/>
                      </a:rPr>
                      <m:t>∬</m:t>
                    </m:r>
                    <m:sSup>
                      <m:sSupPr>
                        <m:ctrlPr>
                          <a:rPr lang="fr-FR" sz="2400" b="1" i="1" dirty="0" smtClean="0">
                            <a:solidFill>
                              <a:srgbClr val="0000FF"/>
                            </a:solidFill>
                            <a:latin typeface="Cambria Math" panose="02040503050406030204" pitchFamily="18" charset="0"/>
                          </a:rPr>
                        </m:ctrlPr>
                      </m:sSupPr>
                      <m:e>
                        <m:d>
                          <m:dPr>
                            <m:ctrlPr>
                              <a:rPr lang="en-US" sz="2400" i="1" dirty="0" smtClean="0">
                                <a:solidFill>
                                  <a:srgbClr val="0000FF"/>
                                </a:solidFill>
                                <a:latin typeface="Cambria Math" panose="02040503050406030204" pitchFamily="18" charset="0"/>
                              </a:rPr>
                            </m:ctrlPr>
                          </m:dPr>
                          <m:e>
                            <m:r>
                              <a:rPr lang="en-US" sz="2400" i="1" dirty="0" smtClean="0">
                                <a:solidFill>
                                  <a:srgbClr val="0000FF"/>
                                </a:solidFill>
                                <a:latin typeface="Cambria Math" panose="02040503050406030204" pitchFamily="18" charset="0"/>
                              </a:rPr>
                              <m:t>𝛼𝜑</m:t>
                            </m:r>
                            <m:r>
                              <a:rPr lang="en-US" sz="2400" i="1" dirty="0" smtClean="0">
                                <a:solidFill>
                                  <a:srgbClr val="0000FF"/>
                                </a:solidFill>
                                <a:latin typeface="Cambria Math" panose="02040503050406030204" pitchFamily="18" charset="0"/>
                              </a:rPr>
                              <m:t>+</m:t>
                            </m:r>
                            <m:r>
                              <a:rPr lang="en-US" sz="2400" i="1" dirty="0" smtClean="0">
                                <a:solidFill>
                                  <a:srgbClr val="0000FF"/>
                                </a:solidFill>
                                <a:latin typeface="Cambria Math" panose="02040503050406030204" pitchFamily="18" charset="0"/>
                              </a:rPr>
                              <m:t>𝛽𝜒</m:t>
                            </m:r>
                          </m:e>
                        </m:d>
                      </m:e>
                      <m:sup>
                        <m:r>
                          <a:rPr lang="fr-FR" sz="2400" b="1" i="1" dirty="0" smtClean="0">
                            <a:solidFill>
                              <a:srgbClr val="0000FF"/>
                            </a:solidFill>
                            <a:latin typeface="Cambria Math" panose="02040503050406030204" pitchFamily="18" charset="0"/>
                          </a:rPr>
                          <m:t>𝟐</m:t>
                        </m:r>
                      </m:sup>
                    </m:sSup>
                    <m:r>
                      <a:rPr lang="en-US" sz="2400" i="1" dirty="0" smtClean="0">
                        <a:solidFill>
                          <a:srgbClr val="0000FF"/>
                        </a:solidFill>
                        <a:latin typeface="Cambria Math" panose="02040503050406030204" pitchFamily="18" charset="0"/>
                      </a:rPr>
                      <m:t> </m:t>
                    </m:r>
                    <m:r>
                      <a:rPr lang="fr-FR" sz="2400" b="1" i="1" dirty="0" smtClean="0">
                        <a:solidFill>
                          <a:srgbClr val="0000FF"/>
                        </a:solidFill>
                        <a:latin typeface="Cambria Math" panose="02040503050406030204" pitchFamily="18" charset="0"/>
                      </a:rPr>
                      <m:t> </m:t>
                    </m:r>
                    <m:r>
                      <a:rPr lang="en-US" sz="2400" i="1" dirty="0" smtClean="0">
                        <a:solidFill>
                          <a:srgbClr val="0000FF"/>
                        </a:solidFill>
                        <a:latin typeface="Cambria Math" panose="02040503050406030204" pitchFamily="18" charset="0"/>
                      </a:rPr>
                      <m:t>𝑑𝑥</m:t>
                    </m:r>
                    <m:r>
                      <a:rPr lang="en-US" sz="2400" i="1" dirty="0" smtClean="0">
                        <a:solidFill>
                          <a:srgbClr val="0000FF"/>
                        </a:solidFill>
                        <a:latin typeface="Cambria Math" panose="02040503050406030204" pitchFamily="18" charset="0"/>
                      </a:rPr>
                      <m:t> </m:t>
                    </m:r>
                    <m:r>
                      <a:rPr lang="en-US" sz="2400" i="1" dirty="0" err="1" smtClean="0">
                        <a:solidFill>
                          <a:srgbClr val="0000FF"/>
                        </a:solidFill>
                        <a:latin typeface="Cambria Math" panose="02040503050406030204" pitchFamily="18" charset="0"/>
                      </a:rPr>
                      <m:t>𝑑𝑦</m:t>
                    </m:r>
                  </m:oMath>
                </a14:m>
                <a:r>
                  <a:rPr lang="en-US" sz="2400" dirty="0">
                    <a:solidFill>
                      <a:srgbClr val="0000FF"/>
                    </a:solidFill>
                  </a:rPr>
                  <a:t> is a positive-definite </a:t>
                </a:r>
                <a:r>
                  <a:rPr lang="en-US" sz="2400" dirty="0">
                    <a:solidFill>
                      <a:srgbClr val="FF6600"/>
                    </a:solidFill>
                  </a:rPr>
                  <a:t>binary</a:t>
                </a:r>
                <a:r>
                  <a:rPr lang="en-US" sz="2400" dirty="0">
                    <a:solidFill>
                      <a:srgbClr val="0000FF"/>
                    </a:solidFill>
                  </a:rPr>
                  <a:t> quadratic </a:t>
                </a:r>
                <a:r>
                  <a:rPr lang="en-US" sz="2400" dirty="0">
                    <a:solidFill>
                      <a:srgbClr val="FF6600"/>
                    </a:solidFill>
                  </a:rPr>
                  <a:t>form</a:t>
                </a:r>
                <a:r>
                  <a:rPr lang="en-US" sz="2400" dirty="0">
                    <a:solidFill>
                      <a:srgbClr val="0000FF"/>
                    </a:solidFill>
                  </a:rPr>
                  <a:t> in α and β </a:t>
                </a:r>
                <a:r>
                  <a:rPr lang="en-US" sz="2400" dirty="0"/>
                  <a:t>and therefore, that its </a:t>
                </a:r>
                <a:r>
                  <a:rPr lang="en-US" sz="2400" dirty="0">
                    <a:solidFill>
                      <a:srgbClr val="FF6600"/>
                    </a:solidFill>
                  </a:rPr>
                  <a:t>discriminant</a:t>
                </a:r>
                <a:r>
                  <a:rPr lang="en-US" sz="2400" dirty="0">
                    <a:solidFill>
                      <a:srgbClr val="0000FF"/>
                    </a:solidFill>
                  </a:rPr>
                  <a:t> is positive</a:t>
                </a:r>
                <a:r>
                  <a:rPr lang="en-US" sz="2400" dirty="0"/>
                  <a:t>, assuming, that the quotient of the two functions is not identically constant, and that the integrals of </a:t>
                </a:r>
                <a14:m>
                  <m:oMath xmlns:m="http://schemas.openxmlformats.org/officeDocument/2006/math">
                    <m:sSup>
                      <m:sSupPr>
                        <m:ctrlPr>
                          <a:rPr lang="en-US" sz="2400" i="1" dirty="0" smtClean="0">
                            <a:latin typeface="Cambria Math" panose="02040503050406030204" pitchFamily="18" charset="0"/>
                          </a:rPr>
                        </m:ctrlPr>
                      </m:sSupPr>
                      <m:e>
                        <m:r>
                          <a:rPr lang="en-US" sz="2400" i="1" dirty="0" smtClean="0">
                            <a:latin typeface="Cambria Math" panose="02040503050406030204" pitchFamily="18" charset="0"/>
                          </a:rPr>
                          <m:t>𝜑</m:t>
                        </m:r>
                      </m:e>
                      <m:sup>
                        <m:r>
                          <a:rPr lang="en-US" sz="2400" i="1" dirty="0" smtClean="0">
                            <a:latin typeface="Cambria Math" panose="02040503050406030204" pitchFamily="18" charset="0"/>
                          </a:rPr>
                          <m:t>2</m:t>
                        </m:r>
                      </m:sup>
                    </m:sSup>
                    <m:r>
                      <a:rPr lang="en-US" sz="2400" i="1" dirty="0" smtClean="0">
                        <a:latin typeface="Cambria Math" panose="02040503050406030204" pitchFamily="18" charset="0"/>
                      </a:rPr>
                      <m:t>,</m:t>
                    </m:r>
                    <m:r>
                      <a:rPr lang="en-US" sz="2400" i="1" dirty="0" smtClean="0">
                        <a:latin typeface="Cambria Math" panose="02040503050406030204" pitchFamily="18" charset="0"/>
                      </a:rPr>
                      <m:t>𝜑𝜒</m:t>
                    </m:r>
                    <m:r>
                      <a:rPr lang="en-US" sz="2400" i="1" dirty="0" smtClean="0">
                        <a:latin typeface="Cambria Math" panose="02040503050406030204" pitchFamily="18" charset="0"/>
                      </a:rPr>
                      <m:t> </m:t>
                    </m:r>
                  </m:oMath>
                </a14:m>
                <a:r>
                  <a:rPr lang="en-US" sz="2400" dirty="0"/>
                  <a:t>and </a:t>
                </a:r>
                <a14:m>
                  <m:oMath xmlns:m="http://schemas.openxmlformats.org/officeDocument/2006/math">
                    <m:sSup>
                      <m:sSupPr>
                        <m:ctrlPr>
                          <a:rPr lang="en-US" sz="2400" i="1" dirty="0" smtClean="0">
                            <a:latin typeface="Cambria Math" panose="02040503050406030204" pitchFamily="18" charset="0"/>
                          </a:rPr>
                        </m:ctrlPr>
                      </m:sSupPr>
                      <m:e>
                        <m:r>
                          <a:rPr lang="en-US" sz="2400" i="1" dirty="0" smtClean="0">
                            <a:latin typeface="Cambria Math" panose="02040503050406030204" pitchFamily="18" charset="0"/>
                          </a:rPr>
                          <m:t>𝜒</m:t>
                        </m:r>
                      </m:e>
                      <m:sup>
                        <m:r>
                          <a:rPr lang="en-US" sz="2400" i="1" dirty="0" smtClean="0">
                            <a:latin typeface="Cambria Math" panose="02040503050406030204" pitchFamily="18" charset="0"/>
                          </a:rPr>
                          <m:t>2</m:t>
                        </m:r>
                      </m:sup>
                    </m:sSup>
                  </m:oMath>
                </a14:m>
                <a:r>
                  <a:rPr lang="en-US" sz="2400" dirty="0"/>
                  <a:t> are all absolutely convergent. The minimum is </a:t>
                </a:r>
                <a:r>
                  <a:rPr lang="en-US" sz="2400" dirty="0">
                    <a:solidFill>
                      <a:srgbClr val="0000FF"/>
                    </a:solidFill>
                  </a:rPr>
                  <a:t>positive unless the two functions are proportional </a:t>
                </a:r>
                <a:r>
                  <a:rPr lang="en-US" sz="2400" dirty="0"/>
                  <a:t>to one another, or </a:t>
                </a:r>
                <a14:m>
                  <m:oMath xmlns:m="http://schemas.openxmlformats.org/officeDocument/2006/math">
                    <m:r>
                      <a:rPr lang="fr-FR" sz="2400" b="1" i="1" smtClean="0">
                        <a:latin typeface="Cambria Math" panose="02040503050406030204" pitchFamily="18" charset="0"/>
                      </a:rPr>
                      <m:t>𝜶</m:t>
                    </m:r>
                    <m:r>
                      <a:rPr lang="fr-FR" sz="2400" b="1" i="1" smtClean="0">
                        <a:latin typeface="Cambria Math" panose="02040503050406030204" pitchFamily="18" charset="0"/>
                      </a:rPr>
                      <m:t>=</m:t>
                    </m:r>
                    <m:r>
                      <a:rPr lang="fr-FR" sz="2400" b="1" i="1" smtClean="0">
                        <a:latin typeface="Cambria Math" panose="02040503050406030204" pitchFamily="18" charset="0"/>
                      </a:rPr>
                      <m:t>𝜷</m:t>
                    </m:r>
                    <m:r>
                      <a:rPr lang="fr-FR" sz="2400" b="1" i="1" smtClean="0">
                        <a:latin typeface="Cambria Math" panose="02040503050406030204" pitchFamily="18" charset="0"/>
                      </a:rPr>
                      <m:t>=</m:t>
                    </m:r>
                    <m:r>
                      <a:rPr lang="fr-FR" sz="2400" b="1" i="1" smtClean="0">
                        <a:latin typeface="Cambria Math" panose="02040503050406030204" pitchFamily="18" charset="0"/>
                      </a:rPr>
                      <m:t>𝟎</m:t>
                    </m:r>
                  </m:oMath>
                </a14:m>
                <a:r>
                  <a:rPr lang="en-US" sz="2400" dirty="0"/>
                  <a:t>). This seems to be the </a:t>
                </a:r>
                <a:r>
                  <a:rPr lang="en-US" sz="2400" dirty="0">
                    <a:solidFill>
                      <a:srgbClr val="008000"/>
                    </a:solidFill>
                  </a:rPr>
                  <a:t>source of one of the proofs </a:t>
                </a:r>
                <a:r>
                  <a:rPr lang="en-US" sz="2400" dirty="0"/>
                  <a:t>often found </a:t>
                </a:r>
                <a:r>
                  <a:rPr lang="en-US" sz="2400" dirty="0">
                    <a:solidFill>
                      <a:srgbClr val="008000"/>
                    </a:solidFill>
                  </a:rPr>
                  <a:t>in textbooks</a:t>
                </a:r>
                <a:r>
                  <a:rPr lang="en-US" sz="2400" dirty="0"/>
                  <a:t>.</a:t>
                </a:r>
              </a:p>
              <a:p>
                <a:r>
                  <a:rPr lang="en-US" sz="2400" dirty="0">
                    <a:solidFill>
                      <a:srgbClr val="0000FF"/>
                    </a:solidFill>
                  </a:rPr>
                  <a:t>Widely read</a:t>
                </a:r>
                <a:r>
                  <a:rPr lang="en-US" sz="2400" dirty="0"/>
                  <a:t>, quite influential paper.</a:t>
                </a:r>
              </a:p>
              <a:p>
                <a:r>
                  <a:rPr lang="en-US" sz="2400" dirty="0"/>
                  <a:t> </a:t>
                </a:r>
                <a:r>
                  <a:rPr lang="en-US" sz="2400" dirty="0">
                    <a:solidFill>
                      <a:srgbClr val="0000FF"/>
                    </a:solidFill>
                  </a:rPr>
                  <a:t>Motivation : </a:t>
                </a:r>
                <a:r>
                  <a:rPr lang="en-US" sz="2400" dirty="0">
                    <a:solidFill>
                      <a:srgbClr val="FF6600"/>
                    </a:solidFill>
                  </a:rPr>
                  <a:t>Invariant theory </a:t>
                </a:r>
                <a:r>
                  <a:rPr lang="en-US" sz="2400" dirty="0">
                    <a:solidFill>
                      <a:srgbClr val="0000FF"/>
                    </a:solidFill>
                  </a:rPr>
                  <a:t>(A. </a:t>
                </a:r>
                <a:r>
                  <a:rPr lang="en-US" sz="2400" dirty="0" err="1">
                    <a:solidFill>
                      <a:srgbClr val="0000FF"/>
                    </a:solidFill>
                  </a:rPr>
                  <a:t>Clebsch</a:t>
                </a:r>
                <a:r>
                  <a:rPr lang="en-US" sz="2400" dirty="0">
                    <a:solidFill>
                      <a:srgbClr val="0000FF"/>
                    </a:solidFill>
                  </a:rPr>
                  <a:t>, 1872, §33), </a:t>
                </a:r>
                <a:r>
                  <a:rPr lang="en-US" sz="2400" dirty="0"/>
                  <a:t>also </a:t>
                </a:r>
                <a:r>
                  <a:rPr lang="en-US" sz="2400" dirty="0" err="1">
                    <a:solidFill>
                      <a:srgbClr val="0000FF"/>
                    </a:solidFill>
                  </a:rPr>
                  <a:t>Weierstrass’s</a:t>
                </a:r>
                <a:r>
                  <a:rPr lang="en-US" sz="2400" dirty="0">
                    <a:solidFill>
                      <a:srgbClr val="0000FF"/>
                    </a:solidFill>
                  </a:rPr>
                  <a:t> lectures on the calculus of variations.</a:t>
                </a:r>
              </a:p>
              <a:p>
                <a:r>
                  <a:rPr lang="en-US" sz="2400" dirty="0">
                    <a:solidFill>
                      <a:srgbClr val="0000FF"/>
                    </a:solidFill>
                  </a:rPr>
                  <a:t>Geometric interpretations of invariant theory (A.C. §17-25)</a:t>
                </a:r>
                <a:endParaRPr lang="fr-FR" sz="2400" dirty="0"/>
              </a:p>
            </p:txBody>
          </p:sp>
        </mc:Choice>
        <mc:Fallback xmlns="">
          <p:sp>
            <p:nvSpPr>
              <p:cNvPr id="3" name="Espace réservé du contenu 2">
                <a:extLst>
                  <a:ext uri="{FF2B5EF4-FFF2-40B4-BE49-F238E27FC236}">
                    <a16:creationId xmlns:a16="http://schemas.microsoft.com/office/drawing/2014/main" id="{4B30A8CD-7E68-4567-B40B-4D9FD49689FC}"/>
                  </a:ext>
                </a:extLst>
              </p:cNvPr>
              <p:cNvSpPr>
                <a:spLocks noGrp="1" noRot="1" noChangeAspect="1" noMove="1" noResize="1" noEditPoints="1" noAdjustHandles="1" noChangeArrowheads="1" noChangeShapeType="1" noTextEdit="1"/>
              </p:cNvSpPr>
              <p:nvPr>
                <p:ph idx="1"/>
              </p:nvPr>
            </p:nvSpPr>
            <p:spPr>
              <a:xfrm>
                <a:off x="184012" y="1013358"/>
                <a:ext cx="8775975" cy="5692241"/>
              </a:xfrm>
              <a:blipFill>
                <a:blip r:embed="rId3"/>
                <a:stretch>
                  <a:fillRect l="-1042" t="-749" r="-1667" b="-2141"/>
                </a:stretch>
              </a:blipFill>
            </p:spPr>
            <p:txBody>
              <a:bodyPr/>
              <a:lstStyle/>
              <a:p>
                <a:r>
                  <a:rPr lang="fr-FR">
                    <a:noFill/>
                  </a:rPr>
                  <a:t> </a:t>
                </a:r>
              </a:p>
            </p:txBody>
          </p:sp>
        </mc:Fallback>
      </mc:AlternateContent>
    </p:spTree>
    <p:extLst>
      <p:ext uri="{BB962C8B-B14F-4D97-AF65-F5344CB8AC3E}">
        <p14:creationId xmlns:p14="http://schemas.microsoft.com/office/powerpoint/2010/main" val="406574844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9FE75-C48F-46F7-BB6E-1B6BB435532E}"/>
              </a:ext>
            </a:extLst>
          </p:cNvPr>
          <p:cNvSpPr>
            <a:spLocks noGrp="1"/>
          </p:cNvSpPr>
          <p:nvPr>
            <p:ph type="title"/>
          </p:nvPr>
        </p:nvSpPr>
        <p:spPr>
          <a:xfrm>
            <a:off x="457199" y="152400"/>
            <a:ext cx="7619999" cy="711315"/>
          </a:xfrm>
        </p:spPr>
        <p:txBody>
          <a:bodyPr/>
          <a:lstStyle/>
          <a:p>
            <a:r>
              <a:rPr lang="en-US" dirty="0"/>
              <a:t>Change of viewpoint</a:t>
            </a:r>
            <a:endParaRPr lang="fr-FR" dirty="0"/>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4B30A8CD-7E68-4567-B40B-4D9FD49689FC}"/>
                  </a:ext>
                </a:extLst>
              </p:cNvPr>
              <p:cNvSpPr>
                <a:spLocks noGrp="1"/>
              </p:cNvSpPr>
              <p:nvPr>
                <p:ph idx="1"/>
              </p:nvPr>
            </p:nvSpPr>
            <p:spPr>
              <a:xfrm>
                <a:off x="161510" y="953724"/>
                <a:ext cx="8525291" cy="5751875"/>
              </a:xfrm>
            </p:spPr>
            <p:txBody>
              <a:bodyPr/>
              <a:lstStyle/>
              <a:p>
                <a:pPr>
                  <a:buFont typeface="Arial" panose="020B0604020202020204" pitchFamily="34" charset="0"/>
                  <a:buChar char="•"/>
                </a:pPr>
                <a:r>
                  <a:rPr lang="en-US" sz="2400" dirty="0">
                    <a:solidFill>
                      <a:srgbClr val="0000FF"/>
                    </a:solidFill>
                  </a:rPr>
                  <a:t>Introduces a form </a:t>
                </a:r>
                <a:r>
                  <a:rPr lang="en-US" sz="2400" dirty="0"/>
                  <a:t>in finitely many variables (two). This is the </a:t>
                </a:r>
                <a:r>
                  <a:rPr lang="en-US" sz="2400" dirty="0">
                    <a:solidFill>
                      <a:srgbClr val="FF0000"/>
                    </a:solidFill>
                  </a:rPr>
                  <a:t>reverse of V. </a:t>
                </a:r>
                <a:r>
                  <a:rPr lang="en-US" sz="2400" dirty="0" err="1">
                    <a:solidFill>
                      <a:srgbClr val="FF0000"/>
                    </a:solidFill>
                  </a:rPr>
                  <a:t>Ya</a:t>
                </a:r>
                <a:r>
                  <a:rPr lang="en-US" sz="2400" dirty="0">
                    <a:solidFill>
                      <a:srgbClr val="FF0000"/>
                    </a:solidFill>
                  </a:rPr>
                  <a:t>. </a:t>
                </a:r>
                <a:r>
                  <a:rPr lang="en-US" sz="2400" dirty="0" err="1">
                    <a:solidFill>
                      <a:srgbClr val="FF0000"/>
                    </a:solidFill>
                  </a:rPr>
                  <a:t>Bunyakovsky’s</a:t>
                </a:r>
                <a:r>
                  <a:rPr lang="en-US" sz="2400" dirty="0">
                    <a:solidFill>
                      <a:srgbClr val="FF0000"/>
                    </a:solidFill>
                  </a:rPr>
                  <a:t> argument</a:t>
                </a:r>
                <a:r>
                  <a:rPr lang="en-US" sz="2400" dirty="0"/>
                  <a:t>. Schwarz’s argument is </a:t>
                </a:r>
                <a:r>
                  <a:rPr lang="en-US" sz="2400" dirty="0">
                    <a:solidFill>
                      <a:srgbClr val="FF0000"/>
                    </a:solidFill>
                  </a:rPr>
                  <a:t>not </a:t>
                </a:r>
                <a:r>
                  <a:rPr lang="en-US" sz="2400" dirty="0"/>
                  <a:t>the modern argument based on </a:t>
                </a:r>
                <a14:m>
                  <m:oMath xmlns:m="http://schemas.openxmlformats.org/officeDocument/2006/math">
                    <m:r>
                      <a:rPr lang="en-US" sz="2400" b="1" i="1" dirty="0" smtClean="0">
                        <a:solidFill>
                          <a:srgbClr val="0000FF"/>
                        </a:solidFill>
                        <a:latin typeface="Cambria Math" panose="02040503050406030204" pitchFamily="18" charset="0"/>
                      </a:rPr>
                      <m:t>∬</m:t>
                    </m:r>
                    <m:sSup>
                      <m:sSupPr>
                        <m:ctrlPr>
                          <a:rPr lang="fr-FR" sz="2400" i="1" dirty="0" smtClean="0">
                            <a:solidFill>
                              <a:srgbClr val="0000FF"/>
                            </a:solidFill>
                            <a:latin typeface="Cambria Math" panose="02040503050406030204" pitchFamily="18" charset="0"/>
                          </a:rPr>
                        </m:ctrlPr>
                      </m:sSupPr>
                      <m:e>
                        <m:d>
                          <m:dPr>
                            <m:ctrlPr>
                              <a:rPr lang="en-US" sz="2400" i="1" dirty="0" smtClean="0">
                                <a:solidFill>
                                  <a:srgbClr val="0000FF"/>
                                </a:solidFill>
                                <a:latin typeface="Cambria Math" panose="02040503050406030204" pitchFamily="18" charset="0"/>
                              </a:rPr>
                            </m:ctrlPr>
                          </m:dPr>
                          <m:e>
                            <m:r>
                              <a:rPr lang="fr-FR" sz="2400" b="1" i="1" dirty="0" smtClean="0">
                                <a:solidFill>
                                  <a:srgbClr val="0000FF"/>
                                </a:solidFill>
                                <a:latin typeface="Cambria Math" panose="02040503050406030204" pitchFamily="18" charset="0"/>
                              </a:rPr>
                              <m:t>𝒕</m:t>
                            </m:r>
                            <m:r>
                              <a:rPr lang="en-US" sz="2400" b="1" i="1" dirty="0" smtClean="0">
                                <a:solidFill>
                                  <a:srgbClr val="0000FF"/>
                                </a:solidFill>
                                <a:latin typeface="Cambria Math" panose="02040503050406030204" pitchFamily="18" charset="0"/>
                              </a:rPr>
                              <m:t>𝝋</m:t>
                            </m:r>
                            <m:r>
                              <a:rPr lang="en-US" sz="2400" b="1" i="1" dirty="0" smtClean="0">
                                <a:solidFill>
                                  <a:srgbClr val="0000FF"/>
                                </a:solidFill>
                                <a:latin typeface="Cambria Math" panose="02040503050406030204" pitchFamily="18" charset="0"/>
                              </a:rPr>
                              <m:t>+</m:t>
                            </m:r>
                            <m:r>
                              <a:rPr lang="en-US" sz="2400" b="1" i="1" dirty="0" smtClean="0">
                                <a:solidFill>
                                  <a:srgbClr val="0000FF"/>
                                </a:solidFill>
                                <a:latin typeface="Cambria Math" panose="02040503050406030204" pitchFamily="18" charset="0"/>
                              </a:rPr>
                              <m:t>𝝌</m:t>
                            </m:r>
                          </m:e>
                        </m:d>
                      </m:e>
                      <m:sup>
                        <m:r>
                          <a:rPr lang="fr-FR" sz="2400" b="1" i="1" dirty="0" smtClean="0">
                            <a:solidFill>
                              <a:srgbClr val="0000FF"/>
                            </a:solidFill>
                            <a:latin typeface="Cambria Math" panose="02040503050406030204" pitchFamily="18" charset="0"/>
                          </a:rPr>
                          <m:t>𝟐</m:t>
                        </m:r>
                      </m:sup>
                    </m:sSup>
                    <m:r>
                      <a:rPr lang="en-US" sz="2400" b="1" i="1" dirty="0" smtClean="0">
                        <a:solidFill>
                          <a:srgbClr val="0000FF"/>
                        </a:solidFill>
                        <a:latin typeface="Cambria Math" panose="02040503050406030204" pitchFamily="18" charset="0"/>
                      </a:rPr>
                      <m:t> </m:t>
                    </m:r>
                    <m:r>
                      <a:rPr lang="fr-FR" sz="2400" b="1" i="1" dirty="0" smtClean="0">
                        <a:solidFill>
                          <a:srgbClr val="0000FF"/>
                        </a:solidFill>
                        <a:latin typeface="Cambria Math" panose="02040503050406030204" pitchFamily="18" charset="0"/>
                      </a:rPr>
                      <m:t> </m:t>
                    </m:r>
                    <m:r>
                      <a:rPr lang="en-US" sz="2400" b="1" i="1" dirty="0" smtClean="0">
                        <a:solidFill>
                          <a:srgbClr val="0000FF"/>
                        </a:solidFill>
                        <a:latin typeface="Cambria Math" panose="02040503050406030204" pitchFamily="18" charset="0"/>
                      </a:rPr>
                      <m:t>𝒅𝒙</m:t>
                    </m:r>
                    <m:r>
                      <a:rPr lang="en-US" sz="2400" b="1" i="1" dirty="0" smtClean="0">
                        <a:solidFill>
                          <a:srgbClr val="0000FF"/>
                        </a:solidFill>
                        <a:latin typeface="Cambria Math" panose="02040503050406030204" pitchFamily="18" charset="0"/>
                      </a:rPr>
                      <m:t> </m:t>
                    </m:r>
                    <m:r>
                      <a:rPr lang="en-US" sz="2400" b="1" i="1" dirty="0" err="1" smtClean="0">
                        <a:solidFill>
                          <a:srgbClr val="0000FF"/>
                        </a:solidFill>
                        <a:latin typeface="Cambria Math" panose="02040503050406030204" pitchFamily="18" charset="0"/>
                      </a:rPr>
                      <m:t>𝒅𝒚</m:t>
                    </m:r>
                  </m:oMath>
                </a14:m>
                <a:r>
                  <a:rPr lang="en-US" sz="2400" dirty="0">
                    <a:solidFill>
                      <a:srgbClr val="0000FF"/>
                    </a:solidFill>
                  </a:rPr>
                  <a:t> </a:t>
                </a:r>
                <a:r>
                  <a:rPr lang="en-US" sz="2400" dirty="0"/>
                  <a:t>: a polynomial in one variable.</a:t>
                </a:r>
              </a:p>
              <a:p>
                <a:pPr>
                  <a:buFont typeface="Arial" panose="020B0604020202020204" pitchFamily="34" charset="0"/>
                  <a:buChar char="•"/>
                </a:pPr>
                <a:r>
                  <a:rPr lang="en-US" sz="2400" dirty="0">
                    <a:solidFill>
                      <a:srgbClr val="0000FF"/>
                    </a:solidFill>
                  </a:rPr>
                  <a:t>Suggests introducing a two-dimensional space </a:t>
                </a:r>
                <a:r>
                  <a:rPr lang="en-US" sz="2400" dirty="0"/>
                  <a:t>in a function space by bringing in ideas from the Theory of Invariants that had received geometric interpretations (A. </a:t>
                </a:r>
                <a:r>
                  <a:rPr lang="en-US" sz="2400" dirty="0" err="1"/>
                  <a:t>Clebsch</a:t>
                </a:r>
                <a:r>
                  <a:rPr lang="en-US" sz="2400" dirty="0"/>
                  <a:t>…): first inkling of a </a:t>
                </a:r>
                <a:r>
                  <a:rPr lang="en-US" sz="2400" dirty="0">
                    <a:solidFill>
                      <a:srgbClr val="FF0000"/>
                    </a:solidFill>
                  </a:rPr>
                  <a:t>geometric view</a:t>
                </a:r>
                <a:r>
                  <a:rPr lang="en-US" sz="2400" dirty="0"/>
                  <a:t>.</a:t>
                </a:r>
              </a:p>
              <a:p>
                <a:endParaRPr lang="en-US" sz="2400" dirty="0"/>
              </a:p>
              <a:p>
                <a:endParaRPr lang="fr-FR" sz="2400" dirty="0"/>
              </a:p>
            </p:txBody>
          </p:sp>
        </mc:Choice>
        <mc:Fallback xmlns="">
          <p:sp>
            <p:nvSpPr>
              <p:cNvPr id="3" name="Espace réservé du contenu 2">
                <a:extLst>
                  <a:ext uri="{FF2B5EF4-FFF2-40B4-BE49-F238E27FC236}">
                    <a16:creationId xmlns:a16="http://schemas.microsoft.com/office/drawing/2014/main" id="{4B30A8CD-7E68-4567-B40B-4D9FD49689FC}"/>
                  </a:ext>
                </a:extLst>
              </p:cNvPr>
              <p:cNvSpPr>
                <a:spLocks noGrp="1" noRot="1" noChangeAspect="1" noMove="1" noResize="1" noEditPoints="1" noAdjustHandles="1" noChangeArrowheads="1" noChangeShapeType="1" noTextEdit="1"/>
              </p:cNvSpPr>
              <p:nvPr>
                <p:ph idx="1"/>
              </p:nvPr>
            </p:nvSpPr>
            <p:spPr>
              <a:xfrm>
                <a:off x="161510" y="953724"/>
                <a:ext cx="8525291" cy="5751875"/>
              </a:xfrm>
              <a:blipFill>
                <a:blip r:embed="rId3"/>
                <a:stretch>
                  <a:fillRect l="-929" t="-742" r="-715"/>
                </a:stretch>
              </a:blipFill>
            </p:spPr>
            <p:txBody>
              <a:bodyPr/>
              <a:lstStyle/>
              <a:p>
                <a:r>
                  <a:rPr lang="fr-FR">
                    <a:noFill/>
                  </a:rPr>
                  <a:t> </a:t>
                </a:r>
              </a:p>
            </p:txBody>
          </p:sp>
        </mc:Fallback>
      </mc:AlternateContent>
    </p:spTree>
    <p:extLst>
      <p:ext uri="{BB962C8B-B14F-4D97-AF65-F5344CB8AC3E}">
        <p14:creationId xmlns:p14="http://schemas.microsoft.com/office/powerpoint/2010/main" val="386599529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9FE75-C48F-46F7-BB6E-1B6BB435532E}"/>
              </a:ext>
            </a:extLst>
          </p:cNvPr>
          <p:cNvSpPr>
            <a:spLocks noGrp="1"/>
          </p:cNvSpPr>
          <p:nvPr>
            <p:ph type="title"/>
          </p:nvPr>
        </p:nvSpPr>
        <p:spPr>
          <a:xfrm>
            <a:off x="457199" y="152400"/>
            <a:ext cx="7619999" cy="711315"/>
          </a:xfrm>
        </p:spPr>
        <p:txBody>
          <a:bodyPr/>
          <a:lstStyle/>
          <a:p>
            <a:r>
              <a:rPr lang="en-US" dirty="0"/>
              <a:t>Later impact</a:t>
            </a:r>
            <a:endParaRPr lang="fr-FR" dirty="0"/>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4B30A8CD-7E68-4567-B40B-4D9FD49689FC}"/>
                  </a:ext>
                </a:extLst>
              </p:cNvPr>
              <p:cNvSpPr>
                <a:spLocks noGrp="1"/>
              </p:cNvSpPr>
              <p:nvPr>
                <p:ph idx="1"/>
              </p:nvPr>
            </p:nvSpPr>
            <p:spPr>
              <a:xfrm>
                <a:off x="161510" y="953724"/>
                <a:ext cx="8525291" cy="5751875"/>
              </a:xfrm>
            </p:spPr>
            <p:txBody>
              <a:bodyPr/>
              <a:lstStyle/>
              <a:p>
                <a:pPr>
                  <a:buFont typeface="Arial" panose="020B0604020202020204" pitchFamily="34" charset="0"/>
                  <a:buChar char="•"/>
                </a:pPr>
                <a:r>
                  <a:rPr lang="fr-FR" sz="2400" dirty="0">
                    <a:solidFill>
                      <a:srgbClr val="0000FF"/>
                    </a:solidFill>
                  </a:rPr>
                  <a:t>Source of the </a:t>
                </a:r>
                <a:r>
                  <a:rPr lang="fr-FR" sz="2400" dirty="0" err="1">
                    <a:solidFill>
                      <a:srgbClr val="0000FF"/>
                    </a:solidFill>
                  </a:rPr>
                  <a:t>name</a:t>
                </a:r>
                <a:r>
                  <a:rPr lang="fr-FR" sz="2400" dirty="0">
                    <a:solidFill>
                      <a:srgbClr val="0000FF"/>
                    </a:solidFill>
                  </a:rPr>
                  <a:t> « Schwarz’ </a:t>
                </a:r>
                <a:r>
                  <a:rPr lang="fr-FR" sz="2400" dirty="0" err="1">
                    <a:solidFill>
                      <a:srgbClr val="0000FF"/>
                    </a:solidFill>
                  </a:rPr>
                  <a:t>inequality</a:t>
                </a:r>
                <a:r>
                  <a:rPr lang="fr-FR" sz="2400" dirty="0">
                    <a:solidFill>
                      <a:srgbClr val="0000FF"/>
                    </a:solidFill>
                  </a:rPr>
                  <a:t> ». </a:t>
                </a:r>
                <a:r>
                  <a:rPr lang="fr-FR" sz="2400" dirty="0"/>
                  <a:t>Poincaré (1897 [1895]). Hardy &amp; </a:t>
                </a:r>
                <a:r>
                  <a:rPr lang="fr-FR" sz="2400" dirty="0" err="1"/>
                  <a:t>Littlewood</a:t>
                </a:r>
                <a:r>
                  <a:rPr lang="fr-FR" sz="2400" dirty="0"/>
                  <a:t> (1920) call « Cauchy-Schwarz » the </a:t>
                </a:r>
                <a:r>
                  <a:rPr lang="fr-FR" sz="2400" dirty="0" err="1"/>
                  <a:t>discrete</a:t>
                </a:r>
                <a:r>
                  <a:rPr lang="fr-FR" sz="2400" dirty="0"/>
                  <a:t> </a:t>
                </a:r>
                <a:r>
                  <a:rPr lang="fr-FR" sz="2400" dirty="0" err="1"/>
                  <a:t>inequality</a:t>
                </a:r>
                <a:r>
                  <a:rPr lang="fr-FR" sz="2400" dirty="0"/>
                  <a:t> « due to Cauchy ».</a:t>
                </a:r>
                <a:endParaRPr lang="en-US" sz="2400" dirty="0"/>
              </a:p>
              <a:p>
                <a:pPr>
                  <a:buFont typeface="Arial" panose="020B0604020202020204" pitchFamily="34" charset="0"/>
                  <a:buChar char="•"/>
                </a:pPr>
                <a:r>
                  <a:rPr lang="en-US" sz="2400" dirty="0"/>
                  <a:t>Suggests similar argument in more than two variables :</a:t>
                </a:r>
                <a14:m>
                  <m:oMath xmlns:m="http://schemas.openxmlformats.org/officeDocument/2006/math">
                    <m:r>
                      <a:rPr lang="fr-FR" sz="2400" b="1" i="0" dirty="0" smtClean="0">
                        <a:solidFill>
                          <a:srgbClr val="0000FF"/>
                        </a:solidFill>
                        <a:latin typeface="Cambria Math" panose="02040503050406030204" pitchFamily="18" charset="0"/>
                      </a:rPr>
                      <m:t> </m:t>
                    </m:r>
                    <m:r>
                      <a:rPr lang="en-US" sz="2400" b="1" i="1" dirty="0">
                        <a:solidFill>
                          <a:srgbClr val="0000FF"/>
                        </a:solidFill>
                        <a:latin typeface="Cambria Math" panose="02040503050406030204" pitchFamily="18" charset="0"/>
                      </a:rPr>
                      <m:t>∬</m:t>
                    </m:r>
                    <m:sSup>
                      <m:sSupPr>
                        <m:ctrlPr>
                          <a:rPr lang="fr-FR" sz="2400" i="1" dirty="0">
                            <a:solidFill>
                              <a:srgbClr val="0000FF"/>
                            </a:solidFill>
                            <a:latin typeface="Cambria Math" panose="02040503050406030204" pitchFamily="18" charset="0"/>
                          </a:rPr>
                        </m:ctrlPr>
                      </m:sSupPr>
                      <m:e>
                        <m:d>
                          <m:dPr>
                            <m:ctrlPr>
                              <a:rPr lang="en-US" sz="2400" i="1" dirty="0">
                                <a:solidFill>
                                  <a:srgbClr val="0000FF"/>
                                </a:solidFill>
                                <a:latin typeface="Cambria Math" panose="02040503050406030204" pitchFamily="18" charset="0"/>
                              </a:rPr>
                            </m:ctrlPr>
                          </m:dPr>
                          <m:e>
                            <m:sSub>
                              <m:sSubPr>
                                <m:ctrlPr>
                                  <a:rPr lang="fr-FR" sz="2400" i="1" dirty="0" smtClean="0">
                                    <a:solidFill>
                                      <a:srgbClr val="0000FF"/>
                                    </a:solidFill>
                                    <a:latin typeface="Cambria Math" panose="02040503050406030204" pitchFamily="18" charset="0"/>
                                  </a:rPr>
                                </m:ctrlPr>
                              </m:sSubPr>
                              <m:e>
                                <m:r>
                                  <a:rPr lang="en-US" sz="2400" b="1" i="1" dirty="0">
                                    <a:solidFill>
                                      <a:srgbClr val="0000FF"/>
                                    </a:solidFill>
                                    <a:latin typeface="Cambria Math" panose="02040503050406030204" pitchFamily="18" charset="0"/>
                                  </a:rPr>
                                  <m:t>𝜶</m:t>
                                </m:r>
                              </m:e>
                              <m:sub>
                                <m:r>
                                  <a:rPr lang="fr-FR" sz="2400" b="1" i="1" dirty="0" smtClean="0">
                                    <a:solidFill>
                                      <a:srgbClr val="0000FF"/>
                                    </a:solidFill>
                                    <a:latin typeface="Cambria Math" panose="02040503050406030204" pitchFamily="18" charset="0"/>
                                  </a:rPr>
                                  <m:t>𝟏</m:t>
                                </m:r>
                              </m:sub>
                            </m:sSub>
                            <m:sSub>
                              <m:sSubPr>
                                <m:ctrlPr>
                                  <a:rPr lang="fr-FR" sz="2400" i="1" dirty="0" smtClean="0">
                                    <a:solidFill>
                                      <a:srgbClr val="0000FF"/>
                                    </a:solidFill>
                                    <a:latin typeface="Cambria Math" panose="02040503050406030204" pitchFamily="18" charset="0"/>
                                  </a:rPr>
                                </m:ctrlPr>
                              </m:sSubPr>
                              <m:e>
                                <m:r>
                                  <a:rPr lang="en-US" sz="2400" b="1" i="1" dirty="0">
                                    <a:solidFill>
                                      <a:srgbClr val="0000FF"/>
                                    </a:solidFill>
                                    <a:latin typeface="Cambria Math" panose="02040503050406030204" pitchFamily="18" charset="0"/>
                                  </a:rPr>
                                  <m:t>𝝋</m:t>
                                </m:r>
                              </m:e>
                              <m:sub>
                                <m:r>
                                  <a:rPr lang="fr-FR" sz="2400" b="1" i="1" dirty="0" smtClean="0">
                                    <a:solidFill>
                                      <a:srgbClr val="0000FF"/>
                                    </a:solidFill>
                                    <a:latin typeface="Cambria Math" panose="02040503050406030204" pitchFamily="18" charset="0"/>
                                  </a:rPr>
                                  <m:t>𝟏</m:t>
                                </m:r>
                              </m:sub>
                            </m:sSub>
                            <m:r>
                              <a:rPr lang="en-US" sz="2400" b="1" i="1" dirty="0">
                                <a:solidFill>
                                  <a:srgbClr val="0000FF"/>
                                </a:solidFill>
                                <a:latin typeface="Cambria Math" panose="02040503050406030204" pitchFamily="18" charset="0"/>
                              </a:rPr>
                              <m:t>+</m:t>
                            </m:r>
                            <m:r>
                              <a:rPr lang="fr-FR" sz="2400" b="1" i="1" dirty="0" smtClean="0">
                                <a:solidFill>
                                  <a:srgbClr val="0000FF"/>
                                </a:solidFill>
                                <a:latin typeface="Cambria Math" panose="02040503050406030204" pitchFamily="18" charset="0"/>
                              </a:rPr>
                              <m:t>⋯+</m:t>
                            </m:r>
                            <m:sSub>
                              <m:sSubPr>
                                <m:ctrlPr>
                                  <a:rPr lang="fr-FR" sz="2400" i="1" dirty="0" smtClean="0">
                                    <a:solidFill>
                                      <a:srgbClr val="0000FF"/>
                                    </a:solidFill>
                                    <a:latin typeface="Cambria Math" panose="02040503050406030204" pitchFamily="18" charset="0"/>
                                  </a:rPr>
                                </m:ctrlPr>
                              </m:sSubPr>
                              <m:e>
                                <m:r>
                                  <a:rPr lang="fr-FR" sz="2400" b="1" i="1" dirty="0" smtClean="0">
                                    <a:solidFill>
                                      <a:srgbClr val="0000FF"/>
                                    </a:solidFill>
                                    <a:latin typeface="Cambria Math" panose="02040503050406030204" pitchFamily="18" charset="0"/>
                                  </a:rPr>
                                  <m:t>𝜶</m:t>
                                </m:r>
                              </m:e>
                              <m:sub>
                                <m:r>
                                  <a:rPr lang="fr-FR" sz="2400" b="1" i="1" dirty="0" smtClean="0">
                                    <a:solidFill>
                                      <a:srgbClr val="0000FF"/>
                                    </a:solidFill>
                                    <a:latin typeface="Cambria Math" panose="02040503050406030204" pitchFamily="18" charset="0"/>
                                  </a:rPr>
                                  <m:t>𝒏</m:t>
                                </m:r>
                              </m:sub>
                            </m:sSub>
                            <m:sSub>
                              <m:sSubPr>
                                <m:ctrlPr>
                                  <a:rPr lang="fr-FR" sz="2400" i="1" dirty="0" smtClean="0">
                                    <a:solidFill>
                                      <a:srgbClr val="0000FF"/>
                                    </a:solidFill>
                                    <a:latin typeface="Cambria Math" panose="02040503050406030204" pitchFamily="18" charset="0"/>
                                  </a:rPr>
                                </m:ctrlPr>
                              </m:sSubPr>
                              <m:e>
                                <m:r>
                                  <a:rPr lang="fr-FR" sz="2400" b="1" i="1" dirty="0" smtClean="0">
                                    <a:solidFill>
                                      <a:srgbClr val="0000FF"/>
                                    </a:solidFill>
                                    <a:latin typeface="Cambria Math" panose="02040503050406030204" pitchFamily="18" charset="0"/>
                                  </a:rPr>
                                  <m:t>𝝋</m:t>
                                </m:r>
                              </m:e>
                              <m:sub>
                                <m:r>
                                  <a:rPr lang="fr-FR" sz="2400" b="1" i="1" dirty="0" smtClean="0">
                                    <a:solidFill>
                                      <a:srgbClr val="0000FF"/>
                                    </a:solidFill>
                                    <a:latin typeface="Cambria Math" panose="02040503050406030204" pitchFamily="18" charset="0"/>
                                  </a:rPr>
                                  <m:t>𝒏</m:t>
                                </m:r>
                              </m:sub>
                            </m:sSub>
                          </m:e>
                        </m:d>
                      </m:e>
                      <m:sup>
                        <m:r>
                          <a:rPr lang="fr-FR" sz="2400" b="1" i="1" dirty="0">
                            <a:solidFill>
                              <a:srgbClr val="0000FF"/>
                            </a:solidFill>
                            <a:latin typeface="Cambria Math" panose="02040503050406030204" pitchFamily="18" charset="0"/>
                          </a:rPr>
                          <m:t>𝟐</m:t>
                        </m:r>
                      </m:sup>
                    </m:sSup>
                    <m:r>
                      <a:rPr lang="en-US" sz="2400" b="1" i="1" dirty="0">
                        <a:solidFill>
                          <a:srgbClr val="0000FF"/>
                        </a:solidFill>
                        <a:latin typeface="Cambria Math" panose="02040503050406030204" pitchFamily="18" charset="0"/>
                      </a:rPr>
                      <m:t> </m:t>
                    </m:r>
                    <m:r>
                      <a:rPr lang="fr-FR" sz="2400" b="1" i="1" dirty="0">
                        <a:solidFill>
                          <a:srgbClr val="0000FF"/>
                        </a:solidFill>
                        <a:latin typeface="Cambria Math" panose="02040503050406030204" pitchFamily="18" charset="0"/>
                      </a:rPr>
                      <m:t> </m:t>
                    </m:r>
                    <m:r>
                      <a:rPr lang="en-US" sz="2400" b="1" i="1" dirty="0">
                        <a:solidFill>
                          <a:srgbClr val="0000FF"/>
                        </a:solidFill>
                        <a:latin typeface="Cambria Math" panose="02040503050406030204" pitchFamily="18" charset="0"/>
                      </a:rPr>
                      <m:t>𝒅𝒙</m:t>
                    </m:r>
                    <m:r>
                      <a:rPr lang="en-US" sz="2400" b="1" i="1" dirty="0">
                        <a:solidFill>
                          <a:srgbClr val="0000FF"/>
                        </a:solidFill>
                        <a:latin typeface="Cambria Math" panose="02040503050406030204" pitchFamily="18" charset="0"/>
                      </a:rPr>
                      <m:t> </m:t>
                    </m:r>
                    <m:r>
                      <a:rPr lang="en-US" sz="2400" b="1" i="1" dirty="0" err="1">
                        <a:solidFill>
                          <a:srgbClr val="0000FF"/>
                        </a:solidFill>
                        <a:latin typeface="Cambria Math" panose="02040503050406030204" pitchFamily="18" charset="0"/>
                      </a:rPr>
                      <m:t>𝒅𝒚</m:t>
                    </m:r>
                  </m:oMath>
                </a14:m>
                <a:r>
                  <a:rPr lang="en-US" sz="2400" dirty="0">
                    <a:solidFill>
                      <a:srgbClr val="0000FF"/>
                    </a:solidFill>
                  </a:rPr>
                  <a:t> is a positive-definite quadratic form. </a:t>
                </a:r>
                <a:r>
                  <a:rPr lang="en-US" sz="2400" dirty="0"/>
                  <a:t>Gives positivity of Gram determinants (1883, p. 43). Schwarz, by using “discriminants” and not “determinants”, went in a different direction. </a:t>
                </a:r>
              </a:p>
              <a:p>
                <a:pPr>
                  <a:buFont typeface="Arial" panose="020B0604020202020204" pitchFamily="34" charset="0"/>
                  <a:buChar char="•"/>
                </a:pPr>
                <a:r>
                  <a:rPr lang="en-US" sz="2400" dirty="0"/>
                  <a:t>Some of these </a:t>
                </a:r>
                <a:r>
                  <a:rPr lang="en-US" sz="2400" dirty="0">
                    <a:solidFill>
                      <a:srgbClr val="0000FF"/>
                    </a:solidFill>
                  </a:rPr>
                  <a:t>connections were seen later </a:t>
                </a:r>
                <a:r>
                  <a:rPr lang="en-US" sz="2400" dirty="0"/>
                  <a:t>: Fréchet (1908), E. Schmidt (1908), Richardson &amp; Hurwitz (1909),</a:t>
                </a:r>
              </a:p>
              <a:p>
                <a:endParaRPr lang="en-US" sz="2400" dirty="0"/>
              </a:p>
            </p:txBody>
          </p:sp>
        </mc:Choice>
        <mc:Fallback xmlns="">
          <p:sp>
            <p:nvSpPr>
              <p:cNvPr id="3" name="Espace réservé du contenu 2">
                <a:extLst>
                  <a:ext uri="{FF2B5EF4-FFF2-40B4-BE49-F238E27FC236}">
                    <a16:creationId xmlns:a16="http://schemas.microsoft.com/office/drawing/2014/main" id="{4B30A8CD-7E68-4567-B40B-4D9FD49689FC}"/>
                  </a:ext>
                </a:extLst>
              </p:cNvPr>
              <p:cNvSpPr>
                <a:spLocks noGrp="1" noRot="1" noChangeAspect="1" noMove="1" noResize="1" noEditPoints="1" noAdjustHandles="1" noChangeArrowheads="1" noChangeShapeType="1" noTextEdit="1"/>
              </p:cNvSpPr>
              <p:nvPr>
                <p:ph idx="1"/>
              </p:nvPr>
            </p:nvSpPr>
            <p:spPr>
              <a:xfrm>
                <a:off x="161510" y="953724"/>
                <a:ext cx="8525291" cy="5751875"/>
              </a:xfrm>
              <a:blipFill>
                <a:blip r:embed="rId3"/>
                <a:stretch>
                  <a:fillRect l="-929" t="-742" r="-929"/>
                </a:stretch>
              </a:blipFill>
            </p:spPr>
            <p:txBody>
              <a:bodyPr/>
              <a:lstStyle/>
              <a:p>
                <a:r>
                  <a:rPr lang="fr-FR">
                    <a:noFill/>
                  </a:rPr>
                  <a:t> </a:t>
                </a:r>
              </a:p>
            </p:txBody>
          </p:sp>
        </mc:Fallback>
      </mc:AlternateContent>
    </p:spTree>
    <p:extLst>
      <p:ext uri="{BB962C8B-B14F-4D97-AF65-F5344CB8AC3E}">
        <p14:creationId xmlns:p14="http://schemas.microsoft.com/office/powerpoint/2010/main" val="233170510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213864"/>
            <a:ext cx="8229600" cy="2565285"/>
          </a:xfrm>
        </p:spPr>
        <p:txBody>
          <a:bodyPr>
            <a:normAutofit/>
          </a:bodyPr>
          <a:lstStyle/>
          <a:p>
            <a:pPr algn="ctr" eaLnBrk="1" hangingPunct="1"/>
            <a:r>
              <a:rPr lang="en-US" altLang="fr-FR" b="1" dirty="0"/>
              <a:t>5. Later interpretations and generalizations.</a:t>
            </a:r>
            <a:br>
              <a:rPr lang="en-US" altLang="fr-FR" b="1" dirty="0"/>
            </a:br>
            <a:endParaRPr lang="fr-FR" altLang="fr-FR" b="1" dirty="0"/>
          </a:p>
        </p:txBody>
      </p:sp>
    </p:spTree>
    <p:extLst>
      <p:ext uri="{BB962C8B-B14F-4D97-AF65-F5344CB8AC3E}">
        <p14:creationId xmlns:p14="http://schemas.microsoft.com/office/powerpoint/2010/main" val="111749688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B30A8CD-7E68-4567-B40B-4D9FD49689FC}"/>
              </a:ext>
            </a:extLst>
          </p:cNvPr>
          <p:cNvSpPr>
            <a:spLocks noGrp="1"/>
          </p:cNvSpPr>
          <p:nvPr>
            <p:ph idx="1"/>
          </p:nvPr>
        </p:nvSpPr>
        <p:spPr>
          <a:xfrm>
            <a:off x="251521" y="323656"/>
            <a:ext cx="8595954" cy="5802508"/>
          </a:xfrm>
        </p:spPr>
        <p:txBody>
          <a:bodyPr/>
          <a:lstStyle/>
          <a:p>
            <a:r>
              <a:rPr lang="en-US" sz="2400" dirty="0"/>
              <a:t>The </a:t>
            </a:r>
            <a:r>
              <a:rPr lang="en-US" sz="2400" dirty="0">
                <a:solidFill>
                  <a:srgbClr val="0000FF"/>
                </a:solidFill>
              </a:rPr>
              <a:t>geometric interpretation </a:t>
            </a:r>
            <a:r>
              <a:rPr lang="en-US" sz="2400" dirty="0"/>
              <a:t>of such integrals seems to have been stated clearly by Fréchet (1907) and Schmidt (1908). Once this step had been taken, the interpretation of the inequality in terms of the contraction property of </a:t>
            </a:r>
            <a:r>
              <a:rPr lang="en-US" sz="2400" dirty="0">
                <a:solidFill>
                  <a:srgbClr val="0000FF"/>
                </a:solidFill>
              </a:rPr>
              <a:t>orthogonal projection </a:t>
            </a:r>
            <a:r>
              <a:rPr lang="en-US" sz="2400" dirty="0"/>
              <a:t>becomes natural. </a:t>
            </a:r>
          </a:p>
          <a:p>
            <a:r>
              <a:rPr lang="en-US" sz="2400" dirty="0"/>
              <a:t>There are </a:t>
            </a:r>
            <a:r>
              <a:rPr lang="en-US" sz="2400" dirty="0">
                <a:solidFill>
                  <a:srgbClr val="0000FF"/>
                </a:solidFill>
              </a:rPr>
              <a:t>countless generalizations </a:t>
            </a:r>
            <a:r>
              <a:rPr lang="en-US" sz="2400" dirty="0"/>
              <a:t>of Cauchy’s and </a:t>
            </a:r>
            <a:r>
              <a:rPr lang="en-US" sz="2400" dirty="0" err="1"/>
              <a:t>Bunyakovsky’s</a:t>
            </a:r>
            <a:r>
              <a:rPr lang="en-US" sz="2400" dirty="0"/>
              <a:t> identities that apparently cannot be subsumed under a single “master theorem” (despite E. H. </a:t>
            </a:r>
            <a:r>
              <a:rPr lang="en-US" sz="2400" dirty="0" err="1"/>
              <a:t>Zarantonello</a:t>
            </a:r>
            <a:r>
              <a:rPr lang="en-US" sz="2400" dirty="0"/>
              <a:t> (1976) 133-137). (</a:t>
            </a:r>
            <a:r>
              <a:rPr lang="en-US" sz="2400" dirty="0">
                <a:solidFill>
                  <a:srgbClr val="FF0000"/>
                </a:solidFill>
              </a:rPr>
              <a:t>Some</a:t>
            </a:r>
            <a:r>
              <a:rPr lang="en-US" sz="2400" dirty="0"/>
              <a:t> recent papers : S. M. </a:t>
            </a:r>
            <a:r>
              <a:rPr lang="en-US" sz="2400" dirty="0" err="1"/>
              <a:t>Sitnik</a:t>
            </a:r>
            <a:r>
              <a:rPr lang="en-US" sz="2400" dirty="0"/>
              <a:t> (2010); unusual ones in A. Ibrahim &amp; S. S. Dragomir (2018)</a:t>
            </a:r>
          </a:p>
          <a:p>
            <a:r>
              <a:rPr lang="en-US" sz="2400" dirty="0">
                <a:solidFill>
                  <a:srgbClr val="0000FF"/>
                </a:solidFill>
              </a:rPr>
              <a:t>Modern formulation </a:t>
            </a:r>
            <a:r>
              <a:rPr lang="en-US" sz="2400" dirty="0"/>
              <a:t>: G. H. Hardy et al. (1920), H. Weyl (1918), J. von Neumann (Foundations of Q. M., p. 21-22).</a:t>
            </a:r>
          </a:p>
        </p:txBody>
      </p:sp>
    </p:spTree>
    <p:extLst>
      <p:ext uri="{BB962C8B-B14F-4D97-AF65-F5344CB8AC3E}">
        <p14:creationId xmlns:p14="http://schemas.microsoft.com/office/powerpoint/2010/main" val="395046912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9FE75-C48F-46F7-BB6E-1B6BB435532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B30A8CD-7E68-4567-B40B-4D9FD49689FC}"/>
              </a:ext>
            </a:extLst>
          </p:cNvPr>
          <p:cNvSpPr>
            <a:spLocks noGrp="1"/>
          </p:cNvSpPr>
          <p:nvPr>
            <p:ph idx="1"/>
          </p:nvPr>
        </p:nvSpPr>
        <p:spPr/>
        <p:txBody>
          <a:bodyPr/>
          <a:lstStyle/>
          <a:p>
            <a:r>
              <a:rPr lang="en-US" sz="2400" dirty="0"/>
              <a:t>The very useful fact that the inequality </a:t>
            </a:r>
            <a:r>
              <a:rPr lang="en-US" sz="2400" dirty="0">
                <a:solidFill>
                  <a:srgbClr val="0000FF"/>
                </a:solidFill>
              </a:rPr>
              <a:t>remains valid for Hermitian forms</a:t>
            </a:r>
            <a:r>
              <a:rPr lang="en-US" sz="2400" dirty="0"/>
              <a:t> q(</a:t>
            </a:r>
            <a:r>
              <a:rPr lang="en-US" sz="2400" dirty="0" err="1"/>
              <a:t>x,y</a:t>
            </a:r>
            <a:r>
              <a:rPr lang="en-US" sz="2400" dirty="0"/>
              <a:t>), nonnegative but </a:t>
            </a:r>
            <a:r>
              <a:rPr lang="en-US" sz="2400" dirty="0">
                <a:solidFill>
                  <a:srgbClr val="FF6600"/>
                </a:solidFill>
              </a:rPr>
              <a:t>not necessarily positive definite</a:t>
            </a:r>
            <a:r>
              <a:rPr lang="en-US" sz="2400" dirty="0"/>
              <a:t>, seems to have been folklore in the 1930s and possibly earlier. It is proved in a special setting by </a:t>
            </a:r>
            <a:r>
              <a:rPr lang="en-US" sz="2400" dirty="0">
                <a:solidFill>
                  <a:srgbClr val="0000FF"/>
                </a:solidFill>
              </a:rPr>
              <a:t>von Neumann </a:t>
            </a:r>
            <a:r>
              <a:rPr lang="en-US" sz="2400" dirty="0"/>
              <a:t>, and by </a:t>
            </a:r>
            <a:r>
              <a:rPr lang="en-US" sz="2400" dirty="0" err="1">
                <a:solidFill>
                  <a:srgbClr val="0000FF"/>
                </a:solidFill>
              </a:rPr>
              <a:t>Riesz</a:t>
            </a:r>
            <a:r>
              <a:rPr lang="en-US" sz="2400" dirty="0">
                <a:solidFill>
                  <a:srgbClr val="0000FF"/>
                </a:solidFill>
              </a:rPr>
              <a:t> and Nagy </a:t>
            </a:r>
            <a:r>
              <a:rPr lang="en-US" sz="2400" dirty="0"/>
              <a:t>, who do not seem to consider it as new. It is this general form that </a:t>
            </a:r>
            <a:r>
              <a:rPr lang="en-US" sz="2400" dirty="0" err="1"/>
              <a:t>Bourbaki</a:t>
            </a:r>
            <a:r>
              <a:rPr lang="en-US" sz="2400" dirty="0"/>
              <a:t> calls the “Cauchy-Schwarz inequality” (EVT, V.3, Prop. 2). </a:t>
            </a:r>
            <a:endParaRPr lang="fr-FR" sz="2400" dirty="0"/>
          </a:p>
        </p:txBody>
      </p:sp>
    </p:spTree>
    <p:extLst>
      <p:ext uri="{BB962C8B-B14F-4D97-AF65-F5344CB8AC3E}">
        <p14:creationId xmlns:p14="http://schemas.microsoft.com/office/powerpoint/2010/main" val="197243013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9FE75-C48F-46F7-BB6E-1B6BB435532E}"/>
              </a:ext>
            </a:extLst>
          </p:cNvPr>
          <p:cNvSpPr>
            <a:spLocks noGrp="1"/>
          </p:cNvSpPr>
          <p:nvPr>
            <p:ph type="title"/>
          </p:nvPr>
        </p:nvSpPr>
        <p:spPr>
          <a:xfrm>
            <a:off x="457200" y="152400"/>
            <a:ext cx="5791200" cy="441285"/>
          </a:xfrm>
        </p:spPr>
        <p:txBody>
          <a:bodyPr>
            <a:normAutofit fontScale="90000"/>
          </a:bodyPr>
          <a:lstStyle/>
          <a:p>
            <a:endParaRPr lang="fr-FR" dirty="0"/>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4B30A8CD-7E68-4567-B40B-4D9FD49689FC}"/>
                  </a:ext>
                </a:extLst>
              </p:cNvPr>
              <p:cNvSpPr>
                <a:spLocks noGrp="1"/>
              </p:cNvSpPr>
              <p:nvPr>
                <p:ph idx="1"/>
              </p:nvPr>
            </p:nvSpPr>
            <p:spPr>
              <a:xfrm>
                <a:off x="477024" y="593685"/>
                <a:ext cx="7965406" cy="6111915"/>
              </a:xfrm>
            </p:spPr>
            <p:txBody>
              <a:bodyPr/>
              <a:lstStyle/>
              <a:p>
                <a:pPr>
                  <a:lnSpc>
                    <a:spcPct val="115000"/>
                  </a:lnSpc>
                  <a:spcAft>
                    <a:spcPts val="1000"/>
                  </a:spcAft>
                </a:pPr>
                <a:r>
                  <a:rPr lang="en-US" sz="2400" dirty="0">
                    <a:solidFill>
                      <a:srgbClr val="FF6600"/>
                    </a:solidFill>
                    <a:effectLst/>
                    <a:ea typeface="SimSun" panose="02010600030101010101" pitchFamily="2" charset="-122"/>
                    <a:cs typeface="Akshar Unicode" panose="00000400000000000000" pitchFamily="2" charset="0"/>
                  </a:rPr>
                  <a:t>Generalization may also be hindered by preconceptions</a:t>
                </a:r>
                <a:r>
                  <a:rPr lang="en-US" sz="2400" dirty="0">
                    <a:effectLst/>
                    <a:ea typeface="SimSun" panose="02010600030101010101" pitchFamily="2" charset="-122"/>
                    <a:cs typeface="Akshar Unicode" panose="00000400000000000000" pitchFamily="2" charset="0"/>
                  </a:rPr>
                  <a:t>. </a:t>
                </a:r>
                <a:r>
                  <a:rPr lang="en-US" sz="2400" dirty="0">
                    <a:solidFill>
                      <a:srgbClr val="0000FF"/>
                    </a:solidFill>
                    <a:effectLst/>
                    <a:ea typeface="SimSun" panose="02010600030101010101" pitchFamily="2" charset="-122"/>
                    <a:cs typeface="Akshar Unicode" panose="00000400000000000000" pitchFamily="2" charset="0"/>
                  </a:rPr>
                  <a:t>Hardy et al </a:t>
                </a:r>
                <a:r>
                  <a:rPr lang="en-US" sz="2400" dirty="0">
                    <a:effectLst/>
                    <a:ea typeface="SimSun" panose="02010600030101010101" pitchFamily="2" charset="-122"/>
                    <a:cs typeface="Akshar Unicode" panose="00000400000000000000" pitchFamily="2" charset="0"/>
                  </a:rPr>
                  <a:t>: “Cauchy’s inequality […] is a proposition of finite algebra […]. It is a </a:t>
                </a:r>
                <a:r>
                  <a:rPr lang="en-US" sz="2400" dirty="0" err="1">
                    <a:effectLst/>
                    <a:ea typeface="SimSun" panose="02010600030101010101" pitchFamily="2" charset="-122"/>
                    <a:cs typeface="Akshar Unicode" panose="00000400000000000000" pitchFamily="2" charset="0"/>
                  </a:rPr>
                  <a:t>recognised</a:t>
                </a:r>
                <a:r>
                  <a:rPr lang="en-US" sz="2400" dirty="0">
                    <a:effectLst/>
                    <a:ea typeface="SimSun" panose="02010600030101010101" pitchFamily="2" charset="-122"/>
                    <a:cs typeface="Akshar Unicode" panose="00000400000000000000" pitchFamily="2" charset="0"/>
                  </a:rPr>
                  <a:t> principle that the proof of such a theorem should involve only the methods of the theory to which it belongs. […the status of] theorems, such as </a:t>
                </a:r>
                <a:r>
                  <a:rPr lang="en-US" sz="2400" dirty="0" err="1">
                    <a:effectLst/>
                    <a:ea typeface="SimSun" panose="02010600030101010101" pitchFamily="2" charset="-122"/>
                    <a:cs typeface="Akshar Unicode" panose="00000400000000000000" pitchFamily="2" charset="0"/>
                  </a:rPr>
                  <a:t>Hölder’s</a:t>
                </a:r>
                <a:r>
                  <a:rPr lang="en-US" sz="2400" dirty="0">
                    <a:effectLst/>
                    <a:ea typeface="SimSun" panose="02010600030101010101" pitchFamily="2" charset="-122"/>
                    <a:cs typeface="Akshar Unicode" panose="00000400000000000000" pitchFamily="2" charset="0"/>
                  </a:rPr>
                  <a:t> inequality […] depends upon the value of a parameter </a:t>
                </a:r>
                <a14:m>
                  <m:oMath xmlns:m="http://schemas.openxmlformats.org/officeDocument/2006/math">
                    <m:r>
                      <a:rPr lang="en-US" sz="2400" i="1">
                        <a:effectLst/>
                        <a:latin typeface="Cambria Math" panose="02040503050406030204" pitchFamily="18" charset="0"/>
                        <a:ea typeface="SimSun" panose="02010600030101010101" pitchFamily="2" charset="-122"/>
                        <a:cs typeface="Akshar Unicode" panose="00000400000000000000" pitchFamily="2" charset="0"/>
                      </a:rPr>
                      <m:t>𝑘</m:t>
                    </m:r>
                  </m:oMath>
                </a14:m>
                <a:r>
                  <a:rPr lang="en-US" sz="2400" dirty="0">
                    <a:effectLst/>
                    <a:ea typeface="SimSun" panose="02010600030101010101" pitchFamily="2" charset="-122"/>
                    <a:cs typeface="Akshar Unicode" panose="00000400000000000000" pitchFamily="2" charset="0"/>
                  </a:rPr>
                  <a:t>. If </a:t>
                </a:r>
                <a14:m>
                  <m:oMath xmlns:m="http://schemas.openxmlformats.org/officeDocument/2006/math">
                    <m:r>
                      <a:rPr lang="en-US" sz="2400" i="1">
                        <a:effectLst/>
                        <a:latin typeface="Cambria Math" panose="02040503050406030204" pitchFamily="18" charset="0"/>
                        <a:ea typeface="SimSun" panose="02010600030101010101" pitchFamily="2" charset="-122"/>
                        <a:cs typeface="Akshar Unicode" panose="00000400000000000000" pitchFamily="2" charset="0"/>
                      </a:rPr>
                      <m:t>𝑘</m:t>
                    </m:r>
                  </m:oMath>
                </a14:m>
                <a:r>
                  <a:rPr lang="en-US" sz="2400" dirty="0">
                    <a:effectLst/>
                    <a:ea typeface="SimSun" panose="02010600030101010101" pitchFamily="2" charset="-122"/>
                    <a:cs typeface="Akshar Unicode" panose="00000400000000000000" pitchFamily="2" charset="0"/>
                  </a:rPr>
                  <a:t> is irrational […] </a:t>
                </a:r>
                <a:r>
                  <a:rPr lang="en-US" sz="2400" dirty="0">
                    <a:solidFill>
                      <a:srgbClr val="0000FF"/>
                    </a:solidFill>
                    <a:effectLst/>
                    <a:ea typeface="SimSun" panose="02010600030101010101" pitchFamily="2" charset="-122"/>
                    <a:cs typeface="Akshar Unicode" panose="00000400000000000000" pitchFamily="2" charset="0"/>
                  </a:rPr>
                  <a:t>it is obvious that there can be no strictly algebraical proof.</a:t>
                </a:r>
                <a:r>
                  <a:rPr lang="en-US" sz="2400" dirty="0">
                    <a:effectLst/>
                    <a:ea typeface="SimSun" panose="02010600030101010101" pitchFamily="2" charset="-122"/>
                    <a:cs typeface="Akshar Unicode" panose="00000400000000000000" pitchFamily="2" charset="0"/>
                  </a:rPr>
                  <a:t>” (</a:t>
                </a:r>
                <a:r>
                  <a:rPr lang="en-US" sz="2400" i="1" dirty="0">
                    <a:effectLst/>
                    <a:ea typeface="SimSun" panose="02010600030101010101" pitchFamily="2" charset="-122"/>
                    <a:cs typeface="Akshar Unicode" panose="00000400000000000000" pitchFamily="2" charset="0"/>
                  </a:rPr>
                  <a:t>op. cit.</a:t>
                </a:r>
                <a:r>
                  <a:rPr lang="en-US" sz="2400" dirty="0">
                    <a:effectLst/>
                    <a:ea typeface="SimSun" panose="02010600030101010101" pitchFamily="2" charset="-122"/>
                    <a:cs typeface="Akshar Unicode" panose="00000400000000000000" pitchFamily="2" charset="0"/>
                  </a:rPr>
                  <a:t>, p. 7). However, the (Rogers-)</a:t>
                </a:r>
                <a:r>
                  <a:rPr lang="en-US" sz="2400" dirty="0" err="1">
                    <a:effectLst/>
                    <a:ea typeface="SimSun" panose="02010600030101010101" pitchFamily="2" charset="-122"/>
                    <a:cs typeface="Akshar Unicode" panose="00000400000000000000" pitchFamily="2" charset="0"/>
                  </a:rPr>
                  <a:t>Hölder</a:t>
                </a:r>
                <a:r>
                  <a:rPr lang="en-US" sz="2400" dirty="0">
                    <a:effectLst/>
                    <a:ea typeface="SimSun" panose="02010600030101010101" pitchFamily="2" charset="-122"/>
                    <a:cs typeface="Akshar Unicode" panose="00000400000000000000" pitchFamily="2" charset="0"/>
                  </a:rPr>
                  <a:t> inequality may also be obtained by means of </a:t>
                </a:r>
                <a:r>
                  <a:rPr lang="en-US" sz="2400" i="1" dirty="0">
                    <a:solidFill>
                      <a:srgbClr val="00B050"/>
                    </a:solidFill>
                    <a:effectLst/>
                    <a:ea typeface="SimSun" panose="02010600030101010101" pitchFamily="2" charset="-122"/>
                    <a:cs typeface="Akshar Unicode" panose="00000400000000000000" pitchFamily="2" charset="0"/>
                  </a:rPr>
                  <a:t>algebraic identities</a:t>
                </a:r>
                <a:r>
                  <a:rPr lang="en-US" sz="2400" dirty="0">
                    <a:effectLst/>
                    <a:ea typeface="SimSun" panose="02010600030101010101" pitchFamily="2" charset="-122"/>
                    <a:cs typeface="Akshar Unicode" panose="00000400000000000000" pitchFamily="2" charset="0"/>
                  </a:rPr>
                  <a:t>, and this leads to new, </a:t>
                </a:r>
                <a:r>
                  <a:rPr lang="en-US" sz="2400" dirty="0">
                    <a:solidFill>
                      <a:srgbClr val="00B050"/>
                    </a:solidFill>
                    <a:effectLst/>
                    <a:ea typeface="SimSun" panose="02010600030101010101" pitchFamily="2" charset="-122"/>
                    <a:cs typeface="Akshar Unicode" panose="00000400000000000000" pitchFamily="2" charset="0"/>
                  </a:rPr>
                  <a:t>optimal improvements </a:t>
                </a:r>
                <a:r>
                  <a:rPr lang="en-US" sz="2400" dirty="0">
                    <a:effectLst/>
                    <a:ea typeface="SimSun" panose="02010600030101010101" pitchFamily="2" charset="-122"/>
                    <a:cs typeface="Akshar Unicode" panose="00000400000000000000" pitchFamily="2" charset="0"/>
                  </a:rPr>
                  <a:t>of </a:t>
                </a:r>
                <a:r>
                  <a:rPr lang="en-US" sz="2400" dirty="0" err="1">
                    <a:effectLst/>
                    <a:ea typeface="SimSun" panose="02010600030101010101" pitchFamily="2" charset="-122"/>
                    <a:cs typeface="Akshar Unicode" panose="00000400000000000000" pitchFamily="2" charset="0"/>
                  </a:rPr>
                  <a:t>Hölder’s</a:t>
                </a:r>
                <a:r>
                  <a:rPr lang="en-US" sz="2400" dirty="0">
                    <a:effectLst/>
                    <a:ea typeface="SimSun" panose="02010600030101010101" pitchFamily="2" charset="-122"/>
                    <a:cs typeface="Akshar Unicode" panose="00000400000000000000" pitchFamily="2" charset="0"/>
                  </a:rPr>
                  <a:t> inequality (</a:t>
                </a:r>
                <a:r>
                  <a:rPr lang="en-US" sz="2400" dirty="0">
                    <a:solidFill>
                      <a:srgbClr val="0000FF"/>
                    </a:solidFill>
                    <a:effectLst/>
                    <a:ea typeface="SimSun" panose="02010600030101010101" pitchFamily="2" charset="-122"/>
                    <a:cs typeface="Akshar Unicode" panose="00000400000000000000" pitchFamily="2" charset="0"/>
                  </a:rPr>
                  <a:t>S. Kichenassamy, H.J.M. 2010</a:t>
                </a:r>
                <a:r>
                  <a:rPr lang="en-US" sz="2400" dirty="0">
                    <a:effectLst/>
                    <a:ea typeface="SimSun" panose="02010600030101010101" pitchFamily="2" charset="-122"/>
                    <a:cs typeface="Akshar Unicode" panose="00000400000000000000" pitchFamily="2" charset="0"/>
                  </a:rPr>
                  <a:t>).</a:t>
                </a:r>
                <a:endParaRPr lang="fr-FR" sz="2400" dirty="0">
                  <a:effectLst/>
                  <a:ea typeface="SimSun" panose="02010600030101010101" pitchFamily="2" charset="-122"/>
                  <a:cs typeface="Akshar Unicode" panose="00000400000000000000" pitchFamily="2" charset="0"/>
                </a:endParaRPr>
              </a:p>
              <a:p>
                <a:pPr>
                  <a:lnSpc>
                    <a:spcPct val="115000"/>
                  </a:lnSpc>
                  <a:spcAft>
                    <a:spcPts val="1000"/>
                  </a:spcAft>
                </a:pPr>
                <a:r>
                  <a:rPr lang="en-US" sz="2400" dirty="0">
                    <a:effectLst/>
                    <a:latin typeface="Times New Roman" panose="02020603050405020304" pitchFamily="18" charset="0"/>
                    <a:ea typeface="SimSun" panose="02010600030101010101" pitchFamily="2" charset="-122"/>
                    <a:cs typeface="Akshar Unicode" panose="00000400000000000000" pitchFamily="2" charset="0"/>
                  </a:rPr>
                  <a:t> </a:t>
                </a:r>
                <a:endParaRPr lang="fr-FR" sz="2400" dirty="0">
                  <a:effectLst/>
                  <a:latin typeface="Times New Roman" panose="02020603050405020304" pitchFamily="18" charset="0"/>
                  <a:ea typeface="SimSun" panose="02010600030101010101" pitchFamily="2" charset="-122"/>
                  <a:cs typeface="Akshar Unicode" panose="00000400000000000000" pitchFamily="2" charset="0"/>
                </a:endParaRPr>
              </a:p>
            </p:txBody>
          </p:sp>
        </mc:Choice>
        <mc:Fallback xmlns="">
          <p:sp>
            <p:nvSpPr>
              <p:cNvPr id="3" name="Espace réservé du contenu 2">
                <a:extLst>
                  <a:ext uri="{FF2B5EF4-FFF2-40B4-BE49-F238E27FC236}">
                    <a16:creationId xmlns:a16="http://schemas.microsoft.com/office/drawing/2014/main" id="{4B30A8CD-7E68-4567-B40B-4D9FD49689FC}"/>
                  </a:ext>
                </a:extLst>
              </p:cNvPr>
              <p:cNvSpPr>
                <a:spLocks noGrp="1" noRot="1" noChangeAspect="1" noMove="1" noResize="1" noEditPoints="1" noAdjustHandles="1" noChangeArrowheads="1" noChangeShapeType="1" noTextEdit="1"/>
              </p:cNvSpPr>
              <p:nvPr>
                <p:ph idx="1"/>
              </p:nvPr>
            </p:nvSpPr>
            <p:spPr>
              <a:xfrm>
                <a:off x="477024" y="593685"/>
                <a:ext cx="7965406" cy="6111915"/>
              </a:xfrm>
              <a:blipFill>
                <a:blip r:embed="rId3"/>
                <a:stretch>
                  <a:fillRect l="-1148" t="-399" r="-1913"/>
                </a:stretch>
              </a:blipFill>
            </p:spPr>
            <p:txBody>
              <a:bodyPr/>
              <a:lstStyle/>
              <a:p>
                <a:r>
                  <a:rPr lang="fr-FR">
                    <a:noFill/>
                  </a:rPr>
                  <a:t> </a:t>
                </a:r>
              </a:p>
            </p:txBody>
          </p:sp>
        </mc:Fallback>
      </mc:AlternateContent>
    </p:spTree>
    <p:extLst>
      <p:ext uri="{BB962C8B-B14F-4D97-AF65-F5344CB8AC3E}">
        <p14:creationId xmlns:p14="http://schemas.microsoft.com/office/powerpoint/2010/main" val="154501239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1808820"/>
            <a:ext cx="8697913" cy="1988726"/>
          </a:xfrm>
        </p:spPr>
        <p:txBody>
          <a:bodyPr>
            <a:normAutofit/>
          </a:bodyPr>
          <a:lstStyle/>
          <a:p>
            <a:pPr algn="ctr" eaLnBrk="1" hangingPunct="1"/>
            <a:r>
              <a:rPr lang="fr-FR" altLang="fr-FR" b="1" dirty="0"/>
              <a:t>6. </a:t>
            </a:r>
            <a:r>
              <a:rPr lang="fr-FR" altLang="fr-FR" b="1" dirty="0" err="1"/>
              <a:t>CONclusion</a:t>
            </a:r>
            <a:br>
              <a:rPr lang="fr-FR" altLang="fr-FR" b="1" dirty="0"/>
            </a:br>
            <a:endParaRPr lang="fr-FR" altLang="fr-FR" b="1" dirty="0"/>
          </a:p>
        </p:txBody>
      </p:sp>
    </p:spTree>
    <p:extLst>
      <p:ext uri="{BB962C8B-B14F-4D97-AF65-F5344CB8AC3E}">
        <p14:creationId xmlns:p14="http://schemas.microsoft.com/office/powerpoint/2010/main" val="363657500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005547-FD83-4C84-9CDD-6B95B2AA1D94}"/>
              </a:ext>
            </a:extLst>
          </p:cNvPr>
          <p:cNvSpPr>
            <a:spLocks noGrp="1"/>
          </p:cNvSpPr>
          <p:nvPr>
            <p:ph type="title"/>
          </p:nvPr>
        </p:nvSpPr>
        <p:spPr>
          <a:xfrm>
            <a:off x="457199" y="152400"/>
            <a:ext cx="8165251" cy="846330"/>
          </a:xfrm>
        </p:spPr>
        <p:txBody>
          <a:bodyPr/>
          <a:lstStyle/>
          <a:p>
            <a:r>
              <a:rPr lang="fr-FR" dirty="0" err="1"/>
              <a:t>We</a:t>
            </a:r>
            <a:r>
              <a:rPr lang="fr-FR" dirty="0"/>
              <a:t> have </a:t>
            </a:r>
            <a:r>
              <a:rPr lang="fr-FR" dirty="0" err="1"/>
              <a:t>seen</a:t>
            </a:r>
            <a:r>
              <a:rPr lang="fr-FR" dirty="0"/>
              <a:t> </a:t>
            </a:r>
            <a:r>
              <a:rPr lang="fr-FR" dirty="0" err="1"/>
              <a:t>that</a:t>
            </a:r>
            <a:r>
              <a:rPr lang="fr-FR" dirty="0"/>
              <a:t> :</a:t>
            </a:r>
          </a:p>
        </p:txBody>
      </p:sp>
      <p:sp>
        <p:nvSpPr>
          <p:cNvPr id="3" name="Espace réservé du contenu 2">
            <a:extLst>
              <a:ext uri="{FF2B5EF4-FFF2-40B4-BE49-F238E27FC236}">
                <a16:creationId xmlns:a16="http://schemas.microsoft.com/office/drawing/2014/main" id="{EA8F0338-BAFF-41BA-A906-4B41DBCA1723}"/>
              </a:ext>
            </a:extLst>
          </p:cNvPr>
          <p:cNvSpPr>
            <a:spLocks noGrp="1"/>
          </p:cNvSpPr>
          <p:nvPr>
            <p:ph idx="1"/>
          </p:nvPr>
        </p:nvSpPr>
        <p:spPr>
          <a:xfrm>
            <a:off x="116505" y="1000436"/>
            <a:ext cx="8505945" cy="5857564"/>
          </a:xfrm>
        </p:spPr>
        <p:txBody>
          <a:bodyPr/>
          <a:lstStyle/>
          <a:p>
            <a:pPr>
              <a:lnSpc>
                <a:spcPct val="115000"/>
              </a:lnSpc>
              <a:spcAft>
                <a:spcPts val="1000"/>
              </a:spcAft>
              <a:buFont typeface="Arial" panose="020B0604020202020204" pitchFamily="34" charset="0"/>
              <a:buChar char="•"/>
            </a:pPr>
            <a:r>
              <a:rPr lang="en-US" sz="2400" dirty="0">
                <a:effectLst/>
                <a:ea typeface="SimSun" panose="02010600030101010101" pitchFamily="2" charset="-122"/>
                <a:cs typeface="Akshar Unicode" panose="00000400000000000000" pitchFamily="2" charset="0"/>
              </a:rPr>
              <a:t> </a:t>
            </a:r>
            <a:r>
              <a:rPr lang="en-US" sz="2400" dirty="0" err="1">
                <a:solidFill>
                  <a:srgbClr val="0000FF"/>
                </a:solidFill>
                <a:effectLst/>
                <a:ea typeface="SimSun" panose="02010600030101010101" pitchFamily="2" charset="-122"/>
                <a:cs typeface="Times New Roman" panose="02020603050405020304" pitchFamily="18" charset="0"/>
              </a:rPr>
              <a:t>Bunyakovsky</a:t>
            </a:r>
            <a:r>
              <a:rPr lang="en-US" sz="2400" dirty="0">
                <a:solidFill>
                  <a:srgbClr val="0000FF"/>
                </a:solidFill>
                <a:effectLst/>
                <a:ea typeface="SimSun" panose="02010600030101010101" pitchFamily="2" charset="-122"/>
                <a:cs typeface="Times New Roman" panose="02020603050405020304" pitchFamily="18" charset="0"/>
              </a:rPr>
              <a:t> </a:t>
            </a:r>
            <a:r>
              <a:rPr lang="en-US" sz="2400" dirty="0">
                <a:effectLst/>
                <a:ea typeface="SimSun" panose="02010600030101010101" pitchFamily="2" charset="-122"/>
                <a:cs typeface="Times New Roman" panose="02020603050405020304" pitchFamily="18" charset="0"/>
              </a:rPr>
              <a:t>found his identity because he was interested in means that occur in </a:t>
            </a:r>
            <a:r>
              <a:rPr lang="en-US" sz="2400" dirty="0">
                <a:solidFill>
                  <a:srgbClr val="0000FF"/>
                </a:solidFill>
                <a:effectLst/>
                <a:ea typeface="SimSun" panose="02010600030101010101" pitchFamily="2" charset="-122"/>
                <a:cs typeface="Times New Roman" panose="02020603050405020304" pitchFamily="18" charset="0"/>
              </a:rPr>
              <a:t>Statistics and Probability</a:t>
            </a:r>
            <a:r>
              <a:rPr lang="en-US" sz="2400" dirty="0">
                <a:effectLst/>
                <a:ea typeface="SimSun" panose="02010600030101010101" pitchFamily="2" charset="-122"/>
                <a:cs typeface="Times New Roman" panose="02020603050405020304" pitchFamily="18" charset="0"/>
              </a:rPr>
              <a:t>, ….</a:t>
            </a:r>
            <a:endParaRPr lang="fr-FR" sz="2400" dirty="0">
              <a:effectLst/>
              <a:ea typeface="SimSun" panose="02010600030101010101" pitchFamily="2" charset="-122"/>
              <a:cs typeface="Times New Roman" panose="02020603050405020304" pitchFamily="18" charset="0"/>
            </a:endParaRPr>
          </a:p>
          <a:p>
            <a:pPr marL="342900" lvl="0" indent="-342900">
              <a:lnSpc>
                <a:spcPct val="115000"/>
              </a:lnSpc>
              <a:buFont typeface="Symbol" panose="05050102010706020507" pitchFamily="18" charset="2"/>
              <a:buChar char=""/>
            </a:pPr>
            <a:r>
              <a:rPr lang="en-US" sz="2400" dirty="0">
                <a:effectLst/>
                <a:ea typeface="SimSun" panose="02010600030101010101" pitchFamily="2" charset="-122"/>
                <a:cs typeface="Times New Roman" panose="02020603050405020304" pitchFamily="18" charset="0"/>
              </a:rPr>
              <a:t>… from a mathematical </a:t>
            </a:r>
            <a:r>
              <a:rPr lang="en-US" sz="2400" dirty="0">
                <a:solidFill>
                  <a:srgbClr val="0000FF"/>
                </a:solidFill>
                <a:effectLst/>
                <a:ea typeface="SimSun" panose="02010600030101010101" pitchFamily="2" charset="-122"/>
                <a:cs typeface="Times New Roman" panose="02020603050405020304" pitchFamily="18" charset="0"/>
              </a:rPr>
              <a:t>perspective inherited from Cauchy</a:t>
            </a:r>
            <a:r>
              <a:rPr lang="en-US" sz="2400" dirty="0">
                <a:effectLst/>
                <a:ea typeface="SimSun" panose="02010600030101010101" pitchFamily="2" charset="-122"/>
                <a:cs typeface="Times New Roman" panose="02020603050405020304" pitchFamily="18" charset="0"/>
              </a:rPr>
              <a:t>. Apparently unique combination at the time. </a:t>
            </a:r>
            <a:endParaRPr lang="fr-FR" sz="2400" dirty="0">
              <a:effectLst/>
              <a:ea typeface="SimSun" panose="02010600030101010101" pitchFamily="2" charset="-122"/>
              <a:cs typeface="Times New Roman" panose="02020603050405020304" pitchFamily="18" charset="0"/>
            </a:endParaRPr>
          </a:p>
          <a:p>
            <a:pPr lvl="0">
              <a:lnSpc>
                <a:spcPct val="115000"/>
              </a:lnSpc>
              <a:buFont typeface="Symbol" panose="05050102010706020507" pitchFamily="18" charset="2"/>
              <a:buChar char=""/>
            </a:pPr>
            <a:r>
              <a:rPr lang="en-US" sz="2400" dirty="0">
                <a:ea typeface="SimSun" panose="02010600030101010101" pitchFamily="2" charset="-122"/>
                <a:cs typeface="Times New Roman" panose="02020603050405020304" pitchFamily="18" charset="0"/>
              </a:rPr>
              <a:t>The various </a:t>
            </a:r>
            <a:r>
              <a:rPr lang="en-US" sz="2400" dirty="0">
                <a:solidFill>
                  <a:srgbClr val="0000FF"/>
                </a:solidFill>
                <a:ea typeface="SimSun" panose="02010600030101010101" pitchFamily="2" charset="-122"/>
                <a:cs typeface="Times New Roman" panose="02020603050405020304" pitchFamily="18" charset="0"/>
              </a:rPr>
              <a:t>proofs</a:t>
            </a:r>
            <a:r>
              <a:rPr lang="en-US" sz="2400" dirty="0">
                <a:ea typeface="SimSun" panose="02010600030101010101" pitchFamily="2" charset="-122"/>
                <a:cs typeface="Times New Roman" panose="02020603050405020304" pitchFamily="18" charset="0"/>
              </a:rPr>
              <a:t> of the modern inequality betray that we deal with </a:t>
            </a:r>
            <a:r>
              <a:rPr lang="en-US" sz="2400" dirty="0">
                <a:solidFill>
                  <a:srgbClr val="0000FF"/>
                </a:solidFill>
                <a:ea typeface="SimSun" panose="02010600030101010101" pitchFamily="2" charset="-122"/>
                <a:cs typeface="Times New Roman" panose="02020603050405020304" pitchFamily="18" charset="0"/>
              </a:rPr>
              <a:t>several related results</a:t>
            </a:r>
            <a:r>
              <a:rPr lang="en-US" sz="2400" dirty="0">
                <a:ea typeface="SimSun" panose="02010600030101010101" pitchFamily="2" charset="-122"/>
                <a:cs typeface="Times New Roman" panose="02020603050405020304" pitchFamily="18" charset="0"/>
              </a:rPr>
              <a:t>, but with quite </a:t>
            </a:r>
            <a:r>
              <a:rPr lang="en-US" sz="2400" dirty="0">
                <a:solidFill>
                  <a:srgbClr val="FF6600"/>
                </a:solidFill>
                <a:ea typeface="SimSun" panose="02010600030101010101" pitchFamily="2" charset="-122"/>
                <a:cs typeface="Times New Roman" panose="02020603050405020304" pitchFamily="18" charset="0"/>
              </a:rPr>
              <a:t>different</a:t>
            </a:r>
            <a:r>
              <a:rPr lang="en-US" sz="2400" dirty="0">
                <a:ea typeface="SimSun" panose="02010600030101010101" pitchFamily="2" charset="-122"/>
                <a:cs typeface="Times New Roman" panose="02020603050405020304" pitchFamily="18" charset="0"/>
              </a:rPr>
              <a:t> mathematical </a:t>
            </a:r>
            <a:r>
              <a:rPr lang="en-US" sz="2400" dirty="0">
                <a:solidFill>
                  <a:srgbClr val="FF6600"/>
                </a:solidFill>
                <a:ea typeface="SimSun" panose="02010600030101010101" pitchFamily="2" charset="-122"/>
                <a:cs typeface="Times New Roman" panose="02020603050405020304" pitchFamily="18" charset="0"/>
              </a:rPr>
              <a:t>meanings</a:t>
            </a:r>
            <a:r>
              <a:rPr lang="en-US" sz="2400" dirty="0">
                <a:ea typeface="SimSun" panose="02010600030101010101" pitchFamily="2" charset="-122"/>
                <a:cs typeface="Times New Roman" panose="02020603050405020304" pitchFamily="18" charset="0"/>
              </a:rPr>
              <a:t>. </a:t>
            </a:r>
            <a:endParaRPr lang="fr-FR" sz="2400" dirty="0">
              <a:ea typeface="SimSun" panose="02010600030101010101" pitchFamily="2" charset="-122"/>
              <a:cs typeface="Times New Roman" panose="02020603050405020304" pitchFamily="18" charset="0"/>
            </a:endParaRPr>
          </a:p>
          <a:p>
            <a:pPr lvl="0">
              <a:lnSpc>
                <a:spcPct val="115000"/>
              </a:lnSpc>
              <a:spcAft>
                <a:spcPts val="1000"/>
              </a:spcAft>
              <a:buFont typeface="Symbol" panose="05050102010706020507" pitchFamily="18" charset="2"/>
              <a:buChar char=""/>
            </a:pPr>
            <a:r>
              <a:rPr lang="en-US" sz="2400" dirty="0">
                <a:ea typeface="SimSun" panose="02010600030101010101" pitchFamily="2" charset="-122"/>
                <a:cs typeface="Times New Roman" panose="02020603050405020304" pitchFamily="18" charset="0"/>
              </a:rPr>
              <a:t>Each interpretation makes </a:t>
            </a:r>
            <a:r>
              <a:rPr lang="en-US" sz="2400" dirty="0">
                <a:solidFill>
                  <a:srgbClr val="0000FF"/>
                </a:solidFill>
                <a:ea typeface="SimSun" panose="02010600030101010101" pitchFamily="2" charset="-122"/>
                <a:cs typeface="Times New Roman" panose="02020603050405020304" pitchFamily="18" charset="0"/>
              </a:rPr>
              <a:t>some generalizations natural</a:t>
            </a:r>
            <a:r>
              <a:rPr lang="en-US" sz="2400" dirty="0">
                <a:ea typeface="SimSun" panose="02010600030101010101" pitchFamily="2" charset="-122"/>
                <a:cs typeface="Times New Roman" panose="02020603050405020304" pitchFamily="18" charset="0"/>
              </a:rPr>
              <a:t> and makes </a:t>
            </a:r>
            <a:r>
              <a:rPr lang="en-US" sz="2400" dirty="0">
                <a:solidFill>
                  <a:srgbClr val="FF6600"/>
                </a:solidFill>
                <a:ea typeface="SimSun" panose="02010600030101010101" pitchFamily="2" charset="-122"/>
                <a:cs typeface="Times New Roman" panose="02020603050405020304" pitchFamily="18" charset="0"/>
              </a:rPr>
              <a:t>other generalizations difficult to guess</a:t>
            </a:r>
            <a:r>
              <a:rPr lang="en-US" sz="2400" dirty="0">
                <a:ea typeface="SimSun" panose="02010600030101010101" pitchFamily="2" charset="-122"/>
                <a:cs typeface="Times New Roman" panose="02020603050405020304" pitchFamily="18" charset="0"/>
              </a:rPr>
              <a:t>.</a:t>
            </a:r>
            <a:endParaRPr lang="fr-FR" sz="2400" dirty="0">
              <a:ea typeface="SimSun" panose="02010600030101010101" pitchFamily="2" charset="-122"/>
              <a:cs typeface="Times New Roman" panose="02020603050405020304" pitchFamily="18" charset="0"/>
            </a:endParaRPr>
          </a:p>
          <a:p>
            <a:pPr marL="114300" lvl="1" indent="0">
              <a:buNone/>
            </a:pPr>
            <a:endParaRPr lang="en-US" sz="2400" b="1" dirty="0">
              <a:solidFill>
                <a:srgbClr val="008000"/>
              </a:solidFill>
            </a:endParaRPr>
          </a:p>
          <a:p>
            <a:pPr marL="514350" indent="-514350">
              <a:buAutoNum type="arabicPeriod"/>
            </a:pPr>
            <a:endParaRPr lang="en-US" dirty="0"/>
          </a:p>
        </p:txBody>
      </p:sp>
    </p:spTree>
    <p:extLst>
      <p:ext uri="{BB962C8B-B14F-4D97-AF65-F5344CB8AC3E}">
        <p14:creationId xmlns:p14="http://schemas.microsoft.com/office/powerpoint/2010/main" val="203356599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005547-FD83-4C84-9CDD-6B95B2AA1D94}"/>
              </a:ext>
            </a:extLst>
          </p:cNvPr>
          <p:cNvSpPr>
            <a:spLocks noGrp="1"/>
          </p:cNvSpPr>
          <p:nvPr>
            <p:ph type="title"/>
          </p:nvPr>
        </p:nvSpPr>
        <p:spPr>
          <a:xfrm>
            <a:off x="457199" y="152400"/>
            <a:ext cx="8165251" cy="1371600"/>
          </a:xfrm>
        </p:spPr>
        <p:txBody>
          <a:bodyPr/>
          <a:lstStyle/>
          <a:p>
            <a:r>
              <a:rPr lang="fr-FR" dirty="0"/>
              <a:t>This </a:t>
            </a:r>
            <a:r>
              <a:rPr lang="fr-FR" dirty="0" err="1"/>
              <a:t>suggests</a:t>
            </a:r>
            <a:r>
              <a:rPr lang="fr-FR" dirty="0"/>
              <a:t> </a:t>
            </a:r>
            <a:r>
              <a:rPr lang="fr-FR" dirty="0" err="1"/>
              <a:t>that</a:t>
            </a:r>
            <a:r>
              <a:rPr lang="fr-FR" dirty="0"/>
              <a:t>:</a:t>
            </a:r>
          </a:p>
        </p:txBody>
      </p:sp>
      <p:sp>
        <p:nvSpPr>
          <p:cNvPr id="3" name="Espace réservé du contenu 2">
            <a:extLst>
              <a:ext uri="{FF2B5EF4-FFF2-40B4-BE49-F238E27FC236}">
                <a16:creationId xmlns:a16="http://schemas.microsoft.com/office/drawing/2014/main" id="{EA8F0338-BAFF-41BA-A906-4B41DBCA1723}"/>
              </a:ext>
            </a:extLst>
          </p:cNvPr>
          <p:cNvSpPr>
            <a:spLocks noGrp="1"/>
          </p:cNvSpPr>
          <p:nvPr>
            <p:ph idx="1"/>
          </p:nvPr>
        </p:nvSpPr>
        <p:spPr>
          <a:xfrm>
            <a:off x="319027" y="1628800"/>
            <a:ext cx="8505945" cy="4953000"/>
          </a:xfrm>
        </p:spPr>
        <p:txBody>
          <a:bodyPr/>
          <a:lstStyle/>
          <a:p>
            <a:pPr marL="514350" indent="-514350">
              <a:buAutoNum type="arabicPeriod"/>
            </a:pPr>
            <a:r>
              <a:rPr lang="en-US" sz="2400" dirty="0"/>
              <a:t>Mathematics, when communicated, is a </a:t>
            </a:r>
            <a:r>
              <a:rPr lang="en-US" sz="2400" dirty="0">
                <a:solidFill>
                  <a:srgbClr val="0000FF"/>
                </a:solidFill>
              </a:rPr>
              <a:t>discourse</a:t>
            </a:r>
            <a:r>
              <a:rPr lang="en-US" sz="2400" dirty="0"/>
              <a:t>.</a:t>
            </a:r>
          </a:p>
          <a:p>
            <a:pPr marL="514350" indent="-514350">
              <a:buAutoNum type="arabicPeriod"/>
            </a:pPr>
            <a:r>
              <a:rPr lang="en-US" sz="2400" dirty="0">
                <a:solidFill>
                  <a:srgbClr val="0000FF"/>
                </a:solidFill>
              </a:rPr>
              <a:t>Theorems</a:t>
            </a:r>
            <a:r>
              <a:rPr lang="en-US" sz="2400" dirty="0"/>
              <a:t> receive </a:t>
            </a:r>
            <a:r>
              <a:rPr lang="en-US" sz="2400" dirty="0">
                <a:solidFill>
                  <a:srgbClr val="0000FF"/>
                </a:solidFill>
              </a:rPr>
              <a:t>meaning </a:t>
            </a:r>
            <a:r>
              <a:rPr lang="en-US" sz="2400" dirty="0"/>
              <a:t>from the particular apodictic discourse in which they arise.</a:t>
            </a:r>
          </a:p>
          <a:p>
            <a:pPr marL="514350" indent="-514350">
              <a:buAutoNum type="arabicPeriod"/>
            </a:pPr>
            <a:r>
              <a:rPr lang="en-US" sz="2400" dirty="0"/>
              <a:t>In teaching, it seems advisable </a:t>
            </a:r>
            <a:r>
              <a:rPr lang="en-US" sz="2400" dirty="0">
                <a:solidFill>
                  <a:srgbClr val="0000FF"/>
                </a:solidFill>
              </a:rPr>
              <a:t>to label theorems by their meaning</a:t>
            </a:r>
            <a:r>
              <a:rPr lang="en-US" sz="2400" dirty="0"/>
              <a:t>, to attach names if necessary to proofs or discourses only. Give several proofs of the “same” theorem.</a:t>
            </a:r>
          </a:p>
          <a:p>
            <a:pPr marL="114300" lvl="1" indent="0">
              <a:buNone/>
            </a:pPr>
            <a:endParaRPr lang="en-US" sz="2400" b="1" dirty="0">
              <a:solidFill>
                <a:srgbClr val="008000"/>
              </a:solidFill>
            </a:endParaRPr>
          </a:p>
          <a:p>
            <a:pPr marL="514350" indent="-514350">
              <a:buAutoNum type="arabicPeriod"/>
            </a:pPr>
            <a:endParaRPr lang="en-US" dirty="0"/>
          </a:p>
        </p:txBody>
      </p:sp>
    </p:spTree>
    <p:extLst>
      <p:ext uri="{BB962C8B-B14F-4D97-AF65-F5344CB8AC3E}">
        <p14:creationId xmlns:p14="http://schemas.microsoft.com/office/powerpoint/2010/main" val="231721072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7687"/>
            <a:ext cx="7445170" cy="871043"/>
          </a:xfrm>
        </p:spPr>
        <p:txBody>
          <a:bodyPr>
            <a:normAutofit/>
          </a:bodyPr>
          <a:lstStyle/>
          <a:p>
            <a:r>
              <a:rPr lang="fr-FR" dirty="0"/>
              <a:t>Objectives</a:t>
            </a:r>
            <a:endParaRPr lang="en-US" dirty="0"/>
          </a:p>
        </p:txBody>
      </p:sp>
      <p:sp>
        <p:nvSpPr>
          <p:cNvPr id="4" name="Espace réservé du contenu 3"/>
          <p:cNvSpPr>
            <a:spLocks noGrp="1"/>
          </p:cNvSpPr>
          <p:nvPr>
            <p:ph idx="1"/>
          </p:nvPr>
        </p:nvSpPr>
        <p:spPr>
          <a:xfrm>
            <a:off x="457200" y="1016369"/>
            <a:ext cx="8345271" cy="5713944"/>
          </a:xfrm>
        </p:spPr>
        <p:txBody>
          <a:bodyPr/>
          <a:lstStyle/>
          <a:p>
            <a:pPr marL="514350" indent="-514350">
              <a:buFont typeface="+mj-lt"/>
              <a:buAutoNum type="arabicPeriod"/>
            </a:pPr>
            <a:r>
              <a:rPr lang="en-US" sz="2400" dirty="0"/>
              <a:t>Examine </a:t>
            </a:r>
            <a:r>
              <a:rPr lang="en-US" sz="2400" dirty="0">
                <a:solidFill>
                  <a:srgbClr val="0000FF"/>
                </a:solidFill>
              </a:rPr>
              <a:t>why</a:t>
            </a:r>
            <a:r>
              <a:rPr lang="en-US" sz="2400" dirty="0"/>
              <a:t> the Cauchy-</a:t>
            </a:r>
            <a:r>
              <a:rPr lang="en-US" sz="2400" dirty="0" err="1"/>
              <a:t>Bunyakovsky</a:t>
            </a:r>
            <a:r>
              <a:rPr lang="en-US" sz="2400" dirty="0"/>
              <a:t> inequality for integrals was obtained by </a:t>
            </a:r>
            <a:r>
              <a:rPr lang="en-US" sz="2400" dirty="0" err="1">
                <a:solidFill>
                  <a:srgbClr val="0000FF"/>
                </a:solidFill>
              </a:rPr>
              <a:t>Bunyakovsky</a:t>
            </a:r>
            <a:r>
              <a:rPr lang="en-US" sz="2400" dirty="0"/>
              <a:t> but </a:t>
            </a:r>
            <a:r>
              <a:rPr lang="en-US" sz="2400" dirty="0">
                <a:solidFill>
                  <a:srgbClr val="0000FF"/>
                </a:solidFill>
              </a:rPr>
              <a:t>missed by other authors </a:t>
            </a:r>
            <a:r>
              <a:rPr lang="en-US" sz="2400" dirty="0"/>
              <a:t>of the same period.</a:t>
            </a:r>
            <a:r>
              <a:rPr lang="az-Cyrl-AZ" sz="2400" dirty="0"/>
              <a:t> </a:t>
            </a:r>
            <a:endParaRPr lang="fr-FR" sz="2400" dirty="0"/>
          </a:p>
          <a:p>
            <a:pPr marL="514350" indent="-514350">
              <a:buFont typeface="+mj-lt"/>
              <a:buAutoNum type="arabicPeriod"/>
            </a:pPr>
            <a:r>
              <a:rPr lang="en-US" sz="2400" dirty="0"/>
              <a:t>Show that the « Cauchy-</a:t>
            </a:r>
            <a:r>
              <a:rPr lang="en-US" sz="2400" dirty="0" err="1"/>
              <a:t>Bunyakovsky</a:t>
            </a:r>
            <a:r>
              <a:rPr lang="en-US" sz="2400" dirty="0"/>
              <a:t>-Schwarz » inequality is not a single result, but the </a:t>
            </a:r>
            <a:r>
              <a:rPr lang="en-US" sz="2400" dirty="0">
                <a:solidFill>
                  <a:srgbClr val="0000FF"/>
                </a:solidFill>
              </a:rPr>
              <a:t>conflation of several results</a:t>
            </a:r>
            <a:r>
              <a:rPr lang="en-US" sz="2400" dirty="0"/>
              <a:t> with different </a:t>
            </a:r>
            <a:r>
              <a:rPr lang="en-US" sz="2400" dirty="0">
                <a:solidFill>
                  <a:srgbClr val="0000FF"/>
                </a:solidFill>
              </a:rPr>
              <a:t>mathematical meanings </a:t>
            </a:r>
            <a:r>
              <a:rPr lang="en-US" sz="2400" dirty="0"/>
              <a:t>: projection (C.S.), consequence of convexity (</a:t>
            </a:r>
            <a:r>
              <a:rPr lang="en-US" sz="2400" dirty="0" err="1"/>
              <a:t>Hölder</a:t>
            </a:r>
            <a:r>
              <a:rPr lang="en-US" sz="2400" dirty="0"/>
              <a:t>, Jensen), least squares approximation (Gram), identity in disguise (Cauchy-Binet) etc.</a:t>
            </a:r>
            <a:endParaRPr lang="az-Cyrl-AZ" sz="2400" dirty="0"/>
          </a:p>
          <a:p>
            <a:pPr marL="514350" indent="-514350">
              <a:buFont typeface="+mj-lt"/>
              <a:buAutoNum type="arabicPeriod"/>
            </a:pPr>
            <a:r>
              <a:rPr lang="en-US" sz="2400" dirty="0"/>
              <a:t>General point, also useful in other problems in the History of Mathematics : one </a:t>
            </a:r>
            <a:r>
              <a:rPr lang="en-US" sz="2400" dirty="0">
                <a:solidFill>
                  <a:srgbClr val="0000FF"/>
                </a:solidFill>
              </a:rPr>
              <a:t>cannot dissociate a theorem from its proof</a:t>
            </a:r>
            <a:r>
              <a:rPr lang="en-US" sz="2400" dirty="0"/>
              <a:t>, or from the </a:t>
            </a:r>
            <a:r>
              <a:rPr lang="en-US" sz="2400" dirty="0">
                <a:solidFill>
                  <a:srgbClr val="0000FF"/>
                </a:solidFill>
              </a:rPr>
              <a:t>mathematical discourse</a:t>
            </a:r>
            <a:r>
              <a:rPr lang="en-US" sz="2400" dirty="0"/>
              <a:t> in which it is embedded.</a:t>
            </a:r>
          </a:p>
        </p:txBody>
      </p:sp>
    </p:spTree>
    <p:extLst>
      <p:ext uri="{BB962C8B-B14F-4D97-AF65-F5344CB8AC3E}">
        <p14:creationId xmlns:p14="http://schemas.microsoft.com/office/powerpoint/2010/main" val="352315904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005547-FD83-4C84-9CDD-6B95B2AA1D94}"/>
              </a:ext>
            </a:extLst>
          </p:cNvPr>
          <p:cNvSpPr>
            <a:spLocks noGrp="1"/>
          </p:cNvSpPr>
          <p:nvPr>
            <p:ph type="title"/>
          </p:nvPr>
        </p:nvSpPr>
        <p:spPr>
          <a:xfrm>
            <a:off x="457199" y="152400"/>
            <a:ext cx="8165251" cy="1371600"/>
          </a:xfrm>
        </p:spPr>
        <p:txBody>
          <a:bodyPr/>
          <a:lstStyle/>
          <a:p>
            <a:r>
              <a:rPr lang="fr-FR" dirty="0"/>
              <a:t>Conclusion</a:t>
            </a:r>
          </a:p>
        </p:txBody>
      </p:sp>
      <p:sp>
        <p:nvSpPr>
          <p:cNvPr id="3" name="Espace réservé du contenu 2">
            <a:extLst>
              <a:ext uri="{FF2B5EF4-FFF2-40B4-BE49-F238E27FC236}">
                <a16:creationId xmlns:a16="http://schemas.microsoft.com/office/drawing/2014/main" id="{EA8F0338-BAFF-41BA-A906-4B41DBCA1723}"/>
              </a:ext>
            </a:extLst>
          </p:cNvPr>
          <p:cNvSpPr>
            <a:spLocks noGrp="1"/>
          </p:cNvSpPr>
          <p:nvPr>
            <p:ph idx="1"/>
          </p:nvPr>
        </p:nvSpPr>
        <p:spPr>
          <a:xfrm>
            <a:off x="319027" y="1628800"/>
            <a:ext cx="8505945" cy="4953000"/>
          </a:xfrm>
        </p:spPr>
        <p:txBody>
          <a:bodyPr/>
          <a:lstStyle/>
          <a:p>
            <a:pPr marL="0" indent="0"/>
            <a:r>
              <a:rPr lang="en-US" sz="2400" dirty="0"/>
              <a:t>The various </a:t>
            </a:r>
            <a:r>
              <a:rPr lang="en-US" sz="2400" dirty="0">
                <a:solidFill>
                  <a:srgbClr val="0000FF"/>
                </a:solidFill>
              </a:rPr>
              <a:t>interpretations of V. </a:t>
            </a:r>
            <a:r>
              <a:rPr lang="en-US" sz="2400" dirty="0" err="1">
                <a:solidFill>
                  <a:srgbClr val="0000FF"/>
                </a:solidFill>
              </a:rPr>
              <a:t>Ya</a:t>
            </a:r>
            <a:r>
              <a:rPr lang="en-US" sz="2400" dirty="0">
                <a:solidFill>
                  <a:srgbClr val="0000FF"/>
                </a:solidFill>
              </a:rPr>
              <a:t>. </a:t>
            </a:r>
            <a:r>
              <a:rPr lang="en-US" sz="2400" dirty="0" err="1">
                <a:solidFill>
                  <a:srgbClr val="0000FF"/>
                </a:solidFill>
              </a:rPr>
              <a:t>Bunyakowsky’s</a:t>
            </a:r>
            <a:r>
              <a:rPr lang="en-US" sz="2400" dirty="0">
                <a:solidFill>
                  <a:srgbClr val="0000FF"/>
                </a:solidFill>
              </a:rPr>
              <a:t> inequality </a:t>
            </a:r>
            <a:r>
              <a:rPr lang="en-US" sz="2400" dirty="0"/>
              <a:t>are therefore </a:t>
            </a:r>
            <a:r>
              <a:rPr lang="en-US" sz="2400" dirty="0">
                <a:solidFill>
                  <a:srgbClr val="0000FF"/>
                </a:solidFill>
              </a:rPr>
              <a:t>not</a:t>
            </a:r>
            <a:r>
              <a:rPr lang="en-US" sz="2400" dirty="0"/>
              <a:t> developments of a single idea, like </a:t>
            </a:r>
            <a:r>
              <a:rPr lang="en-US" sz="2400" dirty="0">
                <a:solidFill>
                  <a:srgbClr val="0000FF"/>
                </a:solidFill>
              </a:rPr>
              <a:t>nested Matryoshka dolls</a:t>
            </a:r>
            <a:r>
              <a:rPr lang="en-US" sz="2400" dirty="0"/>
              <a:t>, each of which is a copy of the next one, only smaller, but </a:t>
            </a:r>
            <a:r>
              <a:rPr lang="en-US" sz="2400" dirty="0">
                <a:solidFill>
                  <a:srgbClr val="0000FF"/>
                </a:solidFill>
              </a:rPr>
              <a:t>rather resemble Fabergé eggs </a:t>
            </a:r>
            <a:r>
              <a:rPr lang="en-US" sz="2400" dirty="0" err="1"/>
              <a:t>Яйца</a:t>
            </a:r>
            <a:r>
              <a:rPr lang="en-US" sz="2400" dirty="0"/>
              <a:t> </a:t>
            </a:r>
            <a:r>
              <a:rPr lang="en-US" sz="2400" dirty="0" err="1"/>
              <a:t>Фаберже</a:t>
            </a:r>
            <a:r>
              <a:rPr lang="en-US" sz="2400" dirty="0"/>
              <a:t>́ each with a “</a:t>
            </a:r>
            <a:r>
              <a:rPr lang="en-US" sz="2400" dirty="0">
                <a:solidFill>
                  <a:srgbClr val="00B050"/>
                </a:solidFill>
              </a:rPr>
              <a:t>surprise</a:t>
            </a:r>
            <a:r>
              <a:rPr lang="en-US" sz="2400" dirty="0"/>
              <a:t> ”: the outer (newer) layer does not indicate what the interior (the past) contains. </a:t>
            </a:r>
          </a:p>
          <a:p>
            <a:pPr marL="0" indent="0"/>
            <a:r>
              <a:rPr lang="en-US" sz="2400" dirty="0"/>
              <a:t>That is why </a:t>
            </a:r>
            <a:r>
              <a:rPr lang="en-US" sz="2400" dirty="0">
                <a:solidFill>
                  <a:srgbClr val="0000FF"/>
                </a:solidFill>
              </a:rPr>
              <a:t>historical investigation </a:t>
            </a:r>
            <a:r>
              <a:rPr lang="en-US" sz="2400" dirty="0"/>
              <a:t>provides a </a:t>
            </a:r>
            <a:r>
              <a:rPr lang="en-US" sz="2400" dirty="0">
                <a:solidFill>
                  <a:srgbClr val="0000FF"/>
                </a:solidFill>
              </a:rPr>
              <a:t>deeper understanding</a:t>
            </a:r>
            <a:r>
              <a:rPr lang="en-US" sz="2400" dirty="0"/>
              <a:t> of modern mathematics that cannot be inferred from the modern stage alone.</a:t>
            </a:r>
          </a:p>
          <a:p>
            <a:pPr marL="0" indent="0"/>
            <a:r>
              <a:rPr lang="en-US" sz="1800" i="1" dirty="0">
                <a:effectLst/>
                <a:ea typeface="SimSun" panose="02010600030101010101" pitchFamily="2" charset="-122"/>
                <a:cs typeface="Akshar Unicode" panose="00000400000000000000" pitchFamily="2" charset="0"/>
              </a:rPr>
              <a:t>See for instance the recently recovered Third Imperial egg from 1887, the Diamond </a:t>
            </a:r>
            <a:r>
              <a:rPr lang="en-US" sz="1800" i="1" dirty="0" err="1">
                <a:effectLst/>
                <a:ea typeface="SimSun" panose="02010600030101010101" pitchFamily="2" charset="-122"/>
                <a:cs typeface="Akshar Unicode" panose="00000400000000000000" pitchFamily="2" charset="0"/>
              </a:rPr>
              <a:t>Treillis</a:t>
            </a:r>
            <a:r>
              <a:rPr lang="en-US" sz="1800" i="1" dirty="0">
                <a:effectLst/>
                <a:ea typeface="SimSun" panose="02010600030101010101" pitchFamily="2" charset="-122"/>
                <a:cs typeface="Akshar Unicode" panose="00000400000000000000" pitchFamily="2" charset="0"/>
              </a:rPr>
              <a:t> from 1892, or the Lilies of the Valley from 1898, that illustrate different types of « surprises ».</a:t>
            </a:r>
            <a:endParaRPr lang="fr-FR" sz="1800" i="1" dirty="0">
              <a:effectLst/>
              <a:ea typeface="SimSun" panose="02010600030101010101" pitchFamily="2" charset="-122"/>
              <a:cs typeface="Akshar Unicode" panose="00000400000000000000" pitchFamily="2" charset="0"/>
            </a:endParaRPr>
          </a:p>
          <a:p>
            <a:pPr marL="0" indent="0"/>
            <a:endParaRPr lang="en-US" sz="2400" dirty="0"/>
          </a:p>
          <a:p>
            <a:pPr marL="514350" indent="-514350">
              <a:buAutoNum type="arabicPeriod"/>
            </a:pPr>
            <a:endParaRPr lang="en-US" sz="2400" dirty="0"/>
          </a:p>
          <a:p>
            <a:pPr marL="114300" lvl="1" indent="0">
              <a:buNone/>
            </a:pPr>
            <a:endParaRPr lang="en-US" sz="2400" b="1" dirty="0">
              <a:solidFill>
                <a:srgbClr val="008000"/>
              </a:solidFill>
            </a:endParaRPr>
          </a:p>
          <a:p>
            <a:pPr marL="514350" indent="-514350">
              <a:buAutoNum type="arabicPeriod"/>
            </a:pPr>
            <a:endParaRPr lang="en-US" dirty="0"/>
          </a:p>
        </p:txBody>
      </p:sp>
    </p:spTree>
    <p:extLst>
      <p:ext uri="{BB962C8B-B14F-4D97-AF65-F5344CB8AC3E}">
        <p14:creationId xmlns:p14="http://schemas.microsoft.com/office/powerpoint/2010/main" val="12330478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B5CB6-22BF-483E-96B5-0C899B7DE3B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75EAAB5-2AA0-4DF5-95CA-D43F443966C0}"/>
              </a:ext>
            </a:extLst>
          </p:cNvPr>
          <p:cNvSpPr>
            <a:spLocks noGrp="1"/>
          </p:cNvSpPr>
          <p:nvPr>
            <p:ph idx="1"/>
          </p:nvPr>
        </p:nvSpPr>
        <p:spPr/>
        <p:txBody>
          <a:bodyPr/>
          <a:lstStyle/>
          <a:p>
            <a:pPr algn="ctr"/>
            <a:r>
              <a:rPr lang="fr-FR" sz="5400" dirty="0">
                <a:solidFill>
                  <a:srgbClr val="0000FF"/>
                </a:solidFill>
              </a:rPr>
              <a:t>THANK YOU </a:t>
            </a:r>
          </a:p>
          <a:p>
            <a:pPr algn="ctr"/>
            <a:r>
              <a:rPr lang="fr-FR" sz="5400" dirty="0">
                <a:solidFill>
                  <a:srgbClr val="0000FF"/>
                </a:solidFill>
              </a:rPr>
              <a:t>FOR </a:t>
            </a:r>
          </a:p>
          <a:p>
            <a:pPr algn="ctr"/>
            <a:r>
              <a:rPr lang="fr-FR" sz="5400" dirty="0">
                <a:solidFill>
                  <a:srgbClr val="0000FF"/>
                </a:solidFill>
              </a:rPr>
              <a:t>YOUR ATTENTION</a:t>
            </a:r>
          </a:p>
        </p:txBody>
      </p:sp>
    </p:spTree>
    <p:extLst>
      <p:ext uri="{BB962C8B-B14F-4D97-AF65-F5344CB8AC3E}">
        <p14:creationId xmlns:p14="http://schemas.microsoft.com/office/powerpoint/2010/main" val="178698428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94B521B-B320-4C8F-A9FE-2C61D2B05B19}"/>
              </a:ext>
            </a:extLst>
          </p:cNvPr>
          <p:cNvSpPr>
            <a:spLocks noGrp="1"/>
          </p:cNvSpPr>
          <p:nvPr>
            <p:ph type="title"/>
          </p:nvPr>
        </p:nvSpPr>
        <p:spPr>
          <a:xfrm>
            <a:off x="457199" y="152400"/>
            <a:ext cx="7940225" cy="1371600"/>
          </a:xfrm>
        </p:spPr>
        <p:txBody>
          <a:bodyPr/>
          <a:lstStyle/>
          <a:p>
            <a:r>
              <a:rPr lang="fr-FR" dirty="0"/>
              <a:t>Notes and </a:t>
            </a:r>
            <a:r>
              <a:rPr lang="fr-FR" dirty="0" err="1"/>
              <a:t>references</a:t>
            </a:r>
            <a:endParaRPr lang="fr-FR" dirty="0"/>
          </a:p>
        </p:txBody>
      </p:sp>
      <p:sp>
        <p:nvSpPr>
          <p:cNvPr id="5" name="Espace réservé du contenu 4">
            <a:extLst>
              <a:ext uri="{FF2B5EF4-FFF2-40B4-BE49-F238E27FC236}">
                <a16:creationId xmlns:a16="http://schemas.microsoft.com/office/drawing/2014/main" id="{C493879E-9683-4E36-A70C-5BDED0A67F55}"/>
              </a:ext>
            </a:extLst>
          </p:cNvPr>
          <p:cNvSpPr>
            <a:spLocks noGrp="1"/>
          </p:cNvSpPr>
          <p:nvPr>
            <p:ph idx="1"/>
          </p:nvPr>
        </p:nvSpPr>
        <p:spPr/>
        <p:txBody>
          <a:bodyPr/>
          <a:lstStyle/>
          <a:p>
            <a:pPr algn="just"/>
            <a:r>
              <a:rPr lang="fr-FR" sz="1800" dirty="0">
                <a:effectLst/>
                <a:latin typeface="Times New Roman" panose="02020603050405020304" pitchFamily="18" charset="0"/>
                <a:ea typeface="SimSun" panose="02010600030101010101" pitchFamily="2" charset="-122"/>
                <a:cs typeface="Akshar Unicode" panose="00000400000000000000" pitchFamily="2" charset="0"/>
              </a:rPr>
              <a:t>C. A.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Andréieff</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Викторъ</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Яковлевичъ</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Буняковскiй</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Некрологическiй</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очеркъ</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Communications de la Société mathématique de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Kharkow</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2ème série, (1889), </a:t>
            </a:r>
            <a:r>
              <a:rPr lang="fr-FR" sz="1800" b="1" dirty="0">
                <a:effectLst/>
                <a:latin typeface="Times New Roman" panose="02020603050405020304" pitchFamily="18" charset="0"/>
                <a:ea typeface="SimSun" panose="02010600030101010101" pitchFamily="2" charset="-122"/>
                <a:cs typeface="Akshar Unicode" panose="00000400000000000000" pitchFamily="2" charset="0"/>
              </a:rPr>
              <a:t>2</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:1-2, 149–161. К.А.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Андреевъ</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Викторъ</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Яковлевичъ</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Буняковскiй</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Некрологическiй</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очеркъ</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Сообщ</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Харьков</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матем</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общ</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Вторая</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сер</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2:1-2 (1889), 149–161.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Среди</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других</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аналитических</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статей</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назовём</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Мельников</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И.Г.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Работы</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Буняковского</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по</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теории</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чисел</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Труды</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Института</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истории</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естествознания</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и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техники</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АН СССР, 17 (1957),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стр</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270–286;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Описание</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празднования</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докторского</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юбилея</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вице-президента</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Академии</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наук</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академика</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Буняковского</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19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мая</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1875 г.»,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Санкт-Петербург</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Россия</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1876;.</a:t>
            </a: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J. Barrow-Green (2009). « From cascades to calculus: Rolle’s Theorem. »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The Oxford Handbook of the History of Mathematics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(eds. Eleanor Robson, Jacqueline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Stedall</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Oxford University Press, 737- 754.</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p>
        </p:txBody>
      </p:sp>
    </p:spTree>
    <p:extLst>
      <p:ext uri="{BB962C8B-B14F-4D97-AF65-F5344CB8AC3E}">
        <p14:creationId xmlns:p14="http://schemas.microsoft.com/office/powerpoint/2010/main" val="124121091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C493879E-9683-4E36-A70C-5BDED0A67F55}"/>
              </a:ext>
            </a:extLst>
          </p:cNvPr>
          <p:cNvSpPr>
            <a:spLocks noGrp="1"/>
          </p:cNvSpPr>
          <p:nvPr>
            <p:ph idx="1"/>
          </p:nvPr>
        </p:nvSpPr>
        <p:spPr>
          <a:xfrm>
            <a:off x="521550" y="1583795"/>
            <a:ext cx="7620000" cy="4725524"/>
          </a:xfrm>
        </p:spPr>
        <p:txBody>
          <a:bodyPr/>
          <a:lstStyle/>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 S. Barnett, S. S. Dragomir, I.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Gomm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(2010). On some integral inequalities related to the Cauchy-</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Bunyakovsky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-Schwarz inequality,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Applied Mathematics Letters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23</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(2010) 1008-1012</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 F.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Beckenbach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R. Bellman (1961).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Inequalities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Springer.</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V.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Bouniakowksy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В. Я.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Буняковскiй</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Sur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quelques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inégalités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concernant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les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intégrales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ordinaires et les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intégrales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aux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différences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finies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in the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Mém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l’Acad</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Imp. Sci. de St.-</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Pétersbourg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VIIe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sér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 N°9,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juil</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1859), 1-18.</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Викторъ</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Яковлевичъ</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Буняковскiй</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(1846).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Основанія</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Математической</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Теорія</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Вѣроятностей</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[Foundations of the Mathematical Theory of Probability], 1846.</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p>
        </p:txBody>
      </p:sp>
    </p:spTree>
    <p:extLst>
      <p:ext uri="{BB962C8B-B14F-4D97-AF65-F5344CB8AC3E}">
        <p14:creationId xmlns:p14="http://schemas.microsoft.com/office/powerpoint/2010/main" val="305399987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C493879E-9683-4E36-A70C-5BDED0A67F55}"/>
              </a:ext>
            </a:extLst>
          </p:cNvPr>
          <p:cNvSpPr>
            <a:spLocks noGrp="1"/>
          </p:cNvSpPr>
          <p:nvPr>
            <p:ph idx="1"/>
          </p:nvPr>
        </p:nvSpPr>
        <p:spPr>
          <a:xfrm>
            <a:off x="457200" y="413666"/>
            <a:ext cx="7620000" cy="4050449"/>
          </a:xfrm>
        </p:spPr>
        <p:txBody>
          <a:bodyPr/>
          <a:lstStyle/>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Florian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Cajori</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A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History</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 of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Mathematical</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 Notations </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(vol. 1, Open Court, London, 1928), For the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signs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of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inequality</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see</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§188, p. 199 ;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see</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also</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his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A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History</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 of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Mathematics</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(AMS, 2000 [First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ed</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1893]), p. 157 : « The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signs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[of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inequality</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in the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wide</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sense</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were</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first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used</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about a century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later</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than</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Harriott</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by the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Parisian</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hydrographer</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Pierre Bouguer »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with</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reference</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to P. H.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Fuss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Corresp</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 Math. Phys.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I, 1843, p. 304 ;</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Encyclopédie des sc. math.</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T. I, vol. I, 1904, p. 23.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Знаки</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неравенства</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в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широком</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смысле</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были</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впервые</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использованы</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примерно</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на</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столетие</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позже</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чем</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у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Харриота</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парижским</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гидрографом</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Пьером</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Бугером</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со</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ссылкой</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на</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P.H.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Fuss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Corresp</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Математика</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Phys., I, 1843, с. 304; </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Encyclopédie des sc. math.,</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Т. I, vol. I, 1904, с. 23.]</a:t>
            </a:r>
          </a:p>
          <a:p>
            <a:pPr algn="just">
              <a:lnSpc>
                <a:spcPct val="115000"/>
              </a:lnSpc>
              <a:spcAft>
                <a:spcPts val="1000"/>
              </a:spcAft>
            </a:pP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endParaRPr lang="fr-FR" dirty="0"/>
          </a:p>
        </p:txBody>
      </p:sp>
    </p:spTree>
    <p:extLst>
      <p:ext uri="{BB962C8B-B14F-4D97-AF65-F5344CB8AC3E}">
        <p14:creationId xmlns:p14="http://schemas.microsoft.com/office/powerpoint/2010/main" val="391514948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Espace réservé du contenu 4">
                <a:extLst>
                  <a:ext uri="{FF2B5EF4-FFF2-40B4-BE49-F238E27FC236}">
                    <a16:creationId xmlns:a16="http://schemas.microsoft.com/office/drawing/2014/main" id="{C493879E-9683-4E36-A70C-5BDED0A67F55}"/>
                  </a:ext>
                </a:extLst>
              </p:cNvPr>
              <p:cNvSpPr>
                <a:spLocks noGrp="1"/>
              </p:cNvSpPr>
              <p:nvPr>
                <p:ph idx="1"/>
              </p:nvPr>
            </p:nvSpPr>
            <p:spPr>
              <a:xfrm>
                <a:off x="566555" y="908720"/>
                <a:ext cx="7620000" cy="5712498"/>
              </a:xfrm>
            </p:spPr>
            <p:txBody>
              <a:bodyPr/>
              <a:lstStyle/>
              <a:p>
                <a:pPr algn="just">
                  <a:lnSpc>
                    <a:spcPct val="115000"/>
                  </a:lnSpc>
                  <a:spcAft>
                    <a:spcPts val="1000"/>
                  </a:spcAft>
                  <a:buAutoNum type="alphaUcPeriod"/>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L. Cauchy (1821).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Cours</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d’Analyse</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l’École</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Royale Polytechnique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Note II, « Sur les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formules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qui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résultent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l’emploi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signe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&gt;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ou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&lt;, et sur les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moyennes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entre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plusieurs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quantités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pp 360-377.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Œuvres</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Complètes</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d’Augustin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Cauchy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sér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 t. III, Académie des Sciences, Paris, 1882-1974. </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Cauchy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does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not use an index notation. The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two</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sets of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numbers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are </a:t>
                </a:r>
                <a14:m>
                  <m:oMath xmlns:m="http://schemas.openxmlformats.org/officeDocument/2006/math">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r>
                      <a:rPr lang="fr-FR" sz="1800" i="1">
                        <a:effectLst/>
                        <a:latin typeface="Cambria Math" panose="02040503050406030204" pitchFamily="18" charset="0"/>
                        <a:ea typeface="SimSun" panose="02010600030101010101" pitchFamily="2" charset="-122"/>
                        <a:cs typeface="Akshar Unicode" panose="00000400000000000000" pitchFamily="2" charset="0"/>
                      </a:rPr>
                      <m:t>, </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 </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oMath>
                </a14:m>
                <a:r>
                  <a:rPr lang="fr-FR" sz="1800" dirty="0">
                    <a:effectLst/>
                    <a:latin typeface="Times New Roman" panose="02020603050405020304" pitchFamily="18" charset="0"/>
                    <a:ea typeface="SimSun" panose="02010600030101010101" pitchFamily="2" charset="-122"/>
                    <a:cs typeface="Akshar Unicode" panose="00000400000000000000" pitchFamily="2" charset="0"/>
                  </a:rPr>
                  <a:t> and </a:t>
                </a:r>
                <a14:m>
                  <m:oMath xmlns:m="http://schemas.openxmlformats.org/officeDocument/2006/math">
                    <m:r>
                      <a:rPr lang="fr-FR" sz="1800" i="1">
                        <a:effectLst/>
                        <a:latin typeface="Cambria Math" panose="02040503050406030204" pitchFamily="18" charset="0"/>
                        <a:ea typeface="SimSun" panose="02010600030101010101" pitchFamily="2" charset="-122"/>
                        <a:cs typeface="Akshar Unicode" panose="00000400000000000000" pitchFamily="2" charset="0"/>
                      </a:rPr>
                      <m:t>𝛼</m:t>
                    </m:r>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𝛼</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𝛼</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oMath>
                </a14:m>
                <a:r>
                  <a:rPr lang="fr-FR" sz="1800" dirty="0">
                    <a:effectLst/>
                    <a:latin typeface="Times New Roman" panose="02020603050405020304" pitchFamily="18" charset="0"/>
                    <a:ea typeface="SimSun" panose="02010600030101010101" pitchFamily="2" charset="-122"/>
                    <a:cs typeface="Akshar Unicode" panose="00000400000000000000" pitchFamily="2" charset="0"/>
                  </a:rPr>
                  <a:t>, and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sums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are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indicated</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by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their</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first few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terms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as in </a:t>
                </a:r>
                <a14:m>
                  <m:oMath xmlns:m="http://schemas.openxmlformats.org/officeDocument/2006/math">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2</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′2</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′′2</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oMath>
                </a14:m>
                <a:r>
                  <a:rPr lang="fr-FR" sz="1800" dirty="0">
                    <a:effectLst/>
                    <a:latin typeface="Times New Roman" panose="02020603050405020304" pitchFamily="18" charset="0"/>
                    <a:ea typeface="SimSun" panose="02010600030101010101" pitchFamily="2" charset="-122"/>
                    <a:cs typeface="Akshar Unicode" panose="00000400000000000000" pitchFamily="2" charset="0"/>
                  </a:rPr>
                  <a:t>, or </a:t>
                </a:r>
                <a14:m>
                  <m:oMath xmlns:m="http://schemas.openxmlformats.org/officeDocument/2006/math">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d>
                          <m:d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d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𝛼</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𝛼</m:t>
                            </m:r>
                          </m:e>
                        </m:d>
                      </m:e>
                      <m:sup>
                        <m:r>
                          <a:rPr lang="fr-FR" sz="1800" i="1">
                            <a:effectLst/>
                            <a:latin typeface="Cambria Math" panose="02040503050406030204" pitchFamily="18" charset="0"/>
                            <a:ea typeface="SimSun" panose="02010600030101010101" pitchFamily="2" charset="-122"/>
                            <a:cs typeface="Akshar Unicode" panose="00000400000000000000" pitchFamily="2" charset="0"/>
                          </a:rPr>
                          <m:t>2</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d>
                          <m:d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d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𝛼</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𝛼</m:t>
                            </m:r>
                          </m:e>
                        </m:d>
                      </m:e>
                      <m:sup>
                        <m:r>
                          <a:rPr lang="fr-FR" sz="1800" i="1">
                            <a:effectLst/>
                            <a:latin typeface="Cambria Math" panose="02040503050406030204" pitchFamily="18" charset="0"/>
                            <a:ea typeface="SimSun" panose="02010600030101010101" pitchFamily="2" charset="-122"/>
                            <a:cs typeface="Akshar Unicode" panose="00000400000000000000" pitchFamily="2" charset="0"/>
                          </a:rPr>
                          <m:t>2</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d>
                          <m:d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dPr>
                          <m:e>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𝛼</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𝛼</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e>
                        </m:d>
                      </m:e>
                      <m:sup>
                        <m:r>
                          <a:rPr lang="fr-FR" sz="1800" i="1">
                            <a:effectLst/>
                            <a:latin typeface="Cambria Math" panose="02040503050406030204" pitchFamily="18" charset="0"/>
                            <a:ea typeface="SimSun" panose="02010600030101010101" pitchFamily="2" charset="-122"/>
                            <a:cs typeface="Akshar Unicode" panose="00000400000000000000" pitchFamily="2" charset="0"/>
                          </a:rPr>
                          <m:t>2</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oMath>
                </a14:m>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Коши</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не</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использовал</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индексы</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в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обозначениях</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Два</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набора</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чисел</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14:m>
                  <m:oMath xmlns:m="http://schemas.openxmlformats.org/officeDocument/2006/math">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oMath>
                </a14:m>
                <a:r>
                  <a:rPr lang="fr-FR" sz="1800" dirty="0">
                    <a:effectLst/>
                    <a:latin typeface="Times New Roman" panose="02020603050405020304" pitchFamily="18" charset="0"/>
                    <a:ea typeface="SimSun" panose="02010600030101010101" pitchFamily="2" charset="-122"/>
                    <a:cs typeface="Akshar Unicode" panose="00000400000000000000" pitchFamily="2" charset="0"/>
                  </a:rPr>
                  <a:t>,…  и  </a:t>
                </a:r>
                <a14:m>
                  <m:oMath xmlns:m="http://schemas.openxmlformats.org/officeDocument/2006/math">
                    <m:r>
                      <a:rPr lang="fr-FR" sz="1800" i="1">
                        <a:effectLst/>
                        <a:latin typeface="Cambria Math" panose="02040503050406030204" pitchFamily="18" charset="0"/>
                        <a:ea typeface="SimSun" panose="02010600030101010101" pitchFamily="2" charset="-122"/>
                        <a:cs typeface="Akshar Unicode" panose="00000400000000000000" pitchFamily="2" charset="0"/>
                      </a:rPr>
                      <m:t>𝛼</m:t>
                    </m:r>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𝛼</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𝛼</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oMath>
                </a14:m>
                <a:r>
                  <a:rPr lang="fr-FR" sz="1800" dirty="0">
                    <a:effectLst/>
                    <a:latin typeface="Times New Roman" panose="02020603050405020304" pitchFamily="18" charset="0"/>
                    <a:ea typeface="SimSun" panose="02010600030101010101" pitchFamily="2" charset="-122"/>
                    <a:cs typeface="Akshar Unicode" panose="00000400000000000000" pitchFamily="2" charset="0"/>
                  </a:rPr>
                  <a:t>, и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суммы</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обозначались</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по</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нескольким</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первым</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членам</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14:m>
                  <m:oMath xmlns:m="http://schemas.openxmlformats.org/officeDocument/2006/math">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2</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′2</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′′2</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r>
                      <a:rPr lang="fr-FR" sz="1800" i="1">
                        <a:effectLst/>
                        <a:latin typeface="Cambria Math" panose="02040503050406030204" pitchFamily="18" charset="0"/>
                        <a:ea typeface="SimSun" panose="02010600030101010101" pitchFamily="2" charset="-122"/>
                        <a:cs typeface="Cambria Math" panose="02040503050406030204" pitchFamily="18" charset="0"/>
                      </a:rPr>
                      <m:t>⋯</m:t>
                    </m:r>
                  </m:oMath>
                </a14:m>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Times New Roman" panose="02020603050405020304" pitchFamily="18" charset="0"/>
                  </a:rPr>
                  <a:t>или</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14:m>
                  <m:oMath xmlns:m="http://schemas.openxmlformats.org/officeDocument/2006/math">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d>
                          <m:d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d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Times New Roman" panose="02020603050405020304" pitchFamily="18" charset="0"/>
                                  </a:rPr>
                                  <m:t>𝛼</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r>
                              <a:rPr lang="fr-FR" sz="1800" i="1">
                                <a:effectLst/>
                                <a:latin typeface="Cambria Math" panose="02040503050406030204" pitchFamily="18" charset="0"/>
                                <a:ea typeface="SimSun" panose="02010600030101010101" pitchFamily="2" charset="-122"/>
                                <a:cs typeface="Times New Roman" panose="02020603050405020304" pitchFamily="18" charset="0"/>
                              </a:rPr>
                              <m:t>𝛼</m:t>
                            </m:r>
                          </m:e>
                        </m:d>
                      </m:e>
                      <m:sup>
                        <m:r>
                          <a:rPr lang="fr-FR" sz="1800" i="1">
                            <a:effectLst/>
                            <a:latin typeface="Cambria Math" panose="02040503050406030204" pitchFamily="18" charset="0"/>
                            <a:ea typeface="SimSun" panose="02010600030101010101" pitchFamily="2" charset="-122"/>
                            <a:cs typeface="Akshar Unicode" panose="00000400000000000000" pitchFamily="2" charset="0"/>
                          </a:rPr>
                          <m:t>2</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d>
                          <m:d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d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Times New Roman" panose="02020603050405020304" pitchFamily="18" charset="0"/>
                                  </a:rPr>
                                  <m:t>𝛼</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r>
                              <a:rPr lang="fr-FR" sz="1800" i="1">
                                <a:effectLst/>
                                <a:latin typeface="Cambria Math" panose="02040503050406030204" pitchFamily="18" charset="0"/>
                                <a:ea typeface="SimSun" panose="02010600030101010101" pitchFamily="2" charset="-122"/>
                                <a:cs typeface="Times New Roman" panose="02020603050405020304" pitchFamily="18" charset="0"/>
                              </a:rPr>
                              <m:t>𝛼</m:t>
                            </m:r>
                          </m:e>
                        </m:d>
                      </m:e>
                      <m:sup>
                        <m:r>
                          <a:rPr lang="fr-FR" sz="1800" i="1">
                            <a:effectLst/>
                            <a:latin typeface="Cambria Math" panose="02040503050406030204" pitchFamily="18" charset="0"/>
                            <a:ea typeface="SimSun" panose="02010600030101010101" pitchFamily="2" charset="-122"/>
                            <a:cs typeface="Akshar Unicode" panose="00000400000000000000" pitchFamily="2" charset="0"/>
                          </a:rPr>
                          <m:t>2</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r>
                      <a:rPr lang="fr-FR" sz="1800" i="1">
                        <a:effectLst/>
                        <a:latin typeface="Cambria Math" panose="02040503050406030204" pitchFamily="18" charset="0"/>
                        <a:ea typeface="SimSun" panose="02010600030101010101" pitchFamily="2" charset="-122"/>
                        <a:cs typeface="Cambria Math" panose="02040503050406030204" pitchFamily="18" charset="0"/>
                      </a:rPr>
                      <m:t>⋯</m:t>
                    </m:r>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d>
                          <m:d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dPr>
                          <m:e>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Times New Roman" panose="02020603050405020304" pitchFamily="18" charset="0"/>
                                  </a:rPr>
                                  <m:t>𝛼</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Times New Roman" panose="02020603050405020304" pitchFamily="18" charset="0"/>
                                  </a:rPr>
                                  <m:t>𝛼</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e>
                        </m:d>
                      </m:e>
                      <m:sup>
                        <m:r>
                          <a:rPr lang="fr-FR" sz="1800" i="1">
                            <a:effectLst/>
                            <a:latin typeface="Cambria Math" panose="02040503050406030204" pitchFamily="18" charset="0"/>
                            <a:ea typeface="SimSun" panose="02010600030101010101" pitchFamily="2" charset="-122"/>
                            <a:cs typeface="Akshar Unicode" panose="00000400000000000000" pitchFamily="2" charset="0"/>
                          </a:rPr>
                          <m:t>2</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r>
                      <a:rPr lang="fr-FR" sz="1800" i="1">
                        <a:effectLst/>
                        <a:latin typeface="Cambria Math" panose="02040503050406030204" pitchFamily="18" charset="0"/>
                        <a:ea typeface="SimSun" panose="02010600030101010101" pitchFamily="2" charset="-122"/>
                        <a:cs typeface="Cambria Math" panose="02040503050406030204" pitchFamily="18" charset="0"/>
                      </a:rPr>
                      <m:t>⋯</m:t>
                    </m:r>
                  </m:oMath>
                </a14:m>
                <a:r>
                  <a:rPr lang="fr-FR" sz="1800" dirty="0">
                    <a:effectLst/>
                    <a:latin typeface="Cambria Math" panose="02040503050406030204" pitchFamily="18" charset="0"/>
                    <a:ea typeface="SimSun" panose="02010600030101010101" pitchFamily="2" charset="-122"/>
                    <a:cs typeface="Cambria Math" panose="02040503050406030204" pitchFamily="18" charset="0"/>
                  </a:rPr>
                  <a:t>]</a:t>
                </a: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 L. Cauchy (1829).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Leçons</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sur le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calcul</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différentiel</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1829,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Œuvres</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sér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 t. IV. The note is found on pages 573-609. </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 F. Degen (1822 [1818]), «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Adumbratio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demonstrationis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theorematis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arithmetici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maxime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generalis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Mémoires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Acad. Imp. St.-</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Pétersbourg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Fifth series (1809-1830), T. 7, 209-219, presented Oct. 7, 1818.</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(1997), 393–410.</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buAutoNum type="alphaUcPeriod"/>
                </a:pP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endParaRPr lang="fr-FR" dirty="0"/>
              </a:p>
            </p:txBody>
          </p:sp>
        </mc:Choice>
        <mc:Fallback xmlns="">
          <p:sp>
            <p:nvSpPr>
              <p:cNvPr id="5" name="Espace réservé du contenu 4">
                <a:extLst>
                  <a:ext uri="{FF2B5EF4-FFF2-40B4-BE49-F238E27FC236}">
                    <a16:creationId xmlns:a16="http://schemas.microsoft.com/office/drawing/2014/main" id="{C493879E-9683-4E36-A70C-5BDED0A67F55}"/>
                  </a:ext>
                </a:extLst>
              </p:cNvPr>
              <p:cNvSpPr>
                <a:spLocks noGrp="1" noRot="1" noChangeAspect="1" noMove="1" noResize="1" noEditPoints="1" noAdjustHandles="1" noChangeArrowheads="1" noChangeShapeType="1" noTextEdit="1"/>
              </p:cNvSpPr>
              <p:nvPr>
                <p:ph idx="1"/>
              </p:nvPr>
            </p:nvSpPr>
            <p:spPr>
              <a:xfrm>
                <a:off x="566555" y="908720"/>
                <a:ext cx="7620000" cy="5712498"/>
              </a:xfrm>
              <a:blipFill>
                <a:blip r:embed="rId2"/>
                <a:stretch>
                  <a:fillRect l="-720" t="-213" r="-1360" b="-3095"/>
                </a:stretch>
              </a:blipFill>
            </p:spPr>
            <p:txBody>
              <a:bodyPr/>
              <a:lstStyle/>
              <a:p>
                <a:r>
                  <a:rPr lang="fr-FR">
                    <a:noFill/>
                  </a:rPr>
                  <a:t> </a:t>
                </a:r>
              </a:p>
            </p:txBody>
          </p:sp>
        </mc:Fallback>
      </mc:AlternateContent>
    </p:spTree>
    <p:extLst>
      <p:ext uri="{BB962C8B-B14F-4D97-AF65-F5344CB8AC3E}">
        <p14:creationId xmlns:p14="http://schemas.microsoft.com/office/powerpoint/2010/main" val="401171026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C493879E-9683-4E36-A70C-5BDED0A67F55}"/>
              </a:ext>
            </a:extLst>
          </p:cNvPr>
          <p:cNvSpPr>
            <a:spLocks noGrp="1"/>
          </p:cNvSpPr>
          <p:nvPr>
            <p:ph idx="1"/>
          </p:nvPr>
        </p:nvSpPr>
        <p:spPr>
          <a:xfrm>
            <a:off x="566555" y="908720"/>
            <a:ext cx="7620000" cy="5712498"/>
          </a:xfrm>
        </p:spPr>
        <p:txBody>
          <a:bodyPr/>
          <a:lstStyle/>
          <a:p>
            <a:pPr algn="just">
              <a:lnSpc>
                <a:spcPct val="115000"/>
              </a:lnSpc>
              <a:spcAft>
                <a:spcPts val="1000"/>
              </a:spcAft>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J. V.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Grabiner</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(1997). Was Newton’s calculus a dead end? The continental influence of Maclaurin’s treatise of fluxions, </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Amer. Math. Monthly</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104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104</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(1997), 393–410.</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J. P. Gram, «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Ueber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die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Entwickelung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reeller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Functionen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Reihen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mittelst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der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Methode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der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kleinsten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Quadrate »,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Journal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für</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die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reine</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und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angewandte</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Mathematik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94</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 (1883), 41–73.</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Hermann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Grassmann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(2000 [1862]),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Extension Theory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(Lloyd C.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Kannenberg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tr.), AMS. See Part I, Ch. 4 (Inner Product), §5 : Introduction of the angle, see p. 117.</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G. H. Hardy, J. E. Littlewood and 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Pólya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(1952).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Inequalities</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Cambridge, 1934, 2</a:t>
            </a:r>
            <a:r>
              <a:rPr lang="fr-FR" sz="1800" baseline="30000" dirty="0">
                <a:effectLst/>
                <a:latin typeface="Times New Roman" panose="02020603050405020304" pitchFamily="18" charset="0"/>
                <a:ea typeface="SimSun" panose="02010600030101010101" pitchFamily="2" charset="-122"/>
                <a:cs typeface="Akshar Unicode" panose="00000400000000000000" pitchFamily="2" charset="0"/>
              </a:rPr>
              <a:t>nd</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ed</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1952,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see</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th. 7, note </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a</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p. 16, and th. 181, pp. 132-4. Hardy and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Littlewood</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had</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previously</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called</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the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discrete</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inequality</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the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familiar</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inequality</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of Cauchy and Schwarz”,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see</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p. 38 of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their</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paper</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from</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1920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reference</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below</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a:t>
            </a: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endParaRPr lang="fr-FR" dirty="0"/>
          </a:p>
        </p:txBody>
      </p:sp>
    </p:spTree>
    <p:extLst>
      <p:ext uri="{BB962C8B-B14F-4D97-AF65-F5344CB8AC3E}">
        <p14:creationId xmlns:p14="http://schemas.microsoft.com/office/powerpoint/2010/main" val="62767666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C493879E-9683-4E36-A70C-5BDED0A67F55}"/>
              </a:ext>
            </a:extLst>
          </p:cNvPr>
          <p:cNvSpPr>
            <a:spLocks noGrp="1"/>
          </p:cNvSpPr>
          <p:nvPr>
            <p:ph idx="1"/>
          </p:nvPr>
        </p:nvSpPr>
        <p:spPr>
          <a:xfrm>
            <a:off x="566555" y="908720"/>
            <a:ext cx="7620000" cy="5712498"/>
          </a:xfrm>
        </p:spPr>
        <p:txBody>
          <a:bodyPr/>
          <a:lstStyle/>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G. H. Hardy &amp; J. E. Littlewood  “Some problems of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Partitio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Numerorum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 : A new solution of Waring’s problem” ,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Nachrichten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von der Gesellschaft der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Wissenschaften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zu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Göttingen,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Mathematisch-Physikalische</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Klasse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1920, Heft 1, presented by E. Landau January 30, 1920, 33-54.</a:t>
            </a:r>
          </a:p>
          <a:p>
            <a:pPr algn="just">
              <a:lnSpc>
                <a:spcPct val="115000"/>
              </a:lnSpc>
              <a:spcAft>
                <a:spcPts val="1000"/>
              </a:spcAf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Alawiah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Ibrahim and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Silvestru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Sever Dragomir (2014), « A survey of Cauchy-</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Bunyakovky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-Schwarz inequalities for power series », in G.V.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Milovanović</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M.Th.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Rassias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(eds.),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Analytic Number Theory, Approximation Theory, and Special Functions. In honor of Hari M. Srivastava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Springer, 2014, p. 244-295, and its references.</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 Kichenassamy (2010), “Improving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Hölder’s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inequality”,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Houston Journal of Mathematics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36</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 (2010) 303-312.</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Лев</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Дмитриевич</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Кудрявцев</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(2006).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Курс</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Математического</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Анализа</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(2006) T. 3, p. 192 and pp. 188-9.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Кудрявцев</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Л.Д.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Курс</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Математического</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Анализа</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М.: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Дрофа</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(2006).</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fr-FR" dirty="0"/>
          </a:p>
        </p:txBody>
      </p:sp>
    </p:spTree>
    <p:extLst>
      <p:ext uri="{BB962C8B-B14F-4D97-AF65-F5344CB8AC3E}">
        <p14:creationId xmlns:p14="http://schemas.microsoft.com/office/powerpoint/2010/main" val="240025307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C493879E-9683-4E36-A70C-5BDED0A67F55}"/>
              </a:ext>
            </a:extLst>
          </p:cNvPr>
          <p:cNvSpPr>
            <a:spLocks noGrp="1"/>
          </p:cNvSpPr>
          <p:nvPr>
            <p:ph idx="1"/>
          </p:nvPr>
        </p:nvSpPr>
        <p:spPr>
          <a:xfrm>
            <a:off x="566555" y="0"/>
            <a:ext cx="7620000" cy="6621218"/>
          </a:xfrm>
        </p:spPr>
        <p:txBody>
          <a:bodyPr/>
          <a:lstStyle/>
          <a:p>
            <a:pPr algn="just">
              <a:lnSpc>
                <a:spcPct val="115000"/>
              </a:lnSpc>
              <a:spcAft>
                <a:spcPts val="1000"/>
              </a:spcAft>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J. L. Lagrange (1773) « Nouvelle solution du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problème</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mouvement</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de rotation d’un corps de figure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quelconque</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qui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n’est</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animé</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par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aucune</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force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accélératrice</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Nouv</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Mem. de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L’Acad</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Roy. de Berlin) 85-128.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Œuvres</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iii. pp. 577-616]</a:t>
            </a:r>
            <a:endParaRPr lang="fr-FR" sz="17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J. Liouville (1836),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Mémoire</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sur le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développement</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des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fonctions</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ou</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parties de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fonctions</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en</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séries</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dont</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les divers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termes</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sont</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assujettis</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à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satisfaire</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à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une</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même</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équation</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différentielle</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du second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ordre</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contenant</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un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paramètre</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variable.</a:t>
            </a:r>
            <a:r>
              <a:rPr lang="en-US" sz="1700" i="1" dirty="0">
                <a:effectLst/>
                <a:latin typeface="Times New Roman" panose="02020603050405020304" pitchFamily="18" charset="0"/>
                <a:ea typeface="Times New Roman" panose="02020603050405020304" pitchFamily="18" charset="0"/>
                <a:cs typeface="Times New Roman" panose="02020603050405020304" pitchFamily="18" charset="0"/>
              </a:rPr>
              <a:t> Journal de </a:t>
            </a:r>
            <a:r>
              <a:rPr lang="en-US" sz="1700" i="1" dirty="0" err="1">
                <a:effectLst/>
                <a:latin typeface="Times New Roman" panose="02020603050405020304" pitchFamily="18" charset="0"/>
                <a:ea typeface="Times New Roman" panose="02020603050405020304" pitchFamily="18" charset="0"/>
                <a:cs typeface="Times New Roman" panose="02020603050405020304" pitchFamily="18" charset="0"/>
              </a:rPr>
              <a:t>Mathématiques</a:t>
            </a:r>
            <a:r>
              <a:rPr lang="en-US" sz="1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i="1" dirty="0" err="1">
                <a:effectLst/>
                <a:latin typeface="Times New Roman" panose="02020603050405020304" pitchFamily="18" charset="0"/>
                <a:ea typeface="Times New Roman" panose="02020603050405020304" pitchFamily="18" charset="0"/>
                <a:cs typeface="Times New Roman" panose="02020603050405020304" pitchFamily="18" charset="0"/>
              </a:rPr>
              <a:t>Pures</a:t>
            </a:r>
            <a:r>
              <a:rPr lang="en-US" sz="1700" i="1" dirty="0">
                <a:effectLst/>
                <a:latin typeface="Times New Roman" panose="02020603050405020304" pitchFamily="18" charset="0"/>
                <a:ea typeface="Times New Roman" panose="02020603050405020304" pitchFamily="18" charset="0"/>
                <a:cs typeface="Times New Roman" panose="02020603050405020304" pitchFamily="18" charset="0"/>
              </a:rPr>
              <a:t> et </a:t>
            </a:r>
            <a:r>
              <a:rPr lang="en-US" sz="1700" i="1" dirty="0" err="1">
                <a:effectLst/>
                <a:latin typeface="Times New Roman" panose="02020603050405020304" pitchFamily="18" charset="0"/>
                <a:ea typeface="Times New Roman" panose="02020603050405020304" pitchFamily="18" charset="0"/>
                <a:cs typeface="Times New Roman" panose="02020603050405020304" pitchFamily="18" charset="0"/>
              </a:rPr>
              <a:t>Appliquées</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sér</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1, vol. 1, (1836) 253-265 [1835].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Lützen</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Дж</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Лютцен</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points out that this is a forerunner of what we now call Bessel’s inequality, although not quite equivalent to it because it only involves a finite number of terms. It is similar to what Bessel actually proved in 1828, for the trigonometric system only, though. Bessel was interested in the method of least squares for approximating the oscillation periods of pendula. [J.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Lützen</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Дж</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Лютцен</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отмечает</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что</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это</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предшествовало</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тому</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что</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мы</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сейчас</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называем</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неравенством</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Бесселя</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хотя</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не</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полностью</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эквивалентно</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ему</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поскольку</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содержит</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только</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конечное</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число</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членов</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На</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самом</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деле</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это</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похоже</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на</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то</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что</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Бессель</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фактически</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доказал</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в 1828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году</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но</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только</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для</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тригонометрической</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системы</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Бесселя</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интересовал</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метод</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наименьших</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квадратов</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для</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аппроксимации</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периода</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маятника</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fr-FR" sz="17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endParaRPr lang="fr-FR" sz="1700" dirty="0"/>
          </a:p>
        </p:txBody>
      </p:sp>
    </p:spTree>
    <p:extLst>
      <p:ext uri="{BB962C8B-B14F-4D97-AF65-F5344CB8AC3E}">
        <p14:creationId xmlns:p14="http://schemas.microsoft.com/office/powerpoint/2010/main" val="310644538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C493879E-9683-4E36-A70C-5BDED0A67F55}"/>
              </a:ext>
            </a:extLst>
          </p:cNvPr>
          <p:cNvSpPr>
            <a:spLocks noGrp="1"/>
          </p:cNvSpPr>
          <p:nvPr>
            <p:ph idx="1"/>
          </p:nvPr>
        </p:nvSpPr>
        <p:spPr>
          <a:xfrm>
            <a:off x="566555" y="908720"/>
            <a:ext cx="7620000" cy="5712498"/>
          </a:xfrm>
        </p:spPr>
        <p:txBody>
          <a:bodyPr/>
          <a:lstStyle/>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 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Mitrinović</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J. 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Pečarić</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A. M. Fink, “Classical and New Inequalities in Analysis,”</a:t>
            </a:r>
            <a:r>
              <a:rPr lang="fr-FR" sz="1800" dirty="0">
                <a:latin typeface="Times New Roman" panose="02020603050405020304" pitchFamily="18" charset="0"/>
                <a:ea typeface="SimSun" panose="02010600030101010101" pitchFamily="2" charset="-122"/>
                <a:cs typeface="Akshar Unicode" panose="00000400000000000000" pitchFamily="2"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Kluwer, Dordrecht, 1993. See also D. 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Mitrinović</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(1970).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Analytic Inequalities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Springer and P. S. Bullen, D. 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Mitrinović</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P. M.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Vasić</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(1988)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Means and Their Inequalities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Kluwer.</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H.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Poincaré</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(1897). « La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méthode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de Neumann et le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problème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de Dirichlet »,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Acta Mathematica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20 (1897) 59-142 (printed Nov. 11, 1895), calls p. 72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inégalité</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de Lagrange” Cauchy’s inequality, from which he derives (as if the argument was new) p. 73 what he calls  the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inégalité</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de Schwarz”, namely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Buniakovsky’s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with strict inequality (not an obvious consequence of the limiting procedure). He gives no reference. </a:t>
            </a:r>
            <a:r>
              <a:rPr lang="en-US" sz="1800" dirty="0">
                <a:effectLst/>
                <a:latin typeface="Times New Roman" panose="02020603050405020304" pitchFamily="18" charset="0"/>
                <a:ea typeface="Times New Roman" panose="02020603050405020304" pitchFamily="18" charset="0"/>
              </a:rPr>
              <a:t>[</a:t>
            </a:r>
            <a:r>
              <a:rPr lang="ru-RU" sz="1800" dirty="0">
                <a:effectLst/>
                <a:latin typeface="Times New Roman" panose="02020603050405020304" pitchFamily="18" charset="0"/>
                <a:ea typeface="SimSun" panose="02010600030101010101" pitchFamily="2" charset="-122"/>
                <a:cs typeface="Akshar Unicode" panose="00000400000000000000" pitchFamily="2" charset="0"/>
              </a:rPr>
              <a:t>Он звонит </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c</a:t>
            </a:r>
            <a:r>
              <a:rPr lang="ru-RU" sz="1800" dirty="0">
                <a:effectLst/>
                <a:latin typeface="Times New Roman" panose="02020603050405020304" pitchFamily="18" charset="0"/>
                <a:ea typeface="SimSun" panose="02010600030101010101" pitchFamily="2" charset="-122"/>
                <a:cs typeface="Akshar Unicode" panose="00000400000000000000" pitchFamily="2" charset="0"/>
              </a:rPr>
              <a:t>. 72 «inégalité de Lagrange» Неравенство Коши, из которого он выводит (как если бы аргумент был новым) с. 73 то, что он называет «inégalité de Schwarz», а именно Буняковского, со строгим неравенством (что не является очевидным следствием процедуры ограничения). Он не дает никаких ссылок.</a:t>
            </a:r>
            <a:r>
              <a:rPr lang="fr-FR" sz="1600" dirty="0">
                <a:effectLst/>
              </a:rPr>
              <a:t>]</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p>
        </p:txBody>
      </p:sp>
    </p:spTree>
    <p:extLst>
      <p:ext uri="{BB962C8B-B14F-4D97-AF65-F5344CB8AC3E}">
        <p14:creationId xmlns:p14="http://schemas.microsoft.com/office/powerpoint/2010/main" val="24961647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7687"/>
            <a:ext cx="7445170" cy="1141073"/>
          </a:xfrm>
        </p:spPr>
        <p:txBody>
          <a:bodyPr>
            <a:normAutofit/>
          </a:bodyPr>
          <a:lstStyle/>
          <a:p>
            <a:r>
              <a:rPr lang="en-US" dirty="0"/>
              <a:t>Modern Russian usage</a:t>
            </a:r>
          </a:p>
        </p:txBody>
      </p:sp>
      <p:sp>
        <p:nvSpPr>
          <p:cNvPr id="4" name="Espace réservé du contenu 3"/>
          <p:cNvSpPr>
            <a:spLocks noGrp="1"/>
          </p:cNvSpPr>
          <p:nvPr>
            <p:ph idx="1"/>
          </p:nvPr>
        </p:nvSpPr>
        <p:spPr>
          <a:xfrm>
            <a:off x="457200" y="1628799"/>
            <a:ext cx="8287435" cy="5101513"/>
          </a:xfrm>
        </p:spPr>
        <p:txBody>
          <a:bodyPr/>
          <a:lstStyle/>
          <a:p>
            <a:pPr marL="0" indent="0"/>
            <a:r>
              <a:rPr lang="en-US" sz="2800" dirty="0"/>
              <a:t>Modern Russian usage distinguishes the </a:t>
            </a:r>
            <a:r>
              <a:rPr lang="en-US" sz="2800" dirty="0">
                <a:solidFill>
                  <a:srgbClr val="0070C0"/>
                </a:solidFill>
              </a:rPr>
              <a:t>Cauchy-</a:t>
            </a:r>
            <a:r>
              <a:rPr lang="en-US" sz="2800" dirty="0" err="1">
                <a:solidFill>
                  <a:srgbClr val="0070C0"/>
                </a:solidFill>
              </a:rPr>
              <a:t>Bunyakovsky</a:t>
            </a:r>
            <a:r>
              <a:rPr lang="en-US" sz="2800" dirty="0"/>
              <a:t>  inequality for </a:t>
            </a:r>
            <a:r>
              <a:rPr lang="en-US" sz="2800" dirty="0">
                <a:solidFill>
                  <a:srgbClr val="0070C0"/>
                </a:solidFill>
              </a:rPr>
              <a:t>integrals</a:t>
            </a:r>
            <a:r>
              <a:rPr lang="en-US" sz="2800" dirty="0"/>
              <a:t>, and the </a:t>
            </a:r>
            <a:r>
              <a:rPr lang="en-US" sz="2800" dirty="0">
                <a:solidFill>
                  <a:schemeClr val="tx2"/>
                </a:solidFill>
              </a:rPr>
              <a:t>abstract Cauchy-Schwarz inequality</a:t>
            </a:r>
            <a:r>
              <a:rPr lang="en-US" sz="2800" dirty="0"/>
              <a:t>.</a:t>
            </a:r>
          </a:p>
          <a:p>
            <a:pPr marL="0" indent="0"/>
            <a:r>
              <a:rPr lang="en-US" sz="2400" dirty="0"/>
              <a:t>(Example : L. D. </a:t>
            </a:r>
            <a:r>
              <a:rPr lang="en-US" sz="2400" dirty="0" err="1"/>
              <a:t>Kudyavstev</a:t>
            </a:r>
            <a:r>
              <a:rPr lang="en-US" sz="2400" dirty="0"/>
              <a:t>, Course in Math. Analysis, T. 3, (2006) p.195 and 188-9)</a:t>
            </a:r>
          </a:p>
          <a:p>
            <a:pPr marL="0" indent="0"/>
            <a:r>
              <a:rPr lang="en-US" sz="2800" dirty="0"/>
              <a:t> We suggest that the difference in terminology reflects a mathematical fact : the </a:t>
            </a:r>
            <a:r>
              <a:rPr lang="en-US" sz="2800" dirty="0">
                <a:solidFill>
                  <a:srgbClr val="0000FF"/>
                </a:solidFill>
              </a:rPr>
              <a:t>same</a:t>
            </a:r>
            <a:r>
              <a:rPr lang="en-US" sz="2800" dirty="0"/>
              <a:t> integral </a:t>
            </a:r>
            <a:r>
              <a:rPr lang="en-US" sz="2800" dirty="0">
                <a:solidFill>
                  <a:srgbClr val="0000FF"/>
                </a:solidFill>
              </a:rPr>
              <a:t>inequality</a:t>
            </a:r>
            <a:r>
              <a:rPr lang="en-US" sz="2800" dirty="0"/>
              <a:t> may be embedded in </a:t>
            </a:r>
            <a:r>
              <a:rPr lang="en-US" sz="2800" dirty="0">
                <a:solidFill>
                  <a:srgbClr val="0000FF"/>
                </a:solidFill>
              </a:rPr>
              <a:t>several, conceptually different discourses</a:t>
            </a:r>
            <a:r>
              <a:rPr lang="en-US" sz="2800" dirty="0"/>
              <a:t>, leading to </a:t>
            </a:r>
            <a:r>
              <a:rPr lang="en-US" sz="2800" dirty="0">
                <a:solidFill>
                  <a:srgbClr val="008000"/>
                </a:solidFill>
              </a:rPr>
              <a:t>different proofs and different generalizations</a:t>
            </a:r>
            <a:r>
              <a:rPr lang="en-US" sz="2800" dirty="0"/>
              <a:t>. </a:t>
            </a:r>
          </a:p>
          <a:p>
            <a:pPr marL="0" indent="0"/>
            <a:r>
              <a:rPr lang="fr-FR" sz="2600" dirty="0"/>
              <a:t> </a:t>
            </a:r>
            <a:endParaRPr lang="az-Cyrl-AZ" sz="2600" dirty="0"/>
          </a:p>
        </p:txBody>
      </p:sp>
    </p:spTree>
    <p:extLst>
      <p:ext uri="{BB962C8B-B14F-4D97-AF65-F5344CB8AC3E}">
        <p14:creationId xmlns:p14="http://schemas.microsoft.com/office/powerpoint/2010/main" val="37607266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C493879E-9683-4E36-A70C-5BDED0A67F55}"/>
              </a:ext>
            </a:extLst>
          </p:cNvPr>
          <p:cNvSpPr>
            <a:spLocks noGrp="1"/>
          </p:cNvSpPr>
          <p:nvPr>
            <p:ph idx="1"/>
          </p:nvPr>
        </p:nvSpPr>
        <p:spPr>
          <a:xfrm>
            <a:off x="566555" y="278650"/>
            <a:ext cx="7620000" cy="6342568"/>
          </a:xfrm>
        </p:spPr>
        <p:txBody>
          <a:bodyPr/>
          <a:lstStyle/>
          <a:p>
            <a:pPr algn="just">
              <a:lnSpc>
                <a:spcPct val="115000"/>
              </a:lnSpc>
              <a:spcAft>
                <a:spcPts val="1000"/>
              </a:spcAft>
            </a:pPr>
            <a:r>
              <a:rPr lang="fr-FR" sz="1800" dirty="0">
                <a:effectLst/>
                <a:latin typeface="Times New Roman" panose="02020603050405020304" pitchFamily="18" charset="0"/>
                <a:ea typeface="SimSun" panose="02010600030101010101" pitchFamily="2" charset="-122"/>
                <a:cs typeface="Akshar Unicode" panose="00000400000000000000" pitchFamily="2" charset="0"/>
              </a:rPr>
              <a:t>V. E.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Prudnikov</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V Y.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Bunyakovsky</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ucheny</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 i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pedagog</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(“V. Y.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Bunyakovsky</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Scientist</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and Teacher”; Moscow, 1954);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see</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the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comments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by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Gaïduk</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(Ю. М.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Гайдук</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B. Е.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Прудников</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“В.Я.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Буняковский</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учёный</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и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педагог</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рецензия</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УМН, 1956,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том</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11,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выпуск</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2(68), 245–248). В. Е.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Прудников</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В. Я.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Буняковский</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 −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учёный</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 и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педагог</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М.: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Учпедгиз</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1954;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см</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комментарии</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Ю.М.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Гайдук</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“B.Е.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Прудников</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“В.Я.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Буняковский</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учёный</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и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педагог</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рецензия</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УМН</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11:2(68) (1956), 245–248.</a:t>
            </a: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 G. D. Richardson, W. A. Hurwitz (1909). « Note on determinants whose terms are certain integrals »,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Bull. Amer. Math. Soc.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16(1): 14-19 (October 1909).</a:t>
            </a: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Frédéric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Riesz</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Béla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Sz</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.-Nagy (1953).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Leçons</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d’Analyse</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Fonctionnelle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éd</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Akadémiai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Kiadó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Budapest, 1953, §104, p. 260</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 A. Schwarz (1885). «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Über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ein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die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Flächen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kleinsten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Flächeninhalts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betreffendes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Problem der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Variationsrechnung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Acta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Societatis</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Scientiarum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Fennicæ</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 15 (1885) 315-362 Presented to Karl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Weierstrass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Oct. 31, 1885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Werke,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 224-269].</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p>
        </p:txBody>
      </p:sp>
    </p:spTree>
    <p:extLst>
      <p:ext uri="{BB962C8B-B14F-4D97-AF65-F5344CB8AC3E}">
        <p14:creationId xmlns:p14="http://schemas.microsoft.com/office/powerpoint/2010/main" val="38712557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C493879E-9683-4E36-A70C-5BDED0A67F55}"/>
              </a:ext>
            </a:extLst>
          </p:cNvPr>
          <p:cNvSpPr>
            <a:spLocks noGrp="1"/>
          </p:cNvSpPr>
          <p:nvPr>
            <p:ph idx="1"/>
          </p:nvPr>
        </p:nvSpPr>
        <p:spPr>
          <a:xfrm>
            <a:off x="566555" y="143635"/>
            <a:ext cx="7620000" cy="6477583"/>
          </a:xfrm>
        </p:spPr>
        <p:txBody>
          <a:bodyPr/>
          <a:lstStyle/>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 and 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Sedrakyan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(2018). “The Cauchy–</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Bunyakovsky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–Schwarz Inequality.” In: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Algebraic Inequalities. Problem Books in Mathematics.</a:t>
            </a:r>
            <a:endParaRPr lang="fr-FR" sz="1800" i="1" dirty="0">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Seneta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Eugene, (1998). Early influences on probability and statistics in the Russian Empire.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Arch. Hist. Exact Sci.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53, 201–213</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fr-FR" sz="1800" dirty="0">
                <a:effectLst/>
                <a:latin typeface="Times New Roman" panose="02020603050405020304" pitchFamily="18" charset="0"/>
                <a:ea typeface="SimSun" panose="02010600030101010101" pitchFamily="2" charset="-122"/>
                <a:cs typeface="Akshar Unicode" panose="00000400000000000000" pitchFamily="2" charset="0"/>
              </a:rPr>
              <a:t>O. B.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Sheynin</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(1991). On V. Ya.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Buniakovsky's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Work in the Theory of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Probability</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Arch. Hist. Exact Sciences </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(1991) 199-223</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For the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history</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of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Probability</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and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Statistics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in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Russia</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see</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also</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E.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Seneta’s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papers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such</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as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Seneta</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(1998).</a:t>
            </a: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 M.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Sitnik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(2010), Generalized Young and Cauchy-</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Bunyakovsky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inequalities : A survey.  In: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Advances in Modern Analysis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(Yu. F.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Korobeinik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A.G.Kusraev</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eds.), South Mathematical Institute of the Vladikavkaz Scientific Center of the Russian Acad. Sci, and the Government of Republic of North Ossetia–Alania, Vladikavkaz, 2009, pp. 221–266. </a:t>
            </a: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https://arxiv.org/abs/1012.3864</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See also P. Agarwal,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A.A.Korenovskii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S. M.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Sitnik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 Generalization of Cauchy-</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Bunyakovsky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Integral Inequality Via Means with Max and Min Values.” In: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Trends in Mathematics. Advances in Mathematical Inequalities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and Applications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(eds. P. Agarwal, S.S. Dragomir,  M.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Jleli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Samet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Birkhäuser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/Springer), 2018. Chapter 18, 333-349.  </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endParaRPr lang="fr-FR" sz="1800" dirty="0"/>
          </a:p>
        </p:txBody>
      </p:sp>
    </p:spTree>
    <p:extLst>
      <p:ext uri="{BB962C8B-B14F-4D97-AF65-F5344CB8AC3E}">
        <p14:creationId xmlns:p14="http://schemas.microsoft.com/office/powerpoint/2010/main" val="235249046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C493879E-9683-4E36-A70C-5BDED0A67F55}"/>
              </a:ext>
            </a:extLst>
          </p:cNvPr>
          <p:cNvSpPr>
            <a:spLocks noGrp="1"/>
          </p:cNvSpPr>
          <p:nvPr>
            <p:ph idx="1"/>
          </p:nvPr>
        </p:nvSpPr>
        <p:spPr>
          <a:xfrm>
            <a:off x="521550" y="278650"/>
            <a:ext cx="7620000" cy="6300700"/>
          </a:xfrm>
        </p:spPr>
        <p:txBody>
          <a:bodyPr/>
          <a:lstStyle/>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G. I. Sinkevich (2016), « Rolle’s theorem and Bolzano-Cauchy theorem : A view from the end of the 17th century until K.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Weierstrass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epoch»,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Gaṇita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Bhāratī</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38</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 ; 31-53.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Синкевич</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Г. И.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История</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понятия</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числа</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непрерывности</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в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математическом</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анализе</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XVII–XIX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вв</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Санкт-Петербург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СПбГАСУ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2016.</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SimSun" panose="02010600030101010101" pitchFamily="2" charset="-122"/>
                <a:cs typeface="Akshar Unicode" panose="00000400000000000000" pitchFamily="2" charset="0"/>
              </a:rPr>
              <a:t>G. I. Sinkevich and A. I. </a:t>
            </a:r>
            <a:r>
              <a:rPr lang="en-US" sz="1800" dirty="0" err="1">
                <a:effectLst/>
                <a:latin typeface="Times New Roman" panose="02020603050405020304" pitchFamily="18" charset="0"/>
                <a:ea typeface="SimSun" panose="02010600030101010101" pitchFamily="2" charset="-122"/>
                <a:cs typeface="Akshar Unicode" panose="00000400000000000000" pitchFamily="2" charset="0"/>
              </a:rPr>
              <a:t>Nazarov</a:t>
            </a:r>
            <a:r>
              <a:rPr lang="en-US" sz="1800" dirty="0">
                <a:effectLst/>
                <a:latin typeface="Times New Roman" panose="02020603050405020304" pitchFamily="18" charset="0"/>
                <a:ea typeface="SimSun" panose="02010600030101010101" pitchFamily="2" charset="-122"/>
                <a:cs typeface="Akshar Unicode" panose="00000400000000000000" pitchFamily="2" charset="0"/>
              </a:rPr>
              <a:t> (eds.) (2018). </a:t>
            </a:r>
            <a:r>
              <a:rPr lang="en-US" sz="1800" i="1" dirty="0" err="1">
                <a:effectLst/>
                <a:latin typeface="Times New Roman" panose="02020603050405020304" pitchFamily="18" charset="0"/>
                <a:ea typeface="SimSun" panose="02010600030101010101" pitchFamily="2" charset="-122"/>
                <a:cs typeface="Akshar Unicode" panose="00000400000000000000" pitchFamily="2" charset="0"/>
              </a:rPr>
              <a:t>Математический</a:t>
            </a:r>
            <a:r>
              <a:rPr lang="en-US" sz="1800" i="1" dirty="0">
                <a:effectLst/>
                <a:latin typeface="Times New Roman" panose="02020603050405020304" pitchFamily="18" charset="0"/>
                <a:ea typeface="SimSun" panose="02010600030101010101" pitchFamily="2" charset="-122"/>
                <a:cs typeface="Akshar Unicode" panose="00000400000000000000" pitchFamily="2" charset="0"/>
              </a:rPr>
              <a:t> </a:t>
            </a:r>
            <a:r>
              <a:rPr lang="en-US" sz="1800" i="1" dirty="0" err="1">
                <a:effectLst/>
                <a:latin typeface="Times New Roman" panose="02020603050405020304" pitchFamily="18" charset="0"/>
                <a:ea typeface="SimSun" panose="02010600030101010101" pitchFamily="2" charset="-122"/>
                <a:cs typeface="Akshar Unicode" panose="00000400000000000000" pitchFamily="2" charset="0"/>
              </a:rPr>
              <a:t>Петербург</a:t>
            </a:r>
            <a:r>
              <a:rPr lang="en-US" sz="1800" i="1" dirty="0">
                <a:effectLst/>
                <a:latin typeface="Times New Roman" panose="02020603050405020304" pitchFamily="18" charset="0"/>
                <a:ea typeface="SimSun" panose="02010600030101010101" pitchFamily="2" charset="-122"/>
                <a:cs typeface="Akshar Unicode" panose="00000400000000000000" pitchFamily="2" charset="0"/>
              </a:rPr>
              <a:t> : </a:t>
            </a:r>
            <a:r>
              <a:rPr lang="en-US" sz="1800" i="1" dirty="0" err="1">
                <a:effectLst/>
                <a:latin typeface="Times New Roman" panose="02020603050405020304" pitchFamily="18" charset="0"/>
                <a:ea typeface="SimSun" panose="02010600030101010101" pitchFamily="2" charset="-122"/>
                <a:cs typeface="Akshar Unicode" panose="00000400000000000000" pitchFamily="2" charset="0"/>
              </a:rPr>
              <a:t>История</a:t>
            </a:r>
            <a:r>
              <a:rPr lang="en-US" sz="1800" i="1" dirty="0">
                <a:effectLst/>
                <a:latin typeface="Times New Roman" panose="02020603050405020304" pitchFamily="18" charset="0"/>
                <a:ea typeface="SimSun" panose="02010600030101010101" pitchFamily="2" charset="-122"/>
                <a:cs typeface="Akshar Unicode" panose="00000400000000000000" pitchFamily="2" charset="0"/>
              </a:rPr>
              <a:t>, </a:t>
            </a:r>
            <a:r>
              <a:rPr lang="en-US" sz="1800" i="1" dirty="0" err="1">
                <a:effectLst/>
                <a:latin typeface="Times New Roman" panose="02020603050405020304" pitchFamily="18" charset="0"/>
                <a:ea typeface="SimSun" panose="02010600030101010101" pitchFamily="2" charset="-122"/>
                <a:cs typeface="Akshar Unicode" panose="00000400000000000000" pitchFamily="2" charset="0"/>
              </a:rPr>
              <a:t>наука</a:t>
            </a:r>
            <a:r>
              <a:rPr lang="en-US" sz="1800" i="1" dirty="0">
                <a:effectLst/>
                <a:latin typeface="Times New Roman" panose="02020603050405020304" pitchFamily="18" charset="0"/>
                <a:ea typeface="SimSun" panose="02010600030101010101" pitchFamily="2" charset="-122"/>
                <a:cs typeface="Akshar Unicode" panose="00000400000000000000" pitchFamily="2" charset="0"/>
              </a:rPr>
              <a:t>, </a:t>
            </a:r>
            <a:r>
              <a:rPr lang="en-US" sz="1800" i="1" dirty="0" err="1">
                <a:effectLst/>
                <a:latin typeface="Times New Roman" panose="02020603050405020304" pitchFamily="18" charset="0"/>
                <a:ea typeface="SimSun" panose="02010600030101010101" pitchFamily="2" charset="-122"/>
                <a:cs typeface="Akshar Unicode" panose="00000400000000000000" pitchFamily="2" charset="0"/>
              </a:rPr>
              <a:t>достопримечательности</a:t>
            </a:r>
            <a:r>
              <a:rPr lang="en-US" sz="1800" i="1" dirty="0">
                <a:effectLst/>
                <a:latin typeface="Times New Roman" panose="02020603050405020304" pitchFamily="18" charset="0"/>
                <a:ea typeface="SimSun" panose="02010600030101010101" pitchFamily="2" charset="-122"/>
                <a:cs typeface="Akshar Unicode" panose="00000400000000000000" pitchFamily="2" charset="0"/>
              </a:rPr>
              <a:t> : </a:t>
            </a:r>
            <a:r>
              <a:rPr lang="en-US" sz="1800" i="1" dirty="0" err="1">
                <a:effectLst/>
                <a:latin typeface="Times New Roman" panose="02020603050405020304" pitchFamily="18" charset="0"/>
                <a:ea typeface="SimSun" panose="02010600030101010101" pitchFamily="2" charset="-122"/>
                <a:cs typeface="Akshar Unicode" panose="00000400000000000000" pitchFamily="2" charset="0"/>
              </a:rPr>
              <a:t>Справочник-путеводитель</a:t>
            </a:r>
            <a:r>
              <a:rPr lang="en-US" sz="1800" i="1" dirty="0">
                <a:effectLst/>
                <a:latin typeface="Times New Roman" panose="02020603050405020304" pitchFamily="18" charset="0"/>
                <a:ea typeface="SimSun" panose="02010600030101010101" pitchFamily="2" charset="-122"/>
                <a:cs typeface="Akshar Unicode" panose="00000400000000000000" pitchFamily="2" charset="0"/>
              </a:rPr>
              <a:t>.</a:t>
            </a:r>
            <a:r>
              <a:rPr lang="en-US" sz="1800" dirty="0">
                <a:effectLst/>
                <a:latin typeface="Times New Roman" panose="02020603050405020304" pitchFamily="18" charset="0"/>
                <a:ea typeface="SimSun" panose="02010600030101010101" pitchFamily="2" charset="-122"/>
                <a:cs typeface="Akshar Unicode" panose="00000400000000000000" pitchFamily="2"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Санкт-Петербург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Образовательные</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проекты</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English translation forthcoming. </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Smoryński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(2017).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MVT : A Most Valuable Theorem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Springer.</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r>
              <a:rPr lang="fr-FR" sz="1800" dirty="0">
                <a:effectLst/>
                <a:latin typeface="Times New Roman" panose="02020603050405020304" pitchFamily="18" charset="0"/>
                <a:ea typeface="SimSun" panose="02010600030101010101" pitchFamily="2" charset="-122"/>
                <a:cs typeface="Akshar Unicode" panose="00000400000000000000" pitchFamily="2" charset="0"/>
              </a:rPr>
              <a:t>W.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Stekloff</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(V.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Steklov</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(1916). « Sur la théorie de fermeture », </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Bulletin de l’Académie Impériale des Sciences de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St.-Pétersbourg</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VI</a:t>
            </a:r>
            <a:r>
              <a:rPr lang="fr-FR" sz="1800" baseline="30000" dirty="0">
                <a:effectLst/>
                <a:latin typeface="Times New Roman" panose="02020603050405020304" pitchFamily="18" charset="0"/>
                <a:ea typeface="SimSun" panose="02010600030101010101" pitchFamily="2" charset="-122"/>
                <a:cs typeface="Akshar Unicode" panose="00000400000000000000" pitchFamily="2" charset="0"/>
              </a:rPr>
              <a:t>e</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série, 1916, vol. 10(4), 219–226) uses «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Bouniakovski’s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well-known</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inequality</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 on p. 225. Five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years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later</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he</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calls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it</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 </a:t>
            </a:r>
            <a:r>
              <a:rPr lang="fr-FR" sz="1800" dirty="0">
                <a:effectLst/>
                <a:latin typeface="Times New Roman" panose="02020603050405020304" pitchFamily="18" charset="0"/>
                <a:ea typeface="SimSun" panose="02010600030101010101" pitchFamily="2" charset="-122"/>
                <a:cs typeface="Times New Roman" panose="02020603050405020304" pitchFamily="18" charset="0"/>
              </a:rPr>
              <a:t>l'inégalité de Schwarz-</a:t>
            </a:r>
            <a:r>
              <a:rPr lang="fr-FR" sz="1800" dirty="0" err="1">
                <a:effectLst/>
                <a:latin typeface="Times New Roman" panose="02020603050405020304" pitchFamily="18" charset="0"/>
                <a:ea typeface="SimSun" panose="02010600030101010101" pitchFamily="2" charset="-122"/>
                <a:cs typeface="Times New Roman" panose="02020603050405020304" pitchFamily="18" charset="0"/>
              </a:rPr>
              <a:t>Bouniakowsky</a:t>
            </a:r>
            <a:r>
              <a:rPr lang="fr-FR" sz="1800" dirty="0">
                <a:effectLst/>
                <a:latin typeface="Times New Roman" panose="02020603050405020304" pitchFamily="18" charset="0"/>
                <a:ea typeface="SimSun" panose="02010600030101010101" pitchFamily="2" charset="-122"/>
                <a:cs typeface="Times New Roman" panose="02020603050405020304" pitchFamily="18" charset="0"/>
              </a:rPr>
              <a:t> » (« Une contribution nouvelle au problème du développement des fonctions arbitraires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a:effectLst/>
                <a:latin typeface="Times New Roman" panose="02020603050405020304" pitchFamily="18" charset="0"/>
                <a:ea typeface="SimSun" panose="02010600030101010101" pitchFamily="2" charset="-122"/>
                <a:cs typeface="Times New Roman" panose="02020603050405020304" pitchFamily="18" charset="0"/>
              </a:rPr>
              <a:t>en séries de polynômes de </a:t>
            </a:r>
            <a:r>
              <a:rPr lang="fr-FR" sz="1800" dirty="0" err="1">
                <a:effectLst/>
                <a:latin typeface="Times New Roman" panose="02020603050405020304" pitchFamily="18" charset="0"/>
                <a:ea typeface="SimSun" panose="02010600030101010101" pitchFamily="2" charset="-122"/>
                <a:cs typeface="Times New Roman" panose="02020603050405020304" pitchFamily="18" charset="0"/>
              </a:rPr>
              <a:t>Tchébychef</a:t>
            </a:r>
            <a:r>
              <a:rPr lang="fr-FR" sz="1800" dirty="0">
                <a:effectLst/>
                <a:latin typeface="Times New Roman" panose="02020603050405020304" pitchFamily="18" charset="0"/>
                <a:ea typeface="SimSun" panose="02010600030101010101" pitchFamily="2" charset="-122"/>
                <a:cs typeface="Times New Roman" panose="02020603050405020304" pitchFamily="18" charset="0"/>
              </a:rPr>
              <a:t> », </a:t>
            </a:r>
            <a:r>
              <a:rPr lang="fr-FR" sz="1800" i="1" dirty="0">
                <a:effectLst/>
                <a:latin typeface="Times New Roman" panose="02020603050405020304" pitchFamily="18" charset="0"/>
                <a:ea typeface="SimSun" panose="02010600030101010101" pitchFamily="2" charset="-122"/>
                <a:cs typeface="Times New Roman" panose="02020603050405020304" pitchFamily="18" charset="0"/>
              </a:rPr>
              <a:t>Bulletin de</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i="1" dirty="0">
                <a:effectLst/>
                <a:latin typeface="Times New Roman" panose="02020603050405020304" pitchFamily="18" charset="0"/>
                <a:ea typeface="SimSun" panose="02010600030101010101" pitchFamily="2" charset="-122"/>
                <a:cs typeface="Times New Roman" panose="02020603050405020304" pitchFamily="18" charset="0"/>
              </a:rPr>
              <a:t>l’Académie des Sciences de Russie</a:t>
            </a:r>
            <a:r>
              <a:rPr lang="fr-FR" sz="1800" dirty="0">
                <a:effectLst/>
                <a:latin typeface="Times New Roman" panose="02020603050405020304" pitchFamily="18" charset="0"/>
                <a:ea typeface="SimSun" panose="02010600030101010101" pitchFamily="2" charset="-122"/>
                <a:cs typeface="Times New Roman" panose="02020603050405020304" pitchFamily="18" charset="0"/>
              </a:rPr>
              <a:t>, VI</a:t>
            </a:r>
            <a:r>
              <a:rPr lang="fr-FR" sz="1800" baseline="30000" dirty="0">
                <a:effectLst/>
                <a:latin typeface="Times New Roman" panose="02020603050405020304" pitchFamily="18" charset="0"/>
                <a:ea typeface="SimSun" panose="02010600030101010101" pitchFamily="2" charset="-122"/>
                <a:cs typeface="Times New Roman" panose="02020603050405020304" pitchFamily="18" charset="0"/>
              </a:rPr>
              <a:t>e</a:t>
            </a:r>
            <a:r>
              <a:rPr lang="fr-FR" sz="1800" dirty="0">
                <a:effectLst/>
                <a:latin typeface="Times New Roman" panose="02020603050405020304" pitchFamily="18" charset="0"/>
                <a:ea typeface="SimSun" panose="02010600030101010101" pitchFamily="2" charset="-122"/>
                <a:cs typeface="Times New Roman" panose="02020603050405020304" pitchFamily="18" charset="0"/>
              </a:rPr>
              <a:t> série, 1921,</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a:effectLst/>
                <a:latin typeface="Times New Roman" panose="02020603050405020304" pitchFamily="18" charset="0"/>
                <a:ea typeface="SimSun" panose="02010600030101010101" pitchFamily="2" charset="-122"/>
                <a:cs typeface="Times New Roman" panose="02020603050405020304" pitchFamily="18" charset="0"/>
              </a:rPr>
              <a:t>vol. 15, 267–280, </a:t>
            </a:r>
            <a:r>
              <a:rPr lang="fr-FR" sz="1800" dirty="0" err="1">
                <a:effectLst/>
                <a:latin typeface="Times New Roman" panose="02020603050405020304" pitchFamily="18" charset="0"/>
                <a:ea typeface="SimSun" panose="02010600030101010101" pitchFamily="2" charset="-122"/>
                <a:cs typeface="Times New Roman" panose="02020603050405020304" pitchFamily="18" charset="0"/>
              </a:rPr>
              <a:t>see</a:t>
            </a:r>
            <a:r>
              <a:rPr lang="fr-FR" sz="1800" dirty="0">
                <a:effectLst/>
                <a:latin typeface="Times New Roman" panose="02020603050405020304" pitchFamily="18" charset="0"/>
                <a:ea typeface="SimSun" panose="02010600030101010101" pitchFamily="2" charset="-122"/>
                <a:cs typeface="Times New Roman" panose="02020603050405020304" pitchFamily="18" charset="0"/>
              </a:rPr>
              <a:t> p. 275). (</a:t>
            </a:r>
            <a:r>
              <a:rPr lang="fr-FR" sz="1800" dirty="0" err="1">
                <a:effectLst/>
                <a:latin typeface="Times New Roman" panose="02020603050405020304" pitchFamily="18" charset="0"/>
                <a:ea typeface="SimSun" panose="02010600030101010101" pitchFamily="2" charset="-122"/>
                <a:cs typeface="Times New Roman" panose="02020603050405020304" pitchFamily="18" charset="0"/>
              </a:rPr>
              <a:t>Continued</a:t>
            </a:r>
            <a:r>
              <a:rPr lang="fr-FR" sz="1800" dirty="0">
                <a:effectLst/>
                <a:latin typeface="Times New Roman" panose="02020603050405020304" pitchFamily="18" charset="0"/>
                <a:ea typeface="SimSun" panose="02010600030101010101" pitchFamily="2" charset="-122"/>
                <a:cs typeface="Times New Roman" panose="02020603050405020304" pitchFamily="18" charset="0"/>
              </a:rPr>
              <a:t> on </a:t>
            </a:r>
            <a:r>
              <a:rPr lang="fr-FR" sz="1800" dirty="0" err="1">
                <a:effectLst/>
                <a:latin typeface="Times New Roman" panose="02020603050405020304" pitchFamily="18" charset="0"/>
                <a:ea typeface="SimSun" panose="02010600030101010101" pitchFamily="2" charset="-122"/>
                <a:cs typeface="Times New Roman" panose="02020603050405020304" pitchFamily="18" charset="0"/>
              </a:rPr>
              <a:t>next</a:t>
            </a:r>
            <a:r>
              <a:rPr lang="fr-FR" sz="1800" dirty="0">
                <a:effectLst/>
                <a:latin typeface="Times New Roman" panose="02020603050405020304" pitchFamily="18" charset="0"/>
                <a:ea typeface="SimSun" panose="02010600030101010101" pitchFamily="2" charset="-122"/>
                <a:cs typeface="Times New Roman" panose="02020603050405020304" pitchFamily="18" charset="0"/>
              </a:rPr>
              <a:t> slide)</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endParaRPr lang="fr-FR" dirty="0"/>
          </a:p>
        </p:txBody>
      </p:sp>
    </p:spTree>
    <p:extLst>
      <p:ext uri="{BB962C8B-B14F-4D97-AF65-F5344CB8AC3E}">
        <p14:creationId xmlns:p14="http://schemas.microsoft.com/office/powerpoint/2010/main" val="389737210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C493879E-9683-4E36-A70C-5BDED0A67F55}"/>
              </a:ext>
            </a:extLst>
          </p:cNvPr>
          <p:cNvSpPr>
            <a:spLocks noGrp="1"/>
          </p:cNvSpPr>
          <p:nvPr>
            <p:ph idx="1"/>
          </p:nvPr>
        </p:nvSpPr>
        <p:spPr>
          <a:xfrm>
            <a:off x="566555" y="233645"/>
            <a:ext cx="7620000" cy="6387573"/>
          </a:xfrm>
        </p:spPr>
        <p:txBody>
          <a:bodyPr/>
          <a:lstStyle/>
          <a:p>
            <a:pPr algn="just">
              <a:lnSpc>
                <a:spcPct val="115000"/>
              </a:lnSpc>
              <a:spcAft>
                <a:spcPts val="1000"/>
              </a:spcAft>
            </a:pPr>
            <a:r>
              <a:rPr lang="fr-FR" sz="2000" dirty="0">
                <a:effectLst/>
                <a:latin typeface="Times New Roman" panose="02020603050405020304" pitchFamily="18" charset="0"/>
                <a:ea typeface="SimSun" panose="02010600030101010101" pitchFamily="2" charset="-122"/>
                <a:cs typeface="Akshar Unicode" panose="00000400000000000000" pitchFamily="2" charset="0"/>
              </a:rPr>
              <a:t>(</a:t>
            </a:r>
            <a:r>
              <a:rPr lang="fr-FR" sz="2000" dirty="0" err="1">
                <a:effectLst/>
                <a:latin typeface="Times New Roman" panose="02020603050405020304" pitchFamily="18" charset="0"/>
                <a:ea typeface="SimSun" panose="02010600030101010101" pitchFamily="2" charset="-122"/>
                <a:cs typeface="Akshar Unicode" panose="00000400000000000000" pitchFamily="2" charset="0"/>
              </a:rPr>
              <a:t>Previous</a:t>
            </a:r>
            <a:r>
              <a:rPr lang="fr-FR" sz="2000" dirty="0">
                <a:effectLst/>
                <a:latin typeface="Times New Roman" panose="02020603050405020304" pitchFamily="18" charset="0"/>
                <a:ea typeface="SimSun" panose="02010600030101010101" pitchFamily="2" charset="-122"/>
                <a:cs typeface="Akshar Unicode" panose="00000400000000000000" pitchFamily="2" charset="0"/>
              </a:rPr>
              <a:t> note </a:t>
            </a:r>
            <a:r>
              <a:rPr lang="fr-FR" sz="2000" dirty="0" err="1">
                <a:effectLst/>
                <a:latin typeface="Times New Roman" panose="02020603050405020304" pitchFamily="18" charset="0"/>
                <a:ea typeface="SimSun" panose="02010600030101010101" pitchFamily="2" charset="-122"/>
                <a:cs typeface="Akshar Unicode" panose="00000400000000000000" pitchFamily="2" charset="0"/>
              </a:rPr>
              <a:t>continued</a:t>
            </a:r>
            <a:r>
              <a:rPr lang="fr-FR" sz="20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N. M.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Kryloff</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(Krylov), « Application of the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method</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of W. Ritz to a system of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differential</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equations</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 </a:t>
            </a:r>
            <a:r>
              <a:rPr lang="fr-FR" sz="2000" i="1" dirty="0">
                <a:effectLst/>
                <a:latin typeface="Times New Roman" panose="02020603050405020304" pitchFamily="18" charset="0"/>
                <a:ea typeface="SimSun" panose="02010600030101010101" pitchFamily="2" charset="-122"/>
                <a:cs typeface="Times New Roman" panose="02020603050405020304" pitchFamily="18" charset="0"/>
              </a:rPr>
              <a:t>Bulletin de l’Académie des Sciences</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11(8) (1917), 521–534)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prefers</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Bouniakowsky</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-Schwarz » (p. 530). [В.А.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Стеклов</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(«Sur la théorie de fermeture», Bulletin de l'Académie Impériale des Sciences de Saint-Pétersbourg,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VI-e</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série, 1916, vol. 10 (4), 219–226)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использует</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название</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известное</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неравенство</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Буняковского</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(с. 225).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Пять</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лет</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спустя</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он</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называет</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его</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Неравенством</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Шварца-Буняковского</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Новое</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дополнение</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к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задаче</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о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разложении</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произвольных</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функций</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в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ряды</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по</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полиномам</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Чебышева</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Извѣстія</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Россiйской</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Академіи</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Наукъ</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VI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серiя</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1921,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том</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15, с. 267–280,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см</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с. 275). Н.М.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Крылов</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в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работе</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Применение</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метода</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В.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Ритца</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к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системе</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дифференциальных</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уравнений</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Извѣстія</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Академіи</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Наукъ</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11:8 (1917), 521–534)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предпочитает</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название</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неравенство</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Буняковского-Шварца</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(с.530)]</a:t>
            </a:r>
            <a:endParaRPr lang="fr-FR" dirty="0"/>
          </a:p>
        </p:txBody>
      </p:sp>
    </p:spTree>
    <p:extLst>
      <p:ext uri="{BB962C8B-B14F-4D97-AF65-F5344CB8AC3E}">
        <p14:creationId xmlns:p14="http://schemas.microsoft.com/office/powerpoint/2010/main" val="273951805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C493879E-9683-4E36-A70C-5BDED0A67F55}"/>
              </a:ext>
            </a:extLst>
          </p:cNvPr>
          <p:cNvSpPr>
            <a:spLocks noGrp="1"/>
          </p:cNvSpPr>
          <p:nvPr>
            <p:ph idx="1"/>
          </p:nvPr>
        </p:nvSpPr>
        <p:spPr>
          <a:xfrm>
            <a:off x="566555" y="908720"/>
            <a:ext cx="7620000" cy="5712498"/>
          </a:xfrm>
        </p:spPr>
        <p:txBody>
          <a:bodyPr/>
          <a:lstStyle/>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J. von Neumann (1946 [1932]).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Les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fondements</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mathématiques</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de la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Mécanique</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quantique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(tr. 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Proca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Félix Alcan, Paris, 1946, Th. 19 in §5 of chapter II, p.74 (German :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Mathematische</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Grundlagen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der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Quantenmechanik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Springer, 1932, p. 53). See also p. 41.</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fr-FR" sz="1800" dirty="0">
                <a:effectLst/>
                <a:latin typeface="Times New Roman" panose="02020603050405020304" pitchFamily="18" charset="0"/>
                <a:ea typeface="SimSun" panose="02010600030101010101" pitchFamily="2" charset="-122"/>
                <a:cs typeface="Akshar Unicode" panose="00000400000000000000" pitchFamily="2" charset="0"/>
              </a:rPr>
              <a:t>A. P.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Youschkevitch</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Istoria</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matematiki</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 v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Rossii</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 do 1917 goda</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History</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of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Mathematics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in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Russia</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Before</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1917”; Moscow, 1968), pp. 296–302. А.П.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Юшкевич</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История</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математики</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в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России</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до</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1917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года</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с. 296– 302,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Москва</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1968</a:t>
            </a:r>
          </a:p>
          <a:p>
            <a:pPr algn="just">
              <a:lnSpc>
                <a:spcPct val="115000"/>
              </a:lnSpc>
              <a:spcAft>
                <a:spcPts val="1000"/>
              </a:spcAft>
            </a:pPr>
            <a:r>
              <a:rPr lang="en-US" sz="1800" dirty="0">
                <a:effectLst/>
                <a:latin typeface="Times New Roman" panose="02020603050405020304" pitchFamily="18" charset="0"/>
                <a:ea typeface="SimSun" panose="02010600030101010101" pitchFamily="2" charset="-122"/>
                <a:cs typeface="Akshar Unicode" panose="00000400000000000000" pitchFamily="2" charset="0"/>
              </a:rPr>
              <a:t>Eduardo H. </a:t>
            </a:r>
            <a:r>
              <a:rPr lang="en-US" sz="1800" dirty="0" err="1">
                <a:effectLst/>
                <a:latin typeface="Times New Roman" panose="02020603050405020304" pitchFamily="18" charset="0"/>
                <a:ea typeface="SimSun" panose="02010600030101010101" pitchFamily="2" charset="-122"/>
                <a:cs typeface="Akshar Unicode" panose="00000400000000000000" pitchFamily="2" charset="0"/>
              </a:rPr>
              <a:t>Zarantonello</a:t>
            </a:r>
            <a:r>
              <a:rPr lang="en-US" sz="1800" dirty="0">
                <a:effectLst/>
                <a:latin typeface="Times New Roman" panose="02020603050405020304" pitchFamily="18" charset="0"/>
                <a:ea typeface="SimSun" panose="02010600030101010101" pitchFamily="2" charset="-122"/>
                <a:cs typeface="Akshar Unicode" panose="00000400000000000000" pitchFamily="2" charset="0"/>
              </a:rPr>
              <a:t>, The meaning of the Cauchy-Schwarz </a:t>
            </a:r>
            <a:r>
              <a:rPr lang="en-US" sz="1800" dirty="0" err="1">
                <a:effectLst/>
                <a:latin typeface="Times New Roman" panose="02020603050405020304" pitchFamily="18" charset="0"/>
                <a:ea typeface="SimSun" panose="02010600030101010101" pitchFamily="2" charset="-122"/>
                <a:cs typeface="Akshar Unicode" panose="00000400000000000000" pitchFamily="2" charset="0"/>
              </a:rPr>
              <a:t>Buniakovsky</a:t>
            </a:r>
            <a:r>
              <a:rPr lang="en-US" sz="1800" dirty="0">
                <a:effectLst/>
                <a:latin typeface="Times New Roman" panose="02020603050405020304" pitchFamily="18" charset="0"/>
                <a:ea typeface="SimSun" panose="02010600030101010101" pitchFamily="2" charset="-122"/>
                <a:cs typeface="Akshar Unicode" panose="00000400000000000000" pitchFamily="2" charset="0"/>
              </a:rPr>
              <a:t> inequality, </a:t>
            </a:r>
            <a:r>
              <a:rPr lang="en-US" sz="1800" i="1" dirty="0">
                <a:effectLst/>
                <a:latin typeface="Times New Roman" panose="02020603050405020304" pitchFamily="18" charset="0"/>
                <a:ea typeface="SimSun" panose="02010600030101010101" pitchFamily="2" charset="-122"/>
                <a:cs typeface="Akshar Unicode" panose="00000400000000000000" pitchFamily="2" charset="0"/>
              </a:rPr>
              <a:t>Proc. AMS</a:t>
            </a:r>
            <a:r>
              <a:rPr lang="en-US" sz="1800" dirty="0">
                <a:effectLst/>
                <a:latin typeface="Times New Roman" panose="02020603050405020304" pitchFamily="18" charset="0"/>
                <a:ea typeface="SimSun" panose="02010600030101010101" pitchFamily="2" charset="-122"/>
                <a:cs typeface="Akshar Unicode" panose="00000400000000000000" pitchFamily="2" charset="0"/>
              </a:rPr>
              <a:t>, </a:t>
            </a:r>
            <a:r>
              <a:rPr lang="en-US" sz="1800" b="1" dirty="0">
                <a:effectLst/>
                <a:latin typeface="Times New Roman" panose="02020603050405020304" pitchFamily="18" charset="0"/>
                <a:ea typeface="SimSun" panose="02010600030101010101" pitchFamily="2" charset="-122"/>
                <a:cs typeface="Akshar Unicode" panose="00000400000000000000" pitchFamily="2" charset="0"/>
              </a:rPr>
              <a:t>59</a:t>
            </a:r>
            <a:r>
              <a:rPr lang="en-US" sz="1800" dirty="0">
                <a:effectLst/>
                <a:latin typeface="Times New Roman" panose="02020603050405020304" pitchFamily="18" charset="0"/>
                <a:ea typeface="SimSun" panose="02010600030101010101" pitchFamily="2" charset="-122"/>
                <a:cs typeface="Akshar Unicode" panose="00000400000000000000" pitchFamily="2" charset="0"/>
              </a:rPr>
              <a:t> :1 (1976) 133-137.</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endParaRPr lang="fr-FR" dirty="0"/>
          </a:p>
        </p:txBody>
      </p:sp>
    </p:spTree>
    <p:extLst>
      <p:ext uri="{BB962C8B-B14F-4D97-AF65-F5344CB8AC3E}">
        <p14:creationId xmlns:p14="http://schemas.microsoft.com/office/powerpoint/2010/main" val="114487683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7687"/>
            <a:ext cx="7445170" cy="1141073"/>
          </a:xfrm>
        </p:spPr>
        <p:txBody>
          <a:bodyPr>
            <a:normAutofit/>
          </a:bodyPr>
          <a:lstStyle/>
          <a:p>
            <a:r>
              <a:rPr lang="en-US" dirty="0"/>
              <a:t>Modern Russian usage</a:t>
            </a:r>
          </a:p>
        </p:txBody>
      </p:sp>
      <p:sp>
        <p:nvSpPr>
          <p:cNvPr id="4" name="Espace réservé du contenu 3"/>
          <p:cNvSpPr>
            <a:spLocks noGrp="1"/>
          </p:cNvSpPr>
          <p:nvPr>
            <p:ph idx="1"/>
          </p:nvPr>
        </p:nvSpPr>
        <p:spPr>
          <a:xfrm>
            <a:off x="399364" y="1403775"/>
            <a:ext cx="8345271" cy="5101513"/>
          </a:xfrm>
        </p:spPr>
        <p:txBody>
          <a:bodyPr/>
          <a:lstStyle/>
          <a:p>
            <a:pPr marL="0" indent="0"/>
            <a:r>
              <a:rPr lang="en-US" sz="2800" dirty="0"/>
              <a:t>While </a:t>
            </a:r>
            <a:r>
              <a:rPr lang="en-US" sz="2800" dirty="0">
                <a:solidFill>
                  <a:srgbClr val="0000FF"/>
                </a:solidFill>
              </a:rPr>
              <a:t>V. </a:t>
            </a:r>
            <a:r>
              <a:rPr lang="en-US" sz="2800" dirty="0" err="1">
                <a:solidFill>
                  <a:srgbClr val="0000FF"/>
                </a:solidFill>
              </a:rPr>
              <a:t>Ya</a:t>
            </a:r>
            <a:r>
              <a:rPr lang="en-US" sz="2800" dirty="0">
                <a:solidFill>
                  <a:srgbClr val="0000FF"/>
                </a:solidFill>
              </a:rPr>
              <a:t>. </a:t>
            </a:r>
            <a:r>
              <a:rPr lang="en-US" sz="2800" dirty="0" err="1">
                <a:solidFill>
                  <a:srgbClr val="0000FF"/>
                </a:solidFill>
              </a:rPr>
              <a:t>Bunyakovsky’s</a:t>
            </a:r>
            <a:r>
              <a:rPr lang="en-US" sz="2800" dirty="0">
                <a:solidFill>
                  <a:srgbClr val="0000FF"/>
                </a:solidFill>
              </a:rPr>
              <a:t> priority </a:t>
            </a:r>
            <a:r>
              <a:rPr lang="en-US" sz="2800" dirty="0"/>
              <a:t>has been recognized clearly by </a:t>
            </a:r>
            <a:r>
              <a:rPr lang="en-US" sz="2800" dirty="0">
                <a:solidFill>
                  <a:srgbClr val="CC3399"/>
                </a:solidFill>
              </a:rPr>
              <a:t>G. H.</a:t>
            </a:r>
            <a:r>
              <a:rPr lang="en-US" sz="2800" dirty="0"/>
              <a:t> </a:t>
            </a:r>
            <a:r>
              <a:rPr lang="en-US" sz="2800" dirty="0">
                <a:solidFill>
                  <a:srgbClr val="CC3399"/>
                </a:solidFill>
              </a:rPr>
              <a:t>Hardy, J.L. Littlewood and G. </a:t>
            </a:r>
            <a:r>
              <a:rPr lang="en-US" sz="2800" dirty="0" err="1">
                <a:solidFill>
                  <a:srgbClr val="CC3399"/>
                </a:solidFill>
              </a:rPr>
              <a:t>Pólya</a:t>
            </a:r>
            <a:r>
              <a:rPr lang="en-US" sz="2800" dirty="0"/>
              <a:t> (1934/1952), they still call his inequality </a:t>
            </a:r>
            <a:r>
              <a:rPr lang="en-US" sz="2800" dirty="0">
                <a:solidFill>
                  <a:srgbClr val="CC3399"/>
                </a:solidFill>
              </a:rPr>
              <a:t>« the inequality of Schwarz » </a:t>
            </a:r>
            <a:r>
              <a:rPr lang="en-US" sz="2800" dirty="0"/>
              <a:t>(cf. title of section 6.5, p. 135), even though they give </a:t>
            </a:r>
            <a:r>
              <a:rPr lang="en-US" sz="2800" dirty="0">
                <a:solidFill>
                  <a:srgbClr val="0000FF"/>
                </a:solidFill>
              </a:rPr>
              <a:t>two</a:t>
            </a:r>
            <a:r>
              <a:rPr lang="en-US" sz="2800" dirty="0"/>
              <a:t> entirely </a:t>
            </a:r>
            <a:r>
              <a:rPr lang="en-US" sz="2800" dirty="0">
                <a:solidFill>
                  <a:srgbClr val="0000FF"/>
                </a:solidFill>
              </a:rPr>
              <a:t>different proofs</a:t>
            </a:r>
            <a:r>
              <a:rPr lang="en-US" sz="2800" dirty="0"/>
              <a:t>. And others have been given. </a:t>
            </a:r>
          </a:p>
          <a:p>
            <a:pPr marL="0" indent="0"/>
            <a:r>
              <a:rPr lang="en-US" sz="2800" dirty="0"/>
              <a:t>We therefore try and understand the </a:t>
            </a:r>
            <a:r>
              <a:rPr lang="en-US" sz="2800" dirty="0">
                <a:solidFill>
                  <a:srgbClr val="008000"/>
                </a:solidFill>
              </a:rPr>
              <a:t>coherence</a:t>
            </a:r>
            <a:r>
              <a:rPr lang="en-US" sz="2800" dirty="0"/>
              <a:t> of V. </a:t>
            </a:r>
            <a:r>
              <a:rPr lang="en-US" sz="2800" dirty="0" err="1"/>
              <a:t>Ya</a:t>
            </a:r>
            <a:r>
              <a:rPr lang="en-US" sz="2800" dirty="0"/>
              <a:t>. </a:t>
            </a:r>
            <a:r>
              <a:rPr lang="en-US" sz="2800" dirty="0" err="1"/>
              <a:t>Bunyakovsky’s</a:t>
            </a:r>
            <a:r>
              <a:rPr lang="en-US" sz="2800" dirty="0"/>
              <a:t> and others’ discourses. </a:t>
            </a:r>
          </a:p>
          <a:p>
            <a:pPr marL="0" indent="0"/>
            <a:r>
              <a:rPr lang="en-US" sz="2800" dirty="0"/>
              <a:t>The outline of the talk is as follows.</a:t>
            </a:r>
            <a:endParaRPr lang="az-Cyrl-AZ" sz="2600" dirty="0"/>
          </a:p>
        </p:txBody>
      </p:sp>
    </p:spTree>
    <p:extLst>
      <p:ext uri="{BB962C8B-B14F-4D97-AF65-F5344CB8AC3E}">
        <p14:creationId xmlns:p14="http://schemas.microsoft.com/office/powerpoint/2010/main" val="254151121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7687"/>
            <a:ext cx="7445170" cy="601013"/>
          </a:xfrm>
        </p:spPr>
        <p:txBody>
          <a:bodyPr>
            <a:normAutofit fontScale="90000"/>
          </a:bodyPr>
          <a:lstStyle/>
          <a:p>
            <a:pPr marL="0" indent="0"/>
            <a:r>
              <a:rPr lang="en-US" sz="3600" dirty="0"/>
              <a:t>Outline of the talk</a:t>
            </a:r>
          </a:p>
        </p:txBody>
      </p:sp>
      <p:sp>
        <p:nvSpPr>
          <p:cNvPr id="4" name="Espace réservé du contenu 3"/>
          <p:cNvSpPr>
            <a:spLocks noGrp="1"/>
          </p:cNvSpPr>
          <p:nvPr>
            <p:ph idx="1"/>
          </p:nvPr>
        </p:nvSpPr>
        <p:spPr>
          <a:xfrm>
            <a:off x="296525" y="878243"/>
            <a:ext cx="8345271" cy="5746112"/>
          </a:xfrm>
        </p:spPr>
        <p:txBody>
          <a:bodyPr/>
          <a:lstStyle/>
          <a:p>
            <a:pPr marL="0" indent="0"/>
            <a:r>
              <a:rPr lang="en-US" sz="2800" dirty="0"/>
              <a:t>1. 	</a:t>
            </a:r>
            <a:r>
              <a:rPr lang="en-US" sz="2800" dirty="0">
                <a:solidFill>
                  <a:srgbClr val="0000FF"/>
                </a:solidFill>
              </a:rPr>
              <a:t>The problem </a:t>
            </a:r>
            <a:r>
              <a:rPr lang="en-US" sz="2800" dirty="0"/>
              <a:t>: what does the C.-B. inequality mean ?</a:t>
            </a:r>
          </a:p>
          <a:p>
            <a:pPr marL="0" indent="0"/>
            <a:r>
              <a:rPr lang="en-US" sz="2800" dirty="0"/>
              <a:t>2.	</a:t>
            </a:r>
            <a:r>
              <a:rPr lang="en-US" sz="2800" dirty="0">
                <a:solidFill>
                  <a:srgbClr val="0000FF"/>
                </a:solidFill>
              </a:rPr>
              <a:t>What</a:t>
            </a:r>
            <a:r>
              <a:rPr lang="en-US" sz="2800" dirty="0"/>
              <a:t> A. Cauchy (1821), J. Liouville (1836) and H. </a:t>
            </a:r>
            <a:r>
              <a:rPr lang="en-US" sz="2800" dirty="0" err="1"/>
              <a:t>Grassmann</a:t>
            </a:r>
            <a:r>
              <a:rPr lang="en-US" sz="2800" dirty="0"/>
              <a:t> (1862) </a:t>
            </a:r>
            <a:r>
              <a:rPr lang="en-US" sz="2800" dirty="0">
                <a:solidFill>
                  <a:srgbClr val="0000FF"/>
                </a:solidFill>
              </a:rPr>
              <a:t>did, and did not do</a:t>
            </a:r>
            <a:r>
              <a:rPr lang="en-US" sz="2800" dirty="0"/>
              <a:t>.</a:t>
            </a:r>
          </a:p>
          <a:p>
            <a:pPr marL="0" indent="0"/>
            <a:r>
              <a:rPr lang="en-US" sz="2800" dirty="0"/>
              <a:t>3.	</a:t>
            </a:r>
            <a:r>
              <a:rPr lang="en-US" sz="2800" dirty="0">
                <a:solidFill>
                  <a:srgbClr val="0000FF"/>
                </a:solidFill>
              </a:rPr>
              <a:t>V. </a:t>
            </a:r>
            <a:r>
              <a:rPr lang="en-US" sz="2800" dirty="0" err="1">
                <a:solidFill>
                  <a:srgbClr val="0000FF"/>
                </a:solidFill>
              </a:rPr>
              <a:t>Ya</a:t>
            </a:r>
            <a:r>
              <a:rPr lang="en-US" sz="2800" dirty="0">
                <a:solidFill>
                  <a:srgbClr val="0000FF"/>
                </a:solidFill>
              </a:rPr>
              <a:t>. </a:t>
            </a:r>
            <a:r>
              <a:rPr lang="en-US" sz="2800" dirty="0" err="1">
                <a:solidFill>
                  <a:srgbClr val="0000FF"/>
                </a:solidFill>
              </a:rPr>
              <a:t>Bunyakovsky’s</a:t>
            </a:r>
            <a:r>
              <a:rPr lang="en-US" sz="2800" dirty="0">
                <a:solidFill>
                  <a:srgbClr val="0000FF"/>
                </a:solidFill>
              </a:rPr>
              <a:t> paper </a:t>
            </a:r>
            <a:r>
              <a:rPr lang="en-US" sz="2800" dirty="0"/>
              <a:t>: a systematic investigation of means.</a:t>
            </a:r>
          </a:p>
          <a:p>
            <a:pPr marL="0" indent="0"/>
            <a:r>
              <a:rPr lang="en-US" sz="2800" dirty="0"/>
              <a:t>4.	</a:t>
            </a:r>
            <a:r>
              <a:rPr lang="en-US" sz="2800" dirty="0">
                <a:solidFill>
                  <a:srgbClr val="0000FF"/>
                </a:solidFill>
              </a:rPr>
              <a:t>J. P. Gram </a:t>
            </a:r>
            <a:r>
              <a:rPr lang="en-US" sz="2800" dirty="0"/>
              <a:t>(1882) and </a:t>
            </a:r>
            <a:r>
              <a:rPr lang="en-US" sz="2800" dirty="0">
                <a:solidFill>
                  <a:srgbClr val="0000FF"/>
                </a:solidFill>
              </a:rPr>
              <a:t>H. A. Schwarz </a:t>
            </a:r>
            <a:r>
              <a:rPr lang="en-US" sz="2800" dirty="0"/>
              <a:t>(1885): least squares and quadratic forms.</a:t>
            </a:r>
          </a:p>
          <a:p>
            <a:pPr marL="0" indent="0"/>
            <a:r>
              <a:rPr lang="en-US" sz="2800" dirty="0"/>
              <a:t>5.	Later </a:t>
            </a:r>
            <a:r>
              <a:rPr lang="en-US" sz="2800" dirty="0">
                <a:solidFill>
                  <a:srgbClr val="0000FF"/>
                </a:solidFill>
              </a:rPr>
              <a:t>interpretations</a:t>
            </a:r>
            <a:r>
              <a:rPr lang="en-US" sz="2800" dirty="0"/>
              <a:t> and </a:t>
            </a:r>
            <a:r>
              <a:rPr lang="en-US" sz="2800" dirty="0">
                <a:solidFill>
                  <a:srgbClr val="0000FF"/>
                </a:solidFill>
              </a:rPr>
              <a:t>generalizations</a:t>
            </a:r>
            <a:r>
              <a:rPr lang="en-US" sz="2800" dirty="0"/>
              <a:t>.</a:t>
            </a:r>
          </a:p>
          <a:p>
            <a:pPr marL="0" indent="0"/>
            <a:r>
              <a:rPr lang="en-US" sz="2800" dirty="0"/>
              <a:t>6.	</a:t>
            </a:r>
            <a:r>
              <a:rPr lang="en-US" sz="2800" dirty="0">
                <a:solidFill>
                  <a:srgbClr val="0000FF"/>
                </a:solidFill>
              </a:rPr>
              <a:t>Conclusion</a:t>
            </a:r>
            <a:r>
              <a:rPr lang="en-US" sz="2800" dirty="0"/>
              <a:t> : </a:t>
            </a:r>
            <a:r>
              <a:rPr lang="en-US" sz="2800" dirty="0">
                <a:solidFill>
                  <a:srgbClr val="008000"/>
                </a:solidFill>
              </a:rPr>
              <a:t>the result cannot be divorced from the discourse in which it is embedded.</a:t>
            </a:r>
          </a:p>
          <a:p>
            <a:pPr marL="0" indent="0"/>
            <a:endParaRPr lang="en-US" sz="2800" dirty="0"/>
          </a:p>
          <a:p>
            <a:pPr marL="0" indent="0"/>
            <a:endParaRPr lang="en-US" sz="2800" dirty="0"/>
          </a:p>
          <a:p>
            <a:pPr marL="0" indent="0"/>
            <a:endParaRPr lang="az-Cyrl-AZ" sz="2600" dirty="0"/>
          </a:p>
        </p:txBody>
      </p:sp>
    </p:spTree>
    <p:extLst>
      <p:ext uri="{BB962C8B-B14F-4D97-AF65-F5344CB8AC3E}">
        <p14:creationId xmlns:p14="http://schemas.microsoft.com/office/powerpoint/2010/main" val="230610724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68313" y="1628800"/>
            <a:ext cx="8229600" cy="2079600"/>
          </a:xfrm>
        </p:spPr>
        <p:txBody>
          <a:bodyPr>
            <a:normAutofit/>
          </a:bodyPr>
          <a:lstStyle/>
          <a:p>
            <a:pPr algn="ctr" eaLnBrk="1" hangingPunct="1"/>
            <a:r>
              <a:rPr lang="en-US" altLang="fr-FR" b="1" dirty="0"/>
              <a:t>1.	The problem: </a:t>
            </a:r>
            <a:br>
              <a:rPr lang="en-US" altLang="fr-FR" b="1" dirty="0"/>
            </a:br>
            <a:r>
              <a:rPr lang="en-US" altLang="fr-FR" b="1" dirty="0"/>
              <a:t>The meaning of the Cauchy-</a:t>
            </a:r>
            <a:r>
              <a:rPr lang="en-US" altLang="fr-FR" b="1" dirty="0" err="1"/>
              <a:t>Bunyakovsky</a:t>
            </a:r>
            <a:r>
              <a:rPr lang="en-US" altLang="fr-FR" b="1" dirty="0"/>
              <a:t> inequality.</a:t>
            </a:r>
            <a:endParaRPr lang="fr-FR" altLang="fr-FR" b="1" dirty="0"/>
          </a:p>
        </p:txBody>
      </p:sp>
    </p:spTree>
    <p:extLst>
      <p:ext uri="{BB962C8B-B14F-4D97-AF65-F5344CB8AC3E}">
        <p14:creationId xmlns:p14="http://schemas.microsoft.com/office/powerpoint/2010/main" val="226849033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4B30A8CD-7E68-4567-B40B-4D9FD49689FC}"/>
                  </a:ext>
                </a:extLst>
              </p:cNvPr>
              <p:cNvSpPr>
                <a:spLocks noGrp="1"/>
              </p:cNvSpPr>
              <p:nvPr>
                <p:ph idx="1"/>
              </p:nvPr>
            </p:nvSpPr>
            <p:spPr>
              <a:xfrm>
                <a:off x="161509" y="503674"/>
                <a:ext cx="8595955" cy="6255695"/>
              </a:xfrm>
            </p:spPr>
            <p:txBody>
              <a:bodyPr/>
              <a:lstStyle/>
              <a:p>
                <a:r>
                  <a:rPr lang="fr-FR" sz="2400" dirty="0">
                    <a:solidFill>
                      <a:srgbClr val="0000FF"/>
                    </a:solidFill>
                  </a:rPr>
                  <a:t>Viktor </a:t>
                </a:r>
                <a:r>
                  <a:rPr lang="fr-FR" sz="2400" dirty="0" err="1">
                    <a:solidFill>
                      <a:srgbClr val="0000FF"/>
                    </a:solidFill>
                  </a:rPr>
                  <a:t>Yakovlevich</a:t>
                </a:r>
                <a:r>
                  <a:rPr lang="fr-FR" sz="2400" dirty="0">
                    <a:solidFill>
                      <a:srgbClr val="0000FF"/>
                    </a:solidFill>
                  </a:rPr>
                  <a:t> </a:t>
                </a:r>
                <a:r>
                  <a:rPr lang="fr-FR" sz="2400" dirty="0" err="1">
                    <a:solidFill>
                      <a:srgbClr val="0000FF"/>
                    </a:solidFill>
                  </a:rPr>
                  <a:t>Bunyakovsky</a:t>
                </a:r>
                <a:r>
                  <a:rPr lang="fr-FR" sz="2400" dirty="0">
                    <a:solidFill>
                      <a:srgbClr val="0000FF"/>
                    </a:solidFill>
                  </a:rPr>
                  <a:t> </a:t>
                </a:r>
                <a:r>
                  <a:rPr lang="az-Cyrl-AZ" sz="2400" dirty="0">
                    <a:solidFill>
                      <a:srgbClr val="0000FF"/>
                    </a:solidFill>
                  </a:rPr>
                  <a:t>Викторъ Яковлевичъ Буняковск</a:t>
                </a:r>
                <a:r>
                  <a:rPr lang="fr-FR" sz="2400" dirty="0">
                    <a:solidFill>
                      <a:srgbClr val="0000FF"/>
                    </a:solidFill>
                  </a:rPr>
                  <a:t>i</a:t>
                </a:r>
                <a:r>
                  <a:rPr lang="az-Cyrl-AZ" sz="2400" dirty="0">
                    <a:solidFill>
                      <a:srgbClr val="0000FF"/>
                    </a:solidFill>
                  </a:rPr>
                  <a:t>й </a:t>
                </a:r>
                <a:r>
                  <a:rPr lang="az-Cyrl-AZ" sz="2400" dirty="0"/>
                  <a:t>(1804-1889) </a:t>
                </a:r>
                <a:r>
                  <a:rPr lang="fr-FR" sz="2400" dirty="0"/>
                  <a:t>: important figure of the </a:t>
                </a:r>
                <a:r>
                  <a:rPr lang="fr-FR" sz="2400" dirty="0" err="1"/>
                  <a:t>Saint-Petersburg</a:t>
                </a:r>
                <a:r>
                  <a:rPr lang="fr-FR" sz="2400" dirty="0"/>
                  <a:t> </a:t>
                </a:r>
                <a:r>
                  <a:rPr lang="fr-FR" sz="2400" dirty="0" err="1"/>
                  <a:t>school</a:t>
                </a:r>
                <a:r>
                  <a:rPr lang="fr-FR" sz="2400" dirty="0"/>
                  <a:t> of </a:t>
                </a:r>
                <a:r>
                  <a:rPr lang="fr-FR" sz="2400" dirty="0" err="1"/>
                  <a:t>Mathematics</a:t>
                </a:r>
                <a:r>
                  <a:rPr lang="fr-FR" sz="2400" dirty="0"/>
                  <a:t> in the </a:t>
                </a:r>
                <a:r>
                  <a:rPr lang="fr-FR" sz="2400" dirty="0" err="1"/>
                  <a:t>XIXth</a:t>
                </a:r>
                <a:r>
                  <a:rPr lang="fr-FR" sz="2400" dirty="0"/>
                  <a:t> century, </a:t>
                </a:r>
                <a:r>
                  <a:rPr lang="fr-FR" sz="2400" dirty="0" err="1"/>
                  <a:t>much</a:t>
                </a:r>
                <a:r>
                  <a:rPr lang="fr-FR" sz="2400" dirty="0"/>
                  <a:t> </a:t>
                </a:r>
                <a:r>
                  <a:rPr lang="fr-FR" sz="2400" dirty="0" err="1"/>
                  <a:t>respected</a:t>
                </a:r>
                <a:r>
                  <a:rPr lang="fr-FR" sz="2400" dirty="0"/>
                  <a:t> and </a:t>
                </a:r>
                <a:r>
                  <a:rPr lang="fr-FR" sz="2400" dirty="0" err="1"/>
                  <a:t>much</a:t>
                </a:r>
                <a:r>
                  <a:rPr lang="fr-FR" sz="2400" dirty="0"/>
                  <a:t> </a:t>
                </a:r>
                <a:r>
                  <a:rPr lang="fr-FR" sz="2400" dirty="0" err="1"/>
                  <a:t>loved</a:t>
                </a:r>
                <a:r>
                  <a:rPr lang="fr-FR" sz="2400" dirty="0"/>
                  <a:t>. </a:t>
                </a:r>
              </a:p>
              <a:p>
                <a:r>
                  <a:rPr lang="fr-FR" sz="2400" dirty="0" err="1"/>
                  <a:t>Retired</a:t>
                </a:r>
                <a:r>
                  <a:rPr lang="fr-FR" sz="2400" dirty="0"/>
                  <a:t> </a:t>
                </a:r>
                <a:r>
                  <a:rPr lang="fr-FR" sz="2400" dirty="0" err="1"/>
                  <a:t>from</a:t>
                </a:r>
                <a:r>
                  <a:rPr lang="fr-FR" sz="2400" dirty="0"/>
                  <a:t> the </a:t>
                </a:r>
                <a:r>
                  <a:rPr lang="fr-FR" sz="2400" dirty="0" err="1"/>
                  <a:t>university</a:t>
                </a:r>
                <a:r>
                  <a:rPr lang="fr-FR" sz="2400" dirty="0"/>
                  <a:t> in </a:t>
                </a:r>
                <a:r>
                  <a:rPr lang="fr-FR" sz="2400" dirty="0">
                    <a:solidFill>
                      <a:srgbClr val="0000FF"/>
                    </a:solidFill>
                  </a:rPr>
                  <a:t>1859</a:t>
                </a:r>
                <a:r>
                  <a:rPr lang="fr-FR" sz="2400" dirty="0"/>
                  <a:t>  and, in the </a:t>
                </a:r>
                <a:r>
                  <a:rPr lang="fr-FR" sz="2400" dirty="0" err="1"/>
                  <a:t>same</a:t>
                </a:r>
                <a:r>
                  <a:rPr lang="fr-FR" sz="2400" dirty="0"/>
                  <a:t> </a:t>
                </a:r>
                <a:r>
                  <a:rPr lang="fr-FR" sz="2400" dirty="0" err="1"/>
                  <a:t>year</a:t>
                </a:r>
                <a:r>
                  <a:rPr lang="fr-FR" sz="2400" dirty="0"/>
                  <a:t>, </a:t>
                </a:r>
                <a:r>
                  <a:rPr lang="fr-FR" sz="2400" dirty="0" err="1"/>
                  <a:t>published</a:t>
                </a:r>
                <a:r>
                  <a:rPr lang="fr-FR" sz="2400" dirty="0"/>
                  <a:t> </a:t>
                </a:r>
                <a:r>
                  <a:rPr lang="fr-FR" sz="2400" dirty="0" err="1"/>
                  <a:t>his</a:t>
                </a:r>
                <a:r>
                  <a:rPr lang="fr-FR" sz="2400" dirty="0"/>
                  <a:t> </a:t>
                </a:r>
                <a:r>
                  <a:rPr lang="fr-FR" sz="2400" dirty="0" err="1"/>
                  <a:t>most</a:t>
                </a:r>
                <a:r>
                  <a:rPr lang="fr-FR" sz="2400" dirty="0"/>
                  <a:t> </a:t>
                </a:r>
                <a:r>
                  <a:rPr lang="fr-FR" sz="2400" dirty="0" err="1"/>
                  <a:t>famous</a:t>
                </a:r>
                <a:r>
                  <a:rPr lang="fr-FR" sz="2400" dirty="0"/>
                  <a:t> </a:t>
                </a:r>
                <a:r>
                  <a:rPr lang="fr-FR" sz="2400" dirty="0" err="1"/>
                  <a:t>paper</a:t>
                </a:r>
                <a:r>
                  <a:rPr lang="fr-FR" sz="2400" dirty="0"/>
                  <a:t> </a:t>
                </a:r>
                <a:r>
                  <a:rPr lang="fr-FR" sz="2400" dirty="0">
                    <a:solidFill>
                      <a:srgbClr val="0000FF"/>
                    </a:solidFill>
                  </a:rPr>
                  <a:t>« Sur quelques inégalités concernant les intégrales ordinaires et les intégrales aux différences finies » </a:t>
                </a:r>
                <a:r>
                  <a:rPr lang="fr-FR" sz="2400" dirty="0"/>
                  <a:t>in the </a:t>
                </a:r>
                <a:r>
                  <a:rPr lang="fr-FR" sz="2400" dirty="0" err="1"/>
                  <a:t>Mém</a:t>
                </a:r>
                <a:r>
                  <a:rPr lang="fr-FR" sz="2400" dirty="0"/>
                  <a:t>. de l’Acad. Imp. </a:t>
                </a:r>
                <a:r>
                  <a:rPr lang="fr-FR" sz="2400" dirty="0" err="1"/>
                  <a:t>Sci</a:t>
                </a:r>
                <a:r>
                  <a:rPr lang="fr-FR" sz="2400" dirty="0"/>
                  <a:t>. de </a:t>
                </a:r>
                <a:r>
                  <a:rPr lang="fr-FR" sz="2400" dirty="0" err="1"/>
                  <a:t>St.-Pétersbourg</a:t>
                </a:r>
                <a:r>
                  <a:rPr lang="fr-FR" sz="2400" dirty="0"/>
                  <a:t> (VIIe </a:t>
                </a:r>
                <a:r>
                  <a:rPr lang="fr-FR" sz="2400" dirty="0" err="1"/>
                  <a:t>sér</a:t>
                </a:r>
                <a:r>
                  <a:rPr lang="fr-FR" sz="2400" dirty="0"/>
                  <a:t>., I, N°9, juil. 1859), </a:t>
                </a:r>
                <a:r>
                  <a:rPr lang="fr-FR" sz="2400" dirty="0" err="1"/>
                  <a:t>that</a:t>
                </a:r>
                <a:r>
                  <a:rPr lang="fr-FR" sz="2400" dirty="0"/>
                  <a:t> </a:t>
                </a:r>
                <a:r>
                  <a:rPr lang="fr-FR" sz="2400" dirty="0" err="1"/>
                  <a:t>contains</a:t>
                </a:r>
                <a:r>
                  <a:rPr lang="fr-FR" sz="2400" dirty="0"/>
                  <a:t> the </a:t>
                </a:r>
                <a:r>
                  <a:rPr lang="fr-FR" sz="2400" dirty="0" err="1"/>
                  <a:t>inequality</a:t>
                </a:r>
                <a:r>
                  <a:rPr lang="fr-FR" sz="2400" dirty="0"/>
                  <a:t>, </a:t>
                </a:r>
                <a:r>
                  <a:rPr lang="fr-FR" sz="2400" dirty="0" err="1"/>
                  <a:t>labeled</a:t>
                </a:r>
                <a:r>
                  <a:rPr lang="fr-FR" sz="2400" dirty="0"/>
                  <a:t> (C) in </a:t>
                </a:r>
                <a:r>
                  <a:rPr lang="fr-FR" sz="2400" dirty="0" err="1"/>
                  <a:t>his</a:t>
                </a:r>
                <a:r>
                  <a:rPr lang="fr-FR" sz="2400" dirty="0"/>
                  <a:t> </a:t>
                </a:r>
                <a:r>
                  <a:rPr lang="fr-FR" sz="2400" dirty="0" err="1"/>
                  <a:t>paper</a:t>
                </a:r>
                <a:r>
                  <a:rPr lang="fr-FR" sz="2400" dirty="0"/>
                  <a:t> (p. 4),</a:t>
                </a:r>
              </a:p>
              <a:p>
                <a:pPr/>
                <a14:m>
                  <m:oMathPara xmlns:m="http://schemas.openxmlformats.org/officeDocument/2006/math">
                    <m:oMathParaPr>
                      <m:jc m:val="centerGroup"/>
                    </m:oMathParaPr>
                    <m:oMath xmlns:m="http://schemas.openxmlformats.org/officeDocument/2006/math">
                      <m:nary>
                        <m:naryPr>
                          <m:ctrlPr>
                            <a:rPr lang="fr-FR" sz="2400" i="1" smtClean="0">
                              <a:effectLst/>
                              <a:latin typeface="Cambria Math" panose="02040503050406030204" pitchFamily="18" charset="0"/>
                              <a:ea typeface="SimSun" panose="02010600030101010101" pitchFamily="2" charset="-122"/>
                              <a:cs typeface="Times New Roman" panose="02020603050405020304" pitchFamily="18" charset="0"/>
                            </a:rPr>
                          </m:ctrlPr>
                        </m:naryPr>
                        <m:sub>
                          <m:sSub>
                            <m:sSub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𝑋</m:t>
                          </m:r>
                        </m:sup>
                        <m:e>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φ</m:t>
                          </m:r>
                          <m:sSup>
                            <m:sSup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sSupPr>
                            <m:e>
                              <m:d>
                                <m:d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d>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𝑑𝑥</m:t>
                          </m:r>
                          <m:nary>
                            <m:nary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naryPr>
                            <m:sub>
                              <m:sSub>
                                <m:sSub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𝑋</m:t>
                              </m:r>
                            </m:sup>
                            <m:e>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ψ</m:t>
                              </m:r>
                              <m:sSup>
                                <m:sSup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sSupPr>
                                <m:e>
                                  <m:d>
                                    <m:d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d>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𝑑𝑥</m:t>
                              </m:r>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nary>
                          <m:r>
                            <a:rPr lang="en-US" sz="2400" i="1">
                              <a:effectLst/>
                              <a:latin typeface="Cambria Math" panose="02040503050406030204" pitchFamily="18" charset="0"/>
                              <a:ea typeface="SimSun" panose="02010600030101010101" pitchFamily="2" charset="-122"/>
                              <a:cs typeface="Times New Roman" panose="02020603050405020304" pitchFamily="18" charset="0"/>
                            </a:rPr>
                            <m:t>&gt;</m:t>
                          </m:r>
                          <m:sSup>
                            <m:sSup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sSupPr>
                            <m:e>
                              <m:d>
                                <m:d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dPr>
                                <m:e>
                                  <m:nary>
                                    <m:nary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naryPr>
                                    <m:sub>
                                      <m:sSub>
                                        <m:sSub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𝑋</m:t>
                                      </m:r>
                                    </m:sup>
                                    <m:e>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φ</m:t>
                                      </m:r>
                                      <m:d>
                                        <m:d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d>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ψ</m:t>
                                      </m:r>
                                      <m:d>
                                        <m:d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d>
                                      <m:r>
                                        <a:rPr lang="en-US" sz="2400" i="1">
                                          <a:effectLst/>
                                          <a:latin typeface="Cambria Math" panose="02040503050406030204" pitchFamily="18" charset="0"/>
                                          <a:ea typeface="SimSun" panose="02010600030101010101" pitchFamily="2" charset="-122"/>
                                          <a:cs typeface="Times New Roman" panose="02020603050405020304" pitchFamily="18" charset="0"/>
                                        </a:rPr>
                                        <m:t>𝑑𝑥</m:t>
                                      </m:r>
                                    </m:e>
                                  </m:nary>
                                </m:e>
                              </m:d>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e>
                      </m:nary>
                      <m:r>
                        <a:rPr lang="en-US" sz="2400" i="1">
                          <a:effectLst/>
                          <a:latin typeface="Cambria Math" panose="02040503050406030204" pitchFamily="18" charset="0"/>
                          <a:ea typeface="SimSun" panose="02010600030101010101" pitchFamily="2" charset="-122"/>
                          <a:cs typeface="Times New Roman" panose="02020603050405020304" pitchFamily="18" charset="0"/>
                        </a:rPr>
                        <m:t>,</m:t>
                      </m:r>
                    </m:oMath>
                  </m:oMathPara>
                </a14:m>
                <a:endParaRPr lang="fr-FR" sz="2400" dirty="0">
                  <a:effectLst/>
                  <a:latin typeface="Times New Roman" panose="02020603050405020304" pitchFamily="18" charset="0"/>
                  <a:ea typeface="SimSun" panose="02010600030101010101" pitchFamily="2" charset="-122"/>
                  <a:cs typeface="Akshar Unicode" panose="00000400000000000000" pitchFamily="2" charset="0"/>
                </a:endParaRPr>
              </a:p>
              <a:p>
                <a:r>
                  <a:rPr lang="fr-FR" sz="2400" dirty="0"/>
                  <a:t>for  </a:t>
                </a:r>
                <a:r>
                  <a:rPr lang="fr-FR" sz="2400" dirty="0" err="1"/>
                  <a:t>continuous</a:t>
                </a:r>
                <a:r>
                  <a:rPr lang="fr-FR" sz="2400" dirty="0"/>
                  <a:t> </a:t>
                </a:r>
                <a:r>
                  <a:rPr lang="fr-FR" sz="2400" dirty="0" err="1"/>
                  <a:t>functions</a:t>
                </a:r>
                <a:r>
                  <a:rPr lang="fr-FR" sz="2400" dirty="0"/>
                  <a:t> of one variable.  (+ </a:t>
                </a:r>
                <a:r>
                  <a:rPr lang="fr-FR" sz="2400" dirty="0" err="1"/>
                  <a:t>equality</a:t>
                </a:r>
                <a:r>
                  <a:rPr lang="fr-FR" sz="2400" dirty="0"/>
                  <a:t>)</a:t>
                </a:r>
              </a:p>
              <a:p>
                <a:endParaRPr lang="fr-FR" dirty="0"/>
              </a:p>
              <a:p>
                <a:endParaRPr lang="fr-FR" dirty="0"/>
              </a:p>
            </p:txBody>
          </p:sp>
        </mc:Choice>
        <mc:Fallback xmlns="">
          <p:sp>
            <p:nvSpPr>
              <p:cNvPr id="3" name="Espace réservé du contenu 2">
                <a:extLst>
                  <a:ext uri="{FF2B5EF4-FFF2-40B4-BE49-F238E27FC236}">
                    <a16:creationId xmlns:a16="http://schemas.microsoft.com/office/drawing/2014/main" id="{4B30A8CD-7E68-4567-B40B-4D9FD49689FC}"/>
                  </a:ext>
                </a:extLst>
              </p:cNvPr>
              <p:cNvSpPr>
                <a:spLocks noGrp="1" noRot="1" noChangeAspect="1" noMove="1" noResize="1" noEditPoints="1" noAdjustHandles="1" noChangeArrowheads="1" noChangeShapeType="1" noTextEdit="1"/>
              </p:cNvSpPr>
              <p:nvPr>
                <p:ph idx="1"/>
              </p:nvPr>
            </p:nvSpPr>
            <p:spPr>
              <a:xfrm>
                <a:off x="161509" y="503674"/>
                <a:ext cx="8595955" cy="6255695"/>
              </a:xfrm>
              <a:blipFill>
                <a:blip r:embed="rId3"/>
                <a:stretch>
                  <a:fillRect l="-1063" t="-682" r="-1063"/>
                </a:stretch>
              </a:blipFill>
            </p:spPr>
            <p:txBody>
              <a:bodyPr/>
              <a:lstStyle/>
              <a:p>
                <a:r>
                  <a:rPr lang="fr-FR">
                    <a:noFill/>
                  </a:rPr>
                  <a:t> </a:t>
                </a:r>
              </a:p>
            </p:txBody>
          </p:sp>
        </mc:Fallback>
      </mc:AlternateContent>
    </p:spTree>
    <p:extLst>
      <p:ext uri="{BB962C8B-B14F-4D97-AF65-F5344CB8AC3E}">
        <p14:creationId xmlns:p14="http://schemas.microsoft.com/office/powerpoint/2010/main" val="3200306419"/>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el">
  <a:themeElements>
    <a:clrScheme name="Essenti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e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11639</TotalTime>
  <Words>6638</Words>
  <Application>Microsoft Office PowerPoint</Application>
  <PresentationFormat>Экран (4:3)</PresentationFormat>
  <Paragraphs>243</Paragraphs>
  <Slides>54</Slides>
  <Notes>41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54</vt:i4>
      </vt:variant>
    </vt:vector>
  </HeadingPairs>
  <TitlesOfParts>
    <vt:vector size="61" baseType="lpstr">
      <vt:lpstr>Cambria Math</vt:lpstr>
      <vt:lpstr>Calibri</vt:lpstr>
      <vt:lpstr>Arial</vt:lpstr>
      <vt:lpstr>Times New Roman</vt:lpstr>
      <vt:lpstr>Arial Black</vt:lpstr>
      <vt:lpstr>Symbol</vt:lpstr>
      <vt:lpstr>Essentiel</vt:lpstr>
      <vt:lpstr>The Cauchy-Bunyakovsky inequality and its mathematical interpretations          </vt:lpstr>
      <vt:lpstr>Презентация PowerPoint</vt:lpstr>
      <vt:lpstr>Презентация PowerPoint</vt:lpstr>
      <vt:lpstr>Objectives</vt:lpstr>
      <vt:lpstr>Modern Russian usage</vt:lpstr>
      <vt:lpstr>Modern Russian usage</vt:lpstr>
      <vt:lpstr>Outline of the talk</vt:lpstr>
      <vt:lpstr>1. The problem:  The meaning of the Cauchy-Bunyakovsky inequality.</vt:lpstr>
      <vt:lpstr>Презентация PowerPoint</vt:lpstr>
      <vt:lpstr>Презентация PowerPoint</vt:lpstr>
      <vt:lpstr>Презентация PowerPoint</vt:lpstr>
      <vt:lpstr>Proofs with different meanings</vt:lpstr>
      <vt:lpstr>Презентация PowerPoint</vt:lpstr>
      <vt:lpstr>2. What A. Cauchy, J. Liouville, H. Grassmann… diD ―  and didn’t do</vt:lpstr>
      <vt:lpstr>A. L. Cauchy (1821)</vt:lpstr>
      <vt:lpstr>A. L. Cauchy’s motivation</vt:lpstr>
      <vt:lpstr>A. L. Cauchy (1821)</vt:lpstr>
      <vt:lpstr>J. Liouville (1836)</vt:lpstr>
      <vt:lpstr>J. Liouville (1836)</vt:lpstr>
      <vt:lpstr>H. Grassmann (1862)</vt:lpstr>
      <vt:lpstr>3. V. Ya. Bunyakovsky’s paper :  a systematic investigation of means.</vt:lpstr>
      <vt:lpstr>Презентация PowerPoint</vt:lpstr>
      <vt:lpstr>Презентация PowerPoint</vt:lpstr>
      <vt:lpstr>Презентация PowerPoint</vt:lpstr>
      <vt:lpstr>Презентация PowerPoint</vt:lpstr>
      <vt:lpstr>§1. V. JA. Bunyakovsky extends geometric and harmonic means to the continuous case</vt:lpstr>
      <vt:lpstr>§2. V. JA. B, obtains the mean-value thm. For functions from the MVT for integrals</vt:lpstr>
      <vt:lpstr>§3. Applications of (A-D)</vt:lpstr>
      <vt:lpstr>4. J. P. Gram and H. A. Schwarz :  least squares and quadratic forms. </vt:lpstr>
      <vt:lpstr>Schwarz (1885)  §15, p. 344 </vt:lpstr>
      <vt:lpstr>Change of viewpoint</vt:lpstr>
      <vt:lpstr>Later impact</vt:lpstr>
      <vt:lpstr>5. Later interpretations and generalizations. </vt:lpstr>
      <vt:lpstr>Презентация PowerPoint</vt:lpstr>
      <vt:lpstr>Презентация PowerPoint</vt:lpstr>
      <vt:lpstr>Презентация PowerPoint</vt:lpstr>
      <vt:lpstr>6. CONclusion </vt:lpstr>
      <vt:lpstr>We have seen that :</vt:lpstr>
      <vt:lpstr>This suggests that:</vt:lpstr>
      <vt:lpstr>Conclusion</vt:lpstr>
      <vt:lpstr>Презентация PowerPoint</vt:lpstr>
      <vt:lpstr>Notes and references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 Kichenassamy</dc:creator>
  <cp:lastModifiedBy>1</cp:lastModifiedBy>
  <cp:revision>561</cp:revision>
  <cp:lastPrinted>2021-04-13T22:05:56Z</cp:lastPrinted>
  <dcterms:created xsi:type="dcterms:W3CDTF">2012-02-11T13:55:08Z</dcterms:created>
  <dcterms:modified xsi:type="dcterms:W3CDTF">2021-04-15T05:15:00Z</dcterms:modified>
</cp:coreProperties>
</file>