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13" r:id="rId1"/>
  </p:sldMasterIdLst>
  <p:notesMasterIdLst>
    <p:notesMasterId r:id="rId56"/>
  </p:notesMasterIdLst>
  <p:handoutMasterIdLst>
    <p:handoutMasterId r:id="rId57"/>
  </p:handoutMasterIdLst>
  <p:sldIdLst>
    <p:sldId id="778" r:id="rId2"/>
    <p:sldId id="763" r:id="rId3"/>
    <p:sldId id="780" r:id="rId4"/>
    <p:sldId id="781" r:id="rId5"/>
    <p:sldId id="792" r:id="rId6"/>
    <p:sldId id="791" r:id="rId7"/>
    <p:sldId id="793" r:id="rId8"/>
    <p:sldId id="694" r:id="rId9"/>
    <p:sldId id="784" r:id="rId10"/>
    <p:sldId id="801" r:id="rId11"/>
    <p:sldId id="802" r:id="rId12"/>
    <p:sldId id="829" r:id="rId13"/>
    <p:sldId id="804" r:id="rId14"/>
    <p:sldId id="806" r:id="rId15"/>
    <p:sldId id="803" r:id="rId16"/>
    <p:sldId id="811" r:id="rId17"/>
    <p:sldId id="812" r:id="rId18"/>
    <p:sldId id="800" r:id="rId19"/>
    <p:sldId id="813" r:id="rId20"/>
    <p:sldId id="808" r:id="rId21"/>
    <p:sldId id="805" r:id="rId22"/>
    <p:sldId id="830" r:id="rId23"/>
    <p:sldId id="831" r:id="rId24"/>
    <p:sldId id="832" r:id="rId25"/>
    <p:sldId id="833" r:id="rId26"/>
    <p:sldId id="834" r:id="rId27"/>
    <p:sldId id="815" r:id="rId28"/>
    <p:sldId id="817" r:id="rId29"/>
    <p:sldId id="807" r:id="rId30"/>
    <p:sldId id="799" r:id="rId31"/>
    <p:sldId id="818" r:id="rId32"/>
    <p:sldId id="819" r:id="rId33"/>
    <p:sldId id="810" r:id="rId34"/>
    <p:sldId id="837" r:id="rId35"/>
    <p:sldId id="836" r:id="rId36"/>
    <p:sldId id="835" r:id="rId37"/>
    <p:sldId id="809" r:id="rId38"/>
    <p:sldId id="814" r:id="rId39"/>
    <p:sldId id="823" r:id="rId40"/>
    <p:sldId id="826" r:id="rId41"/>
    <p:sldId id="827" r:id="rId42"/>
    <p:sldId id="828" r:id="rId43"/>
    <p:sldId id="839" r:id="rId44"/>
    <p:sldId id="840" r:id="rId45"/>
    <p:sldId id="841" r:id="rId46"/>
    <p:sldId id="842" r:id="rId47"/>
    <p:sldId id="843" r:id="rId48"/>
    <p:sldId id="844" r:id="rId49"/>
    <p:sldId id="845" r:id="rId50"/>
    <p:sldId id="846" r:id="rId51"/>
    <p:sldId id="847" r:id="rId52"/>
    <p:sldId id="848" r:id="rId53"/>
    <p:sldId id="849" r:id="rId54"/>
    <p:sldId id="850" r:id="rId55"/>
  </p:sldIdLst>
  <p:sldSz cx="9144000" cy="6858000" type="screen4x3"/>
  <p:notesSz cx="6797675" cy="9872663"/>
  <p:embeddedFontLst>
    <p:embeddedFont>
      <p:font typeface="Arial Black" panose="020B0A04020102020204" pitchFamily="34" charset="0"/>
      <p:bold r:id="rId58"/>
    </p:embeddedFont>
    <p:embeddedFont>
      <p:font typeface="Calibri" panose="020F0502020204030204" pitchFamily="34" charset="0"/>
      <p:regular r:id="rId59"/>
      <p:bold r:id="rId60"/>
      <p:italic r:id="rId61"/>
      <p:boldItalic r:id="rId62"/>
    </p:embeddedFont>
    <p:embeddedFont>
      <p:font typeface="Cambria Math" panose="02040503050406030204" pitchFamily="18" charset="0"/>
      <p:regular r:id="rId63"/>
    </p:embeddedFont>
  </p:embeddedFontLst>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008000"/>
    <a:srgbClr val="CC3399"/>
    <a:srgbClr val="008080"/>
    <a:srgbClr val="0000CC"/>
    <a:srgbClr val="019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3677" autoAdjust="0"/>
  </p:normalViewPr>
  <p:slideViewPr>
    <p:cSldViewPr showGuides="1">
      <p:cViewPr varScale="1">
        <p:scale>
          <a:sx n="68" d="100"/>
          <a:sy n="68" d="100"/>
        </p:scale>
        <p:origin x="1440" y="78"/>
      </p:cViewPr>
      <p:guideLst>
        <p:guide orient="horz" pos="2160"/>
        <p:guide pos="2880"/>
      </p:guideLst>
    </p:cSldViewPr>
  </p:slideViewPr>
  <p:notesTextViewPr>
    <p:cViewPr>
      <p:scale>
        <a:sx n="1" d="1"/>
        <a:sy n="1" d="1"/>
      </p:scale>
      <p:origin x="0" y="0"/>
    </p:cViewPr>
  </p:notesTextViewPr>
  <p:sorterViewPr>
    <p:cViewPr>
      <p:scale>
        <a:sx n="120" d="100"/>
        <a:sy n="120" d="100"/>
      </p:scale>
      <p:origin x="0" y="-32184"/>
    </p:cViewPr>
  </p:sorterViewPr>
  <p:notesViewPr>
    <p:cSldViewPr showGuides="1">
      <p:cViewPr varScale="1">
        <p:scale>
          <a:sx n="33" d="100"/>
          <a:sy n="33" d="100"/>
        </p:scale>
        <p:origin x="-2381" y="-82"/>
      </p:cViewPr>
      <p:guideLst>
        <p:guide orient="horz" pos="3110"/>
        <p:guide pos="2141"/>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4"/>
          </a:xfrm>
          <a:prstGeom prst="rect">
            <a:avLst/>
          </a:prstGeom>
        </p:spPr>
        <p:txBody>
          <a:bodyPr vert="horz" lIns="91138" tIns="45569" rIns="91138" bIns="45569"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50836" y="0"/>
            <a:ext cx="2945659" cy="493634"/>
          </a:xfrm>
          <a:prstGeom prst="rect">
            <a:avLst/>
          </a:prstGeom>
        </p:spPr>
        <p:txBody>
          <a:bodyPr vert="horz" lIns="91138" tIns="45569" rIns="91138" bIns="45569" rtlCol="0"/>
          <a:lstStyle>
            <a:lvl1pPr algn="r">
              <a:defRPr sz="1200"/>
            </a:lvl1pPr>
          </a:lstStyle>
          <a:p>
            <a:pPr>
              <a:defRPr/>
            </a:pPr>
            <a:fld id="{BF162B89-F959-4554-93F3-40EE745C7783}" type="datetimeFigureOut">
              <a:rPr lang="fr-FR"/>
              <a:pPr>
                <a:defRPr/>
              </a:pPr>
              <a:t>15/04/2021</a:t>
            </a:fld>
            <a:endParaRPr lang="fr-FR"/>
          </a:p>
        </p:txBody>
      </p:sp>
      <p:sp>
        <p:nvSpPr>
          <p:cNvPr id="4" name="Espace réservé du pied de page 3"/>
          <p:cNvSpPr>
            <a:spLocks noGrp="1"/>
          </p:cNvSpPr>
          <p:nvPr>
            <p:ph type="ftr" sz="quarter" idx="2"/>
          </p:nvPr>
        </p:nvSpPr>
        <p:spPr>
          <a:xfrm>
            <a:off x="0" y="9376745"/>
            <a:ext cx="2945659" cy="493634"/>
          </a:xfrm>
          <a:prstGeom prst="rect">
            <a:avLst/>
          </a:prstGeom>
        </p:spPr>
        <p:txBody>
          <a:bodyPr vert="horz" lIns="91138" tIns="45569" rIns="91138" bIns="45569"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50836" y="9376745"/>
            <a:ext cx="2945659" cy="493634"/>
          </a:xfrm>
          <a:prstGeom prst="rect">
            <a:avLst/>
          </a:prstGeom>
        </p:spPr>
        <p:txBody>
          <a:bodyPr vert="horz" lIns="91138" tIns="45569" rIns="91138" bIns="45569" rtlCol="0" anchor="b"/>
          <a:lstStyle>
            <a:lvl1pPr algn="r">
              <a:defRPr sz="1200"/>
            </a:lvl1pPr>
          </a:lstStyle>
          <a:p>
            <a:pPr>
              <a:defRPr/>
            </a:pPr>
            <a:fld id="{A8507F4B-9B9A-4E54-BF0B-F189A14E4DA9}" type="slidenum">
              <a:rPr lang="fr-FR"/>
              <a:pPr>
                <a:defRPr/>
              </a:pPr>
              <a:t>‹#›</a:t>
            </a:fld>
            <a:endParaRPr lang="fr-FR"/>
          </a:p>
        </p:txBody>
      </p:sp>
    </p:spTree>
    <p:extLst>
      <p:ext uri="{BB962C8B-B14F-4D97-AF65-F5344CB8AC3E}">
        <p14:creationId xmlns:p14="http://schemas.microsoft.com/office/powerpoint/2010/main" val="79476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4"/>
          </a:xfrm>
          <a:prstGeom prst="rect">
            <a:avLst/>
          </a:prstGeom>
        </p:spPr>
        <p:txBody>
          <a:bodyPr vert="horz" lIns="91138" tIns="45569" rIns="91138" bIns="45569" rtlCol="0"/>
          <a:lstStyle>
            <a:lvl1pPr algn="l">
              <a:defRPr sz="1200"/>
            </a:lvl1pPr>
          </a:lstStyle>
          <a:p>
            <a:pPr>
              <a:defRPr/>
            </a:pPr>
            <a:endParaRPr lang="fr-FR"/>
          </a:p>
        </p:txBody>
      </p:sp>
      <p:sp>
        <p:nvSpPr>
          <p:cNvPr id="3" name="Espace réservé de la date 2"/>
          <p:cNvSpPr>
            <a:spLocks noGrp="1"/>
          </p:cNvSpPr>
          <p:nvPr>
            <p:ph type="dt" idx="1"/>
          </p:nvPr>
        </p:nvSpPr>
        <p:spPr>
          <a:xfrm>
            <a:off x="3850836" y="0"/>
            <a:ext cx="2945659" cy="493634"/>
          </a:xfrm>
          <a:prstGeom prst="rect">
            <a:avLst/>
          </a:prstGeom>
        </p:spPr>
        <p:txBody>
          <a:bodyPr vert="horz" lIns="91138" tIns="45569" rIns="91138" bIns="45569" rtlCol="0"/>
          <a:lstStyle>
            <a:lvl1pPr algn="r">
              <a:defRPr sz="1200"/>
            </a:lvl1pPr>
          </a:lstStyle>
          <a:p>
            <a:pPr>
              <a:defRPr/>
            </a:pPr>
            <a:fld id="{8346D1DC-7069-4E92-A26B-85CDEFC8E61D}" type="datetimeFigureOut">
              <a:rPr lang="fr-FR"/>
              <a:pPr>
                <a:defRPr/>
              </a:pPr>
              <a:t>15/04/2021</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138" tIns="45569" rIns="91138" bIns="45569" rtlCol="0" anchor="ctr"/>
          <a:lstStyle/>
          <a:p>
            <a:pPr lvl="0"/>
            <a:endParaRPr lang="fr-FR" noProof="0"/>
          </a:p>
        </p:txBody>
      </p:sp>
      <p:sp>
        <p:nvSpPr>
          <p:cNvPr id="5" name="Espace réservé des commentaires 4"/>
          <p:cNvSpPr>
            <a:spLocks noGrp="1"/>
          </p:cNvSpPr>
          <p:nvPr>
            <p:ph type="body" sz="quarter" idx="3"/>
          </p:nvPr>
        </p:nvSpPr>
        <p:spPr>
          <a:xfrm>
            <a:off x="679768" y="4689515"/>
            <a:ext cx="5438140" cy="4442699"/>
          </a:xfrm>
          <a:prstGeom prst="rect">
            <a:avLst/>
          </a:prstGeom>
        </p:spPr>
        <p:txBody>
          <a:bodyPr vert="horz" lIns="91138" tIns="45569" rIns="91138" bIns="4556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376745"/>
            <a:ext cx="2945659" cy="493634"/>
          </a:xfrm>
          <a:prstGeom prst="rect">
            <a:avLst/>
          </a:prstGeom>
        </p:spPr>
        <p:txBody>
          <a:bodyPr vert="horz" lIns="91138" tIns="45569" rIns="91138" bIns="45569"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50836" y="9376745"/>
            <a:ext cx="2945659" cy="493634"/>
          </a:xfrm>
          <a:prstGeom prst="rect">
            <a:avLst/>
          </a:prstGeom>
        </p:spPr>
        <p:txBody>
          <a:bodyPr vert="horz" lIns="91138" tIns="45569" rIns="91138" bIns="45569" rtlCol="0" anchor="b"/>
          <a:lstStyle>
            <a:lvl1pPr algn="r">
              <a:defRPr sz="1200"/>
            </a:lvl1pPr>
          </a:lstStyle>
          <a:p>
            <a:pPr>
              <a:defRPr/>
            </a:pPr>
            <a:fld id="{298325B8-6EC7-4661-AB6D-2BB0BD21D7E9}" type="slidenum">
              <a:rPr lang="fr-FR"/>
              <a:pPr>
                <a:defRPr/>
              </a:pPr>
              <a:t>‹#›</a:t>
            </a:fld>
            <a:endParaRPr lang="fr-FR"/>
          </a:p>
        </p:txBody>
      </p:sp>
    </p:spTree>
    <p:extLst>
      <p:ext uri="{BB962C8B-B14F-4D97-AF65-F5344CB8AC3E}">
        <p14:creationId xmlns:p14="http://schemas.microsoft.com/office/powerpoint/2010/main" val="1252728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tyanad.kichenassamy@univ-reims.f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E-mail </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u="sng" dirty="0">
                <a:solidFill>
                  <a:srgbClr val="0000FF"/>
                </a:solidFill>
                <a:effectLst/>
                <a:latin typeface="Times New Roman" panose="02020603050405020304" pitchFamily="18" charset="0"/>
                <a:ea typeface="SimSun" panose="02010600030101010101" pitchFamily="2" charset="-122"/>
                <a:cs typeface="Akshar Unicode" panose="00000400000000000000" pitchFamily="2" charset="0"/>
                <a:hlinkClick r:id="rId3"/>
              </a:rPr>
              <a:t>satyanad.kichenassamy@univ-reims.fr</a:t>
            </a:r>
            <a:endParaRPr lang="fr-FR" dirty="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0502" indent="-284808" eaLnBrk="0" hangingPunct="0">
              <a:defRPr>
                <a:solidFill>
                  <a:schemeClr val="tx1"/>
                </a:solidFill>
                <a:latin typeface="Calibri" pitchFamily="34" charset="0"/>
                <a:cs typeface="Arial" charset="0"/>
              </a:defRPr>
            </a:lvl2pPr>
            <a:lvl3pPr marL="1139235" indent="-227847" eaLnBrk="0" hangingPunct="0">
              <a:defRPr>
                <a:solidFill>
                  <a:schemeClr val="tx1"/>
                </a:solidFill>
                <a:latin typeface="Calibri" pitchFamily="34" charset="0"/>
                <a:cs typeface="Arial" charset="0"/>
              </a:defRPr>
            </a:lvl3pPr>
            <a:lvl4pPr marL="1594928" indent="-227847" eaLnBrk="0" hangingPunct="0">
              <a:defRPr>
                <a:solidFill>
                  <a:schemeClr val="tx1"/>
                </a:solidFill>
                <a:latin typeface="Calibri" pitchFamily="34" charset="0"/>
                <a:cs typeface="Arial" charset="0"/>
              </a:defRPr>
            </a:lvl4pPr>
            <a:lvl5pPr marL="2050622" indent="-227847" eaLnBrk="0" hangingPunct="0">
              <a:defRPr>
                <a:solidFill>
                  <a:schemeClr val="tx1"/>
                </a:solidFill>
                <a:latin typeface="Calibri" pitchFamily="34" charset="0"/>
                <a:cs typeface="Arial" charset="0"/>
              </a:defRPr>
            </a:lvl5pPr>
            <a:lvl6pPr marL="2506316" indent="-227847" eaLnBrk="0" fontAlgn="base" hangingPunct="0">
              <a:spcBef>
                <a:spcPct val="0"/>
              </a:spcBef>
              <a:spcAft>
                <a:spcPct val="0"/>
              </a:spcAft>
              <a:defRPr>
                <a:solidFill>
                  <a:schemeClr val="tx1"/>
                </a:solidFill>
                <a:latin typeface="Calibri" pitchFamily="34" charset="0"/>
                <a:cs typeface="Arial" charset="0"/>
              </a:defRPr>
            </a:lvl6pPr>
            <a:lvl7pPr marL="2962011" indent="-227847" eaLnBrk="0" fontAlgn="base" hangingPunct="0">
              <a:spcBef>
                <a:spcPct val="0"/>
              </a:spcBef>
              <a:spcAft>
                <a:spcPct val="0"/>
              </a:spcAft>
              <a:defRPr>
                <a:solidFill>
                  <a:schemeClr val="tx1"/>
                </a:solidFill>
                <a:latin typeface="Calibri" pitchFamily="34" charset="0"/>
                <a:cs typeface="Arial" charset="0"/>
              </a:defRPr>
            </a:lvl7pPr>
            <a:lvl8pPr marL="3417705" indent="-227847" eaLnBrk="0" fontAlgn="base" hangingPunct="0">
              <a:spcBef>
                <a:spcPct val="0"/>
              </a:spcBef>
              <a:spcAft>
                <a:spcPct val="0"/>
              </a:spcAft>
              <a:defRPr>
                <a:solidFill>
                  <a:schemeClr val="tx1"/>
                </a:solidFill>
                <a:latin typeface="Calibri" pitchFamily="34" charset="0"/>
                <a:cs typeface="Arial" charset="0"/>
              </a:defRPr>
            </a:lvl8pPr>
            <a:lvl9pPr marL="3873399" indent="-227847"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78FECA8-CC90-4356-A132-41216ED405BE}" type="slidenum">
              <a:rPr lang="fr-FR" smtClean="0"/>
              <a:pPr eaLnBrk="1" hangingPunct="1"/>
              <a:t>1</a:t>
            </a:fld>
            <a:endParaRPr lang="fr-FR" dirty="0"/>
          </a:p>
        </p:txBody>
      </p:sp>
    </p:spTree>
    <p:extLst>
      <p:ext uri="{BB962C8B-B14F-4D97-AF65-F5344CB8AC3E}">
        <p14:creationId xmlns:p14="http://schemas.microsoft.com/office/powerpoint/2010/main" val="1318222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30</a:t>
            </a:fld>
            <a:endParaRPr lang="fr-FR"/>
          </a:p>
        </p:txBody>
      </p:sp>
    </p:spTree>
    <p:extLst>
      <p:ext uri="{BB962C8B-B14F-4D97-AF65-F5344CB8AC3E}">
        <p14:creationId xmlns:p14="http://schemas.microsoft.com/office/powerpoint/2010/main" val="3132446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31</a:t>
            </a:fld>
            <a:endParaRPr lang="fr-FR"/>
          </a:p>
        </p:txBody>
      </p:sp>
    </p:spTree>
    <p:extLst>
      <p:ext uri="{BB962C8B-B14F-4D97-AF65-F5344CB8AC3E}">
        <p14:creationId xmlns:p14="http://schemas.microsoft.com/office/powerpoint/2010/main" val="195621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32</a:t>
            </a:fld>
            <a:endParaRPr lang="fr-FR"/>
          </a:p>
        </p:txBody>
      </p:sp>
    </p:spTree>
    <p:extLst>
      <p:ext uri="{BB962C8B-B14F-4D97-AF65-F5344CB8AC3E}">
        <p14:creationId xmlns:p14="http://schemas.microsoft.com/office/powerpoint/2010/main" val="170399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12</a:t>
            </a:fld>
            <a:endParaRPr lang="fr-FR"/>
          </a:p>
        </p:txBody>
      </p:sp>
    </p:spTree>
    <p:extLst>
      <p:ext uri="{BB962C8B-B14F-4D97-AF65-F5344CB8AC3E}">
        <p14:creationId xmlns:p14="http://schemas.microsoft.com/office/powerpoint/2010/main" val="133644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22</a:t>
            </a:fld>
            <a:endParaRPr lang="fr-FR"/>
          </a:p>
        </p:txBody>
      </p:sp>
    </p:spTree>
    <p:extLst>
      <p:ext uri="{BB962C8B-B14F-4D97-AF65-F5344CB8AC3E}">
        <p14:creationId xmlns:p14="http://schemas.microsoft.com/office/powerpoint/2010/main" val="373693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23</a:t>
            </a:fld>
            <a:endParaRPr lang="fr-FR"/>
          </a:p>
        </p:txBody>
      </p:sp>
    </p:spTree>
    <p:extLst>
      <p:ext uri="{BB962C8B-B14F-4D97-AF65-F5344CB8AC3E}">
        <p14:creationId xmlns:p14="http://schemas.microsoft.com/office/powerpoint/2010/main" val="425201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24</a:t>
            </a:fld>
            <a:endParaRPr lang="fr-FR"/>
          </a:p>
        </p:txBody>
      </p:sp>
    </p:spTree>
    <p:extLst>
      <p:ext uri="{BB962C8B-B14F-4D97-AF65-F5344CB8AC3E}">
        <p14:creationId xmlns:p14="http://schemas.microsoft.com/office/powerpoint/2010/main" val="139807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25</a:t>
            </a:fld>
            <a:endParaRPr lang="fr-FR"/>
          </a:p>
        </p:txBody>
      </p:sp>
    </p:spTree>
    <p:extLst>
      <p:ext uri="{BB962C8B-B14F-4D97-AF65-F5344CB8AC3E}">
        <p14:creationId xmlns:p14="http://schemas.microsoft.com/office/powerpoint/2010/main" val="88456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26</a:t>
            </a:fld>
            <a:endParaRPr lang="fr-FR"/>
          </a:p>
        </p:txBody>
      </p:sp>
    </p:spTree>
    <p:extLst>
      <p:ext uri="{BB962C8B-B14F-4D97-AF65-F5344CB8AC3E}">
        <p14:creationId xmlns:p14="http://schemas.microsoft.com/office/powerpoint/2010/main" val="420609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27</a:t>
            </a:fld>
            <a:endParaRPr lang="fr-FR"/>
          </a:p>
        </p:txBody>
      </p:sp>
    </p:spTree>
    <p:extLst>
      <p:ext uri="{BB962C8B-B14F-4D97-AF65-F5344CB8AC3E}">
        <p14:creationId xmlns:p14="http://schemas.microsoft.com/office/powerpoint/2010/main" val="285172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8325B8-6EC7-4661-AB6D-2BB0BD21D7E9}" type="slidenum">
              <a:rPr lang="fr-FR" smtClean="0"/>
              <a:pPr>
                <a:defRPr/>
              </a:pPr>
              <a:t>28</a:t>
            </a:fld>
            <a:endParaRPr lang="fr-FR"/>
          </a:p>
        </p:txBody>
      </p:sp>
    </p:spTree>
    <p:extLst>
      <p:ext uri="{BB962C8B-B14F-4D97-AF65-F5344CB8AC3E}">
        <p14:creationId xmlns:p14="http://schemas.microsoft.com/office/powerpoint/2010/main" val="388715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6" name="Date Placeholder 3"/>
          <p:cNvSpPr>
            <a:spLocks noGrp="1"/>
          </p:cNvSpPr>
          <p:nvPr>
            <p:ph type="dt" sz="half" idx="10"/>
          </p:nvPr>
        </p:nvSpPr>
        <p:spPr/>
        <p:txBody>
          <a:bodyPr/>
          <a:lstStyle>
            <a:lvl1pPr>
              <a:defRPr/>
            </a:lvl1pPr>
          </a:lstStyle>
          <a:p>
            <a:pPr>
              <a:defRPr/>
            </a:pPr>
            <a:fld id="{01BAE365-FD13-4A4E-88BE-7DCE626FA3F3}" type="datetime1">
              <a:rPr lang="fr-FR"/>
              <a:pPr>
                <a:defRPr/>
              </a:pPr>
              <a:t>15/04/2021</a:t>
            </a:fld>
            <a:endParaRPr lang="fr-FR"/>
          </a:p>
        </p:txBody>
      </p:sp>
      <p:sp>
        <p:nvSpPr>
          <p:cNvPr id="7"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B6C3901A-A710-4465-A56E-E608E5E6C402}" type="slidenum">
              <a:rPr lang="fr-FR"/>
              <a:pPr>
                <a:defRPr/>
              </a:pPr>
              <a:t>‹#›</a:t>
            </a:fld>
            <a:endParaRPr lang="fr-FR"/>
          </a:p>
        </p:txBody>
      </p:sp>
    </p:spTree>
    <p:extLst>
      <p:ext uri="{BB962C8B-B14F-4D97-AF65-F5344CB8AC3E}">
        <p14:creationId xmlns:p14="http://schemas.microsoft.com/office/powerpoint/2010/main" val="2953418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C01A55CF-5EE4-4EB5-8256-8FD8588870C9}" type="datetime1">
              <a:rPr lang="fr-FR"/>
              <a:pPr>
                <a:defRPr/>
              </a:pPr>
              <a:t>15/04/2021</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EE19227C-492E-4AB1-AE5C-51B1B96C98C4}" type="slidenum">
              <a:rPr lang="fr-FR"/>
              <a:pPr>
                <a:defRPr/>
              </a:pPr>
              <a:t>‹#›</a:t>
            </a:fld>
            <a:endParaRPr lang="fr-FR"/>
          </a:p>
        </p:txBody>
      </p:sp>
    </p:spTree>
    <p:extLst>
      <p:ext uri="{BB962C8B-B14F-4D97-AF65-F5344CB8AC3E}">
        <p14:creationId xmlns:p14="http://schemas.microsoft.com/office/powerpoint/2010/main" val="38598861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F5F58136-6850-42D6-BEA8-D9138AA8010F}" type="datetime1">
              <a:rPr lang="fr-FR"/>
              <a:pPr>
                <a:defRPr/>
              </a:pPr>
              <a:t>15/04/2021</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968C28F8-84CD-4AC3-B743-2D3CB1D112A4}" type="slidenum">
              <a:rPr lang="fr-FR"/>
              <a:pPr>
                <a:defRPr/>
              </a:pPr>
              <a:t>‹#›</a:t>
            </a:fld>
            <a:endParaRPr lang="fr-FR"/>
          </a:p>
        </p:txBody>
      </p:sp>
    </p:spTree>
    <p:extLst>
      <p:ext uri="{BB962C8B-B14F-4D97-AF65-F5344CB8AC3E}">
        <p14:creationId xmlns:p14="http://schemas.microsoft.com/office/powerpoint/2010/main" val="36935859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9A420AC5-2600-41C3-8504-647DAE697E4F}" type="datetime1">
              <a:rPr lang="fr-FR"/>
              <a:pPr>
                <a:defRPr/>
              </a:pPr>
              <a:t>15/04/2021</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3784E704-6B6F-48F4-9B45-37C4249E91D4}" type="slidenum">
              <a:rPr lang="fr-FR"/>
              <a:pPr>
                <a:defRPr/>
              </a:pPr>
              <a:t>‹#›</a:t>
            </a:fld>
            <a:endParaRPr lang="fr-FR"/>
          </a:p>
        </p:txBody>
      </p:sp>
    </p:spTree>
    <p:extLst>
      <p:ext uri="{BB962C8B-B14F-4D97-AF65-F5344CB8AC3E}">
        <p14:creationId xmlns:p14="http://schemas.microsoft.com/office/powerpoint/2010/main" val="24525076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fr-FR"/>
              <a:t>Modifiez le style du titre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80FFDF04-4F5C-4A55-AD46-B366734A8AFD}" type="datetime1">
              <a:rPr lang="fr-FR"/>
              <a:pPr>
                <a:defRPr/>
              </a:pPr>
              <a:t>15/04/2021</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6" name="Slide Number Placeholder 5"/>
          <p:cNvSpPr>
            <a:spLocks noGrp="1"/>
          </p:cNvSpPr>
          <p:nvPr>
            <p:ph type="sldNum" sz="quarter" idx="12"/>
          </p:nvPr>
        </p:nvSpPr>
        <p:spPr/>
        <p:txBody>
          <a:bodyPr/>
          <a:lstStyle>
            <a:lvl1pPr>
              <a:defRPr/>
            </a:lvl1pPr>
          </a:lstStyle>
          <a:p>
            <a:pPr>
              <a:defRPr/>
            </a:pPr>
            <a:fld id="{2F358527-42C2-4284-BC92-2BFDF0A450B1}" type="slidenum">
              <a:rPr lang="fr-FR"/>
              <a:pPr>
                <a:defRPr/>
              </a:pPr>
              <a:t>‹#›</a:t>
            </a:fld>
            <a:endParaRPr lang="fr-FR"/>
          </a:p>
        </p:txBody>
      </p:sp>
    </p:spTree>
    <p:extLst>
      <p:ext uri="{BB962C8B-B14F-4D97-AF65-F5344CB8AC3E}">
        <p14:creationId xmlns:p14="http://schemas.microsoft.com/office/powerpoint/2010/main" val="23432326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5D2AC968-0D43-47AE-BE11-69CB6A96DB4F}" type="datetime1">
              <a:rPr lang="fr-FR"/>
              <a:pPr>
                <a:defRPr/>
              </a:pPr>
              <a:t>15/04/2021</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7" name="Slide Number Placeholder 5"/>
          <p:cNvSpPr>
            <a:spLocks noGrp="1"/>
          </p:cNvSpPr>
          <p:nvPr>
            <p:ph type="sldNum" sz="quarter" idx="12"/>
          </p:nvPr>
        </p:nvSpPr>
        <p:spPr/>
        <p:txBody>
          <a:bodyPr/>
          <a:lstStyle>
            <a:lvl1pPr>
              <a:defRPr/>
            </a:lvl1pPr>
          </a:lstStyle>
          <a:p>
            <a:pPr>
              <a:defRPr/>
            </a:pPr>
            <a:fld id="{186E4D76-4DED-4397-940E-32541E506961}" type="slidenum">
              <a:rPr lang="fr-FR"/>
              <a:pPr>
                <a:defRPr/>
              </a:pPr>
              <a:t>‹#›</a:t>
            </a:fld>
            <a:endParaRPr lang="fr-FR"/>
          </a:p>
        </p:txBody>
      </p:sp>
    </p:spTree>
    <p:extLst>
      <p:ext uri="{BB962C8B-B14F-4D97-AF65-F5344CB8AC3E}">
        <p14:creationId xmlns:p14="http://schemas.microsoft.com/office/powerpoint/2010/main" val="37619742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3673FF79-D696-4AAF-9F06-EDD5712DADDF}" type="datetime1">
              <a:rPr lang="fr-FR"/>
              <a:pPr>
                <a:defRPr/>
              </a:pPr>
              <a:t>15/04/2021</a:t>
            </a:fld>
            <a:endParaRPr lang="fr-FR"/>
          </a:p>
        </p:txBody>
      </p:sp>
      <p:sp>
        <p:nvSpPr>
          <p:cNvPr id="8"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9" name="Slide Number Placeholder 5"/>
          <p:cNvSpPr>
            <a:spLocks noGrp="1"/>
          </p:cNvSpPr>
          <p:nvPr>
            <p:ph type="sldNum" sz="quarter" idx="12"/>
          </p:nvPr>
        </p:nvSpPr>
        <p:spPr/>
        <p:txBody>
          <a:bodyPr/>
          <a:lstStyle>
            <a:lvl1pPr>
              <a:defRPr/>
            </a:lvl1pPr>
          </a:lstStyle>
          <a:p>
            <a:pPr>
              <a:defRPr/>
            </a:pPr>
            <a:fld id="{357150DC-BD06-4890-A7F0-21B1E0E8564C}" type="slidenum">
              <a:rPr lang="fr-FR"/>
              <a:pPr>
                <a:defRPr/>
              </a:pPr>
              <a:t>‹#›</a:t>
            </a:fld>
            <a:endParaRPr lang="fr-FR"/>
          </a:p>
        </p:txBody>
      </p:sp>
    </p:spTree>
    <p:extLst>
      <p:ext uri="{BB962C8B-B14F-4D97-AF65-F5344CB8AC3E}">
        <p14:creationId xmlns:p14="http://schemas.microsoft.com/office/powerpoint/2010/main" val="11965576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D6B2F3F1-11BA-4D04-8A15-12EED57CDC98}" type="datetime1">
              <a:rPr lang="fr-FR"/>
              <a:pPr>
                <a:defRPr/>
              </a:pPr>
              <a:t>15/04/2021</a:t>
            </a:fld>
            <a:endParaRPr lang="fr-FR"/>
          </a:p>
        </p:txBody>
      </p:sp>
      <p:sp>
        <p:nvSpPr>
          <p:cNvPr id="4"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5" name="Slide Number Placeholder 5"/>
          <p:cNvSpPr>
            <a:spLocks noGrp="1"/>
          </p:cNvSpPr>
          <p:nvPr>
            <p:ph type="sldNum" sz="quarter" idx="12"/>
          </p:nvPr>
        </p:nvSpPr>
        <p:spPr/>
        <p:txBody>
          <a:bodyPr/>
          <a:lstStyle>
            <a:lvl1pPr>
              <a:defRPr/>
            </a:lvl1pPr>
          </a:lstStyle>
          <a:p>
            <a:pPr>
              <a:defRPr/>
            </a:pPr>
            <a:fld id="{42524874-64EF-4CF8-9D02-BF9DF8AE8262}" type="slidenum">
              <a:rPr lang="fr-FR"/>
              <a:pPr>
                <a:defRPr/>
              </a:pPr>
              <a:t>‹#›</a:t>
            </a:fld>
            <a:endParaRPr lang="fr-FR"/>
          </a:p>
        </p:txBody>
      </p:sp>
    </p:spTree>
    <p:extLst>
      <p:ext uri="{BB962C8B-B14F-4D97-AF65-F5344CB8AC3E}">
        <p14:creationId xmlns:p14="http://schemas.microsoft.com/office/powerpoint/2010/main" val="2171287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5FD958-3C6A-4AE4-A7B6-8624ACEC14A5}" type="datetime1">
              <a:rPr lang="fr-FR"/>
              <a:pPr>
                <a:defRPr/>
              </a:pPr>
              <a:t>15/04/2021</a:t>
            </a:fld>
            <a:endParaRPr lang="fr-FR"/>
          </a:p>
        </p:txBody>
      </p:sp>
      <p:sp>
        <p:nvSpPr>
          <p:cNvPr id="3"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4" name="Slide Number Placeholder 5"/>
          <p:cNvSpPr>
            <a:spLocks noGrp="1"/>
          </p:cNvSpPr>
          <p:nvPr>
            <p:ph type="sldNum" sz="quarter" idx="12"/>
          </p:nvPr>
        </p:nvSpPr>
        <p:spPr/>
        <p:txBody>
          <a:bodyPr/>
          <a:lstStyle>
            <a:lvl1pPr>
              <a:defRPr/>
            </a:lvl1pPr>
          </a:lstStyle>
          <a:p>
            <a:pPr>
              <a:defRPr/>
            </a:pPr>
            <a:fld id="{EE33DB81-C82E-485D-BFFF-C43D87278A70}" type="slidenum">
              <a:rPr lang="fr-FR"/>
              <a:pPr>
                <a:defRPr/>
              </a:pPr>
              <a:t>‹#›</a:t>
            </a:fld>
            <a:endParaRPr lang="fr-FR"/>
          </a:p>
        </p:txBody>
      </p:sp>
    </p:spTree>
    <p:extLst>
      <p:ext uri="{BB962C8B-B14F-4D97-AF65-F5344CB8AC3E}">
        <p14:creationId xmlns:p14="http://schemas.microsoft.com/office/powerpoint/2010/main" val="18159629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Title 7"/>
          <p:cNvSpPr>
            <a:spLocks noGrp="1"/>
          </p:cNvSpPr>
          <p:nvPr>
            <p:ph type="title"/>
          </p:nvPr>
        </p:nvSpPr>
        <p:spPr/>
        <p:txBody>
          <a:bodyPr/>
          <a:lstStyle/>
          <a:p>
            <a:r>
              <a:rPr lang="fr-FR"/>
              <a:t>Modifiez le style du titre</a:t>
            </a:r>
            <a:endParaRPr lang="en-US"/>
          </a:p>
        </p:txBody>
      </p:sp>
      <p:sp>
        <p:nvSpPr>
          <p:cNvPr id="5" name="Date Placeholder 3"/>
          <p:cNvSpPr>
            <a:spLocks noGrp="1"/>
          </p:cNvSpPr>
          <p:nvPr>
            <p:ph type="dt" sz="half" idx="10"/>
          </p:nvPr>
        </p:nvSpPr>
        <p:spPr/>
        <p:txBody>
          <a:bodyPr/>
          <a:lstStyle>
            <a:lvl1pPr>
              <a:defRPr/>
            </a:lvl1pPr>
          </a:lstStyle>
          <a:p>
            <a:pPr>
              <a:defRPr/>
            </a:pPr>
            <a:fld id="{3896F902-BE2E-45DA-992E-54130A2A8E0E}" type="datetime1">
              <a:rPr lang="fr-FR"/>
              <a:pPr>
                <a:defRPr/>
              </a:pPr>
              <a:t>15/04/2021</a:t>
            </a:fld>
            <a:endParaRPr lang="fr-FR"/>
          </a:p>
        </p:txBody>
      </p:sp>
      <p:sp>
        <p:nvSpPr>
          <p:cNvPr id="6" name="Footer Placeholder 4"/>
          <p:cNvSpPr>
            <a:spLocks noGrp="1"/>
          </p:cNvSpPr>
          <p:nvPr>
            <p:ph type="ftr" sz="quarter" idx="11"/>
          </p:nvPr>
        </p:nvSpPr>
        <p:spPr/>
        <p:txBody>
          <a:bodyPr/>
          <a:lstStyle>
            <a:lvl1pPr>
              <a:defRPr/>
            </a:lvl1pPr>
          </a:lstStyle>
          <a:p>
            <a:pPr>
              <a:defRPr/>
            </a:pPr>
            <a:r>
              <a:rPr lang="fr-FR"/>
              <a:t>S. KICHENASSAMY   (Université de Reims)</a:t>
            </a:r>
          </a:p>
        </p:txBody>
      </p:sp>
      <p:sp>
        <p:nvSpPr>
          <p:cNvPr id="7" name="Slide Number Placeholder 5"/>
          <p:cNvSpPr>
            <a:spLocks noGrp="1"/>
          </p:cNvSpPr>
          <p:nvPr>
            <p:ph type="sldNum" sz="quarter" idx="12"/>
          </p:nvPr>
        </p:nvSpPr>
        <p:spPr/>
        <p:txBody>
          <a:bodyPr/>
          <a:lstStyle>
            <a:lvl1pPr>
              <a:defRPr/>
            </a:lvl1pPr>
          </a:lstStyle>
          <a:p>
            <a:pPr>
              <a:defRPr/>
            </a:pPr>
            <a:fld id="{504EEDB4-BA2D-46AC-BE2B-2A102C814B1C}" type="slidenum">
              <a:rPr lang="fr-FR"/>
              <a:pPr>
                <a:defRPr/>
              </a:pPr>
              <a:t>‹#›</a:t>
            </a:fld>
            <a:endParaRPr lang="fr-FR"/>
          </a:p>
        </p:txBody>
      </p:sp>
    </p:spTree>
    <p:extLst>
      <p:ext uri="{BB962C8B-B14F-4D97-AF65-F5344CB8AC3E}">
        <p14:creationId xmlns:p14="http://schemas.microsoft.com/office/powerpoint/2010/main" val="15978884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fr-FR"/>
              <a:t>Modifiez le style du titre</a:t>
            </a:r>
            <a:endParaRPr lang="en-US" dirty="0"/>
          </a:p>
        </p:txBody>
      </p:sp>
      <p:sp>
        <p:nvSpPr>
          <p:cNvPr id="7" name="Date Placeholder 4"/>
          <p:cNvSpPr>
            <a:spLocks noGrp="1"/>
          </p:cNvSpPr>
          <p:nvPr>
            <p:ph type="dt" sz="half" idx="10"/>
          </p:nvPr>
        </p:nvSpPr>
        <p:spPr/>
        <p:txBody>
          <a:bodyPr/>
          <a:lstStyle>
            <a:lvl1pPr>
              <a:defRPr/>
            </a:lvl1pPr>
          </a:lstStyle>
          <a:p>
            <a:pPr>
              <a:defRPr/>
            </a:pPr>
            <a:fld id="{CB9E9B97-FE86-4E0F-A1A0-146F70BB57C3}" type="datetime1">
              <a:rPr lang="fr-FR"/>
              <a:pPr>
                <a:defRPr/>
              </a:pPr>
              <a:t>15/04/2021</a:t>
            </a:fld>
            <a:endParaRPr lang="fr-FR"/>
          </a:p>
        </p:txBody>
      </p:sp>
      <p:sp>
        <p:nvSpPr>
          <p:cNvPr id="9" name="Footer Placeholder 5"/>
          <p:cNvSpPr>
            <a:spLocks noGrp="1"/>
          </p:cNvSpPr>
          <p:nvPr>
            <p:ph type="ftr" sz="quarter" idx="11"/>
          </p:nvPr>
        </p:nvSpPr>
        <p:spPr/>
        <p:txBody>
          <a:bodyPr/>
          <a:lstStyle>
            <a:lvl1pPr>
              <a:defRPr/>
            </a:lvl1pPr>
          </a:lstStyle>
          <a:p>
            <a:pPr>
              <a:defRPr/>
            </a:pPr>
            <a:r>
              <a:rPr lang="fr-FR"/>
              <a:t>S. KICHENASSAMY   (Université de Reims)</a:t>
            </a:r>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DBC3E86C-828E-4028-BC3B-BABA354EE93B}" type="slidenum">
              <a:rPr lang="fr-FR"/>
              <a:pPr>
                <a:defRPr/>
              </a:pPr>
              <a:t>‹#›</a:t>
            </a:fld>
            <a:endParaRPr lang="fr-FR"/>
          </a:p>
        </p:txBody>
      </p:sp>
    </p:spTree>
    <p:extLst>
      <p:ext uri="{BB962C8B-B14F-4D97-AF65-F5344CB8AC3E}">
        <p14:creationId xmlns:p14="http://schemas.microsoft.com/office/powerpoint/2010/main" val="21922975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fr-FR"/>
              <a:t>Modifiez le style du titre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defRPr>
            </a:lvl1pPr>
          </a:lstStyle>
          <a:p>
            <a:pPr>
              <a:defRPr/>
            </a:pPr>
            <a:fld id="{7A24EBAE-7D7F-4670-9FDD-B942F97737FA}" type="datetime1">
              <a:rPr lang="fr-FR"/>
              <a:pPr>
                <a:defRPr/>
              </a:pPr>
              <a:t>15/04/2021</a:t>
            </a:fld>
            <a:endParaRPr lang="fr-FR"/>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defRPr>
            </a:lvl1pPr>
          </a:lstStyle>
          <a:p>
            <a:pPr>
              <a:defRPr/>
            </a:pPr>
            <a:r>
              <a:rPr lang="fr-FR"/>
              <a:t>S. KICHENASSAMY   (Université de Reims)</a:t>
            </a: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a:solidFill>
                  <a:schemeClr val="tx2"/>
                </a:solidFill>
              </a:defRPr>
            </a:lvl1pPr>
          </a:lstStyle>
          <a:p>
            <a:pPr>
              <a:defRPr/>
            </a:pPr>
            <a:fld id="{375B1513-3A3B-45DC-8337-48A53B136C4A}" type="slidenum">
              <a:rPr lang="fr-FR"/>
              <a:pPr>
                <a:defRPr/>
              </a:pPr>
              <a:t>‹#›</a:t>
            </a:fld>
            <a:endParaRPr lang="fr-F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288" r:id="rId1"/>
    <p:sldLayoutId id="2147484279" r:id="rId2"/>
    <p:sldLayoutId id="2147484280" r:id="rId3"/>
    <p:sldLayoutId id="2147484281" r:id="rId4"/>
    <p:sldLayoutId id="2147484282" r:id="rId5"/>
    <p:sldLayoutId id="2147484283" r:id="rId6"/>
    <p:sldLayoutId id="2147484284" r:id="rId7"/>
    <p:sldLayoutId id="2147484285" r:id="rId8"/>
    <p:sldLayoutId id="2147484289" r:id="rId9"/>
    <p:sldLayoutId id="2147484286" r:id="rId10"/>
    <p:sldLayoutId id="2147484287" r:id="rId11"/>
  </p:sldLayoutIdLst>
  <p:transition/>
  <p:hf sldNum="0" hdr="0" ft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arxiv.org/abs/1012.3864"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250824" y="233645"/>
            <a:ext cx="8642350" cy="4590510"/>
          </a:xfrm>
        </p:spPr>
        <p:txBody>
          <a:bodyPr>
            <a:normAutofit/>
          </a:bodyPr>
          <a:lstStyle/>
          <a:p>
            <a:pPr algn="ctr" eaLnBrk="1" fontAlgn="auto" hangingPunct="1">
              <a:spcAft>
                <a:spcPts val="0"/>
              </a:spcAft>
              <a:defRPr/>
            </a:pPr>
            <a:r>
              <a:rPr lang="ru-RU" sz="3600" dirty="0">
                <a:solidFill>
                  <a:srgbClr val="0070C0"/>
                </a:solidFill>
              </a:rPr>
              <a:t>Неравенство </a:t>
            </a:r>
            <a:br>
              <a:rPr lang="fr-FR" sz="3600" dirty="0">
                <a:solidFill>
                  <a:srgbClr val="0070C0"/>
                </a:solidFill>
              </a:rPr>
            </a:br>
            <a:r>
              <a:rPr lang="ru-RU" sz="3600" dirty="0">
                <a:solidFill>
                  <a:srgbClr val="0070C0"/>
                </a:solidFill>
              </a:rPr>
              <a:t>Коши-Буняковского </a:t>
            </a:r>
            <a:br>
              <a:rPr lang="fr-FR" sz="3600" dirty="0">
                <a:solidFill>
                  <a:srgbClr val="0070C0"/>
                </a:solidFill>
              </a:rPr>
            </a:br>
            <a:r>
              <a:rPr lang="ru-RU" sz="3600" dirty="0">
                <a:solidFill>
                  <a:srgbClr val="0070C0"/>
                </a:solidFill>
              </a:rPr>
              <a:t>и его математические интерпретации</a:t>
            </a:r>
            <a:br>
              <a:rPr lang="fr-FR" sz="3600" dirty="0"/>
            </a:br>
            <a:br>
              <a:rPr lang="fr-FR" sz="3600" dirty="0"/>
            </a:br>
            <a:r>
              <a:rPr lang="fr-FR" sz="3600" dirty="0"/>
              <a:t>        </a:t>
            </a:r>
          </a:p>
        </p:txBody>
      </p:sp>
      <p:sp>
        <p:nvSpPr>
          <p:cNvPr id="4100" name="Espace réservé du pied de page 1"/>
          <p:cNvSpPr>
            <a:spLocks noGrp="1"/>
          </p:cNvSpPr>
          <p:nvPr>
            <p:ph type="ftr" sz="quarter" idx="11"/>
          </p:nvPr>
        </p:nvSpPr>
        <p:spPr bwMode="auto">
          <a:xfrm>
            <a:off x="498979" y="3609019"/>
            <a:ext cx="8146039" cy="3105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az-Cyrl-AZ" sz="3600" dirty="0"/>
              <a:t>Сатйана́д Кишнасса́ми</a:t>
            </a:r>
            <a:endParaRPr lang="fr-FR" sz="3600" dirty="0"/>
          </a:p>
          <a:p>
            <a:pPr algn="ctr" eaLnBrk="1" hangingPunct="1"/>
            <a:r>
              <a:rPr lang="fr-FR" sz="3600" dirty="0"/>
              <a:t>(LMR, CNRS UMR9008, </a:t>
            </a:r>
            <a:r>
              <a:rPr lang="az-Cyrl-AZ" sz="3600" dirty="0"/>
              <a:t>Университет Реймса Шампань-Арденны</a:t>
            </a:r>
            <a:r>
              <a:rPr lang="fr-FR" sz="3600" dirty="0"/>
              <a:t>)</a:t>
            </a:r>
          </a:p>
          <a:p>
            <a:pPr algn="ctr" eaLnBrk="1" hangingPunct="1"/>
            <a:endParaRPr lang="fr-FR" sz="2400" dirty="0"/>
          </a:p>
          <a:p>
            <a:pPr algn="ctr" eaLnBrk="1" hangingPunct="1"/>
            <a:r>
              <a:rPr lang="en-US" sz="2000" i="1" dirty="0"/>
              <a:t>Seminar on the History of Mathematics, St. Petersburg Department of the </a:t>
            </a:r>
            <a:r>
              <a:rPr lang="en-US" sz="2000" i="1" dirty="0" err="1"/>
              <a:t>Steklov</a:t>
            </a:r>
            <a:r>
              <a:rPr lang="en-US" sz="2000" i="1" dirty="0"/>
              <a:t> Mathematical Institute of the Russian Academy of Sciences, Saint Petersburg, April 15, 2021.</a:t>
            </a:r>
            <a:endParaRPr lang="fr-FR" sz="2000" i="1" dirty="0"/>
          </a:p>
          <a:p>
            <a:pPr algn="ctr" eaLnBrk="1" hangingPunct="1"/>
            <a:endParaRPr lang="az-Cyrl-AZ" sz="3600" dirty="0"/>
          </a:p>
          <a:p>
            <a:pPr algn="ctr" eaLnBrk="1" hangingPunct="1"/>
            <a:r>
              <a:rPr lang="fr-FR" sz="1200" dirty="0"/>
              <a:t>  </a:t>
            </a:r>
          </a:p>
          <a:p>
            <a:pPr algn="ctr" eaLnBrk="1" hangingPunct="1"/>
            <a:endParaRPr lang="fr-FR" sz="2400" dirty="0"/>
          </a:p>
          <a:p>
            <a:pPr algn="ctr" eaLnBrk="1" hangingPunct="1"/>
            <a:endParaRPr lang="fr-FR" sz="2400" dirty="0"/>
          </a:p>
          <a:p>
            <a:pPr algn="ctr" eaLnBrk="1" hangingPunct="1"/>
            <a:endParaRPr lang="fr-FR" sz="2400" dirty="0"/>
          </a:p>
        </p:txBody>
      </p:sp>
    </p:spTree>
    <p:extLst>
      <p:ext uri="{BB962C8B-B14F-4D97-AF65-F5344CB8AC3E}">
        <p14:creationId xmlns:p14="http://schemas.microsoft.com/office/powerpoint/2010/main" val="268449671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61509" y="503674"/>
                <a:ext cx="8595955" cy="6075676"/>
              </a:xfrm>
            </p:spPr>
            <p:txBody>
              <a:bodyPr/>
              <a:lstStyle/>
              <a:p>
                <a:r>
                  <a:rPr lang="ru-RU" sz="2400" dirty="0"/>
                  <a:t>Это неравенство настолько привычно нам, что может показаться почти очевидным. Для Буняковского это было прямым следствием «хорошо известного неравенства» </a:t>
                </a:r>
                <a:endParaRPr lang="fr-FR" sz="2400" b="1" i="1" dirty="0">
                  <a:solidFill>
                    <a:srgbClr val="0000FF"/>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1" i="1" dirty="0" smtClean="0">
                          <a:solidFill>
                            <a:srgbClr val="0000FF"/>
                          </a:solidFill>
                          <a:latin typeface="Cambria Math" panose="02040503050406030204" pitchFamily="18" charset="0"/>
                        </a:rPr>
                        <m:t>(</m:t>
                      </m:r>
                      <m:sSubSup>
                        <m:sSubSupPr>
                          <m:ctrlPr>
                            <a:rPr lang="en-US" sz="2400" i="1" dirty="0" smtClean="0">
                              <a:solidFill>
                                <a:srgbClr val="0000FF"/>
                              </a:solidFill>
                              <a:latin typeface="Cambria Math" panose="02040503050406030204" pitchFamily="18" charset="0"/>
                            </a:rPr>
                          </m:ctrlPr>
                        </m:sSubSupPr>
                        <m:e>
                          <m:r>
                            <a:rPr lang="en-US" sz="2400" b="1" i="1" dirty="0" smtClean="0">
                              <a:solidFill>
                                <a:srgbClr val="0000FF"/>
                              </a:solidFill>
                              <a:latin typeface="Cambria Math" panose="02040503050406030204" pitchFamily="18" charset="0"/>
                            </a:rPr>
                            <m:t>𝒂</m:t>
                          </m:r>
                        </m:e>
                        <m:sub>
                          <m:r>
                            <a:rPr lang="en-US" sz="2400" b="1" i="1" dirty="0" smtClean="0">
                              <a:solidFill>
                                <a:srgbClr val="0000FF"/>
                              </a:solidFill>
                              <a:latin typeface="Cambria Math" panose="02040503050406030204" pitchFamily="18" charset="0"/>
                            </a:rPr>
                            <m:t>𝟏</m:t>
                          </m:r>
                        </m:sub>
                        <m:sup>
                          <m:r>
                            <a:rPr lang="en-US" sz="2400" b="1" i="1" dirty="0" smtClean="0">
                              <a:solidFill>
                                <a:srgbClr val="0000FF"/>
                              </a:solidFill>
                              <a:latin typeface="Cambria Math" panose="02040503050406030204" pitchFamily="18" charset="0"/>
                            </a:rPr>
                            <m:t>𝟐</m:t>
                          </m:r>
                        </m:sup>
                      </m:sSubSup>
                      <m:r>
                        <a:rPr lang="en-US" sz="2400" b="1" i="1" dirty="0" smtClean="0">
                          <a:solidFill>
                            <a:srgbClr val="0000FF"/>
                          </a:solidFill>
                          <a:latin typeface="Cambria Math" panose="02040503050406030204" pitchFamily="18" charset="0"/>
                        </a:rPr>
                        <m:t>+⋯+</m:t>
                      </m:r>
                      <m:sSubSup>
                        <m:sSubSupPr>
                          <m:ctrlPr>
                            <a:rPr lang="en-US" sz="2400" i="1" dirty="0" smtClean="0">
                              <a:solidFill>
                                <a:srgbClr val="0000FF"/>
                              </a:solidFill>
                              <a:latin typeface="Cambria Math" panose="02040503050406030204" pitchFamily="18" charset="0"/>
                            </a:rPr>
                          </m:ctrlPr>
                        </m:sSubSupPr>
                        <m:e>
                          <m:r>
                            <a:rPr lang="en-US" sz="2400" b="1" i="1" dirty="0" smtClean="0">
                              <a:solidFill>
                                <a:srgbClr val="0000FF"/>
                              </a:solidFill>
                              <a:latin typeface="Cambria Math" panose="02040503050406030204" pitchFamily="18" charset="0"/>
                            </a:rPr>
                            <m:t>𝒂</m:t>
                          </m:r>
                        </m:e>
                        <m:sub>
                          <m:r>
                            <a:rPr lang="en-US" sz="2400" b="1" i="1" dirty="0" smtClean="0">
                              <a:solidFill>
                                <a:srgbClr val="0000FF"/>
                              </a:solidFill>
                              <a:latin typeface="Cambria Math" panose="02040503050406030204" pitchFamily="18" charset="0"/>
                            </a:rPr>
                            <m:t>𝒏</m:t>
                          </m:r>
                        </m:sub>
                        <m:sup>
                          <m:r>
                            <a:rPr lang="en-US" sz="2400" b="1" i="1" dirty="0" smtClean="0">
                              <a:solidFill>
                                <a:srgbClr val="0000FF"/>
                              </a:solidFill>
                              <a:latin typeface="Cambria Math" panose="02040503050406030204" pitchFamily="18" charset="0"/>
                            </a:rPr>
                            <m:t>𝟐</m:t>
                          </m:r>
                        </m:sup>
                      </m:sSubSup>
                      <m:r>
                        <a:rPr lang="en-US" sz="2400" b="1" i="1" dirty="0" smtClean="0">
                          <a:solidFill>
                            <a:srgbClr val="0000FF"/>
                          </a:solidFill>
                          <a:latin typeface="Cambria Math" panose="02040503050406030204" pitchFamily="18" charset="0"/>
                        </a:rPr>
                        <m:t> )(</m:t>
                      </m:r>
                      <m:sSubSup>
                        <m:sSubSupPr>
                          <m:ctrlPr>
                            <a:rPr lang="en-US" sz="2400" i="1" dirty="0" smtClean="0">
                              <a:solidFill>
                                <a:srgbClr val="0000FF"/>
                              </a:solidFill>
                              <a:latin typeface="Cambria Math" panose="02040503050406030204" pitchFamily="18" charset="0"/>
                            </a:rPr>
                          </m:ctrlPr>
                        </m:sSubSupPr>
                        <m:e>
                          <m:r>
                            <a:rPr lang="en-US" sz="2400" b="1" i="1" dirty="0" smtClean="0">
                              <a:solidFill>
                                <a:srgbClr val="0000FF"/>
                              </a:solidFill>
                              <a:latin typeface="Cambria Math" panose="02040503050406030204" pitchFamily="18" charset="0"/>
                            </a:rPr>
                            <m:t>𝒃</m:t>
                          </m:r>
                        </m:e>
                        <m:sub>
                          <m:r>
                            <a:rPr lang="en-US" sz="2400" b="1" i="1" dirty="0" smtClean="0">
                              <a:solidFill>
                                <a:srgbClr val="0000FF"/>
                              </a:solidFill>
                              <a:latin typeface="Cambria Math" panose="02040503050406030204" pitchFamily="18" charset="0"/>
                            </a:rPr>
                            <m:t>𝟏</m:t>
                          </m:r>
                        </m:sub>
                        <m:sup>
                          <m:r>
                            <a:rPr lang="en-US" sz="2400" b="1" i="1" dirty="0" smtClean="0">
                              <a:solidFill>
                                <a:srgbClr val="0000FF"/>
                              </a:solidFill>
                              <a:latin typeface="Cambria Math" panose="02040503050406030204" pitchFamily="18" charset="0"/>
                            </a:rPr>
                            <m:t>𝟐</m:t>
                          </m:r>
                        </m:sup>
                      </m:sSubSup>
                      <m:r>
                        <a:rPr lang="en-US" sz="2400" b="1" i="1" dirty="0" smtClean="0">
                          <a:solidFill>
                            <a:srgbClr val="0000FF"/>
                          </a:solidFill>
                          <a:latin typeface="Cambria Math" panose="02040503050406030204" pitchFamily="18" charset="0"/>
                        </a:rPr>
                        <m:t>+⋯+</m:t>
                      </m:r>
                      <m:sSubSup>
                        <m:sSubSupPr>
                          <m:ctrlPr>
                            <a:rPr lang="en-US" sz="2400" i="1" dirty="0" smtClean="0">
                              <a:solidFill>
                                <a:srgbClr val="0000FF"/>
                              </a:solidFill>
                              <a:latin typeface="Cambria Math" panose="02040503050406030204" pitchFamily="18" charset="0"/>
                            </a:rPr>
                          </m:ctrlPr>
                        </m:sSubSupPr>
                        <m:e>
                          <m:r>
                            <a:rPr lang="en-US" sz="2400" b="1" i="1" dirty="0" smtClean="0">
                              <a:solidFill>
                                <a:srgbClr val="0000FF"/>
                              </a:solidFill>
                              <a:latin typeface="Cambria Math" panose="02040503050406030204" pitchFamily="18" charset="0"/>
                            </a:rPr>
                            <m:t>𝒃</m:t>
                          </m:r>
                        </m:e>
                        <m:sub>
                          <m:r>
                            <a:rPr lang="en-US" sz="2400" b="1" i="1" dirty="0" smtClean="0">
                              <a:solidFill>
                                <a:srgbClr val="0000FF"/>
                              </a:solidFill>
                              <a:latin typeface="Cambria Math" panose="02040503050406030204" pitchFamily="18" charset="0"/>
                            </a:rPr>
                            <m:t>𝒏</m:t>
                          </m:r>
                        </m:sub>
                        <m:sup>
                          <m:r>
                            <a:rPr lang="en-US" sz="2400" b="1" i="1" dirty="0" smtClean="0">
                              <a:solidFill>
                                <a:srgbClr val="0000FF"/>
                              </a:solidFill>
                              <a:latin typeface="Cambria Math" panose="02040503050406030204" pitchFamily="18" charset="0"/>
                            </a:rPr>
                            <m:t>𝟐</m:t>
                          </m:r>
                        </m:sup>
                      </m:sSubSup>
                      <m:r>
                        <a:rPr lang="en-US" sz="2400" b="1" i="1" dirty="0" smtClean="0">
                          <a:solidFill>
                            <a:srgbClr val="0000FF"/>
                          </a:solidFill>
                          <a:latin typeface="Cambria Math" panose="02040503050406030204" pitchFamily="18" charset="0"/>
                        </a:rPr>
                        <m:t> )&gt;</m:t>
                      </m:r>
                      <m:sSup>
                        <m:sSupPr>
                          <m:ctrlPr>
                            <a:rPr lang="en-US" sz="2400" i="1" dirty="0" smtClean="0">
                              <a:solidFill>
                                <a:srgbClr val="0000FF"/>
                              </a:solidFill>
                              <a:latin typeface="Cambria Math" panose="02040503050406030204" pitchFamily="18" charset="0"/>
                            </a:rPr>
                          </m:ctrlPr>
                        </m:sSupPr>
                        <m:e>
                          <m:d>
                            <m:dPr>
                              <m:ctrlPr>
                                <a:rPr lang="en-US" sz="2400" i="1" dirty="0" smtClean="0">
                                  <a:solidFill>
                                    <a:srgbClr val="0000FF"/>
                                  </a:solidFill>
                                  <a:latin typeface="Cambria Math" panose="02040503050406030204" pitchFamily="18" charset="0"/>
                                </a:rPr>
                              </m:ctrlPr>
                            </m:dPr>
                            <m:e>
                              <m:sSub>
                                <m:sSubPr>
                                  <m:ctrlPr>
                                    <a:rPr lang="en-US" sz="2400" i="1" dirty="0" smtClean="0">
                                      <a:solidFill>
                                        <a:srgbClr val="0000FF"/>
                                      </a:solidFill>
                                      <a:latin typeface="Cambria Math" panose="02040503050406030204" pitchFamily="18" charset="0"/>
                                    </a:rPr>
                                  </m:ctrlPr>
                                </m:sSubPr>
                                <m:e>
                                  <m:r>
                                    <a:rPr lang="en-US" sz="2400" b="1" i="1" dirty="0" smtClean="0">
                                      <a:solidFill>
                                        <a:srgbClr val="0000FF"/>
                                      </a:solidFill>
                                      <a:latin typeface="Cambria Math" panose="02040503050406030204" pitchFamily="18" charset="0"/>
                                    </a:rPr>
                                    <m:t>𝒂</m:t>
                                  </m:r>
                                </m:e>
                                <m:sub>
                                  <m:r>
                                    <a:rPr lang="en-US" sz="2400" b="1" i="1" dirty="0" smtClean="0">
                                      <a:solidFill>
                                        <a:srgbClr val="0000FF"/>
                                      </a:solidFill>
                                      <a:latin typeface="Cambria Math" panose="02040503050406030204" pitchFamily="18" charset="0"/>
                                    </a:rPr>
                                    <m:t>𝟏</m:t>
                                  </m:r>
                                </m:sub>
                              </m:sSub>
                              <m:r>
                                <a:rPr lang="en-US" sz="2400" b="1" i="1" dirty="0" smtClean="0">
                                  <a:solidFill>
                                    <a:srgbClr val="0000FF"/>
                                  </a:solidFill>
                                  <a:latin typeface="Cambria Math" panose="02040503050406030204" pitchFamily="18" charset="0"/>
                                </a:rPr>
                                <m:t> </m:t>
                              </m:r>
                              <m:sSub>
                                <m:sSubPr>
                                  <m:ctrlPr>
                                    <a:rPr lang="en-US" sz="2400" i="1" dirty="0" smtClean="0">
                                      <a:solidFill>
                                        <a:srgbClr val="0000FF"/>
                                      </a:solidFill>
                                      <a:latin typeface="Cambria Math" panose="02040503050406030204" pitchFamily="18" charset="0"/>
                                    </a:rPr>
                                  </m:ctrlPr>
                                </m:sSubPr>
                                <m:e>
                                  <m:r>
                                    <a:rPr lang="en-US" sz="2400" b="1" i="1" dirty="0" smtClean="0">
                                      <a:solidFill>
                                        <a:srgbClr val="0000FF"/>
                                      </a:solidFill>
                                      <a:latin typeface="Cambria Math" panose="02040503050406030204" pitchFamily="18" charset="0"/>
                                    </a:rPr>
                                    <m:t>𝒃</m:t>
                                  </m:r>
                                </m:e>
                                <m:sub>
                                  <m:r>
                                    <a:rPr lang="en-US" sz="2400" b="1" i="1" dirty="0" smtClean="0">
                                      <a:solidFill>
                                        <a:srgbClr val="0000FF"/>
                                      </a:solidFill>
                                      <a:latin typeface="Cambria Math" panose="02040503050406030204" pitchFamily="18" charset="0"/>
                                    </a:rPr>
                                    <m:t>𝟏</m:t>
                                  </m:r>
                                </m:sub>
                              </m:sSub>
                              <m:r>
                                <a:rPr lang="en-US" sz="2400" b="1" i="1" dirty="0" smtClean="0">
                                  <a:solidFill>
                                    <a:srgbClr val="0000FF"/>
                                  </a:solidFill>
                                  <a:latin typeface="Cambria Math" panose="02040503050406030204" pitchFamily="18" charset="0"/>
                                </a:rPr>
                                <m:t>+⋯+</m:t>
                              </m:r>
                              <m:sSub>
                                <m:sSubPr>
                                  <m:ctrlPr>
                                    <a:rPr lang="en-US" sz="2400" i="1" dirty="0" err="1" smtClean="0">
                                      <a:solidFill>
                                        <a:srgbClr val="0000FF"/>
                                      </a:solidFill>
                                      <a:latin typeface="Cambria Math" panose="02040503050406030204" pitchFamily="18" charset="0"/>
                                    </a:rPr>
                                  </m:ctrlPr>
                                </m:sSubPr>
                                <m:e>
                                  <m:r>
                                    <a:rPr lang="en-US" sz="2400" b="1" i="1" dirty="0" err="1" smtClean="0">
                                      <a:solidFill>
                                        <a:srgbClr val="0000FF"/>
                                      </a:solidFill>
                                      <a:latin typeface="Cambria Math" panose="02040503050406030204" pitchFamily="18" charset="0"/>
                                    </a:rPr>
                                    <m:t>𝒂</m:t>
                                  </m:r>
                                </m:e>
                                <m:sub>
                                  <m:r>
                                    <a:rPr lang="en-US" sz="2400" b="1" i="1" dirty="0" err="1" smtClean="0">
                                      <a:solidFill>
                                        <a:srgbClr val="0000FF"/>
                                      </a:solidFill>
                                      <a:latin typeface="Cambria Math" panose="02040503050406030204" pitchFamily="18" charset="0"/>
                                    </a:rPr>
                                    <m:t>𝒏</m:t>
                                  </m:r>
                                </m:sub>
                              </m:sSub>
                              <m:r>
                                <a:rPr lang="en-US" sz="2400" b="1" i="1" dirty="0" smtClean="0">
                                  <a:solidFill>
                                    <a:srgbClr val="0000FF"/>
                                  </a:solidFill>
                                  <a:latin typeface="Cambria Math" panose="02040503050406030204" pitchFamily="18" charset="0"/>
                                </a:rPr>
                                <m:t> </m:t>
                              </m:r>
                              <m:sSub>
                                <m:sSubPr>
                                  <m:ctrlPr>
                                    <a:rPr lang="en-US" sz="2400" i="1" dirty="0" err="1" smtClean="0">
                                      <a:solidFill>
                                        <a:srgbClr val="0000FF"/>
                                      </a:solidFill>
                                      <a:latin typeface="Cambria Math" panose="02040503050406030204" pitchFamily="18" charset="0"/>
                                    </a:rPr>
                                  </m:ctrlPr>
                                </m:sSubPr>
                                <m:e>
                                  <m:r>
                                    <a:rPr lang="en-US" sz="2400" b="1" i="1" dirty="0" err="1" smtClean="0">
                                      <a:solidFill>
                                        <a:srgbClr val="0000FF"/>
                                      </a:solidFill>
                                      <a:latin typeface="Cambria Math" panose="02040503050406030204" pitchFamily="18" charset="0"/>
                                    </a:rPr>
                                    <m:t>𝒃</m:t>
                                  </m:r>
                                </m:e>
                                <m:sub>
                                  <m:r>
                                    <a:rPr lang="en-US" sz="2400" b="1" i="1" dirty="0" err="1" smtClean="0">
                                      <a:solidFill>
                                        <a:srgbClr val="0000FF"/>
                                      </a:solidFill>
                                      <a:latin typeface="Cambria Math" panose="02040503050406030204" pitchFamily="18" charset="0"/>
                                    </a:rPr>
                                    <m:t>𝒏</m:t>
                                  </m:r>
                                </m:sub>
                              </m:sSub>
                              <m:r>
                                <a:rPr lang="en-US" sz="2400" b="1" i="1" dirty="0" smtClean="0">
                                  <a:solidFill>
                                    <a:srgbClr val="0000FF"/>
                                  </a:solidFill>
                                  <a:latin typeface="Cambria Math" panose="02040503050406030204" pitchFamily="18" charset="0"/>
                                </a:rPr>
                                <m:t> </m:t>
                              </m:r>
                            </m:e>
                          </m:d>
                        </m:e>
                        <m:sup>
                          <m:r>
                            <a:rPr lang="en-US" sz="2400" b="1" i="1" dirty="0" smtClean="0">
                              <a:solidFill>
                                <a:srgbClr val="0000FF"/>
                              </a:solidFill>
                              <a:latin typeface="Cambria Math" panose="02040503050406030204" pitchFamily="18" charset="0"/>
                            </a:rPr>
                            <m:t>𝟐</m:t>
                          </m:r>
                        </m:sup>
                      </m:sSup>
                      <m:r>
                        <a:rPr lang="en-US" sz="2400" i="1" dirty="0" smtClean="0">
                          <a:solidFill>
                            <a:srgbClr val="0000FF"/>
                          </a:solidFill>
                          <a:latin typeface="Cambria Math" panose="02040503050406030204" pitchFamily="18" charset="0"/>
                        </a:rPr>
                        <m:t>,</m:t>
                      </m:r>
                    </m:oMath>
                  </m:oMathPara>
                </a14:m>
                <a:endParaRPr lang="en-US" sz="2400" dirty="0">
                  <a:solidFill>
                    <a:srgbClr val="0000FF"/>
                  </a:solidFill>
                </a:endParaRPr>
              </a:p>
              <a:p>
                <a:r>
                  <a:rPr lang="ru-RU" sz="2400" dirty="0"/>
                  <a:t>используемого в том, что сейчас мы называем «суммами Римана».</a:t>
                </a:r>
                <a:r>
                  <a:rPr lang="fr-FR" sz="2400" dirty="0"/>
                  <a:t> </a:t>
                </a:r>
                <a:r>
                  <a:rPr lang="ru-RU" sz="2400" dirty="0"/>
                  <a:t>Наверное, его читатели узнали бы ссылку на примечание II к лекциям </a:t>
                </a:r>
                <a:r>
                  <a:rPr lang="fr-FR" sz="2400" dirty="0"/>
                  <a:t>O. </a:t>
                </a:r>
                <a:r>
                  <a:rPr lang="ru-RU" sz="2400" dirty="0"/>
                  <a:t>Коши 1821 года, обсуждаемым ниже; фактически, во многих местах статьи используются обозначения </a:t>
                </a:r>
                <a:r>
                  <a:rPr lang="fr-FR" sz="2400" dirty="0"/>
                  <a:t>A. </a:t>
                </a:r>
                <a:r>
                  <a:rPr lang="ru-RU" sz="2400" dirty="0"/>
                  <a:t>Коши.</a:t>
                </a:r>
                <a:r>
                  <a:rPr lang="fr-FR" sz="2400" dirty="0"/>
                  <a:t> </a:t>
                </a:r>
              </a:p>
              <a:p>
                <a:r>
                  <a:rPr lang="ru-RU" sz="2400" dirty="0"/>
                  <a:t>Результат сравнения средних геометрических и арифметических (</a:t>
                </a:r>
                <a:r>
                  <a:rPr lang="ru-RU" sz="2400" dirty="0">
                    <a:solidFill>
                      <a:srgbClr val="0000FF"/>
                    </a:solidFill>
                  </a:rPr>
                  <a:t>К. Маклаурин</a:t>
                </a:r>
                <a:r>
                  <a:rPr lang="ru-RU" sz="2400" dirty="0"/>
                  <a:t>, 1726, 1729; </a:t>
                </a:r>
                <a:r>
                  <a:rPr lang="ru-RU" sz="2400" dirty="0">
                    <a:solidFill>
                      <a:srgbClr val="0000FF"/>
                    </a:solidFill>
                  </a:rPr>
                  <a:t>О. Шлемильх</a:t>
                </a:r>
                <a:r>
                  <a:rPr lang="ru-RU" sz="2400" dirty="0"/>
                  <a:t> 1885….) </a:t>
                </a:r>
                <a:endParaRPr lang="en-US" sz="2400" dirty="0">
                  <a:solidFill>
                    <a:srgbClr val="0000FF"/>
                  </a:solidFill>
                </a:endParaRPr>
              </a:p>
              <a:p>
                <a:endParaRPr lang="fr-FR" dirty="0"/>
              </a:p>
              <a:p>
                <a:endParaRPr lang="fr-FR"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161509" y="503674"/>
                <a:ext cx="8595955" cy="6075676"/>
              </a:xfrm>
              <a:blipFill>
                <a:blip r:embed="rId2"/>
                <a:stretch>
                  <a:fillRect l="-1063" t="-703" r="-1205"/>
                </a:stretch>
              </a:blipFill>
            </p:spPr>
            <p:txBody>
              <a:bodyPr/>
              <a:lstStyle/>
              <a:p>
                <a:r>
                  <a:rPr lang="fr-FR">
                    <a:noFill/>
                  </a:rPr>
                  <a:t> </a:t>
                </a:r>
              </a:p>
            </p:txBody>
          </p:sp>
        </mc:Fallback>
      </mc:AlternateContent>
      <p:sp>
        <p:nvSpPr>
          <p:cNvPr id="4" name="Titre 1">
            <a:extLst>
              <a:ext uri="{FF2B5EF4-FFF2-40B4-BE49-F238E27FC236}">
                <a16:creationId xmlns:a16="http://schemas.microsoft.com/office/drawing/2014/main" id="{A4B11970-A599-49BC-BA8B-14986EAB2AEB}"/>
              </a:ext>
            </a:extLst>
          </p:cNvPr>
          <p:cNvSpPr>
            <a:spLocks noGrp="1"/>
          </p:cNvSpPr>
          <p:nvPr>
            <p:ph type="title"/>
          </p:nvPr>
        </p:nvSpPr>
        <p:spPr>
          <a:xfrm>
            <a:off x="457200" y="-210777"/>
            <a:ext cx="5791200" cy="579437"/>
          </a:xfrm>
        </p:spPr>
        <p:txBody>
          <a:bodyPr>
            <a:normAutofit fontScale="90000"/>
          </a:bodyPr>
          <a:lstStyle/>
          <a:p>
            <a:endParaRPr lang="fr-FR" dirty="0"/>
          </a:p>
        </p:txBody>
      </p:sp>
    </p:spTree>
    <p:extLst>
      <p:ext uri="{BB962C8B-B14F-4D97-AF65-F5344CB8AC3E}">
        <p14:creationId xmlns:p14="http://schemas.microsoft.com/office/powerpoint/2010/main" val="28357956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61510" y="692315"/>
            <a:ext cx="8595955" cy="6165685"/>
          </a:xfrm>
        </p:spPr>
        <p:txBody>
          <a:bodyPr/>
          <a:lstStyle/>
          <a:p>
            <a:r>
              <a:rPr lang="ru-RU"/>
              <a:t>В</a:t>
            </a:r>
            <a:r>
              <a:rPr lang="ru-RU" dirty="0"/>
              <a:t> </a:t>
            </a:r>
            <a:r>
              <a:rPr lang="ru-RU"/>
              <a:t>этой </a:t>
            </a:r>
            <a:r>
              <a:rPr lang="ru-RU" dirty="0"/>
              <a:t>статье мы предполагаем, что неравенство Буняковского </a:t>
            </a:r>
            <a:r>
              <a:rPr lang="ru-RU" dirty="0">
                <a:solidFill>
                  <a:srgbClr val="0000FF"/>
                </a:solidFill>
              </a:rPr>
              <a:t>может быть</a:t>
            </a:r>
            <a:r>
              <a:rPr lang="ru-RU" dirty="0"/>
              <a:t> правильно </a:t>
            </a:r>
            <a:r>
              <a:rPr lang="ru-RU" dirty="0">
                <a:solidFill>
                  <a:srgbClr val="0000FF"/>
                </a:solidFill>
              </a:rPr>
              <a:t>понято</a:t>
            </a:r>
            <a:r>
              <a:rPr lang="ru-RU" dirty="0"/>
              <a:t>, </a:t>
            </a:r>
            <a:r>
              <a:rPr lang="ru-RU" dirty="0">
                <a:solidFill>
                  <a:srgbClr val="0000FF"/>
                </a:solidFill>
              </a:rPr>
              <a:t>только</a:t>
            </a:r>
            <a:r>
              <a:rPr lang="ru-RU" dirty="0"/>
              <a:t> если рассматривать его как встроенное в </a:t>
            </a:r>
            <a:r>
              <a:rPr lang="ru-RU" dirty="0">
                <a:solidFill>
                  <a:srgbClr val="0000FF"/>
                </a:solidFill>
              </a:rPr>
              <a:t>математический дискурс, который придает ему смысл</a:t>
            </a:r>
            <a:r>
              <a:rPr lang="ru-RU" dirty="0"/>
              <a:t>, и что то же самое касается всех неравенств, огульно обозначаемых как «неравенство Коши-Буняковского-Шварца». </a:t>
            </a:r>
            <a:endParaRPr lang="fr-FR" dirty="0"/>
          </a:p>
          <a:p>
            <a:r>
              <a:rPr lang="ru-RU" dirty="0"/>
              <a:t>На это привычное можно рассматривать - </a:t>
            </a:r>
            <a:r>
              <a:rPr lang="ru-RU" dirty="0">
                <a:solidFill>
                  <a:schemeClr val="tx2"/>
                </a:solidFill>
              </a:rPr>
              <a:t>анахронично! </a:t>
            </a:r>
            <a:r>
              <a:rPr lang="ru-RU" dirty="0"/>
              <a:t>- как </a:t>
            </a:r>
            <a:r>
              <a:rPr lang="ru-RU" dirty="0">
                <a:solidFill>
                  <a:srgbClr val="0000FF"/>
                </a:solidFill>
              </a:rPr>
              <a:t>частный случай </a:t>
            </a:r>
            <a:r>
              <a:rPr lang="ru-RU" dirty="0"/>
              <a:t>того факта, что </a:t>
            </a:r>
            <a:r>
              <a:rPr lang="ru-RU" dirty="0">
                <a:solidFill>
                  <a:srgbClr val="0000FF"/>
                </a:solidFill>
              </a:rPr>
              <a:t>ортогональная проекция </a:t>
            </a:r>
            <a:r>
              <a:rPr lang="ru-RU" dirty="0"/>
              <a:t>на линию в пространстве </a:t>
            </a:r>
            <a:r>
              <a:rPr lang="fr-FR" i="1" dirty="0"/>
              <a:t>n</a:t>
            </a:r>
            <a:r>
              <a:rPr lang="ru-RU" dirty="0"/>
              <a:t> измерений со скалярным произведением </a:t>
            </a:r>
            <a:r>
              <a:rPr lang="ru-RU" dirty="0">
                <a:solidFill>
                  <a:srgbClr val="0000FF"/>
                </a:solidFill>
              </a:rPr>
              <a:t>уменьшает норму</a:t>
            </a:r>
            <a:r>
              <a:rPr lang="ru-RU" dirty="0"/>
              <a:t>; оно может быть выведено из «неравенства (Роджерса-) Гёльдера» и т. д. </a:t>
            </a:r>
            <a:endParaRPr lang="fr-FR" dirty="0"/>
          </a:p>
          <a:p>
            <a:r>
              <a:rPr lang="ru-RU" dirty="0">
                <a:solidFill>
                  <a:srgbClr val="FF0000"/>
                </a:solidFill>
              </a:rPr>
              <a:t>Существенно различные (более поздние) обобщения </a:t>
            </a:r>
            <a:r>
              <a:rPr lang="en-US" dirty="0"/>
              <a:t>“(Rogers-) </a:t>
            </a:r>
            <a:r>
              <a:rPr lang="en-US" dirty="0" err="1"/>
              <a:t>Hölder</a:t>
            </a:r>
            <a:r>
              <a:rPr lang="en-US" dirty="0"/>
              <a:t> inequality” + “</a:t>
            </a:r>
            <a:r>
              <a:rPr lang="en-US" dirty="0" err="1"/>
              <a:t>Hölder</a:t>
            </a:r>
            <a:r>
              <a:rPr lang="en-US" dirty="0"/>
              <a:t>-Jensen”, </a:t>
            </a:r>
            <a:r>
              <a:rPr lang="ru-RU" dirty="0"/>
              <a:t>или идентичности для детерминантов </a:t>
            </a:r>
            <a:r>
              <a:rPr lang="en-US" dirty="0"/>
              <a:t>(Cauchy-Binet) </a:t>
            </a:r>
            <a:r>
              <a:rPr lang="ru-RU" dirty="0"/>
              <a:t>и т. д. </a:t>
            </a:r>
            <a:r>
              <a:rPr lang="ru-RU" dirty="0">
                <a:solidFill>
                  <a:srgbClr val="FF0000"/>
                </a:solidFill>
              </a:rPr>
              <a:t>Выбор обобщения означает подавление некоторых измерений результата. Обобщение подразумевает потерю информации.</a:t>
            </a:r>
            <a:r>
              <a:rPr lang="ru-RU" dirty="0"/>
              <a:t> </a:t>
            </a:r>
            <a:endParaRPr lang="fr-FR" sz="2400" dirty="0"/>
          </a:p>
          <a:p>
            <a:endParaRPr lang="en-US" sz="2400" dirty="0">
              <a:solidFill>
                <a:srgbClr val="0000FF"/>
              </a:solidFill>
            </a:endParaRPr>
          </a:p>
          <a:p>
            <a:endParaRPr lang="fr-FR" dirty="0"/>
          </a:p>
          <a:p>
            <a:endParaRPr lang="fr-FR" dirty="0"/>
          </a:p>
        </p:txBody>
      </p:sp>
      <p:sp>
        <p:nvSpPr>
          <p:cNvPr id="4" name="Titre 1">
            <a:extLst>
              <a:ext uri="{FF2B5EF4-FFF2-40B4-BE49-F238E27FC236}">
                <a16:creationId xmlns:a16="http://schemas.microsoft.com/office/drawing/2014/main" id="{A4B11970-A599-49BC-BA8B-14986EAB2AEB}"/>
              </a:ext>
            </a:extLst>
          </p:cNvPr>
          <p:cNvSpPr>
            <a:spLocks noGrp="1"/>
          </p:cNvSpPr>
          <p:nvPr>
            <p:ph type="title"/>
          </p:nvPr>
        </p:nvSpPr>
        <p:spPr>
          <a:xfrm>
            <a:off x="457200" y="-210777"/>
            <a:ext cx="5791200" cy="579437"/>
          </a:xfrm>
        </p:spPr>
        <p:txBody>
          <a:bodyPr>
            <a:normAutofit fontScale="90000"/>
          </a:bodyPr>
          <a:lstStyle/>
          <a:p>
            <a:endParaRPr lang="fr-FR" dirty="0"/>
          </a:p>
        </p:txBody>
      </p:sp>
    </p:spTree>
    <p:extLst>
      <p:ext uri="{BB962C8B-B14F-4D97-AF65-F5344CB8AC3E}">
        <p14:creationId xmlns:p14="http://schemas.microsoft.com/office/powerpoint/2010/main" val="15875121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AD9879-AFE4-4432-9A02-9D70B3CF57CF}"/>
              </a:ext>
            </a:extLst>
          </p:cNvPr>
          <p:cNvSpPr>
            <a:spLocks noGrp="1"/>
          </p:cNvSpPr>
          <p:nvPr>
            <p:ph type="title"/>
          </p:nvPr>
        </p:nvSpPr>
        <p:spPr>
          <a:xfrm>
            <a:off x="457200" y="152400"/>
            <a:ext cx="8165250" cy="1116360"/>
          </a:xfrm>
        </p:spPr>
        <p:txBody>
          <a:bodyPr>
            <a:normAutofit fontScale="90000"/>
          </a:bodyPr>
          <a:lstStyle/>
          <a:p>
            <a:r>
              <a:rPr lang="ru-RU" dirty="0"/>
              <a:t>Доказательства с разным смыслом  </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EBC2CACA-02A6-41A4-ABE4-B12B8EFB0C43}"/>
                  </a:ext>
                </a:extLst>
              </p:cNvPr>
              <p:cNvSpPr>
                <a:spLocks noGrp="1"/>
              </p:cNvSpPr>
              <p:nvPr>
                <p:ph idx="1"/>
              </p:nvPr>
            </p:nvSpPr>
            <p:spPr>
              <a:xfrm>
                <a:off x="8776" y="1358770"/>
                <a:ext cx="8865985" cy="5220580"/>
              </a:xfrm>
            </p:spPr>
            <p:txBody>
              <a:bodyPr/>
              <a:lstStyle/>
              <a:p>
                <a:pPr lvl="0">
                  <a:lnSpc>
                    <a:spcPct val="115000"/>
                  </a:lnSpc>
                  <a:buFont typeface="Symbol" panose="05050102010706020507" pitchFamily="18" charset="2"/>
                  <a:buChar char=""/>
                </a:pPr>
                <a:r>
                  <a:rPr lang="az-Cyrl-AZ" dirty="0">
                    <a:solidFill>
                      <a:srgbClr val="0000FF"/>
                    </a:solidFill>
                    <a:ea typeface="SimSun" panose="02010600030101010101" pitchFamily="2" charset="-122"/>
                    <a:cs typeface="Times New Roman" panose="02020603050405020304" pitchFamily="18" charset="0"/>
                  </a:rPr>
                  <a:t>Проекция: </a:t>
                </a:r>
                <a:r>
                  <a:rPr lang="fr-FR" dirty="0">
                    <a:effectLst/>
                    <a:ea typeface="SimSun" panose="02010600030101010101" pitchFamily="2" charset="-122"/>
                    <a:cs typeface="Times New Roman" panose="02020603050405020304" pitchFamily="18" charset="0"/>
                  </a:rPr>
                  <a:t> :</a:t>
                </a:r>
                <a14:m>
                  <m:oMath xmlns:m="http://schemas.openxmlformats.org/officeDocument/2006/math">
                    <m:sSup>
                      <m:sSupPr>
                        <m:ctrlPr>
                          <a:rPr lang="fr-FR" i="1">
                            <a:latin typeface="Cambria Math" panose="02040503050406030204" pitchFamily="18" charset="0"/>
                            <a:ea typeface="SimSun" panose="02010600030101010101" pitchFamily="2" charset="-122"/>
                            <a:cs typeface="Times New Roman" panose="02020603050405020304" pitchFamily="18" charset="0"/>
                          </a:rPr>
                        </m:ctrlPr>
                      </m:sSupPr>
                      <m:e>
                        <m:r>
                          <a:rPr lang="fr-FR" b="1" i="1" smtClean="0">
                            <a:latin typeface="Cambria Math" panose="02040503050406030204" pitchFamily="18" charset="0"/>
                            <a:ea typeface="SimSun" panose="02010600030101010101" pitchFamily="2" charset="-122"/>
                            <a:cs typeface="Times New Roman" panose="02020603050405020304" pitchFamily="18" charset="0"/>
                          </a:rPr>
                          <m:t> </m:t>
                        </m:r>
                        <m:d>
                          <m:dPr>
                            <m:begChr m:val="‖"/>
                            <m:endChr m:val="‖"/>
                            <m:ctrlPr>
                              <a:rPr lang="fr-FR" i="1">
                                <a:latin typeface="Cambria Math" panose="02040503050406030204" pitchFamily="18" charset="0"/>
                                <a:ea typeface="SimSun" panose="02010600030101010101" pitchFamily="2" charset="-122"/>
                                <a:cs typeface="Times New Roman" panose="02020603050405020304" pitchFamily="18" charset="0"/>
                              </a:rPr>
                            </m:ctrlPr>
                          </m:dPr>
                          <m:e>
                            <m:r>
                              <a:rPr lang="fr-FR" b="1" i="1" smtClean="0">
                                <a:latin typeface="Cambria Math" panose="02040503050406030204" pitchFamily="18" charset="0"/>
                                <a:ea typeface="SimSun" panose="02010600030101010101" pitchFamily="2" charset="-122"/>
                                <a:cs typeface="Times New Roman" panose="02020603050405020304" pitchFamily="18" charset="0"/>
                              </a:rPr>
                              <m:t>𝒑</m:t>
                            </m:r>
                            <m:r>
                              <a:rPr lang="fr-FR" b="1" i="1" smtClean="0">
                                <a:latin typeface="Cambria Math" panose="02040503050406030204" pitchFamily="18" charset="0"/>
                                <a:ea typeface="SimSun" panose="02010600030101010101" pitchFamily="2" charset="-122"/>
                                <a:cs typeface="Times New Roman" panose="02020603050405020304" pitchFamily="18" charset="0"/>
                              </a:rPr>
                              <m:t>(</m:t>
                            </m:r>
                            <m:r>
                              <a:rPr lang="fr-FR" i="1">
                                <a:latin typeface="Cambria Math" panose="02040503050406030204" pitchFamily="18" charset="0"/>
                                <a:ea typeface="SimSun" panose="02010600030101010101" pitchFamily="2" charset="-122"/>
                                <a:cs typeface="Times New Roman" panose="02020603050405020304" pitchFamily="18" charset="0"/>
                              </a:rPr>
                              <m:t>𝒙</m:t>
                            </m:r>
                            <m:r>
                              <a:rPr lang="fr-FR" b="1" i="1" smtClean="0">
                                <a:latin typeface="Cambria Math" panose="02040503050406030204" pitchFamily="18" charset="0"/>
                                <a:ea typeface="SimSun" panose="02010600030101010101" pitchFamily="2" charset="-122"/>
                                <a:cs typeface="Times New Roman" panose="02020603050405020304" pitchFamily="18" charset="0"/>
                              </a:rPr>
                              <m:t>)</m:t>
                            </m:r>
                          </m:e>
                        </m:d>
                      </m:e>
                      <m:sup>
                        <m:r>
                          <a:rPr lang="fr-FR" i="1">
                            <a:latin typeface="Cambria Math" panose="02040503050406030204" pitchFamily="18" charset="0"/>
                            <a:ea typeface="SimSun" panose="02010600030101010101" pitchFamily="2" charset="-122"/>
                            <a:cs typeface="Times New Roman" panose="02020603050405020304" pitchFamily="18" charset="0"/>
                          </a:rPr>
                          <m:t>𝟐</m:t>
                        </m:r>
                      </m:sup>
                    </m:sSup>
                    <m:r>
                      <a:rPr lang="fr-FR" b="1" i="1" smtClean="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fr-FR" b="1" i="1" smtClean="0">
                            <a:effectLst/>
                            <a:latin typeface="Cambria Math" panose="02040503050406030204" pitchFamily="18" charset="0"/>
                            <a:ea typeface="SimSun" panose="02010600030101010101" pitchFamily="2" charset="-122"/>
                            <a:cs typeface="Times New Roman" panose="02020603050405020304" pitchFamily="18" charset="0"/>
                          </a:rPr>
                        </m:ctrlPr>
                      </m:sSupPr>
                      <m:e>
                        <m:d>
                          <m:dPr>
                            <m:begChr m:val="‖"/>
                            <m:endChr m:val="‖"/>
                            <m:ctrlPr>
                              <a:rPr lang="fr-FR" b="1" i="1" smtClean="0">
                                <a:effectLst/>
                                <a:latin typeface="Cambria Math" panose="02040503050406030204" pitchFamily="18" charset="0"/>
                                <a:ea typeface="SimSun" panose="02010600030101010101" pitchFamily="2" charset="-122"/>
                                <a:cs typeface="Times New Roman" panose="02020603050405020304" pitchFamily="18" charset="0"/>
                              </a:rPr>
                            </m:ctrlPr>
                          </m:dPr>
                          <m:e>
                            <m:r>
                              <a:rPr lang="fr-FR" b="1" i="1" smtClean="0">
                                <a:effectLst/>
                                <a:latin typeface="Cambria Math" panose="02040503050406030204" pitchFamily="18" charset="0"/>
                                <a:ea typeface="SimSun" panose="02010600030101010101" pitchFamily="2" charset="-122"/>
                                <a:cs typeface="Times New Roman" panose="02020603050405020304" pitchFamily="18" charset="0"/>
                              </a:rPr>
                              <m:t>𝒙</m:t>
                            </m:r>
                            <m:r>
                              <a:rPr lang="fr-FR" b="1" i="1" smtClean="0">
                                <a:effectLst/>
                                <a:latin typeface="Cambria Math" panose="02040503050406030204" pitchFamily="18" charset="0"/>
                                <a:ea typeface="SimSun" panose="02010600030101010101" pitchFamily="2" charset="-122"/>
                                <a:cs typeface="Times New Roman" panose="02020603050405020304" pitchFamily="18" charset="0"/>
                              </a:rPr>
                              <m:t>−</m:t>
                            </m:r>
                            <m:r>
                              <a:rPr lang="fr-FR" b="1" i="1" smtClean="0">
                                <a:effectLst/>
                                <a:latin typeface="Cambria Math" panose="02040503050406030204" pitchFamily="18" charset="0"/>
                                <a:ea typeface="SimSun" panose="02010600030101010101" pitchFamily="2" charset="-122"/>
                                <a:cs typeface="Times New Roman" panose="02020603050405020304" pitchFamily="18" charset="0"/>
                              </a:rPr>
                              <m:t>𝒑</m:t>
                            </m:r>
                            <m:d>
                              <m:dPr>
                                <m:ctrlPr>
                                  <a:rPr lang="fr-FR" b="1" i="1" smtClean="0">
                                    <a:effectLst/>
                                    <a:latin typeface="Cambria Math" panose="02040503050406030204" pitchFamily="18" charset="0"/>
                                    <a:ea typeface="SimSun" panose="02010600030101010101" pitchFamily="2" charset="-122"/>
                                    <a:cs typeface="Times New Roman" panose="02020603050405020304" pitchFamily="18" charset="0"/>
                                  </a:rPr>
                                </m:ctrlPr>
                              </m:dPr>
                              <m:e>
                                <m:r>
                                  <a:rPr lang="fr-FR" b="1" i="1" smtClean="0">
                                    <a:effectLst/>
                                    <a:latin typeface="Cambria Math" panose="02040503050406030204" pitchFamily="18" charset="0"/>
                                    <a:ea typeface="SimSun" panose="02010600030101010101" pitchFamily="2" charset="-122"/>
                                    <a:cs typeface="Times New Roman" panose="02020603050405020304" pitchFamily="18" charset="0"/>
                                  </a:rPr>
                                  <m:t>𝒙</m:t>
                                </m:r>
                              </m:e>
                            </m:d>
                          </m:e>
                        </m:d>
                      </m:e>
                      <m:sup>
                        <m:r>
                          <a:rPr lang="fr-FR" b="1" i="1" smtClean="0">
                            <a:effectLst/>
                            <a:latin typeface="Cambria Math" panose="02040503050406030204" pitchFamily="18" charset="0"/>
                            <a:ea typeface="SimSun" panose="02010600030101010101" pitchFamily="2" charset="-122"/>
                            <a:cs typeface="Times New Roman" panose="02020603050405020304" pitchFamily="18" charset="0"/>
                          </a:rPr>
                          <m:t>𝟐</m:t>
                        </m:r>
                      </m:sup>
                    </m:sSup>
                    <m:r>
                      <a:rPr lang="fr-FR" b="1" i="1" smtClean="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fr-FR" b="1" i="1" smtClean="0">
                            <a:effectLst/>
                            <a:latin typeface="Cambria Math" panose="02040503050406030204" pitchFamily="18" charset="0"/>
                            <a:ea typeface="SimSun" panose="02010600030101010101" pitchFamily="2" charset="-122"/>
                            <a:cs typeface="Times New Roman" panose="02020603050405020304" pitchFamily="18" charset="0"/>
                          </a:rPr>
                        </m:ctrlPr>
                      </m:sSupPr>
                      <m:e>
                        <m:d>
                          <m:dPr>
                            <m:begChr m:val="‖"/>
                            <m:endChr m:val="‖"/>
                            <m:ctrlPr>
                              <a:rPr lang="fr-FR" b="1" i="1" smtClean="0">
                                <a:effectLst/>
                                <a:latin typeface="Cambria Math" panose="02040503050406030204" pitchFamily="18" charset="0"/>
                                <a:ea typeface="SimSun" panose="02010600030101010101" pitchFamily="2" charset="-122"/>
                                <a:cs typeface="Times New Roman" panose="02020603050405020304" pitchFamily="18" charset="0"/>
                              </a:rPr>
                            </m:ctrlPr>
                          </m:dPr>
                          <m:e>
                            <m:r>
                              <a:rPr lang="fr-FR" b="1" i="1" smtClean="0">
                                <a:effectLst/>
                                <a:latin typeface="Cambria Math" panose="02040503050406030204" pitchFamily="18" charset="0"/>
                                <a:ea typeface="SimSun" panose="02010600030101010101" pitchFamily="2" charset="-122"/>
                                <a:cs typeface="Times New Roman" panose="02020603050405020304" pitchFamily="18" charset="0"/>
                              </a:rPr>
                              <m:t>𝒙</m:t>
                            </m:r>
                          </m:e>
                        </m:d>
                      </m:e>
                      <m:sup>
                        <m:r>
                          <a:rPr lang="fr-FR" b="1" i="1" smtClean="0">
                            <a:effectLst/>
                            <a:latin typeface="Cambria Math" panose="02040503050406030204" pitchFamily="18" charset="0"/>
                            <a:ea typeface="SimSun" panose="02010600030101010101" pitchFamily="2" charset="-122"/>
                            <a:cs typeface="Times New Roman" panose="02020603050405020304" pitchFamily="18" charset="0"/>
                          </a:rPr>
                          <m:t>𝟐</m:t>
                        </m:r>
                      </m:sup>
                    </m:sSup>
                  </m:oMath>
                </a14:m>
                <a:r>
                  <a:rPr lang="fr-FR" dirty="0">
                    <a:effectLst/>
                    <a:ea typeface="SimSun" panose="02010600030101010101" pitchFamily="2" charset="-122"/>
                    <a:cs typeface="Akshar Unicode" panose="00000400000000000000" pitchFamily="2" charset="0"/>
                  </a:rPr>
                  <a:t> </a:t>
                </a:r>
                <a:r>
                  <a:rPr lang="ru-RU" dirty="0"/>
                  <a:t>где</a:t>
                </a:r>
                <a14:m>
                  <m:oMath xmlns:m="http://schemas.openxmlformats.org/officeDocument/2006/math">
                    <m:r>
                      <a:rPr lang="fr-FR" b="1" i="0" smtClean="0">
                        <a:effectLst/>
                        <a:latin typeface="Cambria Math" panose="02040503050406030204" pitchFamily="18" charset="0"/>
                        <a:ea typeface="SimSun" panose="02010600030101010101" pitchFamily="2" charset="-122"/>
                        <a:cs typeface="Akshar Unicode" panose="00000400000000000000" pitchFamily="2" charset="0"/>
                      </a:rPr>
                      <m:t> </m:t>
                    </m:r>
                    <m:r>
                      <a:rPr lang="fr-FR" b="1" i="1" smtClean="0">
                        <a:effectLst/>
                        <a:latin typeface="Cambria Math" panose="02040503050406030204" pitchFamily="18" charset="0"/>
                        <a:ea typeface="SimSun" panose="02010600030101010101" pitchFamily="2" charset="-122"/>
                        <a:cs typeface="Akshar Unicode" panose="00000400000000000000" pitchFamily="2" charset="0"/>
                      </a:rPr>
                      <m:t>𝒑</m:t>
                    </m:r>
                    <m:d>
                      <m:dPr>
                        <m:ctrlPr>
                          <a:rPr lang="fr-FR" b="1" i="1" smtClean="0">
                            <a:effectLst/>
                            <a:latin typeface="Cambria Math" panose="02040503050406030204" pitchFamily="18" charset="0"/>
                            <a:ea typeface="SimSun" panose="02010600030101010101" pitchFamily="2" charset="-122"/>
                            <a:cs typeface="Akshar Unicode" panose="00000400000000000000" pitchFamily="2" charset="0"/>
                          </a:rPr>
                        </m:ctrlPr>
                      </m:dPr>
                      <m:e>
                        <m:r>
                          <a:rPr lang="fr-FR" b="1" i="1" smtClean="0">
                            <a:effectLst/>
                            <a:latin typeface="Cambria Math" panose="02040503050406030204" pitchFamily="18" charset="0"/>
                            <a:ea typeface="SimSun" panose="02010600030101010101" pitchFamily="2" charset="-122"/>
                            <a:cs typeface="Akshar Unicode" panose="00000400000000000000" pitchFamily="2" charset="0"/>
                          </a:rPr>
                          <m:t>𝒙</m:t>
                        </m:r>
                      </m:e>
                    </m:d>
                    <m:r>
                      <a:rPr lang="fr-FR" b="1" i="1" smtClean="0">
                        <a:effectLst/>
                        <a:latin typeface="Cambria Math" panose="02040503050406030204" pitchFamily="18" charset="0"/>
                        <a:ea typeface="SimSun" panose="02010600030101010101" pitchFamily="2" charset="-122"/>
                        <a:cs typeface="Akshar Unicode" panose="00000400000000000000" pitchFamily="2" charset="0"/>
                      </a:rPr>
                      <m:t>=</m:t>
                    </m:r>
                    <m:d>
                      <m:dPr>
                        <m:ctrlPr>
                          <a:rPr lang="fr-FR" b="1" i="1" smtClean="0">
                            <a:effectLst/>
                            <a:latin typeface="Cambria Math" panose="02040503050406030204" pitchFamily="18" charset="0"/>
                            <a:ea typeface="SimSun" panose="02010600030101010101" pitchFamily="2" charset="-122"/>
                            <a:cs typeface="Akshar Unicode" panose="00000400000000000000" pitchFamily="2" charset="0"/>
                          </a:rPr>
                        </m:ctrlPr>
                      </m:dPr>
                      <m:e>
                        <m:r>
                          <a:rPr lang="fr-FR" b="1" i="1" smtClean="0">
                            <a:effectLst/>
                            <a:latin typeface="Cambria Math" panose="02040503050406030204" pitchFamily="18" charset="0"/>
                            <a:ea typeface="SimSun" panose="02010600030101010101" pitchFamily="2" charset="-122"/>
                            <a:cs typeface="Akshar Unicode" panose="00000400000000000000" pitchFamily="2" charset="0"/>
                          </a:rPr>
                          <m:t>𝒚</m:t>
                        </m:r>
                        <m:r>
                          <a:rPr lang="fr-FR" b="1" i="1" smtClean="0">
                            <a:effectLst/>
                            <a:latin typeface="Cambria Math" panose="02040503050406030204" pitchFamily="18" charset="0"/>
                            <a:ea typeface="SimSun" panose="02010600030101010101" pitchFamily="2" charset="-122"/>
                            <a:cs typeface="Akshar Unicode" panose="00000400000000000000" pitchFamily="2" charset="0"/>
                          </a:rPr>
                          <m:t>,</m:t>
                        </m:r>
                        <m:r>
                          <a:rPr lang="fr-FR" b="1" i="1" smtClean="0">
                            <a:effectLst/>
                            <a:latin typeface="Cambria Math" panose="02040503050406030204" pitchFamily="18" charset="0"/>
                            <a:ea typeface="SimSun" panose="02010600030101010101" pitchFamily="2" charset="-122"/>
                            <a:cs typeface="Akshar Unicode" panose="00000400000000000000" pitchFamily="2" charset="0"/>
                          </a:rPr>
                          <m:t>𝒙</m:t>
                        </m:r>
                      </m:e>
                    </m:d>
                    <m:r>
                      <a:rPr lang="fr-FR" b="1" i="1" smtClean="0">
                        <a:effectLst/>
                        <a:latin typeface="Cambria Math" panose="02040503050406030204" pitchFamily="18" charset="0"/>
                        <a:ea typeface="SimSun" panose="02010600030101010101" pitchFamily="2" charset="-122"/>
                        <a:cs typeface="Akshar Unicode" panose="00000400000000000000" pitchFamily="2" charset="0"/>
                      </a:rPr>
                      <m:t>𝒚</m:t>
                    </m:r>
                    <m:r>
                      <a:rPr lang="fr-FR" b="1" i="1" smtClean="0">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i="1">
                            <a:latin typeface="Cambria Math" panose="02040503050406030204" pitchFamily="18" charset="0"/>
                            <a:ea typeface="SimSun" panose="02010600030101010101" pitchFamily="2" charset="-122"/>
                            <a:cs typeface="Times New Roman" panose="02020603050405020304" pitchFamily="18" charset="0"/>
                          </a:rPr>
                        </m:ctrlPr>
                      </m:sSupPr>
                      <m:e>
                        <m:d>
                          <m:dPr>
                            <m:begChr m:val="‖"/>
                            <m:endChr m:val="‖"/>
                            <m:ctrlPr>
                              <a:rPr lang="fr-FR" i="1">
                                <a:latin typeface="Cambria Math" panose="02040503050406030204" pitchFamily="18" charset="0"/>
                                <a:ea typeface="SimSun" panose="02010600030101010101" pitchFamily="2" charset="-122"/>
                                <a:cs typeface="Times New Roman" panose="02020603050405020304" pitchFamily="18" charset="0"/>
                              </a:rPr>
                            </m:ctrlPr>
                          </m:dPr>
                          <m:e>
                            <m:r>
                              <a:rPr lang="fr-FR" b="1" i="1" smtClean="0">
                                <a:latin typeface="Cambria Math" panose="02040503050406030204" pitchFamily="18" charset="0"/>
                                <a:ea typeface="SimSun" panose="02010600030101010101" pitchFamily="2" charset="-122"/>
                                <a:cs typeface="Times New Roman" panose="02020603050405020304" pitchFamily="18" charset="0"/>
                              </a:rPr>
                              <m:t>𝒚</m:t>
                            </m:r>
                          </m:e>
                        </m:d>
                      </m:e>
                      <m:sup>
                        <m:r>
                          <a:rPr lang="fr-FR" i="1">
                            <a:latin typeface="Cambria Math" panose="02040503050406030204" pitchFamily="18" charset="0"/>
                            <a:ea typeface="SimSun" panose="02010600030101010101" pitchFamily="2" charset="-122"/>
                            <a:cs typeface="Times New Roman" panose="02020603050405020304" pitchFamily="18" charset="0"/>
                          </a:rPr>
                          <m:t>𝟐</m:t>
                        </m:r>
                      </m:sup>
                    </m:sSup>
                  </m:oMath>
                </a14:m>
                <a:r>
                  <a:rPr lang="fr-FR" dirty="0">
                    <a:effectLst/>
                    <a:ea typeface="SimSun" panose="02010600030101010101" pitchFamily="2" charset="-122"/>
                    <a:cs typeface="Akshar Unicode" panose="00000400000000000000" pitchFamily="2" charset="0"/>
                  </a:rPr>
                  <a:t>. 	</a:t>
                </a:r>
                <a14:m>
                  <m:oMath xmlns:m="http://schemas.openxmlformats.org/officeDocument/2006/math">
                    <m:d>
                      <m:dPr>
                        <m:begChr m:val="‖"/>
                        <m:endChr m:val="‖"/>
                        <m:ctrlPr>
                          <a:rPr lang="fr-FR" i="1" smtClean="0">
                            <a:latin typeface="Cambria Math" panose="02040503050406030204" pitchFamily="18" charset="0"/>
                            <a:ea typeface="SimSun" panose="02010600030101010101" pitchFamily="2" charset="-122"/>
                            <a:cs typeface="Times New Roman" panose="02020603050405020304" pitchFamily="18" charset="0"/>
                          </a:rPr>
                        </m:ctrlPr>
                      </m:dPr>
                      <m:e>
                        <m:r>
                          <a:rPr lang="fr-FR" b="1" i="1" smtClean="0">
                            <a:latin typeface="Cambria Math" panose="02040503050406030204" pitchFamily="18" charset="0"/>
                            <a:ea typeface="SimSun" panose="02010600030101010101" pitchFamily="2" charset="-122"/>
                            <a:cs typeface="Times New Roman" panose="02020603050405020304" pitchFamily="18" charset="0"/>
                          </a:rPr>
                          <m:t>𝒑</m:t>
                        </m:r>
                        <m:r>
                          <a:rPr lang="fr-FR" b="1" i="1" smtClean="0">
                            <a:latin typeface="Cambria Math" panose="02040503050406030204" pitchFamily="18" charset="0"/>
                            <a:ea typeface="SimSun" panose="02010600030101010101" pitchFamily="2" charset="-122"/>
                            <a:cs typeface="Times New Roman" panose="02020603050405020304" pitchFamily="18" charset="0"/>
                          </a:rPr>
                          <m:t>(</m:t>
                        </m:r>
                        <m:r>
                          <a:rPr lang="fr-FR" b="1" i="1" smtClean="0">
                            <a:latin typeface="Cambria Math" panose="02040503050406030204" pitchFamily="18" charset="0"/>
                            <a:ea typeface="SimSun" panose="02010600030101010101" pitchFamily="2" charset="-122"/>
                            <a:cs typeface="Times New Roman" panose="02020603050405020304" pitchFamily="18" charset="0"/>
                          </a:rPr>
                          <m:t>𝒙</m:t>
                        </m:r>
                        <m:r>
                          <a:rPr lang="fr-FR" b="1" i="1" smtClean="0">
                            <a:latin typeface="Cambria Math" panose="02040503050406030204" pitchFamily="18" charset="0"/>
                            <a:ea typeface="SimSun" panose="02010600030101010101" pitchFamily="2" charset="-122"/>
                            <a:cs typeface="Times New Roman" panose="02020603050405020304" pitchFamily="18" charset="0"/>
                          </a:rPr>
                          <m:t>)</m:t>
                        </m:r>
                      </m:e>
                    </m:d>
                    <m:r>
                      <a:rPr lang="fr-FR" b="1" i="1" smtClean="0">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fr-FR" b="1" i="1" smtClean="0">
                            <a:latin typeface="Cambria Math" panose="02040503050406030204" pitchFamily="18" charset="0"/>
                            <a:ea typeface="SimSun" panose="02010600030101010101" pitchFamily="2" charset="-122"/>
                            <a:cs typeface="Times New Roman" panose="02020603050405020304" pitchFamily="18" charset="0"/>
                          </a:rPr>
                        </m:ctrlPr>
                      </m:dPr>
                      <m:e>
                        <m:r>
                          <a:rPr lang="fr-FR" b="1" i="1" smtClean="0">
                            <a:latin typeface="Cambria Math" panose="02040503050406030204" pitchFamily="18" charset="0"/>
                            <a:ea typeface="SimSun" panose="02010600030101010101" pitchFamily="2" charset="-122"/>
                            <a:cs typeface="Times New Roman" panose="02020603050405020304" pitchFamily="18" charset="0"/>
                          </a:rPr>
                          <m:t>𝒙</m:t>
                        </m:r>
                      </m:e>
                    </m:d>
                  </m:oMath>
                </a14:m>
                <a:r>
                  <a:rPr lang="fr-FR" dirty="0">
                    <a:ea typeface="SimSun" panose="02010600030101010101" pitchFamily="2" charset="-122"/>
                    <a:cs typeface="Akshar Unicode" panose="00000400000000000000" pitchFamily="2" charset="0"/>
                  </a:rPr>
                  <a:t>, </a:t>
                </a:r>
                <a:r>
                  <a:rPr lang="ru-RU" dirty="0"/>
                  <a:t>Обобщение: «неравенство Бесселя», если мы проецируем на подпространство более высокой размерности</a:t>
                </a:r>
                <a:r>
                  <a:rPr lang="fr-FR" dirty="0"/>
                  <a:t>.</a:t>
                </a:r>
              </a:p>
              <a:p>
                <a:pPr>
                  <a:lnSpc>
                    <a:spcPct val="115000"/>
                  </a:lnSpc>
                  <a:buFont typeface="Symbol" panose="05050102010706020507" pitchFamily="18" charset="2"/>
                  <a:buChar char=""/>
                </a:pPr>
                <a:r>
                  <a:rPr lang="az-Cyrl-AZ" dirty="0">
                    <a:solidFill>
                      <a:srgbClr val="0000FF"/>
                    </a:solidFill>
                    <a:ea typeface="SimSun" panose="02010600030101010101" pitchFamily="2" charset="-122"/>
                    <a:cs typeface="Akshar Unicode" panose="00000400000000000000" pitchFamily="2" charset="0"/>
                  </a:rPr>
                  <a:t>Положительность двоичной формы :</a:t>
                </a:r>
                <a:r>
                  <a:rPr lang="fr-FR" dirty="0">
                    <a:ea typeface="SimSun" panose="02010600030101010101" pitchFamily="2" charset="-122"/>
                    <a:cs typeface="Akshar Unicode" panose="00000400000000000000" pitchFamily="2" charset="0"/>
                  </a:rPr>
                  <a:t>: </a:t>
                </a:r>
                <a14:m>
                  <m:oMath xmlns:m="http://schemas.openxmlformats.org/officeDocument/2006/math">
                    <m:sSup>
                      <m:sSupPr>
                        <m:ctrlPr>
                          <a:rPr lang="fr-FR"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i="1">
                                <a:latin typeface="Cambria Math" panose="02040503050406030204" pitchFamily="18" charset="0"/>
                                <a:ea typeface="SimSun" panose="02010600030101010101" pitchFamily="2" charset="-122"/>
                                <a:cs typeface="Akshar Unicode" panose="00000400000000000000" pitchFamily="2" charset="0"/>
                              </a:rPr>
                            </m:ctrlPr>
                          </m:dPr>
                          <m:e>
                            <m:r>
                              <a:rPr lang="fr-FR" i="1">
                                <a:latin typeface="Cambria Math" panose="02040503050406030204" pitchFamily="18" charset="0"/>
                                <a:ea typeface="SimSun" panose="02010600030101010101" pitchFamily="2" charset="-122"/>
                                <a:cs typeface="Akshar Unicode" panose="00000400000000000000" pitchFamily="2" charset="0"/>
                              </a:rPr>
                              <m:t>𝜶</m:t>
                            </m:r>
                            <m:r>
                              <a:rPr lang="fr-FR" i="1">
                                <a:latin typeface="Cambria Math" panose="02040503050406030204" pitchFamily="18" charset="0"/>
                                <a:ea typeface="SimSun" panose="02010600030101010101" pitchFamily="2" charset="-122"/>
                                <a:cs typeface="Akshar Unicode" panose="00000400000000000000" pitchFamily="2" charset="0"/>
                              </a:rPr>
                              <m:t>𝒙</m:t>
                            </m:r>
                            <m:r>
                              <a:rPr lang="fr-FR" i="1">
                                <a:latin typeface="Cambria Math" panose="02040503050406030204" pitchFamily="18" charset="0"/>
                                <a:ea typeface="SimSun" panose="02010600030101010101" pitchFamily="2" charset="-122"/>
                                <a:cs typeface="Akshar Unicode" panose="00000400000000000000" pitchFamily="2" charset="0"/>
                              </a:rPr>
                              <m:t>+</m:t>
                            </m:r>
                            <m:r>
                              <a:rPr lang="fr-FR" i="1">
                                <a:latin typeface="Cambria Math" panose="02040503050406030204" pitchFamily="18" charset="0"/>
                                <a:ea typeface="SimSun" panose="02010600030101010101" pitchFamily="2" charset="-122"/>
                                <a:cs typeface="Akshar Unicode" panose="00000400000000000000" pitchFamily="2" charset="0"/>
                              </a:rPr>
                              <m:t>𝜷</m:t>
                            </m:r>
                            <m:r>
                              <a:rPr lang="fr-FR" i="1">
                                <a:latin typeface="Cambria Math" panose="02040503050406030204" pitchFamily="18" charset="0"/>
                                <a:ea typeface="SimSun" panose="02010600030101010101" pitchFamily="2" charset="-122"/>
                                <a:cs typeface="Akshar Unicode" panose="00000400000000000000" pitchFamily="2" charset="0"/>
                              </a:rPr>
                              <m:t>𝒚</m:t>
                            </m:r>
                          </m:e>
                        </m:d>
                      </m:e>
                      <m:sup>
                        <m:r>
                          <a:rPr lang="fr-FR" i="1">
                            <a:latin typeface="Cambria Math" panose="02040503050406030204" pitchFamily="18" charset="0"/>
                            <a:ea typeface="SimSun" panose="02010600030101010101" pitchFamily="2" charset="-122"/>
                            <a:cs typeface="Akshar Unicode" panose="00000400000000000000" pitchFamily="2" charset="0"/>
                          </a:rPr>
                          <m:t>𝟐</m:t>
                        </m:r>
                      </m:sup>
                    </m:sSup>
                    <m:r>
                      <a:rPr lang="fr-FR" i="1">
                        <a:latin typeface="Cambria Math" panose="02040503050406030204" pitchFamily="18" charset="0"/>
                        <a:ea typeface="SimSun" panose="02010600030101010101" pitchFamily="2" charset="-122"/>
                        <a:cs typeface="Akshar Unicode" panose="00000400000000000000" pitchFamily="2" charset="0"/>
                      </a:rPr>
                      <m:t>≥</m:t>
                    </m:r>
                    <m:r>
                      <a:rPr lang="fr-FR" i="1">
                        <a:latin typeface="Cambria Math" panose="02040503050406030204" pitchFamily="18" charset="0"/>
                        <a:ea typeface="SimSun" panose="02010600030101010101" pitchFamily="2" charset="-122"/>
                        <a:cs typeface="Akshar Unicode" panose="00000400000000000000" pitchFamily="2" charset="0"/>
                      </a:rPr>
                      <m:t>𝟎</m:t>
                    </m:r>
                    <m:r>
                      <a:rPr lang="fr-FR">
                        <a:latin typeface="Cambria Math" panose="02040503050406030204" pitchFamily="18" charset="0"/>
                        <a:ea typeface="SimSun" panose="02010600030101010101" pitchFamily="2" charset="-122"/>
                        <a:cs typeface="Akshar Unicode" panose="00000400000000000000" pitchFamily="2" charset="0"/>
                      </a:rPr>
                      <m:t>. </m:t>
                    </m:r>
                  </m:oMath>
                </a14:m>
                <a:r>
                  <a:rPr lang="ru-RU" dirty="0"/>
                  <a:t>Обобщение:</a:t>
                </a:r>
                <a14:m>
                  <m:oMath xmlns:m="http://schemas.openxmlformats.org/officeDocument/2006/math">
                    <m:r>
                      <a:rPr lang="fr-FR">
                        <a:latin typeface="Cambria Math" panose="02040503050406030204" pitchFamily="18" charset="0"/>
                        <a:ea typeface="SimSun" panose="02010600030101010101" pitchFamily="2" charset="-122"/>
                        <a:cs typeface="Akshar Unicode" panose="00000400000000000000" pitchFamily="2" charset="0"/>
                      </a:rPr>
                      <m:t> </m:t>
                    </m:r>
                    <m:sSup>
                      <m:sSupPr>
                        <m:ctrlPr>
                          <a:rPr lang="fr-FR"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i="1">
                                <a:latin typeface="Cambria Math" panose="02040503050406030204" pitchFamily="18" charset="0"/>
                                <a:ea typeface="SimSun" panose="02010600030101010101" pitchFamily="2" charset="-122"/>
                                <a:cs typeface="Akshar Unicode" panose="00000400000000000000" pitchFamily="2" charset="0"/>
                              </a:rPr>
                            </m:ctrlPr>
                          </m:dPr>
                          <m:e>
                            <m:sSub>
                              <m:sSubPr>
                                <m:ctrlPr>
                                  <a:rPr lang="fr-FR" i="1">
                                    <a:latin typeface="Cambria Math" panose="02040503050406030204" pitchFamily="18" charset="0"/>
                                    <a:ea typeface="SimSun" panose="02010600030101010101" pitchFamily="2" charset="-122"/>
                                    <a:cs typeface="Akshar Unicode" panose="00000400000000000000" pitchFamily="2" charset="0"/>
                                  </a:rPr>
                                </m:ctrlPr>
                              </m:sSubPr>
                              <m:e>
                                <m:r>
                                  <a:rPr lang="fr-FR" i="1">
                                    <a:latin typeface="Cambria Math" panose="02040503050406030204" pitchFamily="18" charset="0"/>
                                    <a:ea typeface="SimSun" panose="02010600030101010101" pitchFamily="2" charset="-122"/>
                                    <a:cs typeface="Akshar Unicode" panose="00000400000000000000" pitchFamily="2" charset="0"/>
                                  </a:rPr>
                                  <m:t>𝜶</m:t>
                                </m:r>
                              </m:e>
                              <m:sub>
                                <m:r>
                                  <a:rPr lang="fr-FR" i="1">
                                    <a:latin typeface="Cambria Math" panose="02040503050406030204" pitchFamily="18" charset="0"/>
                                    <a:ea typeface="SimSun" panose="02010600030101010101" pitchFamily="2" charset="-122"/>
                                    <a:cs typeface="Akshar Unicode" panose="00000400000000000000" pitchFamily="2" charset="0"/>
                                  </a:rPr>
                                  <m:t>𝟏</m:t>
                                </m:r>
                              </m:sub>
                            </m:sSub>
                            <m:sSub>
                              <m:sSubPr>
                                <m:ctrlPr>
                                  <a:rPr lang="fr-FR" i="1">
                                    <a:latin typeface="Cambria Math" panose="02040503050406030204" pitchFamily="18" charset="0"/>
                                    <a:ea typeface="SimSun" panose="02010600030101010101" pitchFamily="2" charset="-122"/>
                                    <a:cs typeface="Akshar Unicode" panose="00000400000000000000" pitchFamily="2" charset="0"/>
                                  </a:rPr>
                                </m:ctrlPr>
                              </m:sSubPr>
                              <m:e>
                                <m:r>
                                  <a:rPr lang="fr-FR" i="1">
                                    <a:latin typeface="Cambria Math" panose="02040503050406030204" pitchFamily="18" charset="0"/>
                                    <a:ea typeface="SimSun" panose="02010600030101010101" pitchFamily="2" charset="-122"/>
                                    <a:cs typeface="Akshar Unicode" panose="00000400000000000000" pitchFamily="2" charset="0"/>
                                  </a:rPr>
                                  <m:t>𝒙</m:t>
                                </m:r>
                              </m:e>
                              <m:sub>
                                <m:r>
                                  <a:rPr lang="fr-FR" i="1">
                                    <a:latin typeface="Cambria Math" panose="02040503050406030204" pitchFamily="18" charset="0"/>
                                    <a:ea typeface="SimSun" panose="02010600030101010101" pitchFamily="2" charset="-122"/>
                                    <a:cs typeface="Akshar Unicode" panose="00000400000000000000" pitchFamily="2" charset="0"/>
                                  </a:rPr>
                                  <m:t>𝟏</m:t>
                                </m:r>
                              </m:sub>
                            </m:sSub>
                            <m:r>
                              <a:rPr lang="fr-FR" i="1">
                                <a:latin typeface="Cambria Math" panose="02040503050406030204" pitchFamily="18" charset="0"/>
                                <a:ea typeface="SimSun" panose="02010600030101010101" pitchFamily="2" charset="-122"/>
                                <a:cs typeface="Akshar Unicode" panose="00000400000000000000" pitchFamily="2" charset="0"/>
                              </a:rPr>
                              <m:t>+⋯+</m:t>
                            </m:r>
                            <m:sSub>
                              <m:sSubPr>
                                <m:ctrlPr>
                                  <a:rPr lang="fr-FR" i="1">
                                    <a:latin typeface="Cambria Math" panose="02040503050406030204" pitchFamily="18" charset="0"/>
                                    <a:ea typeface="SimSun" panose="02010600030101010101" pitchFamily="2" charset="-122"/>
                                    <a:cs typeface="Akshar Unicode" panose="00000400000000000000" pitchFamily="2" charset="0"/>
                                  </a:rPr>
                                </m:ctrlPr>
                              </m:sSubPr>
                              <m:e>
                                <m:r>
                                  <a:rPr lang="fr-FR" i="1">
                                    <a:latin typeface="Cambria Math" panose="02040503050406030204" pitchFamily="18" charset="0"/>
                                    <a:ea typeface="SimSun" panose="02010600030101010101" pitchFamily="2" charset="-122"/>
                                    <a:cs typeface="Akshar Unicode" panose="00000400000000000000" pitchFamily="2" charset="0"/>
                                  </a:rPr>
                                  <m:t>𝜶</m:t>
                                </m:r>
                              </m:e>
                              <m:sub>
                                <m:r>
                                  <a:rPr lang="fr-FR" i="1">
                                    <a:latin typeface="Cambria Math" panose="02040503050406030204" pitchFamily="18" charset="0"/>
                                    <a:ea typeface="SimSun" panose="02010600030101010101" pitchFamily="2" charset="-122"/>
                                    <a:cs typeface="Akshar Unicode" panose="00000400000000000000" pitchFamily="2" charset="0"/>
                                  </a:rPr>
                                  <m:t>𝒏</m:t>
                                </m:r>
                              </m:sub>
                            </m:sSub>
                            <m:sSub>
                              <m:sSubPr>
                                <m:ctrlPr>
                                  <a:rPr lang="fr-FR" i="1">
                                    <a:latin typeface="Cambria Math" panose="02040503050406030204" pitchFamily="18" charset="0"/>
                                    <a:ea typeface="SimSun" panose="02010600030101010101" pitchFamily="2" charset="-122"/>
                                    <a:cs typeface="Akshar Unicode" panose="00000400000000000000" pitchFamily="2" charset="0"/>
                                  </a:rPr>
                                </m:ctrlPr>
                              </m:sSubPr>
                              <m:e>
                                <m:r>
                                  <a:rPr lang="fr-FR" i="1">
                                    <a:latin typeface="Cambria Math" panose="02040503050406030204" pitchFamily="18" charset="0"/>
                                    <a:ea typeface="SimSun" panose="02010600030101010101" pitchFamily="2" charset="-122"/>
                                    <a:cs typeface="Akshar Unicode" panose="00000400000000000000" pitchFamily="2" charset="0"/>
                                  </a:rPr>
                                  <m:t>𝒙</m:t>
                                </m:r>
                              </m:e>
                              <m:sub>
                                <m:r>
                                  <a:rPr lang="fr-FR" i="1">
                                    <a:latin typeface="Cambria Math" panose="02040503050406030204" pitchFamily="18" charset="0"/>
                                    <a:ea typeface="SimSun" panose="02010600030101010101" pitchFamily="2" charset="-122"/>
                                    <a:cs typeface="Akshar Unicode" panose="00000400000000000000" pitchFamily="2" charset="0"/>
                                  </a:rPr>
                                  <m:t>𝒏</m:t>
                                </m:r>
                              </m:sub>
                            </m:sSub>
                          </m:e>
                        </m:d>
                      </m:e>
                      <m:sup>
                        <m:r>
                          <a:rPr lang="fr-FR" i="1">
                            <a:latin typeface="Cambria Math" panose="02040503050406030204" pitchFamily="18" charset="0"/>
                            <a:ea typeface="SimSun" panose="02010600030101010101" pitchFamily="2" charset="-122"/>
                            <a:cs typeface="Akshar Unicode" panose="00000400000000000000" pitchFamily="2" charset="0"/>
                          </a:rPr>
                          <m:t>𝟐</m:t>
                        </m:r>
                      </m:sup>
                    </m:sSup>
                    <m:r>
                      <a:rPr lang="fr-FR" i="1">
                        <a:latin typeface="Cambria Math" panose="02040503050406030204" pitchFamily="18" charset="0"/>
                        <a:ea typeface="SimSun" panose="02010600030101010101" pitchFamily="2" charset="-122"/>
                        <a:cs typeface="Akshar Unicode" panose="00000400000000000000" pitchFamily="2" charset="0"/>
                      </a:rPr>
                      <m:t>≥</m:t>
                    </m:r>
                    <m:r>
                      <a:rPr lang="fr-FR" i="1">
                        <a:latin typeface="Cambria Math" panose="02040503050406030204" pitchFamily="18" charset="0"/>
                        <a:ea typeface="SimSun" panose="02010600030101010101" pitchFamily="2" charset="-122"/>
                        <a:cs typeface="Akshar Unicode" panose="00000400000000000000" pitchFamily="2" charset="0"/>
                      </a:rPr>
                      <m:t>𝟎</m:t>
                    </m:r>
                  </m:oMath>
                </a14:m>
                <a:r>
                  <a:rPr lang="fr-FR" dirty="0">
                    <a:ea typeface="SimSun" panose="02010600030101010101" pitchFamily="2" charset="-122"/>
                    <a:cs typeface="Akshar Unicode" panose="00000400000000000000" pitchFamily="2" charset="0"/>
                  </a:rPr>
                  <a:t>  (</a:t>
                </a:r>
                <a:r>
                  <a:rPr lang="az-Cyrl-AZ" dirty="0">
                    <a:solidFill>
                      <a:srgbClr val="FF6600"/>
                    </a:solidFill>
                    <a:ea typeface="SimSun" panose="02010600030101010101" pitchFamily="2" charset="-122"/>
                    <a:cs typeface="Akshar Unicode" panose="00000400000000000000" pitchFamily="2" charset="0"/>
                  </a:rPr>
                  <a:t>определитель Й. П. Грама</a:t>
                </a:r>
                <a14:m>
                  <m:oMath xmlns:m="http://schemas.openxmlformats.org/officeDocument/2006/math">
                    <m:r>
                      <a:rPr lang="fr-FR">
                        <a:solidFill>
                          <a:srgbClr val="FF6600"/>
                        </a:solidFill>
                        <a:latin typeface="Cambria Math" panose="02040503050406030204" pitchFamily="18" charset="0"/>
                        <a:ea typeface="SimSun" panose="02010600030101010101" pitchFamily="2" charset="-122"/>
                        <a:cs typeface="Akshar Unicode" panose="00000400000000000000" pitchFamily="2" charset="0"/>
                      </a:rPr>
                      <m:t> </m:t>
                    </m:r>
                    <m:r>
                      <a:rPr lang="fr-FR" i="1">
                        <a:solidFill>
                          <a:srgbClr val="FF6600"/>
                        </a:solidFill>
                        <a:latin typeface="Cambria Math" panose="02040503050406030204" pitchFamily="18" charset="0"/>
                        <a:ea typeface="SimSun" panose="02010600030101010101" pitchFamily="2" charset="-122"/>
                        <a:cs typeface="Akshar Unicode" panose="00000400000000000000" pitchFamily="2" charset="0"/>
                      </a:rPr>
                      <m:t>≥</m:t>
                    </m:r>
                    <m:r>
                      <a:rPr lang="fr-FR" i="1">
                        <a:solidFill>
                          <a:srgbClr val="FF6600"/>
                        </a:solidFill>
                        <a:latin typeface="Cambria Math" panose="02040503050406030204" pitchFamily="18" charset="0"/>
                        <a:ea typeface="SimSun" panose="02010600030101010101" pitchFamily="2" charset="-122"/>
                        <a:cs typeface="Akshar Unicode" panose="00000400000000000000" pitchFamily="2" charset="0"/>
                      </a:rPr>
                      <m:t>𝟎</m:t>
                    </m:r>
                  </m:oMath>
                </a14:m>
                <a:r>
                  <a:rPr lang="fr-FR" dirty="0">
                    <a:ea typeface="SimSun" panose="02010600030101010101" pitchFamily="2" charset="-122"/>
                    <a:cs typeface="Akshar Unicode" panose="00000400000000000000" pitchFamily="2" charset="0"/>
                  </a:rPr>
                  <a:t>).</a:t>
                </a:r>
              </a:p>
              <a:p>
                <a:pPr>
                  <a:lnSpc>
                    <a:spcPct val="115000"/>
                  </a:lnSpc>
                  <a:buFont typeface="Symbol" panose="05050102010706020507" pitchFamily="18" charset="2"/>
                  <a:buChar char=""/>
                </a:pPr>
                <a:r>
                  <a:rPr lang="az-Cyrl-AZ" dirty="0">
                    <a:solidFill>
                      <a:srgbClr val="0000FF"/>
                    </a:solidFill>
                    <a:ea typeface="SimSun" panose="02010600030101010101" pitchFamily="2" charset="-122"/>
                    <a:cs typeface="Akshar Unicode" panose="00000400000000000000" pitchFamily="2" charset="0"/>
                  </a:rPr>
                  <a:t>Положительность многочлена: </a:t>
                </a:r>
                <a:r>
                  <a:rPr lang="fr-FR" dirty="0">
                    <a:ea typeface="SimSun" panose="02010600030101010101" pitchFamily="2" charset="-122"/>
                    <a:cs typeface="Akshar Unicode" panose="00000400000000000000" pitchFamily="2" charset="0"/>
                  </a:rPr>
                  <a:t>: </a:t>
                </a:r>
                <a14:m>
                  <m:oMath xmlns:m="http://schemas.openxmlformats.org/officeDocument/2006/math">
                    <m:sSup>
                      <m:sSupPr>
                        <m:ctrlPr>
                          <a:rPr lang="fr-FR"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i="1">
                                <a:latin typeface="Cambria Math" panose="02040503050406030204" pitchFamily="18" charset="0"/>
                                <a:ea typeface="SimSun" panose="02010600030101010101" pitchFamily="2" charset="-122"/>
                                <a:cs typeface="Akshar Unicode" panose="00000400000000000000" pitchFamily="2" charset="0"/>
                              </a:rPr>
                            </m:ctrlPr>
                          </m:dPr>
                          <m:e>
                            <m:r>
                              <a:rPr lang="fr-FR" i="1">
                                <a:latin typeface="Cambria Math" panose="02040503050406030204" pitchFamily="18" charset="0"/>
                                <a:ea typeface="SimSun" panose="02010600030101010101" pitchFamily="2" charset="-122"/>
                                <a:cs typeface="Akshar Unicode" panose="00000400000000000000" pitchFamily="2" charset="0"/>
                              </a:rPr>
                              <m:t>𝒙</m:t>
                            </m:r>
                            <m:r>
                              <a:rPr lang="fr-FR" i="1">
                                <a:latin typeface="Cambria Math" panose="02040503050406030204" pitchFamily="18" charset="0"/>
                                <a:ea typeface="SimSun" panose="02010600030101010101" pitchFamily="2" charset="-122"/>
                                <a:cs typeface="Akshar Unicode" panose="00000400000000000000" pitchFamily="2" charset="0"/>
                              </a:rPr>
                              <m:t>+</m:t>
                            </m:r>
                            <m:r>
                              <a:rPr lang="fr-FR" i="1">
                                <a:latin typeface="Cambria Math" panose="02040503050406030204" pitchFamily="18" charset="0"/>
                                <a:ea typeface="SimSun" panose="02010600030101010101" pitchFamily="2" charset="-122"/>
                                <a:cs typeface="Akshar Unicode" panose="00000400000000000000" pitchFamily="2" charset="0"/>
                              </a:rPr>
                              <m:t>𝒕𝒚</m:t>
                            </m:r>
                          </m:e>
                        </m:d>
                      </m:e>
                      <m:sup>
                        <m:r>
                          <a:rPr lang="fr-FR" i="1">
                            <a:latin typeface="Cambria Math" panose="02040503050406030204" pitchFamily="18" charset="0"/>
                            <a:ea typeface="SimSun" panose="02010600030101010101" pitchFamily="2" charset="-122"/>
                            <a:cs typeface="Akshar Unicode" panose="00000400000000000000" pitchFamily="2" charset="0"/>
                          </a:rPr>
                          <m:t>𝟐</m:t>
                        </m:r>
                      </m:sup>
                    </m:sSup>
                    <m:r>
                      <a:rPr lang="fr-FR" i="1">
                        <a:latin typeface="Cambria Math" panose="02040503050406030204" pitchFamily="18" charset="0"/>
                        <a:ea typeface="SimSun" panose="02010600030101010101" pitchFamily="2" charset="-122"/>
                        <a:cs typeface="Akshar Unicode" panose="00000400000000000000" pitchFamily="2" charset="0"/>
                      </a:rPr>
                      <m:t>≥</m:t>
                    </m:r>
                    <m:r>
                      <a:rPr lang="fr-FR" i="1">
                        <a:latin typeface="Cambria Math" panose="02040503050406030204" pitchFamily="18" charset="0"/>
                        <a:ea typeface="SimSun" panose="02010600030101010101" pitchFamily="2" charset="-122"/>
                        <a:cs typeface="Akshar Unicode" panose="00000400000000000000" pitchFamily="2" charset="0"/>
                      </a:rPr>
                      <m:t>𝟎</m:t>
                    </m:r>
                  </m:oMath>
                </a14:m>
                <a:r>
                  <a:rPr lang="fr-FR" dirty="0">
                    <a:ea typeface="SimSun" panose="02010600030101010101" pitchFamily="2" charset="-122"/>
                    <a:cs typeface="Akshar Unicode" panose="00000400000000000000" pitchFamily="2" charset="0"/>
                  </a:rPr>
                  <a:t>; </a:t>
                </a:r>
                <a:r>
                  <a:rPr lang="ru-RU" dirty="0"/>
                  <a:t>Обоб</a:t>
                </a:r>
                <a:r>
                  <a:rPr lang="fr-FR" dirty="0">
                    <a:ea typeface="SimSun" panose="02010600030101010101" pitchFamily="2" charset="-122"/>
                    <a:cs typeface="Akshar Unicode" panose="00000400000000000000" pitchFamily="2" charset="0"/>
                  </a:rPr>
                  <a:t>.: (i) </a:t>
                </a:r>
                <a:r>
                  <a:rPr lang="az-Cyrl-AZ" dirty="0">
                    <a:ea typeface="SimSun" panose="02010600030101010101" pitchFamily="2" charset="-122"/>
                    <a:cs typeface="Akshar Unicode" panose="00000400000000000000" pitchFamily="2" charset="0"/>
                  </a:rPr>
                  <a:t>случай </a:t>
                </a:r>
                <a:r>
                  <a:rPr lang="az-Cyrl-AZ" dirty="0">
                    <a:solidFill>
                      <a:srgbClr val="FF6600"/>
                    </a:solidFill>
                    <a:ea typeface="SimSun" panose="02010600030101010101" pitchFamily="2" charset="-122"/>
                    <a:cs typeface="Akshar Unicode" panose="00000400000000000000" pitchFamily="2" charset="0"/>
                  </a:rPr>
                  <a:t>неопределенных форм</a:t>
                </a:r>
                <a:r>
                  <a:rPr lang="az-Cyrl-AZ" dirty="0">
                    <a:ea typeface="SimSun" panose="02010600030101010101" pitchFamily="2" charset="-122"/>
                    <a:cs typeface="Akshar Unicode" panose="00000400000000000000" pitchFamily="2" charset="0"/>
                  </a:rPr>
                  <a:t>.</a:t>
                </a:r>
                <a:r>
                  <a:rPr lang="fr-FR" dirty="0">
                    <a:ea typeface="SimSun" panose="02010600030101010101" pitchFamily="2" charset="-122"/>
                    <a:cs typeface="Akshar Unicode" panose="00000400000000000000" pitchFamily="2" charset="0"/>
                  </a:rPr>
                  <a:t> (ii) </a:t>
                </a:r>
                <a14:m>
                  <m:oMath xmlns:m="http://schemas.openxmlformats.org/officeDocument/2006/math">
                    <m:sSup>
                      <m:sSupPr>
                        <m:ctrlPr>
                          <a:rPr lang="fr-FR"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i="1">
                                <a:latin typeface="Cambria Math" panose="02040503050406030204" pitchFamily="18" charset="0"/>
                                <a:ea typeface="SimSun" panose="02010600030101010101" pitchFamily="2" charset="-122"/>
                                <a:cs typeface="Akshar Unicode" panose="00000400000000000000" pitchFamily="2" charset="0"/>
                              </a:rPr>
                            </m:ctrlPr>
                          </m:dPr>
                          <m:e>
                            <m:r>
                              <a:rPr lang="fr-FR" i="1">
                                <a:latin typeface="Cambria Math" panose="02040503050406030204" pitchFamily="18" charset="0"/>
                                <a:ea typeface="SimSun" panose="02010600030101010101" pitchFamily="2" charset="-122"/>
                                <a:cs typeface="Akshar Unicode" panose="00000400000000000000" pitchFamily="2" charset="0"/>
                              </a:rPr>
                              <m:t>𝒙</m:t>
                            </m:r>
                            <m:r>
                              <a:rPr lang="fr-FR" i="1">
                                <a:latin typeface="Cambria Math" panose="02040503050406030204" pitchFamily="18" charset="0"/>
                                <a:ea typeface="SimSun" panose="02010600030101010101" pitchFamily="2" charset="-122"/>
                                <a:cs typeface="Akshar Unicode" panose="00000400000000000000" pitchFamily="2" charset="0"/>
                              </a:rPr>
                              <m:t>+</m:t>
                            </m:r>
                            <m:r>
                              <a:rPr lang="fr-FR" i="1">
                                <a:latin typeface="Cambria Math" panose="02040503050406030204" pitchFamily="18" charset="0"/>
                                <a:ea typeface="SimSun" panose="02010600030101010101" pitchFamily="2" charset="-122"/>
                                <a:cs typeface="Akshar Unicode" panose="00000400000000000000" pitchFamily="2" charset="0"/>
                              </a:rPr>
                              <m:t>𝒕𝒚</m:t>
                            </m:r>
                            <m:r>
                              <a:rPr lang="fr-FR" i="1">
                                <a:latin typeface="Cambria Math" panose="02040503050406030204" pitchFamily="18" charset="0"/>
                                <a:ea typeface="SimSun" panose="02010600030101010101" pitchFamily="2" charset="-122"/>
                                <a:cs typeface="Akshar Unicode" panose="00000400000000000000" pitchFamily="2" charset="0"/>
                              </a:rPr>
                              <m:t>+</m:t>
                            </m:r>
                            <m:sSup>
                              <m:sSupPr>
                                <m:ctrlPr>
                                  <a:rPr lang="fr-FR" i="1">
                                    <a:latin typeface="Cambria Math" panose="02040503050406030204" pitchFamily="18" charset="0"/>
                                    <a:ea typeface="SimSun" panose="02010600030101010101" pitchFamily="2" charset="-122"/>
                                    <a:cs typeface="Akshar Unicode" panose="00000400000000000000" pitchFamily="2" charset="0"/>
                                  </a:rPr>
                                </m:ctrlPr>
                              </m:sSupPr>
                              <m:e>
                                <m:r>
                                  <a:rPr lang="fr-FR" i="1">
                                    <a:latin typeface="Cambria Math" panose="02040503050406030204" pitchFamily="18" charset="0"/>
                                    <a:ea typeface="SimSun" panose="02010600030101010101" pitchFamily="2" charset="-122"/>
                                    <a:cs typeface="Akshar Unicode" panose="00000400000000000000" pitchFamily="2" charset="0"/>
                                  </a:rPr>
                                  <m:t>𝒕</m:t>
                                </m:r>
                              </m:e>
                              <m:sup>
                                <m:r>
                                  <a:rPr lang="fr-FR" i="1">
                                    <a:latin typeface="Cambria Math" panose="02040503050406030204" pitchFamily="18" charset="0"/>
                                    <a:ea typeface="SimSun" panose="02010600030101010101" pitchFamily="2" charset="-122"/>
                                    <a:cs typeface="Akshar Unicode" panose="00000400000000000000" pitchFamily="2" charset="0"/>
                                  </a:rPr>
                                  <m:t>𝟐</m:t>
                                </m:r>
                              </m:sup>
                            </m:sSup>
                            <m:r>
                              <a:rPr lang="fr-FR" i="1">
                                <a:latin typeface="Cambria Math" panose="02040503050406030204" pitchFamily="18" charset="0"/>
                                <a:ea typeface="SimSun" panose="02010600030101010101" pitchFamily="2" charset="-122"/>
                                <a:cs typeface="Akshar Unicode" panose="00000400000000000000" pitchFamily="2" charset="0"/>
                              </a:rPr>
                              <m:t>𝒛</m:t>
                            </m:r>
                          </m:e>
                        </m:d>
                      </m:e>
                      <m:sup>
                        <m:r>
                          <a:rPr lang="fr-FR" i="1">
                            <a:latin typeface="Cambria Math" panose="02040503050406030204" pitchFamily="18" charset="0"/>
                            <a:ea typeface="SimSun" panose="02010600030101010101" pitchFamily="2" charset="-122"/>
                            <a:cs typeface="Akshar Unicode" panose="00000400000000000000" pitchFamily="2" charset="0"/>
                          </a:rPr>
                          <m:t>𝟐</m:t>
                        </m:r>
                      </m:sup>
                    </m:sSup>
                    <m:r>
                      <a:rPr lang="fr-FR" i="1">
                        <a:latin typeface="Cambria Math" panose="02040503050406030204" pitchFamily="18" charset="0"/>
                        <a:ea typeface="SimSun" panose="02010600030101010101" pitchFamily="2" charset="-122"/>
                        <a:cs typeface="Akshar Unicode" panose="00000400000000000000" pitchFamily="2" charset="0"/>
                      </a:rPr>
                      <m:t>≥</m:t>
                    </m:r>
                    <m:r>
                      <a:rPr lang="fr-FR" i="1">
                        <a:latin typeface="Cambria Math" panose="02040503050406030204" pitchFamily="18" charset="0"/>
                        <a:ea typeface="SimSun" panose="02010600030101010101" pitchFamily="2" charset="-122"/>
                        <a:cs typeface="Akshar Unicode" panose="00000400000000000000" pitchFamily="2" charset="0"/>
                      </a:rPr>
                      <m:t>𝟎</m:t>
                    </m:r>
                    <m:r>
                      <a:rPr lang="fr-FR" i="1">
                        <a:latin typeface="Cambria Math" panose="02040503050406030204" pitchFamily="18" charset="0"/>
                        <a:ea typeface="SimSun" panose="02010600030101010101" pitchFamily="2" charset="-122"/>
                        <a:cs typeface="Akshar Unicode" panose="00000400000000000000" pitchFamily="2" charset="0"/>
                      </a:rPr>
                      <m:t> </m:t>
                    </m:r>
                  </m:oMath>
                </a14:m>
                <a:r>
                  <a:rPr lang="fr-FR" dirty="0">
                    <a:ea typeface="SimSun" panose="02010600030101010101" pitchFamily="2" charset="-122"/>
                    <a:cs typeface="Akshar Unicode" panose="00000400000000000000" pitchFamily="2" charset="0"/>
                  </a:rPr>
                  <a:t> </a:t>
                </a:r>
                <a:r>
                  <a:rPr lang="ru-RU" dirty="0"/>
                  <a:t>с тремя независимыми векторами; следовательно, </a:t>
                </a:r>
                <a:r>
                  <a:rPr lang="ru-RU" dirty="0">
                    <a:solidFill>
                      <a:srgbClr val="FF6600"/>
                    </a:solidFill>
                  </a:rPr>
                  <a:t>дискриминант этого полинома 4-й степени неотрицателен. </a:t>
                </a:r>
                <a:r>
                  <a:rPr lang="ru-RU" dirty="0">
                    <a:solidFill>
                      <a:srgbClr val="008000"/>
                    </a:solidFill>
                  </a:rPr>
                  <a:t>Новый ?</a:t>
                </a:r>
                <a:endParaRPr lang="fr-FR" dirty="0">
                  <a:solidFill>
                    <a:srgbClr val="008000"/>
                  </a:solidFill>
                </a:endParaRPr>
              </a:p>
              <a:p>
                <a:pPr>
                  <a:lnSpc>
                    <a:spcPct val="115000"/>
                  </a:lnSpc>
                  <a:buFont typeface="Symbol" panose="05050102010706020507" pitchFamily="18" charset="2"/>
                  <a:buChar char=""/>
                </a:pPr>
                <a:r>
                  <a:rPr lang="az-Cyrl-AZ" dirty="0">
                    <a:solidFill>
                      <a:srgbClr val="0000FF"/>
                    </a:solidFill>
                    <a:ea typeface="SimSun" panose="02010600030101010101" pitchFamily="2" charset="-122"/>
                    <a:cs typeface="Akshar Unicode" panose="00000400000000000000" pitchFamily="2" charset="0"/>
                  </a:rPr>
                  <a:t>Масштабирование: </a:t>
                </a:r>
                <a:r>
                  <a:rPr lang="az-Cyrl-AZ" dirty="0">
                    <a:ea typeface="SimSun" panose="02010600030101010101" pitchFamily="2" charset="-122"/>
                    <a:cs typeface="Akshar Unicode" panose="00000400000000000000" pitchFamily="2" charset="0"/>
                  </a:rPr>
                  <a:t>Поскольку</a:t>
                </a:r>
                <a14:m>
                  <m:oMath xmlns:m="http://schemas.openxmlformats.org/officeDocument/2006/math">
                    <m:sSup>
                      <m:sSupPr>
                        <m:ctrlPr>
                          <a:rPr lang="fr-FR" b="1" i="1" smtClean="0">
                            <a:effectLst/>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i="1" smtClean="0">
                                <a:effectLst/>
                                <a:latin typeface="Cambria Math" panose="02040503050406030204" pitchFamily="18" charset="0"/>
                                <a:ea typeface="SimSun" panose="02010600030101010101" pitchFamily="2" charset="-122"/>
                                <a:cs typeface="Akshar Unicode" panose="00000400000000000000" pitchFamily="2" charset="0"/>
                              </a:rPr>
                            </m:ctrlPr>
                          </m:dPr>
                          <m:e>
                            <m:r>
                              <a:rPr lang="fr-FR" b="1" i="1" smtClean="0">
                                <a:effectLst/>
                                <a:latin typeface="Cambria Math" panose="02040503050406030204" pitchFamily="18" charset="0"/>
                                <a:ea typeface="SimSun" panose="02010600030101010101" pitchFamily="2" charset="-122"/>
                                <a:cs typeface="Akshar Unicode" panose="00000400000000000000" pitchFamily="2" charset="0"/>
                              </a:rPr>
                              <m:t>𝒙</m:t>
                            </m:r>
                            <m:r>
                              <a:rPr lang="fr-FR" b="1" i="1" smtClean="0">
                                <a:effectLst/>
                                <a:latin typeface="Cambria Math" panose="02040503050406030204" pitchFamily="18" charset="0"/>
                                <a:ea typeface="SimSun" panose="02010600030101010101" pitchFamily="2" charset="-122"/>
                                <a:cs typeface="Akshar Unicode" panose="00000400000000000000" pitchFamily="2" charset="0"/>
                              </a:rPr>
                              <m:t>−</m:t>
                            </m:r>
                            <m:r>
                              <a:rPr lang="fr-FR" b="1" i="1" smtClean="0">
                                <a:effectLst/>
                                <a:latin typeface="Cambria Math" panose="02040503050406030204" pitchFamily="18" charset="0"/>
                                <a:ea typeface="SimSun" panose="02010600030101010101" pitchFamily="2" charset="-122"/>
                                <a:cs typeface="Akshar Unicode" panose="00000400000000000000" pitchFamily="2" charset="0"/>
                              </a:rPr>
                              <m:t>𝒚</m:t>
                            </m:r>
                          </m:e>
                        </m:d>
                      </m:e>
                      <m:sup>
                        <m:r>
                          <a:rPr lang="fr-FR" b="1" i="1" smtClean="0">
                            <a:effectLst/>
                            <a:latin typeface="Cambria Math" panose="02040503050406030204" pitchFamily="18" charset="0"/>
                            <a:ea typeface="SimSun" panose="02010600030101010101" pitchFamily="2" charset="-122"/>
                            <a:cs typeface="Akshar Unicode" panose="00000400000000000000" pitchFamily="2" charset="0"/>
                          </a:rPr>
                          <m:t>𝟐</m:t>
                        </m:r>
                      </m:sup>
                    </m:sSup>
                    <m:r>
                      <a:rPr lang="fr-FR" b="1" i="1" smtClean="0">
                        <a:effectLst/>
                        <a:latin typeface="Cambria Math" panose="02040503050406030204" pitchFamily="18" charset="0"/>
                        <a:ea typeface="SimSun" panose="02010600030101010101" pitchFamily="2" charset="-122"/>
                        <a:cs typeface="Akshar Unicode" panose="00000400000000000000" pitchFamily="2" charset="0"/>
                      </a:rPr>
                      <m:t>≥</m:t>
                    </m:r>
                    <m:r>
                      <a:rPr lang="fr-FR" b="1" i="1" smtClean="0">
                        <a:effectLst/>
                        <a:latin typeface="Cambria Math" panose="02040503050406030204" pitchFamily="18" charset="0"/>
                        <a:ea typeface="SimSun" panose="02010600030101010101" pitchFamily="2" charset="-122"/>
                        <a:cs typeface="Akshar Unicode" panose="00000400000000000000" pitchFamily="2" charset="0"/>
                      </a:rPr>
                      <m:t>𝟎</m:t>
                    </m:r>
                  </m:oMath>
                </a14:m>
                <a:r>
                  <a:rPr lang="fr-FR" dirty="0">
                    <a:effectLst/>
                    <a:ea typeface="SimSun" panose="02010600030101010101" pitchFamily="2" charset="-122"/>
                    <a:cs typeface="Akshar Unicode" panose="00000400000000000000" pitchFamily="2" charset="0"/>
                  </a:rPr>
                  <a:t>, </a:t>
                </a:r>
                <a14:m>
                  <m:oMath xmlns:m="http://schemas.openxmlformats.org/officeDocument/2006/math">
                    <m:r>
                      <a:rPr lang="fr-FR" b="1" i="1" smtClean="0">
                        <a:effectLst/>
                        <a:latin typeface="Cambria Math" panose="02040503050406030204" pitchFamily="18" charset="0"/>
                        <a:ea typeface="SimSun" panose="02010600030101010101" pitchFamily="2" charset="-122"/>
                        <a:cs typeface="Akshar Unicode" panose="00000400000000000000" pitchFamily="2" charset="0"/>
                      </a:rPr>
                      <m:t>𝟐</m:t>
                    </m:r>
                    <m:d>
                      <m:dPr>
                        <m:ctrlPr>
                          <a:rPr lang="fr-FR" b="1" i="1" smtClean="0">
                            <a:effectLst/>
                            <a:latin typeface="Cambria Math" panose="02040503050406030204" pitchFamily="18" charset="0"/>
                            <a:ea typeface="SimSun" panose="02010600030101010101" pitchFamily="2" charset="-122"/>
                            <a:cs typeface="Akshar Unicode" panose="00000400000000000000" pitchFamily="2" charset="0"/>
                          </a:rPr>
                        </m:ctrlPr>
                      </m:dPr>
                      <m:e>
                        <m:r>
                          <a:rPr lang="fr-FR" b="1" i="1" smtClean="0">
                            <a:effectLst/>
                            <a:latin typeface="Cambria Math" panose="02040503050406030204" pitchFamily="18" charset="0"/>
                            <a:ea typeface="SimSun" panose="02010600030101010101" pitchFamily="2" charset="-122"/>
                            <a:cs typeface="Akshar Unicode" panose="00000400000000000000" pitchFamily="2" charset="0"/>
                          </a:rPr>
                          <m:t>𝒙</m:t>
                        </m:r>
                        <m:r>
                          <a:rPr lang="fr-FR" b="1" i="1" smtClean="0">
                            <a:effectLst/>
                            <a:latin typeface="Cambria Math" panose="02040503050406030204" pitchFamily="18" charset="0"/>
                            <a:ea typeface="SimSun" panose="02010600030101010101" pitchFamily="2" charset="-122"/>
                            <a:cs typeface="Akshar Unicode" panose="00000400000000000000" pitchFamily="2" charset="0"/>
                          </a:rPr>
                          <m:t>,</m:t>
                        </m:r>
                        <m:r>
                          <a:rPr lang="fr-FR" b="1" i="1" smtClean="0">
                            <a:effectLst/>
                            <a:latin typeface="Cambria Math" panose="02040503050406030204" pitchFamily="18" charset="0"/>
                            <a:ea typeface="SimSun" panose="02010600030101010101" pitchFamily="2" charset="-122"/>
                            <a:cs typeface="Akshar Unicode" panose="00000400000000000000" pitchFamily="2" charset="0"/>
                          </a:rPr>
                          <m:t>𝒚</m:t>
                        </m:r>
                      </m:e>
                    </m:d>
                    <m:r>
                      <a:rPr lang="fr-FR" b="1" i="1" smtClean="0">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i="1">
                                <a:latin typeface="Cambria Math" panose="02040503050406030204" pitchFamily="18" charset="0"/>
                                <a:ea typeface="SimSun" panose="02010600030101010101" pitchFamily="2" charset="-122"/>
                                <a:cs typeface="Akshar Unicode" panose="00000400000000000000" pitchFamily="2" charset="0"/>
                              </a:rPr>
                            </m:ctrlPr>
                          </m:dPr>
                          <m:e>
                            <m:r>
                              <a:rPr lang="fr-FR" i="1">
                                <a:latin typeface="Cambria Math" panose="02040503050406030204" pitchFamily="18" charset="0"/>
                                <a:ea typeface="SimSun" panose="02010600030101010101" pitchFamily="2" charset="-122"/>
                                <a:cs typeface="Akshar Unicode" panose="00000400000000000000" pitchFamily="2" charset="0"/>
                              </a:rPr>
                              <m:t>𝒙</m:t>
                            </m:r>
                          </m:e>
                        </m:d>
                      </m:e>
                      <m:sup>
                        <m:r>
                          <a:rPr lang="fr-FR" i="1">
                            <a:latin typeface="Cambria Math" panose="02040503050406030204" pitchFamily="18" charset="0"/>
                            <a:ea typeface="SimSun" panose="02010600030101010101" pitchFamily="2" charset="-122"/>
                            <a:cs typeface="Akshar Unicode" panose="00000400000000000000" pitchFamily="2" charset="0"/>
                          </a:rPr>
                          <m:t>𝟐</m:t>
                        </m:r>
                      </m:sup>
                    </m:sSup>
                    <m:r>
                      <a:rPr lang="fr-FR" b="1" i="1" smtClean="0">
                        <a:latin typeface="Cambria Math" panose="02040503050406030204" pitchFamily="18" charset="0"/>
                        <a:ea typeface="SimSun" panose="02010600030101010101" pitchFamily="2" charset="-122"/>
                        <a:cs typeface="Akshar Unicode" panose="00000400000000000000" pitchFamily="2" charset="0"/>
                      </a:rPr>
                      <m:t>+</m:t>
                    </m:r>
                    <m:sSup>
                      <m:sSupPr>
                        <m:ctrlPr>
                          <a:rPr lang="fr-FR"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i="1">
                                <a:latin typeface="Cambria Math" panose="02040503050406030204" pitchFamily="18" charset="0"/>
                                <a:ea typeface="SimSun" panose="02010600030101010101" pitchFamily="2" charset="-122"/>
                                <a:cs typeface="Akshar Unicode" panose="00000400000000000000" pitchFamily="2" charset="0"/>
                              </a:rPr>
                            </m:ctrlPr>
                          </m:dPr>
                          <m:e>
                            <m:r>
                              <a:rPr lang="fr-FR" i="1">
                                <a:latin typeface="Cambria Math" panose="02040503050406030204" pitchFamily="18" charset="0"/>
                                <a:ea typeface="SimSun" panose="02010600030101010101" pitchFamily="2" charset="-122"/>
                                <a:cs typeface="Akshar Unicode" panose="00000400000000000000" pitchFamily="2" charset="0"/>
                              </a:rPr>
                              <m:t>𝒚</m:t>
                            </m:r>
                          </m:e>
                        </m:d>
                      </m:e>
                      <m:sup>
                        <m:r>
                          <a:rPr lang="fr-FR" i="1">
                            <a:latin typeface="Cambria Math" panose="02040503050406030204" pitchFamily="18" charset="0"/>
                            <a:ea typeface="SimSun" panose="02010600030101010101" pitchFamily="2" charset="-122"/>
                            <a:cs typeface="Akshar Unicode" panose="00000400000000000000" pitchFamily="2" charset="0"/>
                          </a:rPr>
                          <m:t>𝟐</m:t>
                        </m:r>
                      </m:sup>
                    </m:sSup>
                  </m:oMath>
                </a14:m>
                <a:r>
                  <a:rPr lang="fr-FR" dirty="0">
                    <a:effectLst/>
                    <a:ea typeface="SimSun" panose="02010600030101010101" pitchFamily="2" charset="-122"/>
                    <a:cs typeface="Akshar Unicode" panose="00000400000000000000" pitchFamily="2" charset="0"/>
                  </a:rPr>
                  <a:t> hence </a:t>
                </a:r>
                <a14:m>
                  <m:oMath xmlns:m="http://schemas.openxmlformats.org/officeDocument/2006/math">
                    <m:r>
                      <a:rPr lang="fr-FR" i="1">
                        <a:latin typeface="Cambria Math" panose="02040503050406030204" pitchFamily="18" charset="0"/>
                        <a:ea typeface="SimSun" panose="02010600030101010101" pitchFamily="2" charset="-122"/>
                        <a:cs typeface="Akshar Unicode" panose="00000400000000000000" pitchFamily="2" charset="0"/>
                      </a:rPr>
                      <m:t>𝟐</m:t>
                    </m:r>
                    <m:d>
                      <m:dPr>
                        <m:ctrlPr>
                          <a:rPr lang="fr-FR" i="1">
                            <a:latin typeface="Cambria Math" panose="02040503050406030204" pitchFamily="18" charset="0"/>
                            <a:ea typeface="SimSun" panose="02010600030101010101" pitchFamily="2" charset="-122"/>
                            <a:cs typeface="Akshar Unicode" panose="00000400000000000000" pitchFamily="2" charset="0"/>
                          </a:rPr>
                        </m:ctrlPr>
                      </m:dPr>
                      <m:e>
                        <m:r>
                          <a:rPr lang="fr-FR" i="1">
                            <a:latin typeface="Cambria Math" panose="02040503050406030204" pitchFamily="18" charset="0"/>
                            <a:ea typeface="SimSun" panose="02010600030101010101" pitchFamily="2" charset="-122"/>
                            <a:cs typeface="Akshar Unicode" panose="00000400000000000000" pitchFamily="2" charset="0"/>
                          </a:rPr>
                          <m:t>𝒙</m:t>
                        </m:r>
                        <m:r>
                          <a:rPr lang="fr-FR" i="1">
                            <a:latin typeface="Cambria Math" panose="02040503050406030204" pitchFamily="18" charset="0"/>
                            <a:ea typeface="SimSun" panose="02010600030101010101" pitchFamily="2" charset="-122"/>
                            <a:cs typeface="Akshar Unicode" panose="00000400000000000000" pitchFamily="2" charset="0"/>
                          </a:rPr>
                          <m:t>,</m:t>
                        </m:r>
                        <m:r>
                          <a:rPr lang="fr-FR" i="1">
                            <a:latin typeface="Cambria Math" panose="02040503050406030204" pitchFamily="18" charset="0"/>
                            <a:ea typeface="SimSun" panose="02010600030101010101" pitchFamily="2" charset="-122"/>
                            <a:cs typeface="Akshar Unicode" panose="00000400000000000000" pitchFamily="2" charset="0"/>
                          </a:rPr>
                          <m:t>𝒚</m:t>
                        </m:r>
                      </m:e>
                    </m:d>
                    <m:r>
                      <a:rPr lang="fr-FR" i="1">
                        <a:latin typeface="Cambria Math" panose="02040503050406030204" pitchFamily="18" charset="0"/>
                        <a:ea typeface="SimSun" panose="02010600030101010101" pitchFamily="2" charset="-122"/>
                        <a:cs typeface="Akshar Unicode" panose="00000400000000000000" pitchFamily="2" charset="0"/>
                      </a:rPr>
                      <m:t>≤</m:t>
                    </m:r>
                    <m:sSup>
                      <m:sSupPr>
                        <m:ctrlPr>
                          <a:rPr lang="fr-FR" i="1">
                            <a:latin typeface="Cambria Math" panose="02040503050406030204" pitchFamily="18" charset="0"/>
                            <a:ea typeface="SimSun" panose="02010600030101010101" pitchFamily="2" charset="-122"/>
                            <a:cs typeface="Akshar Unicode" panose="00000400000000000000" pitchFamily="2" charset="0"/>
                          </a:rPr>
                        </m:ctrlPr>
                      </m:sSupPr>
                      <m:e>
                        <m:r>
                          <a:rPr lang="fr-FR" i="1">
                            <a:latin typeface="Cambria Math" panose="02040503050406030204" pitchFamily="18" charset="0"/>
                            <a:ea typeface="SimSun" panose="02010600030101010101" pitchFamily="2" charset="-122"/>
                            <a:cs typeface="Akshar Unicode" panose="00000400000000000000" pitchFamily="2" charset="0"/>
                          </a:rPr>
                          <m:t>𝒕</m:t>
                        </m:r>
                        <m:d>
                          <m:dPr>
                            <m:begChr m:val="‖"/>
                            <m:endChr m:val="‖"/>
                            <m:ctrlPr>
                              <a:rPr lang="fr-FR" i="1">
                                <a:latin typeface="Cambria Math" panose="02040503050406030204" pitchFamily="18" charset="0"/>
                                <a:ea typeface="SimSun" panose="02010600030101010101" pitchFamily="2" charset="-122"/>
                                <a:cs typeface="Akshar Unicode" panose="00000400000000000000" pitchFamily="2" charset="0"/>
                              </a:rPr>
                            </m:ctrlPr>
                          </m:dPr>
                          <m:e>
                            <m:r>
                              <a:rPr lang="fr-FR" i="1">
                                <a:latin typeface="Cambria Math" panose="02040503050406030204" pitchFamily="18" charset="0"/>
                                <a:ea typeface="SimSun" panose="02010600030101010101" pitchFamily="2" charset="-122"/>
                                <a:cs typeface="Akshar Unicode" panose="00000400000000000000" pitchFamily="2" charset="0"/>
                              </a:rPr>
                              <m:t>𝒙</m:t>
                            </m:r>
                          </m:e>
                        </m:d>
                      </m:e>
                      <m:sup>
                        <m:r>
                          <a:rPr lang="fr-FR" i="1">
                            <a:latin typeface="Cambria Math" panose="02040503050406030204" pitchFamily="18" charset="0"/>
                            <a:ea typeface="SimSun" panose="02010600030101010101" pitchFamily="2" charset="-122"/>
                            <a:cs typeface="Akshar Unicode" panose="00000400000000000000" pitchFamily="2" charset="0"/>
                          </a:rPr>
                          <m:t>𝟐</m:t>
                        </m:r>
                      </m:sup>
                    </m:sSup>
                    <m:r>
                      <a:rPr lang="fr-FR" i="1">
                        <a:latin typeface="Cambria Math" panose="02040503050406030204" pitchFamily="18" charset="0"/>
                        <a:ea typeface="SimSun" panose="02010600030101010101" pitchFamily="2" charset="-122"/>
                        <a:cs typeface="Akshar Unicode" panose="00000400000000000000" pitchFamily="2" charset="0"/>
                      </a:rPr>
                      <m:t>+</m:t>
                    </m:r>
                    <m:sSup>
                      <m:sSupPr>
                        <m:ctrlPr>
                          <a:rPr lang="fr-FR" i="1">
                            <a:latin typeface="Cambria Math" panose="02040503050406030204" pitchFamily="18" charset="0"/>
                            <a:ea typeface="SimSun" panose="02010600030101010101" pitchFamily="2" charset="-122"/>
                            <a:cs typeface="Akshar Unicode" panose="00000400000000000000" pitchFamily="2" charset="0"/>
                          </a:rPr>
                        </m:ctrlPr>
                      </m:sSupPr>
                      <m:e>
                        <m:r>
                          <a:rPr lang="fr-FR" i="1">
                            <a:latin typeface="Cambria Math" panose="02040503050406030204" pitchFamily="18" charset="0"/>
                            <a:ea typeface="SimSun" panose="02010600030101010101" pitchFamily="2" charset="-122"/>
                            <a:cs typeface="Akshar Unicode" panose="00000400000000000000" pitchFamily="2" charset="0"/>
                          </a:rPr>
                          <m:t>𝒕</m:t>
                        </m:r>
                      </m:e>
                      <m:sup>
                        <m:r>
                          <a:rPr lang="fr-FR" i="1">
                            <a:latin typeface="Cambria Math" panose="02040503050406030204" pitchFamily="18" charset="0"/>
                            <a:ea typeface="SimSun" panose="02010600030101010101" pitchFamily="2" charset="-122"/>
                            <a:cs typeface="Akshar Unicode" panose="00000400000000000000" pitchFamily="2" charset="0"/>
                          </a:rPr>
                          <m:t>−</m:t>
                        </m:r>
                        <m:r>
                          <a:rPr lang="fr-FR" i="1">
                            <a:latin typeface="Cambria Math" panose="02040503050406030204" pitchFamily="18" charset="0"/>
                            <a:ea typeface="SimSun" panose="02010600030101010101" pitchFamily="2" charset="-122"/>
                            <a:cs typeface="Akshar Unicode" panose="00000400000000000000" pitchFamily="2" charset="0"/>
                          </a:rPr>
                          <m:t>𝟏</m:t>
                        </m:r>
                      </m:sup>
                    </m:sSup>
                    <m:sSup>
                      <m:sSupPr>
                        <m:ctrlPr>
                          <a:rPr lang="fr-FR" i="1">
                            <a:latin typeface="Cambria Math" panose="02040503050406030204" pitchFamily="18" charset="0"/>
                            <a:ea typeface="SimSun" panose="02010600030101010101" pitchFamily="2" charset="-122"/>
                            <a:cs typeface="Akshar Unicode" panose="00000400000000000000" pitchFamily="2" charset="0"/>
                          </a:rPr>
                        </m:ctrlPr>
                      </m:sSupPr>
                      <m:e>
                        <m:d>
                          <m:dPr>
                            <m:begChr m:val="‖"/>
                            <m:endChr m:val="‖"/>
                            <m:ctrlPr>
                              <a:rPr lang="fr-FR" i="1">
                                <a:latin typeface="Cambria Math" panose="02040503050406030204" pitchFamily="18" charset="0"/>
                                <a:ea typeface="SimSun" panose="02010600030101010101" pitchFamily="2" charset="-122"/>
                                <a:cs typeface="Akshar Unicode" panose="00000400000000000000" pitchFamily="2" charset="0"/>
                              </a:rPr>
                            </m:ctrlPr>
                          </m:dPr>
                          <m:e>
                            <m:r>
                              <a:rPr lang="fr-FR" i="1">
                                <a:latin typeface="Cambria Math" panose="02040503050406030204" pitchFamily="18" charset="0"/>
                                <a:ea typeface="SimSun" panose="02010600030101010101" pitchFamily="2" charset="-122"/>
                                <a:cs typeface="Akshar Unicode" panose="00000400000000000000" pitchFamily="2" charset="0"/>
                              </a:rPr>
                              <m:t>𝒚</m:t>
                            </m:r>
                          </m:e>
                        </m:d>
                      </m:e>
                      <m:sup>
                        <m:r>
                          <a:rPr lang="fr-FR" i="1">
                            <a:latin typeface="Cambria Math" panose="02040503050406030204" pitchFamily="18" charset="0"/>
                            <a:ea typeface="SimSun" panose="02010600030101010101" pitchFamily="2" charset="-122"/>
                            <a:cs typeface="Akshar Unicode" panose="00000400000000000000" pitchFamily="2" charset="0"/>
                          </a:rPr>
                          <m:t>𝟐</m:t>
                        </m:r>
                      </m:sup>
                    </m:sSup>
                  </m:oMath>
                </a14:m>
                <a:r>
                  <a:rPr lang="fr-FR" dirty="0">
                    <a:effectLst/>
                    <a:ea typeface="SimSun" panose="02010600030101010101" pitchFamily="2" charset="-122"/>
                    <a:cs typeface="Akshar Unicode" panose="00000400000000000000" pitchFamily="2" charset="0"/>
                  </a:rPr>
                  <a:t>. </a:t>
                </a:r>
                <a:r>
                  <a:rPr lang="ru-RU" dirty="0"/>
                  <a:t>Свернуть в</a:t>
                </a:r>
                <a14:m>
                  <m:oMath xmlns:m="http://schemas.openxmlformats.org/officeDocument/2006/math">
                    <m:r>
                      <a:rPr lang="fr-FR" b="1" i="1" smtClean="0">
                        <a:effectLst/>
                        <a:latin typeface="Cambria Math" panose="02040503050406030204" pitchFamily="18" charset="0"/>
                        <a:ea typeface="SimSun" panose="02010600030101010101" pitchFamily="2" charset="-122"/>
                        <a:cs typeface="Akshar Unicode" panose="00000400000000000000" pitchFamily="2" charset="0"/>
                      </a:rPr>
                      <m:t>𝒕</m:t>
                    </m:r>
                  </m:oMath>
                </a14:m>
                <a:r>
                  <a:rPr lang="fr-FR" dirty="0">
                    <a:effectLst/>
                    <a:ea typeface="SimSun" panose="02010600030101010101" pitchFamily="2" charset="-122"/>
                    <a:cs typeface="Akshar Unicode" panose="00000400000000000000" pitchFamily="2" charset="0"/>
                  </a:rPr>
                  <a:t>. </a:t>
                </a:r>
                <a:r>
                  <a:rPr lang="ru-RU" dirty="0"/>
                  <a:t>Обоб</a:t>
                </a:r>
                <a:r>
                  <a:rPr lang="fr-FR" dirty="0">
                    <a:ea typeface="SimSun" panose="02010600030101010101" pitchFamily="2" charset="-122"/>
                    <a:cs typeface="Akshar Unicode" panose="00000400000000000000" pitchFamily="2" charset="0"/>
                  </a:rPr>
                  <a:t>.: </a:t>
                </a:r>
                <a:r>
                  <a:rPr lang="fr-FR" dirty="0" err="1">
                    <a:effectLst/>
                    <a:ea typeface="SimSun" panose="02010600030101010101" pitchFamily="2" charset="-122"/>
                    <a:cs typeface="Akshar Unicode" panose="00000400000000000000" pitchFamily="2" charset="0"/>
                  </a:rPr>
                  <a:t>Hölder</a:t>
                </a:r>
                <a:r>
                  <a:rPr lang="fr-FR" dirty="0">
                    <a:effectLst/>
                    <a:ea typeface="SimSun" panose="02010600030101010101" pitchFamily="2" charset="-122"/>
                    <a:cs typeface="Akshar Unicode" panose="00000400000000000000" pitchFamily="2" charset="0"/>
                  </a:rPr>
                  <a:t>…</a:t>
                </a:r>
              </a:p>
              <a:p>
                <a:pPr>
                  <a:lnSpc>
                    <a:spcPct val="115000"/>
                  </a:lnSpc>
                  <a:buFont typeface="Symbol" panose="05050102010706020507" pitchFamily="18" charset="2"/>
                  <a:buChar char=""/>
                </a:pPr>
                <a:endParaRPr lang="fr-FR" sz="2400" dirty="0">
                  <a:solidFill>
                    <a:srgbClr val="008000"/>
                  </a:solidFill>
                  <a:ea typeface="SimSun" panose="02010600030101010101" pitchFamily="2" charset="-122"/>
                  <a:cs typeface="Akshar Unicode" panose="00000400000000000000" pitchFamily="2" charset="0"/>
                </a:endParaRPr>
              </a:p>
              <a:p>
                <a:endParaRPr lang="fr-FR" dirty="0"/>
              </a:p>
            </p:txBody>
          </p:sp>
        </mc:Choice>
        <mc:Fallback xmlns="">
          <p:sp>
            <p:nvSpPr>
              <p:cNvPr id="3" name="Espace réservé du contenu 2">
                <a:extLst>
                  <a:ext uri="{FF2B5EF4-FFF2-40B4-BE49-F238E27FC236}">
                    <a16:creationId xmlns:a16="http://schemas.microsoft.com/office/drawing/2014/main" id="{EBC2CACA-02A6-41A4-ABE4-B12B8EFB0C43}"/>
                  </a:ext>
                </a:extLst>
              </p:cNvPr>
              <p:cNvSpPr>
                <a:spLocks noGrp="1" noRot="1" noChangeAspect="1" noMove="1" noResize="1" noEditPoints="1" noAdjustHandles="1" noChangeArrowheads="1" noChangeShapeType="1" noTextEdit="1"/>
              </p:cNvSpPr>
              <p:nvPr>
                <p:ph idx="1"/>
              </p:nvPr>
            </p:nvSpPr>
            <p:spPr>
              <a:xfrm>
                <a:off x="8776" y="1358770"/>
                <a:ext cx="8865985" cy="5220580"/>
              </a:xfrm>
              <a:blipFill>
                <a:blip r:embed="rId3"/>
                <a:stretch>
                  <a:fillRect l="-756" t="-467"/>
                </a:stretch>
              </a:blipFill>
            </p:spPr>
            <p:txBody>
              <a:bodyPr/>
              <a:lstStyle/>
              <a:p>
                <a:r>
                  <a:rPr lang="fr-FR">
                    <a:noFill/>
                  </a:rPr>
                  <a:t> </a:t>
                </a:r>
              </a:p>
            </p:txBody>
          </p:sp>
        </mc:Fallback>
      </mc:AlternateContent>
    </p:spTree>
    <p:extLst>
      <p:ext uri="{BB962C8B-B14F-4D97-AF65-F5344CB8AC3E}">
        <p14:creationId xmlns:p14="http://schemas.microsoft.com/office/powerpoint/2010/main" val="9188633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7504F-628E-45EF-AC3A-05B44ABC75E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72EBEFB-4A73-4505-AAA1-7A39EC92AE1B}"/>
              </a:ext>
            </a:extLst>
          </p:cNvPr>
          <p:cNvSpPr>
            <a:spLocks noGrp="1"/>
          </p:cNvSpPr>
          <p:nvPr>
            <p:ph idx="1"/>
          </p:nvPr>
        </p:nvSpPr>
        <p:spPr>
          <a:xfrm>
            <a:off x="457200" y="1752600"/>
            <a:ext cx="7620000" cy="4601725"/>
          </a:xfrm>
        </p:spPr>
        <p:txBody>
          <a:bodyPr/>
          <a:lstStyle/>
          <a:p>
            <a:r>
              <a:rPr lang="ru-RU" sz="2400" dirty="0"/>
              <a:t>Мы также показываем, что некоторые </a:t>
            </a:r>
            <a:r>
              <a:rPr lang="ru-RU" sz="2400" dirty="0">
                <a:solidFill>
                  <a:srgbClr val="0000FF"/>
                </a:solidFill>
              </a:rPr>
              <a:t>существенные элементы </a:t>
            </a:r>
            <a:r>
              <a:rPr lang="ru-RU" sz="2400" dirty="0"/>
              <a:t>в дискурсе Буняковского, такие как доказательства, </a:t>
            </a:r>
            <a:r>
              <a:rPr lang="ru-RU" sz="2400" dirty="0">
                <a:solidFill>
                  <a:srgbClr val="0000FF"/>
                </a:solidFill>
              </a:rPr>
              <a:t>не прописаны</a:t>
            </a:r>
            <a:r>
              <a:rPr lang="ru-RU" sz="2400" dirty="0"/>
              <a:t>, </a:t>
            </a:r>
            <a:r>
              <a:rPr lang="ru-RU" sz="2400" dirty="0">
                <a:solidFill>
                  <a:srgbClr val="0000FF"/>
                </a:solidFill>
              </a:rPr>
              <a:t>а подразумеваются </a:t>
            </a:r>
            <a:r>
              <a:rPr lang="ru-RU" sz="2400" dirty="0"/>
              <a:t>его дискурсом. Это делает его тем, что мы называем </a:t>
            </a:r>
            <a:r>
              <a:rPr lang="ru-RU" sz="2400" dirty="0">
                <a:solidFill>
                  <a:srgbClr val="00B050"/>
                </a:solidFill>
              </a:rPr>
              <a:t>аподиктическим дискурсом </a:t>
            </a:r>
            <a:r>
              <a:rPr lang="ru-RU" sz="2400" dirty="0"/>
              <a:t>(apodictic discourse), или дискурсом, который содержит доказательства (apodeixis), </a:t>
            </a:r>
            <a:r>
              <a:rPr lang="ru-RU" sz="2400" dirty="0">
                <a:solidFill>
                  <a:srgbClr val="00B050"/>
                </a:solidFill>
              </a:rPr>
              <a:t>частично закодированные самой дискурсивной структурой</a:t>
            </a:r>
            <a:r>
              <a:rPr lang="ru-RU" sz="2400" dirty="0"/>
              <a:t>: если мотивация ясна, доказательства не нуждаются в разъяснении.</a:t>
            </a:r>
            <a:endParaRPr lang="fr-FR" sz="2400" dirty="0"/>
          </a:p>
        </p:txBody>
      </p:sp>
    </p:spTree>
    <p:extLst>
      <p:ext uri="{BB962C8B-B14F-4D97-AF65-F5344CB8AC3E}">
        <p14:creationId xmlns:p14="http://schemas.microsoft.com/office/powerpoint/2010/main" val="3823856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96525" y="2573905"/>
            <a:ext cx="8229600" cy="1890209"/>
          </a:xfrm>
        </p:spPr>
        <p:txBody>
          <a:bodyPr>
            <a:normAutofit/>
          </a:bodyPr>
          <a:lstStyle/>
          <a:p>
            <a:pPr marL="0" indent="0" algn="ctr"/>
            <a:r>
              <a:rPr lang="fr-FR" altLang="fr-FR" b="1" dirty="0"/>
              <a:t>2. </a:t>
            </a:r>
            <a:r>
              <a:rPr lang="ru-RU" sz="3600" dirty="0"/>
              <a:t>Что сделали и чего не сделали </a:t>
            </a:r>
            <a:r>
              <a:rPr lang="fr-FR" sz="3600" dirty="0"/>
              <a:t>O</a:t>
            </a:r>
            <a:r>
              <a:rPr lang="ru-RU" sz="3600" dirty="0"/>
              <a:t>. Коши, </a:t>
            </a:r>
            <a:r>
              <a:rPr lang="ru-RU" dirty="0"/>
              <a:t>Ж. </a:t>
            </a:r>
            <a:r>
              <a:rPr lang="ru-RU" sz="3600" dirty="0"/>
              <a:t>Лиувилль</a:t>
            </a:r>
            <a:r>
              <a:rPr lang="fr-FR" sz="3600" dirty="0"/>
              <a:t>,</a:t>
            </a:r>
            <a:r>
              <a:rPr lang="ru-RU" sz="3600" dirty="0"/>
              <a:t> и X. Грассманн</a:t>
            </a:r>
            <a:r>
              <a:rPr lang="fr-FR" dirty="0"/>
              <a:t>…</a:t>
            </a:r>
            <a:endParaRPr lang="fr-FR" altLang="fr-FR" b="1" dirty="0"/>
          </a:p>
        </p:txBody>
      </p:sp>
    </p:spTree>
    <p:extLst>
      <p:ext uri="{BB962C8B-B14F-4D97-AF65-F5344CB8AC3E}">
        <p14:creationId xmlns:p14="http://schemas.microsoft.com/office/powerpoint/2010/main" val="41004096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EF51AB-E6AA-49BB-8D62-B491FC215444}"/>
              </a:ext>
            </a:extLst>
          </p:cNvPr>
          <p:cNvSpPr>
            <a:spLocks noGrp="1"/>
          </p:cNvSpPr>
          <p:nvPr>
            <p:ph type="title"/>
          </p:nvPr>
        </p:nvSpPr>
        <p:spPr>
          <a:xfrm>
            <a:off x="457200" y="323655"/>
            <a:ext cx="5791200" cy="630071"/>
          </a:xfrm>
        </p:spPr>
        <p:txBody>
          <a:bodyPr>
            <a:normAutofit fontScale="90000"/>
          </a:bodyPr>
          <a:lstStyle/>
          <a:p>
            <a:r>
              <a:rPr lang="ru-RU" sz="3600" dirty="0"/>
              <a:t>О.Л. Коши</a:t>
            </a:r>
            <a:r>
              <a:rPr lang="fr-FR" sz="3600" dirty="0"/>
              <a:t> </a:t>
            </a:r>
            <a:r>
              <a:rPr lang="en-US" dirty="0"/>
              <a:t>(1821)</a:t>
            </a:r>
            <a:endParaRPr lang="fr-FR" dirty="0"/>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251520" y="1043736"/>
                <a:ext cx="8640960" cy="5670629"/>
              </a:xfrm>
            </p:spPr>
            <p:txBody>
              <a:bodyPr/>
              <a:lstStyle/>
              <a:p>
                <a:r>
                  <a:rPr lang="ru-RU" dirty="0">
                    <a:ea typeface="SimSun" panose="02010600030101010101" pitchFamily="2" charset="-122"/>
                  </a:rPr>
                  <a:t>Для </a:t>
                </a:r>
                <a:r>
                  <a:rPr lang="fr-FR" dirty="0">
                    <a:ea typeface="SimSun" panose="02010600030101010101" pitchFamily="2" charset="-122"/>
                  </a:rPr>
                  <a:t>O. </a:t>
                </a:r>
                <a:r>
                  <a:rPr lang="ru-RU" dirty="0">
                    <a:ea typeface="SimSun" panose="02010600030101010101" pitchFamily="2" charset="-122"/>
                  </a:rPr>
                  <a:t>Коши его неравенство является простой иллюстрацией в дискурсе </a:t>
                </a:r>
                <a:r>
                  <a:rPr lang="fr-FR" dirty="0">
                    <a:ea typeface="SimSun" panose="02010600030101010101" pitchFamily="2" charset="-122"/>
                  </a:rPr>
                  <a:t> </a:t>
                </a:r>
                <a:r>
                  <a:rPr lang="ru-RU" dirty="0">
                    <a:ea typeface="SimSun" panose="02010600030101010101" pitchFamily="2" charset="-122"/>
                  </a:rPr>
                  <a:t>об операциях с символами неравенства &lt;  и  &gt;, применяемых к сравнению средних. Хотя эти знаки уже присутствуют в «Artis analyticae praxis» (Применение аналитического искусства к решению алгебраических уравнений) </a:t>
                </a:r>
                <a:r>
                  <a:rPr lang="ru-RU" dirty="0">
                    <a:solidFill>
                      <a:srgbClr val="0000FF"/>
                    </a:solidFill>
                    <a:ea typeface="SimSun" panose="02010600030101010101" pitchFamily="2" charset="-122"/>
                  </a:rPr>
                  <a:t>Т. Харриотта </a:t>
                </a:r>
                <a:r>
                  <a:rPr lang="ru-RU" dirty="0">
                    <a:ea typeface="SimSun" panose="02010600030101010101" pitchFamily="2" charset="-122"/>
                  </a:rPr>
                  <a:t>(1631 г.), и хотя </a:t>
                </a:r>
                <a:r>
                  <a:rPr lang="fr-FR" dirty="0">
                    <a:ea typeface="SimSun" panose="02010600030101010101" pitchFamily="2" charset="-122"/>
                  </a:rPr>
                  <a:t>O. </a:t>
                </a:r>
                <a:r>
                  <a:rPr lang="ru-RU" dirty="0">
                    <a:ea typeface="SimSun" panose="02010600030101010101" pitchFamily="2" charset="-122"/>
                  </a:rPr>
                  <a:t>Коши читает лекции продвинутым студентам Политехнической школы, тем не менее поразительно, что Коши почувствовал необходимость разъяснить правила оперирования с неравенством. Его неравенство </a:t>
                </a:r>
                <a:r>
                  <a:rPr lang="ru-RU" dirty="0"/>
                  <a:t>(ур</a:t>
                </a:r>
                <a:r>
                  <a:rPr lang="fr-FR" dirty="0"/>
                  <a:t>.</a:t>
                </a:r>
                <a:r>
                  <a:rPr lang="ru-RU" dirty="0"/>
                  <a:t> (30) в стр. 373) является для него следствием тождества </a:t>
                </a:r>
                <a:r>
                  <a:rPr lang="en-US" dirty="0"/>
                  <a:t>(</a:t>
                </a:r>
                <a:r>
                  <a:rPr lang="ru-RU" dirty="0"/>
                  <a:t>ур</a:t>
                </a:r>
                <a:r>
                  <a:rPr lang="fr-FR" dirty="0"/>
                  <a:t>.</a:t>
                </a:r>
                <a:r>
                  <a:rPr lang="en-US" dirty="0"/>
                  <a:t> 31, </a:t>
                </a:r>
                <a:r>
                  <a:rPr lang="ru-RU" dirty="0"/>
                  <a:t>стр.</a:t>
                </a:r>
                <a:r>
                  <a:rPr lang="en-US" dirty="0"/>
                  <a:t>. 374) </a:t>
                </a:r>
              </a:p>
              <a:p>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rPr>
                          </m:ctrlPr>
                        </m:sSupPr>
                        <m:e>
                          <m:d>
                            <m:dPr>
                              <m:ctrlPr>
                                <a:rPr lang="en-US" sz="2400" i="1" dirty="0" smtClean="0">
                                  <a:latin typeface="Cambria Math" panose="02040503050406030204" pitchFamily="18" charset="0"/>
                                </a:rPr>
                              </m:ctrlPr>
                            </m:dPr>
                            <m:e>
                              <m:sSub>
                                <m:sSubPr>
                                  <m:ctrlPr>
                                    <a:rPr lang="en-US" sz="2400" i="1" dirty="0" smtClean="0">
                                      <a:latin typeface="Cambria Math" panose="02040503050406030204" pitchFamily="18" charset="0"/>
                                    </a:rPr>
                                  </m:ctrlPr>
                                </m:sSubPr>
                                <m:e>
                                  <m:r>
                                    <a:rPr lang="en-US" sz="2400" b="1" i="1" dirty="0" smtClean="0">
                                      <a:latin typeface="Cambria Math" panose="02040503050406030204" pitchFamily="18" charset="0"/>
                                    </a:rPr>
                                    <m:t>𝒂</m:t>
                                  </m:r>
                                </m:e>
                                <m:sub>
                                  <m:r>
                                    <a:rPr lang="en-US" sz="2400" b="1" i="1" dirty="0" smtClean="0">
                                      <a:latin typeface="Cambria Math" panose="02040503050406030204" pitchFamily="18" charset="0"/>
                                    </a:rPr>
                                    <m:t>𝟏</m:t>
                                  </m:r>
                                </m:sub>
                              </m:sSub>
                              <m:r>
                                <a:rPr lang="en-US" sz="2400" b="1" i="1" dirty="0" smtClean="0">
                                  <a:latin typeface="Cambria Math" panose="02040503050406030204" pitchFamily="18" charset="0"/>
                                </a:rPr>
                                <m:t> </m:t>
                              </m:r>
                              <m:sSub>
                                <m:sSubPr>
                                  <m:ctrlPr>
                                    <a:rPr lang="en-US" sz="2400" i="1" dirty="0" smtClean="0">
                                      <a:latin typeface="Cambria Math" panose="02040503050406030204" pitchFamily="18" charset="0"/>
                                    </a:rPr>
                                  </m:ctrlPr>
                                </m:sSubPr>
                                <m:e>
                                  <m:r>
                                    <a:rPr lang="en-US" sz="2400" b="1" i="1" dirty="0" smtClean="0">
                                      <a:latin typeface="Cambria Math" panose="02040503050406030204" pitchFamily="18" charset="0"/>
                                    </a:rPr>
                                    <m:t>𝒃</m:t>
                                  </m:r>
                                </m:e>
                                <m:sub>
                                  <m:r>
                                    <a:rPr lang="en-US" sz="2400" b="1" i="1" dirty="0" smtClean="0">
                                      <a:latin typeface="Cambria Math" panose="02040503050406030204" pitchFamily="18" charset="0"/>
                                    </a:rPr>
                                    <m:t>𝟏</m:t>
                                  </m:r>
                                </m:sub>
                              </m:sSub>
                              <m:r>
                                <a:rPr lang="en-US" sz="2400" b="1" i="1" dirty="0" smtClean="0">
                                  <a:latin typeface="Cambria Math" panose="02040503050406030204" pitchFamily="18" charset="0"/>
                                </a:rPr>
                                <m:t>+⋯+</m:t>
                              </m:r>
                              <m:sSub>
                                <m:sSubPr>
                                  <m:ctrlPr>
                                    <a:rPr lang="en-US" sz="2400" i="1" dirty="0" err="1" smtClean="0">
                                      <a:latin typeface="Cambria Math" panose="02040503050406030204" pitchFamily="18" charset="0"/>
                                    </a:rPr>
                                  </m:ctrlPr>
                                </m:sSubPr>
                                <m:e>
                                  <m:r>
                                    <a:rPr lang="en-US" sz="2400" b="1" i="1" dirty="0" err="1" smtClean="0">
                                      <a:latin typeface="Cambria Math" panose="02040503050406030204" pitchFamily="18" charset="0"/>
                                    </a:rPr>
                                    <m:t>𝒂</m:t>
                                  </m:r>
                                </m:e>
                                <m:sub>
                                  <m:r>
                                    <a:rPr lang="en-US" sz="2400" b="1" i="1" dirty="0" err="1" smtClean="0">
                                      <a:latin typeface="Cambria Math" panose="02040503050406030204" pitchFamily="18" charset="0"/>
                                    </a:rPr>
                                    <m:t>𝒏</m:t>
                                  </m:r>
                                </m:sub>
                              </m:sSub>
                              <m:r>
                                <a:rPr lang="en-US" sz="2400" b="1" i="1" dirty="0" smtClean="0">
                                  <a:latin typeface="Cambria Math" panose="02040503050406030204" pitchFamily="18" charset="0"/>
                                </a:rPr>
                                <m:t> </m:t>
                              </m:r>
                              <m:sSub>
                                <m:sSubPr>
                                  <m:ctrlPr>
                                    <a:rPr lang="en-US" sz="2400" i="1" dirty="0" err="1" smtClean="0">
                                      <a:latin typeface="Cambria Math" panose="02040503050406030204" pitchFamily="18" charset="0"/>
                                    </a:rPr>
                                  </m:ctrlPr>
                                </m:sSubPr>
                                <m:e>
                                  <m:r>
                                    <a:rPr lang="en-US" sz="2400" b="1" i="1" dirty="0" err="1" smtClean="0">
                                      <a:latin typeface="Cambria Math" panose="02040503050406030204" pitchFamily="18" charset="0"/>
                                    </a:rPr>
                                    <m:t>𝒃</m:t>
                                  </m:r>
                                </m:e>
                                <m:sub>
                                  <m:r>
                                    <a:rPr lang="en-US" sz="2400" b="1" i="1" dirty="0" err="1" smtClean="0">
                                      <a:latin typeface="Cambria Math" panose="02040503050406030204" pitchFamily="18" charset="0"/>
                                    </a:rPr>
                                    <m:t>𝒏</m:t>
                                  </m:r>
                                </m:sub>
                              </m:sSub>
                              <m:r>
                                <a:rPr lang="en-US" sz="2400" b="1" i="1" dirty="0" smtClean="0">
                                  <a:latin typeface="Cambria Math" panose="02040503050406030204" pitchFamily="18" charset="0"/>
                                </a:rPr>
                                <m:t> </m:t>
                              </m:r>
                            </m:e>
                          </m:d>
                        </m:e>
                        <m:sup>
                          <m:r>
                            <a:rPr lang="en-US" sz="2400" b="1" i="1" dirty="0" smtClean="0">
                              <a:latin typeface="Cambria Math" panose="02040503050406030204" pitchFamily="18" charset="0"/>
                            </a:rPr>
                            <m:t>𝟐</m:t>
                          </m:r>
                        </m:sup>
                      </m:sSup>
                      <m:r>
                        <a:rPr lang="en-US" sz="2400" i="1" dirty="0" smtClean="0">
                          <a:latin typeface="Cambria Math" panose="02040503050406030204" pitchFamily="18" charset="0"/>
                        </a:rPr>
                        <m:t>+</m:t>
                      </m:r>
                      <m:nary>
                        <m:naryPr>
                          <m:chr m:val="∑"/>
                          <m:supHide m:val="on"/>
                          <m:ctrlPr>
                            <a:rPr lang="en-US" sz="2400" i="1" dirty="0" smtClean="0">
                              <a:latin typeface="Cambria Math" panose="02040503050406030204" pitchFamily="18" charset="0"/>
                            </a:rPr>
                          </m:ctrlPr>
                        </m:naryPr>
                        <m:sub>
                          <m:r>
                            <a:rPr lang="en-US" sz="2400" i="1" dirty="0" err="1" smtClean="0">
                              <a:latin typeface="Cambria Math" panose="02040503050406030204" pitchFamily="18" charset="0"/>
                            </a:rPr>
                            <m:t>𝑖</m:t>
                          </m:r>
                          <m:r>
                            <a:rPr lang="en-US" sz="2400" i="1" dirty="0" smtClean="0">
                              <a:latin typeface="Cambria Math" panose="02040503050406030204" pitchFamily="18" charset="0"/>
                            </a:rPr>
                            <m:t>&lt;</m:t>
                          </m:r>
                          <m:r>
                            <a:rPr lang="en-US" sz="2400" i="1" dirty="0" smtClean="0">
                              <a:latin typeface="Cambria Math" panose="02040503050406030204" pitchFamily="18" charset="0"/>
                            </a:rPr>
                            <m:t>𝑗</m:t>
                          </m:r>
                        </m:sub>
                        <m:sup/>
                        <m:e>
                          <m:sSup>
                            <m:sSupPr>
                              <m:ctrlPr>
                                <a:rPr lang="fr-FR" sz="2400" b="1" i="1" dirty="0" smtClean="0">
                                  <a:latin typeface="Cambria Math" panose="02040503050406030204" pitchFamily="18" charset="0"/>
                                </a:rPr>
                              </m:ctrlPr>
                            </m:sSupPr>
                            <m:e>
                              <m:d>
                                <m:dPr>
                                  <m:ctrlPr>
                                    <a:rPr lang="fr-FR" sz="2400" b="1" i="1" dirty="0" smtClean="0">
                                      <a:latin typeface="Cambria Math" panose="02040503050406030204" pitchFamily="18" charset="0"/>
                                    </a:rPr>
                                  </m:ctrlPr>
                                </m:dPr>
                                <m:e>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𝒂</m:t>
                                      </m:r>
                                    </m:e>
                                    <m:sub>
                                      <m:r>
                                        <a:rPr lang="fr-FR" sz="2400" b="1" i="1" dirty="0" smtClean="0">
                                          <a:latin typeface="Cambria Math" panose="02040503050406030204" pitchFamily="18" charset="0"/>
                                        </a:rPr>
                                        <m:t>𝒊</m:t>
                                      </m:r>
                                    </m:sub>
                                  </m:sSub>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𝒃</m:t>
                                      </m:r>
                                    </m:e>
                                    <m:sub>
                                      <m:r>
                                        <a:rPr lang="fr-FR" sz="2400" b="1" i="1" dirty="0" smtClean="0">
                                          <a:latin typeface="Cambria Math" panose="02040503050406030204" pitchFamily="18" charset="0"/>
                                        </a:rPr>
                                        <m:t>𝒋</m:t>
                                      </m:r>
                                    </m:sub>
                                  </m:sSub>
                                  <m:r>
                                    <a:rPr lang="fr-FR" sz="2400" b="1" i="1" dirty="0" smtClean="0">
                                      <a:latin typeface="Cambria Math" panose="02040503050406030204" pitchFamily="18" charset="0"/>
                                    </a:rPr>
                                    <m:t>−</m:t>
                                  </m:r>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𝒂</m:t>
                                      </m:r>
                                    </m:e>
                                    <m:sub>
                                      <m:r>
                                        <a:rPr lang="fr-FR" sz="2400" b="1" i="1" dirty="0" smtClean="0">
                                          <a:latin typeface="Cambria Math" panose="02040503050406030204" pitchFamily="18" charset="0"/>
                                        </a:rPr>
                                        <m:t>𝒋</m:t>
                                      </m:r>
                                    </m:sub>
                                  </m:sSub>
                                  <m:sSub>
                                    <m:sSubPr>
                                      <m:ctrlPr>
                                        <a:rPr lang="fr-FR" sz="2400" b="1" i="1" dirty="0" smtClean="0">
                                          <a:latin typeface="Cambria Math" panose="02040503050406030204" pitchFamily="18" charset="0"/>
                                        </a:rPr>
                                      </m:ctrlPr>
                                    </m:sSubPr>
                                    <m:e>
                                      <m:r>
                                        <a:rPr lang="fr-FR" sz="2400" b="1" i="1" dirty="0" smtClean="0">
                                          <a:latin typeface="Cambria Math" panose="02040503050406030204" pitchFamily="18" charset="0"/>
                                        </a:rPr>
                                        <m:t>𝒃</m:t>
                                      </m:r>
                                    </m:e>
                                    <m:sub>
                                      <m:r>
                                        <a:rPr lang="fr-FR" sz="2400" b="1" i="1" dirty="0" smtClean="0">
                                          <a:latin typeface="Cambria Math" panose="02040503050406030204" pitchFamily="18" charset="0"/>
                                        </a:rPr>
                                        <m:t>𝒊</m:t>
                                      </m:r>
                                    </m:sub>
                                  </m:sSub>
                                </m:e>
                              </m:d>
                            </m:e>
                            <m:sup>
                              <m:r>
                                <a:rPr lang="fr-FR" sz="2400" b="1" i="1" dirty="0" smtClean="0">
                                  <a:latin typeface="Cambria Math" panose="02040503050406030204" pitchFamily="18" charset="0"/>
                                </a:rPr>
                                <m:t>𝟐</m:t>
                              </m:r>
                            </m:sup>
                          </m:sSup>
                        </m:e>
                      </m:nary>
                      <m:r>
                        <a:rPr lang="en-US" sz="2400" b="1" i="1" dirty="0" smtClean="0">
                          <a:latin typeface="Cambria Math" panose="02040503050406030204" pitchFamily="18" charset="0"/>
                        </a:rPr>
                        <m:t>=(</m:t>
                      </m:r>
                      <m:sSubSup>
                        <m:sSubSupPr>
                          <m:ctrlPr>
                            <a:rPr lang="en-US" sz="2400" i="1" dirty="0" smtClean="0">
                              <a:latin typeface="Cambria Math" panose="02040503050406030204" pitchFamily="18" charset="0"/>
                            </a:rPr>
                          </m:ctrlPr>
                        </m:sSubSupPr>
                        <m:e>
                          <m:r>
                            <a:rPr lang="en-US" sz="2400" b="1" i="1" dirty="0" smtClean="0">
                              <a:latin typeface="Cambria Math" panose="02040503050406030204" pitchFamily="18" charset="0"/>
                            </a:rPr>
                            <m:t>𝒂</m:t>
                          </m:r>
                        </m:e>
                        <m:sub>
                          <m:r>
                            <a:rPr lang="en-US" sz="2400" b="1" i="1" dirty="0" smtClean="0">
                              <a:latin typeface="Cambria Math" panose="02040503050406030204" pitchFamily="18" charset="0"/>
                            </a:rPr>
                            <m:t>𝟏</m:t>
                          </m:r>
                        </m:sub>
                        <m:sup>
                          <m:r>
                            <a:rPr lang="en-US" sz="2400" b="1" i="1" dirty="0" smtClean="0">
                              <a:latin typeface="Cambria Math" panose="02040503050406030204" pitchFamily="18" charset="0"/>
                            </a:rPr>
                            <m:t>𝟐</m:t>
                          </m:r>
                        </m:sup>
                      </m:sSubSup>
                      <m:r>
                        <a:rPr lang="en-US" sz="2400" b="1" i="1" dirty="0" smtClean="0">
                          <a:latin typeface="Cambria Math" panose="02040503050406030204" pitchFamily="18" charset="0"/>
                        </a:rPr>
                        <m:t>+⋯+</m:t>
                      </m:r>
                      <m:sSubSup>
                        <m:sSubSupPr>
                          <m:ctrlPr>
                            <a:rPr lang="en-US" sz="2400" i="1" dirty="0" smtClean="0">
                              <a:latin typeface="Cambria Math" panose="02040503050406030204" pitchFamily="18" charset="0"/>
                            </a:rPr>
                          </m:ctrlPr>
                        </m:sSubSupPr>
                        <m:e>
                          <m:r>
                            <a:rPr lang="en-US" sz="2400" b="1" i="1" dirty="0" smtClean="0">
                              <a:latin typeface="Cambria Math" panose="02040503050406030204" pitchFamily="18" charset="0"/>
                            </a:rPr>
                            <m:t>𝒂</m:t>
                          </m:r>
                        </m:e>
                        <m:sub>
                          <m:r>
                            <a:rPr lang="en-US" sz="2400" b="1" i="1" dirty="0" smtClean="0">
                              <a:latin typeface="Cambria Math" panose="02040503050406030204" pitchFamily="18" charset="0"/>
                            </a:rPr>
                            <m:t>𝒏</m:t>
                          </m:r>
                        </m:sub>
                        <m:sup>
                          <m:r>
                            <a:rPr lang="en-US" sz="2400" b="1" i="1" dirty="0" smtClean="0">
                              <a:latin typeface="Cambria Math" panose="02040503050406030204" pitchFamily="18" charset="0"/>
                            </a:rPr>
                            <m:t>𝟐</m:t>
                          </m:r>
                        </m:sup>
                      </m:sSubSup>
                      <m:r>
                        <a:rPr lang="en-US" sz="2400" b="1" i="1" dirty="0" smtClean="0">
                          <a:latin typeface="Cambria Math" panose="02040503050406030204" pitchFamily="18" charset="0"/>
                        </a:rPr>
                        <m:t>)(</m:t>
                      </m:r>
                      <m:sSubSup>
                        <m:sSubSupPr>
                          <m:ctrlPr>
                            <a:rPr lang="en-US" sz="2400" i="1" dirty="0" smtClean="0">
                              <a:latin typeface="Cambria Math" panose="02040503050406030204" pitchFamily="18" charset="0"/>
                            </a:rPr>
                          </m:ctrlPr>
                        </m:sSubSupPr>
                        <m:e>
                          <m:r>
                            <a:rPr lang="en-US" sz="2400" b="1" i="1" dirty="0" smtClean="0">
                              <a:latin typeface="Cambria Math" panose="02040503050406030204" pitchFamily="18" charset="0"/>
                            </a:rPr>
                            <m:t>𝒃</m:t>
                          </m:r>
                        </m:e>
                        <m:sub>
                          <m:r>
                            <a:rPr lang="en-US" sz="2400" b="1" i="1" dirty="0" smtClean="0">
                              <a:latin typeface="Cambria Math" panose="02040503050406030204" pitchFamily="18" charset="0"/>
                            </a:rPr>
                            <m:t>𝟏</m:t>
                          </m:r>
                        </m:sub>
                        <m:sup>
                          <m:r>
                            <a:rPr lang="en-US" sz="2400" b="1" i="1" dirty="0" smtClean="0">
                              <a:latin typeface="Cambria Math" panose="02040503050406030204" pitchFamily="18" charset="0"/>
                            </a:rPr>
                            <m:t>𝟐</m:t>
                          </m:r>
                        </m:sup>
                      </m:sSubSup>
                      <m:r>
                        <a:rPr lang="en-US" sz="2400" b="1" i="1" dirty="0" smtClean="0">
                          <a:latin typeface="Cambria Math" panose="02040503050406030204" pitchFamily="18" charset="0"/>
                        </a:rPr>
                        <m:t>+⋯+</m:t>
                      </m:r>
                      <m:sSubSup>
                        <m:sSubSupPr>
                          <m:ctrlPr>
                            <a:rPr lang="en-US" sz="2400" i="1" dirty="0" smtClean="0">
                              <a:latin typeface="Cambria Math" panose="02040503050406030204" pitchFamily="18" charset="0"/>
                            </a:rPr>
                          </m:ctrlPr>
                        </m:sSubSupPr>
                        <m:e>
                          <m:r>
                            <a:rPr lang="en-US" sz="2400" b="1" i="1" dirty="0" smtClean="0">
                              <a:latin typeface="Cambria Math" panose="02040503050406030204" pitchFamily="18" charset="0"/>
                            </a:rPr>
                            <m:t>𝒃</m:t>
                          </m:r>
                        </m:e>
                        <m:sub>
                          <m:r>
                            <a:rPr lang="en-US" sz="2400" b="1" i="1" dirty="0" smtClean="0">
                              <a:latin typeface="Cambria Math" panose="02040503050406030204" pitchFamily="18" charset="0"/>
                            </a:rPr>
                            <m:t>𝒏</m:t>
                          </m:r>
                        </m:sub>
                        <m:sup>
                          <m:r>
                            <a:rPr lang="en-US" sz="2400" b="1" i="1" dirty="0" smtClean="0">
                              <a:latin typeface="Cambria Math" panose="02040503050406030204" pitchFamily="18" charset="0"/>
                            </a:rPr>
                            <m:t>𝟐</m:t>
                          </m:r>
                        </m:sup>
                      </m:sSubSup>
                      <m:r>
                        <a:rPr lang="en-US" sz="2400" b="1" i="1" dirty="0" smtClean="0">
                          <a:latin typeface="Cambria Math" panose="02040503050406030204" pitchFamily="18" charset="0"/>
                        </a:rPr>
                        <m:t> ).</m:t>
                      </m:r>
                    </m:oMath>
                  </m:oMathPara>
                </a14:m>
                <a:endParaRPr lang="en-US" sz="2400" dirty="0"/>
              </a:p>
              <a:p>
                <a14:m>
                  <m:oMath xmlns:m="http://schemas.openxmlformats.org/officeDocument/2006/math">
                    <m:r>
                      <a:rPr lang="fr-FR" sz="2400" b="1" i="1" smtClean="0">
                        <a:latin typeface="Cambria Math" panose="02040503050406030204" pitchFamily="18" charset="0"/>
                      </a:rPr>
                      <m:t>𝒏</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 </m:t>
                    </m:r>
                    <m:r>
                      <a:rPr lang="fr-FR" sz="2400" b="1" i="1" smtClean="0">
                        <a:latin typeface="Cambria Math" panose="02040503050406030204" pitchFamily="18" charset="0"/>
                      </a:rPr>
                      <m:t>𝟑</m:t>
                    </m:r>
                  </m:oMath>
                </a14:m>
                <a:r>
                  <a:rPr lang="en-US" sz="2400" dirty="0"/>
                  <a:t> : </a:t>
                </a:r>
                <a:r>
                  <a:rPr lang="en-US" sz="2400" dirty="0">
                    <a:solidFill>
                      <a:srgbClr val="0000FF"/>
                    </a:solidFill>
                  </a:rPr>
                  <a:t>C. </a:t>
                </a:r>
                <a:r>
                  <a:rPr lang="en-US" sz="2400" dirty="0" err="1">
                    <a:solidFill>
                      <a:srgbClr val="0000FF"/>
                    </a:solidFill>
                  </a:rPr>
                  <a:t>MacLaurin</a:t>
                </a:r>
                <a:r>
                  <a:rPr lang="en-US" sz="2400" dirty="0">
                    <a:solidFill>
                      <a:srgbClr val="0000FF"/>
                    </a:solidFill>
                  </a:rPr>
                  <a:t> </a:t>
                </a:r>
                <a:r>
                  <a:rPr lang="en-US" sz="2400" dirty="0"/>
                  <a:t>(1726, 1729</a:t>
                </a:r>
                <a:r>
                  <a:rPr lang="en-US" sz="2400" dirty="0">
                    <a:solidFill>
                      <a:srgbClr val="0000FF"/>
                    </a:solidFill>
                  </a:rPr>
                  <a:t>), J. Lagrange</a:t>
                </a:r>
              </a:p>
            </p:txBody>
          </p:sp>
        </mc:Choice>
        <mc:Fallback>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251520" y="1043736"/>
                <a:ext cx="8640960" cy="5670629"/>
              </a:xfrm>
              <a:blipFill>
                <a:blip r:embed="rId2"/>
                <a:stretch>
                  <a:fillRect l="-705" t="-430" r="-917"/>
                </a:stretch>
              </a:blipFill>
            </p:spPr>
            <p:txBody>
              <a:bodyPr/>
              <a:lstStyle/>
              <a:p>
                <a:r>
                  <a:rPr lang="ru-RU">
                    <a:noFill/>
                  </a:rPr>
                  <a:t> </a:t>
                </a:r>
              </a:p>
            </p:txBody>
          </p:sp>
        </mc:Fallback>
      </mc:AlternateContent>
    </p:spTree>
    <p:extLst>
      <p:ext uri="{BB962C8B-B14F-4D97-AF65-F5344CB8AC3E}">
        <p14:creationId xmlns:p14="http://schemas.microsoft.com/office/powerpoint/2010/main" val="25577657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EF51AB-E6AA-49BB-8D62-B491FC215444}"/>
              </a:ext>
            </a:extLst>
          </p:cNvPr>
          <p:cNvSpPr>
            <a:spLocks noGrp="1"/>
          </p:cNvSpPr>
          <p:nvPr>
            <p:ph type="title"/>
          </p:nvPr>
        </p:nvSpPr>
        <p:spPr>
          <a:xfrm>
            <a:off x="457199" y="413665"/>
            <a:ext cx="6230035" cy="630071"/>
          </a:xfrm>
        </p:spPr>
        <p:txBody>
          <a:bodyPr>
            <a:normAutofit fontScale="90000"/>
          </a:bodyPr>
          <a:lstStyle/>
          <a:p>
            <a:r>
              <a:rPr lang="ru-RU" dirty="0"/>
              <a:t>Мотивация</a:t>
            </a:r>
            <a:r>
              <a:rPr lang="fr-FR" dirty="0"/>
              <a:t> </a:t>
            </a:r>
            <a:r>
              <a:rPr lang="ru-RU" sz="3600" dirty="0"/>
              <a:t>О.Л. Коши</a:t>
            </a:r>
            <a:r>
              <a:rPr lang="fr-FR" sz="3600" dirty="0"/>
              <a:t> </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611560" y="1313765"/>
                <a:ext cx="7620000" cy="5400599"/>
              </a:xfrm>
            </p:spPr>
            <p:txBody>
              <a:bodyPr/>
              <a:lstStyle/>
              <a:p>
                <a:r>
                  <a:rPr lang="ru-RU" dirty="0"/>
                  <a:t>Коши </a:t>
                </a:r>
                <a:r>
                  <a:rPr lang="ru-RU" dirty="0">
                    <a:solidFill>
                      <a:srgbClr val="0000FF"/>
                    </a:solidFill>
                  </a:rPr>
                  <a:t>снова</a:t>
                </a:r>
                <a:r>
                  <a:rPr lang="ru-RU" dirty="0"/>
                  <a:t> </a:t>
                </a:r>
                <a:r>
                  <a:rPr lang="ru-RU" dirty="0">
                    <a:solidFill>
                      <a:srgbClr val="0000FF"/>
                    </a:solidFill>
                  </a:rPr>
                  <a:t>заявляет</a:t>
                </a:r>
                <a:r>
                  <a:rPr lang="ru-RU" dirty="0"/>
                  <a:t> о своем общем неравенстве в </a:t>
                </a:r>
                <a:r>
                  <a:rPr lang="en-US" dirty="0"/>
                  <a:t>“Note sur la </a:t>
                </a:r>
                <a:r>
                  <a:rPr lang="en-US" dirty="0" err="1"/>
                  <a:t>détermination</a:t>
                </a:r>
                <a:r>
                  <a:rPr lang="en-US" dirty="0"/>
                  <a:t> approximative des </a:t>
                </a:r>
                <a:r>
                  <a:rPr lang="en-US" dirty="0" err="1"/>
                  <a:t>racines</a:t>
                </a:r>
                <a:r>
                  <a:rPr lang="en-US" dirty="0"/>
                  <a:t> </a:t>
                </a:r>
                <a:r>
                  <a:rPr lang="en-US" dirty="0" err="1"/>
                  <a:t>d'une</a:t>
                </a:r>
                <a:r>
                  <a:rPr lang="en-US" dirty="0"/>
                  <a:t> </a:t>
                </a:r>
                <a:r>
                  <a:rPr lang="en-US" dirty="0" err="1"/>
                  <a:t>équation</a:t>
                </a:r>
                <a:r>
                  <a:rPr lang="en-US" dirty="0"/>
                  <a:t> </a:t>
                </a:r>
                <a:r>
                  <a:rPr lang="en-US" dirty="0" err="1"/>
                  <a:t>algébrique</a:t>
                </a:r>
                <a:r>
                  <a:rPr lang="en-US" dirty="0"/>
                  <a:t> </a:t>
                </a:r>
                <a:r>
                  <a:rPr lang="en-US" dirty="0" err="1"/>
                  <a:t>ou</a:t>
                </a:r>
                <a:r>
                  <a:rPr lang="en-US" dirty="0"/>
                  <a:t> </a:t>
                </a:r>
                <a:r>
                  <a:rPr lang="en-US" dirty="0" err="1"/>
                  <a:t>transcendante</a:t>
                </a:r>
                <a:r>
                  <a:rPr lang="en-US" dirty="0"/>
                  <a:t>” </a:t>
                </a:r>
                <a:r>
                  <a:rPr lang="ru-RU" dirty="0"/>
                  <a:t>}(Замечание о приближенном определении корней алгебраического или трансцендентного уравнения) которым он завершает свои лекции по дифференциальному исчислению 1829 г. (см. </a:t>
                </a:r>
                <a:r>
                  <a:rPr lang="en-US" dirty="0" err="1"/>
                  <a:t>Scolie</a:t>
                </a:r>
                <a:r>
                  <a:rPr lang="ru-RU" dirty="0"/>
                  <a:t> (Комментарий) </a:t>
                </a:r>
                <a:r>
                  <a:rPr lang="en-US" dirty="0"/>
                  <a:t>II</a:t>
                </a:r>
                <a:r>
                  <a:rPr lang="ru-RU" dirty="0"/>
                  <a:t>, </a:t>
                </a:r>
                <a:r>
                  <a:rPr lang="en-US" dirty="0"/>
                  <a:t>p</a:t>
                </a:r>
                <a:r>
                  <a:rPr lang="ru-RU" dirty="0"/>
                  <a:t>. 689), и применяет его, чтобы доказать, что модуль суммы двух комплексных чисел лежит между суммой и разностью их модулей (в современных обозначениях, </a:t>
                </a:r>
                <a14:m>
                  <m:oMath xmlns:m="http://schemas.openxmlformats.org/officeDocument/2006/math">
                    <m:d>
                      <m:dPr>
                        <m:begChr m:val="|"/>
                        <m:endChr m:val="|"/>
                        <m:ctrlPr>
                          <a:rPr lang="fr-FR" i="1">
                            <a:latin typeface="Cambria Math" panose="02040503050406030204" pitchFamily="18" charset="0"/>
                          </a:rPr>
                        </m:ctrlPr>
                      </m:dPr>
                      <m:e>
                        <m:r>
                          <a:rPr lang="en-US" i="1">
                            <a:latin typeface="Cambria Math" panose="02040503050406030204" pitchFamily="18" charset="0"/>
                          </a:rPr>
                          <m:t>𝑧</m:t>
                        </m:r>
                      </m:e>
                    </m:d>
                    <m:r>
                      <a:rPr lang="ru-RU" i="1">
                        <a:latin typeface="Cambria Math" panose="02040503050406030204" pitchFamily="18" charset="0"/>
                      </a:rPr>
                      <m:t>−</m:t>
                    </m:r>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en-US" i="1">
                                <a:latin typeface="Cambria Math" panose="02040503050406030204" pitchFamily="18" charset="0"/>
                              </a:rPr>
                              <m:t>𝑧</m:t>
                            </m:r>
                          </m:e>
                          <m:sup>
                            <m:r>
                              <a:rPr lang="ru-RU" i="1">
                                <a:latin typeface="Cambria Math" panose="02040503050406030204" pitchFamily="18" charset="0"/>
                              </a:rPr>
                              <m:t>′</m:t>
                            </m:r>
                          </m:sup>
                        </m:sSup>
                      </m:e>
                    </m:d>
                    <m:r>
                      <a:rPr lang="ru-RU" i="1">
                        <a:latin typeface="Cambria Math" panose="02040503050406030204" pitchFamily="18" charset="0"/>
                      </a:rPr>
                      <m:t>≤</m:t>
                    </m:r>
                    <m:d>
                      <m:dPr>
                        <m:begChr m:val="|"/>
                        <m:endChr m:val="|"/>
                        <m:ctrlPr>
                          <a:rPr lang="fr-FR" i="1">
                            <a:latin typeface="Cambria Math" panose="02040503050406030204" pitchFamily="18" charset="0"/>
                          </a:rPr>
                        </m:ctrlPr>
                      </m:dPr>
                      <m:e>
                        <m:r>
                          <a:rPr lang="en-US" i="1">
                            <a:latin typeface="Cambria Math" panose="02040503050406030204" pitchFamily="18" charset="0"/>
                          </a:rPr>
                          <m:t>𝑧</m:t>
                        </m:r>
                        <m:r>
                          <a:rPr lang="ru-RU" i="1">
                            <a:latin typeface="Cambria Math" panose="02040503050406030204" pitchFamily="18" charset="0"/>
                          </a:rPr>
                          <m:t>+</m:t>
                        </m:r>
                        <m:sSup>
                          <m:sSupPr>
                            <m:ctrlPr>
                              <a:rPr lang="fr-FR" i="1">
                                <a:latin typeface="Cambria Math" panose="02040503050406030204" pitchFamily="18" charset="0"/>
                              </a:rPr>
                            </m:ctrlPr>
                          </m:sSupPr>
                          <m:e>
                            <m:r>
                              <a:rPr lang="en-US" i="1">
                                <a:latin typeface="Cambria Math" panose="02040503050406030204" pitchFamily="18" charset="0"/>
                              </a:rPr>
                              <m:t>𝑧</m:t>
                            </m:r>
                          </m:e>
                          <m:sup>
                            <m:r>
                              <a:rPr lang="ru-RU" i="1">
                                <a:latin typeface="Cambria Math" panose="02040503050406030204" pitchFamily="18" charset="0"/>
                              </a:rPr>
                              <m:t>′</m:t>
                            </m:r>
                          </m:sup>
                        </m:sSup>
                      </m:e>
                    </m:d>
                    <m:r>
                      <a:rPr lang="ru-RU" i="1">
                        <a:latin typeface="Cambria Math" panose="02040503050406030204" pitchFamily="18" charset="0"/>
                      </a:rPr>
                      <m:t>≤</m:t>
                    </m:r>
                    <m:d>
                      <m:dPr>
                        <m:begChr m:val="|"/>
                        <m:endChr m:val="|"/>
                        <m:ctrlPr>
                          <a:rPr lang="fr-FR" i="1">
                            <a:latin typeface="Cambria Math" panose="02040503050406030204" pitchFamily="18" charset="0"/>
                          </a:rPr>
                        </m:ctrlPr>
                      </m:dPr>
                      <m:e>
                        <m:r>
                          <a:rPr lang="en-US" i="1">
                            <a:latin typeface="Cambria Math" panose="02040503050406030204" pitchFamily="18" charset="0"/>
                          </a:rPr>
                          <m:t>𝑧</m:t>
                        </m:r>
                      </m:e>
                    </m:d>
                    <m:r>
                      <a:rPr lang="ru-RU" i="1">
                        <a:latin typeface="Cambria Math" panose="02040503050406030204" pitchFamily="18" charset="0"/>
                      </a:rPr>
                      <m:t>+</m:t>
                    </m:r>
                    <m:d>
                      <m:dPr>
                        <m:begChr m:val="|"/>
                        <m:endChr m:val="|"/>
                        <m:ctrlPr>
                          <a:rPr lang="fr-FR" i="1">
                            <a:latin typeface="Cambria Math" panose="02040503050406030204" pitchFamily="18" charset="0"/>
                          </a:rPr>
                        </m:ctrlPr>
                      </m:dPr>
                      <m:e>
                        <m:sSup>
                          <m:sSupPr>
                            <m:ctrlPr>
                              <a:rPr lang="fr-FR" i="1">
                                <a:latin typeface="Cambria Math" panose="02040503050406030204" pitchFamily="18" charset="0"/>
                              </a:rPr>
                            </m:ctrlPr>
                          </m:sSupPr>
                          <m:e>
                            <m:r>
                              <a:rPr lang="en-US" i="1">
                                <a:latin typeface="Cambria Math" panose="02040503050406030204" pitchFamily="18" charset="0"/>
                              </a:rPr>
                              <m:t>𝑧</m:t>
                            </m:r>
                          </m:e>
                          <m:sup>
                            <m:r>
                              <a:rPr lang="ru-RU" i="1">
                                <a:latin typeface="Cambria Math" panose="02040503050406030204" pitchFamily="18" charset="0"/>
                              </a:rPr>
                              <m:t>′</m:t>
                            </m:r>
                          </m:sup>
                        </m:sSup>
                      </m:e>
                    </m:d>
                  </m:oMath>
                </a14:m>
                <a:r>
                  <a:rPr lang="ru-RU" dirty="0"/>
                  <a:t>).</a:t>
                </a:r>
                <a:endParaRPr lang="fr-FR" dirty="0"/>
              </a:p>
              <a:p>
                <a:r>
                  <a:rPr lang="ru-RU" sz="1800" dirty="0">
                    <a:effectLst/>
                    <a:latin typeface="Times New Roman" panose="02020603050405020304" pitchFamily="18" charset="0"/>
                    <a:ea typeface="SimSun" panose="02010600030101010101" pitchFamily="2" charset="-122"/>
                  </a:rPr>
                  <a:t>[</a:t>
                </a:r>
                <a:r>
                  <a:rPr lang="ru-RU" sz="1800" i="1" dirty="0">
                    <a:effectLst/>
                    <a:latin typeface="Times New Roman" panose="02020603050405020304" pitchFamily="18" charset="0"/>
                    <a:ea typeface="SimSun" panose="02010600030101010101" pitchFamily="2" charset="-122"/>
                  </a:rPr>
                  <a:t>На полях</a:t>
                </a:r>
                <a:r>
                  <a:rPr lang="ru-RU" sz="1800" dirty="0">
                    <a:effectLst/>
                    <a:latin typeface="Times New Roman" panose="02020603050405020304" pitchFamily="18" charset="0"/>
                    <a:ea typeface="SimSun" panose="02010600030101010101" pitchFamily="2" charset="-122"/>
                  </a:rPr>
                  <a:t>: для </a:t>
                </a:r>
                <a:r>
                  <a:rPr lang="en-US" sz="1800" i="1" dirty="0">
                    <a:effectLst/>
                    <a:latin typeface="Times New Roman" panose="02020603050405020304" pitchFamily="18" charset="0"/>
                    <a:ea typeface="SimSun" panose="02010600030101010101" pitchFamily="2" charset="-122"/>
                  </a:rPr>
                  <a:t>n</a:t>
                </a:r>
                <a:r>
                  <a:rPr lang="ru-RU" sz="1800" dirty="0">
                    <a:effectLst/>
                    <a:latin typeface="Times New Roman" panose="02020603050405020304" pitchFamily="18" charset="0"/>
                    <a:ea typeface="SimSun" panose="02010600030101010101" pitchFamily="2" charset="-122"/>
                  </a:rPr>
                  <a:t> = 4 результат также является следствием тождества </a:t>
                </a:r>
                <a:r>
                  <a:rPr lang="ru-RU" sz="1800" dirty="0">
                    <a:solidFill>
                      <a:srgbClr val="0000FF"/>
                    </a:solidFill>
                    <a:effectLst/>
                    <a:latin typeface="Times New Roman" panose="02020603050405020304" pitchFamily="18" charset="0"/>
                    <a:ea typeface="SimSun" panose="02010600030101010101" pitchFamily="2" charset="-122"/>
                  </a:rPr>
                  <a:t>Л. Эйлера </a:t>
                </a:r>
                <a:r>
                  <a:rPr lang="ru-RU" sz="1800" dirty="0">
                    <a:effectLst/>
                    <a:latin typeface="Times New Roman" panose="02020603050405020304" pitchFamily="18" charset="0"/>
                    <a:ea typeface="SimSun" panose="02010600030101010101" pitchFamily="2" charset="-122"/>
                  </a:rPr>
                  <a:t>(1778), используемого для разложения числа на сумму четырех квадратов. Для </a:t>
                </a:r>
                <a:r>
                  <a:rPr lang="en-US" sz="1800" i="1" dirty="0">
                    <a:effectLst/>
                    <a:latin typeface="Times New Roman" panose="02020603050405020304" pitchFamily="18" charset="0"/>
                    <a:ea typeface="SimSun" panose="02010600030101010101" pitchFamily="2" charset="-122"/>
                  </a:rPr>
                  <a:t>n</a:t>
                </a:r>
                <a:r>
                  <a:rPr lang="ru-RU" sz="1800" dirty="0">
                    <a:effectLst/>
                    <a:latin typeface="Times New Roman" panose="02020603050405020304" pitchFamily="18" charset="0"/>
                    <a:ea typeface="SimSun" panose="02010600030101010101" pitchFamily="2" charset="-122"/>
                  </a:rPr>
                  <a:t> = 8 аналогичное тождество было приведено </a:t>
                </a:r>
                <a:r>
                  <a:rPr lang="ru-RU" sz="1800" dirty="0">
                    <a:solidFill>
                      <a:srgbClr val="0000FF"/>
                    </a:solidFill>
                    <a:effectLst/>
                    <a:latin typeface="Times New Roman" panose="02020603050405020304" pitchFamily="18" charset="0"/>
                    <a:ea typeface="SimSun" panose="02010600030101010101" pitchFamily="2" charset="-122"/>
                  </a:rPr>
                  <a:t>К.Ф. Дегеном </a:t>
                </a:r>
                <a:r>
                  <a:rPr lang="ru-RU" sz="1800" dirty="0">
                    <a:effectLst/>
                    <a:latin typeface="Times New Roman" panose="02020603050405020304" pitchFamily="18" charset="0"/>
                    <a:ea typeface="SimSun" panose="02010600030101010101" pitchFamily="2" charset="-122"/>
                  </a:rPr>
                  <a:t>(1818 г.) в «Мемуарах Санкт-Петербургской академии» и снова приведено </a:t>
                </a:r>
                <a:r>
                  <a:rPr lang="ru-RU" sz="1800" dirty="0">
                    <a:solidFill>
                      <a:srgbClr val="0000FF"/>
                    </a:solidFill>
                    <a:effectLst/>
                    <a:latin typeface="Times New Roman" panose="02020603050405020304" pitchFamily="18" charset="0"/>
                    <a:ea typeface="SimSun" panose="02010600030101010101" pitchFamily="2" charset="-122"/>
                  </a:rPr>
                  <a:t>А. Кэли </a:t>
                </a:r>
                <a:r>
                  <a:rPr lang="ru-RU" sz="1800" dirty="0">
                    <a:effectLst/>
                    <a:latin typeface="Times New Roman" panose="02020603050405020304" pitchFamily="18" charset="0"/>
                    <a:ea typeface="SimSun" panose="02010600030101010101" pitchFamily="2" charset="-122"/>
                  </a:rPr>
                  <a:t>(1843 г.) и </a:t>
                </a:r>
                <a:r>
                  <a:rPr lang="ru-RU" sz="1800" dirty="0">
                    <a:solidFill>
                      <a:srgbClr val="0000FF"/>
                    </a:solidFill>
                    <a:effectLst/>
                    <a:latin typeface="Times New Roman" panose="02020603050405020304" pitchFamily="18" charset="0"/>
                    <a:ea typeface="SimSun" panose="02010600030101010101" pitchFamily="2" charset="-122"/>
                  </a:rPr>
                  <a:t>Дж.Т. Грейвсом </a:t>
                </a:r>
                <a:r>
                  <a:rPr lang="ru-RU" sz="1800" dirty="0">
                    <a:effectLst/>
                    <a:latin typeface="Times New Roman" panose="02020603050405020304" pitchFamily="18" charset="0"/>
                    <a:ea typeface="SimSun" panose="02010600030101010101" pitchFamily="2" charset="-122"/>
                  </a:rPr>
                  <a:t>(1845 г.). </a:t>
                </a:r>
                <a:r>
                  <a:rPr lang="fr-FR" sz="1800" dirty="0">
                    <a:effectLst/>
                    <a:latin typeface="Times New Roman" panose="02020603050405020304" pitchFamily="18" charset="0"/>
                    <a:ea typeface="SimSun" panose="02010600030101010101" pitchFamily="2" charset="-122"/>
                  </a:rPr>
                  <a:t>…</a:t>
                </a:r>
                <a:endParaRPr lang="en-US" sz="2400" dirty="0"/>
              </a:p>
              <a:p>
                <a:r>
                  <a:rPr lang="en-US" sz="2400" dirty="0"/>
                  <a:t>[</a:t>
                </a:r>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611560" y="1313765"/>
                <a:ext cx="7620000" cy="5400599"/>
              </a:xfrm>
              <a:blipFill>
                <a:blip r:embed="rId2"/>
                <a:stretch>
                  <a:fillRect l="-1200" t="-565" r="-1200" b="-9944"/>
                </a:stretch>
              </a:blipFill>
            </p:spPr>
            <p:txBody>
              <a:bodyPr/>
              <a:lstStyle/>
              <a:p>
                <a:r>
                  <a:rPr lang="fr-FR">
                    <a:noFill/>
                  </a:rPr>
                  <a:t> </a:t>
                </a:r>
              </a:p>
            </p:txBody>
          </p:sp>
        </mc:Fallback>
      </mc:AlternateContent>
    </p:spTree>
    <p:extLst>
      <p:ext uri="{BB962C8B-B14F-4D97-AF65-F5344CB8AC3E}">
        <p14:creationId xmlns:p14="http://schemas.microsoft.com/office/powerpoint/2010/main" val="5248348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EF51AB-E6AA-49BB-8D62-B491FC215444}"/>
              </a:ext>
            </a:extLst>
          </p:cNvPr>
          <p:cNvSpPr>
            <a:spLocks noGrp="1"/>
          </p:cNvSpPr>
          <p:nvPr>
            <p:ph type="title"/>
          </p:nvPr>
        </p:nvSpPr>
        <p:spPr>
          <a:xfrm>
            <a:off x="457200" y="413665"/>
            <a:ext cx="5791200" cy="630071"/>
          </a:xfrm>
        </p:spPr>
        <p:txBody>
          <a:bodyPr>
            <a:normAutofit fontScale="90000"/>
          </a:bodyPr>
          <a:lstStyle/>
          <a:p>
            <a:r>
              <a:rPr lang="ru-RU" sz="3600" dirty="0"/>
              <a:t>О.Л. Коши</a:t>
            </a:r>
            <a:r>
              <a:rPr lang="fr-FR" sz="3600" dirty="0"/>
              <a:t> </a:t>
            </a:r>
            <a:r>
              <a:rPr lang="en-US" dirty="0"/>
              <a:t>(1821)</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457200" y="1043736"/>
                <a:ext cx="8229600" cy="5670629"/>
              </a:xfrm>
            </p:spPr>
            <p:txBody>
              <a:bodyPr/>
              <a:lstStyle/>
              <a:p>
                <a:r>
                  <a:rPr lang="ru-RU" sz="2200" dirty="0"/>
                  <a:t>Последнее он </a:t>
                </a:r>
                <a:r>
                  <a:rPr lang="ru-RU" sz="2200" dirty="0">
                    <a:solidFill>
                      <a:srgbClr val="0000FF"/>
                    </a:solidFill>
                  </a:rPr>
                  <a:t>получил</a:t>
                </a:r>
                <a:r>
                  <a:rPr lang="ru-RU" sz="2200" dirty="0"/>
                  <a:t> </a:t>
                </a:r>
                <a:r>
                  <a:rPr lang="ru-RU" sz="2200" dirty="0">
                    <a:solidFill>
                      <a:srgbClr val="0000FF"/>
                    </a:solidFill>
                  </a:rPr>
                  <a:t>индуктивно</a:t>
                </a:r>
                <a:r>
                  <a:rPr lang="ru-RU" sz="2200" dirty="0"/>
                  <a:t> из случая, когда все </a:t>
                </a:r>
                <a:r>
                  <a:rPr lang="en-US" sz="2200" i="1" dirty="0" err="1"/>
                  <a:t>b</a:t>
                </a:r>
                <a:r>
                  <a:rPr lang="en-US" sz="2200" i="1" baseline="-25000" dirty="0" err="1"/>
                  <a:t>j</a:t>
                </a:r>
                <a:r>
                  <a:rPr lang="ru-RU" sz="2200" dirty="0"/>
                  <a:t> = 1. В качестве особых случаев (уравнение (33) в Комментарии </a:t>
                </a:r>
                <a:r>
                  <a:rPr lang="en-US" sz="2200" dirty="0"/>
                  <a:t>II</a:t>
                </a:r>
                <a:r>
                  <a:rPr lang="ru-RU" sz="2200" dirty="0"/>
                  <a:t>) он восстанавливает: </a:t>
                </a:r>
                <a:endParaRPr lang="fr-FR" sz="2200" dirty="0"/>
              </a:p>
              <a:p>
                <a:pPr marL="514350" indent="-514350">
                  <a:buAutoNum type="romanLcParenBoth"/>
                </a:pPr>
                <a:r>
                  <a:rPr lang="ru-RU" sz="2200" dirty="0"/>
                  <a:t>для </a:t>
                </a:r>
                <a14:m>
                  <m:oMath xmlns:m="http://schemas.openxmlformats.org/officeDocument/2006/math">
                    <m:r>
                      <a:rPr lang="en-US" sz="2200" b="1" i="1" dirty="0" smtClean="0">
                        <a:solidFill>
                          <a:srgbClr val="0000FF"/>
                        </a:solidFill>
                        <a:latin typeface="Cambria Math" panose="02040503050406030204" pitchFamily="18" charset="0"/>
                      </a:rPr>
                      <m:t>𝒏</m:t>
                    </m:r>
                    <m:r>
                      <a:rPr lang="ru-RU" sz="2200" b="1" i="1" dirty="0">
                        <a:solidFill>
                          <a:srgbClr val="0000FF"/>
                        </a:solidFill>
                        <a:latin typeface="Cambria Math" panose="02040503050406030204" pitchFamily="18" charset="0"/>
                      </a:rPr>
                      <m:t> = </m:t>
                    </m:r>
                    <m:r>
                      <a:rPr lang="ru-RU" sz="2200" b="1" i="1" dirty="0">
                        <a:solidFill>
                          <a:srgbClr val="0000FF"/>
                        </a:solidFill>
                        <a:latin typeface="Cambria Math" panose="02040503050406030204" pitchFamily="18" charset="0"/>
                      </a:rPr>
                      <m:t>𝟐</m:t>
                    </m:r>
                    <m:r>
                      <a:rPr lang="ru-RU" sz="2200" b="1" i="1" dirty="0">
                        <a:solidFill>
                          <a:srgbClr val="0000FF"/>
                        </a:solidFill>
                        <a:latin typeface="Cambria Math" panose="02040503050406030204" pitchFamily="18" charset="0"/>
                      </a:rPr>
                      <m:t> </m:t>
                    </m:r>
                  </m:oMath>
                </a14:m>
                <a:r>
                  <a:rPr lang="ru-RU" sz="2200" dirty="0"/>
                  <a:t>тождество, которое он уже использовал (уравнение (8) главы </a:t>
                </a:r>
                <a:r>
                  <a:rPr lang="en-US" sz="2200" dirty="0"/>
                  <a:t>I</a:t>
                </a:r>
                <a:r>
                  <a:rPr lang="ru-RU" sz="2200" dirty="0"/>
                  <a:t>, §8) и </a:t>
                </a:r>
                <a:endParaRPr lang="fr-FR" sz="2200" dirty="0"/>
              </a:p>
              <a:p>
                <a:pPr marL="514350" indent="-514350">
                  <a:buAutoNum type="romanLcParenBoth"/>
                </a:pPr>
                <a:r>
                  <a:rPr lang="ru-RU" sz="2200" dirty="0"/>
                  <a:t>для </a:t>
                </a:r>
                <a14:m>
                  <m:oMath xmlns:m="http://schemas.openxmlformats.org/officeDocument/2006/math">
                    <m:r>
                      <a:rPr lang="en-US" sz="2200" b="1" i="1" dirty="0" smtClean="0">
                        <a:solidFill>
                          <a:srgbClr val="0000FF"/>
                        </a:solidFill>
                        <a:latin typeface="Cambria Math" panose="02040503050406030204" pitchFamily="18" charset="0"/>
                      </a:rPr>
                      <m:t>𝒏</m:t>
                    </m:r>
                    <m:r>
                      <a:rPr lang="ru-RU" sz="2200" b="1" i="1" dirty="0">
                        <a:solidFill>
                          <a:srgbClr val="0000FF"/>
                        </a:solidFill>
                        <a:latin typeface="Cambria Math" panose="02040503050406030204" pitchFamily="18" charset="0"/>
                      </a:rPr>
                      <m:t> = </m:t>
                    </m:r>
                    <m:r>
                      <a:rPr lang="ru-RU" sz="2200" b="1" i="1" dirty="0">
                        <a:solidFill>
                          <a:srgbClr val="0000FF"/>
                        </a:solidFill>
                        <a:latin typeface="Cambria Math" panose="02040503050406030204" pitchFamily="18" charset="0"/>
                      </a:rPr>
                      <m:t>𝟑</m:t>
                    </m:r>
                  </m:oMath>
                </a14:m>
                <a:r>
                  <a:rPr lang="ru-RU" sz="2200" dirty="0"/>
                  <a:t>, неравенство, заявленное как полезное «в теории радиусов кривизны кривых, начерченных на произвольных поверхностях, и в некоторых вопросах механики». Это было дано Ж.Л. Лагранжем в 1773 году в связи с механикой. </a:t>
                </a:r>
                <a:endParaRPr lang="fr-FR" sz="2200" dirty="0"/>
              </a:p>
              <a:p>
                <a:pPr marL="0" indent="0"/>
                <a:r>
                  <a:rPr lang="ru-RU" sz="2200" dirty="0"/>
                  <a:t>Примечание.: Аргумент </a:t>
                </a:r>
                <a:r>
                  <a:rPr lang="ru-RU" sz="2200" dirty="0">
                    <a:solidFill>
                      <a:srgbClr val="0000FF"/>
                    </a:solidFill>
                  </a:rPr>
                  <a:t>К. Маклорена </a:t>
                </a:r>
                <a:r>
                  <a:rPr lang="ru-RU" sz="2200" dirty="0"/>
                  <a:t>(1726, 1729), возможно, также мотивировал его (ср. Дж. Грабинер).</a:t>
                </a:r>
                <a:endParaRPr lang="fr-FR" sz="2200" dirty="0"/>
              </a:p>
              <a:p>
                <a:pPr marL="0" indent="0"/>
                <a:r>
                  <a:rPr lang="ru-RU" sz="2200" dirty="0"/>
                  <a:t>Близкородственные неравенства: </a:t>
                </a:r>
                <a:r>
                  <a:rPr lang="ru-RU" sz="2200" dirty="0">
                    <a:solidFill>
                      <a:srgbClr val="0000FF"/>
                    </a:solidFill>
                  </a:rPr>
                  <a:t>О. X. Шлёмильх </a:t>
                </a:r>
                <a:r>
                  <a:rPr lang="ru-RU" sz="2200" dirty="0"/>
                  <a:t>(1858 г.).</a:t>
                </a:r>
                <a:endParaRPr lang="en-US" sz="2200" dirty="0">
                  <a:solidFill>
                    <a:srgbClr val="0000FF"/>
                  </a:solidFill>
                </a:endParaRPr>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457200" y="1043736"/>
                <a:ext cx="8229600" cy="5670629"/>
              </a:xfrm>
              <a:blipFill>
                <a:blip r:embed="rId2"/>
                <a:stretch>
                  <a:fillRect l="-963" t="-645" r="-889"/>
                </a:stretch>
              </a:blipFill>
            </p:spPr>
            <p:txBody>
              <a:bodyPr/>
              <a:lstStyle/>
              <a:p>
                <a:r>
                  <a:rPr lang="fr-FR">
                    <a:noFill/>
                  </a:rPr>
                  <a:t> </a:t>
                </a:r>
              </a:p>
            </p:txBody>
          </p:sp>
        </mc:Fallback>
      </mc:AlternateContent>
    </p:spTree>
    <p:extLst>
      <p:ext uri="{BB962C8B-B14F-4D97-AF65-F5344CB8AC3E}">
        <p14:creationId xmlns:p14="http://schemas.microsoft.com/office/powerpoint/2010/main" val="370013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a:xfrm>
            <a:off x="457200" y="152400"/>
            <a:ext cx="5791200" cy="756320"/>
          </a:xfrm>
        </p:spPr>
        <p:txBody>
          <a:bodyPr/>
          <a:lstStyle/>
          <a:p>
            <a:r>
              <a:rPr lang="ru-RU" dirty="0"/>
              <a:t>Ж. </a:t>
            </a:r>
            <a:r>
              <a:rPr lang="ru-RU" sz="3600" dirty="0"/>
              <a:t>Лиувилль</a:t>
            </a:r>
            <a:r>
              <a:rPr lang="fr-FR" dirty="0"/>
              <a:t>(1836)</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16505" y="908720"/>
                <a:ext cx="8570295" cy="5796880"/>
              </a:xfrm>
            </p:spPr>
            <p:txBody>
              <a:bodyPr/>
              <a:lstStyle/>
              <a:p>
                <a:r>
                  <a:rPr lang="ru-RU" sz="2400" dirty="0"/>
                  <a:t>неравенство для членов разложения функции одной переменной </a:t>
                </a:r>
                <a:r>
                  <a:rPr lang="ru-RU" sz="2400" dirty="0">
                    <a:solidFill>
                      <a:srgbClr val="0000FF"/>
                    </a:solidFill>
                  </a:rPr>
                  <a:t>в обобщённый ряд Фурье</a:t>
                </a:r>
                <a14:m>
                  <m:oMath xmlns:m="http://schemas.openxmlformats.org/officeDocument/2006/math">
                    <m:r>
                      <a:rPr lang="fr-FR" sz="2400" b="1" i="0" smtClean="0">
                        <a:latin typeface="Cambria Math" panose="02040503050406030204" pitchFamily="18" charset="0"/>
                      </a:rPr>
                      <m:t>  </m:t>
                    </m:r>
                    <m:nary>
                      <m:naryPr>
                        <m:chr m:val="∑"/>
                        <m:supHide m:val="on"/>
                        <m:ctrlPr>
                          <a:rPr lang="fr-FR" sz="2400" b="1" i="1" smtClean="0">
                            <a:latin typeface="Cambria Math" panose="02040503050406030204" pitchFamily="18" charset="0"/>
                          </a:rPr>
                        </m:ctrlPr>
                      </m:naryPr>
                      <m:sub>
                        <m:r>
                          <a:rPr lang="fr-FR" sz="2400" b="1" i="1" smtClean="0">
                            <a:latin typeface="Cambria Math" panose="02040503050406030204" pitchFamily="18" charset="0"/>
                          </a:rPr>
                          <m:t>𝒏</m:t>
                        </m:r>
                      </m:sub>
                      <m:sup/>
                      <m:e>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𝑪</m:t>
                            </m:r>
                          </m:e>
                          <m:sub>
                            <m:r>
                              <a:rPr lang="fr-FR" sz="2400" b="1" i="1" smtClean="0">
                                <a:latin typeface="Cambria Math" panose="02040503050406030204" pitchFamily="18" charset="0"/>
                              </a:rPr>
                              <m:t>𝒏</m:t>
                            </m:r>
                          </m:sub>
                        </m:sSub>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𝑽</m:t>
                            </m:r>
                          </m:e>
                          <m:sub>
                            <m:r>
                              <a:rPr lang="fr-FR" sz="2400" b="1" i="1" smtClean="0">
                                <a:latin typeface="Cambria Math" panose="02040503050406030204" pitchFamily="18" charset="0"/>
                              </a:rPr>
                              <m:t>𝒏</m:t>
                            </m:r>
                          </m:sub>
                        </m:sSub>
                      </m:e>
                    </m:nary>
                    <m:r>
                      <a:rPr lang="fr-FR" sz="2400" b="1" i="1" smtClean="0">
                        <a:latin typeface="Cambria Math" panose="02040503050406030204" pitchFamily="18" charset="0"/>
                      </a:rPr>
                      <m:t>(</m:t>
                    </m:r>
                    <m:r>
                      <a:rPr lang="fr-FR" sz="2400" b="1" i="1" smtClean="0">
                        <a:latin typeface="Cambria Math" panose="02040503050406030204" pitchFamily="18" charset="0"/>
                      </a:rPr>
                      <m:t>𝒙</m:t>
                    </m:r>
                    <m:r>
                      <a:rPr lang="fr-FR" sz="2400" b="1" i="1" smtClean="0">
                        <a:latin typeface="Cambria Math" panose="02040503050406030204" pitchFamily="18" charset="0"/>
                      </a:rPr>
                      <m:t>)</m:t>
                    </m:r>
                  </m:oMath>
                </a14:m>
                <a:r>
                  <a:rPr lang="en-US" sz="2400" dirty="0"/>
                  <a:t>, </a:t>
                </a:r>
                <a:r>
                  <a:rPr lang="az-Cyrl-AZ" sz="2400" dirty="0"/>
                  <a:t>где</a:t>
                </a:r>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𝑪</m:t>
                        </m:r>
                      </m:e>
                      <m:sub>
                        <m:r>
                          <a:rPr lang="en-US" sz="2400" i="1" dirty="0">
                            <a:latin typeface="Cambria Math" panose="02040503050406030204" pitchFamily="18" charset="0"/>
                          </a:rPr>
                          <m:t>𝒏</m:t>
                        </m:r>
                      </m:sub>
                    </m:sSub>
                    <m:r>
                      <a:rPr lang="en-US" sz="2400" i="1" dirty="0">
                        <a:latin typeface="Cambria Math" panose="02040503050406030204" pitchFamily="18" charset="0"/>
                      </a:rPr>
                      <m:t>=(</m:t>
                    </m:r>
                    <m:nary>
                      <m:naryPr>
                        <m:ctrlPr>
                          <a:rPr lang="en-US" sz="2400" b="1" i="1" dirty="0" smtClean="0">
                            <a:latin typeface="Cambria Math" panose="02040503050406030204" pitchFamily="18" charset="0"/>
                          </a:rPr>
                        </m:ctrlPr>
                      </m:naryPr>
                      <m:sub>
                        <m:r>
                          <a:rPr lang="fr-FR" sz="2400" b="1" i="1" dirty="0" smtClean="0">
                            <a:latin typeface="Cambria Math" panose="02040503050406030204" pitchFamily="18" charset="0"/>
                          </a:rPr>
                          <m:t>𝒙</m:t>
                        </m:r>
                      </m:sub>
                      <m:sup>
                        <m:r>
                          <a:rPr lang="fr-FR" sz="2400" b="1" i="1" dirty="0" smtClean="0">
                            <a:latin typeface="Cambria Math" panose="02040503050406030204" pitchFamily="18" charset="0"/>
                          </a:rPr>
                          <m:t>𝑿</m:t>
                        </m:r>
                      </m:sup>
                      <m:e>
                        <m:r>
                          <a:rPr lang="en-US" sz="2400" i="1" dirty="0">
                            <a:latin typeface="Cambria Math" panose="02040503050406030204" pitchFamily="18" charset="0"/>
                          </a:rPr>
                          <m:t>𝒈</m:t>
                        </m:r>
                        <m:sSub>
                          <m:sSubPr>
                            <m:ctrlPr>
                              <a:rPr lang="en-US" sz="2400" i="1" dirty="0" err="1">
                                <a:latin typeface="Cambria Math" panose="02040503050406030204" pitchFamily="18" charset="0"/>
                              </a:rPr>
                            </m:ctrlPr>
                          </m:sSubPr>
                          <m:e>
                            <m:r>
                              <a:rPr lang="en-US" sz="2400" i="1" dirty="0" err="1">
                                <a:latin typeface="Cambria Math" panose="02040503050406030204" pitchFamily="18" charset="0"/>
                              </a:rPr>
                              <m:t>𝑽</m:t>
                            </m:r>
                          </m:e>
                          <m:sub>
                            <m:r>
                              <a:rPr lang="en-US" sz="2400" i="1" dirty="0" err="1">
                                <a:latin typeface="Cambria Math" panose="02040503050406030204" pitchFamily="18" charset="0"/>
                              </a:rPr>
                              <m:t>𝒏</m:t>
                            </m:r>
                          </m:sub>
                        </m:sSub>
                        <m:r>
                          <a:rPr lang="en-US" sz="2400" i="1" dirty="0">
                            <a:latin typeface="Cambria Math" panose="02040503050406030204" pitchFamily="18" charset="0"/>
                          </a:rPr>
                          <m:t> </m:t>
                        </m:r>
                        <m:r>
                          <a:rPr lang="en-US" sz="2400" i="1" dirty="0" err="1">
                            <a:latin typeface="Cambria Math" panose="02040503050406030204" pitchFamily="18" charset="0"/>
                          </a:rPr>
                          <m:t>𝒇𝒅𝒙</m:t>
                        </m:r>
                      </m:e>
                    </m:nary>
                    <m:r>
                      <a:rPr lang="en-US" sz="2400" i="1" dirty="0">
                        <a:latin typeface="Cambria Math" panose="02040503050406030204" pitchFamily="18" charset="0"/>
                      </a:rPr>
                      <m:t>)/(</m:t>
                    </m:r>
                    <m:nary>
                      <m:naryPr>
                        <m:ctrlPr>
                          <a:rPr lang="en-US" sz="2400" b="1" i="1" dirty="0" smtClean="0">
                            <a:latin typeface="Cambria Math" panose="02040503050406030204" pitchFamily="18" charset="0"/>
                          </a:rPr>
                        </m:ctrlPr>
                      </m:naryPr>
                      <m:sub>
                        <m:r>
                          <a:rPr lang="fr-FR" sz="2400" b="1" i="1" dirty="0" smtClean="0">
                            <a:latin typeface="Cambria Math" panose="02040503050406030204" pitchFamily="18" charset="0"/>
                          </a:rPr>
                          <m:t>𝒙</m:t>
                        </m:r>
                      </m:sub>
                      <m:sup>
                        <m:r>
                          <a:rPr lang="fr-FR" sz="2400" b="1" i="1" dirty="0" smtClean="0">
                            <a:latin typeface="Cambria Math" panose="02040503050406030204" pitchFamily="18" charset="0"/>
                          </a:rPr>
                          <m:t>𝑿</m:t>
                        </m:r>
                      </m:sup>
                      <m:e>
                        <m:r>
                          <a:rPr lang="en-US" sz="2400" i="1" dirty="0">
                            <a:latin typeface="Cambria Math" panose="02040503050406030204" pitchFamily="18" charset="0"/>
                          </a:rPr>
                          <m:t>𝒈</m:t>
                        </m:r>
                        <m:sSubSup>
                          <m:sSubSupPr>
                            <m:ctrlPr>
                              <a:rPr lang="en-US" sz="2400" i="1" dirty="0">
                                <a:latin typeface="Cambria Math" panose="02040503050406030204" pitchFamily="18" charset="0"/>
                              </a:rPr>
                            </m:ctrlPr>
                          </m:sSubSupPr>
                          <m:e>
                            <m:r>
                              <a:rPr lang="en-US" sz="2400" i="1" dirty="0">
                                <a:latin typeface="Cambria Math" panose="02040503050406030204" pitchFamily="18" charset="0"/>
                              </a:rPr>
                              <m:t>𝑽</m:t>
                            </m:r>
                          </m:e>
                          <m:sub>
                            <m:r>
                              <a:rPr lang="en-US" sz="2400" i="1" dirty="0">
                                <a:latin typeface="Cambria Math" panose="02040503050406030204" pitchFamily="18" charset="0"/>
                              </a:rPr>
                              <m:t>𝒏</m:t>
                            </m:r>
                          </m:sub>
                          <m:sup>
                            <m:r>
                              <a:rPr lang="fr-FR" sz="2400" i="1" dirty="0">
                                <a:latin typeface="Cambria Math" panose="02040503050406030204" pitchFamily="18" charset="0"/>
                              </a:rPr>
                              <m:t>𝟐</m:t>
                            </m:r>
                          </m:sup>
                        </m:sSubSup>
                        <m:r>
                          <a:rPr lang="en-US" sz="2400" i="1" dirty="0">
                            <a:latin typeface="Cambria Math" panose="02040503050406030204" pitchFamily="18" charset="0"/>
                          </a:rPr>
                          <m:t> </m:t>
                        </m:r>
                        <m:r>
                          <a:rPr lang="en-US" sz="2400" i="1" dirty="0">
                            <a:latin typeface="Cambria Math" panose="02040503050406030204" pitchFamily="18" charset="0"/>
                          </a:rPr>
                          <m:t>𝒅𝒙</m:t>
                        </m:r>
                      </m:e>
                    </m:nary>
                    <m:r>
                      <a:rPr lang="en-US" sz="2400" i="1" dirty="0">
                        <a:latin typeface="Cambria Math" panose="02040503050406030204" pitchFamily="18" charset="0"/>
                      </a:rPr>
                      <m:t>)</m:t>
                    </m:r>
                    <m:r>
                      <m:rPr>
                        <m:nor/>
                      </m:rPr>
                      <a:rPr lang="en-US" sz="2400" dirty="0"/>
                      <m:t>,</m:t>
                    </m:r>
                    <m:r>
                      <m:rPr>
                        <m:nor/>
                      </m:rPr>
                      <a:rPr lang="fr-FR" sz="2400" b="1" i="0" dirty="0" smtClean="0"/>
                      <m:t> </m:t>
                    </m:r>
                    <m:r>
                      <a:rPr lang="en-US" sz="2400" i="1" dirty="0">
                        <a:latin typeface="Cambria Math" panose="02040503050406030204" pitchFamily="18" charset="0"/>
                      </a:rPr>
                      <m:t>𝒈</m:t>
                    </m:r>
                  </m:oMath>
                </a14:m>
                <a:r>
                  <a:rPr lang="en-US" sz="2400" dirty="0"/>
                  <a:t>  - </a:t>
                </a:r>
                <a:r>
                  <a:rPr lang="az-Cyrl-AZ" sz="2400" dirty="0"/>
                  <a:t>весовая функция,</a:t>
                </a:r>
                <a:endParaRPr lang="en-US" sz="2400" dirty="0"/>
              </a:p>
              <a:p>
                <a:r>
                  <a:rPr lang="en-US" sz="2400" dirty="0"/>
                  <a:t>C. 265 : </a:t>
                </a:r>
                <a14:m>
                  <m:oMath xmlns:m="http://schemas.openxmlformats.org/officeDocument/2006/math">
                    <m:r>
                      <a:rPr lang="en-US" sz="2400" b="1" i="1" dirty="0" smtClean="0">
                        <a:latin typeface="Cambria Math" panose="02040503050406030204" pitchFamily="18" charset="0"/>
                      </a:rPr>
                      <m:t>∫</m:t>
                    </m:r>
                    <m:r>
                      <a:rPr lang="en-US" sz="2400" i="1" dirty="0">
                        <a:latin typeface="Cambria Math" panose="02040503050406030204" pitchFamily="18" charset="0"/>
                      </a:rPr>
                      <m:t>𝒈</m:t>
                    </m:r>
                    <m:sSubSup>
                      <m:sSubSupPr>
                        <m:ctrlPr>
                          <a:rPr lang="fr-FR" sz="2400" b="1" i="1" dirty="0" smtClean="0">
                            <a:latin typeface="Cambria Math" panose="02040503050406030204" pitchFamily="18" charset="0"/>
                          </a:rPr>
                        </m:ctrlPr>
                      </m:sSubSupPr>
                      <m:e>
                        <m:r>
                          <a:rPr lang="fr-FR" sz="2400" b="1" i="1" dirty="0" smtClean="0">
                            <a:latin typeface="Cambria Math" panose="02040503050406030204" pitchFamily="18" charset="0"/>
                          </a:rPr>
                          <m:t>𝝈</m:t>
                        </m:r>
                      </m:e>
                      <m:sub>
                        <m:r>
                          <a:rPr lang="fr-FR" sz="2400" b="1" i="1" dirty="0" smtClean="0">
                            <a:latin typeface="Cambria Math" panose="02040503050406030204" pitchFamily="18" charset="0"/>
                          </a:rPr>
                          <m:t>𝒏</m:t>
                        </m:r>
                      </m:sub>
                      <m:sup>
                        <m:r>
                          <a:rPr lang="en-US" sz="2400" i="1" dirty="0">
                            <a:latin typeface="Cambria Math" panose="02040503050406030204" pitchFamily="18" charset="0"/>
                          </a:rPr>
                          <m:t>𝟐</m:t>
                        </m:r>
                      </m:sup>
                    </m:sSubSup>
                    <m:r>
                      <a:rPr lang="en-US" sz="2400" b="1" i="1" dirty="0" err="1" smtClean="0">
                        <a:latin typeface="Cambria Math" panose="02040503050406030204" pitchFamily="18" charset="0"/>
                      </a:rPr>
                      <m:t>𝒅𝒙</m:t>
                    </m:r>
                    <m:r>
                      <a:rPr lang="fr-FR" sz="2400" b="1" i="1" dirty="0" smtClean="0">
                        <a:latin typeface="Cambria Math" panose="02040503050406030204" pitchFamily="18" charset="0"/>
                      </a:rPr>
                      <m:t>≤</m:t>
                    </m:r>
                    <m:r>
                      <a:rPr lang="en-US" sz="2400" i="1" dirty="0">
                        <a:latin typeface="Cambria Math" panose="02040503050406030204" pitchFamily="18" charset="0"/>
                      </a:rPr>
                      <m:t>∫</m:t>
                    </m:r>
                    <m:r>
                      <a:rPr lang="en-US" sz="2400" i="1" dirty="0">
                        <a:latin typeface="Cambria Math" panose="02040503050406030204" pitchFamily="18" charset="0"/>
                      </a:rPr>
                      <m:t>𝒈</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𝒇</m:t>
                        </m:r>
                      </m:e>
                      <m:sup>
                        <m:r>
                          <a:rPr lang="en-US" sz="2400" i="1" dirty="0">
                            <a:latin typeface="Cambria Math" panose="02040503050406030204" pitchFamily="18" charset="0"/>
                          </a:rPr>
                          <m:t>𝟐</m:t>
                        </m:r>
                      </m:sup>
                    </m:sSup>
                    <m:r>
                      <a:rPr lang="en-US" sz="2400" i="1" dirty="0">
                        <a:latin typeface="Cambria Math" panose="02040503050406030204" pitchFamily="18" charset="0"/>
                      </a:rPr>
                      <m:t> </m:t>
                    </m:r>
                    <m:r>
                      <a:rPr lang="en-US" sz="2400" i="1" dirty="0">
                        <a:latin typeface="Cambria Math" panose="02040503050406030204" pitchFamily="18" charset="0"/>
                      </a:rPr>
                      <m:t>𝒅𝒙</m:t>
                    </m:r>
                  </m:oMath>
                </a14:m>
                <a:r>
                  <a:rPr lang="en-US" sz="2400" dirty="0"/>
                  <a:t>, </a:t>
                </a:r>
                <a:r>
                  <a:rPr lang="az-Cyrl-AZ" sz="2400" dirty="0"/>
                  <a:t>где</a:t>
                </a:r>
                <a:r>
                  <a:rPr lang="en-US" sz="2400" dirty="0"/>
                  <a:t> </a:t>
                </a:r>
                <a14:m>
                  <m:oMath xmlns:m="http://schemas.openxmlformats.org/officeDocument/2006/math">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𝝈</m:t>
                        </m:r>
                      </m:e>
                      <m:sub>
                        <m:r>
                          <a:rPr lang="fr-FR" sz="2400" b="1" i="1" smtClean="0">
                            <a:latin typeface="Cambria Math" panose="02040503050406030204" pitchFamily="18" charset="0"/>
                          </a:rPr>
                          <m:t>𝒏</m:t>
                        </m:r>
                      </m:sub>
                    </m:sSub>
                    <m:r>
                      <a:rPr lang="fr-FR" sz="2400" b="1" i="1" smtClean="0">
                        <a:latin typeface="Cambria Math" panose="02040503050406030204" pitchFamily="18" charset="0"/>
                      </a:rPr>
                      <m:t>=</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𝑪</m:t>
                        </m:r>
                      </m:e>
                      <m:sub>
                        <m:r>
                          <a:rPr lang="fr-FR" sz="2400" b="1" i="1" smtClean="0">
                            <a:latin typeface="Cambria Math" panose="02040503050406030204" pitchFamily="18" charset="0"/>
                          </a:rPr>
                          <m:t>𝟏</m:t>
                        </m:r>
                      </m:sub>
                    </m:sSub>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𝑽</m:t>
                        </m:r>
                      </m:e>
                      <m:sub>
                        <m:r>
                          <a:rPr lang="fr-FR" sz="2400" b="1" i="1" smtClean="0">
                            <a:latin typeface="Cambria Math" panose="02040503050406030204" pitchFamily="18" charset="0"/>
                          </a:rPr>
                          <m:t>𝟏</m:t>
                        </m:r>
                      </m:sub>
                    </m:sSub>
                    <m:r>
                      <a:rPr lang="fr-FR" sz="2400" b="1" i="1" smtClean="0">
                        <a:latin typeface="Cambria Math" panose="02040503050406030204" pitchFamily="18" charset="0"/>
                      </a:rPr>
                      <m:t>+⋯+</m:t>
                    </m:r>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𝑪</m:t>
                        </m:r>
                      </m:e>
                      <m:sub>
                        <m:r>
                          <a:rPr lang="fr-FR" sz="2400" b="1" i="1" smtClean="0">
                            <a:latin typeface="Cambria Math" panose="02040503050406030204" pitchFamily="18" charset="0"/>
                          </a:rPr>
                          <m:t>𝒏</m:t>
                        </m:r>
                      </m:sub>
                    </m:sSub>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𝑽</m:t>
                        </m:r>
                      </m:e>
                      <m:sub>
                        <m:r>
                          <a:rPr lang="fr-FR" sz="2400" b="1" i="1" smtClean="0">
                            <a:latin typeface="Cambria Math" panose="02040503050406030204" pitchFamily="18" charset="0"/>
                          </a:rPr>
                          <m:t>𝒏</m:t>
                        </m:r>
                      </m:sub>
                    </m:sSub>
                  </m:oMath>
                </a14:m>
                <a:r>
                  <a:rPr lang="en-US" sz="2400" dirty="0"/>
                  <a:t> </a:t>
                </a:r>
                <a:r>
                  <a:rPr lang="ru-RU" dirty="0"/>
                  <a:t>Следовательно, если в выражении Лиувилля сумма содержит только одно слагаемое </a:t>
                </a:r>
                <a:r>
                  <a:rPr lang="en-US" sz="2400" dirty="0"/>
                  <a:t>(</a:t>
                </a:r>
                <a14:m>
                  <m:oMath xmlns:m="http://schemas.openxmlformats.org/officeDocument/2006/math">
                    <m:r>
                      <a:rPr lang="en-US" sz="2400" b="1" i="1" dirty="0" smtClean="0">
                        <a:latin typeface="Cambria Math" panose="02040503050406030204" pitchFamily="18" charset="0"/>
                      </a:rPr>
                      <m:t>𝒏</m:t>
                    </m:r>
                    <m:r>
                      <a:rPr lang="en-US" sz="2400" b="1" i="1" dirty="0" smtClean="0">
                        <a:latin typeface="Cambria Math" panose="02040503050406030204" pitchFamily="18" charset="0"/>
                      </a:rPr>
                      <m:t>=</m:t>
                    </m:r>
                    <m:r>
                      <a:rPr lang="en-US" sz="2400" b="1" i="1" dirty="0" smtClean="0">
                        <a:latin typeface="Cambria Math" panose="02040503050406030204" pitchFamily="18" charset="0"/>
                      </a:rPr>
                      <m:t>𝟏</m:t>
                    </m:r>
                  </m:oMath>
                </a14:m>
                <a:r>
                  <a:rPr lang="en-US" sz="2400" dirty="0"/>
                  <a:t>), </a:t>
                </a:r>
                <a:r>
                  <a:rPr lang="ru-RU" sz="2400" dirty="0"/>
                  <a:t>мы получаем </a:t>
                </a:r>
                <a:endParaRPr lang="fr-FR"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fr-FR" sz="2400" b="1" i="1" dirty="0" smtClean="0">
                          <a:latin typeface="Cambria Math" panose="02040503050406030204" pitchFamily="18" charset="0"/>
                        </a:rPr>
                        <m:t>∫</m:t>
                      </m:r>
                      <m:sSubSup>
                        <m:sSubSupPr>
                          <m:ctrlPr>
                            <a:rPr lang="fr-FR" sz="2400" b="1" i="1" dirty="0" smtClean="0">
                              <a:latin typeface="Cambria Math" panose="02040503050406030204" pitchFamily="18" charset="0"/>
                            </a:rPr>
                          </m:ctrlPr>
                        </m:sSubSupPr>
                        <m:e>
                          <m:r>
                            <a:rPr lang="fr-FR" sz="2400" b="1" i="1" dirty="0" smtClean="0">
                              <a:latin typeface="Cambria Math" panose="02040503050406030204" pitchFamily="18" charset="0"/>
                            </a:rPr>
                            <m:t>𝒈𝑪</m:t>
                          </m:r>
                        </m:e>
                        <m:sub>
                          <m:r>
                            <a:rPr lang="fr-FR" sz="2400" b="1" i="1" dirty="0" smtClean="0">
                              <a:latin typeface="Cambria Math" panose="02040503050406030204" pitchFamily="18" charset="0"/>
                            </a:rPr>
                            <m:t>𝟏</m:t>
                          </m:r>
                        </m:sub>
                        <m:sup>
                          <m:r>
                            <a:rPr lang="fr-FR" sz="2400" b="1" i="1" dirty="0" smtClean="0">
                              <a:latin typeface="Cambria Math" panose="02040503050406030204" pitchFamily="18" charset="0"/>
                            </a:rPr>
                            <m:t>𝟐</m:t>
                          </m:r>
                        </m:sup>
                      </m:sSubSup>
                      <m:sSubSup>
                        <m:sSubSupPr>
                          <m:ctrlPr>
                            <a:rPr lang="fr-FR" sz="2400" b="1" i="1" dirty="0" smtClean="0">
                              <a:latin typeface="Cambria Math" panose="02040503050406030204" pitchFamily="18" charset="0"/>
                            </a:rPr>
                          </m:ctrlPr>
                        </m:sSubSupPr>
                        <m:e>
                          <m:r>
                            <a:rPr lang="fr-FR" sz="2400" b="1" i="1" dirty="0" smtClean="0">
                              <a:latin typeface="Cambria Math" panose="02040503050406030204" pitchFamily="18" charset="0"/>
                            </a:rPr>
                            <m:t>𝑽</m:t>
                          </m:r>
                        </m:e>
                        <m:sub>
                          <m:r>
                            <a:rPr lang="fr-FR" sz="2400" b="1" i="1" dirty="0" smtClean="0">
                              <a:latin typeface="Cambria Math" panose="02040503050406030204" pitchFamily="18" charset="0"/>
                            </a:rPr>
                            <m:t>𝟏</m:t>
                          </m:r>
                        </m:sub>
                        <m:sup>
                          <m:r>
                            <a:rPr lang="fr-FR" sz="2400" b="1" i="1" dirty="0" smtClean="0">
                              <a:latin typeface="Cambria Math" panose="02040503050406030204" pitchFamily="18" charset="0"/>
                            </a:rPr>
                            <m:t>𝟐</m:t>
                          </m:r>
                        </m:sup>
                      </m:sSubSup>
                      <m:r>
                        <a:rPr lang="fr-FR" sz="2400" b="1" i="1" dirty="0" smtClean="0">
                          <a:latin typeface="Cambria Math" panose="02040503050406030204" pitchFamily="18" charset="0"/>
                        </a:rPr>
                        <m:t>𝒅𝒙</m:t>
                      </m:r>
                      <m:r>
                        <a:rPr lang="en-US" sz="2400" i="1" dirty="0">
                          <a:latin typeface="Cambria Math" panose="02040503050406030204" pitchFamily="18" charset="0"/>
                        </a:rPr>
                        <m:t>=</m:t>
                      </m:r>
                      <m:f>
                        <m:fPr>
                          <m:ctrlPr>
                            <a:rPr lang="en-US" sz="2400" b="1" i="1" dirty="0">
                              <a:latin typeface="Cambria Math" panose="02040503050406030204" pitchFamily="18" charset="0"/>
                            </a:rPr>
                          </m:ctrlPr>
                        </m:fPr>
                        <m:num>
                          <m:sSup>
                            <m:sSupPr>
                              <m:ctrlPr>
                                <a:rPr lang="fr-FR" sz="2400" b="1" i="1" dirty="0" smtClean="0">
                                  <a:latin typeface="Cambria Math" panose="02040503050406030204" pitchFamily="18" charset="0"/>
                                </a:rPr>
                              </m:ctrlPr>
                            </m:sSupPr>
                            <m:e>
                              <m:d>
                                <m:dPr>
                                  <m:ctrlPr>
                                    <a:rPr lang="en-US" sz="2400" b="1" i="1" dirty="0">
                                      <a:latin typeface="Cambria Math" panose="02040503050406030204" pitchFamily="18" charset="0"/>
                                    </a:rPr>
                                  </m:ctrlPr>
                                </m:dPr>
                                <m:e>
                                  <m:r>
                                    <a:rPr lang="en-US" sz="2400" i="1" dirty="0">
                                      <a:latin typeface="Cambria Math" panose="02040503050406030204" pitchFamily="18" charset="0"/>
                                    </a:rPr>
                                    <m:t>∫</m:t>
                                  </m:r>
                                  <m:r>
                                    <a:rPr lang="en-US" sz="2400" i="1" dirty="0" err="1">
                                      <a:latin typeface="Cambria Math" panose="02040503050406030204" pitchFamily="18" charset="0"/>
                                    </a:rPr>
                                    <m:t>𝒈</m:t>
                                  </m:r>
                                  <m:sSub>
                                    <m:sSubPr>
                                      <m:ctrlPr>
                                        <a:rPr lang="en-US" sz="2400" i="1" dirty="0" err="1">
                                          <a:latin typeface="Cambria Math" panose="02040503050406030204" pitchFamily="18" charset="0"/>
                                        </a:rPr>
                                      </m:ctrlPr>
                                    </m:sSubPr>
                                    <m:e>
                                      <m:r>
                                        <a:rPr lang="en-US" sz="2400" i="1" dirty="0" err="1">
                                          <a:latin typeface="Cambria Math" panose="02040503050406030204" pitchFamily="18" charset="0"/>
                                        </a:rPr>
                                        <m:t>𝑽</m:t>
                                      </m:r>
                                    </m:e>
                                    <m:sub>
                                      <m:r>
                                        <a:rPr lang="fr-FR" sz="2400" b="1" i="1" dirty="0" smtClean="0">
                                          <a:latin typeface="Cambria Math" panose="02040503050406030204" pitchFamily="18" charset="0"/>
                                        </a:rPr>
                                        <m:t>𝟏</m:t>
                                      </m:r>
                                    </m:sub>
                                  </m:sSub>
                                  <m:r>
                                    <a:rPr lang="en-US" sz="2400" i="1" dirty="0">
                                      <a:latin typeface="Cambria Math" panose="02040503050406030204" pitchFamily="18" charset="0"/>
                                    </a:rPr>
                                    <m:t> </m:t>
                                  </m:r>
                                  <m:r>
                                    <a:rPr lang="en-US" sz="2400" i="1" dirty="0" err="1">
                                      <a:latin typeface="Cambria Math" panose="02040503050406030204" pitchFamily="18" charset="0"/>
                                    </a:rPr>
                                    <m:t>𝒇𝒅𝒙</m:t>
                                  </m:r>
                                </m:e>
                              </m:d>
                            </m:e>
                            <m:sup>
                              <m:r>
                                <a:rPr lang="fr-FR" sz="2400" b="1" i="1" dirty="0" smtClean="0">
                                  <a:latin typeface="Cambria Math" panose="02040503050406030204" pitchFamily="18" charset="0"/>
                                </a:rPr>
                                <m:t>𝟐</m:t>
                              </m:r>
                            </m:sup>
                          </m:sSup>
                        </m:num>
                        <m:den>
                          <m:r>
                            <a:rPr lang="en-US" sz="2400" i="1" dirty="0">
                              <a:latin typeface="Cambria Math" panose="02040503050406030204" pitchFamily="18" charset="0"/>
                            </a:rPr>
                            <m:t>∫</m:t>
                          </m:r>
                          <m:r>
                            <a:rPr lang="en-US" sz="2400" i="1" dirty="0">
                              <a:latin typeface="Cambria Math" panose="02040503050406030204" pitchFamily="18" charset="0"/>
                            </a:rPr>
                            <m:t>𝒈</m:t>
                          </m:r>
                          <m:sSubSup>
                            <m:sSubSupPr>
                              <m:ctrlPr>
                                <a:rPr lang="en-US" sz="2400" i="1" dirty="0">
                                  <a:latin typeface="Cambria Math" panose="02040503050406030204" pitchFamily="18" charset="0"/>
                                </a:rPr>
                              </m:ctrlPr>
                            </m:sSubSupPr>
                            <m:e>
                              <m:r>
                                <a:rPr lang="en-US" sz="2400" i="1" dirty="0">
                                  <a:latin typeface="Cambria Math" panose="02040503050406030204" pitchFamily="18" charset="0"/>
                                </a:rPr>
                                <m:t>𝑽</m:t>
                              </m:r>
                            </m:e>
                            <m:sub>
                              <m:r>
                                <a:rPr lang="fr-FR" sz="2400" b="1" i="1" dirty="0" smtClean="0">
                                  <a:latin typeface="Cambria Math" panose="02040503050406030204" pitchFamily="18" charset="0"/>
                                </a:rPr>
                                <m:t>𝟏</m:t>
                              </m:r>
                            </m:sub>
                            <m:sup>
                              <m:r>
                                <a:rPr lang="fr-FR" sz="2400" i="1" dirty="0">
                                  <a:latin typeface="Cambria Math" panose="02040503050406030204" pitchFamily="18" charset="0"/>
                                </a:rPr>
                                <m:t>𝟐</m:t>
                              </m:r>
                            </m:sup>
                          </m:sSubSup>
                          <m:r>
                            <a:rPr lang="en-US" sz="2400" i="1" dirty="0">
                              <a:latin typeface="Cambria Math" panose="02040503050406030204" pitchFamily="18" charset="0"/>
                            </a:rPr>
                            <m:t> </m:t>
                          </m:r>
                          <m:r>
                            <a:rPr lang="en-US" sz="2400" i="1" dirty="0">
                              <a:latin typeface="Cambria Math" panose="02040503050406030204" pitchFamily="18" charset="0"/>
                            </a:rPr>
                            <m:t>𝒅𝒙</m:t>
                          </m:r>
                        </m:den>
                      </m:f>
                    </m:oMath>
                  </m:oMathPara>
                </a14:m>
                <a:endParaRPr lang="fr-FR" sz="2400" dirty="0"/>
              </a:p>
              <a:p>
                <a:r>
                  <a:rPr lang="ru-RU" sz="2000" dirty="0"/>
                  <a:t>Следовательно </a:t>
                </a:r>
                <a:r>
                  <a:rPr lang="ru-RU" sz="2000" dirty="0">
                    <a:solidFill>
                      <a:srgbClr val="FF0000"/>
                    </a:solidFill>
                  </a:rPr>
                  <a:t>[Лиувилль этого не делает!]</a:t>
                </a:r>
                <a:endParaRPr lang="fr-FR" sz="2400" b="1"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400" b="1" i="1" dirty="0" smtClean="0">
                              <a:latin typeface="Cambria Math" panose="02040503050406030204" pitchFamily="18" charset="0"/>
                            </a:rPr>
                          </m:ctrlPr>
                        </m:sSupPr>
                        <m:e>
                          <m:d>
                            <m:dPr>
                              <m:ctrlPr>
                                <a:rPr lang="en-US" sz="2400" b="1" i="1" dirty="0" smtClean="0">
                                  <a:latin typeface="Cambria Math" panose="02040503050406030204" pitchFamily="18" charset="0"/>
                                </a:rPr>
                              </m:ctrlPr>
                            </m:dPr>
                            <m:e>
                              <m:r>
                                <a:rPr lang="en-US" sz="2400" b="1" i="1" dirty="0" smtClean="0">
                                  <a:latin typeface="Cambria Math" panose="02040503050406030204" pitchFamily="18" charset="0"/>
                                </a:rPr>
                                <m:t>∫</m:t>
                              </m:r>
                              <m:r>
                                <a:rPr lang="en-US" sz="2400" b="1" i="1" dirty="0" smtClean="0">
                                  <a:latin typeface="Cambria Math" panose="02040503050406030204" pitchFamily="18" charset="0"/>
                                </a:rPr>
                                <m:t>𝒈</m:t>
                              </m:r>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𝑽</m:t>
                                  </m:r>
                                </m:e>
                                <m:sub>
                                  <m:r>
                                    <a:rPr lang="en-US" sz="2400" b="1" i="1" dirty="0" smtClean="0">
                                      <a:latin typeface="Cambria Math" panose="02040503050406030204" pitchFamily="18" charset="0"/>
                                    </a:rPr>
                                    <m:t>𝟏</m:t>
                                  </m:r>
                                </m:sub>
                              </m:sSub>
                              <m:r>
                                <a:rPr lang="en-US" sz="2400" b="1" i="1" dirty="0" smtClean="0">
                                  <a:latin typeface="Cambria Math" panose="02040503050406030204" pitchFamily="18" charset="0"/>
                                </a:rPr>
                                <m:t> </m:t>
                              </m:r>
                              <m:r>
                                <a:rPr lang="en-US" sz="2400" b="1" i="1" dirty="0" err="1" smtClean="0">
                                  <a:latin typeface="Cambria Math" panose="02040503050406030204" pitchFamily="18" charset="0"/>
                                </a:rPr>
                                <m:t>𝒇𝒅𝒙</m:t>
                              </m:r>
                            </m:e>
                          </m:d>
                        </m:e>
                        <m:sup>
                          <m:r>
                            <a:rPr lang="en-US" sz="2400" b="1" i="1" dirty="0" smtClean="0">
                              <a:latin typeface="Cambria Math" panose="02040503050406030204" pitchFamily="18" charset="0"/>
                            </a:rPr>
                            <m:t>𝟐</m:t>
                          </m:r>
                        </m:sup>
                      </m:sSup>
                      <m:r>
                        <a:rPr lang="en-US" sz="2400" b="1" i="1" dirty="0" smtClean="0">
                          <a:latin typeface="Cambria Math" panose="02040503050406030204" pitchFamily="18" charset="0"/>
                        </a:rPr>
                        <m:t>≤∫</m:t>
                      </m:r>
                      <m:r>
                        <a:rPr lang="en-US" sz="2400" b="1" i="1" dirty="0" smtClean="0">
                          <a:latin typeface="Cambria Math" panose="02040503050406030204" pitchFamily="18" charset="0"/>
                        </a:rPr>
                        <m:t>𝒈</m:t>
                      </m:r>
                      <m:sSubSup>
                        <m:sSubSupPr>
                          <m:ctrlPr>
                            <a:rPr lang="en-US" sz="2400" b="1" i="1" dirty="0" smtClean="0">
                              <a:latin typeface="Cambria Math" panose="02040503050406030204" pitchFamily="18" charset="0"/>
                            </a:rPr>
                          </m:ctrlPr>
                        </m:sSubSupPr>
                        <m:e>
                          <m:r>
                            <a:rPr lang="en-US" sz="2400" b="1" i="1" dirty="0" smtClean="0">
                              <a:latin typeface="Cambria Math" panose="02040503050406030204" pitchFamily="18" charset="0"/>
                            </a:rPr>
                            <m:t>𝑽</m:t>
                          </m:r>
                        </m:e>
                        <m:sub>
                          <m:r>
                            <a:rPr lang="en-US" sz="2400" b="1" i="1" dirty="0" smtClean="0">
                              <a:latin typeface="Cambria Math" panose="02040503050406030204" pitchFamily="18" charset="0"/>
                            </a:rPr>
                            <m:t>𝟏</m:t>
                          </m:r>
                        </m:sub>
                        <m:sup>
                          <m:r>
                            <a:rPr lang="en-US" sz="2400" b="1" i="1" dirty="0" smtClean="0">
                              <a:latin typeface="Cambria Math" panose="02040503050406030204" pitchFamily="18" charset="0"/>
                            </a:rPr>
                            <m:t>𝟐</m:t>
                          </m:r>
                        </m:sup>
                      </m:sSubSup>
                      <m:r>
                        <a:rPr lang="en-US" sz="2400" b="1" i="1" dirty="0" smtClean="0">
                          <a:latin typeface="Cambria Math" panose="02040503050406030204" pitchFamily="18" charset="0"/>
                        </a:rPr>
                        <m:t> </m:t>
                      </m:r>
                      <m:r>
                        <a:rPr lang="en-US" sz="2400" b="1" i="1" dirty="0" smtClean="0">
                          <a:latin typeface="Cambria Math" panose="02040503050406030204" pitchFamily="18" charset="0"/>
                        </a:rPr>
                        <m:t>𝒅𝒙</m:t>
                      </m:r>
                      <m:r>
                        <a:rPr lang="en-US" sz="2400" b="1" i="1" dirty="0" smtClean="0">
                          <a:latin typeface="Cambria Math" panose="02040503050406030204" pitchFamily="18" charset="0"/>
                        </a:rPr>
                        <m:t>∫</m:t>
                      </m:r>
                      <m:r>
                        <a:rPr lang="en-US" sz="2400" b="1" i="1" dirty="0" smtClean="0">
                          <a:latin typeface="Cambria Math" panose="02040503050406030204" pitchFamily="18" charset="0"/>
                        </a:rPr>
                        <m:t>𝒈</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𝒇</m:t>
                          </m:r>
                        </m:e>
                        <m:sup>
                          <m:r>
                            <a:rPr lang="en-US" sz="2400" b="1" i="1" dirty="0" smtClean="0">
                              <a:latin typeface="Cambria Math" panose="02040503050406030204" pitchFamily="18" charset="0"/>
                            </a:rPr>
                            <m:t>𝟐</m:t>
                          </m:r>
                        </m:sup>
                      </m:sSup>
                      <m:r>
                        <a:rPr lang="en-US" sz="2400" b="1" i="1" dirty="0" smtClean="0">
                          <a:latin typeface="Cambria Math" panose="02040503050406030204" pitchFamily="18" charset="0"/>
                        </a:rPr>
                        <m:t> </m:t>
                      </m:r>
                      <m:r>
                        <a:rPr lang="en-US" sz="2400" b="1" i="1" dirty="0" smtClean="0">
                          <a:latin typeface="Cambria Math" panose="02040503050406030204" pitchFamily="18" charset="0"/>
                        </a:rPr>
                        <m:t>𝒅𝒙</m:t>
                      </m:r>
                      <m:r>
                        <a:rPr lang="en-US" sz="2400" b="1" i="1" dirty="0" smtClean="0">
                          <a:latin typeface="Cambria Math" panose="02040503050406030204" pitchFamily="18" charset="0"/>
                        </a:rPr>
                        <m:t>.</m:t>
                      </m:r>
                    </m:oMath>
                  </m:oMathPara>
                </a14:m>
                <a:endParaRPr lang="en-US" sz="2400" dirty="0"/>
              </a:p>
              <a:p>
                <a:r>
                  <a:rPr lang="ru-RU" sz="2400" dirty="0"/>
                  <a:t>Если </a:t>
                </a:r>
                <a14:m>
                  <m:oMath xmlns:m="http://schemas.openxmlformats.org/officeDocument/2006/math">
                    <m:r>
                      <a:rPr lang="en-US" sz="2400" b="1" i="1" dirty="0" smtClean="0">
                        <a:latin typeface="Cambria Math" panose="02040503050406030204" pitchFamily="18" charset="0"/>
                      </a:rPr>
                      <m:t>𝒈</m:t>
                    </m:r>
                    <m:r>
                      <a:rPr lang="en-US" sz="2400" b="1" i="1" dirty="0" smtClean="0">
                        <a:latin typeface="Cambria Math" panose="02040503050406030204" pitchFamily="18" charset="0"/>
                      </a:rPr>
                      <m:t>=</m:t>
                    </m:r>
                    <m:r>
                      <a:rPr lang="en-US" sz="2400" b="1" i="1" dirty="0" smtClean="0">
                        <a:latin typeface="Cambria Math" panose="02040503050406030204" pitchFamily="18" charset="0"/>
                      </a:rPr>
                      <m:t>𝟏</m:t>
                    </m:r>
                    <m:r>
                      <a:rPr lang="fr-FR" sz="2400" b="1" i="1" dirty="0" smtClean="0">
                        <a:latin typeface="Cambria Math" panose="02040503050406030204" pitchFamily="18" charset="0"/>
                      </a:rPr>
                      <m:t>: </m:t>
                    </m:r>
                  </m:oMath>
                </a14:m>
                <a:r>
                  <a:rPr lang="ru-RU" sz="2400" dirty="0"/>
                  <a:t>частный случай неравенства Буняковского. </a:t>
                </a:r>
                <a:endParaRPr lang="fr-FR" sz="2400"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116505" y="908720"/>
                <a:ext cx="8570295" cy="5796880"/>
              </a:xfrm>
              <a:blipFill>
                <a:blip r:embed="rId2"/>
                <a:stretch>
                  <a:fillRect l="-1067" t="-3891" r="-640" b="-2629"/>
                </a:stretch>
              </a:blipFill>
            </p:spPr>
            <p:txBody>
              <a:bodyPr/>
              <a:lstStyle/>
              <a:p>
                <a:r>
                  <a:rPr lang="fr-FR">
                    <a:noFill/>
                  </a:rPr>
                  <a:t> </a:t>
                </a:r>
              </a:p>
            </p:txBody>
          </p:sp>
        </mc:Fallback>
      </mc:AlternateContent>
    </p:spTree>
    <p:extLst>
      <p:ext uri="{BB962C8B-B14F-4D97-AF65-F5344CB8AC3E}">
        <p14:creationId xmlns:p14="http://schemas.microsoft.com/office/powerpoint/2010/main" val="28460185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p:txBody>
          <a:bodyPr/>
          <a:lstStyle/>
          <a:p>
            <a:r>
              <a:rPr lang="ru-RU" dirty="0"/>
              <a:t>Ж. </a:t>
            </a:r>
            <a:r>
              <a:rPr lang="ru-RU" sz="3600" dirty="0"/>
              <a:t>Лиувилль</a:t>
            </a:r>
            <a:r>
              <a:rPr lang="fr-FR" dirty="0"/>
              <a:t>(1836)</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457200" y="1752600"/>
                <a:ext cx="7620000" cy="4646730"/>
              </a:xfrm>
            </p:spPr>
            <p:txBody>
              <a:bodyPr/>
              <a:lstStyle/>
              <a:p>
                <a:r>
                  <a:rPr lang="ru-RU" dirty="0"/>
                  <a:t>Чтобы получить его </a:t>
                </a:r>
                <a:r>
                  <a:rPr lang="ru-RU" dirty="0">
                    <a:solidFill>
                      <a:srgbClr val="0000FF"/>
                    </a:solidFill>
                  </a:rPr>
                  <a:t>в общем виде</a:t>
                </a:r>
                <a:r>
                  <a:rPr lang="ru-RU" dirty="0"/>
                  <a:t>, нужно всего лишь понять, что любая функция может играть роль </a:t>
                </a:r>
                <a14:m>
                  <m:oMath xmlns:m="http://schemas.openxmlformats.org/officeDocument/2006/math">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𝑽</m:t>
                        </m:r>
                      </m:e>
                      <m:sub>
                        <m:r>
                          <a:rPr lang="en-US" b="1" i="1" dirty="0" smtClean="0">
                            <a:solidFill>
                              <a:srgbClr val="0000FF"/>
                            </a:solidFill>
                            <a:latin typeface="Cambria Math" panose="02040503050406030204" pitchFamily="18" charset="0"/>
                          </a:rPr>
                          <m:t>𝟏</m:t>
                        </m:r>
                      </m:sub>
                    </m:sSub>
                  </m:oMath>
                </a14:m>
                <a:r>
                  <a:rPr lang="en-US" dirty="0"/>
                  <a:t>, </a:t>
                </a:r>
                <a:r>
                  <a:rPr lang="ru-RU" dirty="0"/>
                  <a:t>но нужно также учесть, что </a:t>
                </a:r>
                <a:r>
                  <a:rPr lang="ru-RU" dirty="0">
                    <a:solidFill>
                      <a:srgbClr val="0000FF"/>
                    </a:solidFill>
                  </a:rPr>
                  <a:t>любая ненулевая непрерывная функция</a:t>
                </a:r>
                <a:r>
                  <a:rPr lang="ru-RU" dirty="0"/>
                  <a:t> может быть первым элементом того, что мы теперь называем базисом Гильберта. Эти идеи появились гораздо позже. </a:t>
                </a:r>
                <a:endParaRPr lang="en-US" dirty="0"/>
              </a:p>
              <a:p>
                <a:r>
                  <a:rPr lang="ru-RU" dirty="0">
                    <a:solidFill>
                      <a:srgbClr val="008000"/>
                    </a:solidFill>
                  </a:rPr>
                  <a:t>Таким образом, Лиувилль не получил неравенства Буняковского несмотря на то, что у него был математический аппарат для обоснования, ибо направление его математического дискурса не позволяло ему увидеть это</a:t>
                </a:r>
                <a:r>
                  <a:rPr lang="fr-FR" dirty="0">
                    <a:solidFill>
                      <a:srgbClr val="008000"/>
                    </a:solidFill>
                  </a:rPr>
                  <a:t>,</a:t>
                </a:r>
                <a:endParaRPr lang="fr-FR"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457200" y="1752600"/>
                <a:ext cx="7620000" cy="4646730"/>
              </a:xfrm>
              <a:blipFill>
                <a:blip r:embed="rId2"/>
                <a:stretch>
                  <a:fillRect l="-800" t="-656" r="-640"/>
                </a:stretch>
              </a:blipFill>
            </p:spPr>
            <p:txBody>
              <a:bodyPr/>
              <a:lstStyle/>
              <a:p>
                <a:r>
                  <a:rPr lang="fr-FR">
                    <a:noFill/>
                  </a:rPr>
                  <a:t> </a:t>
                </a:r>
              </a:p>
            </p:txBody>
          </p:sp>
        </mc:Fallback>
      </mc:AlternateContent>
    </p:spTree>
    <p:extLst>
      <p:ext uri="{BB962C8B-B14F-4D97-AF65-F5344CB8AC3E}">
        <p14:creationId xmlns:p14="http://schemas.microsoft.com/office/powerpoint/2010/main" val="17775474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826038"/>
          </a:xfrm>
        </p:spPr>
        <p:txBody>
          <a:bodyPr>
            <a:normAutofit/>
          </a:bodyPr>
          <a:lstStyle/>
          <a:p>
            <a:endParaRPr lang="en-US" dirty="0"/>
          </a:p>
        </p:txBody>
      </p:sp>
      <p:sp>
        <p:nvSpPr>
          <p:cNvPr id="4" name="Espace réservé du contenu 3"/>
          <p:cNvSpPr>
            <a:spLocks noGrp="1"/>
          </p:cNvSpPr>
          <p:nvPr>
            <p:ph idx="1"/>
          </p:nvPr>
        </p:nvSpPr>
        <p:spPr>
          <a:xfrm>
            <a:off x="434734" y="1313765"/>
            <a:ext cx="8030235" cy="5130570"/>
          </a:xfrm>
        </p:spPr>
        <p:txBody>
          <a:bodyPr/>
          <a:lstStyle/>
          <a:p>
            <a:pPr>
              <a:buFont typeface="Arial" charset="0"/>
              <a:buChar char="•"/>
            </a:pPr>
            <a:r>
              <a:rPr lang="ru-RU" sz="2800" dirty="0"/>
              <a:t>Позвольте мне прежде всего поблагодарить профессора Галину Ивановну Синкевич за любезное приглашение и за предоставленную мне возможность изучить один из аспектов истории Санкт-Петербургской математической школы. Я также благодарен Галине Ивановне за то, что она предоставила вам возможность прочитать текст презентации моего выступления на русском языке.</a:t>
            </a:r>
          </a:p>
          <a:p>
            <a:pPr marL="0" indent="0"/>
            <a:endParaRPr lang="ru-RU" sz="2800" dirty="0"/>
          </a:p>
        </p:txBody>
      </p:sp>
    </p:spTree>
    <p:extLst>
      <p:ext uri="{BB962C8B-B14F-4D97-AF65-F5344CB8AC3E}">
        <p14:creationId xmlns:p14="http://schemas.microsoft.com/office/powerpoint/2010/main" val="21307943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a:xfrm>
            <a:off x="457200" y="152400"/>
            <a:ext cx="5791200" cy="801325"/>
          </a:xfrm>
        </p:spPr>
        <p:txBody>
          <a:bodyPr/>
          <a:lstStyle/>
          <a:p>
            <a:r>
              <a:rPr lang="ru-RU" sz="3600" dirty="0"/>
              <a:t>Г. Грассманн</a:t>
            </a:r>
            <a:r>
              <a:rPr lang="fr-FR" dirty="0"/>
              <a:t>(1862)</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16504" y="967244"/>
                <a:ext cx="8775975" cy="5738355"/>
              </a:xfrm>
            </p:spPr>
            <p:txBody>
              <a:bodyPr/>
              <a:lstStyle/>
              <a:p>
                <a:pPr indent="450215">
                  <a:lnSpc>
                    <a:spcPct val="115000"/>
                  </a:lnSpc>
                  <a:spcAft>
                    <a:spcPts val="1000"/>
                  </a:spcAft>
                </a:pPr>
                <a:r>
                  <a:rPr lang="az-Cyrl-AZ" sz="1800" dirty="0"/>
                  <a:t>Г. Грассманн</a:t>
                </a:r>
                <a:r>
                  <a:rPr lang="fr-FR" sz="1800" dirty="0"/>
                  <a:t> </a:t>
                </a:r>
                <a:r>
                  <a:rPr lang="en-US" sz="1800" dirty="0"/>
                  <a:t>(1862) </a:t>
                </a:r>
                <a:r>
                  <a:rPr lang="ru-RU" sz="1800" dirty="0">
                    <a:effectLst/>
                    <a:ea typeface="SimSun" panose="02010600030101010101" pitchFamily="2" charset="-122"/>
                    <a:cs typeface="Times New Roman" panose="02020603050405020304" pitchFamily="18" charset="0"/>
                  </a:rPr>
                  <a:t>в своей книге «</a:t>
                </a:r>
                <a:r>
                  <a:rPr lang="en-US" sz="1800" dirty="0" err="1">
                    <a:effectLst/>
                    <a:ea typeface="SimSun" panose="02010600030101010101" pitchFamily="2" charset="-122"/>
                    <a:cs typeface="Times New Roman" panose="02020603050405020304" pitchFamily="18" charset="0"/>
                  </a:rPr>
                  <a:t>Ausdehnungslehre</a:t>
                </a:r>
                <a:r>
                  <a:rPr lang="ru-RU" sz="1800" dirty="0">
                    <a:effectLst/>
                    <a:ea typeface="SimSun" panose="02010600030101010101" pitchFamily="2" charset="-122"/>
                    <a:cs typeface="Times New Roman" panose="02020603050405020304" pitchFamily="18" charset="0"/>
                  </a:rPr>
                  <a:t>» (</a:t>
                </a:r>
                <a:r>
                  <a:rPr lang="ru-RU" sz="1800" i="1" dirty="0">
                    <a:effectLst/>
                    <a:ea typeface="SimSun" panose="02010600030101010101" pitchFamily="2" charset="-122"/>
                    <a:cs typeface="Times New Roman" panose="02020603050405020304" pitchFamily="18" charset="0"/>
                  </a:rPr>
                  <a:t>Теория расширения</a:t>
                </a:r>
                <a:r>
                  <a:rPr lang="ru-RU" sz="1800" dirty="0">
                    <a:effectLst/>
                    <a:ea typeface="SimSun" panose="02010600030101010101" pitchFamily="2" charset="-122"/>
                    <a:cs typeface="Times New Roman" panose="02020603050405020304" pitchFamily="18" charset="0"/>
                  </a:rPr>
                  <a:t>) придерживается полностью геометрической точки зрения, но не применяет ее к функциям. Помимо этого, он приводит абстрактную форму неравенства «Коши-Шварца», </a:t>
                </a:r>
                <a:r>
                  <a:rPr lang="ru-RU" sz="1800" dirty="0">
                    <a:solidFill>
                      <a:srgbClr val="FF0000"/>
                    </a:solidFill>
                    <a:effectLst/>
                    <a:ea typeface="SimSun" panose="02010600030101010101" pitchFamily="2" charset="-122"/>
                    <a:cs typeface="Times New Roman" panose="02020603050405020304" pitchFamily="18" charset="0"/>
                  </a:rPr>
                  <a:t>но не доказывает ее! </a:t>
                </a:r>
                <a:r>
                  <a:rPr lang="ru-RU" sz="1800" dirty="0">
                    <a:effectLst/>
                    <a:ea typeface="SimSun" panose="02010600030101010101" pitchFamily="2" charset="-122"/>
                    <a:cs typeface="Times New Roman" panose="02020603050405020304" pitchFamily="18" charset="0"/>
                  </a:rPr>
                  <a:t>Он определяет длину «тени» (ортогональной проекции) одной линии на другую и называет соотношение между ними косинусом угла, не проверяя, не превышает ли его «косинус» 1 по абсолютной величине. В своих обозначениях он пишет </a:t>
                </a:r>
                <a14:m>
                  <m:oMath xmlns:m="http://schemas.openxmlformats.org/officeDocument/2006/math">
                    <m:func>
                      <m:func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funcPr>
                      <m:fName>
                        <m:r>
                          <m:rPr>
                            <m:sty m:val="p"/>
                          </m:rPr>
                          <a:rPr lang="en-US" sz="1800">
                            <a:effectLst/>
                            <a:latin typeface="Cambria Math" panose="02040503050406030204" pitchFamily="18" charset="0"/>
                            <a:ea typeface="SimSun" panose="02010600030101010101" pitchFamily="2" charset="-122"/>
                            <a:cs typeface="Akshar Unicode" panose="00000400000000000000" pitchFamily="2" charset="0"/>
                          </a:rPr>
                          <m:t>cos</m:t>
                        </m:r>
                      </m:fName>
                      <m:e>
                        <m:r>
                          <a:rPr lang="ru-RU" sz="1800" i="1">
                            <a:effectLst/>
                            <a:latin typeface="Cambria Math" panose="02040503050406030204" pitchFamily="18" charset="0"/>
                            <a:ea typeface="SimSun" panose="02010600030101010101" pitchFamily="2" charset="-122"/>
                            <a:cs typeface="Akshar Unicode" panose="00000400000000000000" pitchFamily="2" charset="0"/>
                          </a:rPr>
                          <m:t>∠ </m:t>
                        </m:r>
                        <m:r>
                          <a:rPr lang="en-US" sz="1800" i="1">
                            <a:effectLst/>
                            <a:latin typeface="Cambria Math" panose="02040503050406030204" pitchFamily="18" charset="0"/>
                            <a:ea typeface="SimSun" panose="02010600030101010101" pitchFamily="2" charset="-122"/>
                            <a:cs typeface="Akshar Unicode" panose="00000400000000000000" pitchFamily="2" charset="0"/>
                          </a:rPr>
                          <m:t>𝐴𝐵</m:t>
                        </m:r>
                        <m:r>
                          <a:rPr lang="ru-RU" sz="1800" i="1">
                            <a:effectLst/>
                            <a:latin typeface="Cambria Math" panose="02040503050406030204" pitchFamily="18" charset="0"/>
                            <a:ea typeface="SimSun" panose="02010600030101010101" pitchFamily="2" charset="-122"/>
                            <a:cs typeface="Akshar Unicode" panose="00000400000000000000" pitchFamily="2" charset="0"/>
                          </a:rPr>
                          <m:t>=</m:t>
                        </m:r>
                        <m:f>
                          <m:f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fPr>
                          <m:num>
                            <m:d>
                              <m:dPr>
                                <m:begChr m:val="["/>
                                <m:endChr m:val="]"/>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r>
                                  <a:rPr lang="en-US" sz="1800" i="1">
                                    <a:effectLst/>
                                    <a:latin typeface="Cambria Math" panose="02040503050406030204" pitchFamily="18" charset="0"/>
                                    <a:ea typeface="SimSun" panose="02010600030101010101" pitchFamily="2" charset="-122"/>
                                    <a:cs typeface="Akshar Unicode" panose="00000400000000000000" pitchFamily="2" charset="0"/>
                                  </a:rPr>
                                  <m:t>𝐴</m:t>
                                </m:r>
                              </m:e>
                              <m:e>
                                <m:r>
                                  <a:rPr lang="en-US" sz="1800" i="1">
                                    <a:effectLst/>
                                    <a:latin typeface="Cambria Math" panose="02040503050406030204" pitchFamily="18" charset="0"/>
                                    <a:ea typeface="SimSun" panose="02010600030101010101" pitchFamily="2" charset="-122"/>
                                    <a:cs typeface="Akshar Unicode" panose="00000400000000000000" pitchFamily="2" charset="0"/>
                                  </a:rPr>
                                  <m:t>𝐵</m:t>
                                </m:r>
                              </m:e>
                            </m:d>
                          </m:num>
                          <m:den>
                            <m:r>
                              <a:rPr lang="en-US" sz="1800" i="1">
                                <a:effectLst/>
                                <a:latin typeface="Cambria Math" panose="02040503050406030204" pitchFamily="18" charset="0"/>
                                <a:ea typeface="SimSun" panose="02010600030101010101" pitchFamily="2" charset="-122"/>
                                <a:cs typeface="Akshar Unicode" panose="00000400000000000000" pitchFamily="2" charset="0"/>
                              </a:rPr>
                              <m:t>𝛼𝛽</m:t>
                            </m:r>
                          </m:den>
                        </m:f>
                      </m:e>
                    </m:func>
                  </m:oMath>
                </a14:m>
                <a:r>
                  <a:rPr lang="ru-RU" sz="1800" dirty="0">
                    <a:effectLst/>
                    <a:ea typeface="SimSun" panose="02010600030101010101" pitchFamily="2" charset="-122"/>
                    <a:cs typeface="Times New Roman" panose="02020603050405020304" pitchFamily="18" charset="0"/>
                  </a:rPr>
                  <a:t>  , где </a:t>
                </a:r>
                <a:r>
                  <a:rPr lang="en-US" sz="1800" dirty="0">
                    <a:effectLst/>
                    <a:ea typeface="SimSun" panose="02010600030101010101" pitchFamily="2" charset="-122"/>
                    <a:cs typeface="Times New Roman" panose="02020603050405020304" pitchFamily="18" charset="0"/>
                  </a:rPr>
                  <a:t>∠</a:t>
                </a:r>
                <a:r>
                  <a:rPr lang="en-US" sz="1800" i="1" dirty="0">
                    <a:effectLst/>
                    <a:ea typeface="SimSun" panose="02010600030101010101" pitchFamily="2" charset="-122"/>
                    <a:cs typeface="Times New Roman" panose="02020603050405020304" pitchFamily="18" charset="0"/>
                  </a:rPr>
                  <a:t>AB</a:t>
                </a:r>
                <a:r>
                  <a:rPr lang="en-US" sz="1800" dirty="0">
                    <a:effectLst/>
                    <a:ea typeface="SimSun" panose="02010600030101010101" pitchFamily="2" charset="-122"/>
                    <a:cs typeface="Times New Roman" panose="02020603050405020304" pitchFamily="18" charset="0"/>
                  </a:rPr>
                  <a:t> </a:t>
                </a:r>
                <a:r>
                  <a:rPr lang="ru-RU" sz="1800" dirty="0">
                    <a:effectLst/>
                    <a:ea typeface="SimSun" panose="02010600030101010101" pitchFamily="2" charset="-122"/>
                    <a:cs typeface="Times New Roman" panose="02020603050405020304" pitchFamily="18" charset="0"/>
                  </a:rPr>
                  <a:t>между 0 и </a:t>
                </a:r>
                <a:r>
                  <a:rPr lang="en-US" sz="1800" dirty="0">
                    <a:effectLst/>
                    <a:ea typeface="SimSun" panose="02010600030101010101" pitchFamily="2" charset="-122"/>
                    <a:cs typeface="Times New Roman" panose="02020603050405020304" pitchFamily="18" charset="0"/>
                  </a:rPr>
                  <a:t>π</a:t>
                </a:r>
                <a:r>
                  <a:rPr lang="ru-RU" sz="1800" dirty="0">
                    <a:effectLst/>
                    <a:ea typeface="SimSun" panose="02010600030101010101" pitchFamily="2" charset="-122"/>
                    <a:cs typeface="Times New Roman" panose="02020603050405020304" pitchFamily="18" charset="0"/>
                  </a:rPr>
                  <a:t>. В его формализме было бы легко представить доказательство</a:t>
                </a:r>
                <a:r>
                  <a:rPr lang="fr-FR" sz="1800" dirty="0">
                    <a:ea typeface="SimSun" panose="02010600030101010101" pitchFamily="2" charset="-122"/>
                    <a:cs typeface="Times New Roman" panose="02020603050405020304" pitchFamily="18" charset="0"/>
                  </a:rPr>
                  <a:t> [</a:t>
                </a:r>
                <a:r>
                  <a:rPr lang="ru-RU" sz="1800" dirty="0">
                    <a:effectLst/>
                    <a:ea typeface="SimSun" panose="02010600030101010101" pitchFamily="2" charset="-122"/>
                    <a:cs typeface="Times New Roman" panose="02020603050405020304" pitchFamily="18" charset="0"/>
                  </a:rPr>
                  <a:t>в № 166 (стр. 104) он определяет «тень» </a:t>
                </a:r>
                <a:r>
                  <a:rPr lang="en-US" sz="1800" i="1" dirty="0">
                    <a:effectLst/>
                    <a:ea typeface="SimSun" panose="02010600030101010101" pitchFamily="2" charset="-122"/>
                    <a:cs typeface="Times New Roman" panose="02020603050405020304" pitchFamily="18" charset="0"/>
                  </a:rPr>
                  <a:t>A</a:t>
                </a:r>
                <a:r>
                  <a:rPr lang="ru-RU" sz="1800" dirty="0">
                    <a:effectLst/>
                    <a:ea typeface="SimSun" panose="02010600030101010101" pitchFamily="2" charset="-122"/>
                    <a:cs typeface="Times New Roman" panose="02020603050405020304" pitchFamily="18" charset="0"/>
                  </a:rPr>
                  <a:t>' линии </a:t>
                </a:r>
                <a:r>
                  <a:rPr lang="en-US" sz="1800" i="1" dirty="0">
                    <a:effectLst/>
                    <a:ea typeface="SimSun" panose="02010600030101010101" pitchFamily="2" charset="-122"/>
                    <a:cs typeface="Times New Roman" panose="02020603050405020304" pitchFamily="18" charset="0"/>
                  </a:rPr>
                  <a:t>A</a:t>
                </a:r>
                <a:r>
                  <a:rPr lang="ru-RU" sz="1800" dirty="0">
                    <a:effectLst/>
                    <a:ea typeface="SimSun" panose="02010600030101010101" pitchFamily="2" charset="-122"/>
                    <a:cs typeface="Times New Roman" panose="02020603050405020304" pitchFamily="18" charset="0"/>
                  </a:rPr>
                  <a:t> с помощью ортогональной проекции. Отсюда следует, что </a:t>
                </a:r>
                <a:r>
                  <a:rPr lang="en-US" sz="1800" i="1" dirty="0">
                    <a:effectLst/>
                    <a:ea typeface="SimSun" panose="02010600030101010101" pitchFamily="2" charset="-122"/>
                    <a:cs typeface="Times New Roman" panose="02020603050405020304" pitchFamily="18" charset="0"/>
                  </a:rPr>
                  <a:t>A</a:t>
                </a:r>
                <a:r>
                  <a:rPr lang="ru-RU" sz="1800" dirty="0">
                    <a:effectLst/>
                    <a:ea typeface="SimSun" panose="02010600030101010101" pitchFamily="2" charset="-122"/>
                    <a:cs typeface="Times New Roman" panose="02020603050405020304" pitchFamily="18" charset="0"/>
                  </a:rPr>
                  <a:t>' и </a:t>
                </a:r>
                <a:r>
                  <a:rPr lang="en-US" sz="1800" i="1" dirty="0">
                    <a:effectLst/>
                    <a:ea typeface="SimSun" panose="02010600030101010101" pitchFamily="2" charset="-122"/>
                    <a:cs typeface="Times New Roman" panose="02020603050405020304" pitchFamily="18" charset="0"/>
                  </a:rPr>
                  <a:t>A</a:t>
                </a:r>
                <a:r>
                  <a:rPr lang="ru-RU" sz="1800" dirty="0">
                    <a:effectLst/>
                    <a:ea typeface="SimSun" panose="02010600030101010101" pitchFamily="2" charset="-122"/>
                    <a:cs typeface="Times New Roman" panose="02020603050405020304" pitchFamily="18" charset="0"/>
                  </a:rPr>
                  <a:t>-</a:t>
                </a:r>
                <a:r>
                  <a:rPr lang="en-US" sz="1800" i="1" dirty="0">
                    <a:effectLst/>
                    <a:ea typeface="SimSun" panose="02010600030101010101" pitchFamily="2" charset="-122"/>
                    <a:cs typeface="Times New Roman" panose="02020603050405020304" pitchFamily="18" charset="0"/>
                  </a:rPr>
                  <a:t>A</a:t>
                </a:r>
                <a:r>
                  <a:rPr lang="ru-RU" sz="1800" dirty="0">
                    <a:effectLst/>
                    <a:ea typeface="SimSun" panose="02010600030101010101" pitchFamily="2" charset="-122"/>
                    <a:cs typeface="Times New Roman" panose="02020603050405020304" pitchFamily="18" charset="0"/>
                  </a:rPr>
                  <a:t>' имеют исчезающее скалярное произведение. Следовательно, сумма квадратов длин </a:t>
                </a:r>
                <a:r>
                  <a:rPr lang="en-US" sz="1800" i="1" dirty="0">
                    <a:effectLst/>
                    <a:ea typeface="SimSun" panose="02010600030101010101" pitchFamily="2" charset="-122"/>
                    <a:cs typeface="Times New Roman" panose="02020603050405020304" pitchFamily="18" charset="0"/>
                  </a:rPr>
                  <a:t>A</a:t>
                </a:r>
                <a:r>
                  <a:rPr lang="ru-RU" sz="1800" dirty="0">
                    <a:effectLst/>
                    <a:ea typeface="SimSun" panose="02010600030101010101" pitchFamily="2" charset="-122"/>
                    <a:cs typeface="Times New Roman" panose="02020603050405020304" pitchFamily="18" charset="0"/>
                  </a:rPr>
                  <a:t>' и </a:t>
                </a:r>
                <a:r>
                  <a:rPr lang="en-US" sz="1800" i="1" dirty="0">
                    <a:effectLst/>
                    <a:ea typeface="SimSun" panose="02010600030101010101" pitchFamily="2" charset="-122"/>
                    <a:cs typeface="Times New Roman" panose="02020603050405020304" pitchFamily="18" charset="0"/>
                  </a:rPr>
                  <a:t>A</a:t>
                </a:r>
                <a:r>
                  <a:rPr lang="ru-RU" sz="1800" dirty="0">
                    <a:effectLst/>
                    <a:ea typeface="SimSun" panose="02010600030101010101" pitchFamily="2" charset="-122"/>
                    <a:cs typeface="Times New Roman" panose="02020603050405020304" pitchFamily="18" charset="0"/>
                  </a:rPr>
                  <a:t>−</a:t>
                </a:r>
                <a:r>
                  <a:rPr lang="en-US" sz="1800" i="1" dirty="0">
                    <a:effectLst/>
                    <a:ea typeface="SimSun" panose="02010600030101010101" pitchFamily="2" charset="-122"/>
                    <a:cs typeface="Times New Roman" panose="02020603050405020304" pitchFamily="18" charset="0"/>
                  </a:rPr>
                  <a:t>A</a:t>
                </a:r>
                <a:r>
                  <a:rPr lang="ru-RU" sz="1800" dirty="0">
                    <a:effectLst/>
                    <a:ea typeface="SimSun" panose="02010600030101010101" pitchFamily="2" charset="-122"/>
                    <a:cs typeface="Times New Roman" panose="02020603050405020304" pitchFamily="18" charset="0"/>
                  </a:rPr>
                  <a:t>' равна длине </a:t>
                </a:r>
                <a:r>
                  <a:rPr lang="en-US" sz="1800" i="1" dirty="0">
                    <a:effectLst/>
                    <a:ea typeface="SimSun" panose="02010600030101010101" pitchFamily="2" charset="-122"/>
                    <a:cs typeface="Times New Roman" panose="02020603050405020304" pitchFamily="18" charset="0"/>
                  </a:rPr>
                  <a:t>A</a:t>
                </a:r>
                <a:r>
                  <a:rPr lang="ru-RU" sz="1800" dirty="0">
                    <a:effectLst/>
                    <a:ea typeface="SimSun" panose="02010600030101010101" pitchFamily="2" charset="-122"/>
                    <a:cs typeface="Times New Roman" panose="02020603050405020304" pitchFamily="18" charset="0"/>
                  </a:rPr>
                  <a:t>. Следовательно, длина </a:t>
                </a:r>
                <a:r>
                  <a:rPr lang="en-US" sz="1800" i="1" dirty="0">
                    <a:effectLst/>
                    <a:ea typeface="SimSun" panose="02010600030101010101" pitchFamily="2" charset="-122"/>
                    <a:cs typeface="Times New Roman" panose="02020603050405020304" pitchFamily="18" charset="0"/>
                  </a:rPr>
                  <a:t>A</a:t>
                </a:r>
                <a:r>
                  <a:rPr lang="ru-RU" sz="1800" dirty="0">
                    <a:effectLst/>
                    <a:ea typeface="SimSun" panose="02010600030101010101" pitchFamily="2" charset="-122"/>
                    <a:cs typeface="Times New Roman" panose="02020603050405020304" pitchFamily="18" charset="0"/>
                  </a:rPr>
                  <a:t>' не может превышать длину </a:t>
                </a:r>
                <a:r>
                  <a:rPr lang="en-US" sz="1800" i="1" dirty="0">
                    <a:effectLst/>
                    <a:ea typeface="SimSun" panose="02010600030101010101" pitchFamily="2" charset="-122"/>
                    <a:cs typeface="Times New Roman" panose="02020603050405020304" pitchFamily="18" charset="0"/>
                  </a:rPr>
                  <a:t>A</a:t>
                </a:r>
                <a:r>
                  <a:rPr lang="ru-RU" sz="1800" dirty="0">
                    <a:effectLst/>
                    <a:ea typeface="SimSun" panose="02010600030101010101" pitchFamily="2" charset="-122"/>
                    <a:cs typeface="Times New Roman" panose="02020603050405020304" pitchFamily="18" charset="0"/>
                  </a:rPr>
                  <a:t>.</a:t>
                </a:r>
                <a:r>
                  <a:rPr lang="fr-FR" sz="1800" dirty="0">
                    <a:effectLst/>
                    <a:ea typeface="SimSun" panose="02010600030101010101" pitchFamily="2" charset="-122"/>
                    <a:cs typeface="Times New Roman" panose="02020603050405020304" pitchFamily="18" charset="0"/>
                  </a:rPr>
                  <a:t>]</a:t>
                </a:r>
                <a:r>
                  <a:rPr lang="ru-RU" sz="1800" dirty="0">
                    <a:effectLst/>
                    <a:ea typeface="SimSun" panose="02010600030101010101" pitchFamily="2" charset="-122"/>
                    <a:cs typeface="Times New Roman" panose="02020603050405020304" pitchFamily="18" charset="0"/>
                  </a:rPr>
                  <a:t> </a:t>
                </a:r>
                <a:endParaRPr lang="fr-FR" sz="1800" dirty="0">
                  <a:effectLst/>
                  <a:ea typeface="SimSun" panose="02010600030101010101" pitchFamily="2" charset="-122"/>
                  <a:cs typeface="Times New Roman" panose="02020603050405020304" pitchFamily="18" charset="0"/>
                </a:endParaRPr>
              </a:p>
              <a:p>
                <a:pPr indent="450215">
                  <a:lnSpc>
                    <a:spcPct val="115000"/>
                  </a:lnSpc>
                  <a:spcAft>
                    <a:spcPts val="1000"/>
                  </a:spcAft>
                </a:pPr>
                <a:r>
                  <a:rPr lang="ru-RU" sz="1800" dirty="0">
                    <a:effectLst/>
                    <a:ea typeface="SimSun" panose="02010600030101010101" pitchFamily="2" charset="-122"/>
                    <a:cs typeface="Times New Roman" panose="02020603050405020304" pitchFamily="18" charset="0"/>
                  </a:rPr>
                  <a:t>Грассман мог иметь в виду это доказательство, но, похоже, что он </a:t>
                </a:r>
                <a:r>
                  <a:rPr lang="ru-RU" sz="1800" dirty="0">
                    <a:solidFill>
                      <a:srgbClr val="0000FF"/>
                    </a:solidFill>
                    <a:effectLst/>
                    <a:ea typeface="SimSun" panose="02010600030101010101" pitchFamily="2" charset="-122"/>
                    <a:cs typeface="Times New Roman" panose="02020603050405020304" pitchFamily="18" charset="0"/>
                  </a:rPr>
                  <a:t>не разделял свою геометрическую интуицию и абстрактный формализм.</a:t>
                </a:r>
                <a:endParaRPr lang="fr-FR" sz="1800" dirty="0">
                  <a:solidFill>
                    <a:srgbClr val="0000FF"/>
                  </a:solidFill>
                  <a:effectLst/>
                  <a:ea typeface="SimSun" panose="02010600030101010101" pitchFamily="2" charset="-122"/>
                  <a:cs typeface="Akshar Unicode" panose="00000400000000000000" pitchFamily="2" charset="0"/>
                </a:endParaRPr>
              </a:p>
              <a:p>
                <a:endParaRPr lang="en-US" dirty="0"/>
              </a:p>
              <a:p>
                <a:endParaRPr lang="fr-FR"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116504" y="967244"/>
                <a:ext cx="8775975" cy="5738355"/>
              </a:xfrm>
              <a:blipFill>
                <a:blip r:embed="rId2"/>
                <a:stretch>
                  <a:fillRect t="-319" r="-972" b="-3613"/>
                </a:stretch>
              </a:blipFill>
            </p:spPr>
            <p:txBody>
              <a:bodyPr/>
              <a:lstStyle/>
              <a:p>
                <a:r>
                  <a:rPr lang="fr-FR">
                    <a:noFill/>
                  </a:rPr>
                  <a:t> </a:t>
                </a:r>
              </a:p>
            </p:txBody>
          </p:sp>
        </mc:Fallback>
      </mc:AlternateContent>
    </p:spTree>
    <p:extLst>
      <p:ext uri="{BB962C8B-B14F-4D97-AF65-F5344CB8AC3E}">
        <p14:creationId xmlns:p14="http://schemas.microsoft.com/office/powerpoint/2010/main" val="35585455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96525" y="2729295"/>
            <a:ext cx="8229600" cy="1734819"/>
          </a:xfrm>
        </p:spPr>
        <p:txBody>
          <a:bodyPr>
            <a:normAutofit fontScale="90000"/>
          </a:bodyPr>
          <a:lstStyle/>
          <a:p>
            <a:pPr marL="0" indent="0" algn="ctr"/>
            <a:r>
              <a:rPr lang="fr-FR" altLang="fr-FR" b="1" dirty="0"/>
              <a:t>3. </a:t>
            </a:r>
            <a:r>
              <a:rPr lang="ru-RU" sz="3600" dirty="0"/>
              <a:t>Статья </a:t>
            </a:r>
            <a:r>
              <a:rPr lang="fr-FR" sz="3600" dirty="0"/>
              <a:t>B. </a:t>
            </a:r>
            <a:r>
              <a:rPr lang="ru-RU" sz="3600" dirty="0"/>
              <a:t>Я</a:t>
            </a:r>
            <a:r>
              <a:rPr lang="fr-FR" sz="3600" dirty="0"/>
              <a:t>. </a:t>
            </a:r>
            <a:r>
              <a:rPr lang="ru-RU" sz="3600" dirty="0"/>
              <a:t>Буняковского: систематизированное исследование средств.</a:t>
            </a:r>
            <a:endParaRPr lang="fr-FR" altLang="fr-FR" b="1" dirty="0"/>
          </a:p>
        </p:txBody>
      </p:sp>
    </p:spTree>
    <p:extLst>
      <p:ext uri="{BB962C8B-B14F-4D97-AF65-F5344CB8AC3E}">
        <p14:creationId xmlns:p14="http://schemas.microsoft.com/office/powerpoint/2010/main" val="17564838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53502-0FA9-456E-936C-EB970B2ED496}"/>
              </a:ext>
            </a:extLst>
          </p:cNvPr>
          <p:cNvSpPr>
            <a:spLocks noGrp="1"/>
          </p:cNvSpPr>
          <p:nvPr>
            <p:ph type="title"/>
          </p:nvPr>
        </p:nvSpPr>
        <p:spPr>
          <a:xfrm>
            <a:off x="457200" y="152400"/>
            <a:ext cx="5791200" cy="579437"/>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F2EC0EF9-B7AD-4A66-AA4E-B467E3C35D3F}"/>
              </a:ext>
            </a:extLst>
          </p:cNvPr>
          <p:cNvSpPr>
            <a:spLocks noGrp="1"/>
          </p:cNvSpPr>
          <p:nvPr>
            <p:ph idx="1"/>
          </p:nvPr>
        </p:nvSpPr>
        <p:spPr>
          <a:xfrm>
            <a:off x="206514" y="908720"/>
            <a:ext cx="8775976" cy="5796880"/>
          </a:xfrm>
        </p:spPr>
        <p:txBody>
          <a:bodyPr/>
          <a:lstStyle/>
          <a:p>
            <a:r>
              <a:rPr lang="ru-RU" sz="2400" dirty="0"/>
              <a:t>Буняковский начинает свою статью 1859 года с утверждения, что понятие </a:t>
            </a:r>
            <a:r>
              <a:rPr lang="ru-RU" sz="2400" dirty="0">
                <a:solidFill>
                  <a:srgbClr val="0000FF"/>
                </a:solidFill>
              </a:rPr>
              <a:t>среднего арифметического</a:t>
            </a:r>
            <a:r>
              <a:rPr lang="ru-RU" sz="2400" dirty="0"/>
              <a:t> - концепция, которая в применении к «функциям одной или нескольких переменных, изменяющихся незаметными шагами, с точки зрения ясности приводит к </a:t>
            </a:r>
            <a:r>
              <a:rPr lang="ru-RU" sz="2400" dirty="0">
                <a:solidFill>
                  <a:srgbClr val="0000FF"/>
                </a:solidFill>
              </a:rPr>
              <a:t>интегральному исчислению </a:t>
            </a:r>
            <a:r>
              <a:rPr lang="ru-RU" sz="2400" dirty="0"/>
              <a:t>самым естественным и удовлетворительным путём». </a:t>
            </a:r>
            <a:endParaRPr lang="fr-FR" sz="2400" dirty="0"/>
          </a:p>
          <a:p>
            <a:r>
              <a:rPr lang="ru-RU" sz="2400" dirty="0">
                <a:effectLst/>
                <a:ea typeface="SimSun" panose="02010600030101010101" pitchFamily="2" charset="-122"/>
              </a:rPr>
              <a:t>Ретроспективно его точка зрения </a:t>
            </a:r>
            <a:r>
              <a:rPr lang="ru-RU" sz="2400" dirty="0">
                <a:solidFill>
                  <a:srgbClr val="0000FF"/>
                </a:solidFill>
                <a:effectLst/>
                <a:ea typeface="SimSun" panose="02010600030101010101" pitchFamily="2" charset="-122"/>
              </a:rPr>
              <a:t>очень близка </a:t>
            </a:r>
            <a:r>
              <a:rPr lang="ru-RU" sz="2400" dirty="0">
                <a:effectLst/>
                <a:ea typeface="SimSun" panose="02010600030101010101" pitchFamily="2" charset="-122"/>
              </a:rPr>
              <a:t>к точке зрения Харди, Литтлвуда и Пойа</a:t>
            </a:r>
            <a:r>
              <a:rPr lang="fr-FR" sz="2400" dirty="0">
                <a:effectLst/>
                <a:ea typeface="SimSun" panose="02010600030101010101" pitchFamily="2" charset="-122"/>
              </a:rPr>
              <a:t>,</a:t>
            </a:r>
            <a:r>
              <a:rPr lang="ru-RU" sz="2400" dirty="0">
                <a:effectLst/>
                <a:ea typeface="SimSun" panose="02010600030101010101" pitchFamily="2" charset="-122"/>
              </a:rPr>
              <a:t> которые через много лет аналогичным образом исследуют различные типы средств и их отношения. </a:t>
            </a:r>
            <a:r>
              <a:rPr lang="ru-RU" sz="2400" dirty="0">
                <a:solidFill>
                  <a:srgbClr val="0000FF"/>
                </a:solidFill>
                <a:effectLst/>
                <a:ea typeface="SimSun" panose="02010600030101010101" pitchFamily="2" charset="-122"/>
              </a:rPr>
              <a:t>Напротив</a:t>
            </a:r>
            <a:r>
              <a:rPr lang="ru-RU" sz="2400" dirty="0">
                <a:effectLst/>
                <a:ea typeface="SimSun" panose="02010600030101010101" pitchFamily="2" charset="-122"/>
              </a:rPr>
              <a:t>, современные курсы скорее будут апеллировать к понятиям длины или площади, имеющих менее общий характер, поскольку они ограничены особыми типами величин.</a:t>
            </a:r>
            <a:endParaRPr lang="fr-FR" sz="2400" dirty="0"/>
          </a:p>
        </p:txBody>
      </p:sp>
    </p:spTree>
    <p:extLst>
      <p:ext uri="{BB962C8B-B14F-4D97-AF65-F5344CB8AC3E}">
        <p14:creationId xmlns:p14="http://schemas.microsoft.com/office/powerpoint/2010/main" val="38805503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0FFF91A-FF18-49CB-A872-DD88927A29C2}"/>
              </a:ext>
            </a:extLst>
          </p:cNvPr>
          <p:cNvSpPr>
            <a:spLocks noGrp="1"/>
          </p:cNvSpPr>
          <p:nvPr>
            <p:ph idx="1"/>
          </p:nvPr>
        </p:nvSpPr>
        <p:spPr>
          <a:xfrm>
            <a:off x="457199" y="278649"/>
            <a:ext cx="8345271" cy="6435715"/>
          </a:xfrm>
        </p:spPr>
        <p:txBody>
          <a:bodyPr/>
          <a:lstStyle/>
          <a:p>
            <a:pPr indent="450215">
              <a:lnSpc>
                <a:spcPct val="115000"/>
              </a:lnSpc>
              <a:spcAft>
                <a:spcPts val="1000"/>
              </a:spcAft>
            </a:pPr>
            <a:r>
              <a:rPr lang="ru-RU" sz="2200" dirty="0">
                <a:effectLst/>
                <a:ea typeface="SimSun" panose="02010600030101010101" pitchFamily="2" charset="-122"/>
                <a:cs typeface="Times New Roman" panose="02020603050405020304" pitchFamily="18" charset="0"/>
              </a:rPr>
              <a:t> В</a:t>
            </a:r>
            <a:r>
              <a:rPr lang="fr-FR" sz="2200" dirty="0">
                <a:effectLst/>
                <a:ea typeface="SimSun" panose="02010600030101010101" pitchFamily="2" charset="-122"/>
                <a:cs typeface="Times New Roman" panose="02020603050405020304" pitchFamily="18" charset="0"/>
              </a:rPr>
              <a:t>. </a:t>
            </a:r>
            <a:r>
              <a:rPr lang="ru-RU" sz="2200" dirty="0">
                <a:effectLst/>
                <a:ea typeface="SimSun" panose="02010600030101010101" pitchFamily="2" charset="-122"/>
                <a:cs typeface="Times New Roman" panose="02020603050405020304" pitchFamily="18" charset="0"/>
              </a:rPr>
              <a:t>Буняковский продолжает: «Во многих приложениях трансцендентного анализа эта точка зрения значительно облегчает понимание отношений между данными, существующих при конкретном рассмотрении, как во многих примерах, которые можно было бы среди других упомянуть в Теории. вероятностей». В сноске дается единственная ссылка на статью: «См. мою </a:t>
            </a:r>
            <a:r>
              <a:rPr lang="en-US" sz="2200" i="1" dirty="0">
                <a:effectLst/>
                <a:ea typeface="SimSun" panose="02010600030101010101" pitchFamily="2" charset="-122"/>
                <a:cs typeface="Times New Roman" panose="02020603050405020304" pitchFamily="18" charset="0"/>
              </a:rPr>
              <a:t>Trait</a:t>
            </a:r>
            <a:r>
              <a:rPr lang="ru-RU" sz="2200" i="1" dirty="0">
                <a:effectLst/>
                <a:ea typeface="SimSun" panose="02010600030101010101" pitchFamily="2" charset="-122"/>
                <a:cs typeface="Times New Roman" panose="02020603050405020304" pitchFamily="18" charset="0"/>
              </a:rPr>
              <a:t>é </a:t>
            </a:r>
            <a:r>
              <a:rPr lang="en-US" sz="2200" i="1" dirty="0">
                <a:effectLst/>
                <a:ea typeface="SimSun" panose="02010600030101010101" pitchFamily="2" charset="-122"/>
                <a:cs typeface="Times New Roman" panose="02020603050405020304" pitchFamily="18" charset="0"/>
              </a:rPr>
              <a:t>du </a:t>
            </a:r>
            <a:r>
              <a:rPr lang="en-US" sz="2200" i="1" dirty="0" err="1">
                <a:effectLst/>
                <a:ea typeface="SimSun" panose="02010600030101010101" pitchFamily="2" charset="-122"/>
                <a:cs typeface="Times New Roman" panose="02020603050405020304" pitchFamily="18" charset="0"/>
              </a:rPr>
              <a:t>Calcul</a:t>
            </a:r>
            <a:r>
              <a:rPr lang="en-US" sz="2200" i="1" dirty="0">
                <a:effectLst/>
                <a:ea typeface="SimSun" panose="02010600030101010101" pitchFamily="2" charset="-122"/>
                <a:cs typeface="Times New Roman" panose="02020603050405020304" pitchFamily="18" charset="0"/>
              </a:rPr>
              <a:t> des </a:t>
            </a:r>
            <a:r>
              <a:rPr lang="en-US" sz="2200" i="1" dirty="0" err="1">
                <a:effectLst/>
                <a:ea typeface="SimSun" panose="02010600030101010101" pitchFamily="2" charset="-122"/>
                <a:cs typeface="Times New Roman" panose="02020603050405020304" pitchFamily="18" charset="0"/>
              </a:rPr>
              <a:t>Probabilit</a:t>
            </a:r>
            <a:r>
              <a:rPr lang="ru-RU" sz="2200" i="1" dirty="0">
                <a:effectLst/>
                <a:ea typeface="SimSun" panose="02010600030101010101" pitchFamily="2" charset="-122"/>
                <a:cs typeface="Times New Roman" panose="02020603050405020304" pitchFamily="18" charset="0"/>
              </a:rPr>
              <a:t>é</a:t>
            </a:r>
            <a:r>
              <a:rPr lang="en-US" sz="2200" i="1" dirty="0">
                <a:effectLst/>
                <a:ea typeface="SimSun" panose="02010600030101010101" pitchFamily="2" charset="-122"/>
                <a:cs typeface="Times New Roman" panose="02020603050405020304" pitchFamily="18" charset="0"/>
              </a:rPr>
              <a:t>s</a:t>
            </a:r>
            <a:r>
              <a:rPr lang="ru-RU" sz="2200" dirty="0">
                <a:effectLst/>
                <a:ea typeface="SimSun" panose="02010600030101010101" pitchFamily="2" charset="-122"/>
                <a:cs typeface="Times New Roman" panose="02020603050405020304" pitchFamily="18" charset="0"/>
              </a:rPr>
              <a:t> (</a:t>
            </a:r>
            <a:r>
              <a:rPr lang="ru-RU" sz="2200" dirty="0">
                <a:solidFill>
                  <a:srgbClr val="0000FF"/>
                </a:solidFill>
                <a:effectLst/>
                <a:ea typeface="SimSun" panose="02010600030101010101" pitchFamily="2" charset="-122"/>
                <a:cs typeface="Times New Roman" panose="02020603050405020304" pitchFamily="18" charset="0"/>
              </a:rPr>
              <a:t>Основанія Математической Теорія Вѣроятностей, 1846 г.</a:t>
            </a:r>
            <a:r>
              <a:rPr lang="ru-RU" sz="2200" dirty="0">
                <a:effectLst/>
                <a:ea typeface="SimSun" panose="02010600030101010101" pitchFamily="2" charset="-122"/>
                <a:cs typeface="Times New Roman" panose="02020603050405020304" pitchFamily="18" charset="0"/>
              </a:rPr>
              <a:t>)»</a:t>
            </a:r>
            <a:r>
              <a:rPr lang="fr-FR" sz="2200" dirty="0">
                <a:effectLst/>
                <a:ea typeface="SimSun" panose="02010600030101010101" pitchFamily="2" charset="-122"/>
                <a:cs typeface="Times New Roman" panose="02020603050405020304" pitchFamily="18" charset="0"/>
              </a:rPr>
              <a:t>. </a:t>
            </a:r>
          </a:p>
          <a:p>
            <a:pPr indent="450215">
              <a:lnSpc>
                <a:spcPct val="115000"/>
              </a:lnSpc>
              <a:spcAft>
                <a:spcPts val="1000"/>
              </a:spcAft>
            </a:pPr>
            <a:r>
              <a:rPr lang="ru-RU" sz="2200" dirty="0">
                <a:effectLst/>
                <a:ea typeface="SimSun" panose="02010600030101010101" pitchFamily="2" charset="-122"/>
                <a:cs typeface="Times New Roman" panose="02020603050405020304" pitchFamily="18" charset="0"/>
              </a:rPr>
              <a:t>Непрерывные значения появляются на стр. 446 и далее в этом сочинении, дискретные на стр. 153, а правила сходимости Дюамеля и Раабе, упомянутые в § 4 статьи, приведены на стр. 397 его книги.</a:t>
            </a:r>
            <a:r>
              <a:rPr lang="ru-RU" sz="2200" dirty="0">
                <a:ea typeface="SimSun" panose="02010600030101010101" pitchFamily="2" charset="-122"/>
                <a:cs typeface="Akshar Unicode" panose="00000400000000000000" pitchFamily="2" charset="0"/>
              </a:rPr>
              <a:t> </a:t>
            </a:r>
            <a:r>
              <a:rPr lang="ru-RU" sz="2200" dirty="0">
                <a:effectLst/>
                <a:ea typeface="SimSun" panose="02010600030101010101" pitchFamily="2" charset="-122"/>
                <a:cs typeface="Times New Roman" panose="02020603050405020304" pitchFamily="18" charset="0"/>
              </a:rPr>
              <a:t>В</a:t>
            </a:r>
            <a:r>
              <a:rPr lang="fr-FR" sz="2200" dirty="0">
                <a:effectLst/>
                <a:ea typeface="SimSun" panose="02010600030101010101" pitchFamily="2" charset="-122"/>
                <a:cs typeface="Times New Roman" panose="02020603050405020304" pitchFamily="18" charset="0"/>
              </a:rPr>
              <a:t>. </a:t>
            </a:r>
            <a:r>
              <a:rPr lang="ru-RU" sz="2200" dirty="0">
                <a:ea typeface="SimSun" panose="02010600030101010101" pitchFamily="2" charset="-122"/>
                <a:cs typeface="Akshar Unicode" panose="00000400000000000000" pitchFamily="2" charset="0"/>
              </a:rPr>
              <a:t>Буняковский также ссылается на </a:t>
            </a:r>
            <a:r>
              <a:rPr lang="ru-RU" sz="2200" dirty="0">
                <a:solidFill>
                  <a:srgbClr val="0000FF"/>
                </a:solidFill>
                <a:ea typeface="SimSun" panose="02010600030101010101" pitchFamily="2" charset="-122"/>
                <a:cs typeface="Akshar Unicode" panose="00000400000000000000" pitchFamily="2" charset="0"/>
              </a:rPr>
              <a:t>критерии сходимости </a:t>
            </a:r>
            <a:r>
              <a:rPr lang="ru-RU" sz="2200" dirty="0">
                <a:ea typeface="SimSun" panose="02010600030101010101" pitchFamily="2" charset="-122"/>
                <a:cs typeface="Akshar Unicode" panose="00000400000000000000" pitchFamily="2" charset="0"/>
              </a:rPr>
              <a:t>Дюамеля и Раабе в § 4, но не дает точной ссылки</a:t>
            </a:r>
            <a:r>
              <a:rPr lang="fr-FR" sz="2200" dirty="0">
                <a:ea typeface="SimSun" panose="02010600030101010101" pitchFamily="2" charset="-122"/>
                <a:cs typeface="Akshar Unicode" panose="00000400000000000000" pitchFamily="2" charset="0"/>
              </a:rPr>
              <a:t>.</a:t>
            </a:r>
            <a:endParaRPr lang="fr-FR" sz="2200" dirty="0">
              <a:effectLst/>
              <a:ea typeface="SimSun" panose="02010600030101010101" pitchFamily="2" charset="-122"/>
              <a:cs typeface="Akshar Unicode" panose="00000400000000000000" pitchFamily="2" charset="0"/>
            </a:endParaRPr>
          </a:p>
        </p:txBody>
      </p:sp>
    </p:spTree>
    <p:extLst>
      <p:ext uri="{BB962C8B-B14F-4D97-AF65-F5344CB8AC3E}">
        <p14:creationId xmlns:p14="http://schemas.microsoft.com/office/powerpoint/2010/main" val="179881429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0FFF91A-FF18-49CB-A872-DD88927A29C2}"/>
                  </a:ext>
                </a:extLst>
              </p:cNvPr>
              <p:cNvSpPr>
                <a:spLocks noGrp="1"/>
              </p:cNvSpPr>
              <p:nvPr>
                <p:ph idx="1"/>
              </p:nvPr>
            </p:nvSpPr>
            <p:spPr>
              <a:xfrm>
                <a:off x="251520" y="773704"/>
                <a:ext cx="8300265" cy="5265585"/>
              </a:xfrm>
            </p:spPr>
            <p:txBody>
              <a:bodyPr/>
              <a:lstStyle/>
              <a:p>
                <a:r>
                  <a:rPr lang="ru-RU" sz="2400" dirty="0"/>
                  <a:t>Он был хорошо знаком с работами О. Коши, 1823 лекции которого он бесплатно </a:t>
                </a:r>
                <a:r>
                  <a:rPr lang="ru-RU" sz="2400" dirty="0">
                    <a:solidFill>
                      <a:srgbClr val="0000FF"/>
                    </a:solidFill>
                  </a:rPr>
                  <a:t>перевел на русский язык со своими комментариями</a:t>
                </a:r>
                <a:r>
                  <a:rPr lang="ru-RU" sz="2400" dirty="0"/>
                  <a:t>. Русский перевод лекций 1821 года появился позже, в 1864 году. </a:t>
                </a:r>
                <a:endParaRPr lang="fr-FR" sz="2400" dirty="0"/>
              </a:p>
              <a:p>
                <a:r>
                  <a:rPr lang="ru-RU" sz="2400" dirty="0"/>
                  <a:t>Затем </a:t>
                </a:r>
                <a:r>
                  <a:rPr lang="fr-FR" sz="2400" dirty="0"/>
                  <a:t>B. </a:t>
                </a:r>
                <a:r>
                  <a:rPr lang="ru-RU" sz="2400" dirty="0"/>
                  <a:t>Буняковский вводит нотацию значений, что также встречается в указанном «Трактате» (с. 446 и далее).</a:t>
                </a:r>
                <a:r>
                  <a:rPr lang="fr-FR" sz="2400" dirty="0"/>
                  <a:t>      </a:t>
                </a:r>
                <a14:m>
                  <m:oMath xmlns:m="http://schemas.openxmlformats.org/officeDocument/2006/math">
                    <m:sSubSup>
                      <m:sSubSupPr>
                        <m:ctrlPr>
                          <a:rPr lang="en-US" sz="2400" b="1" i="1" dirty="0" smtClean="0">
                            <a:latin typeface="Cambria Math" panose="02040503050406030204" pitchFamily="18" charset="0"/>
                          </a:rPr>
                        </m:ctrlPr>
                      </m:sSubSupPr>
                      <m:e>
                        <m:r>
                          <a:rPr lang="en-US" sz="2400" b="1" i="1" dirty="0" smtClean="0">
                            <a:latin typeface="Cambria Math" panose="02040503050406030204" pitchFamily="18" charset="0"/>
                          </a:rPr>
                          <m:t>𝑴</m:t>
                        </m:r>
                      </m:e>
                      <m:sub>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𝒙</m:t>
                            </m:r>
                          </m:e>
                          <m:sub>
                            <m:r>
                              <a:rPr lang="en-US" sz="2400" b="1" i="1" dirty="0" smtClean="0">
                                <a:latin typeface="Cambria Math" panose="02040503050406030204" pitchFamily="18" charset="0"/>
                              </a:rPr>
                              <m:t>𝟎</m:t>
                            </m:r>
                          </m:sub>
                        </m:sSub>
                      </m:sub>
                      <m:sup>
                        <m:r>
                          <a:rPr lang="en-US" sz="2400" b="1" i="1" dirty="0" smtClean="0">
                            <a:latin typeface="Cambria Math" panose="02040503050406030204" pitchFamily="18" charset="0"/>
                          </a:rPr>
                          <m:t>𝑿</m:t>
                        </m:r>
                      </m:sup>
                    </m:sSubSup>
                    <m:r>
                      <a:rPr lang="en-US" sz="2400" b="1" i="1" dirty="0" smtClean="0">
                        <a:latin typeface="Cambria Math" panose="02040503050406030204" pitchFamily="18" charset="0"/>
                      </a:rPr>
                      <m:t> </m:t>
                    </m:r>
                    <m:r>
                      <a:rPr lang="en-US" sz="2400" b="1" i="1" dirty="0" smtClean="0">
                        <a:latin typeface="Cambria Math" panose="02040503050406030204" pitchFamily="18" charset="0"/>
                      </a:rPr>
                      <m:t>𝒇</m:t>
                    </m:r>
                    <m:r>
                      <a:rPr lang="en-US" sz="2400" b="1" i="1" dirty="0" smtClean="0">
                        <a:latin typeface="Cambria Math" panose="02040503050406030204" pitchFamily="18" charset="0"/>
                      </a:rPr>
                      <m:t>(</m:t>
                    </m:r>
                    <m:r>
                      <a:rPr lang="en-US" sz="2400" b="1" i="1" dirty="0" smtClean="0">
                        <a:latin typeface="Cambria Math" panose="02040503050406030204" pitchFamily="18" charset="0"/>
                      </a:rPr>
                      <m:t>𝒙</m:t>
                    </m:r>
                    <m:r>
                      <a:rPr lang="en-US" sz="2400" b="1" i="1" dirty="0" smtClean="0">
                        <a:latin typeface="Cambria Math" panose="02040503050406030204" pitchFamily="18" charset="0"/>
                      </a:rPr>
                      <m:t>)=</m:t>
                    </m:r>
                    <m:f>
                      <m:fPr>
                        <m:ctrlPr>
                          <a:rPr lang="en-US" sz="2400" b="1" i="1" dirty="0" smtClean="0">
                            <a:latin typeface="Cambria Math" panose="02040503050406030204" pitchFamily="18" charset="0"/>
                          </a:rPr>
                        </m:ctrlPr>
                      </m:fPr>
                      <m:num>
                        <m:nary>
                          <m:naryPr>
                            <m:ctrlPr>
                              <a:rPr lang="en-US" sz="2400" b="1" i="1" dirty="0" smtClean="0">
                                <a:latin typeface="Cambria Math" panose="02040503050406030204" pitchFamily="18" charset="0"/>
                              </a:rPr>
                            </m:ctrlPr>
                          </m:naryPr>
                          <m:sub>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𝒙</m:t>
                                </m:r>
                              </m:e>
                              <m:sub>
                                <m:r>
                                  <a:rPr lang="en-US" sz="2400" b="1" i="1" dirty="0" smtClean="0">
                                    <a:latin typeface="Cambria Math" panose="02040503050406030204" pitchFamily="18" charset="0"/>
                                  </a:rPr>
                                  <m:t>𝟎</m:t>
                                </m:r>
                              </m:sub>
                            </m:sSub>
                          </m:sub>
                          <m:sup>
                            <m:r>
                              <a:rPr lang="en-US" sz="2400" b="1" i="1" dirty="0" err="1" smtClean="0">
                                <a:latin typeface="Cambria Math" panose="02040503050406030204" pitchFamily="18" charset="0"/>
                              </a:rPr>
                              <m:t>𝑿</m:t>
                            </m:r>
                          </m:sup>
                          <m:e>
                            <m:r>
                              <a:rPr lang="fr-FR" sz="2400" b="1" i="1" dirty="0" smtClean="0">
                                <a:latin typeface="Cambria Math" panose="02040503050406030204" pitchFamily="18" charset="0"/>
                              </a:rPr>
                              <m:t>𝒇</m:t>
                            </m:r>
                            <m:d>
                              <m:dPr>
                                <m:ctrlPr>
                                  <a:rPr lang="fr-FR" sz="2400" b="1" i="1" dirty="0" smtClean="0">
                                    <a:latin typeface="Cambria Math" panose="02040503050406030204" pitchFamily="18" charset="0"/>
                                  </a:rPr>
                                </m:ctrlPr>
                              </m:dPr>
                              <m:e>
                                <m:r>
                                  <a:rPr lang="fr-FR" sz="2400" b="1" i="1" dirty="0" smtClean="0">
                                    <a:latin typeface="Cambria Math" panose="02040503050406030204" pitchFamily="18" charset="0"/>
                                  </a:rPr>
                                  <m:t>𝒙</m:t>
                                </m:r>
                              </m:e>
                            </m:d>
                            <m:r>
                              <a:rPr lang="fr-FR" sz="2400" b="1" i="1" dirty="0" smtClean="0">
                                <a:latin typeface="Cambria Math" panose="02040503050406030204" pitchFamily="18" charset="0"/>
                              </a:rPr>
                              <m:t>𝒅𝒙</m:t>
                            </m:r>
                          </m:e>
                        </m:nary>
                      </m:num>
                      <m:den>
                        <m:r>
                          <a:rPr lang="en-US" sz="2400" b="1" i="1" dirty="0" smtClean="0">
                            <a:latin typeface="Cambria Math" panose="02040503050406030204" pitchFamily="18" charset="0"/>
                          </a:rPr>
                          <m:t>𝑿</m:t>
                        </m:r>
                        <m:r>
                          <a:rPr lang="en-US" sz="2400" b="1" i="1" dirty="0" smtClean="0">
                            <a:latin typeface="Cambria Math" panose="02040503050406030204" pitchFamily="18" charset="0"/>
                          </a:rPr>
                          <m:t>−</m:t>
                        </m:r>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𝒙</m:t>
                            </m:r>
                          </m:e>
                          <m:sub>
                            <m:r>
                              <a:rPr lang="en-US" sz="2400" b="1" i="1" dirty="0" smtClean="0">
                                <a:latin typeface="Cambria Math" panose="02040503050406030204" pitchFamily="18" charset="0"/>
                              </a:rPr>
                              <m:t>𝟎</m:t>
                            </m:r>
                          </m:sub>
                        </m:sSub>
                        <m:r>
                          <a:rPr lang="en-US" sz="2400" b="1" i="1" dirty="0" smtClean="0">
                            <a:latin typeface="Cambria Math" panose="02040503050406030204" pitchFamily="18" charset="0"/>
                          </a:rPr>
                          <m:t> </m:t>
                        </m:r>
                      </m:den>
                    </m:f>
                    <m:r>
                      <a:rPr lang="en-US" sz="2400" b="1" i="1" dirty="0" smtClean="0">
                        <a:latin typeface="Cambria Math" panose="02040503050406030204" pitchFamily="18" charset="0"/>
                      </a:rPr>
                      <m:t>.</m:t>
                    </m:r>
                  </m:oMath>
                </a14:m>
                <a:endParaRPr lang="en-US" sz="2400" dirty="0"/>
              </a:p>
              <a:p>
                <a:r>
                  <a:rPr lang="ru-RU" sz="2400" dirty="0"/>
                  <a:t>Во многих случаях неявно предполагается, что f положительна. В контексте эти условия подразумеваются очевидными.</a:t>
                </a:r>
                <a:endParaRPr lang="fr-FR" dirty="0"/>
              </a:p>
            </p:txBody>
          </p:sp>
        </mc:Choice>
        <mc:Fallback xmlns="">
          <p:sp>
            <p:nvSpPr>
              <p:cNvPr id="3" name="Espace réservé du contenu 2">
                <a:extLst>
                  <a:ext uri="{FF2B5EF4-FFF2-40B4-BE49-F238E27FC236}">
                    <a16:creationId xmlns:a16="http://schemas.microsoft.com/office/drawing/2014/main" id="{00FFF91A-FF18-49CB-A872-DD88927A29C2}"/>
                  </a:ext>
                </a:extLst>
              </p:cNvPr>
              <p:cNvSpPr>
                <a:spLocks noGrp="1" noRot="1" noChangeAspect="1" noMove="1" noResize="1" noEditPoints="1" noAdjustHandles="1" noChangeArrowheads="1" noChangeShapeType="1" noTextEdit="1"/>
              </p:cNvSpPr>
              <p:nvPr>
                <p:ph idx="1"/>
              </p:nvPr>
            </p:nvSpPr>
            <p:spPr>
              <a:xfrm>
                <a:off x="251520" y="773704"/>
                <a:ext cx="8300265" cy="5265585"/>
              </a:xfrm>
              <a:blipFill>
                <a:blip r:embed="rId3"/>
                <a:stretch>
                  <a:fillRect l="-1101" t="-810" r="-1468"/>
                </a:stretch>
              </a:blipFill>
            </p:spPr>
            <p:txBody>
              <a:bodyPr/>
              <a:lstStyle/>
              <a:p>
                <a:r>
                  <a:rPr lang="fr-FR">
                    <a:noFill/>
                  </a:rPr>
                  <a:t> </a:t>
                </a:r>
              </a:p>
            </p:txBody>
          </p:sp>
        </mc:Fallback>
      </mc:AlternateContent>
    </p:spTree>
    <p:extLst>
      <p:ext uri="{BB962C8B-B14F-4D97-AF65-F5344CB8AC3E}">
        <p14:creationId xmlns:p14="http://schemas.microsoft.com/office/powerpoint/2010/main" val="10055332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7115FE13-1443-4AA4-989A-2F944DC26FAC}"/>
                  </a:ext>
                </a:extLst>
              </p:cNvPr>
              <p:cNvSpPr>
                <a:spLocks noGrp="1"/>
              </p:cNvSpPr>
              <p:nvPr>
                <p:ph idx="1"/>
              </p:nvPr>
            </p:nvSpPr>
            <p:spPr>
              <a:xfrm>
                <a:off x="296525" y="143635"/>
                <a:ext cx="8550950" cy="6570730"/>
              </a:xfrm>
            </p:spPr>
            <p:txBody>
              <a:bodyPr/>
              <a:lstStyle/>
              <a:p>
                <a:r>
                  <a:rPr lang="ru-RU" sz="2400" dirty="0">
                    <a:solidFill>
                      <a:srgbClr val="FF6600"/>
                    </a:solidFill>
                  </a:rPr>
                  <a:t>Статья состоит из пяти параграфов</a:t>
                </a:r>
                <a:r>
                  <a:rPr lang="en-US" sz="2400" dirty="0">
                    <a:solidFill>
                      <a:srgbClr val="FF6600"/>
                    </a:solidFill>
                  </a:rPr>
                  <a:t>. </a:t>
                </a:r>
              </a:p>
              <a:p>
                <a:r>
                  <a:rPr lang="en-US" dirty="0">
                    <a:solidFill>
                      <a:srgbClr val="0000FF"/>
                    </a:solidFill>
                  </a:rPr>
                  <a:t>§1</a:t>
                </a:r>
                <a:r>
                  <a:rPr lang="en-US" dirty="0"/>
                  <a:t> </a:t>
                </a:r>
                <a:r>
                  <a:rPr lang="ru-RU" dirty="0"/>
                  <a:t>выводит пять </a:t>
                </a:r>
                <a:r>
                  <a:rPr lang="ru-RU" dirty="0">
                    <a:solidFill>
                      <a:srgbClr val="0000FF"/>
                    </a:solidFill>
                  </a:rPr>
                  <a:t>неравенств (A – E), </a:t>
                </a:r>
                <a:r>
                  <a:rPr lang="ru-RU" dirty="0"/>
                  <a:t>§ 2 приведена теорема о среднем значении </a:t>
                </a:r>
                <a:endParaRPr lang="en-US" dirty="0"/>
              </a:p>
              <a:p>
                <a:r>
                  <a:rPr lang="ru-RU" dirty="0"/>
                  <a:t>в </a:t>
                </a:r>
                <a:r>
                  <a:rPr lang="en-US" dirty="0">
                    <a:solidFill>
                      <a:srgbClr val="0000FF"/>
                    </a:solidFill>
                  </a:rPr>
                  <a:t>§2</a:t>
                </a:r>
                <a:r>
                  <a:rPr lang="en-US" dirty="0"/>
                  <a:t> </a:t>
                </a:r>
                <a:r>
                  <a:rPr lang="ru-RU" dirty="0"/>
                  <a:t>приведена </a:t>
                </a:r>
                <a:r>
                  <a:rPr lang="ru-RU" dirty="0">
                    <a:solidFill>
                      <a:srgbClr val="0000FF"/>
                    </a:solidFill>
                  </a:rPr>
                  <a:t>теорема о среднем значении </a:t>
                </a:r>
                <a:r>
                  <a:rPr lang="en-US" dirty="0"/>
                  <a:t>(</a:t>
                </a:r>
                <a:r>
                  <a:rPr lang="ru-RU" dirty="0"/>
                  <a:t>из Коши</a:t>
                </a:r>
                <a:r>
                  <a:rPr lang="fr-FR" dirty="0"/>
                  <a:t>?)</a:t>
                </a:r>
                <a:r>
                  <a:rPr lang="ru-RU" dirty="0"/>
                  <a:t>, с численными примерами. Неравенство </a:t>
                </a:r>
                <a:r>
                  <a:rPr lang="ru-RU" dirty="0">
                    <a:solidFill>
                      <a:srgbClr val="008000"/>
                    </a:solidFill>
                  </a:rPr>
                  <a:t>(C) - это «неравенство Буняковского».</a:t>
                </a:r>
                <a:r>
                  <a:rPr lang="ru-RU" dirty="0"/>
                  <a:t> Затем результаты применяются </a:t>
                </a:r>
                <a:r>
                  <a:rPr lang="ru-RU" dirty="0">
                    <a:solidFill>
                      <a:srgbClr val="0000FF"/>
                    </a:solidFill>
                  </a:rPr>
                  <a:t>в остальных разделах</a:t>
                </a:r>
                <a:r>
                  <a:rPr lang="ru-RU" dirty="0"/>
                  <a:t>. </a:t>
                </a:r>
                <a:endParaRPr lang="fr-FR" dirty="0"/>
              </a:p>
              <a:p>
                <a:r>
                  <a:rPr lang="ru-RU" dirty="0">
                    <a:solidFill>
                      <a:srgbClr val="0000FF"/>
                    </a:solidFill>
                  </a:rPr>
                  <a:t>§ 3 </a:t>
                </a:r>
                <a:r>
                  <a:rPr lang="ru-RU" dirty="0"/>
                  <a:t>выводит неравенства для замечательных чисел;</a:t>
                </a:r>
                <a:endParaRPr lang="fr-FR" dirty="0"/>
              </a:p>
              <a:p>
                <a:r>
                  <a:rPr lang="ru-RU" dirty="0">
                    <a:solidFill>
                      <a:srgbClr val="0000FF"/>
                    </a:solidFill>
                  </a:rPr>
                  <a:t>§ 4 </a:t>
                </a:r>
                <a:r>
                  <a:rPr lang="ru-RU" dirty="0"/>
                  <a:t>посвящен сходимости отдельных рядов; и </a:t>
                </a:r>
                <a:endParaRPr lang="fr-FR" dirty="0"/>
              </a:p>
              <a:p>
                <a:r>
                  <a:rPr lang="ru-RU" dirty="0">
                    <a:solidFill>
                      <a:srgbClr val="0000FF"/>
                    </a:solidFill>
                  </a:rPr>
                  <a:t>§ 5 </a:t>
                </a:r>
                <a:r>
                  <a:rPr lang="ru-RU" dirty="0"/>
                  <a:t>дает дискретные аналоги (A’–E’) результатов (A – E). </a:t>
                </a:r>
                <a:endParaRPr lang="en-US" dirty="0"/>
              </a:p>
              <a:p>
                <a:r>
                  <a:rPr lang="ru-RU" dirty="0"/>
                  <a:t>Во всей статье он использует знаки &lt;  или &gt;, в тех случаях, когда мы часто пишем ≤ и ≥; в этом он, вероятно, следует за Коши. Тем не менее, он, кажется, вполне осознает корректные условия для равенства. Приведем примеры его результатов, сосредоточив внимание на тех, которые связаны с (</a:t>
                </a:r>
                <a:r>
                  <a:rPr lang="fr-FR" i="1" dirty="0"/>
                  <a:t>C</a:t>
                </a:r>
                <a:r>
                  <a:rPr lang="ru-RU" dirty="0"/>
                  <a:t>)</a:t>
                </a:r>
                <a:r>
                  <a:rPr lang="fr-FR" dirty="0"/>
                  <a:t> [</a:t>
                </a:r>
                <a14:m>
                  <m:oMath xmlns:m="http://schemas.openxmlformats.org/officeDocument/2006/math">
                    <m:r>
                      <a:rPr lang="fr-FR" b="1" i="1" smtClean="0">
                        <a:latin typeface="Cambria Math" panose="02040503050406030204" pitchFamily="18" charset="0"/>
                      </a:rPr>
                      <m:t>∼</m:t>
                    </m:r>
                  </m:oMath>
                </a14:m>
                <a:r>
                  <a:rPr lang="en-US" dirty="0"/>
                  <a:t> §1-3].</a:t>
                </a:r>
              </a:p>
              <a:p>
                <a:r>
                  <a:rPr lang="ru-RU" dirty="0">
                    <a:solidFill>
                      <a:srgbClr val="0000FF"/>
                    </a:solidFill>
                  </a:rPr>
                  <a:t>Т</a:t>
                </a:r>
                <a:r>
                  <a:rPr lang="fr-FR" dirty="0">
                    <a:solidFill>
                      <a:srgbClr val="0000FF"/>
                    </a:solidFill>
                  </a:rPr>
                  <a:t>.</a:t>
                </a:r>
                <a:r>
                  <a:rPr lang="ru-RU" dirty="0">
                    <a:solidFill>
                      <a:srgbClr val="0000FF"/>
                    </a:solidFill>
                  </a:rPr>
                  <a:t> о среднем значении</a:t>
                </a:r>
                <a:r>
                  <a:rPr lang="en-US" dirty="0"/>
                  <a:t> : J. Barrow-Green, G. I. Sinkevich, C. </a:t>
                </a:r>
                <a:r>
                  <a:rPr lang="en-US" dirty="0" err="1"/>
                  <a:t>Smoryński</a:t>
                </a:r>
                <a:endParaRPr lang="fr-FR" dirty="0"/>
              </a:p>
            </p:txBody>
          </p:sp>
        </mc:Choice>
        <mc:Fallback xmlns="">
          <p:sp>
            <p:nvSpPr>
              <p:cNvPr id="3" name="Espace réservé du contenu 2">
                <a:extLst>
                  <a:ext uri="{FF2B5EF4-FFF2-40B4-BE49-F238E27FC236}">
                    <a16:creationId xmlns:a16="http://schemas.microsoft.com/office/drawing/2014/main" id="{7115FE13-1443-4AA4-989A-2F944DC26FAC}"/>
                  </a:ext>
                </a:extLst>
              </p:cNvPr>
              <p:cNvSpPr>
                <a:spLocks noGrp="1" noRot="1" noChangeAspect="1" noMove="1" noResize="1" noEditPoints="1" noAdjustHandles="1" noChangeArrowheads="1" noChangeShapeType="1" noTextEdit="1"/>
              </p:cNvSpPr>
              <p:nvPr>
                <p:ph idx="1"/>
              </p:nvPr>
            </p:nvSpPr>
            <p:spPr>
              <a:xfrm>
                <a:off x="296525" y="143635"/>
                <a:ext cx="8550950" cy="6570730"/>
              </a:xfrm>
              <a:blipFill>
                <a:blip r:embed="rId3"/>
                <a:stretch>
                  <a:fillRect l="-1141" t="-650" r="-1070"/>
                </a:stretch>
              </a:blipFill>
            </p:spPr>
            <p:txBody>
              <a:bodyPr/>
              <a:lstStyle/>
              <a:p>
                <a:r>
                  <a:rPr lang="fr-FR">
                    <a:noFill/>
                  </a:rPr>
                  <a:t> </a:t>
                </a:r>
              </a:p>
            </p:txBody>
          </p:sp>
        </mc:Fallback>
      </mc:AlternateContent>
    </p:spTree>
    <p:extLst>
      <p:ext uri="{BB962C8B-B14F-4D97-AF65-F5344CB8AC3E}">
        <p14:creationId xmlns:p14="http://schemas.microsoft.com/office/powerpoint/2010/main" val="367696734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BC0A3-E4E2-4055-A756-26FC62A3CEA9}"/>
              </a:ext>
            </a:extLst>
          </p:cNvPr>
          <p:cNvSpPr>
            <a:spLocks noGrp="1"/>
          </p:cNvSpPr>
          <p:nvPr>
            <p:ph type="title"/>
          </p:nvPr>
        </p:nvSpPr>
        <p:spPr>
          <a:xfrm>
            <a:off x="457200" y="152400"/>
            <a:ext cx="8345270" cy="1296380"/>
          </a:xfrm>
        </p:spPr>
        <p:txBody>
          <a:bodyPr>
            <a:normAutofit fontScale="90000"/>
          </a:bodyPr>
          <a:lstStyle/>
          <a:p>
            <a:r>
              <a:rPr lang="en-US" sz="2800" b="1" dirty="0">
                <a:effectLst/>
                <a:latin typeface="+mn-lt"/>
                <a:ea typeface="SimSun" panose="02010600030101010101" pitchFamily="2" charset="-122"/>
                <a:cs typeface="Times New Roman" panose="02020603050405020304" pitchFamily="18" charset="0"/>
              </a:rPr>
              <a:t>§1. B. </a:t>
            </a:r>
            <a:r>
              <a:rPr lang="az-Cyrl-AZ" sz="2800" b="1" dirty="0">
                <a:effectLst/>
                <a:latin typeface="+mn-lt"/>
                <a:ea typeface="SimSun" panose="02010600030101010101" pitchFamily="2" charset="-122"/>
                <a:cs typeface="Times New Roman" panose="02020603050405020304" pitchFamily="18" charset="0"/>
              </a:rPr>
              <a:t>я</a:t>
            </a:r>
            <a:r>
              <a:rPr lang="fr-FR" sz="2800" b="1" dirty="0">
                <a:effectLst/>
                <a:latin typeface="+mn-lt"/>
                <a:ea typeface="SimSun" panose="02010600030101010101" pitchFamily="2" charset="-122"/>
                <a:cs typeface="Times New Roman" panose="02020603050405020304" pitchFamily="18" charset="0"/>
              </a:rPr>
              <a:t>. </a:t>
            </a:r>
            <a:r>
              <a:rPr lang="ru-RU" sz="2800" b="1" dirty="0">
                <a:effectLst/>
                <a:latin typeface="+mn-lt"/>
                <a:ea typeface="SimSun" panose="02010600030101010101" pitchFamily="2" charset="-122"/>
                <a:cs typeface="Times New Roman" panose="02020603050405020304" pitchFamily="18" charset="0"/>
              </a:rPr>
              <a:t>Буняковский первым распространил геометрические и гармонические средние на непрерывный случай: </a:t>
            </a:r>
            <a:endParaRPr lang="fr-FR" sz="2800" b="1" dirty="0">
              <a:latin typeface="+mn-lt"/>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C82633F-2CCA-4A14-8C86-39003FF70646}"/>
                  </a:ext>
                </a:extLst>
              </p:cNvPr>
              <p:cNvSpPr>
                <a:spLocks noGrp="1"/>
              </p:cNvSpPr>
              <p:nvPr>
                <p:ph idx="1"/>
              </p:nvPr>
            </p:nvSpPr>
            <p:spPr>
              <a:xfrm>
                <a:off x="206515" y="1628800"/>
                <a:ext cx="8595955" cy="5076800"/>
              </a:xfrm>
            </p:spPr>
            <p:txBody>
              <a:bodyPr/>
              <a:lstStyle/>
              <a:p>
                <a:pPr marL="342900" lvl="0" indent="-342900">
                  <a:lnSpc>
                    <a:spcPct val="115000"/>
                  </a:lnSpc>
                  <a:buFont typeface="+mj-lt"/>
                  <a:buAutoNum type="alphaUcParenBoth"/>
                </a:pPr>
                <a:r>
                  <a:rPr lang="en-US" sz="2200" dirty="0">
                    <a:effectLst/>
                    <a:ea typeface="SimSun" panose="02010600030101010101" pitchFamily="2" charset="-122"/>
                    <a:cs typeface="Times New Roman" panose="02020603050405020304" pitchFamily="18" charset="0"/>
                  </a:rPr>
                  <a:t>: </a:t>
                </a:r>
                <a:r>
                  <a:rPr lang="ru-RU" sz="2200" dirty="0">
                    <a:effectLst/>
                    <a:ea typeface="SimSun" panose="02010600030101010101" pitchFamily="2" charset="-122"/>
                    <a:cs typeface="Times New Roman" panose="02020603050405020304" pitchFamily="18" charset="0"/>
                  </a:rPr>
                  <a:t>среднее арифметическое превышает среднее геометрическое</a:t>
                </a:r>
                <a:r>
                  <a:rPr lang="fr-FR" sz="2200" dirty="0">
                    <a:effectLst/>
                    <a:ea typeface="SimSun" panose="02010600030101010101" pitchFamily="2" charset="-122"/>
                    <a:cs typeface="Times New Roman" panose="02020603050405020304" pitchFamily="18" charset="0"/>
                  </a:rPr>
                  <a:t>.</a:t>
                </a:r>
              </a:p>
              <a:p>
                <a:pPr>
                  <a:lnSpc>
                    <a:spcPct val="115000"/>
                  </a:lnSpc>
                  <a:buFont typeface="+mj-lt"/>
                  <a:buAutoNum type="alphaUcParenBoth"/>
                </a:pPr>
                <a:r>
                  <a:rPr lang="en-US" sz="2200" dirty="0">
                    <a:effectLst/>
                    <a:ea typeface="SimSun" panose="02010600030101010101" pitchFamily="2" charset="-122"/>
                    <a:cs typeface="Times New Roman" panose="02020603050405020304" pitchFamily="18" charset="0"/>
                  </a:rPr>
                  <a:t>: </a:t>
                </a:r>
                <a:r>
                  <a:rPr lang="ru-RU" dirty="0"/>
                  <a:t>среднее геометрическое превышает среднее гармоническое. Применение этого к логарифму </a:t>
                </a:r>
                <a:r>
                  <a:rPr lang="en-US" i="1" dirty="0"/>
                  <a:t>f</a:t>
                </a:r>
                <a:r>
                  <a:rPr lang="ru-RU" dirty="0"/>
                  <a:t> дает двустороннюю оценку среднего </a:t>
                </a:r>
                <a14:m>
                  <m:oMath xmlns:m="http://schemas.openxmlformats.org/officeDocument/2006/math">
                    <m:r>
                      <a:rPr lang="en-US" b="1" i="1" dirty="0" smtClean="0">
                        <a:latin typeface="Cambria Math" panose="02040503050406030204" pitchFamily="18" charset="0"/>
                      </a:rPr>
                      <m:t>𝒇</m:t>
                    </m:r>
                  </m:oMath>
                </a14:m>
                <a:r>
                  <a:rPr lang="ru-RU" dirty="0"/>
                  <a:t>. Это основной инструмент для §2.</a:t>
                </a:r>
                <a:endParaRPr lang="fr-FR" dirty="0"/>
              </a:p>
              <a:p>
                <a:pPr marL="342900" lvl="0" indent="-342900">
                  <a:lnSpc>
                    <a:spcPct val="115000"/>
                  </a:lnSpc>
                  <a:spcAft>
                    <a:spcPts val="1000"/>
                  </a:spcAft>
                  <a:buFont typeface="+mj-lt"/>
                  <a:buAutoNum type="alphaUcParenBoth"/>
                </a:pPr>
                <a:r>
                  <a:rPr lang="en-US" sz="2200" dirty="0">
                    <a:effectLst/>
                    <a:ea typeface="SimSun" panose="02010600030101010101" pitchFamily="2" charset="-122"/>
                    <a:cs typeface="Times New Roman" panose="02020603050405020304" pitchFamily="18" charset="0"/>
                  </a:rPr>
                  <a:t>: </a:t>
                </a:r>
                <a:r>
                  <a:rPr lang="az-Cyrl-AZ" sz="2200" dirty="0">
                    <a:effectLst/>
                    <a:ea typeface="SimSun" panose="02010600030101010101" pitchFamily="2" charset="-122"/>
                    <a:cs typeface="Times New Roman" panose="02020603050405020304" pitchFamily="18" charset="0"/>
                  </a:rPr>
                  <a:t>Неравенство Буняковского,</a:t>
                </a:r>
                <a:endParaRPr lang="fr-FR" sz="2200" dirty="0">
                  <a:effectLst/>
                  <a:ea typeface="SimSun" panose="02010600030101010101" pitchFamily="2" charset="-122"/>
                  <a:cs typeface="Akshar Unicode" panose="00000400000000000000" pitchFamily="2" charset="0"/>
                </a:endParaRPr>
              </a:p>
              <a:p>
                <a:pPr marL="228600">
                  <a:lnSpc>
                    <a:spcPct val="115000"/>
                  </a:lnSpc>
                  <a:spcAft>
                    <a:spcPts val="1000"/>
                  </a:spcAft>
                </a:pPr>
                <a14:m>
                  <m:oMathPara xmlns:m="http://schemas.openxmlformats.org/officeDocument/2006/math">
                    <m:oMathParaPr>
                      <m:jc m:val="centerGroup"/>
                    </m:oMathParaPr>
                    <m:oMath xmlns:m="http://schemas.openxmlformats.org/officeDocument/2006/math">
                      <m:nary>
                        <m:nary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φ</m:t>
                          </m:r>
                          <m:sSup>
                            <m:sSup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d>
                            </m:e>
                            <m:sup>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200" i="1">
                              <a:effectLst/>
                              <a:latin typeface="Cambria Math" panose="02040503050406030204" pitchFamily="18" charset="0"/>
                              <a:ea typeface="SimSun" panose="02010600030101010101" pitchFamily="2" charset="-122"/>
                              <a:cs typeface="Times New Roman" panose="02020603050405020304" pitchFamily="18" charset="0"/>
                            </a:rPr>
                            <m:t>𝑑𝑥</m:t>
                          </m:r>
                          <m:nary>
                            <m:nary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ψ</m:t>
                              </m:r>
                              <m:sSup>
                                <m:sSup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d>
                                </m:e>
                                <m:sup>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200" i="1">
                                  <a:effectLst/>
                                  <a:latin typeface="Cambria Math" panose="02040503050406030204" pitchFamily="18" charset="0"/>
                                  <a:ea typeface="SimSun" panose="02010600030101010101" pitchFamily="2" charset="-122"/>
                                  <a:cs typeface="Times New Roman" panose="02020603050405020304" pitchFamily="18" charset="0"/>
                                </a:rPr>
                                <m:t>𝑑𝑥</m:t>
                              </m:r>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200" i="1">
                              <a:effectLst/>
                              <a:latin typeface="Cambria Math" panose="02040503050406030204" pitchFamily="18" charset="0"/>
                              <a:ea typeface="SimSun" panose="02010600030101010101" pitchFamily="2" charset="-122"/>
                              <a:cs typeface="Times New Roman" panose="02020603050405020304" pitchFamily="18" charset="0"/>
                            </a:rPr>
                            <m:t>&gt;</m:t>
                          </m:r>
                          <m:sSup>
                            <m:sSup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dPr>
                                <m:e>
                                  <m:nary>
                                    <m:nary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φ</m:t>
                                      </m:r>
                                      <m:d>
                                        <m:d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d>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ψ</m:t>
                                      </m:r>
                                      <m:d>
                                        <m:d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𝑥</m:t>
                                          </m:r>
                                        </m:e>
                                      </m:d>
                                      <m:r>
                                        <a:rPr lang="en-US" sz="2200" i="1">
                                          <a:effectLst/>
                                          <a:latin typeface="Cambria Math" panose="02040503050406030204" pitchFamily="18" charset="0"/>
                                          <a:ea typeface="SimSun" panose="02010600030101010101" pitchFamily="2" charset="-122"/>
                                          <a:cs typeface="Times New Roman" panose="02020603050405020304" pitchFamily="18" charset="0"/>
                                        </a:rPr>
                                        <m:t>𝑑𝑥</m:t>
                                      </m:r>
                                    </m:e>
                                  </m:nary>
                                </m:e>
                              </m:d>
                            </m:e>
                            <m:sup>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sup>
                          </m:sSup>
                        </m:e>
                      </m:nary>
                      <m:r>
                        <a:rPr lang="en-US" sz="2200" i="1">
                          <a:effectLst/>
                          <a:latin typeface="Cambria Math" panose="02040503050406030204" pitchFamily="18" charset="0"/>
                          <a:ea typeface="SimSun" panose="02010600030101010101" pitchFamily="2" charset="-122"/>
                          <a:cs typeface="Times New Roman" panose="02020603050405020304" pitchFamily="18" charset="0"/>
                        </a:rPr>
                        <m:t>.</m:t>
                      </m:r>
                    </m:oMath>
                  </m:oMathPara>
                </a14:m>
                <a:endParaRPr lang="fr-FR" sz="2200" dirty="0">
                  <a:effectLst/>
                  <a:ea typeface="SimSun" panose="02010600030101010101" pitchFamily="2" charset="-122"/>
                  <a:cs typeface="Akshar Unicode" panose="00000400000000000000" pitchFamily="2" charset="0"/>
                </a:endParaRPr>
              </a:p>
              <a:p>
                <a:pPr marL="0" lvl="0" indent="0">
                  <a:lnSpc>
                    <a:spcPct val="115000"/>
                  </a:lnSpc>
                </a:pPr>
                <a:r>
                  <a:rPr lang="en-US" sz="2200" dirty="0">
                    <a:effectLst/>
                    <a:ea typeface="SimSun" panose="02010600030101010101" pitchFamily="2" charset="-122"/>
                    <a:cs typeface="Times New Roman" panose="02020603050405020304" pitchFamily="18" charset="0"/>
                  </a:rPr>
                  <a:t>(D)  &amp; (E): </a:t>
                </a:r>
                <a:r>
                  <a:rPr lang="ru-RU" sz="2400" dirty="0"/>
                  <a:t>Частные случаи </a:t>
                </a:r>
                <a:r>
                  <a:rPr lang="en-US" sz="2200" dirty="0">
                    <a:effectLst/>
                    <a:ea typeface="SimSun" panose="02010600030101010101" pitchFamily="2" charset="-122"/>
                    <a:cs typeface="Times New Roman" panose="02020603050405020304" pitchFamily="18" charset="0"/>
                  </a:rPr>
                  <a:t>(C)</a:t>
                </a:r>
                <a:r>
                  <a:rPr lang="ru-RU" sz="2400" dirty="0"/>
                  <a:t>, где</a:t>
                </a:r>
                <a:r>
                  <a:rPr lang="en-US" sz="2200" dirty="0">
                    <a:effectLst/>
                    <a:ea typeface="SimSun" panose="02010600030101010101" pitchFamily="2" charset="-122"/>
                    <a:cs typeface="Times New Roman" panose="02020603050405020304" pitchFamily="18" charset="0"/>
                  </a:rPr>
                  <a:t>  </a:t>
                </a:r>
                <a14:m>
                  <m:oMath xmlns:m="http://schemas.openxmlformats.org/officeDocument/2006/math">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φ</m:t>
                    </m:r>
                    <m:r>
                      <a:rPr lang="en-US" sz="22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num>
                      <m:den>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ψ</m:t>
                        </m:r>
                      </m:den>
                    </m:f>
                    <m:r>
                      <a:rPr lang="en-US" sz="2200" i="1">
                        <a:effectLst/>
                        <a:latin typeface="Cambria Math" panose="02040503050406030204" pitchFamily="18" charset="0"/>
                        <a:ea typeface="SimSun" panose="02010600030101010101" pitchFamily="2" charset="-122"/>
                        <a:cs typeface="Times New Roman" panose="02020603050405020304" pitchFamily="18" charset="0"/>
                      </a:rPr>
                      <m:t>=</m:t>
                    </m:r>
                    <m:rad>
                      <m:radPr>
                        <m:degHide m:val="on"/>
                        <m:ctrlPr>
                          <a:rPr lang="fr-FR" sz="22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200" i="1">
                            <a:effectLst/>
                            <a:latin typeface="Cambria Math" panose="02040503050406030204" pitchFamily="18" charset="0"/>
                            <a:ea typeface="SimSun" panose="02010600030101010101" pitchFamily="2" charset="-122"/>
                            <a:cs typeface="Times New Roman" panose="02020603050405020304" pitchFamily="18" charset="0"/>
                          </a:rPr>
                          <m:t>𝑓</m:t>
                        </m:r>
                      </m:e>
                    </m:rad>
                  </m:oMath>
                </a14:m>
                <a:r>
                  <a:rPr lang="en-US" sz="2200" dirty="0">
                    <a:effectLst/>
                    <a:ea typeface="SimSun" panose="02010600030101010101" pitchFamily="2" charset="-122"/>
                    <a:cs typeface="Times New Roman" panose="02020603050405020304" pitchFamily="18" charset="0"/>
                  </a:rPr>
                  <a:t> </a:t>
                </a:r>
                <a:r>
                  <a:rPr lang="ru-RU" dirty="0"/>
                  <a:t>или</a:t>
                </a:r>
                <a:r>
                  <a:rPr lang="en-US" sz="2200" dirty="0">
                    <a:effectLst/>
                    <a:ea typeface="SimSun" panose="02010600030101010101" pitchFamily="2" charset="-122"/>
                    <a:cs typeface="Times New Roman" panose="02020603050405020304" pitchFamily="18" charset="0"/>
                  </a:rPr>
                  <a:t>  </a:t>
                </a:r>
                <a14:m>
                  <m:oMath xmlns:m="http://schemas.openxmlformats.org/officeDocument/2006/math">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ψ</m:t>
                    </m:r>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fr-FR" sz="2200" dirty="0">
                    <a:effectLst/>
                    <a:ea typeface="SimSun" panose="02010600030101010101" pitchFamily="2" charset="-122"/>
                    <a:cs typeface="Akshar Unicode" panose="00000400000000000000" pitchFamily="2" charset="0"/>
                  </a:rPr>
                  <a:t> </a:t>
                </a:r>
                <a:r>
                  <a:rPr lang="ru-RU" sz="2400" dirty="0"/>
                  <a:t>соответственно</a:t>
                </a:r>
                <a:endParaRPr lang="fr-FR" sz="2200" dirty="0"/>
              </a:p>
            </p:txBody>
          </p:sp>
        </mc:Choice>
        <mc:Fallback xmlns="">
          <p:sp>
            <p:nvSpPr>
              <p:cNvPr id="3" name="Espace réservé du contenu 2">
                <a:extLst>
                  <a:ext uri="{FF2B5EF4-FFF2-40B4-BE49-F238E27FC236}">
                    <a16:creationId xmlns:a16="http://schemas.microsoft.com/office/drawing/2014/main" id="{FC82633F-2CCA-4A14-8C86-39003FF70646}"/>
                  </a:ext>
                </a:extLst>
              </p:cNvPr>
              <p:cNvSpPr>
                <a:spLocks noGrp="1" noRot="1" noChangeAspect="1" noMove="1" noResize="1" noEditPoints="1" noAdjustHandles="1" noChangeArrowheads="1" noChangeShapeType="1" noTextEdit="1"/>
              </p:cNvSpPr>
              <p:nvPr>
                <p:ph idx="1"/>
              </p:nvPr>
            </p:nvSpPr>
            <p:spPr>
              <a:xfrm>
                <a:off x="206515" y="1628800"/>
                <a:ext cx="8595955" cy="5076800"/>
              </a:xfrm>
              <a:blipFill>
                <a:blip r:embed="rId3"/>
                <a:stretch>
                  <a:fillRect l="-1135" t="-480" r="-496" b="-240"/>
                </a:stretch>
              </a:blipFill>
            </p:spPr>
            <p:txBody>
              <a:bodyPr/>
              <a:lstStyle/>
              <a:p>
                <a:r>
                  <a:rPr lang="fr-FR">
                    <a:noFill/>
                  </a:rPr>
                  <a:t> </a:t>
                </a:r>
              </a:p>
            </p:txBody>
          </p:sp>
        </mc:Fallback>
      </mc:AlternateContent>
    </p:spTree>
    <p:extLst>
      <p:ext uri="{BB962C8B-B14F-4D97-AF65-F5344CB8AC3E}">
        <p14:creationId xmlns:p14="http://schemas.microsoft.com/office/powerpoint/2010/main" val="8534089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BC0A3-E4E2-4055-A756-26FC62A3CEA9}"/>
              </a:ext>
            </a:extLst>
          </p:cNvPr>
          <p:cNvSpPr>
            <a:spLocks noGrp="1"/>
          </p:cNvSpPr>
          <p:nvPr>
            <p:ph type="title"/>
          </p:nvPr>
        </p:nvSpPr>
        <p:spPr>
          <a:xfrm>
            <a:off x="457200" y="152400"/>
            <a:ext cx="8345270" cy="1296380"/>
          </a:xfrm>
        </p:spPr>
        <p:txBody>
          <a:bodyPr>
            <a:normAutofit fontScale="90000"/>
          </a:bodyPr>
          <a:lstStyle/>
          <a:p>
            <a:r>
              <a:rPr lang="en-US" sz="2800" b="1" dirty="0">
                <a:effectLst/>
                <a:latin typeface="+mn-lt"/>
                <a:ea typeface="SimSun" panose="02010600030101010101" pitchFamily="2" charset="-122"/>
                <a:cs typeface="Times New Roman" panose="02020603050405020304" pitchFamily="18" charset="0"/>
              </a:rPr>
              <a:t>§2. B. </a:t>
            </a:r>
            <a:r>
              <a:rPr lang="az-Cyrl-AZ" sz="2800" b="1" dirty="0">
                <a:effectLst/>
                <a:latin typeface="+mn-lt"/>
                <a:ea typeface="SimSun" panose="02010600030101010101" pitchFamily="2" charset="-122"/>
                <a:cs typeface="Times New Roman" panose="02020603050405020304" pitchFamily="18" charset="0"/>
              </a:rPr>
              <a:t>я</a:t>
            </a:r>
            <a:r>
              <a:rPr lang="fr-FR" sz="2800" b="1" dirty="0">
                <a:effectLst/>
                <a:latin typeface="+mn-lt"/>
                <a:ea typeface="SimSun" panose="02010600030101010101" pitchFamily="2" charset="-122"/>
                <a:cs typeface="Times New Roman" panose="02020603050405020304" pitchFamily="18" charset="0"/>
              </a:rPr>
              <a:t>. </a:t>
            </a:r>
            <a:r>
              <a:rPr lang="ru-RU" sz="2800" b="1" dirty="0">
                <a:effectLst/>
                <a:latin typeface="+mn-lt"/>
                <a:ea typeface="SimSun" panose="02010600030101010101" pitchFamily="2" charset="-122"/>
                <a:cs typeface="Times New Roman" panose="02020603050405020304" pitchFamily="18" charset="0"/>
              </a:rPr>
              <a:t>Буняковский получает теорему о среднем значении для функций из теорему о среднем значении для интегралов</a:t>
            </a:r>
            <a:endParaRPr lang="fr-FR" sz="2800" b="1" dirty="0">
              <a:latin typeface="+mn-lt"/>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C82633F-2CCA-4A14-8C86-39003FF70646}"/>
                  </a:ext>
                </a:extLst>
              </p:cNvPr>
              <p:cNvSpPr>
                <a:spLocks noGrp="1"/>
              </p:cNvSpPr>
              <p:nvPr>
                <p:ph idx="1"/>
              </p:nvPr>
            </p:nvSpPr>
            <p:spPr>
              <a:xfrm>
                <a:off x="457200" y="1538790"/>
                <a:ext cx="7985230" cy="5166810"/>
              </a:xfrm>
            </p:spPr>
            <p:txBody>
              <a:bodyPr/>
              <a:lstStyle/>
              <a:p>
                <a:pPr>
                  <a:lnSpc>
                    <a:spcPct val="115000"/>
                  </a:lnSpc>
                  <a:spcAft>
                    <a:spcPts val="1000"/>
                  </a:spcAft>
                </a:pPr>
                <a:r>
                  <a:rPr lang="fr-FR" sz="2400" dirty="0">
                    <a:ea typeface="SimSun" panose="02010600030101010101" pitchFamily="2" charset="-122"/>
                    <a:cs typeface="Times New Roman" panose="02020603050405020304" pitchFamily="18" charset="0"/>
                  </a:rPr>
                  <a:t>P</a:t>
                </a:r>
                <a:r>
                  <a:rPr lang="az-Cyrl-AZ" sz="2400" dirty="0">
                    <a:ea typeface="SimSun" panose="02010600030101010101" pitchFamily="2" charset="-122"/>
                    <a:cs typeface="Times New Roman" panose="02020603050405020304" pitchFamily="18" charset="0"/>
                  </a:rPr>
                  <a:t>езультат </a:t>
                </a:r>
                <a:r>
                  <a:rPr lang="en-US" sz="2400" dirty="0">
                    <a:effectLst/>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e>
                    </m:d>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e>
                    </m:d>
                    <m:r>
                      <a:rPr lang="en-US" sz="24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e>
                    </m:d>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up>
                    </m:sSup>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λ</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e>
                        </m:d>
                      </m:e>
                    </m:d>
                  </m:oMath>
                </a14:m>
                <a:r>
                  <a:rPr lang="en-US" sz="2400" dirty="0">
                    <a:effectLst/>
                    <a:ea typeface="SimSun" panose="02010600030101010101" pitchFamily="2" charset="-122"/>
                    <a:cs typeface="Times New Roman" panose="02020603050405020304" pitchFamily="18" charset="0"/>
                  </a:rPr>
                  <a:t>, </a:t>
                </a:r>
                <a:r>
                  <a:rPr lang="az-Cyrl-AZ" sz="2400" dirty="0">
                    <a:ea typeface="SimSun" panose="02010600030101010101" pitchFamily="2" charset="-122"/>
                    <a:cs typeface="Times New Roman" panose="02020603050405020304" pitchFamily="18" charset="0"/>
                  </a:rPr>
                  <a:t>для</a:t>
                </a:r>
                <a:r>
                  <a:rPr lang="en-US" sz="2400" dirty="0">
                    <a:effectLst/>
                    <a:ea typeface="SimSun" panose="02010600030101010101" pitchFamily="2" charset="-122"/>
                    <a:cs typeface="Times New Roman" panose="02020603050405020304" pitchFamily="18" charset="0"/>
                  </a:rPr>
                  <a:t> </a:t>
                </a:r>
                <a14:m>
                  <m:oMath xmlns:m="http://schemas.openxmlformats.org/officeDocument/2006/math">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𝐶</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ea typeface="SimSun" panose="02010600030101010101" pitchFamily="2" charset="-122"/>
                    <a:cs typeface="Times New Roman" panose="02020603050405020304" pitchFamily="18" charset="0"/>
                  </a:rPr>
                  <a:t> </a:t>
                </a:r>
                <a:r>
                  <a:rPr lang="az-Cyrl-AZ" sz="2400" dirty="0">
                    <a:ea typeface="SimSun" panose="02010600030101010101" pitchFamily="2" charset="-122"/>
                    <a:cs typeface="Times New Roman" panose="02020603050405020304" pitchFamily="18" charset="0"/>
                  </a:rPr>
                  <a:t>функций </a:t>
                </a:r>
                <a:r>
                  <a:rPr lang="en-US" sz="2400" dirty="0">
                    <a:effectLst/>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ea typeface="SimSun" panose="02010600030101010101" pitchFamily="2" charset="-122"/>
                  <a:cs typeface="Times New Roman" panose="02020603050405020304" pitchFamily="18" charset="0"/>
                </a:endParaRPr>
              </a:p>
              <a:p>
                <a:r>
                  <a:rPr lang="ru-RU" sz="2400" dirty="0"/>
                  <a:t>Метод </a:t>
                </a:r>
                <a:r>
                  <a:rPr lang="en-US" sz="2400" dirty="0">
                    <a:effectLst/>
                    <a:ea typeface="SimSun" panose="02010600030101010101" pitchFamily="2" charset="-122"/>
                    <a:cs typeface="Times New Roman" panose="02020603050405020304" pitchFamily="18" charset="0"/>
                  </a:rPr>
                  <a:t>: (A) </a:t>
                </a:r>
                <a:r>
                  <a:rPr lang="ru-RU" sz="2400" dirty="0"/>
                  <a:t>и</a:t>
                </a:r>
                <a:r>
                  <a:rPr lang="en-US" sz="2400" dirty="0">
                    <a:effectLst/>
                    <a:ea typeface="SimSun" panose="02010600030101010101" pitchFamily="2" charset="-122"/>
                    <a:cs typeface="Times New Roman" panose="02020603050405020304" pitchFamily="18" charset="0"/>
                  </a:rPr>
                  <a:t> (B), </a:t>
                </a:r>
                <a:r>
                  <a:rPr lang="ru-RU" sz="2400" dirty="0"/>
                  <a:t>примененные к </a:t>
                </a:r>
                <a14:m>
                  <m:oMath xmlns:m="http://schemas.openxmlformats.org/officeDocument/2006/math">
                    <m:func>
                      <m:func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log</m:t>
                        </m:r>
                      </m:fName>
                      <m:e>
                        <m:r>
                          <a:rPr lang="en-US" sz="2400" i="1">
                            <a:effectLst/>
                            <a:latin typeface="Cambria Math" panose="02040503050406030204" pitchFamily="18" charset="0"/>
                            <a:ea typeface="SimSun" panose="02010600030101010101" pitchFamily="2" charset="-122"/>
                            <a:cs typeface="Times New Roman" panose="02020603050405020304" pitchFamily="18" charset="0"/>
                          </a:rPr>
                          <m:t>𝑓</m:t>
                        </m:r>
                      </m:e>
                    </m:func>
                  </m:oMath>
                </a14:m>
                <a:r>
                  <a:rPr lang="en-US" sz="2400" dirty="0">
                    <a:effectLst/>
                    <a:ea typeface="SimSun" panose="02010600030101010101" pitchFamily="2" charset="-122"/>
                    <a:cs typeface="Times New Roman" panose="02020603050405020304" pitchFamily="18" charset="0"/>
                  </a:rPr>
                  <a:t> </a:t>
                </a:r>
                <a:r>
                  <a:rPr lang="ru-RU" sz="2400" dirty="0"/>
                  <a:t>при</a:t>
                </a:r>
                <a:r>
                  <a:rPr lang="en-US" sz="2400" dirty="0">
                    <a:effectLst/>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𝑓</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up>
                    </m:sSup>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ea typeface="SimSun" panose="02010600030101010101" pitchFamily="2" charset="-122"/>
                    <a:cs typeface="Times New Roman" panose="02020603050405020304" pitchFamily="18" charset="0"/>
                  </a:rPr>
                  <a:t> </a:t>
                </a:r>
                <a:r>
                  <a:rPr lang="ru-RU" sz="2400" dirty="0"/>
                  <a:t>приводят к двусторонней оценке среднего значения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𝑓</m:t>
                    </m:r>
                  </m:oMath>
                </a14:m>
                <a:r>
                  <a:rPr lang="en-US" sz="2400" dirty="0">
                    <a:effectLst/>
                    <a:ea typeface="SimSun" panose="02010600030101010101" pitchFamily="2" charset="-122"/>
                    <a:cs typeface="Times New Roman" panose="02020603050405020304" pitchFamily="18" charset="0"/>
                  </a:rPr>
                  <a:t>. </a:t>
                </a:r>
                <a:r>
                  <a:rPr lang="ru-RU" sz="2400" dirty="0"/>
                  <a:t>Затем он замечает, что обе стороны включают экспоненты от </a:t>
                </a:r>
                <a14:m>
                  <m:oMath xmlns:m="http://schemas.openxmlformats.org/officeDocument/2006/math">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up>
                    </m:sSup>
                  </m:oMath>
                </a14:m>
                <a:r>
                  <a:rPr lang="en-US" sz="2400" dirty="0">
                    <a:effectLst/>
                    <a:ea typeface="SimSun" panose="02010600030101010101" pitchFamily="2" charset="-122"/>
                    <a:cs typeface="Times New Roman" panose="02020603050405020304" pitchFamily="18" charset="0"/>
                  </a:rPr>
                  <a:t> </a:t>
                </a:r>
                <a:r>
                  <a:rPr lang="ru-RU" sz="2400" dirty="0"/>
                  <a:t>и</a:t>
                </a:r>
                <a:r>
                  <a:rPr lang="en-US" sz="2400" dirty="0">
                    <a:effectLst/>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𝐹</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up>
                    </m:sSup>
                    <m:r>
                      <a:rPr lang="fr-FR" sz="2400" b="1" i="1" smtClean="0">
                        <a:effectLst/>
                        <a:latin typeface="Cambria Math" panose="02040503050406030204" pitchFamily="18" charset="0"/>
                        <a:ea typeface="SimSun" panose="02010600030101010101" pitchFamily="2" charset="-122"/>
                        <a:cs typeface="Times New Roman" panose="02020603050405020304" pitchFamily="18" charset="0"/>
                      </a:rPr>
                      <m:t>. </m:t>
                    </m:r>
                  </m:oMath>
                </a14:m>
                <a:r>
                  <a:rPr lang="ru-RU" sz="2400" dirty="0"/>
                  <a:t>Он также указывает в сноске, что результат может быть получен непосредственно из теоремы о среднем значении для интегралов, примененной к </a:t>
                </a:r>
                <a14:m>
                  <m:oMath xmlns:m="http://schemas.openxmlformats.org/officeDocument/2006/math">
                    <m:r>
                      <a:rPr lang="en-US" sz="2400" b="1" i="1" dirty="0" smtClean="0">
                        <a:latin typeface="Cambria Math" panose="02040503050406030204" pitchFamily="18" charset="0"/>
                      </a:rPr>
                      <m:t>𝑭</m:t>
                    </m:r>
                    <m:r>
                      <a:rPr lang="ru-RU" sz="2400" b="1" i="1" dirty="0">
                        <a:latin typeface="Cambria Math" panose="02040503050406030204" pitchFamily="18" charset="0"/>
                      </a:rPr>
                      <m:t>.</m:t>
                    </m:r>
                  </m:oMath>
                </a14:m>
                <a:r>
                  <a:rPr lang="ru-RU" sz="2400" dirty="0"/>
                  <a:t> В некоторых примерах значение </a:t>
                </a:r>
                <a14:m>
                  <m:oMath xmlns:m="http://schemas.openxmlformats.org/officeDocument/2006/math">
                    <m:r>
                      <a:rPr lang="en-US" sz="2400" b="1" i="1" dirty="0" smtClean="0">
                        <a:latin typeface="Cambria Math" panose="02040503050406030204" pitchFamily="18" charset="0"/>
                      </a:rPr>
                      <m:t>𝝀</m:t>
                    </m:r>
                  </m:oMath>
                </a14:m>
                <a:r>
                  <a:rPr lang="ru-RU" sz="2400" dirty="0"/>
                  <a:t> может быть получено явно.</a:t>
                </a:r>
                <a:endParaRPr lang="fr-FR" sz="2400" dirty="0"/>
              </a:p>
              <a:p>
                <a:pPr>
                  <a:lnSpc>
                    <a:spcPct val="115000"/>
                  </a:lnSpc>
                  <a:spcAft>
                    <a:spcPts val="10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p:txBody>
          </p:sp>
        </mc:Choice>
        <mc:Fallback xmlns="">
          <p:sp>
            <p:nvSpPr>
              <p:cNvPr id="3" name="Espace réservé du contenu 2">
                <a:extLst>
                  <a:ext uri="{FF2B5EF4-FFF2-40B4-BE49-F238E27FC236}">
                    <a16:creationId xmlns:a16="http://schemas.microsoft.com/office/drawing/2014/main" id="{FC82633F-2CCA-4A14-8C86-39003FF70646}"/>
                  </a:ext>
                </a:extLst>
              </p:cNvPr>
              <p:cNvSpPr>
                <a:spLocks noGrp="1" noRot="1" noChangeAspect="1" noMove="1" noResize="1" noEditPoints="1" noAdjustHandles="1" noChangeArrowheads="1" noChangeShapeType="1" noTextEdit="1"/>
              </p:cNvSpPr>
              <p:nvPr>
                <p:ph idx="1"/>
              </p:nvPr>
            </p:nvSpPr>
            <p:spPr>
              <a:xfrm>
                <a:off x="457200" y="1538790"/>
                <a:ext cx="7985230" cy="5166810"/>
              </a:xfrm>
              <a:blipFill>
                <a:blip r:embed="rId3"/>
                <a:stretch>
                  <a:fillRect l="-1145" r="-992"/>
                </a:stretch>
              </a:blipFill>
            </p:spPr>
            <p:txBody>
              <a:bodyPr/>
              <a:lstStyle/>
              <a:p>
                <a:r>
                  <a:rPr lang="fr-FR">
                    <a:noFill/>
                  </a:rPr>
                  <a:t> </a:t>
                </a:r>
              </a:p>
            </p:txBody>
          </p:sp>
        </mc:Fallback>
      </mc:AlternateContent>
    </p:spTree>
    <p:extLst>
      <p:ext uri="{BB962C8B-B14F-4D97-AF65-F5344CB8AC3E}">
        <p14:creationId xmlns:p14="http://schemas.microsoft.com/office/powerpoint/2010/main" val="23074908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BC0A3-E4E2-4055-A756-26FC62A3CEA9}"/>
              </a:ext>
            </a:extLst>
          </p:cNvPr>
          <p:cNvSpPr>
            <a:spLocks noGrp="1"/>
          </p:cNvSpPr>
          <p:nvPr>
            <p:ph type="title"/>
          </p:nvPr>
        </p:nvSpPr>
        <p:spPr>
          <a:xfrm>
            <a:off x="457200" y="152400"/>
            <a:ext cx="8345270" cy="1296380"/>
          </a:xfrm>
        </p:spPr>
        <p:txBody>
          <a:bodyPr>
            <a:normAutofit/>
          </a:bodyPr>
          <a:lstStyle/>
          <a:p>
            <a:r>
              <a:rPr lang="en-US" sz="2800" b="1" dirty="0">
                <a:effectLst/>
                <a:latin typeface="+mn-lt"/>
                <a:ea typeface="SimSun" panose="02010600030101010101" pitchFamily="2" charset="-122"/>
                <a:cs typeface="Times New Roman" panose="02020603050405020304" pitchFamily="18" charset="0"/>
              </a:rPr>
              <a:t>§3. </a:t>
            </a:r>
            <a:r>
              <a:rPr lang="az-Cyrl-AZ" sz="2800" b="1" dirty="0">
                <a:effectLst/>
                <a:latin typeface="+mn-lt"/>
                <a:ea typeface="SimSun" panose="02010600030101010101" pitchFamily="2" charset="-122"/>
                <a:cs typeface="Times New Roman" panose="02020603050405020304" pitchFamily="18" charset="0"/>
              </a:rPr>
              <a:t>приложений</a:t>
            </a:r>
            <a:r>
              <a:rPr lang="fr-FR" sz="2800" b="1" dirty="0">
                <a:effectLst/>
                <a:latin typeface="+mn-lt"/>
                <a:ea typeface="SimSun" panose="02010600030101010101" pitchFamily="2" charset="-122"/>
                <a:cs typeface="Times New Roman" panose="02020603050405020304" pitchFamily="18" charset="0"/>
              </a:rPr>
              <a:t> </a:t>
            </a:r>
            <a:r>
              <a:rPr lang="en-US" sz="2800" b="1" dirty="0">
                <a:effectLst/>
                <a:latin typeface="+mn-lt"/>
                <a:ea typeface="SimSun" panose="02010600030101010101" pitchFamily="2" charset="-122"/>
                <a:cs typeface="Times New Roman" panose="02020603050405020304" pitchFamily="18" charset="0"/>
              </a:rPr>
              <a:t>(A-D)</a:t>
            </a:r>
            <a:endParaRPr lang="fr-FR" sz="2800" b="1" dirty="0">
              <a:latin typeface="+mn-lt"/>
            </a:endParaRP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FC82633F-2CCA-4A14-8C86-39003FF70646}"/>
                  </a:ext>
                </a:extLst>
              </p:cNvPr>
              <p:cNvSpPr>
                <a:spLocks noGrp="1"/>
              </p:cNvSpPr>
              <p:nvPr>
                <p:ph idx="1"/>
              </p:nvPr>
            </p:nvSpPr>
            <p:spPr>
              <a:xfrm>
                <a:off x="457200" y="1538790"/>
                <a:ext cx="7985230" cy="5166810"/>
              </a:xfrm>
            </p:spPr>
            <p:txBody>
              <a:bodyPr/>
              <a:lstStyle/>
              <a:p>
                <a:pPr>
                  <a:lnSpc>
                    <a:spcPct val="115000"/>
                  </a:lnSpc>
                  <a:spcAft>
                    <a:spcPts val="1000"/>
                  </a:spcAft>
                </a:pPr>
                <a:r>
                  <a:rPr lang="ru-RU" sz="2400" dirty="0">
                    <a:effectLst/>
                    <a:ea typeface="SimSun" panose="02010600030101010101" pitchFamily="2" charset="-122"/>
                    <a:cs typeface="Times New Roman" panose="02020603050405020304" pitchFamily="18" charset="0"/>
                  </a:rPr>
                  <a:t>В частности, существует </a:t>
                </a:r>
                <a:r>
                  <a:rPr lang="ru-RU" sz="2400" dirty="0">
                    <a:solidFill>
                      <a:srgbClr val="0000FF"/>
                    </a:solidFill>
                    <a:effectLst/>
                    <a:ea typeface="SimSun" panose="02010600030101010101" pitchFamily="2" charset="-122"/>
                    <a:cs typeface="Times New Roman" panose="02020603050405020304" pitchFamily="18" charset="0"/>
                  </a:rPr>
                  <a:t>шесть различных приложений (D)</a:t>
                </a:r>
                <a:r>
                  <a:rPr lang="ru-RU" sz="2400" dirty="0">
                    <a:effectLst/>
                    <a:ea typeface="SimSun" panose="02010600030101010101" pitchFamily="2" charset="-122"/>
                    <a:cs typeface="Times New Roman" panose="02020603050405020304" pitchFamily="18" charset="0"/>
                  </a:rPr>
                  <a:t> [частный случай </a:t>
                </a:r>
                <a:r>
                  <a:rPr lang="ru-RU" sz="2400" dirty="0">
                    <a:solidFill>
                      <a:srgbClr val="0000FF"/>
                    </a:solidFill>
                    <a:effectLst/>
                    <a:ea typeface="SimSun" panose="02010600030101010101" pitchFamily="2" charset="-122"/>
                    <a:cs typeface="Times New Roman" panose="02020603050405020304" pitchFamily="18" charset="0"/>
                  </a:rPr>
                  <a:t>(C)</a:t>
                </a:r>
                <a:r>
                  <a:rPr lang="ru-RU" sz="2400" dirty="0">
                    <a:effectLst/>
                    <a:ea typeface="SimSun" panose="02010600030101010101" pitchFamily="2" charset="-122"/>
                    <a:cs typeface="Times New Roman" panose="02020603050405020304" pitchFamily="18" charset="0"/>
                  </a:rPr>
                  <a:t>], дающих такие неравенства, как </a:t>
                </a:r>
                <a:endParaRPr lang="fr-FR" sz="2400" i="1" dirty="0">
                  <a:effectLst/>
                  <a:latin typeface="Cambria Math" panose="02040503050406030204" pitchFamily="18" charset="0"/>
                  <a:ea typeface="SimSun" panose="02010600030101010101" pitchFamily="2" charset="-122"/>
                  <a:cs typeface="Times New Roman" panose="02020603050405020304" pitchFamily="18" charset="0"/>
                </a:endParaRPr>
              </a:p>
              <a:p>
                <a:pPr algn="ctr">
                  <a:lnSpc>
                    <a:spcPct val="115000"/>
                  </a:lnSpc>
                  <a:spcAft>
                    <a:spcPts val="1000"/>
                  </a:spcAft>
                </a:pPr>
                <a14:m>
                  <m:oMath xmlns:m="http://schemas.openxmlformats.org/officeDocument/2006/math">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π</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π</m:t>
                    </m:r>
                    <m:r>
                      <a:rPr lang="en-US" sz="2400" i="1">
                        <a:effectLst/>
                        <a:latin typeface="Cambria Math" panose="02040503050406030204" pitchFamily="18" charset="0"/>
                        <a:ea typeface="SimSun" panose="02010600030101010101" pitchFamily="2" charset="-122"/>
                        <a:cs typeface="Times New Roman" panose="02020603050405020304" pitchFamily="18" charset="0"/>
                      </a:rPr>
                      <m:t>&gt;16</m:t>
                    </m:r>
                  </m:oMath>
                </a14:m>
                <a:r>
                  <a:rPr lang="en-US" sz="2400" dirty="0">
                    <a:effectLst/>
                    <a:ea typeface="SimSun" panose="02010600030101010101" pitchFamily="2" charset="-122"/>
                    <a:cs typeface="Times New Roman" panose="02020603050405020304" pitchFamily="18" charset="0"/>
                  </a:rPr>
                  <a:t>, </a:t>
                </a:r>
                <a14:m>
                  <m:oMath xmlns:m="http://schemas.openxmlformats.org/officeDocument/2006/math">
                    <m:r>
                      <a:rPr lang="fr-FR" sz="2400" b="1" i="0" smtClean="0">
                        <a:latin typeface="Cambria Math" panose="02040503050406030204" pitchFamily="18" charset="0"/>
                        <a:ea typeface="SimSun" panose="02010600030101010101" pitchFamily="2" charset="-122"/>
                        <a:cs typeface="Times New Roman" panose="02020603050405020304" pitchFamily="18" charset="0"/>
                      </a:rPr>
                      <m:t>      </m:t>
                    </m:r>
                    <m:d>
                      <m:dPr>
                        <m:begChr m:val="["/>
                        <m:endChr m:val="]"/>
                        <m:ctrlPr>
                          <a:rPr lang="fr-FR" sz="2400" b="1" i="1" smtClean="0">
                            <a:latin typeface="Cambria Math" panose="02040503050406030204" pitchFamily="18" charset="0"/>
                            <a:ea typeface="SimSun" panose="02010600030101010101" pitchFamily="2" charset="-122"/>
                            <a:cs typeface="Times New Roman" panose="02020603050405020304" pitchFamily="18" charset="0"/>
                          </a:rPr>
                        </m:ctrlPr>
                      </m:dPr>
                      <m:e>
                        <m:r>
                          <a:rPr lang="en-US" sz="2400" i="1">
                            <a:latin typeface="Cambria Math" panose="02040503050406030204" pitchFamily="18" charset="0"/>
                            <a:ea typeface="SimSun" panose="02010600030101010101" pitchFamily="2" charset="-122"/>
                            <a:cs typeface="Times New Roman" panose="02020603050405020304" pitchFamily="18" charset="0"/>
                          </a:rPr>
                          <m:t>16,15</m:t>
                        </m:r>
                        <m:r>
                          <a:rPr lang="en-US" sz="2400">
                            <a:latin typeface="Cambria Math" panose="02040503050406030204" pitchFamily="18" charset="0"/>
                            <a:ea typeface="SimSun" panose="02010600030101010101" pitchFamily="2" charset="-122"/>
                            <a:cs typeface="Times New Roman" panose="02020603050405020304" pitchFamily="18" charset="0"/>
                          </a:rPr>
                          <m:t>…</m:t>
                        </m:r>
                        <m:r>
                          <a:rPr lang="en-US" sz="2400" i="1">
                            <a:latin typeface="Cambria Math" panose="02040503050406030204" pitchFamily="18" charset="0"/>
                            <a:ea typeface="SimSun" panose="02010600030101010101" pitchFamily="2" charset="-122"/>
                            <a:cs typeface="Times New Roman" panose="02020603050405020304" pitchFamily="18" charset="0"/>
                          </a:rPr>
                          <m:t>&gt;16</m:t>
                        </m:r>
                      </m:e>
                    </m:d>
                  </m:oMath>
                </a14:m>
                <a:r>
                  <a:rPr lang="en-US" sz="2400" dirty="0">
                    <a:ea typeface="SimSun" panose="02010600030101010101" pitchFamily="2" charset="-122"/>
                    <a:cs typeface="Times New Roman" panose="02020603050405020304" pitchFamily="18" charset="0"/>
                  </a:rPr>
                  <a:t>  </a:t>
                </a:r>
              </a:p>
              <a:p>
                <a:pPr>
                  <a:lnSpc>
                    <a:spcPct val="115000"/>
                  </a:lnSpc>
                  <a:spcAft>
                    <a:spcPts val="1000"/>
                  </a:spcAft>
                </a:pPr>
                <a:r>
                  <a:rPr lang="en-US" sz="2400" dirty="0">
                    <a:ea typeface="SimSun" panose="02010600030101010101" pitchFamily="2" charset="-122"/>
                    <a:cs typeface="Times New Roman" panose="02020603050405020304" pitchFamily="18" charset="0"/>
                  </a:rPr>
                  <a:t>	(</a:t>
                </a:r>
                <a:r>
                  <a:rPr lang="az-Cyrl-AZ" sz="2400" dirty="0">
                    <a:ea typeface="SimSun" panose="02010600030101010101" pitchFamily="2" charset="-122"/>
                    <a:cs typeface="Times New Roman" panose="02020603050405020304" pitchFamily="18" charset="0"/>
                  </a:rPr>
                  <a:t>возьмем</a:t>
                </a:r>
                <a:r>
                  <a:rPr lang="en-US" sz="2400" dirty="0">
                    <a:ea typeface="SimSun" panose="02010600030101010101" pitchFamily="2" charset="-122"/>
                    <a:cs typeface="Times New Roman" panose="02020603050405020304" pitchFamily="18" charset="0"/>
                  </a:rPr>
                  <a:t> </a:t>
                </a:r>
                <a14:m>
                  <m:oMath xmlns:m="http://schemas.openxmlformats.org/officeDocument/2006/math">
                    <m:r>
                      <a:rPr lang="en-US" sz="2400" i="1">
                        <a:latin typeface="Cambria Math" panose="02040503050406030204" pitchFamily="18" charset="0"/>
                        <a:ea typeface="SimSun" panose="02010600030101010101" pitchFamily="2" charset="-122"/>
                        <a:cs typeface="Times New Roman" panose="02020603050405020304" pitchFamily="18" charset="0"/>
                      </a:rPr>
                      <m:t>𝑓</m:t>
                    </m:r>
                    <m:d>
                      <m:dPr>
                        <m:ctrlPr>
                          <a:rPr lang="fr-FR" sz="2400" i="1">
                            <a:latin typeface="Cambria Math" panose="02040503050406030204" pitchFamily="18" charset="0"/>
                            <a:ea typeface="SimSun" panose="02010600030101010101" pitchFamily="2" charset="-122"/>
                            <a:cs typeface="Times New Roman" panose="02020603050405020304" pitchFamily="18" charset="0"/>
                          </a:rPr>
                        </m:ctrlPr>
                      </m:d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d>
                    <m:r>
                      <a:rPr lang="en-US" sz="2400" i="1">
                        <a:latin typeface="Cambria Math" panose="02040503050406030204" pitchFamily="18" charset="0"/>
                        <a:ea typeface="SimSun" panose="02010600030101010101" pitchFamily="2" charset="-122"/>
                        <a:cs typeface="Times New Roman" panose="02020603050405020304" pitchFamily="18" charset="0"/>
                      </a:rPr>
                      <m:t>=</m:t>
                    </m:r>
                    <m:rad>
                      <m:radPr>
                        <m:degHide m:val="on"/>
                        <m:ctrlPr>
                          <a:rPr lang="fr-FR" sz="2400" i="1">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latin typeface="Cambria Math" panose="02040503050406030204" pitchFamily="18" charset="0"/>
                            <a:ea typeface="SimSun" panose="02010600030101010101" pitchFamily="2" charset="-122"/>
                            <a:cs typeface="Times New Roman" panose="02020603050405020304" pitchFamily="18" charset="0"/>
                          </a:rPr>
                          <m:t>1−</m:t>
                        </m:r>
                        <m:sSup>
                          <m:sSupPr>
                            <m:ctrlPr>
                              <a:rPr lang="fr-FR"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e>
                    </m:rad>
                  </m:oMath>
                </a14:m>
                <a:r>
                  <a:rPr lang="en-US" sz="2400" dirty="0">
                    <a:ea typeface="SimSun" panose="02010600030101010101" pitchFamily="2" charset="-122"/>
                    <a:cs typeface="Times New Roman" panose="02020603050405020304" pitchFamily="18" charset="0"/>
                  </a:rPr>
                  <a:t>, </a:t>
                </a:r>
                <a14:m>
                  <m:oMath xmlns:m="http://schemas.openxmlformats.org/officeDocument/2006/math">
                    <m:sSub>
                      <m:sSubPr>
                        <m:ctrlPr>
                          <a:rPr lang="fr-FR"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latin typeface="Cambria Math" panose="02040503050406030204" pitchFamily="18" charset="0"/>
                        <a:ea typeface="SimSun" panose="02010600030101010101" pitchFamily="2" charset="-122"/>
                        <a:cs typeface="Times New Roman" panose="02020603050405020304" pitchFamily="18" charset="0"/>
                      </a:rPr>
                      <m:t>=0</m:t>
                    </m:r>
                  </m:oMath>
                </a14:m>
                <a:r>
                  <a:rPr lang="en-US" sz="2400" dirty="0">
                    <a:ea typeface="SimSun" panose="02010600030101010101" pitchFamily="2" charset="-122"/>
                    <a:cs typeface="Times New Roman" panose="02020603050405020304" pitchFamily="18" charset="0"/>
                  </a:rPr>
                  <a:t> </a:t>
                </a:r>
                <a:r>
                  <a:rPr lang="ru-RU" sz="2400" dirty="0">
                    <a:ea typeface="SimSun" panose="02010600030101010101" pitchFamily="2" charset="-122"/>
                    <a:cs typeface="Times New Roman" panose="02020603050405020304" pitchFamily="18" charset="0"/>
                  </a:rPr>
                  <a:t>и</a:t>
                </a:r>
                <a:r>
                  <a:rPr lang="en-US" sz="2400" dirty="0">
                    <a:ea typeface="SimSun" panose="02010600030101010101" pitchFamily="2" charset="-122"/>
                    <a:cs typeface="Times New Roman" panose="02020603050405020304" pitchFamily="18" charset="0"/>
                  </a:rPr>
                  <a:t> </a:t>
                </a:r>
                <a14:m>
                  <m:oMath xmlns:m="http://schemas.openxmlformats.org/officeDocument/2006/math">
                    <m:r>
                      <a:rPr lang="en-US" sz="2400" i="1">
                        <a:latin typeface="Cambria Math" panose="02040503050406030204" pitchFamily="18" charset="0"/>
                        <a:ea typeface="SimSun" panose="02010600030101010101" pitchFamily="2" charset="-122"/>
                        <a:cs typeface="Times New Roman" panose="02020603050405020304" pitchFamily="18" charset="0"/>
                      </a:rPr>
                      <m:t>𝑋</m:t>
                    </m:r>
                    <m:r>
                      <a:rPr lang="en-US" sz="2400" i="1">
                        <a:latin typeface="Cambria Math" panose="02040503050406030204" pitchFamily="18" charset="0"/>
                        <a:ea typeface="SimSun" panose="02010600030101010101" pitchFamily="2" charset="-122"/>
                        <a:cs typeface="Times New Roman" panose="02020603050405020304" pitchFamily="18" charset="0"/>
                      </a:rPr>
                      <m:t>=1</m:t>
                    </m:r>
                    <m:r>
                      <m:rPr>
                        <m:lit/>
                      </m:rPr>
                      <a:rPr lang="en-US" sz="2400" i="1">
                        <a:latin typeface="Cambria Math" panose="02040503050406030204" pitchFamily="18" charset="0"/>
                        <a:ea typeface="SimSun" panose="02010600030101010101" pitchFamily="2" charset="-122"/>
                        <a:cs typeface="Times New Roman" panose="02020603050405020304" pitchFamily="18" charset="0"/>
                      </a:rPr>
                      <m:t>/</m:t>
                    </m:r>
                    <m:rad>
                      <m:radPr>
                        <m:degHide m:val="on"/>
                        <m:ctrlPr>
                          <a:rPr lang="fr-FR" sz="2400" i="1">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latin typeface="Cambria Math" panose="02040503050406030204" pitchFamily="18" charset="0"/>
                            <a:ea typeface="SimSun" panose="02010600030101010101" pitchFamily="2" charset="-122"/>
                            <a:cs typeface="Times New Roman" panose="02020603050405020304" pitchFamily="18" charset="0"/>
                          </a:rPr>
                          <m:t>2</m:t>
                        </m:r>
                      </m:e>
                    </m:rad>
                    <m:r>
                      <a:rPr lang="en-US" sz="2400" i="1">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ea typeface="SimSun" panose="02010600030101010101" pitchFamily="2" charset="-122"/>
                    <a:cs typeface="Times New Roman" panose="02020603050405020304" pitchFamily="18" charset="0"/>
                  </a:rPr>
                  <a:t>) </a:t>
                </a:r>
                <a:r>
                  <a:rPr lang="az-Cyrl-AZ" sz="2400" dirty="0">
                    <a:ea typeface="SimSun" panose="02010600030101010101" pitchFamily="2" charset="-122"/>
                    <a:cs typeface="Times New Roman" panose="02020603050405020304" pitchFamily="18" charset="0"/>
                  </a:rPr>
                  <a:t>или</a:t>
                </a:r>
                <a:r>
                  <a:rPr lang="en-US" sz="2400" dirty="0">
                    <a:effectLst/>
                    <a:ea typeface="SimSun" panose="02010600030101010101" pitchFamily="2" charset="-122"/>
                    <a:cs typeface="Times New Roman" panose="02020603050405020304" pitchFamily="18" charset="0"/>
                  </a:rPr>
                  <a:t> </a:t>
                </a:r>
              </a:p>
              <a:p>
                <a:pPr>
                  <a:lnSpc>
                    <a:spcPct val="115000"/>
                  </a:lnSpc>
                  <a:spcAft>
                    <a:spcPts val="1000"/>
                  </a:spcAft>
                </a:pP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9</m:t>
                    </m:r>
                    <m:func>
                      <m:func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ln</m:t>
                        </m:r>
                      </m:fName>
                      <m:e>
                        <m:r>
                          <a:rPr lang="en-US" sz="2400">
                            <a:effectLst/>
                            <a:latin typeface="Cambria Math" panose="02040503050406030204" pitchFamily="18" charset="0"/>
                            <a:ea typeface="SimSun" panose="02010600030101010101" pitchFamily="2" charset="-122"/>
                            <a:cs typeface="Times New Roman" panose="02020603050405020304" pitchFamily="18" charset="0"/>
                          </a:rPr>
                          <m:t>3</m:t>
                        </m:r>
                      </m:e>
                    </m:func>
                    <m:r>
                      <a:rPr lang="en-US" sz="2400" i="1">
                        <a:effectLst/>
                        <a:latin typeface="Cambria Math" panose="02040503050406030204" pitchFamily="18" charset="0"/>
                        <a:ea typeface="SimSun" panose="02010600030101010101" pitchFamily="2" charset="-122"/>
                        <a:cs typeface="Times New Roman" panose="02020603050405020304" pitchFamily="18" charset="0"/>
                      </a:rPr>
                      <m:t>&gt;</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π</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ea typeface="SimSun" panose="02010600030101010101" pitchFamily="2" charset="-122"/>
                    <a:cs typeface="Times New Roman" panose="02020603050405020304" pitchFamily="18" charset="0"/>
                  </a:rPr>
                  <a:t> (</a:t>
                </a:r>
                <a:r>
                  <a:rPr lang="ru-RU" sz="2400" dirty="0"/>
                  <a:t>в статье есть опечатка </a:t>
                </a:r>
                <a:r>
                  <a:rPr lang="en-US" sz="2400" dirty="0">
                    <a:effectLst/>
                    <a:ea typeface="SimSun" panose="02010600030101010101" pitchFamily="2" charset="-122"/>
                    <a:cs typeface="Times New Roman" panose="02020603050405020304" pitchFamily="18" charset="0"/>
                  </a:rPr>
                  <a:t>: </a:t>
                </a:r>
                <a:r>
                  <a:rPr lang="ru-RU" sz="2400" dirty="0"/>
                  <a:t>в</a:t>
                </a:r>
                <a:r>
                  <a:rPr lang="az-Cyrl-AZ" sz="2400" dirty="0">
                    <a:ea typeface="SimSun" panose="02010600030101010101" pitchFamily="2" charset="-122"/>
                    <a:cs typeface="Times New Roman" panose="02020603050405020304" pitchFamily="18" charset="0"/>
                  </a:rPr>
                  <a:t>место этого напечатано</a:t>
                </a:r>
                <a14:m>
                  <m:oMath xmlns:m="http://schemas.openxmlformats.org/officeDocument/2006/math">
                    <m:r>
                      <a:rPr lang="fr-FR" sz="2400" b="1" i="0" smtClean="0">
                        <a:latin typeface="Cambria Math" panose="02040503050406030204" pitchFamily="18" charset="0"/>
                        <a:ea typeface="SimSun" panose="02010600030101010101" pitchFamily="2" charset="-122"/>
                        <a:cs typeface="Akshar Unicode" panose="00000400000000000000" pitchFamily="2" charset="0"/>
                      </a:rPr>
                      <m:t> </m:t>
                    </m:r>
                    <m:r>
                      <a:rPr lang="fr-FR" sz="2400" i="1">
                        <a:latin typeface="Cambria Math" panose="02040503050406030204" pitchFamily="18" charset="0"/>
                        <a:ea typeface="SimSun" panose="02010600030101010101" pitchFamily="2" charset="-122"/>
                        <a:cs typeface="Akshar Unicode" panose="00000400000000000000" pitchFamily="2" charset="0"/>
                      </a:rPr>
                      <m:t>9</m:t>
                    </m:r>
                    <m:rad>
                      <m:radPr>
                        <m:degHide m:val="on"/>
                        <m:ctrlPr>
                          <a:rPr lang="fr-FR" sz="2400" i="1">
                            <a:latin typeface="Cambria Math" panose="02040503050406030204" pitchFamily="18" charset="0"/>
                            <a:ea typeface="SimSun" panose="02010600030101010101" pitchFamily="2" charset="-122"/>
                            <a:cs typeface="Akshar Unicode" panose="00000400000000000000" pitchFamily="2" charset="0"/>
                          </a:rPr>
                        </m:ctrlPr>
                      </m:radPr>
                      <m:deg/>
                      <m:e>
                        <m:r>
                          <a:rPr lang="fr-FR" sz="2400" i="1">
                            <a:latin typeface="Cambria Math" panose="02040503050406030204" pitchFamily="18" charset="0"/>
                            <a:ea typeface="SimSun" panose="02010600030101010101" pitchFamily="2" charset="-122"/>
                            <a:cs typeface="Akshar Unicode" panose="00000400000000000000" pitchFamily="2" charset="0"/>
                          </a:rPr>
                          <m:t>3</m:t>
                        </m:r>
                      </m:e>
                    </m:rad>
                  </m:oMath>
                </a14:m>
                <a:r>
                  <a:rPr lang="fr-FR" sz="2400" dirty="0">
                    <a:ea typeface="SimSun" panose="02010600030101010101" pitchFamily="2" charset="-122"/>
                    <a:cs typeface="Akshar Unicode" panose="00000400000000000000" pitchFamily="2" charset="0"/>
                  </a:rPr>
                  <a:t> </a:t>
                </a:r>
                <a:r>
                  <a:rPr lang="en-US" sz="2400" dirty="0">
                    <a:effectLst/>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9,8874</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&gt;9,8696</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ea typeface="SimSun" panose="02010600030101010101" pitchFamily="2" charset="-122"/>
                    <a:cs typeface="Times New Roman" panose="02020603050405020304" pitchFamily="18" charset="0"/>
                  </a:rPr>
                  <a:t>.] </a:t>
                </a:r>
              </a:p>
              <a:p>
                <a:pPr>
                  <a:lnSpc>
                    <a:spcPct val="115000"/>
                  </a:lnSpc>
                  <a:spcAft>
                    <a:spcPts val="1000"/>
                  </a:spcAft>
                </a:pPr>
                <a:r>
                  <a:rPr lang="en-US" sz="2400" dirty="0">
                    <a:effectLst/>
                    <a:ea typeface="SimSun" panose="02010600030101010101" pitchFamily="2" charset="-122"/>
                    <a:cs typeface="Times New Roman" panose="02020603050405020304" pitchFamily="18" charset="0"/>
                  </a:rPr>
                  <a:t>	(</a:t>
                </a:r>
                <a:r>
                  <a:rPr lang="az-Cyrl-AZ" sz="2400" dirty="0">
                    <a:ea typeface="SimSun" panose="02010600030101010101" pitchFamily="2" charset="-122"/>
                    <a:cs typeface="Times New Roman" panose="02020603050405020304" pitchFamily="18" charset="0"/>
                  </a:rPr>
                  <a:t>возьмем</a:t>
                </a:r>
                <a:r>
                  <a:rPr lang="en-US" sz="2400" dirty="0">
                    <a:effectLst/>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𝑓</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unc>
                      <m:func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sin</m:t>
                        </m:r>
                      </m:fName>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func>
                    <m:func>
                      <m:func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cos</m:t>
                        </m:r>
                      </m:fName>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func>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π</m:t>
                    </m:r>
                    <m:r>
                      <m:rPr>
                        <m:lit/>
                      </m:rP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6,  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π</m:t>
                    </m:r>
                    <m:r>
                      <m:rPr>
                        <m:lit/>
                      </m:rP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oMath>
                </a14:m>
                <a:r>
                  <a:rPr lang="en-US" sz="2400" dirty="0">
                    <a:effectLst/>
                    <a:ea typeface="SimSun" panose="02010600030101010101" pitchFamily="2" charset="-122"/>
                    <a:cs typeface="Times New Roman" panose="02020603050405020304" pitchFamily="18" charset="0"/>
                  </a:rPr>
                  <a:t>.)</a:t>
                </a:r>
                <a:endParaRPr lang="fr-FR" sz="2400" dirty="0">
                  <a:effectLst/>
                  <a:ea typeface="SimSun" panose="02010600030101010101" pitchFamily="2" charset="-122"/>
                  <a:cs typeface="Akshar Unicode" panose="00000400000000000000" pitchFamily="2" charset="0"/>
                </a:endParaRPr>
              </a:p>
            </p:txBody>
          </p:sp>
        </mc:Choice>
        <mc:Fallback>
          <p:sp>
            <p:nvSpPr>
              <p:cNvPr id="3" name="Espace réservé du contenu 2">
                <a:extLst>
                  <a:ext uri="{FF2B5EF4-FFF2-40B4-BE49-F238E27FC236}">
                    <a16:creationId xmlns:a16="http://schemas.microsoft.com/office/drawing/2014/main" id="{FC82633F-2CCA-4A14-8C86-39003FF70646}"/>
                  </a:ext>
                </a:extLst>
              </p:cNvPr>
              <p:cNvSpPr>
                <a:spLocks noGrp="1" noRot="1" noChangeAspect="1" noMove="1" noResize="1" noEditPoints="1" noAdjustHandles="1" noChangeArrowheads="1" noChangeShapeType="1" noTextEdit="1"/>
              </p:cNvSpPr>
              <p:nvPr>
                <p:ph idx="1"/>
              </p:nvPr>
            </p:nvSpPr>
            <p:spPr>
              <a:xfrm>
                <a:off x="457200" y="1538790"/>
                <a:ext cx="7985230" cy="5166810"/>
              </a:xfrm>
              <a:blipFill>
                <a:blip r:embed="rId3"/>
                <a:stretch>
                  <a:fillRect l="-1145" t="-472"/>
                </a:stretch>
              </a:blipFill>
            </p:spPr>
            <p:txBody>
              <a:bodyPr/>
              <a:lstStyle/>
              <a:p>
                <a:r>
                  <a:rPr lang="ru-RU">
                    <a:noFill/>
                  </a:rPr>
                  <a:t> </a:t>
                </a:r>
              </a:p>
            </p:txBody>
          </p:sp>
        </mc:Fallback>
      </mc:AlternateContent>
    </p:spTree>
    <p:extLst>
      <p:ext uri="{BB962C8B-B14F-4D97-AF65-F5344CB8AC3E}">
        <p14:creationId xmlns:p14="http://schemas.microsoft.com/office/powerpoint/2010/main" val="144174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303875"/>
            <a:ext cx="8229600" cy="1734819"/>
          </a:xfrm>
        </p:spPr>
        <p:txBody>
          <a:bodyPr>
            <a:normAutofit fontScale="90000"/>
          </a:bodyPr>
          <a:lstStyle/>
          <a:p>
            <a:pPr marL="0" indent="0" algn="ctr"/>
            <a:br>
              <a:rPr lang="ru-RU" sz="3600" dirty="0"/>
            </a:br>
            <a:r>
              <a:rPr lang="ru-RU" sz="3600" dirty="0"/>
              <a:t>4. </a:t>
            </a:r>
            <a:r>
              <a:rPr lang="ru-RU" dirty="0"/>
              <a:t>Й.</a:t>
            </a:r>
            <a:r>
              <a:rPr lang="ru-RU" sz="3600" dirty="0"/>
              <a:t> п. Грам и Г. A. Шварц : метод наименьших квадратов и квадратичные формы</a:t>
            </a:r>
            <a:endParaRPr lang="fr-FR" altLang="fr-FR" b="1" dirty="0"/>
          </a:p>
        </p:txBody>
      </p:sp>
    </p:spTree>
    <p:extLst>
      <p:ext uri="{BB962C8B-B14F-4D97-AF65-F5344CB8AC3E}">
        <p14:creationId xmlns:p14="http://schemas.microsoft.com/office/powerpoint/2010/main" val="19463631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826038"/>
          </a:xfrm>
        </p:spPr>
        <p:txBody>
          <a:bodyPr>
            <a:normAutofit/>
          </a:bodyPr>
          <a:lstStyle/>
          <a:p>
            <a:endParaRPr lang="en-US" dirty="0"/>
          </a:p>
        </p:txBody>
      </p:sp>
      <p:sp>
        <p:nvSpPr>
          <p:cNvPr id="4" name="Espace réservé du contenu 3"/>
          <p:cNvSpPr>
            <a:spLocks noGrp="1"/>
          </p:cNvSpPr>
          <p:nvPr>
            <p:ph idx="1"/>
          </p:nvPr>
        </p:nvSpPr>
        <p:spPr>
          <a:xfrm>
            <a:off x="416859" y="1133745"/>
            <a:ext cx="8030235" cy="5130570"/>
          </a:xfrm>
        </p:spPr>
        <p:txBody>
          <a:bodyPr/>
          <a:lstStyle/>
          <a:p>
            <a:pPr marL="0" indent="0"/>
            <a:r>
              <a:rPr lang="ru-RU" sz="2800" dirty="0"/>
              <a:t>Приношу свои извинения, что не делаю доклад по-русски, поскольку моих знаний явно недостаточно для этой цели.</a:t>
            </a:r>
          </a:p>
          <a:p>
            <a:pPr marL="0" indent="0"/>
            <a:r>
              <a:rPr lang="ru-RU" sz="2800" dirty="0"/>
              <a:t>Позвольте мне перейти на английский язык.</a:t>
            </a:r>
          </a:p>
          <a:p>
            <a:pPr marL="0" indent="0"/>
            <a:endParaRPr lang="ru-RU" sz="2800" dirty="0"/>
          </a:p>
        </p:txBody>
      </p:sp>
    </p:spTree>
    <p:extLst>
      <p:ext uri="{BB962C8B-B14F-4D97-AF65-F5344CB8AC3E}">
        <p14:creationId xmlns:p14="http://schemas.microsoft.com/office/powerpoint/2010/main" val="39709840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a:xfrm>
            <a:off x="476545" y="152401"/>
            <a:ext cx="7619999" cy="846330"/>
          </a:xfrm>
        </p:spPr>
        <p:txBody>
          <a:bodyPr>
            <a:normAutofit fontScale="90000"/>
          </a:bodyPr>
          <a:lstStyle/>
          <a:p>
            <a:r>
              <a:rPr lang="ru-RU" sz="3600" dirty="0"/>
              <a:t>Г. A. Шварц</a:t>
            </a:r>
            <a:r>
              <a:rPr lang="en-US" dirty="0"/>
              <a:t> (1885)  §15, C. 344 </a:t>
            </a:r>
            <a:endParaRPr lang="fr-FR" dirty="0"/>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84012" y="1168203"/>
                <a:ext cx="8775975" cy="5692241"/>
              </a:xfrm>
            </p:spPr>
            <p:txBody>
              <a:bodyPr/>
              <a:lstStyle/>
              <a:p>
                <a:r>
                  <a:rPr lang="ru-RU" dirty="0"/>
                  <a:t>Производные (C) от двух переменных - V. Ja. Б. 𝜑 теперь называется 𝜒 - из того факта, что</a:t>
                </a:r>
                <a:r>
                  <a:rPr lang="ru-RU" dirty="0">
                    <a:solidFill>
                      <a:srgbClr val="0000FF"/>
                    </a:solidFill>
                  </a:rPr>
                  <a:t> </a:t>
                </a:r>
                <a14:m>
                  <m:oMath xmlns:m="http://schemas.openxmlformats.org/officeDocument/2006/math">
                    <m:nary>
                      <m:naryPr>
                        <m:chr m:val="∬"/>
                        <m:subHide m:val="on"/>
                        <m:supHide m:val="on"/>
                        <m:ctrlPr>
                          <a:rPr lang="ru-RU" b="1" i="1" dirty="0" smtClean="0">
                            <a:solidFill>
                              <a:srgbClr val="0000FF"/>
                            </a:solidFill>
                            <a:latin typeface="Cambria Math" panose="02040503050406030204" pitchFamily="18" charset="0"/>
                          </a:rPr>
                        </m:ctrlPr>
                      </m:naryPr>
                      <m:sub/>
                      <m:sup/>
                      <m:e>
                        <m:sSup>
                          <m:sSupPr>
                            <m:ctrlPr>
                              <a:rPr lang="ru-RU" i="1" dirty="0">
                                <a:solidFill>
                                  <a:srgbClr val="0000FF"/>
                                </a:solidFill>
                                <a:latin typeface="Cambria Math" panose="02040503050406030204" pitchFamily="18" charset="0"/>
                              </a:rPr>
                            </m:ctrlPr>
                          </m:sSupPr>
                          <m:e>
                            <m:d>
                              <m:dPr>
                                <m:ctrlPr>
                                  <a:rPr lang="ru-RU" i="1" dirty="0">
                                    <a:solidFill>
                                      <a:srgbClr val="0000FF"/>
                                    </a:solidFill>
                                    <a:latin typeface="Cambria Math" panose="02040503050406030204" pitchFamily="18" charset="0"/>
                                  </a:rPr>
                                </m:ctrlPr>
                              </m:dPr>
                              <m:e>
                                <m:r>
                                  <a:rPr lang="ru-RU" i="1" dirty="0">
                                    <a:solidFill>
                                      <a:srgbClr val="0000FF"/>
                                    </a:solidFill>
                                    <a:latin typeface="Cambria Math" panose="02040503050406030204" pitchFamily="18" charset="0"/>
                                  </a:rPr>
                                  <m:t>𝜶𝝋</m:t>
                                </m:r>
                                <m:r>
                                  <a:rPr lang="ru-RU" i="1" dirty="0">
                                    <a:solidFill>
                                      <a:srgbClr val="0000FF"/>
                                    </a:solidFill>
                                    <a:latin typeface="Cambria Math" panose="02040503050406030204" pitchFamily="18" charset="0"/>
                                  </a:rPr>
                                  <m:t> + </m:t>
                                </m:r>
                                <m:r>
                                  <a:rPr lang="ru-RU" i="1" dirty="0">
                                    <a:solidFill>
                                      <a:srgbClr val="0000FF"/>
                                    </a:solidFill>
                                    <a:latin typeface="Cambria Math" panose="02040503050406030204" pitchFamily="18" charset="0"/>
                                  </a:rPr>
                                  <m:t>𝜷𝝌</m:t>
                                </m:r>
                              </m:e>
                            </m:d>
                          </m:e>
                          <m:sup>
                            <m:r>
                              <a:rPr lang="fr-FR" i="1" dirty="0">
                                <a:solidFill>
                                  <a:srgbClr val="0000FF"/>
                                </a:solidFill>
                                <a:latin typeface="Cambria Math" panose="02040503050406030204" pitchFamily="18" charset="0"/>
                              </a:rPr>
                              <m:t>𝟐</m:t>
                            </m:r>
                          </m:sup>
                        </m:sSup>
                      </m:e>
                    </m:nary>
                    <m:r>
                      <a:rPr lang="ru-RU" b="1" i="1" dirty="0" smtClean="0">
                        <a:solidFill>
                          <a:srgbClr val="0000FF"/>
                        </a:solidFill>
                        <a:latin typeface="Cambria Math" panose="02040503050406030204" pitchFamily="18" charset="0"/>
                      </a:rPr>
                      <m:t>𝒅𝒙</m:t>
                    </m:r>
                    <m:r>
                      <a:rPr lang="fr-FR" b="1" i="1" dirty="0" smtClean="0">
                        <a:solidFill>
                          <a:srgbClr val="0000FF"/>
                        </a:solidFill>
                        <a:latin typeface="Cambria Math" panose="02040503050406030204" pitchFamily="18" charset="0"/>
                      </a:rPr>
                      <m:t> </m:t>
                    </m:r>
                    <m:r>
                      <a:rPr lang="fr-FR" b="1" i="1" dirty="0" smtClean="0">
                        <a:solidFill>
                          <a:srgbClr val="0000FF"/>
                        </a:solidFill>
                        <a:latin typeface="Cambria Math" panose="02040503050406030204" pitchFamily="18" charset="0"/>
                      </a:rPr>
                      <m:t>𝒅𝒚</m:t>
                    </m:r>
                    <m:r>
                      <a:rPr lang="ru-RU" b="1" i="1" dirty="0" smtClean="0">
                        <a:solidFill>
                          <a:srgbClr val="0000FF"/>
                        </a:solidFill>
                        <a:latin typeface="Cambria Math" panose="02040503050406030204" pitchFamily="18" charset="0"/>
                      </a:rPr>
                      <m:t> </m:t>
                    </m:r>
                  </m:oMath>
                </a14:m>
                <a:r>
                  <a:rPr lang="ru-RU" dirty="0">
                    <a:solidFill>
                      <a:srgbClr val="0000FF"/>
                    </a:solidFill>
                  </a:rPr>
                  <a:t>является положительно определенной </a:t>
                </a:r>
                <a:r>
                  <a:rPr lang="ru-RU" dirty="0">
                    <a:solidFill>
                      <a:srgbClr val="FF6600"/>
                    </a:solidFill>
                  </a:rPr>
                  <a:t>двоичной</a:t>
                </a:r>
                <a:r>
                  <a:rPr lang="ru-RU" dirty="0">
                    <a:solidFill>
                      <a:srgbClr val="0000FF"/>
                    </a:solidFill>
                  </a:rPr>
                  <a:t> квадратичной </a:t>
                </a:r>
                <a:r>
                  <a:rPr lang="ru-RU" dirty="0">
                    <a:solidFill>
                      <a:srgbClr val="FF6600"/>
                    </a:solidFill>
                  </a:rPr>
                  <a:t>формой</a:t>
                </a:r>
                <a:r>
                  <a:rPr lang="ru-RU" dirty="0">
                    <a:solidFill>
                      <a:srgbClr val="0000FF"/>
                    </a:solidFill>
                  </a:rPr>
                  <a:t> </a:t>
                </a:r>
                <a:r>
                  <a:rPr lang="ru-RU" dirty="0"/>
                  <a:t>от </a:t>
                </a:r>
                <a14:m>
                  <m:oMath xmlns:m="http://schemas.openxmlformats.org/officeDocument/2006/math">
                    <m:r>
                      <a:rPr lang="ru-RU" b="1" i="1" dirty="0" smtClean="0">
                        <a:latin typeface="Cambria Math" panose="02040503050406030204" pitchFamily="18" charset="0"/>
                      </a:rPr>
                      <m:t>𝜶</m:t>
                    </m:r>
                  </m:oMath>
                </a14:m>
                <a:r>
                  <a:rPr lang="ru-RU" dirty="0"/>
                  <a:t> и </a:t>
                </a:r>
                <a14:m>
                  <m:oMath xmlns:m="http://schemas.openxmlformats.org/officeDocument/2006/math">
                    <m:r>
                      <a:rPr lang="ru-RU" b="1" i="1" dirty="0" smtClean="0">
                        <a:latin typeface="Cambria Math" panose="02040503050406030204" pitchFamily="18" charset="0"/>
                      </a:rPr>
                      <m:t>𝜷</m:t>
                    </m:r>
                  </m:oMath>
                </a14:m>
                <a:r>
                  <a:rPr lang="ru-RU" dirty="0"/>
                  <a:t> и, следовательно, </a:t>
                </a:r>
                <a:r>
                  <a:rPr lang="ru-RU" dirty="0">
                    <a:solidFill>
                      <a:srgbClr val="0000FF"/>
                    </a:solidFill>
                  </a:rPr>
                  <a:t>ее</a:t>
                </a:r>
                <a:r>
                  <a:rPr lang="ru-RU" dirty="0"/>
                  <a:t> </a:t>
                </a:r>
                <a:r>
                  <a:rPr lang="ru-RU" dirty="0">
                    <a:solidFill>
                      <a:srgbClr val="FF6600"/>
                    </a:solidFill>
                  </a:rPr>
                  <a:t>дискриминант </a:t>
                </a:r>
                <a:r>
                  <a:rPr lang="ru-RU" dirty="0">
                    <a:solidFill>
                      <a:srgbClr val="0000FF"/>
                    </a:solidFill>
                  </a:rPr>
                  <a:t>положителен</a:t>
                </a:r>
                <a:r>
                  <a:rPr lang="ru-RU" dirty="0"/>
                  <a:t>, если предположить, что фактор двух функций не является одинаково постоянным, и что интегралы от </a:t>
                </a:r>
                <a14:m>
                  <m:oMath xmlns:m="http://schemas.openxmlformats.org/officeDocument/2006/math">
                    <m:sSup>
                      <m:sSupPr>
                        <m:ctrlPr>
                          <a:rPr lang="fr-FR" i="1" dirty="0" smtClean="0">
                            <a:latin typeface="Cambria Math" panose="02040503050406030204" pitchFamily="18" charset="0"/>
                          </a:rPr>
                        </m:ctrlPr>
                      </m:sSupPr>
                      <m:e>
                        <m:r>
                          <a:rPr lang="fr-FR" b="1" i="1" dirty="0" smtClean="0">
                            <a:latin typeface="Cambria Math" panose="02040503050406030204" pitchFamily="18" charset="0"/>
                          </a:rPr>
                          <m:t>𝝋</m:t>
                        </m:r>
                      </m:e>
                      <m:sup>
                        <m:r>
                          <a:rPr lang="fr-FR" b="1" i="1" dirty="0" smtClean="0">
                            <a:latin typeface="Cambria Math" panose="02040503050406030204" pitchFamily="18" charset="0"/>
                          </a:rPr>
                          <m:t>𝟐</m:t>
                        </m:r>
                      </m:sup>
                    </m:sSup>
                    <m:r>
                      <a:rPr lang="fr-FR" b="1" i="1" dirty="0" smtClean="0">
                        <a:latin typeface="Cambria Math" panose="02040503050406030204" pitchFamily="18" charset="0"/>
                      </a:rPr>
                      <m:t> </m:t>
                    </m:r>
                  </m:oMath>
                </a14:m>
                <a:r>
                  <a:rPr lang="ru-RU" dirty="0"/>
                  <a:t>, </a:t>
                </a:r>
                <a14:m>
                  <m:oMath xmlns:m="http://schemas.openxmlformats.org/officeDocument/2006/math">
                    <m:r>
                      <a:rPr lang="ru-RU" b="1" i="1" dirty="0" smtClean="0">
                        <a:latin typeface="Cambria Math" panose="02040503050406030204" pitchFamily="18" charset="0"/>
                      </a:rPr>
                      <m:t>𝝋𝝌</m:t>
                    </m:r>
                  </m:oMath>
                </a14:m>
                <a:r>
                  <a:rPr lang="ru-RU" dirty="0"/>
                  <a:t> и </a:t>
                </a:r>
                <a14:m>
                  <m:oMath xmlns:m="http://schemas.openxmlformats.org/officeDocument/2006/math">
                    <m:sSup>
                      <m:sSupPr>
                        <m:ctrlPr>
                          <a:rPr lang="ru-RU" i="1" dirty="0" smtClean="0">
                            <a:latin typeface="Cambria Math" panose="02040503050406030204" pitchFamily="18" charset="0"/>
                          </a:rPr>
                        </m:ctrlPr>
                      </m:sSupPr>
                      <m:e>
                        <m:r>
                          <a:rPr lang="ru-RU" b="1" i="1" dirty="0" smtClean="0">
                            <a:latin typeface="Cambria Math" panose="02040503050406030204" pitchFamily="18" charset="0"/>
                          </a:rPr>
                          <m:t>𝝌</m:t>
                        </m:r>
                      </m:e>
                      <m:sup>
                        <m:r>
                          <a:rPr lang="fr-FR" b="1" i="1" dirty="0" smtClean="0">
                            <a:latin typeface="Cambria Math" panose="02040503050406030204" pitchFamily="18" charset="0"/>
                          </a:rPr>
                          <m:t>𝟐</m:t>
                        </m:r>
                      </m:sup>
                    </m:sSup>
                    <m:r>
                      <a:rPr lang="ru-RU" b="1" i="1" dirty="0" smtClean="0">
                        <a:latin typeface="Cambria Math" panose="02040503050406030204" pitchFamily="18" charset="0"/>
                      </a:rPr>
                      <m:t> </m:t>
                    </m:r>
                  </m:oMath>
                </a14:m>
                <a:r>
                  <a:rPr lang="ru-RU" dirty="0"/>
                  <a:t>абсолютно сходятся. Минимум </a:t>
                </a:r>
                <a:r>
                  <a:rPr lang="ru-RU" dirty="0">
                    <a:solidFill>
                      <a:srgbClr val="0000FF"/>
                    </a:solidFill>
                  </a:rPr>
                  <a:t>положительный, если две функции не пропорциональны друг другу или </a:t>
                </a:r>
                <a14:m>
                  <m:oMath xmlns:m="http://schemas.openxmlformats.org/officeDocument/2006/math">
                    <m:r>
                      <a:rPr lang="fr-FR" b="1" i="1" dirty="0" smtClean="0">
                        <a:solidFill>
                          <a:srgbClr val="0000FF"/>
                        </a:solidFill>
                        <a:latin typeface="Cambria Math" panose="02040503050406030204" pitchFamily="18" charset="0"/>
                      </a:rPr>
                      <m:t>𝜶</m:t>
                    </m:r>
                    <m:r>
                      <a:rPr lang="ru-RU" i="1" dirty="0" smtClean="0">
                        <a:solidFill>
                          <a:srgbClr val="0000FF"/>
                        </a:solidFill>
                        <a:latin typeface="Cambria Math" panose="02040503050406030204" pitchFamily="18" charset="0"/>
                      </a:rPr>
                      <m:t>= </m:t>
                    </m:r>
                    <m:r>
                      <a:rPr lang="ru-RU" i="1" dirty="0" smtClean="0">
                        <a:solidFill>
                          <a:srgbClr val="0000FF"/>
                        </a:solidFill>
                        <a:latin typeface="Cambria Math" panose="02040503050406030204" pitchFamily="18" charset="0"/>
                      </a:rPr>
                      <m:t>𝜷</m:t>
                    </m:r>
                    <m:r>
                      <a:rPr lang="ru-RU" i="1" dirty="0" smtClean="0">
                        <a:solidFill>
                          <a:srgbClr val="0000FF"/>
                        </a:solidFill>
                        <a:latin typeface="Cambria Math" panose="02040503050406030204" pitchFamily="18" charset="0"/>
                      </a:rPr>
                      <m:t> = </m:t>
                    </m:r>
                    <m:r>
                      <a:rPr lang="ru-RU" i="1" dirty="0" smtClean="0">
                        <a:solidFill>
                          <a:srgbClr val="0000FF"/>
                        </a:solidFill>
                        <a:latin typeface="Cambria Math" panose="02040503050406030204" pitchFamily="18" charset="0"/>
                      </a:rPr>
                      <m:t>𝟎</m:t>
                    </m:r>
                  </m:oMath>
                </a14:m>
                <a:r>
                  <a:rPr lang="ru-RU" dirty="0"/>
                  <a:t>). Похоже, это </a:t>
                </a:r>
                <a:r>
                  <a:rPr lang="ru-RU" dirty="0">
                    <a:solidFill>
                      <a:srgbClr val="008000"/>
                    </a:solidFill>
                  </a:rPr>
                  <a:t>источник одного из доказательств</a:t>
                </a:r>
                <a:r>
                  <a:rPr lang="ru-RU" dirty="0"/>
                  <a:t>, часто встречающихся в учебниках.</a:t>
                </a:r>
              </a:p>
              <a:p>
                <a:r>
                  <a:rPr lang="ru-RU" dirty="0">
                    <a:solidFill>
                      <a:srgbClr val="0000FF"/>
                    </a:solidFill>
                  </a:rPr>
                  <a:t>Широко читаемая</a:t>
                </a:r>
                <a:r>
                  <a:rPr lang="ru-RU" dirty="0"/>
                  <a:t>, авторитетная работа.</a:t>
                </a:r>
              </a:p>
              <a:p>
                <a:r>
                  <a:rPr lang="ru-RU" dirty="0"/>
                  <a:t> </a:t>
                </a:r>
                <a:r>
                  <a:rPr lang="ru-RU" dirty="0">
                    <a:solidFill>
                      <a:srgbClr val="0000FF"/>
                    </a:solidFill>
                  </a:rPr>
                  <a:t>Мотивация</a:t>
                </a:r>
                <a:r>
                  <a:rPr lang="ru-RU" dirty="0"/>
                  <a:t>: теория инвариантов (А. Клебш, 1872, §33), а также лекции Вейерштрасса по вариационному исчислению.</a:t>
                </a:r>
              </a:p>
              <a:p>
                <a:r>
                  <a:rPr lang="ru-RU" dirty="0"/>
                  <a:t>Геометрические интерпретации теории инвариантов (A.C. §17-25)</a:t>
                </a:r>
                <a:endParaRPr lang="fr-FR" dirty="0"/>
              </a:p>
            </p:txBody>
          </p:sp>
        </mc:Choice>
        <mc:Fallback>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184012" y="1168203"/>
                <a:ext cx="8775975" cy="5692241"/>
              </a:xfrm>
              <a:blipFill>
                <a:blip r:embed="rId3"/>
                <a:stretch>
                  <a:fillRect l="-694" t="-5573"/>
                </a:stretch>
              </a:blipFill>
            </p:spPr>
            <p:txBody>
              <a:bodyPr/>
              <a:lstStyle/>
              <a:p>
                <a:r>
                  <a:rPr lang="ru-RU">
                    <a:noFill/>
                  </a:rPr>
                  <a:t> </a:t>
                </a:r>
              </a:p>
            </p:txBody>
          </p:sp>
        </mc:Fallback>
      </mc:AlternateContent>
    </p:spTree>
    <p:extLst>
      <p:ext uri="{BB962C8B-B14F-4D97-AF65-F5344CB8AC3E}">
        <p14:creationId xmlns:p14="http://schemas.microsoft.com/office/powerpoint/2010/main" val="40657484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a:xfrm>
            <a:off x="457199" y="152400"/>
            <a:ext cx="7619999" cy="711315"/>
          </a:xfrm>
        </p:spPr>
        <p:txBody>
          <a:bodyPr/>
          <a:lstStyle/>
          <a:p>
            <a:r>
              <a:rPr lang="ru-RU" dirty="0"/>
              <a:t>Смена точки зрения </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61510" y="953724"/>
                <a:ext cx="8525291" cy="5751875"/>
              </a:xfrm>
            </p:spPr>
            <p:txBody>
              <a:bodyPr/>
              <a:lstStyle/>
              <a:p>
                <a:pPr>
                  <a:buFont typeface="Arial" panose="020B0604020202020204" pitchFamily="34" charset="0"/>
                  <a:buChar char="•"/>
                </a:pPr>
                <a:r>
                  <a:rPr lang="ru-RU" sz="2400" dirty="0"/>
                  <a:t>Вводит </a:t>
                </a:r>
                <a:r>
                  <a:rPr lang="ru-RU" sz="2400" dirty="0">
                    <a:solidFill>
                      <a:srgbClr val="FF6600"/>
                    </a:solidFill>
                  </a:rPr>
                  <a:t>форму с конечным числом </a:t>
                </a:r>
                <a:r>
                  <a:rPr lang="ru-RU" sz="2400" dirty="0"/>
                  <a:t>переменных (две). Это </a:t>
                </a:r>
                <a:r>
                  <a:rPr lang="ru-RU" sz="2400" dirty="0">
                    <a:solidFill>
                      <a:srgbClr val="FF0000"/>
                    </a:solidFill>
                  </a:rPr>
                  <a:t>реверс</a:t>
                </a:r>
                <a:r>
                  <a:rPr lang="fr-FR" sz="2400" dirty="0">
                    <a:solidFill>
                      <a:srgbClr val="FF0000"/>
                    </a:solidFill>
                  </a:rPr>
                  <a:t> </a:t>
                </a:r>
                <a:r>
                  <a:rPr lang="ru-RU" sz="2400" dirty="0">
                    <a:solidFill>
                      <a:srgbClr val="FF0000"/>
                    </a:solidFill>
                  </a:rPr>
                  <a:t>Аргумент  Буняковского</a:t>
                </a:r>
                <a:r>
                  <a:rPr lang="ru-RU" sz="2400" dirty="0"/>
                  <a:t>. Аргумент Шварца - это не современный аргумент, основанный на</a:t>
                </a:r>
                <a14:m>
                  <m:oMath xmlns:m="http://schemas.openxmlformats.org/officeDocument/2006/math">
                    <m:r>
                      <a:rPr lang="en-US" sz="2400" b="1" i="1" dirty="0" smtClean="0">
                        <a:solidFill>
                          <a:srgbClr val="0000FF"/>
                        </a:solidFill>
                        <a:latin typeface="Cambria Math" panose="02040503050406030204" pitchFamily="18" charset="0"/>
                      </a:rPr>
                      <m:t>∬</m:t>
                    </m:r>
                    <m:sSup>
                      <m:sSupPr>
                        <m:ctrlPr>
                          <a:rPr lang="fr-FR" sz="2400" i="1" dirty="0" smtClean="0">
                            <a:solidFill>
                              <a:srgbClr val="0000FF"/>
                            </a:solidFill>
                            <a:latin typeface="Cambria Math" panose="02040503050406030204" pitchFamily="18" charset="0"/>
                          </a:rPr>
                        </m:ctrlPr>
                      </m:sSupPr>
                      <m:e>
                        <m:d>
                          <m:dPr>
                            <m:ctrlPr>
                              <a:rPr lang="en-US" sz="2400" i="1" dirty="0" smtClean="0">
                                <a:solidFill>
                                  <a:srgbClr val="0000FF"/>
                                </a:solidFill>
                                <a:latin typeface="Cambria Math" panose="02040503050406030204" pitchFamily="18" charset="0"/>
                              </a:rPr>
                            </m:ctrlPr>
                          </m:dPr>
                          <m:e>
                            <m:r>
                              <a:rPr lang="fr-FR" sz="2400" b="1" i="1" dirty="0" smtClean="0">
                                <a:solidFill>
                                  <a:srgbClr val="0000FF"/>
                                </a:solidFill>
                                <a:latin typeface="Cambria Math" panose="02040503050406030204" pitchFamily="18" charset="0"/>
                              </a:rPr>
                              <m:t>𝒕</m:t>
                            </m:r>
                            <m:r>
                              <a:rPr lang="en-US" sz="2400" b="1" i="1" dirty="0" smtClean="0">
                                <a:solidFill>
                                  <a:srgbClr val="0000FF"/>
                                </a:solidFill>
                                <a:latin typeface="Cambria Math" panose="02040503050406030204" pitchFamily="18" charset="0"/>
                              </a:rPr>
                              <m:t>𝝋</m:t>
                            </m:r>
                            <m:r>
                              <a:rPr lang="en-US" sz="2400" b="1" i="1" dirty="0" smtClean="0">
                                <a:solidFill>
                                  <a:srgbClr val="0000FF"/>
                                </a:solidFill>
                                <a:latin typeface="Cambria Math" panose="02040503050406030204" pitchFamily="18" charset="0"/>
                              </a:rPr>
                              <m:t>+</m:t>
                            </m:r>
                            <m:r>
                              <a:rPr lang="en-US" sz="2400" b="1" i="1" dirty="0" smtClean="0">
                                <a:solidFill>
                                  <a:srgbClr val="0000FF"/>
                                </a:solidFill>
                                <a:latin typeface="Cambria Math" panose="02040503050406030204" pitchFamily="18" charset="0"/>
                              </a:rPr>
                              <m:t>𝝌</m:t>
                            </m:r>
                          </m:e>
                        </m:d>
                      </m:e>
                      <m:sup>
                        <m:r>
                          <a:rPr lang="fr-FR" sz="2400" b="1" i="1" dirty="0" smtClean="0">
                            <a:solidFill>
                              <a:srgbClr val="0000FF"/>
                            </a:solidFill>
                            <a:latin typeface="Cambria Math" panose="02040503050406030204" pitchFamily="18" charset="0"/>
                          </a:rPr>
                          <m:t>𝟐</m:t>
                        </m:r>
                      </m:sup>
                    </m:sSup>
                    <m:r>
                      <a:rPr lang="en-US" sz="2400" b="1" i="1" dirty="0" smtClean="0">
                        <a:solidFill>
                          <a:srgbClr val="0000FF"/>
                        </a:solidFill>
                        <a:latin typeface="Cambria Math" panose="02040503050406030204" pitchFamily="18" charset="0"/>
                      </a:rPr>
                      <m:t> </m:t>
                    </m:r>
                    <m:r>
                      <a:rPr lang="fr-FR" sz="2400" b="1" i="1" dirty="0" smtClean="0">
                        <a:solidFill>
                          <a:srgbClr val="0000FF"/>
                        </a:solidFill>
                        <a:latin typeface="Cambria Math" panose="02040503050406030204" pitchFamily="18" charset="0"/>
                      </a:rPr>
                      <m:t> </m:t>
                    </m:r>
                    <m:r>
                      <a:rPr lang="en-US" sz="2400" b="1" i="1" dirty="0" smtClean="0">
                        <a:solidFill>
                          <a:srgbClr val="0000FF"/>
                        </a:solidFill>
                        <a:latin typeface="Cambria Math" panose="02040503050406030204" pitchFamily="18" charset="0"/>
                      </a:rPr>
                      <m:t>𝒅𝒙</m:t>
                    </m:r>
                    <m:r>
                      <a:rPr lang="en-US" sz="2400" b="1" i="1" dirty="0" smtClean="0">
                        <a:solidFill>
                          <a:srgbClr val="0000FF"/>
                        </a:solidFill>
                        <a:latin typeface="Cambria Math" panose="02040503050406030204" pitchFamily="18" charset="0"/>
                      </a:rPr>
                      <m:t> </m:t>
                    </m:r>
                    <m:r>
                      <a:rPr lang="en-US" sz="2400" b="1" i="1" dirty="0" err="1" smtClean="0">
                        <a:solidFill>
                          <a:srgbClr val="0000FF"/>
                        </a:solidFill>
                        <a:latin typeface="Cambria Math" panose="02040503050406030204" pitchFamily="18" charset="0"/>
                      </a:rPr>
                      <m:t>𝒅𝒚</m:t>
                    </m:r>
                  </m:oMath>
                </a14:m>
                <a:r>
                  <a:rPr lang="en-US" sz="2400" dirty="0">
                    <a:solidFill>
                      <a:srgbClr val="0000FF"/>
                    </a:solidFill>
                  </a:rPr>
                  <a:t> </a:t>
                </a:r>
                <a:r>
                  <a:rPr lang="en-US" sz="2400" dirty="0"/>
                  <a:t>: </a:t>
                </a:r>
                <a:r>
                  <a:rPr lang="ru-RU" sz="2400" dirty="0"/>
                  <a:t>многочлен от одной переменной. </a:t>
                </a:r>
                <a:endParaRPr lang="fr-FR" sz="2400" dirty="0"/>
              </a:p>
              <a:p>
                <a:pPr>
                  <a:buFont typeface="Arial" panose="020B0604020202020204" pitchFamily="34" charset="0"/>
                  <a:buChar char="•"/>
                </a:pPr>
                <a:r>
                  <a:rPr lang="ru-RU" sz="2400" dirty="0">
                    <a:solidFill>
                      <a:srgbClr val="0000FF"/>
                    </a:solidFill>
                  </a:rPr>
                  <a:t>Предлагает ввести двумерное пространство </a:t>
                </a:r>
                <a:r>
                  <a:rPr lang="ru-RU" sz="2400" dirty="0"/>
                  <a:t>в функциональное пространство, привлекая идеи из теории инвариантов, получившие геометрическую интерпретацию (А. Клебш…): первые намёки на </a:t>
                </a:r>
                <a:r>
                  <a:rPr lang="ru-RU" sz="2400" dirty="0">
                    <a:solidFill>
                      <a:srgbClr val="FF0000"/>
                    </a:solidFill>
                  </a:rPr>
                  <a:t>геометрическое представление</a:t>
                </a:r>
                <a:r>
                  <a:rPr lang="ru-RU" sz="2400" dirty="0"/>
                  <a:t>. </a:t>
                </a:r>
                <a:r>
                  <a:rPr lang="en-US" sz="2400" dirty="0"/>
                  <a:t>a polynomial in one variable.</a:t>
                </a:r>
              </a:p>
              <a:p>
                <a:endParaRPr lang="en-US" sz="2400" dirty="0"/>
              </a:p>
              <a:p>
                <a:endParaRPr lang="fr-FR" sz="2400"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161510" y="953724"/>
                <a:ext cx="8525291" cy="5751875"/>
              </a:xfrm>
              <a:blipFill>
                <a:blip r:embed="rId3"/>
                <a:stretch>
                  <a:fillRect l="-929" t="-742" r="-71"/>
                </a:stretch>
              </a:blipFill>
            </p:spPr>
            <p:txBody>
              <a:bodyPr/>
              <a:lstStyle/>
              <a:p>
                <a:r>
                  <a:rPr lang="fr-FR">
                    <a:noFill/>
                  </a:rPr>
                  <a:t> </a:t>
                </a:r>
              </a:p>
            </p:txBody>
          </p:sp>
        </mc:Fallback>
      </mc:AlternateContent>
    </p:spTree>
    <p:extLst>
      <p:ext uri="{BB962C8B-B14F-4D97-AF65-F5344CB8AC3E}">
        <p14:creationId xmlns:p14="http://schemas.microsoft.com/office/powerpoint/2010/main" val="38659952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FE75-C48F-46F7-BB6E-1B6BB435532E}"/>
              </a:ext>
            </a:extLst>
          </p:cNvPr>
          <p:cNvSpPr>
            <a:spLocks noGrp="1"/>
          </p:cNvSpPr>
          <p:nvPr>
            <p:ph type="title"/>
          </p:nvPr>
        </p:nvSpPr>
        <p:spPr>
          <a:xfrm>
            <a:off x="376862" y="143636"/>
            <a:ext cx="8390276" cy="1160388"/>
          </a:xfrm>
        </p:spPr>
        <p:txBody>
          <a:bodyPr>
            <a:normAutofit fontScale="90000"/>
          </a:bodyPr>
          <a:lstStyle/>
          <a:p>
            <a:r>
              <a:rPr lang="az-Cyrl-AZ" dirty="0"/>
              <a:t>Последующее влияние этих идей</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61510" y="1313765"/>
                <a:ext cx="8525291" cy="5751875"/>
              </a:xfrm>
            </p:spPr>
            <p:txBody>
              <a:bodyPr/>
              <a:lstStyle/>
              <a:p>
                <a:pPr>
                  <a:buFont typeface="Arial" panose="020B0604020202020204" pitchFamily="34" charset="0"/>
                  <a:buChar char="•"/>
                </a:pPr>
                <a:r>
                  <a:rPr lang="ru-RU" sz="2400" dirty="0">
                    <a:solidFill>
                      <a:srgbClr val="0000FF"/>
                    </a:solidFill>
                  </a:rPr>
                  <a:t>Источник названия «неравенство Шварца». </a:t>
                </a:r>
                <a:r>
                  <a:rPr lang="fr-FR" sz="2400" dirty="0"/>
                  <a:t>X. </a:t>
                </a:r>
                <a:r>
                  <a:rPr lang="ru-RU" sz="2400" dirty="0"/>
                  <a:t>Пуанкаре (1897 [1895]). Харди и Литтлвуд (1920) называют «Коши-Шварц» дискретным неравенством «из-за Коши». </a:t>
                </a:r>
                <a:endParaRPr lang="fr-FR" sz="2400" dirty="0"/>
              </a:p>
              <a:p>
                <a:pPr>
                  <a:buFont typeface="Arial" panose="020B0604020202020204" pitchFamily="34" charset="0"/>
                  <a:buChar char="•"/>
                </a:pPr>
                <a:r>
                  <a:rPr lang="ru-RU" sz="2400" dirty="0"/>
                  <a:t>Предлагает аналогичные аргументы для более чем двух переменных</a:t>
                </a:r>
                <a:r>
                  <a:rPr lang="en-US" sz="2400" dirty="0"/>
                  <a:t>:</a:t>
                </a:r>
                <a14:m>
                  <m:oMath xmlns:m="http://schemas.openxmlformats.org/officeDocument/2006/math">
                    <m:r>
                      <a:rPr lang="fr-FR" sz="2400" b="1" i="0" dirty="0" smtClean="0">
                        <a:solidFill>
                          <a:srgbClr val="0000FF"/>
                        </a:solidFill>
                        <a:latin typeface="Cambria Math" panose="02040503050406030204" pitchFamily="18" charset="0"/>
                      </a:rPr>
                      <m:t> </m:t>
                    </m:r>
                    <m:r>
                      <a:rPr lang="en-US" sz="2400" b="1" i="1" dirty="0">
                        <a:solidFill>
                          <a:srgbClr val="0000FF"/>
                        </a:solidFill>
                        <a:latin typeface="Cambria Math" panose="02040503050406030204" pitchFamily="18" charset="0"/>
                      </a:rPr>
                      <m:t>∬</m:t>
                    </m:r>
                    <m:sSup>
                      <m:sSupPr>
                        <m:ctrlPr>
                          <a:rPr lang="fr-FR" sz="2400" i="1" dirty="0">
                            <a:solidFill>
                              <a:srgbClr val="0000FF"/>
                            </a:solidFill>
                            <a:latin typeface="Cambria Math" panose="02040503050406030204" pitchFamily="18" charset="0"/>
                          </a:rPr>
                        </m:ctrlPr>
                      </m:sSupPr>
                      <m:e>
                        <m:d>
                          <m:dPr>
                            <m:ctrlPr>
                              <a:rPr lang="en-US" sz="2400" i="1" dirty="0">
                                <a:solidFill>
                                  <a:srgbClr val="0000FF"/>
                                </a:solidFill>
                                <a:latin typeface="Cambria Math" panose="02040503050406030204" pitchFamily="18" charset="0"/>
                              </a:rPr>
                            </m:ctrlPr>
                          </m:dPr>
                          <m:e>
                            <m:sSub>
                              <m:sSubPr>
                                <m:ctrlPr>
                                  <a:rPr lang="fr-FR" sz="2400" i="1" dirty="0" smtClean="0">
                                    <a:solidFill>
                                      <a:srgbClr val="0000FF"/>
                                    </a:solidFill>
                                    <a:latin typeface="Cambria Math" panose="02040503050406030204" pitchFamily="18" charset="0"/>
                                  </a:rPr>
                                </m:ctrlPr>
                              </m:sSubPr>
                              <m:e>
                                <m:r>
                                  <a:rPr lang="en-US" sz="2400" b="1" i="1" dirty="0">
                                    <a:solidFill>
                                      <a:srgbClr val="0000FF"/>
                                    </a:solidFill>
                                    <a:latin typeface="Cambria Math" panose="02040503050406030204" pitchFamily="18" charset="0"/>
                                  </a:rPr>
                                  <m:t>𝜶</m:t>
                                </m:r>
                              </m:e>
                              <m:sub>
                                <m:r>
                                  <a:rPr lang="fr-FR" sz="2400" b="1" i="1" dirty="0" smtClean="0">
                                    <a:solidFill>
                                      <a:srgbClr val="0000FF"/>
                                    </a:solidFill>
                                    <a:latin typeface="Cambria Math" panose="02040503050406030204" pitchFamily="18" charset="0"/>
                                  </a:rPr>
                                  <m:t>𝟏</m:t>
                                </m:r>
                              </m:sub>
                            </m:sSub>
                            <m:sSub>
                              <m:sSubPr>
                                <m:ctrlPr>
                                  <a:rPr lang="fr-FR" sz="2400" i="1" dirty="0" smtClean="0">
                                    <a:solidFill>
                                      <a:srgbClr val="0000FF"/>
                                    </a:solidFill>
                                    <a:latin typeface="Cambria Math" panose="02040503050406030204" pitchFamily="18" charset="0"/>
                                  </a:rPr>
                                </m:ctrlPr>
                              </m:sSubPr>
                              <m:e>
                                <m:r>
                                  <a:rPr lang="en-US" sz="2400" b="1" i="1" dirty="0">
                                    <a:solidFill>
                                      <a:srgbClr val="0000FF"/>
                                    </a:solidFill>
                                    <a:latin typeface="Cambria Math" panose="02040503050406030204" pitchFamily="18" charset="0"/>
                                  </a:rPr>
                                  <m:t>𝝋</m:t>
                                </m:r>
                              </m:e>
                              <m:sub>
                                <m:r>
                                  <a:rPr lang="fr-FR" sz="2400" b="1" i="1" dirty="0" smtClean="0">
                                    <a:solidFill>
                                      <a:srgbClr val="0000FF"/>
                                    </a:solidFill>
                                    <a:latin typeface="Cambria Math" panose="02040503050406030204" pitchFamily="18" charset="0"/>
                                  </a:rPr>
                                  <m:t>𝟏</m:t>
                                </m:r>
                              </m:sub>
                            </m:sSub>
                            <m:r>
                              <a:rPr lang="en-US" sz="2400" b="1" i="1" dirty="0">
                                <a:solidFill>
                                  <a:srgbClr val="0000FF"/>
                                </a:solidFill>
                                <a:latin typeface="Cambria Math" panose="02040503050406030204" pitchFamily="18" charset="0"/>
                              </a:rPr>
                              <m:t>+</m:t>
                            </m:r>
                            <m:r>
                              <a:rPr lang="fr-FR" sz="2400" b="1" i="1" dirty="0" smtClean="0">
                                <a:solidFill>
                                  <a:srgbClr val="0000FF"/>
                                </a:solidFill>
                                <a:latin typeface="Cambria Math" panose="02040503050406030204" pitchFamily="18" charset="0"/>
                              </a:rPr>
                              <m:t>⋯+</m:t>
                            </m:r>
                            <m:sSub>
                              <m:sSubPr>
                                <m:ctrlPr>
                                  <a:rPr lang="fr-FR" sz="2400" i="1" dirty="0" smtClean="0">
                                    <a:solidFill>
                                      <a:srgbClr val="0000FF"/>
                                    </a:solidFill>
                                    <a:latin typeface="Cambria Math" panose="02040503050406030204" pitchFamily="18" charset="0"/>
                                  </a:rPr>
                                </m:ctrlPr>
                              </m:sSubPr>
                              <m:e>
                                <m:r>
                                  <a:rPr lang="fr-FR" sz="2400" b="1" i="1" dirty="0" smtClean="0">
                                    <a:solidFill>
                                      <a:srgbClr val="0000FF"/>
                                    </a:solidFill>
                                    <a:latin typeface="Cambria Math" panose="02040503050406030204" pitchFamily="18" charset="0"/>
                                  </a:rPr>
                                  <m:t>𝜶</m:t>
                                </m:r>
                              </m:e>
                              <m:sub>
                                <m:r>
                                  <a:rPr lang="fr-FR" sz="2400" b="1" i="1" dirty="0" smtClean="0">
                                    <a:solidFill>
                                      <a:srgbClr val="0000FF"/>
                                    </a:solidFill>
                                    <a:latin typeface="Cambria Math" panose="02040503050406030204" pitchFamily="18" charset="0"/>
                                  </a:rPr>
                                  <m:t>𝒏</m:t>
                                </m:r>
                              </m:sub>
                            </m:sSub>
                            <m:sSub>
                              <m:sSubPr>
                                <m:ctrlPr>
                                  <a:rPr lang="fr-FR" sz="2400" i="1" dirty="0" smtClean="0">
                                    <a:solidFill>
                                      <a:srgbClr val="0000FF"/>
                                    </a:solidFill>
                                    <a:latin typeface="Cambria Math" panose="02040503050406030204" pitchFamily="18" charset="0"/>
                                  </a:rPr>
                                </m:ctrlPr>
                              </m:sSubPr>
                              <m:e>
                                <m:r>
                                  <a:rPr lang="fr-FR" sz="2400" b="1" i="1" dirty="0" smtClean="0">
                                    <a:solidFill>
                                      <a:srgbClr val="0000FF"/>
                                    </a:solidFill>
                                    <a:latin typeface="Cambria Math" panose="02040503050406030204" pitchFamily="18" charset="0"/>
                                  </a:rPr>
                                  <m:t>𝝋</m:t>
                                </m:r>
                              </m:e>
                              <m:sub>
                                <m:r>
                                  <a:rPr lang="fr-FR" sz="2400" b="1" i="1" dirty="0" smtClean="0">
                                    <a:solidFill>
                                      <a:srgbClr val="0000FF"/>
                                    </a:solidFill>
                                    <a:latin typeface="Cambria Math" panose="02040503050406030204" pitchFamily="18" charset="0"/>
                                  </a:rPr>
                                  <m:t>𝒏</m:t>
                                </m:r>
                              </m:sub>
                            </m:sSub>
                          </m:e>
                        </m:d>
                      </m:e>
                      <m:sup>
                        <m:r>
                          <a:rPr lang="fr-FR" sz="2400" b="1" i="1" dirty="0">
                            <a:solidFill>
                              <a:srgbClr val="0000FF"/>
                            </a:solidFill>
                            <a:latin typeface="Cambria Math" panose="02040503050406030204" pitchFamily="18" charset="0"/>
                          </a:rPr>
                          <m:t>𝟐</m:t>
                        </m:r>
                      </m:sup>
                    </m:sSup>
                    <m:r>
                      <a:rPr lang="en-US" sz="2400" b="1" i="1" dirty="0">
                        <a:solidFill>
                          <a:srgbClr val="0000FF"/>
                        </a:solidFill>
                        <a:latin typeface="Cambria Math" panose="02040503050406030204" pitchFamily="18" charset="0"/>
                      </a:rPr>
                      <m:t> </m:t>
                    </m:r>
                    <m:r>
                      <a:rPr lang="fr-FR" sz="2400" b="1" i="1" dirty="0">
                        <a:solidFill>
                          <a:srgbClr val="0000FF"/>
                        </a:solidFill>
                        <a:latin typeface="Cambria Math" panose="02040503050406030204" pitchFamily="18" charset="0"/>
                      </a:rPr>
                      <m:t> </m:t>
                    </m:r>
                    <m:r>
                      <a:rPr lang="en-US" sz="2400" b="1" i="1" dirty="0">
                        <a:solidFill>
                          <a:srgbClr val="0000FF"/>
                        </a:solidFill>
                        <a:latin typeface="Cambria Math" panose="02040503050406030204" pitchFamily="18" charset="0"/>
                      </a:rPr>
                      <m:t>𝒅𝒙</m:t>
                    </m:r>
                    <m:r>
                      <a:rPr lang="en-US" sz="2400" b="1" i="1" dirty="0">
                        <a:solidFill>
                          <a:srgbClr val="0000FF"/>
                        </a:solidFill>
                        <a:latin typeface="Cambria Math" panose="02040503050406030204" pitchFamily="18" charset="0"/>
                      </a:rPr>
                      <m:t> </m:t>
                    </m:r>
                    <m:r>
                      <a:rPr lang="en-US" sz="2400" b="1" i="1" dirty="0" err="1">
                        <a:solidFill>
                          <a:srgbClr val="0000FF"/>
                        </a:solidFill>
                        <a:latin typeface="Cambria Math" panose="02040503050406030204" pitchFamily="18" charset="0"/>
                      </a:rPr>
                      <m:t>𝒅𝒚</m:t>
                    </m:r>
                  </m:oMath>
                </a14:m>
                <a:r>
                  <a:rPr lang="en-US" sz="2400" dirty="0">
                    <a:solidFill>
                      <a:srgbClr val="0000FF"/>
                    </a:solidFill>
                  </a:rPr>
                  <a:t> </a:t>
                </a:r>
                <a:r>
                  <a:rPr lang="ru-RU" sz="2400" dirty="0">
                    <a:solidFill>
                      <a:srgbClr val="0000FF"/>
                    </a:solidFill>
                  </a:rPr>
                  <a:t>положительно определенная квадратичная форма</a:t>
                </a:r>
                <a:r>
                  <a:rPr lang="ru-RU" sz="2400" dirty="0"/>
                  <a:t>. Дает положительность определителей Грама (1883, с. 43). Шварц, используя «дискриминанты», а не «детерминанты», пошел в другом направлении.</a:t>
                </a:r>
                <a:endParaRPr lang="fr-FR" sz="2400" dirty="0"/>
              </a:p>
              <a:p>
                <a:pPr>
                  <a:buFont typeface="Arial" panose="020B0604020202020204" pitchFamily="34" charset="0"/>
                  <a:buChar char="•"/>
                </a:pPr>
                <a:r>
                  <a:rPr lang="ru-RU" sz="2400" dirty="0"/>
                  <a:t>Некоторые из этих связей были замечены позже: </a:t>
                </a:r>
                <a:r>
                  <a:rPr lang="fr-FR" sz="2400" dirty="0"/>
                  <a:t>M. </a:t>
                </a:r>
                <a:r>
                  <a:rPr lang="ru-RU" sz="2400" dirty="0"/>
                  <a:t>Фреше (1908), Э. Шмидт (1908), Р. Г. Д.</a:t>
                </a:r>
                <a:r>
                  <a:rPr lang="fr-FR" sz="2400" dirty="0"/>
                  <a:t> </a:t>
                </a:r>
                <a:r>
                  <a:rPr lang="ru-RU" sz="2400" dirty="0"/>
                  <a:t>Ричардсон и </a:t>
                </a:r>
                <a:r>
                  <a:rPr lang="fr-FR" sz="2400" dirty="0"/>
                  <a:t>A. </a:t>
                </a:r>
                <a:r>
                  <a:rPr lang="ru-RU" sz="2400" dirty="0"/>
                  <a:t>Гурвиц (1909</a:t>
                </a:r>
                <a:r>
                  <a:rPr lang="fr-FR" sz="2400" dirty="0"/>
                  <a:t>).</a:t>
                </a:r>
                <a:endParaRPr lang="en-US" sz="2400"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161510" y="1313765"/>
                <a:ext cx="8525291" cy="5751875"/>
              </a:xfrm>
              <a:blipFill>
                <a:blip r:embed="rId3"/>
                <a:stretch>
                  <a:fillRect l="-929" t="-742" r="-1287"/>
                </a:stretch>
              </a:blipFill>
            </p:spPr>
            <p:txBody>
              <a:bodyPr/>
              <a:lstStyle/>
              <a:p>
                <a:r>
                  <a:rPr lang="fr-FR">
                    <a:noFill/>
                  </a:rPr>
                  <a:t> </a:t>
                </a:r>
              </a:p>
            </p:txBody>
          </p:sp>
        </mc:Fallback>
      </mc:AlternateContent>
    </p:spTree>
    <p:extLst>
      <p:ext uri="{BB962C8B-B14F-4D97-AF65-F5344CB8AC3E}">
        <p14:creationId xmlns:p14="http://schemas.microsoft.com/office/powerpoint/2010/main" val="23317051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483895"/>
            <a:ext cx="8229600" cy="1194760"/>
          </a:xfrm>
        </p:spPr>
        <p:txBody>
          <a:bodyPr>
            <a:normAutofit fontScale="90000"/>
          </a:bodyPr>
          <a:lstStyle/>
          <a:p>
            <a:pPr marL="0" indent="0" algn="ctr"/>
            <a:br>
              <a:rPr lang="ru-RU" sz="3600" dirty="0"/>
            </a:br>
            <a:br>
              <a:rPr lang="ru-RU" sz="3600" dirty="0"/>
            </a:br>
            <a:r>
              <a:rPr lang="ru-RU" sz="3600" dirty="0"/>
              <a:t>5. Более поздние интерпретации и обобщения.</a:t>
            </a:r>
            <a:endParaRPr lang="fr-FR" altLang="fr-FR" b="1" dirty="0"/>
          </a:p>
        </p:txBody>
      </p:sp>
    </p:spTree>
    <p:extLst>
      <p:ext uri="{BB962C8B-B14F-4D97-AF65-F5344CB8AC3E}">
        <p14:creationId xmlns:p14="http://schemas.microsoft.com/office/powerpoint/2010/main" val="317778539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4CE3B-9D75-414E-AB3A-89FB349B35F2}"/>
              </a:ext>
            </a:extLst>
          </p:cNvPr>
          <p:cNvSpPr>
            <a:spLocks noGrp="1"/>
          </p:cNvSpPr>
          <p:nvPr>
            <p:ph type="title"/>
          </p:nvPr>
        </p:nvSpPr>
        <p:spPr>
          <a:xfrm>
            <a:off x="457200" y="152400"/>
            <a:ext cx="5791200" cy="441285"/>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9EB5D405-75DE-454B-8FE6-383252EC1F47}"/>
              </a:ext>
            </a:extLst>
          </p:cNvPr>
          <p:cNvSpPr>
            <a:spLocks noGrp="1"/>
          </p:cNvSpPr>
          <p:nvPr>
            <p:ph idx="1"/>
          </p:nvPr>
        </p:nvSpPr>
        <p:spPr>
          <a:xfrm>
            <a:off x="457200" y="1060629"/>
            <a:ext cx="7620000" cy="5383705"/>
          </a:xfrm>
        </p:spPr>
        <p:txBody>
          <a:bodyPr/>
          <a:lstStyle/>
          <a:p>
            <a:r>
              <a:rPr lang="ru-RU" dirty="0">
                <a:solidFill>
                  <a:srgbClr val="0000FF"/>
                </a:solidFill>
                <a:effectLst/>
                <a:ea typeface="SimSun" panose="02010600030101010101" pitchFamily="2" charset="-122"/>
                <a:cs typeface="Akshar Unicode" panose="00000400000000000000" pitchFamily="2" charset="0"/>
              </a:rPr>
              <a:t>Геометрическая интерпретация </a:t>
            </a:r>
            <a:r>
              <a:rPr lang="ru-RU" dirty="0">
                <a:effectLst/>
                <a:ea typeface="SimSun" panose="02010600030101010101" pitchFamily="2" charset="-122"/>
                <a:cs typeface="Akshar Unicode" panose="00000400000000000000" pitchFamily="2" charset="0"/>
              </a:rPr>
              <a:t>таких интегралов, по-видимому, была ясно сформулирована М. Фреше (1907) и Э. Шмидтом (1908). После того, как этот шаг был сделан, интерпретация неравенства с точки зрения свойства сжатия </a:t>
            </a:r>
            <a:r>
              <a:rPr lang="ru-RU" dirty="0">
                <a:solidFill>
                  <a:srgbClr val="0000FF"/>
                </a:solidFill>
                <a:effectLst/>
                <a:ea typeface="SimSun" panose="02010600030101010101" pitchFamily="2" charset="-122"/>
                <a:cs typeface="Akshar Unicode" panose="00000400000000000000" pitchFamily="2" charset="0"/>
              </a:rPr>
              <a:t>ортогональной проекции</a:t>
            </a:r>
            <a:r>
              <a:rPr lang="ru-RU" dirty="0">
                <a:effectLst/>
                <a:ea typeface="SimSun" panose="02010600030101010101" pitchFamily="2" charset="-122"/>
                <a:cs typeface="Akshar Unicode" panose="00000400000000000000" pitchFamily="2" charset="0"/>
              </a:rPr>
              <a:t> становится естественной.</a:t>
            </a:r>
            <a:endParaRPr lang="fr-FR" dirty="0">
              <a:effectLst/>
              <a:ea typeface="SimSun" panose="02010600030101010101" pitchFamily="2" charset="-122"/>
              <a:cs typeface="Akshar Unicode" panose="00000400000000000000" pitchFamily="2" charset="0"/>
            </a:endParaRPr>
          </a:p>
          <a:p>
            <a:r>
              <a:rPr lang="ru-RU" dirty="0"/>
              <a:t>Существует </a:t>
            </a:r>
            <a:r>
              <a:rPr lang="ru-RU" dirty="0">
                <a:solidFill>
                  <a:srgbClr val="0000FF"/>
                </a:solidFill>
              </a:rPr>
              <a:t>бесчисленное множество обобщений </a:t>
            </a:r>
            <a:r>
              <a:rPr lang="ru-RU" dirty="0"/>
              <a:t>тождеств Коши и Буняковского, которые, по-видимому, не могут быть включены в одну «основную теорему» (несмотря на Э. Х. Зарантонелло (1976) 133–137). (</a:t>
            </a:r>
            <a:r>
              <a:rPr lang="ru-RU" dirty="0">
                <a:solidFill>
                  <a:srgbClr val="FF0000"/>
                </a:solidFill>
              </a:rPr>
              <a:t>Некоторые</a:t>
            </a:r>
            <a:r>
              <a:rPr lang="ru-RU" dirty="0"/>
              <a:t> недавние статьи: С. М. Ситник  (2010); </a:t>
            </a:r>
            <a:r>
              <a:rPr lang="ru-RU" dirty="0">
                <a:solidFill>
                  <a:srgbClr val="0000FF"/>
                </a:solidFill>
              </a:rPr>
              <a:t>необычные статьи </a:t>
            </a:r>
            <a:r>
              <a:rPr lang="ru-RU" dirty="0"/>
              <a:t>в </a:t>
            </a:r>
            <a:r>
              <a:rPr lang="fr-FR" dirty="0"/>
              <a:t>A. </a:t>
            </a:r>
            <a:r>
              <a:rPr lang="ru-RU" dirty="0"/>
              <a:t>Ибрагим &amp; </a:t>
            </a:r>
            <a:r>
              <a:rPr lang="fr-FR" dirty="0"/>
              <a:t>C. C. </a:t>
            </a:r>
            <a:r>
              <a:rPr lang="ru-RU" dirty="0"/>
              <a:t>Драгомир (2018)</a:t>
            </a:r>
            <a:r>
              <a:rPr lang="fr-FR" dirty="0"/>
              <a:t>.</a:t>
            </a:r>
            <a:r>
              <a:rPr lang="ru-RU" dirty="0"/>
              <a:t> </a:t>
            </a:r>
            <a:r>
              <a:rPr lang="fr-FR" dirty="0"/>
              <a:t>)</a:t>
            </a:r>
          </a:p>
          <a:p>
            <a:r>
              <a:rPr lang="ru-RU" dirty="0">
                <a:solidFill>
                  <a:srgbClr val="0000FF"/>
                </a:solidFill>
              </a:rPr>
              <a:t>Современная формулировка</a:t>
            </a:r>
            <a:r>
              <a:rPr lang="ru-RU" dirty="0"/>
              <a:t>: . Х. Харди et al. (1920), Х. Вейль (1918), Янош</a:t>
            </a:r>
            <a:r>
              <a:rPr lang="fr-FR" dirty="0"/>
              <a:t> </a:t>
            </a:r>
            <a:r>
              <a:rPr lang="ru-RU" dirty="0"/>
              <a:t>фон Нейман («Основы К. М.», стр. 21-22).</a:t>
            </a:r>
            <a:endParaRPr lang="fr-FR" dirty="0"/>
          </a:p>
        </p:txBody>
      </p:sp>
    </p:spTree>
    <p:extLst>
      <p:ext uri="{BB962C8B-B14F-4D97-AF65-F5344CB8AC3E}">
        <p14:creationId xmlns:p14="http://schemas.microsoft.com/office/powerpoint/2010/main" val="21141661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429D8A-3306-406F-99A2-C2A6D397052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142DBD5-4C85-44C2-B1E9-BB2E96EDA4F9}"/>
              </a:ext>
            </a:extLst>
          </p:cNvPr>
          <p:cNvSpPr>
            <a:spLocks noGrp="1"/>
          </p:cNvSpPr>
          <p:nvPr>
            <p:ph idx="1"/>
          </p:nvPr>
        </p:nvSpPr>
        <p:spPr/>
        <p:txBody>
          <a:bodyPr/>
          <a:lstStyle/>
          <a:p>
            <a:r>
              <a:rPr lang="ru-RU" dirty="0"/>
              <a:t>Тот весьма полезный факт, что неравенство остается в силе для эрмитовых форм q(x,y),  неотрицательных, но не обязательно положительно определенных, по-видимому, был фольклором 1930-х годов и, возможно, раньше. Это доказано в специальной постановке Дж. фон Нейманом, а также Ф. </a:t>
            </a:r>
            <a:r>
              <a:rPr lang="ru-RU" dirty="0">
                <a:solidFill>
                  <a:srgbClr val="0000FF"/>
                </a:solidFill>
              </a:rPr>
              <a:t>Риссом и Б. Сёкефальви-Надь</a:t>
            </a:r>
            <a:r>
              <a:rPr lang="fr-FR" dirty="0">
                <a:solidFill>
                  <a:srgbClr val="0000FF"/>
                </a:solidFill>
              </a:rPr>
              <a:t>, </a:t>
            </a:r>
            <a:r>
              <a:rPr lang="ru-RU" dirty="0"/>
              <a:t>которые, кажется, не считали это новым. Именно эту общую форму </a:t>
            </a:r>
            <a:r>
              <a:rPr lang="ru-RU" dirty="0">
                <a:solidFill>
                  <a:srgbClr val="0000FF"/>
                </a:solidFill>
              </a:rPr>
              <a:t>Бурбаки называет «неравенством Коши-Шварца» </a:t>
            </a:r>
            <a:r>
              <a:rPr lang="ru-RU" dirty="0"/>
              <a:t>(EVT, V.3, Prop. 2). Их доказательство состоит из двух шагов. </a:t>
            </a:r>
            <a:endParaRPr lang="fr-FR" dirty="0"/>
          </a:p>
        </p:txBody>
      </p:sp>
    </p:spTree>
    <p:extLst>
      <p:ext uri="{BB962C8B-B14F-4D97-AF65-F5344CB8AC3E}">
        <p14:creationId xmlns:p14="http://schemas.microsoft.com/office/powerpoint/2010/main" val="6637885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A7BE6B-596F-48E7-B080-71A21003E706}"/>
              </a:ext>
            </a:extLst>
          </p:cNvPr>
          <p:cNvSpPr>
            <a:spLocks noGrp="1"/>
          </p:cNvSpPr>
          <p:nvPr>
            <p:ph idx="1"/>
          </p:nvPr>
        </p:nvSpPr>
        <p:spPr>
          <a:xfrm>
            <a:off x="457200" y="368660"/>
            <a:ext cx="8255260" cy="6210690"/>
          </a:xfrm>
        </p:spPr>
        <p:txBody>
          <a:bodyPr/>
          <a:lstStyle/>
          <a:p>
            <a:r>
              <a:rPr lang="ru-RU" sz="2200" dirty="0">
                <a:solidFill>
                  <a:srgbClr val="FF6600"/>
                </a:solidFill>
                <a:effectLst/>
                <a:ea typeface="SimSun" panose="02010600030101010101" pitchFamily="2" charset="-122"/>
                <a:cs typeface="Akshar Unicode" panose="00000400000000000000" pitchFamily="2" charset="0"/>
              </a:rPr>
              <a:t>Предвзятые мнения тоже могут препятствовать обобщению.  </a:t>
            </a:r>
            <a:r>
              <a:rPr lang="ru-RU" sz="2200" dirty="0">
                <a:solidFill>
                  <a:srgbClr val="0000FF"/>
                </a:solidFill>
                <a:effectLst/>
                <a:ea typeface="SimSun" panose="02010600030101010101" pitchFamily="2" charset="-122"/>
                <a:cs typeface="Akshar Unicode" panose="00000400000000000000" pitchFamily="2" charset="0"/>
              </a:rPr>
              <a:t>Харди и др.</a:t>
            </a:r>
            <a:r>
              <a:rPr lang="ru-RU" sz="2200" dirty="0">
                <a:effectLst/>
                <a:ea typeface="SimSun" panose="02010600030101010101" pitchFamily="2" charset="-122"/>
                <a:cs typeface="Akshar Unicode" panose="00000400000000000000" pitchFamily="2" charset="0"/>
              </a:rPr>
              <a:t> считали, что, в отличие от неравенства Коши, неравенство Гёльдера не может допускать алгебраического доказательства: «Неравенство Коши […] является предложением конечной алгебры […]. Признанным принципом является то, что доказательство такой теоремы должно включать только методы теории, к которой она принадлежит. [… Статус] теорем, таких как неравенство Гёльдера […], зависит от значения параметра </a:t>
            </a:r>
            <a:r>
              <a:rPr lang="en-US" sz="2200" i="1" dirty="0">
                <a:effectLst/>
                <a:ea typeface="SimSun" panose="02010600030101010101" pitchFamily="2" charset="-122"/>
                <a:cs typeface="Akshar Unicode" panose="00000400000000000000" pitchFamily="2" charset="0"/>
              </a:rPr>
              <a:t>k</a:t>
            </a:r>
            <a:r>
              <a:rPr lang="ru-RU" sz="2200" dirty="0">
                <a:effectLst/>
                <a:ea typeface="SimSun" panose="02010600030101010101" pitchFamily="2" charset="-122"/>
                <a:cs typeface="Akshar Unicode" panose="00000400000000000000" pitchFamily="2" charset="0"/>
              </a:rPr>
              <a:t>. Если </a:t>
            </a:r>
            <a:r>
              <a:rPr lang="en-US" sz="2200" i="1" dirty="0">
                <a:effectLst/>
                <a:ea typeface="SimSun" panose="02010600030101010101" pitchFamily="2" charset="-122"/>
                <a:cs typeface="Akshar Unicode" panose="00000400000000000000" pitchFamily="2" charset="0"/>
              </a:rPr>
              <a:t>k</a:t>
            </a:r>
            <a:r>
              <a:rPr lang="ru-RU" sz="2200" dirty="0">
                <a:effectLst/>
                <a:ea typeface="SimSun" panose="02010600030101010101" pitchFamily="2" charset="-122"/>
                <a:cs typeface="Akshar Unicode" panose="00000400000000000000" pitchFamily="2" charset="0"/>
              </a:rPr>
              <a:t> иррационально […], </a:t>
            </a:r>
            <a:r>
              <a:rPr lang="ru-RU" sz="2200" dirty="0">
                <a:solidFill>
                  <a:srgbClr val="0000FF"/>
                </a:solidFill>
                <a:effectLst/>
                <a:ea typeface="SimSun" panose="02010600030101010101" pitchFamily="2" charset="-122"/>
                <a:cs typeface="Akshar Unicode" panose="00000400000000000000" pitchFamily="2" charset="0"/>
              </a:rPr>
              <a:t>очевидно, что не может быть строго алгебраического доказательства</a:t>
            </a:r>
            <a:r>
              <a:rPr lang="ru-RU" sz="2200" dirty="0">
                <a:effectLst/>
                <a:ea typeface="SimSun" panose="02010600030101010101" pitchFamily="2" charset="-122"/>
                <a:cs typeface="Akshar Unicode" panose="00000400000000000000" pitchFamily="2" charset="0"/>
              </a:rPr>
              <a:t>». (указ. соч., стр. 7). Мы показали, что неравенство (Роджерса-) Гёльдера также может быть получено с помощью </a:t>
            </a:r>
            <a:r>
              <a:rPr lang="ru-RU" sz="2200" dirty="0">
                <a:solidFill>
                  <a:srgbClr val="008000"/>
                </a:solidFill>
                <a:effectLst/>
                <a:ea typeface="SimSun" panose="02010600030101010101" pitchFamily="2" charset="-122"/>
                <a:cs typeface="Akshar Unicode" panose="00000400000000000000" pitchFamily="2" charset="0"/>
              </a:rPr>
              <a:t>алгебраических тождеств</a:t>
            </a:r>
            <a:r>
              <a:rPr lang="ru-RU" sz="2200" dirty="0">
                <a:effectLst/>
                <a:ea typeface="SimSun" panose="02010600030101010101" pitchFamily="2" charset="-122"/>
                <a:cs typeface="Akshar Unicode" panose="00000400000000000000" pitchFamily="2" charset="0"/>
              </a:rPr>
              <a:t>, и что это приводит к </a:t>
            </a:r>
            <a:r>
              <a:rPr lang="ru-RU" sz="2200" dirty="0">
                <a:solidFill>
                  <a:srgbClr val="008000"/>
                </a:solidFill>
                <a:effectLst/>
                <a:ea typeface="SimSun" panose="02010600030101010101" pitchFamily="2" charset="-122"/>
                <a:cs typeface="Akshar Unicode" panose="00000400000000000000" pitchFamily="2" charset="0"/>
              </a:rPr>
              <a:t>новым, оптимальным улучшениям</a:t>
            </a:r>
            <a:r>
              <a:rPr lang="ru-RU" sz="2200" dirty="0">
                <a:effectLst/>
                <a:ea typeface="SimSun" panose="02010600030101010101" pitchFamily="2" charset="-122"/>
                <a:cs typeface="Akshar Unicode" panose="00000400000000000000" pitchFamily="2" charset="0"/>
              </a:rPr>
              <a:t> неравенства Гёльдера (</a:t>
            </a:r>
            <a:r>
              <a:rPr lang="fr-FR" sz="2200" dirty="0">
                <a:effectLst/>
                <a:ea typeface="SimSun" panose="02010600030101010101" pitchFamily="2" charset="-122"/>
                <a:cs typeface="Akshar Unicode" panose="00000400000000000000" pitchFamily="2" charset="0"/>
              </a:rPr>
              <a:t>S. </a:t>
            </a:r>
            <a:r>
              <a:rPr lang="en-US" sz="2200" dirty="0">
                <a:effectLst/>
                <a:ea typeface="SimSun" panose="02010600030101010101" pitchFamily="2" charset="-122"/>
                <a:cs typeface="Akshar Unicode" panose="00000400000000000000" pitchFamily="2" charset="0"/>
              </a:rPr>
              <a:t>Kichenassamy</a:t>
            </a:r>
            <a:r>
              <a:rPr lang="ru-RU" sz="2200" dirty="0">
                <a:effectLst/>
                <a:ea typeface="SimSun" panose="02010600030101010101" pitchFamily="2" charset="-122"/>
                <a:cs typeface="Akshar Unicode" panose="00000400000000000000" pitchFamily="2" charset="0"/>
              </a:rPr>
              <a:t>, 2010</a:t>
            </a:r>
            <a:r>
              <a:rPr lang="fr-FR" sz="2200" dirty="0">
                <a:effectLst/>
                <a:ea typeface="SimSun" panose="02010600030101010101" pitchFamily="2" charset="-122"/>
                <a:cs typeface="Akshar Unicode" panose="00000400000000000000" pitchFamily="2" charset="0"/>
              </a:rPr>
              <a:t>)</a:t>
            </a:r>
          </a:p>
          <a:p>
            <a:endParaRPr lang="fr-FR" dirty="0"/>
          </a:p>
        </p:txBody>
      </p:sp>
    </p:spTree>
    <p:extLst>
      <p:ext uri="{BB962C8B-B14F-4D97-AF65-F5344CB8AC3E}">
        <p14:creationId xmlns:p14="http://schemas.microsoft.com/office/powerpoint/2010/main" val="11276438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96525" y="2168861"/>
            <a:ext cx="8229600" cy="2295254"/>
          </a:xfrm>
        </p:spPr>
        <p:txBody>
          <a:bodyPr>
            <a:normAutofit/>
          </a:bodyPr>
          <a:lstStyle/>
          <a:p>
            <a:pPr marL="0" indent="0" algn="ctr"/>
            <a:br>
              <a:rPr lang="ru-RU" sz="3600" dirty="0"/>
            </a:br>
            <a:r>
              <a:rPr lang="ru-RU" sz="3600" dirty="0"/>
              <a:t>6. Вывод: результат нельзя отделить от дискурса, в который он встроен. </a:t>
            </a:r>
            <a:endParaRPr lang="fr-FR" altLang="fr-FR" b="1" dirty="0"/>
          </a:p>
        </p:txBody>
      </p:sp>
    </p:spTree>
    <p:extLst>
      <p:ext uri="{BB962C8B-B14F-4D97-AF65-F5344CB8AC3E}">
        <p14:creationId xmlns:p14="http://schemas.microsoft.com/office/powerpoint/2010/main" val="17534560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05547-FD83-4C84-9CDD-6B95B2AA1D94}"/>
              </a:ext>
            </a:extLst>
          </p:cNvPr>
          <p:cNvSpPr>
            <a:spLocks noGrp="1"/>
          </p:cNvSpPr>
          <p:nvPr>
            <p:ph type="title"/>
          </p:nvPr>
        </p:nvSpPr>
        <p:spPr>
          <a:xfrm>
            <a:off x="457199" y="152400"/>
            <a:ext cx="8165251" cy="846330"/>
          </a:xfrm>
        </p:spPr>
        <p:txBody>
          <a:bodyPr/>
          <a:lstStyle/>
          <a:p>
            <a:r>
              <a:rPr lang="az-Cyrl-AZ" dirty="0"/>
              <a:t>Мы убедились, что</a:t>
            </a:r>
            <a:endParaRPr lang="fr-FR" dirty="0"/>
          </a:p>
        </p:txBody>
      </p:sp>
      <p:sp>
        <p:nvSpPr>
          <p:cNvPr id="3" name="Espace réservé du contenu 2">
            <a:extLst>
              <a:ext uri="{FF2B5EF4-FFF2-40B4-BE49-F238E27FC236}">
                <a16:creationId xmlns:a16="http://schemas.microsoft.com/office/drawing/2014/main" id="{EA8F0338-BAFF-41BA-A906-4B41DBCA1723}"/>
              </a:ext>
            </a:extLst>
          </p:cNvPr>
          <p:cNvSpPr>
            <a:spLocks noGrp="1"/>
          </p:cNvSpPr>
          <p:nvPr>
            <p:ph idx="1"/>
          </p:nvPr>
        </p:nvSpPr>
        <p:spPr>
          <a:xfrm>
            <a:off x="116505" y="1000436"/>
            <a:ext cx="8505945" cy="5857564"/>
          </a:xfrm>
        </p:spPr>
        <p:txBody>
          <a:bodyPr/>
          <a:lstStyle/>
          <a:p>
            <a:pPr>
              <a:spcAft>
                <a:spcPts val="1000"/>
              </a:spcAft>
              <a:buFont typeface="Arial" panose="020B0604020202020204" pitchFamily="34" charset="0"/>
              <a:buChar char="•"/>
            </a:pPr>
            <a:r>
              <a:rPr lang="fr-FR" dirty="0">
                <a:solidFill>
                  <a:srgbClr val="0000FF"/>
                </a:solidFill>
                <a:effectLst/>
                <a:ea typeface="SimSun" panose="02010600030101010101" pitchFamily="2" charset="-122"/>
                <a:cs typeface="Akshar Unicode" panose="00000400000000000000" pitchFamily="2" charset="0"/>
              </a:rPr>
              <a:t>B. </a:t>
            </a:r>
            <a:r>
              <a:rPr lang="ru-RU" dirty="0">
                <a:solidFill>
                  <a:srgbClr val="0000FF"/>
                </a:solidFill>
                <a:effectLst/>
                <a:ea typeface="SimSun" panose="02010600030101010101" pitchFamily="2" charset="-122"/>
                <a:cs typeface="Akshar Unicode" panose="00000400000000000000" pitchFamily="2" charset="0"/>
              </a:rPr>
              <a:t>Буняковский </a:t>
            </a:r>
            <a:r>
              <a:rPr lang="ru-RU" dirty="0">
                <a:effectLst/>
                <a:ea typeface="SimSun" panose="02010600030101010101" pitchFamily="2" charset="-122"/>
                <a:cs typeface="Akshar Unicode" panose="00000400000000000000" pitchFamily="2" charset="0"/>
              </a:rPr>
              <a:t>нашел своё неравенство, потому что его интересовали средства, встречающиеся в </a:t>
            </a:r>
            <a:r>
              <a:rPr lang="ru-RU" dirty="0">
                <a:solidFill>
                  <a:srgbClr val="0000FF"/>
                </a:solidFill>
                <a:effectLst/>
                <a:ea typeface="SimSun" panose="02010600030101010101" pitchFamily="2" charset="-122"/>
                <a:cs typeface="Akshar Unicode" panose="00000400000000000000" pitchFamily="2" charset="0"/>
              </a:rPr>
              <a:t>статистике и вероятности</a:t>
            </a:r>
            <a:r>
              <a:rPr lang="ru-RU" dirty="0">
                <a:effectLst/>
                <a:ea typeface="SimSun" panose="02010600030101010101" pitchFamily="2" charset="-122"/>
                <a:cs typeface="Akshar Unicode" panose="00000400000000000000" pitchFamily="2" charset="0"/>
              </a:rPr>
              <a:t>,….</a:t>
            </a:r>
            <a:endParaRPr lang="fr-FR" dirty="0">
              <a:effectLst/>
              <a:ea typeface="SimSun" panose="02010600030101010101" pitchFamily="2" charset="-122"/>
              <a:cs typeface="Akshar Unicode" panose="00000400000000000000" pitchFamily="2" charset="0"/>
            </a:endParaRPr>
          </a:p>
          <a:p>
            <a:pPr>
              <a:spcAft>
                <a:spcPts val="1000"/>
              </a:spcAft>
              <a:buFont typeface="Arial" panose="020B0604020202020204" pitchFamily="34" charset="0"/>
              <a:buChar char="•"/>
            </a:pPr>
            <a:r>
              <a:rPr lang="ru-RU" dirty="0">
                <a:effectLst/>
                <a:ea typeface="SimSun" panose="02010600030101010101" pitchFamily="2" charset="-122"/>
                <a:cs typeface="Akshar Unicode" panose="00000400000000000000" pitchFamily="2" charset="0"/>
              </a:rPr>
              <a:t>… с </a:t>
            </a:r>
            <a:r>
              <a:rPr lang="ru-RU" dirty="0">
                <a:solidFill>
                  <a:srgbClr val="0000FF"/>
                </a:solidFill>
                <a:effectLst/>
                <a:ea typeface="SimSun" panose="02010600030101010101" pitchFamily="2" charset="-122"/>
                <a:cs typeface="Akshar Unicode" panose="00000400000000000000" pitchFamily="2" charset="0"/>
              </a:rPr>
              <a:t>математической точки зрения, унаследованной от Коши</a:t>
            </a:r>
            <a:r>
              <a:rPr lang="ru-RU" dirty="0">
                <a:effectLst/>
                <a:ea typeface="SimSun" panose="02010600030101010101" pitchFamily="2" charset="-122"/>
                <a:cs typeface="Akshar Unicode" panose="00000400000000000000" pitchFamily="2" charset="0"/>
              </a:rPr>
              <a:t>. Уникальное сочетание по тем временам.</a:t>
            </a:r>
            <a:endParaRPr lang="fr-FR" dirty="0">
              <a:effectLst/>
              <a:ea typeface="SimSun" panose="02010600030101010101" pitchFamily="2" charset="-122"/>
              <a:cs typeface="Akshar Unicode" panose="00000400000000000000" pitchFamily="2" charset="0"/>
            </a:endParaRPr>
          </a:p>
          <a:p>
            <a:pPr>
              <a:spcAft>
                <a:spcPts val="1000"/>
              </a:spcAft>
              <a:buFont typeface="Arial" panose="020B0604020202020204" pitchFamily="34" charset="0"/>
              <a:buChar char="•"/>
            </a:pPr>
            <a:r>
              <a:rPr lang="ru-RU" dirty="0">
                <a:effectLst/>
                <a:ea typeface="SimSun" panose="02010600030101010101" pitchFamily="2" charset="-122"/>
                <a:cs typeface="Akshar Unicode" panose="00000400000000000000" pitchFamily="2" charset="0"/>
              </a:rPr>
              <a:t> Различные </a:t>
            </a:r>
            <a:r>
              <a:rPr lang="ru-RU" dirty="0">
                <a:solidFill>
                  <a:srgbClr val="0000FF"/>
                </a:solidFill>
                <a:effectLst/>
                <a:ea typeface="SimSun" panose="02010600030101010101" pitchFamily="2" charset="-122"/>
                <a:cs typeface="Akshar Unicode" panose="00000400000000000000" pitchFamily="2" charset="0"/>
              </a:rPr>
              <a:t>доказательства</a:t>
            </a:r>
            <a:r>
              <a:rPr lang="ru-RU" dirty="0">
                <a:effectLst/>
                <a:ea typeface="SimSun" panose="02010600030101010101" pitchFamily="2" charset="-122"/>
                <a:cs typeface="Akshar Unicode" panose="00000400000000000000" pitchFamily="2" charset="0"/>
              </a:rPr>
              <a:t> современного неравенства также показывают, что мы имеем дело </a:t>
            </a:r>
            <a:r>
              <a:rPr lang="ru-RU" dirty="0">
                <a:solidFill>
                  <a:srgbClr val="0000FF"/>
                </a:solidFill>
                <a:effectLst/>
                <a:ea typeface="SimSun" panose="02010600030101010101" pitchFamily="2" charset="-122"/>
                <a:cs typeface="Akshar Unicode" panose="00000400000000000000" pitchFamily="2" charset="0"/>
              </a:rPr>
              <a:t>с несколькими взаимосвязанными результатами</a:t>
            </a:r>
            <a:r>
              <a:rPr lang="ru-RU" dirty="0">
                <a:effectLst/>
                <a:ea typeface="SimSun" panose="02010600030101010101" pitchFamily="2" charset="-122"/>
                <a:cs typeface="Akshar Unicode" panose="00000400000000000000" pitchFamily="2" charset="0"/>
              </a:rPr>
              <a:t>, но </a:t>
            </a:r>
            <a:r>
              <a:rPr lang="ru-RU" dirty="0">
                <a:solidFill>
                  <a:srgbClr val="FF6600"/>
                </a:solidFill>
                <a:effectLst/>
                <a:ea typeface="SimSun" panose="02010600030101010101" pitchFamily="2" charset="-122"/>
                <a:cs typeface="Akshar Unicode" panose="00000400000000000000" pitchFamily="2" charset="0"/>
              </a:rPr>
              <a:t>с совершенно разными математическими значениями.</a:t>
            </a:r>
          </a:p>
          <a:p>
            <a:pPr>
              <a:spcAft>
                <a:spcPts val="1000"/>
              </a:spcAft>
              <a:buFont typeface="Arial" panose="020B0604020202020204" pitchFamily="34" charset="0"/>
              <a:buChar char="•"/>
            </a:pPr>
            <a:r>
              <a:rPr lang="ru-RU" dirty="0">
                <a:effectLst/>
                <a:ea typeface="SimSun" panose="02010600030101010101" pitchFamily="2" charset="-122"/>
                <a:cs typeface="Akshar Unicode" panose="00000400000000000000" pitchFamily="2" charset="0"/>
              </a:rPr>
              <a:t>Каждая интерпретация делает </a:t>
            </a:r>
            <a:r>
              <a:rPr lang="ru-RU" dirty="0">
                <a:solidFill>
                  <a:srgbClr val="0000FF"/>
                </a:solidFill>
                <a:effectLst/>
                <a:ea typeface="SimSun" panose="02010600030101010101" pitchFamily="2" charset="-122"/>
                <a:cs typeface="Akshar Unicode" panose="00000400000000000000" pitchFamily="2" charset="0"/>
              </a:rPr>
              <a:t>некоторые обобщения естественными</a:t>
            </a:r>
            <a:r>
              <a:rPr lang="ru-RU" dirty="0">
                <a:effectLst/>
                <a:ea typeface="SimSun" panose="02010600030101010101" pitchFamily="2" charset="-122"/>
                <a:cs typeface="Akshar Unicode" panose="00000400000000000000" pitchFamily="2" charset="0"/>
              </a:rPr>
              <a:t> и </a:t>
            </a:r>
            <a:r>
              <a:rPr lang="ru-RU" dirty="0">
                <a:solidFill>
                  <a:srgbClr val="FF6600"/>
                </a:solidFill>
                <a:effectLst/>
                <a:ea typeface="SimSun" panose="02010600030101010101" pitchFamily="2" charset="-122"/>
                <a:cs typeface="Akshar Unicode" panose="00000400000000000000" pitchFamily="2" charset="0"/>
              </a:rPr>
              <a:t>затрудняет угадывание других обобщений</a:t>
            </a:r>
            <a:r>
              <a:rPr lang="ru-RU" dirty="0">
                <a:effectLst/>
                <a:ea typeface="SimSun" panose="02010600030101010101" pitchFamily="2" charset="-122"/>
                <a:cs typeface="Akshar Unicode" panose="00000400000000000000" pitchFamily="2" charset="0"/>
              </a:rPr>
              <a:t>.</a:t>
            </a:r>
          </a:p>
          <a:p>
            <a:pPr marL="114300" lvl="1" indent="0">
              <a:buNone/>
            </a:pPr>
            <a:endParaRPr lang="en-US" sz="2400" b="1" dirty="0">
              <a:solidFill>
                <a:srgbClr val="008000"/>
              </a:solidFill>
            </a:endParaRPr>
          </a:p>
          <a:p>
            <a:pPr marL="514350" indent="-514350">
              <a:buAutoNum type="arabicPeriod"/>
            </a:pPr>
            <a:endParaRPr lang="en-US" dirty="0"/>
          </a:p>
        </p:txBody>
      </p:sp>
    </p:spTree>
    <p:extLst>
      <p:ext uri="{BB962C8B-B14F-4D97-AF65-F5344CB8AC3E}">
        <p14:creationId xmlns:p14="http://schemas.microsoft.com/office/powerpoint/2010/main" val="179724269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05547-FD83-4C84-9CDD-6B95B2AA1D94}"/>
              </a:ext>
            </a:extLst>
          </p:cNvPr>
          <p:cNvSpPr>
            <a:spLocks noGrp="1"/>
          </p:cNvSpPr>
          <p:nvPr>
            <p:ph type="title"/>
          </p:nvPr>
        </p:nvSpPr>
        <p:spPr>
          <a:xfrm>
            <a:off x="457199" y="152400"/>
            <a:ext cx="8165251" cy="1371600"/>
          </a:xfrm>
        </p:spPr>
        <p:txBody>
          <a:bodyPr/>
          <a:lstStyle/>
          <a:p>
            <a:r>
              <a:rPr lang="ru-RU" dirty="0"/>
              <a:t>Это говорит о том, что:</a:t>
            </a:r>
            <a:br>
              <a:rPr lang="ru-RU" dirty="0"/>
            </a:br>
            <a:endParaRPr lang="ru-RU" dirty="0"/>
          </a:p>
        </p:txBody>
      </p:sp>
      <p:sp>
        <p:nvSpPr>
          <p:cNvPr id="3" name="Espace réservé du contenu 2">
            <a:extLst>
              <a:ext uri="{FF2B5EF4-FFF2-40B4-BE49-F238E27FC236}">
                <a16:creationId xmlns:a16="http://schemas.microsoft.com/office/drawing/2014/main" id="{EA8F0338-BAFF-41BA-A906-4B41DBCA1723}"/>
              </a:ext>
            </a:extLst>
          </p:cNvPr>
          <p:cNvSpPr>
            <a:spLocks noGrp="1"/>
          </p:cNvSpPr>
          <p:nvPr>
            <p:ph idx="1"/>
          </p:nvPr>
        </p:nvSpPr>
        <p:spPr>
          <a:xfrm>
            <a:off x="319027" y="1628800"/>
            <a:ext cx="8505945" cy="4953000"/>
          </a:xfrm>
        </p:spPr>
        <p:txBody>
          <a:bodyPr/>
          <a:lstStyle/>
          <a:p>
            <a:pPr marL="514350" indent="-514350">
              <a:buAutoNum type="arabicPeriod"/>
            </a:pPr>
            <a:r>
              <a:rPr lang="ru-RU" sz="2400" dirty="0"/>
              <a:t>Математика </a:t>
            </a:r>
            <a:r>
              <a:rPr lang="ru-RU" sz="2400" dirty="0">
                <a:solidFill>
                  <a:srgbClr val="0000FF"/>
                </a:solidFill>
              </a:rPr>
              <a:t>в общении </a:t>
            </a:r>
            <a:r>
              <a:rPr lang="ru-RU" sz="2400" dirty="0"/>
              <a:t>- это дискурс.</a:t>
            </a:r>
            <a:endParaRPr lang="fr-FR" sz="2400" dirty="0"/>
          </a:p>
          <a:p>
            <a:pPr marL="514350" indent="-514350">
              <a:buAutoNum type="arabicPeriod"/>
            </a:pPr>
            <a:r>
              <a:rPr lang="ru-RU" sz="2400" dirty="0"/>
              <a:t>Теоремы </a:t>
            </a:r>
            <a:r>
              <a:rPr lang="ru-RU" sz="2400" dirty="0">
                <a:solidFill>
                  <a:srgbClr val="0000FF"/>
                </a:solidFill>
              </a:rPr>
              <a:t>получают смысл </a:t>
            </a:r>
            <a:r>
              <a:rPr lang="ru-RU" sz="2400" dirty="0"/>
              <a:t>из того </a:t>
            </a:r>
            <a:r>
              <a:rPr lang="ru-RU" sz="2400" dirty="0">
                <a:solidFill>
                  <a:srgbClr val="0000FF"/>
                </a:solidFill>
              </a:rPr>
              <a:t>аподиктического дискурса</a:t>
            </a:r>
            <a:r>
              <a:rPr lang="ru-RU" sz="2400" dirty="0"/>
              <a:t>, в котором они возникают.</a:t>
            </a:r>
            <a:endParaRPr lang="fr-FR" sz="2400" dirty="0"/>
          </a:p>
          <a:p>
            <a:pPr marL="514350" indent="-514350">
              <a:buAutoNum type="arabicPeriod"/>
            </a:pPr>
            <a:r>
              <a:rPr lang="ru-RU" sz="2400" dirty="0"/>
              <a:t>В </a:t>
            </a:r>
            <a:r>
              <a:rPr lang="ru-RU" sz="2400" dirty="0">
                <a:solidFill>
                  <a:srgbClr val="0000FF"/>
                </a:solidFill>
              </a:rPr>
              <a:t>обучении</a:t>
            </a:r>
            <a:r>
              <a:rPr lang="ru-RU" sz="2400" dirty="0"/>
              <a:t> представляется целесообразным </a:t>
            </a:r>
            <a:r>
              <a:rPr lang="ru-RU" sz="2400" dirty="0">
                <a:solidFill>
                  <a:srgbClr val="0000FF"/>
                </a:solidFill>
              </a:rPr>
              <a:t>обозначать теоремы по их значению</a:t>
            </a:r>
            <a:r>
              <a:rPr lang="fr-FR" sz="2400" dirty="0"/>
              <a:t>;</a:t>
            </a:r>
            <a:r>
              <a:rPr lang="ru-RU" sz="2400" dirty="0"/>
              <a:t> при необходимости добавлять </a:t>
            </a:r>
            <a:r>
              <a:rPr lang="ru-RU" sz="2400" dirty="0">
                <a:solidFill>
                  <a:srgbClr val="0000FF"/>
                </a:solidFill>
              </a:rPr>
              <a:t>имена только к доказательствам </a:t>
            </a:r>
            <a:r>
              <a:rPr lang="ru-RU" sz="2400" dirty="0"/>
              <a:t>или рассуждениям. Приведите несколько доказательств «той же» теоремы.</a:t>
            </a:r>
            <a:endParaRPr lang="fr-FR" sz="2400" dirty="0"/>
          </a:p>
          <a:p>
            <a:pPr marL="114300" lvl="1" indent="0">
              <a:buNone/>
            </a:pPr>
            <a:endParaRPr lang="en-US" sz="2400" b="1" dirty="0">
              <a:solidFill>
                <a:srgbClr val="008000"/>
              </a:solidFill>
            </a:endParaRPr>
          </a:p>
          <a:p>
            <a:pPr marL="514350" indent="-514350">
              <a:buAutoNum type="arabicPeriod"/>
            </a:pPr>
            <a:endParaRPr lang="en-US" dirty="0"/>
          </a:p>
        </p:txBody>
      </p:sp>
    </p:spTree>
    <p:extLst>
      <p:ext uri="{BB962C8B-B14F-4D97-AF65-F5344CB8AC3E}">
        <p14:creationId xmlns:p14="http://schemas.microsoft.com/office/powerpoint/2010/main" val="23172107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916048"/>
          </a:xfrm>
        </p:spPr>
        <p:txBody>
          <a:bodyPr>
            <a:normAutofit/>
          </a:bodyPr>
          <a:lstStyle/>
          <a:p>
            <a:r>
              <a:rPr lang="az-Cyrl-AZ" dirty="0"/>
              <a:t>Цели.</a:t>
            </a:r>
            <a:endParaRPr lang="en-US" dirty="0"/>
          </a:p>
        </p:txBody>
      </p:sp>
      <p:sp>
        <p:nvSpPr>
          <p:cNvPr id="4" name="Espace réservé du contenu 3"/>
          <p:cNvSpPr>
            <a:spLocks noGrp="1"/>
          </p:cNvSpPr>
          <p:nvPr>
            <p:ph idx="1"/>
          </p:nvPr>
        </p:nvSpPr>
        <p:spPr>
          <a:xfrm>
            <a:off x="206515" y="1268759"/>
            <a:ext cx="8287436" cy="5355595"/>
          </a:xfrm>
        </p:spPr>
        <p:txBody>
          <a:bodyPr/>
          <a:lstStyle/>
          <a:p>
            <a:pPr marL="514350" indent="-514350">
              <a:buFont typeface="+mj-lt"/>
              <a:buAutoNum type="arabicPeriod"/>
            </a:pPr>
            <a:r>
              <a:rPr lang="az-Cyrl-AZ" sz="2200" dirty="0"/>
              <a:t>Исследовать, </a:t>
            </a:r>
            <a:r>
              <a:rPr lang="az-Cyrl-AZ" sz="2200" dirty="0">
                <a:solidFill>
                  <a:srgbClr val="0000FF"/>
                </a:solidFill>
              </a:rPr>
              <a:t>почему</a:t>
            </a:r>
            <a:r>
              <a:rPr lang="az-Cyrl-AZ" sz="2200" dirty="0"/>
              <a:t> неравенство Коши-Буняковского для интегралов было получено </a:t>
            </a:r>
            <a:r>
              <a:rPr lang="fr-FR" sz="2200" dirty="0"/>
              <a:t>B. </a:t>
            </a:r>
            <a:r>
              <a:rPr lang="az-Cyrl-AZ" sz="2200" dirty="0"/>
              <a:t>Я. Буняковским, но пропущено другими авторами того же периода.</a:t>
            </a:r>
            <a:endParaRPr lang="fr-FR" sz="2200" dirty="0"/>
          </a:p>
          <a:p>
            <a:pPr marL="514350" indent="-514350">
              <a:buFont typeface="+mj-lt"/>
              <a:buAutoNum type="arabicPeriod"/>
            </a:pPr>
            <a:r>
              <a:rPr lang="az-Cyrl-AZ" sz="2200" dirty="0"/>
              <a:t>Показать, что неравенство «Коши-Буняковского-Шварца» − не единичный результат, а </a:t>
            </a:r>
            <a:r>
              <a:rPr lang="az-Cyrl-AZ" sz="2200" dirty="0">
                <a:solidFill>
                  <a:srgbClr val="0000FF"/>
                </a:solidFill>
              </a:rPr>
              <a:t>объединение нескольких результатов </a:t>
            </a:r>
            <a:r>
              <a:rPr lang="az-Cyrl-AZ" sz="2200" dirty="0"/>
              <a:t>с разными</a:t>
            </a:r>
            <a:r>
              <a:rPr lang="fr-FR" sz="2200" dirty="0"/>
              <a:t> </a:t>
            </a:r>
            <a:r>
              <a:rPr lang="az-Cyrl-AZ" sz="2200" dirty="0">
                <a:solidFill>
                  <a:srgbClr val="0000FF"/>
                </a:solidFill>
              </a:rPr>
              <a:t>математическими смыслами</a:t>
            </a:r>
            <a:r>
              <a:rPr lang="az-Cyrl-AZ" sz="2200" dirty="0"/>
              <a:t>: проекция, следствие выпуклости, аппроксимация методом наименьших квадратов, замаскированная идентичность и т. д.</a:t>
            </a:r>
          </a:p>
          <a:p>
            <a:pPr marL="514350" indent="-514350">
              <a:buFont typeface="+mj-lt"/>
              <a:buAutoNum type="arabicPeriod"/>
            </a:pPr>
            <a:r>
              <a:rPr lang="az-Cyrl-AZ" sz="2200" dirty="0"/>
              <a:t>Главный момент, который также полезен в других задачах истории математики: </a:t>
            </a:r>
            <a:r>
              <a:rPr lang="az-Cyrl-AZ" sz="2200" dirty="0">
                <a:solidFill>
                  <a:srgbClr val="0000FF"/>
                </a:solidFill>
              </a:rPr>
              <a:t>нельзя отделить теорему от ее доказательства</a:t>
            </a:r>
            <a:r>
              <a:rPr lang="az-Cyrl-AZ" sz="2200" dirty="0"/>
              <a:t> или от </a:t>
            </a:r>
            <a:r>
              <a:rPr lang="az-Cyrl-AZ" sz="2200" dirty="0">
                <a:solidFill>
                  <a:srgbClr val="0000FF"/>
                </a:solidFill>
              </a:rPr>
              <a:t>математического дискурса</a:t>
            </a:r>
            <a:r>
              <a:rPr lang="az-Cyrl-AZ" sz="2200" dirty="0"/>
              <a:t>, в который она встроена.</a:t>
            </a:r>
          </a:p>
          <a:p>
            <a:endParaRPr lang="en-US" dirty="0"/>
          </a:p>
        </p:txBody>
      </p:sp>
    </p:spTree>
    <p:extLst>
      <p:ext uri="{BB962C8B-B14F-4D97-AF65-F5344CB8AC3E}">
        <p14:creationId xmlns:p14="http://schemas.microsoft.com/office/powerpoint/2010/main" val="418707755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05547-FD83-4C84-9CDD-6B95B2AA1D94}"/>
              </a:ext>
            </a:extLst>
          </p:cNvPr>
          <p:cNvSpPr>
            <a:spLocks noGrp="1"/>
          </p:cNvSpPr>
          <p:nvPr>
            <p:ph type="title"/>
          </p:nvPr>
        </p:nvSpPr>
        <p:spPr>
          <a:xfrm>
            <a:off x="457199" y="152400"/>
            <a:ext cx="8165251" cy="621305"/>
          </a:xfrm>
        </p:spPr>
        <p:txBody>
          <a:bodyPr>
            <a:normAutofit fontScale="90000"/>
          </a:bodyPr>
          <a:lstStyle/>
          <a:p>
            <a:r>
              <a:rPr lang="ru-RU" sz="3600" dirty="0"/>
              <a:t>Вывод</a:t>
            </a:r>
            <a:endParaRPr lang="fr-FR" dirty="0"/>
          </a:p>
        </p:txBody>
      </p:sp>
      <p:sp>
        <p:nvSpPr>
          <p:cNvPr id="3" name="Espace réservé du contenu 2">
            <a:extLst>
              <a:ext uri="{FF2B5EF4-FFF2-40B4-BE49-F238E27FC236}">
                <a16:creationId xmlns:a16="http://schemas.microsoft.com/office/drawing/2014/main" id="{EA8F0338-BAFF-41BA-A906-4B41DBCA1723}"/>
              </a:ext>
            </a:extLst>
          </p:cNvPr>
          <p:cNvSpPr>
            <a:spLocks noGrp="1"/>
          </p:cNvSpPr>
          <p:nvPr>
            <p:ph idx="1"/>
          </p:nvPr>
        </p:nvSpPr>
        <p:spPr>
          <a:xfrm>
            <a:off x="253097" y="944959"/>
            <a:ext cx="8573453" cy="5760641"/>
          </a:xfrm>
        </p:spPr>
        <p:txBody>
          <a:bodyPr/>
          <a:lstStyle/>
          <a:p>
            <a:pPr marL="0" indent="0"/>
            <a:r>
              <a:rPr lang="ru-RU" sz="2400" dirty="0"/>
              <a:t>Таким образом, различные </a:t>
            </a:r>
            <a:r>
              <a:rPr lang="ru-RU" sz="2400" dirty="0">
                <a:solidFill>
                  <a:srgbClr val="0000FF"/>
                </a:solidFill>
              </a:rPr>
              <a:t>интерпретации неравенства </a:t>
            </a:r>
            <a:r>
              <a:rPr lang="fr-FR" sz="2400" dirty="0">
                <a:solidFill>
                  <a:srgbClr val="0000FF"/>
                </a:solidFill>
              </a:rPr>
              <a:t>B. </a:t>
            </a:r>
            <a:r>
              <a:rPr lang="ru-RU" sz="2400" dirty="0">
                <a:solidFill>
                  <a:srgbClr val="0000FF"/>
                </a:solidFill>
              </a:rPr>
              <a:t>Буняковского не</a:t>
            </a:r>
            <a:r>
              <a:rPr lang="ru-RU" sz="2400" dirty="0"/>
              <a:t> являются дальнейшим развитием одной идеи, </a:t>
            </a:r>
            <a:r>
              <a:rPr lang="ru-RU" sz="2400" dirty="0">
                <a:solidFill>
                  <a:srgbClr val="0000FF"/>
                </a:solidFill>
              </a:rPr>
              <a:t>как вложенные матрешки</a:t>
            </a:r>
            <a:r>
              <a:rPr lang="ru-RU" sz="2400" dirty="0"/>
              <a:t>, каждая из которых является копией следующей, только меньшего размера, но, скорее, напоминающих </a:t>
            </a:r>
            <a:r>
              <a:rPr lang="ru-RU" sz="2400" dirty="0">
                <a:solidFill>
                  <a:srgbClr val="00B050"/>
                </a:solidFill>
              </a:rPr>
              <a:t>яйца Фаберже</a:t>
            </a:r>
            <a:r>
              <a:rPr lang="fr-FR" sz="2400" dirty="0"/>
              <a:t>,</a:t>
            </a:r>
            <a:r>
              <a:rPr lang="ru-RU" sz="2400" dirty="0"/>
              <a:t> </a:t>
            </a:r>
            <a:r>
              <a:rPr lang="ru-RU" sz="2400" dirty="0">
                <a:solidFill>
                  <a:srgbClr val="00B050"/>
                </a:solidFill>
              </a:rPr>
              <a:t>каждое с «сюрпризом»: </a:t>
            </a:r>
            <a:r>
              <a:rPr lang="ru-RU" sz="2400" dirty="0"/>
              <a:t>внешний (более новый) слой не указывает на то, что содержится во внутреннем (прошлом).</a:t>
            </a:r>
            <a:endParaRPr lang="fr-FR" sz="2400" dirty="0"/>
          </a:p>
          <a:p>
            <a:pPr marL="0" indent="0"/>
            <a:r>
              <a:rPr lang="ru-RU" sz="2400" dirty="0"/>
              <a:t> Вот почему </a:t>
            </a:r>
            <a:r>
              <a:rPr lang="ru-RU" sz="2400" dirty="0">
                <a:solidFill>
                  <a:srgbClr val="0000FF"/>
                </a:solidFill>
              </a:rPr>
              <a:t>историческое исследование </a:t>
            </a:r>
            <a:r>
              <a:rPr lang="ru-RU" sz="2400" dirty="0"/>
              <a:t>обеспечивает более глубокое понимание современной математики, которое невозможно осознать только на современном этапе.</a:t>
            </a:r>
            <a:endParaRPr lang="fr-FR" sz="2400" dirty="0"/>
          </a:p>
          <a:p>
            <a:pPr marL="0" indent="0"/>
            <a:r>
              <a:rPr lang="ru-RU" i="1" dirty="0"/>
              <a:t>См., Например, недавно обнаруженное Третье Императорское яйцо 1887 года, Diamond Treillis 1892 года или Ландыши 1898 года, которые иллюстрируют различные типы «сюрпризов». </a:t>
            </a:r>
            <a:endParaRPr lang="fr-FR" i="1" dirty="0"/>
          </a:p>
          <a:p>
            <a:pPr marL="514350" indent="-514350">
              <a:buAutoNum type="arabicPeriod"/>
            </a:pPr>
            <a:endParaRPr lang="en-US" sz="2400" dirty="0"/>
          </a:p>
          <a:p>
            <a:pPr marL="114300" lvl="1" indent="0">
              <a:buNone/>
            </a:pPr>
            <a:endParaRPr lang="en-US" sz="2400" b="1" dirty="0">
              <a:solidFill>
                <a:srgbClr val="008000"/>
              </a:solidFill>
            </a:endParaRPr>
          </a:p>
          <a:p>
            <a:pPr marL="514350" indent="-514350">
              <a:buAutoNum type="arabicPeriod"/>
            </a:pPr>
            <a:endParaRPr lang="en-US" dirty="0"/>
          </a:p>
        </p:txBody>
      </p:sp>
    </p:spTree>
    <p:extLst>
      <p:ext uri="{BB962C8B-B14F-4D97-AF65-F5344CB8AC3E}">
        <p14:creationId xmlns:p14="http://schemas.microsoft.com/office/powerpoint/2010/main" val="12330478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B5CB6-22BF-483E-96B5-0C899B7DE3B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5EAAB5-2AA0-4DF5-95CA-D43F443966C0}"/>
              </a:ext>
            </a:extLst>
          </p:cNvPr>
          <p:cNvSpPr>
            <a:spLocks noGrp="1"/>
          </p:cNvSpPr>
          <p:nvPr>
            <p:ph idx="1"/>
          </p:nvPr>
        </p:nvSpPr>
        <p:spPr/>
        <p:txBody>
          <a:bodyPr/>
          <a:lstStyle/>
          <a:p>
            <a:pPr algn="ctr"/>
            <a:r>
              <a:rPr lang="az-Cyrl-AZ" sz="5400" dirty="0">
                <a:solidFill>
                  <a:srgbClr val="0000FF"/>
                </a:solidFill>
              </a:rPr>
              <a:t>Благодарю за внимание.</a:t>
            </a:r>
            <a:endParaRPr lang="fr-FR" sz="5400" dirty="0">
              <a:solidFill>
                <a:srgbClr val="0000FF"/>
              </a:solidFill>
            </a:endParaRPr>
          </a:p>
        </p:txBody>
      </p:sp>
    </p:spTree>
    <p:extLst>
      <p:ext uri="{BB962C8B-B14F-4D97-AF65-F5344CB8AC3E}">
        <p14:creationId xmlns:p14="http://schemas.microsoft.com/office/powerpoint/2010/main" val="24413644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4B521B-B320-4C8F-A9FE-2C61D2B05B19}"/>
              </a:ext>
            </a:extLst>
          </p:cNvPr>
          <p:cNvSpPr>
            <a:spLocks noGrp="1"/>
          </p:cNvSpPr>
          <p:nvPr>
            <p:ph type="title"/>
          </p:nvPr>
        </p:nvSpPr>
        <p:spPr>
          <a:xfrm>
            <a:off x="457199" y="593684"/>
            <a:ext cx="7940225" cy="930315"/>
          </a:xfrm>
        </p:spPr>
        <p:txBody>
          <a:bodyPr/>
          <a:lstStyle/>
          <a:p>
            <a:r>
              <a:rPr lang="ru-RU" dirty="0"/>
              <a:t>Примечания и ссылки </a:t>
            </a:r>
            <a:endParaRPr lang="fr-FR" dirty="0"/>
          </a:p>
        </p:txBody>
      </p:sp>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p:txBody>
          <a:bodyPr/>
          <a:lstStyle/>
          <a:p>
            <a:pPr algn="just"/>
            <a:r>
              <a:rPr lang="fr-FR" sz="1800" dirty="0">
                <a:effectLst/>
                <a:latin typeface="Times New Roman" panose="02020603050405020304" pitchFamily="18" charset="0"/>
                <a:ea typeface="SimSun" panose="02010600030101010101" pitchFamily="2" charset="-122"/>
                <a:cs typeface="Akshar Unicode" panose="00000400000000000000" pitchFamily="2" charset="0"/>
              </a:rPr>
              <a:t>C.A.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Andréieff</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Викторъ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Яковлевичъ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Буняковскiй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Некрологическiй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очеркъ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Communications de la Société mathématique de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Kharkow</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2ème série, (1889), </a:t>
            </a:r>
            <a:r>
              <a:rPr lang="fr-FR" sz="1800" b="1" dirty="0">
                <a:effectLst/>
                <a:latin typeface="Times New Roman" panose="02020603050405020304" pitchFamily="18" charset="0"/>
                <a:ea typeface="SimSun" panose="02010600030101010101" pitchFamily="2" charset="-122"/>
                <a:cs typeface="Akshar Unicode" panose="00000400000000000000" pitchFamily="2" charset="0"/>
              </a:rPr>
              <a:t>2</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:1-2, 149–161. К.А.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Андреевъ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Викторъ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Яковлевичъ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Буняковскiй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Некрологическiй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очеркъ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Сообщ</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Харьков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матем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общ</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Вторая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сер</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2:1-2 (1889), 149–161.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Среди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других</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аналитических</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статей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назовём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Мельников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И.Г.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Работы</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Буняковского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теории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чисел</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Труды</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Института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истории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естествознания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техники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АН СССР, 17 (1957),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стр</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270–286;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Описание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празднования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докторского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юбилея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вице-президента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Академии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наук</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академика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Буняковского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мая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1875 г.»,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Санкт-Петербург</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Россия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1876;.</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 Barrow-Green (2009). « From cascades to calculus: Rolle’s Theorem.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 Oxford Handbook of the History of Mathematics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(eds. Eleanor Robson, Jacqueline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Stedall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Oxford University Press, 737- 754.</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124121091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21550" y="1583795"/>
            <a:ext cx="7620000" cy="4725524"/>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N.S. Barnett, S. S. Dragomir, 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Gomm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(2010). On some integral inequalities related to the Cauchy-</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Bunyakovsky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-Schwarz inequality,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Applied Mathematics Letters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(2010) 1008-1012</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E.F.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Beckenbach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R. Bellman (1961).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Inequalities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Springer.</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Bouniakowksy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В. Я.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Буняковскiй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Sur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quelques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inégalités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concernant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les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intégrales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ordinaires et les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intégrales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aux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différences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finies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in the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Mém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l’Acad</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Imp. Sci. de St.-</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Pétersbourg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VIIe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sér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 N°9,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juil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1859), 1-18.</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Викторъ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Яковлевичъ</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Буняковскiй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(1846).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Основанія</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Математической</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Теорія</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Вѣроятностей</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[Foundations of the Mathematical Theory of Probability], 1846.</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30539998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457200" y="413666"/>
            <a:ext cx="7620000" cy="4050449"/>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Florian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Cajori</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A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History</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Mathematical</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Notations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(vol. 1, Open Court, London, 1928), For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signs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inequality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§188, p. 199 ;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also</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his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A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History</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Mathematics</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(AMS, 2000 [First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ed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1893]), p. 157 : «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signs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inequality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in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wide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sense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were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first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used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about a century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later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than</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Harriott</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by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Parisian</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hydrographer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Pierre Bouguer »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with</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reference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to P. H.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Fuss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Corresp</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Math. Phys.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I, 1843, p. 304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Encyclopédie des sc. math.</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 I, vol. I, 1904, p. 23.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Знаки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неравенства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в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широком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смысле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были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впервые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использованы</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примерно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столетие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позже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чем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у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Харриота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парижским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гидрографом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Пьером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Бугером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ссылкой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P.H.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Fuss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Corresp</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Математика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Phys., I, 1843, с. 304;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Encyclopédie des sc. math.,</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Т. I, vol. I, 1904, с. 23.]</a:t>
            </a:r>
          </a:p>
          <a:p>
            <a:pPr algn="just">
              <a:lnSpc>
                <a:spcPct val="115000"/>
              </a:lnSpc>
              <a:spcAft>
                <a:spcPts val="1000"/>
              </a:spcAft>
            </a:pP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endParaRPr lang="fr-FR" dirty="0"/>
          </a:p>
        </p:txBody>
      </p:sp>
    </p:spTree>
    <p:extLst>
      <p:ext uri="{BB962C8B-B14F-4D97-AF65-F5344CB8AC3E}">
        <p14:creationId xmlns:p14="http://schemas.microsoft.com/office/powerpoint/2010/main" val="391514948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908720"/>
                <a:ext cx="7620000" cy="5712498"/>
              </a:xfrm>
            </p:spPr>
            <p:txBody>
              <a:bodyPr/>
              <a:lstStyle/>
              <a:p>
                <a:pPr algn="just">
                  <a:lnSpc>
                    <a:spcPct val="115000"/>
                  </a:lnSpc>
                  <a:spcAft>
                    <a:spcPts val="1000"/>
                  </a:spcAft>
                  <a:buAutoNum type="alphaU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 Cauchy (1821).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Cours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d’Analyse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l’École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Royale Polytechnique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Note II, « Sur les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formules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qui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résultent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l’emploi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signe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ou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 et sur les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moyennes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entre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plusieurs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quantités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pp 360-377.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Œuvres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Complètes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d’Augustin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Cauchy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sér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 t. III, Académie des Sciences, Paris, 1882-1974.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Cauchy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does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not use an index notation.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two</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sets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numbers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are </a:t>
                </a:r>
                <a14:m>
                  <m:oMath xmlns:m="http://schemas.openxmlformats.org/officeDocument/2006/math">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r>
                      <a:rPr lang="fr-FR" sz="1800" i="1">
                        <a:effectLst/>
                        <a:latin typeface="Cambria Math" panose="02040503050406030204" pitchFamily="18" charset="0"/>
                        <a:ea typeface="SimSun" panose="02010600030101010101" pitchFamily="2" charset="-122"/>
                        <a:cs typeface="Akshar Unicode" panose="00000400000000000000" pitchFamily="2" charset="0"/>
                      </a:rPr>
                      <m:t>, </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 </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and </a:t>
                </a:r>
                <a14:m>
                  <m:oMath xmlns:m="http://schemas.openxmlformats.org/officeDocument/2006/math">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and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sums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are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indicated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by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their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first few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terms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as in </a:t>
                </a:r>
                <a14:m>
                  <m:oMath xmlns:m="http://schemas.openxmlformats.org/officeDocument/2006/math">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or </a:t>
                </a:r>
                <a14:m>
                  <m:oMath xmlns:m="http://schemas.openxmlformats.org/officeDocument/2006/math">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Коши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не</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использовал</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индексы</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в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обозначениях</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Два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набора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чисел</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14:m>
                  <m:oMath xmlns:m="http://schemas.openxmlformats.org/officeDocument/2006/math">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  </a:t>
                </a:r>
                <a14:m>
                  <m:oMath xmlns:m="http://schemas.openxmlformats.org/officeDocument/2006/math">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суммы</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обозначались</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нескольким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первым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членам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14:m>
                  <m:oMath xmlns:m="http://schemas.openxmlformats.org/officeDocument/2006/math">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r>
                      <a:rPr lang="fr-FR" sz="1800" i="1">
                        <a:effectLst/>
                        <a:latin typeface="Cambria Math" panose="02040503050406030204" pitchFamily="18" charset="0"/>
                        <a:ea typeface="SimSun" panose="02010600030101010101" pitchFamily="2" charset="-122"/>
                        <a:cs typeface="Cambria Math" panose="02040503050406030204" pitchFamily="18" charset="0"/>
                      </a:rPr>
                      <m:t>⋯</m:t>
                    </m:r>
                  </m:oMath>
                </a14:m>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или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14:m>
                  <m:oMath xmlns:m="http://schemas.openxmlformats.org/officeDocument/2006/math">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r>
                      <a:rPr lang="fr-FR" sz="1800" i="1">
                        <a:effectLst/>
                        <a:latin typeface="Cambria Math" panose="02040503050406030204" pitchFamily="18" charset="0"/>
                        <a:ea typeface="SimSun" panose="02010600030101010101" pitchFamily="2" charset="-122"/>
                        <a:cs typeface="Cambria Math" panose="02040503050406030204" pitchFamily="18" charset="0"/>
                      </a:rPr>
                      <m:t>⋯</m:t>
                    </m:r>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d>
                          <m:d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dPr>
                          <m:e>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Akshar Unicode" panose="00000400000000000000" pitchFamily="2" charset="0"/>
                                  </a:rPr>
                                  <m:t>𝑎</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sSup>
                              <m:sSupPr>
                                <m:ctrlPr>
                                  <a:rPr lang="fr-FR" sz="1800" i="1">
                                    <a:effectLst/>
                                    <a:latin typeface="Cambria Math" panose="02040503050406030204" pitchFamily="18" charset="0"/>
                                    <a:ea typeface="SimSun" panose="02010600030101010101" pitchFamily="2" charset="-122"/>
                                    <a:cs typeface="Akshar Unicode" panose="00000400000000000000" pitchFamily="2" charset="0"/>
                                  </a:rPr>
                                </m:ctrlPr>
                              </m:sSupPr>
                              <m:e>
                                <m:r>
                                  <a:rPr lang="fr-FR" sz="1800" i="1">
                                    <a:effectLst/>
                                    <a:latin typeface="Cambria Math" panose="02040503050406030204" pitchFamily="18" charset="0"/>
                                    <a:ea typeface="SimSun" panose="02010600030101010101" pitchFamily="2" charset="-122"/>
                                    <a:cs typeface="Times New Roman" panose="02020603050405020304" pitchFamily="18" charset="0"/>
                                  </a:rPr>
                                  <m:t>𝛼</m:t>
                                </m:r>
                              </m:e>
                              <m: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sup>
                            </m:sSup>
                          </m:e>
                        </m:d>
                      </m:e>
                      <m:sup>
                        <m:r>
                          <a:rPr lang="fr-FR" sz="1800" i="1">
                            <a:effectLst/>
                            <a:latin typeface="Cambria Math" panose="02040503050406030204" pitchFamily="18" charset="0"/>
                            <a:ea typeface="SimSun" panose="02010600030101010101" pitchFamily="2" charset="-122"/>
                            <a:cs typeface="Akshar Unicode" panose="00000400000000000000" pitchFamily="2" charset="0"/>
                          </a:rPr>
                          <m:t>2</m:t>
                        </m:r>
                      </m:sup>
                    </m:sSup>
                    <m:r>
                      <a:rPr lang="fr-FR" sz="1800" i="1">
                        <a:effectLst/>
                        <a:latin typeface="Cambria Math" panose="02040503050406030204" pitchFamily="18" charset="0"/>
                        <a:ea typeface="SimSun" panose="02010600030101010101" pitchFamily="2" charset="-122"/>
                        <a:cs typeface="Akshar Unicode" panose="00000400000000000000" pitchFamily="2" charset="0"/>
                      </a:rPr>
                      <m:t>+</m:t>
                    </m:r>
                    <m:r>
                      <a:rPr lang="fr-FR" sz="1800" i="1">
                        <a:effectLst/>
                        <a:latin typeface="Cambria Math" panose="02040503050406030204" pitchFamily="18" charset="0"/>
                        <a:ea typeface="SimSun" panose="02010600030101010101" pitchFamily="2" charset="-122"/>
                        <a:cs typeface="Cambria Math" panose="02040503050406030204" pitchFamily="18" charset="0"/>
                      </a:rPr>
                      <m:t>⋯</m:t>
                    </m:r>
                  </m:oMath>
                </a14:m>
                <a:r>
                  <a:rPr lang="fr-FR" sz="1800" dirty="0">
                    <a:effectLst/>
                    <a:latin typeface="Cambria Math" panose="02040503050406030204" pitchFamily="18" charset="0"/>
                    <a:ea typeface="SimSun" panose="02010600030101010101" pitchFamily="2" charset="-122"/>
                    <a:cs typeface="Cambria Math" panose="02040503050406030204" pitchFamily="18" charset="0"/>
                  </a:rPr>
                  <a:t>]</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L. Cauchy (1829).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Leçons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sur le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calcul</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différentiel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1829,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Œuvres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sér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 t. IV. The note is found on pages 573-609.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 F. Degen (1822 [1818]),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Adumbratio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demonstrationis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theorematis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arithmetici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maxime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generalis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Mémoires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Acad. Imp. St.-</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Pétersbourg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Fifth series (1809-1830), T. 7, 209-219, presented Oct. 7, 1818.</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(1997), 393–410.</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buAutoNum type="alphaUcPeriod"/>
                </a:pP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endParaRPr lang="fr-FR" dirty="0"/>
              </a:p>
            </p:txBody>
          </p:sp>
        </mc:Choice>
        <mc:Fallback xmlns="">
          <p:sp>
            <p:nvSpPr>
              <p:cNvPr id="5" name="Espace réservé du contenu 4">
                <a:extLst>
                  <a:ext uri="{FF2B5EF4-FFF2-40B4-BE49-F238E27FC236}">
                    <a16:creationId xmlns:a16="http://schemas.microsoft.com/office/drawing/2014/main" id="{C493879E-9683-4E36-A70C-5BDED0A67F55}"/>
                  </a:ext>
                </a:extLst>
              </p:cNvPr>
              <p:cNvSpPr>
                <a:spLocks noGrp="1" noRot="1" noChangeAspect="1" noMove="1" noResize="1" noEditPoints="1" noAdjustHandles="1" noChangeArrowheads="1" noChangeShapeType="1" noTextEdit="1"/>
              </p:cNvSpPr>
              <p:nvPr>
                <p:ph idx="1"/>
              </p:nvPr>
            </p:nvSpPr>
            <p:spPr>
              <a:xfrm>
                <a:off x="566555" y="908720"/>
                <a:ext cx="7620000" cy="5712498"/>
              </a:xfrm>
              <a:blipFill>
                <a:blip r:embed="rId2"/>
                <a:stretch>
                  <a:fillRect l="-720" t="-213" r="-640" b="-3095"/>
                </a:stretch>
              </a:blipFill>
            </p:spPr>
            <p:txBody>
              <a:bodyPr/>
              <a:lstStyle/>
              <a:p>
                <a:r>
                  <a:rPr lang="fr-FR">
                    <a:noFill/>
                  </a:rPr>
                  <a:t> </a:t>
                </a:r>
              </a:p>
            </p:txBody>
          </p:sp>
        </mc:Fallback>
      </mc:AlternateContent>
    </p:spTree>
    <p:extLst>
      <p:ext uri="{BB962C8B-B14F-4D97-AF65-F5344CB8AC3E}">
        <p14:creationId xmlns:p14="http://schemas.microsoft.com/office/powerpoint/2010/main" val="40117102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908720"/>
            <a:ext cx="7620000" cy="5712498"/>
          </a:xfrm>
        </p:spPr>
        <p:txBody>
          <a:bodyPr/>
          <a:lstStyle/>
          <a:p>
            <a:pPr algn="just">
              <a:lnSpc>
                <a:spcPct val="115000"/>
              </a:lnSpc>
              <a:spcAft>
                <a:spcPts val="1000"/>
              </a:spcAf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J.V.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Grabiner</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(1997). Was Newton’s calculus a dead end? The continental influence of Maclaurin’s treatise of fluxions, </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Amer. Math. Monthly</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104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104</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(1997), 393–410.</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J.P. Gram,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Ueber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Entwickelung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reeller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Functionen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Reihen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mittelst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Methode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kleinsten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Quadrate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Journal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für</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die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reine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und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angewandte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Mathematik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94</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(1883), 41–73.</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Hermann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Grassmann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(2000 [1862]),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Extension Theory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(Lloyd 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Kannenberg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tr.), AMS. See Part I, Ch. 4 (Inner Product), §5 : Introduction of the angle, see p. 117.</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G.H. Hardy, J.E. Littlewood and 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Pólya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(1952).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Inequalities</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Cambridge, 1934, 2</a:t>
            </a:r>
            <a:r>
              <a:rPr lang="fr-FR" sz="1800" baseline="30000" dirty="0">
                <a:effectLst/>
                <a:latin typeface="Times New Roman" panose="02020603050405020304" pitchFamily="18" charset="0"/>
                <a:ea typeface="SimSun" panose="02010600030101010101" pitchFamily="2" charset="-122"/>
                <a:cs typeface="Akshar Unicode" panose="00000400000000000000" pitchFamily="2" charset="0"/>
              </a:rPr>
              <a:t>nd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ed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1952,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th. 7, note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a</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p. 16, and th. 181, pp. 132-4. Hardy and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Littlewood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had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previously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called</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discrete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inequality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familiar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inequality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of Cauchy and Schwarz”,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p. 38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their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paper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from</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1920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reference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below</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dirty="0"/>
          </a:p>
        </p:txBody>
      </p:sp>
    </p:spTree>
    <p:extLst>
      <p:ext uri="{BB962C8B-B14F-4D97-AF65-F5344CB8AC3E}">
        <p14:creationId xmlns:p14="http://schemas.microsoft.com/office/powerpoint/2010/main" val="62767666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908720"/>
            <a:ext cx="7620000" cy="5712498"/>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 H. Hardy &amp; J. E. Littlewood  “Some problems of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Partitio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Numerorum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 : A new solution of Waring’s problem”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Nachrichten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von der Gesellschaft der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Wissenschaften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zu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Göttingen,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Mathematisch-Physikalische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Klasse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1920, Heft 1, presented by E. Landau January 30, 1920, 33-54.</a:t>
            </a:r>
          </a:p>
          <a:p>
            <a:pPr algn="just">
              <a:lnSpc>
                <a:spcPct val="115000"/>
              </a:lnSpc>
              <a:spcAft>
                <a:spcPts val="100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Alawiah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Ibrahim and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Silvestru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Sever Dragomir (2014), « A survey of Cauchy-</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Bunyakovky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-Schwarz inequalities for power series », in G.V.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Milovanović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M.Th.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Rassias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(eds.),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Analytic Number Theory, Approximation Theory, and Special Functions. In honor of Hari M. Srivastava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Springer, 2014, p. 244-295, and its references.</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 Kichenassamy (2010), “Improving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Hölder’s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inequality”,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Houston Journal of Mathematics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36</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 (2010) 303-312.</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Лев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Дмитриевич</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Кудрявцев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(2006).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Курс</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Математического</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Анализа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(2006) T. 3, p. 192 and pp. 188-9.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Кудрявцев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Л.Д.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Курс</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Математического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Анализа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М.: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Дрофа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(2006).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fr-FR" dirty="0"/>
          </a:p>
        </p:txBody>
      </p:sp>
    </p:spTree>
    <p:extLst>
      <p:ext uri="{BB962C8B-B14F-4D97-AF65-F5344CB8AC3E}">
        <p14:creationId xmlns:p14="http://schemas.microsoft.com/office/powerpoint/2010/main" val="240025307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0"/>
            <a:ext cx="7620000" cy="6621218"/>
          </a:xfrm>
        </p:spPr>
        <p:txBody>
          <a:bodyPr/>
          <a:lstStyle/>
          <a:p>
            <a:pPr algn="just">
              <a:lnSpc>
                <a:spcPct val="115000"/>
              </a:lnSpc>
              <a:spcAft>
                <a:spcPts val="100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J. L. Lagrange (1773) « Nouvelle solution du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problème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mouvement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de rotation d’un corps de figure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quelconque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qui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n’est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animé</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par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aucune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force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accélératrice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Nouv</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Mem. de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L’Acad</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Roy. de Berlin) 85-128.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Œuvres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iii. pp. 577-616]</a:t>
            </a:r>
            <a:endParaRPr lang="fr-FR" sz="17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J. Liouville (1836),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Mémoire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sur le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développement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des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fonctions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ou</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parties de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fonctions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en</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séries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dont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les divers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termes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sont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assujettis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à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satisfaire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à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une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même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équation</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différentielle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du second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ordre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contenant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un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paramètre</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variable.</a:t>
            </a:r>
            <a:r>
              <a:rPr lang="en-US" sz="1700" i="1" dirty="0">
                <a:effectLst/>
                <a:latin typeface="Times New Roman" panose="02020603050405020304" pitchFamily="18" charset="0"/>
                <a:ea typeface="Times New Roman" panose="02020603050405020304" pitchFamily="18" charset="0"/>
                <a:cs typeface="Times New Roman" panose="02020603050405020304" pitchFamily="18" charset="0"/>
              </a:rPr>
              <a:t> Journal de </a:t>
            </a:r>
            <a:r>
              <a:rPr lang="en-US" sz="1700" i="1" dirty="0" err="1">
                <a:effectLst/>
                <a:latin typeface="Times New Roman" panose="02020603050405020304" pitchFamily="18" charset="0"/>
                <a:ea typeface="Times New Roman" panose="02020603050405020304" pitchFamily="18" charset="0"/>
                <a:cs typeface="Times New Roman" panose="02020603050405020304" pitchFamily="18" charset="0"/>
              </a:rPr>
              <a:t>Mathématiques</a:t>
            </a:r>
            <a:r>
              <a:rPr lang="en-US" sz="1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i="1" dirty="0" err="1">
                <a:effectLst/>
                <a:latin typeface="Times New Roman" panose="02020603050405020304" pitchFamily="18" charset="0"/>
                <a:ea typeface="Times New Roman" panose="02020603050405020304" pitchFamily="18" charset="0"/>
                <a:cs typeface="Times New Roman" panose="02020603050405020304" pitchFamily="18" charset="0"/>
              </a:rPr>
              <a:t>Pures</a:t>
            </a:r>
            <a:r>
              <a:rPr lang="en-US" sz="1700" i="1" dirty="0">
                <a:effectLst/>
                <a:latin typeface="Times New Roman" panose="02020603050405020304" pitchFamily="18" charset="0"/>
                <a:ea typeface="Times New Roman" panose="02020603050405020304" pitchFamily="18" charset="0"/>
                <a:cs typeface="Times New Roman" panose="02020603050405020304" pitchFamily="18" charset="0"/>
              </a:rPr>
              <a:t> et </a:t>
            </a:r>
            <a:r>
              <a:rPr lang="en-US" sz="1700" i="1" dirty="0" err="1">
                <a:effectLst/>
                <a:latin typeface="Times New Roman" panose="02020603050405020304" pitchFamily="18" charset="0"/>
                <a:ea typeface="Times New Roman" panose="02020603050405020304" pitchFamily="18" charset="0"/>
                <a:cs typeface="Times New Roman" panose="02020603050405020304" pitchFamily="18" charset="0"/>
              </a:rPr>
              <a:t>Appliquées</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sér</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1, vol. 1, (1836) 253-265 [1835].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Lützen</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Дж</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Лютцен</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points out that this is a forerunner of what we now call Bessel’s inequality, although not quite equivalent to it because it only involves a finite number of terms. It is similar to what Bessel actually proved in 1828, for the trigonometric system only, though. Bessel was interested in the method of least squares for approximating the oscillation periods of pendula. [J.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Lützen</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Дж</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Лютцен</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отмечает</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что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это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предшествовало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тому</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что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мы</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сейчас</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называем</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неравенством</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Бесселя</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хотя</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не</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полностью</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эквивалентно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ему</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поскольку</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содержит</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только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конечное</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число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членов</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самом</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деле</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это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похоже</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что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Бессель</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фактически</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доказал</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в 1828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году</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только</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тригонометрической</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системы</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Бесселя</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интересовал</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метод</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наименьших</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квадратов</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аппроксимации</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периода</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маятника</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17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sz="1700" dirty="0"/>
          </a:p>
        </p:txBody>
      </p:sp>
    </p:spTree>
    <p:extLst>
      <p:ext uri="{BB962C8B-B14F-4D97-AF65-F5344CB8AC3E}">
        <p14:creationId xmlns:p14="http://schemas.microsoft.com/office/powerpoint/2010/main" val="310644538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908720"/>
            <a:ext cx="7620000" cy="5712498"/>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Mitrinović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 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Pečarić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A. M. Fink, “Classical and New Inequalities in Analysis,”</a:t>
            </a:r>
            <a:r>
              <a:rPr lang="fr-FR" sz="1800" dirty="0">
                <a:latin typeface="Times New Roman" panose="02020603050405020304" pitchFamily="18" charset="0"/>
                <a:ea typeface="SimSun" panose="02010600030101010101" pitchFamily="2" charset="-122"/>
                <a:cs typeface="Akshar Unicode" panose="00000400000000000000" pitchFamily="2"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Kluwer, Dordrecht, 1993. See also D. 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Mitrinović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(1970).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Analytic Inequalities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Springer and P. S. Bullen, D. 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Mitrinović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P. 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Vasić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(1988)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Means and Their Inequalities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Kluwer.</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Poincaré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(1897). « La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méthode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 Neumann et le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problème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 Dirichlet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Acta Mathematica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 (1897) 59-142 (printed Nov. 11, 1895), calls p. 72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inégalité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 Lagrange” Cauchy’s inequality, from which he derives (as if the argument was new) p. 73 what he calls  the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inégalité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de Schwarz”, namely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Buniakovsky’s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with strict inequality (not an obvious consequence of the limiting procedure). He gives no reference. </a:t>
            </a:r>
            <a:r>
              <a:rPr lang="en-US"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SimSun" panose="02010600030101010101" pitchFamily="2" charset="-122"/>
                <a:cs typeface="Akshar Unicode" panose="00000400000000000000" pitchFamily="2" charset="0"/>
              </a:rPr>
              <a:t>Он звонит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c</a:t>
            </a:r>
            <a:r>
              <a:rPr lang="ru-RU" sz="1800" dirty="0">
                <a:effectLst/>
                <a:latin typeface="Times New Roman" panose="02020603050405020304" pitchFamily="18" charset="0"/>
                <a:ea typeface="SimSun" panose="02010600030101010101" pitchFamily="2" charset="-122"/>
                <a:cs typeface="Akshar Unicode" panose="00000400000000000000" pitchFamily="2" charset="0"/>
              </a:rPr>
              <a:t>. 72 «inégalité de Lagrange» Неравенство Коши, из которого он выводит (как если бы аргумент был новым) с. 73 то, что он называет «inégalité de Schwarz», а именно Буняковского, со строгим неравенством (что не является очевидным следствием процедуры ограничения). Он не дает никаких ссылок.</a:t>
            </a:r>
            <a:r>
              <a:rPr lang="fr-FR" sz="1600" dirty="0">
                <a:effectLst/>
              </a:rPr>
              <a:t>]</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24961647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24714-10D9-45F6-9223-B185AA17B989}"/>
              </a:ext>
            </a:extLst>
          </p:cNvPr>
          <p:cNvSpPr>
            <a:spLocks noGrp="1"/>
          </p:cNvSpPr>
          <p:nvPr>
            <p:ph type="title"/>
          </p:nvPr>
        </p:nvSpPr>
        <p:spPr>
          <a:xfrm>
            <a:off x="457200" y="152400"/>
            <a:ext cx="7085130" cy="1026350"/>
          </a:xfrm>
        </p:spPr>
        <p:txBody>
          <a:bodyPr/>
          <a:lstStyle/>
          <a:p>
            <a:r>
              <a:rPr lang="ru-RU" dirty="0"/>
              <a:t>в современной России</a:t>
            </a:r>
            <a:endParaRPr lang="fr-FR" dirty="0"/>
          </a:p>
        </p:txBody>
      </p:sp>
      <p:sp>
        <p:nvSpPr>
          <p:cNvPr id="3" name="Espace réservé du contenu 2">
            <a:extLst>
              <a:ext uri="{FF2B5EF4-FFF2-40B4-BE49-F238E27FC236}">
                <a16:creationId xmlns:a16="http://schemas.microsoft.com/office/drawing/2014/main" id="{8420DD00-3052-49C2-ACF0-C699AB0E3F8B}"/>
              </a:ext>
            </a:extLst>
          </p:cNvPr>
          <p:cNvSpPr>
            <a:spLocks noGrp="1"/>
          </p:cNvSpPr>
          <p:nvPr>
            <p:ph idx="1"/>
          </p:nvPr>
        </p:nvSpPr>
        <p:spPr>
          <a:xfrm>
            <a:off x="457199" y="1509544"/>
            <a:ext cx="8120245" cy="4889786"/>
          </a:xfrm>
        </p:spPr>
        <p:txBody>
          <a:bodyPr/>
          <a:lstStyle/>
          <a:p>
            <a:r>
              <a:rPr lang="ru-RU" sz="2400" dirty="0"/>
              <a:t>В современной России принято различать неравенство </a:t>
            </a:r>
            <a:r>
              <a:rPr lang="ru-RU" sz="2400" dirty="0">
                <a:solidFill>
                  <a:srgbClr val="0070C0"/>
                </a:solidFill>
              </a:rPr>
              <a:t>Коши-Буняковского для интегралов</a:t>
            </a:r>
            <a:r>
              <a:rPr lang="ru-RU" sz="2400" dirty="0"/>
              <a:t> и </a:t>
            </a:r>
            <a:r>
              <a:rPr lang="ru-RU" sz="2400" dirty="0">
                <a:solidFill>
                  <a:schemeClr val="tx2"/>
                </a:solidFill>
              </a:rPr>
              <a:t>абстрактное неравенство Коши-Шварца</a:t>
            </a:r>
            <a:r>
              <a:rPr lang="fr-FR" sz="2400" dirty="0"/>
              <a:t>.</a:t>
            </a:r>
          </a:p>
          <a:p>
            <a:r>
              <a:rPr lang="fr-FR" dirty="0"/>
              <a:t>(</a:t>
            </a:r>
            <a:r>
              <a:rPr lang="ru-RU" dirty="0"/>
              <a:t>Кудрявцев, Л.Д. Курс Математического Анализа, (2006) М.: Дрофа. T. 3, с. 192, также сс. 188-9</a:t>
            </a:r>
            <a:r>
              <a:rPr lang="fr-FR" dirty="0"/>
              <a:t>.)</a:t>
            </a:r>
            <a:endParaRPr lang="en-US" dirty="0"/>
          </a:p>
          <a:p>
            <a:r>
              <a:rPr lang="ru-RU" sz="2400" dirty="0"/>
              <a:t>Мы полагаем, что различие в терминологии отражает математический факт: </a:t>
            </a:r>
            <a:r>
              <a:rPr lang="ru-RU" sz="2400" dirty="0">
                <a:solidFill>
                  <a:srgbClr val="0000FF"/>
                </a:solidFill>
              </a:rPr>
              <a:t>одно</a:t>
            </a:r>
            <a:r>
              <a:rPr lang="ru-RU" sz="2400" dirty="0"/>
              <a:t> и то же </a:t>
            </a:r>
            <a:r>
              <a:rPr lang="ru-RU" sz="2400" dirty="0">
                <a:solidFill>
                  <a:srgbClr val="0000FF"/>
                </a:solidFill>
              </a:rPr>
              <a:t>интегральное неравенство </a:t>
            </a:r>
            <a:r>
              <a:rPr lang="ru-RU" sz="2400" dirty="0"/>
              <a:t>может быть встроено в </a:t>
            </a:r>
            <a:r>
              <a:rPr lang="ru-RU" sz="2400" dirty="0">
                <a:solidFill>
                  <a:srgbClr val="0000FF"/>
                </a:solidFill>
              </a:rPr>
              <a:t>несколько концептуально различных дискурсов</a:t>
            </a:r>
            <a:r>
              <a:rPr lang="ru-RU" sz="2400" dirty="0"/>
              <a:t>, что приводит к </a:t>
            </a:r>
            <a:r>
              <a:rPr lang="ru-RU" sz="2400" dirty="0">
                <a:solidFill>
                  <a:srgbClr val="008000"/>
                </a:solidFill>
              </a:rPr>
              <a:t>различным доказательствам и различным обобщениям</a:t>
            </a:r>
            <a:r>
              <a:rPr lang="ru-RU" sz="2400" dirty="0"/>
              <a:t>. </a:t>
            </a:r>
            <a:endParaRPr lang="fr-FR" sz="2400" dirty="0"/>
          </a:p>
        </p:txBody>
      </p:sp>
    </p:spTree>
    <p:extLst>
      <p:ext uri="{BB962C8B-B14F-4D97-AF65-F5344CB8AC3E}">
        <p14:creationId xmlns:p14="http://schemas.microsoft.com/office/powerpoint/2010/main" val="360677395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278650"/>
            <a:ext cx="7620000" cy="6342568"/>
          </a:xfrm>
        </p:spPr>
        <p:txBody>
          <a:bodyPr/>
          <a:lstStyle/>
          <a:p>
            <a:pPr algn="just">
              <a:lnSpc>
                <a:spcPct val="115000"/>
              </a:lnSpc>
              <a:spcAft>
                <a:spcPts val="1000"/>
              </a:spcAft>
            </a:pPr>
            <a:r>
              <a:rPr lang="fr-FR" sz="1800" dirty="0">
                <a:effectLst/>
                <a:latin typeface="Times New Roman" panose="02020603050405020304" pitchFamily="18" charset="0"/>
                <a:ea typeface="SimSun" panose="02010600030101010101" pitchFamily="2" charset="-122"/>
                <a:cs typeface="Akshar Unicode" panose="00000400000000000000" pitchFamily="2" charset="0"/>
              </a:rPr>
              <a:t>V.E.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Prudnikov</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V Y.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Bunyakovsky</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ucheny</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i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pedagog</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(“V. Y.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Bunyakovsky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Scientist</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and Teacher”; Moscow, 1954);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comments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by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Gaïduk</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(Ю. М.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Гайдук</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B. Е.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Прудников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“В.Я.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Буняковский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учёный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педагог</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рецензия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УМН, 1956,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том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11,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выпуск</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2(68), 245–248). В. Е.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Прудников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В. Я.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Буняковский</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учёный</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и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педагог</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М.: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Учпедгиз</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1954;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см</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комментарии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Ю.М.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Гайдук</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“B.Е.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Прудников</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“В.Я.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Буняковский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учёный</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и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педагог</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рецензия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УМН</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11:2(68) (1956), 245–248.</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R.G.D. Richardson, W. A. Hurwitz (1909). « Note on determinants whose terms are certain integrals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Bull. Amer. Math. Soc.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16(1): 14-19 (October 1909).</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Frédéric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Riesz</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Béla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Sz</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.-Nagy (1953).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Leçons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d’Analyse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Fonctionnelle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éd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Akadémiai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Kiadó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Budapest, 1953, §104, p. 260</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H.A. Schwarz (1885).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Über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Flächen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kleinsten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Flächeninhalts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betreffendes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Problem der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Variationsrechnung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Acta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Societatis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Scientiarum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Fennicæ</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 15 (1885) 315-362 Presented to Karl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Weierstrass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Oct. 31, 1885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Werke,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 224-269].</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38712557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143635"/>
            <a:ext cx="7620000" cy="6477583"/>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 and 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Sedrakyan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(2018). “The Cauchy–</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Bunyakovsky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–Schwarz Inequality.”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Algebraic Inequalities. Problem Books in Mathematics.</a:t>
            </a:r>
            <a:endParaRPr lang="fr-FR" sz="1800" i="1" dirty="0">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Seneta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Eugene, (1998). Early influences on probability and statistics in the Russian Empire.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Arch. Hist. Exact Sci.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53, 201–213</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fr-FR" sz="1800" dirty="0">
                <a:effectLst/>
                <a:latin typeface="Times New Roman" panose="02020603050405020304" pitchFamily="18" charset="0"/>
                <a:ea typeface="SimSun" panose="02010600030101010101" pitchFamily="2" charset="-122"/>
                <a:cs typeface="Akshar Unicode" panose="00000400000000000000" pitchFamily="2" charset="0"/>
              </a:rPr>
              <a:t>O. B.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Sheynin</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(1991). On V. Ya.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Buniakovsky's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Work in the Theory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Probability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Arch. Hist. Exact Sciences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(1991) 199-223</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For the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history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Probability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and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Statistics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in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Russia</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also</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Seneta’s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papers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such</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as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Seneta</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(1998).</a:t>
            </a: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 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Sitnik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(2010), Generalized Young and Cauchy-</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Bunyakovsky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inequalities : A survey.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Advances in Modern Analysis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(Yu. F.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Korobeinik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A.G.Kusraev</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eds.), South Mathematical Institute of the Vladikavkaz Scientific Center of the Russian Acad. Sci, and the Government of Republic of North Ossetia–Alania, Vladikavkaz, 2009, pp. 221–266.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https://arxiv.org/abs/1012.3864</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See also P. Agarwal,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A.A.Korenovskii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S. 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Sitnik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Generalization of Cauchy-</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Bunyakovsky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Integral Inequality Via Means with Max and Min Values.” In: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Trends in Mathematics. Advances in Mathematical Inequalities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and Applications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(eds. P. Agarwal, S.S. Dragomir,  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Jleli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Samet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Birkhäuser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/Springer), 2018. Chapter 18, 333-349.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sz="1800" dirty="0"/>
          </a:p>
        </p:txBody>
      </p:sp>
    </p:spTree>
    <p:extLst>
      <p:ext uri="{BB962C8B-B14F-4D97-AF65-F5344CB8AC3E}">
        <p14:creationId xmlns:p14="http://schemas.microsoft.com/office/powerpoint/2010/main" val="235249046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21550" y="278650"/>
            <a:ext cx="7620000" cy="6300700"/>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G.I. Sinkevich (2016), « Rolle’s theorem and Bolzano-Cauchy theorem : A view from the end of the 17th century until K.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Weierstrass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epoch»,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Gaṇita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Bhāratī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38</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 31-53.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Синкевич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Г. И.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История</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понятия</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числа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непрерывности</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в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математическом</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анализе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XVII–XIX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вв</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Санкт-Петербург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СПбГАСУ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SimSun" panose="02010600030101010101" pitchFamily="2" charset="-122"/>
                <a:cs typeface="Akshar Unicode" panose="00000400000000000000" pitchFamily="2" charset="0"/>
              </a:rPr>
              <a:t>G.I. Sinkevich and A. I. </a:t>
            </a:r>
            <a:r>
              <a:rPr lang="en-US" sz="1800" dirty="0" err="1">
                <a:effectLst/>
                <a:latin typeface="Times New Roman" panose="02020603050405020304" pitchFamily="18" charset="0"/>
                <a:ea typeface="SimSun" panose="02010600030101010101" pitchFamily="2" charset="-122"/>
                <a:cs typeface="Akshar Unicode" panose="00000400000000000000" pitchFamily="2" charset="0"/>
              </a:rPr>
              <a:t>Nazarov</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(eds.) (2018).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Математический</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Петербург</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 :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История</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наука</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достопримечательности</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 : </a:t>
            </a:r>
            <a:r>
              <a:rPr lang="en-US" sz="1800" i="1" dirty="0" err="1">
                <a:effectLst/>
                <a:latin typeface="Times New Roman" panose="02020603050405020304" pitchFamily="18" charset="0"/>
                <a:ea typeface="SimSun" panose="02010600030101010101" pitchFamily="2" charset="-122"/>
                <a:cs typeface="Akshar Unicode" panose="00000400000000000000" pitchFamily="2" charset="0"/>
              </a:rPr>
              <a:t>Справочник-путеводитель</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Санкт-Петербург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Образовательные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проекты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English translation forthcoming. </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Smoryński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(2017).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MVT : A Most Valuable Theorem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Springer.</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r>
              <a:rPr lang="fr-FR" sz="1800" dirty="0">
                <a:effectLst/>
                <a:latin typeface="Times New Roman" panose="02020603050405020304" pitchFamily="18" charset="0"/>
                <a:ea typeface="SimSun" panose="02010600030101010101" pitchFamily="2" charset="-122"/>
                <a:cs typeface="Akshar Unicode" panose="00000400000000000000" pitchFamily="2" charset="0"/>
              </a:rPr>
              <a:t>W.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Stekloff</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(V.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Steklov</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(1916). « Sur la théorie de fermeture », </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Bulletin de l’Académie Impériale des Sciences de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St.-Pétersbourg</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VI</a:t>
            </a:r>
            <a:r>
              <a:rPr lang="fr-FR" sz="1800" baseline="30000" dirty="0">
                <a:effectLst/>
                <a:latin typeface="Times New Roman" panose="02020603050405020304" pitchFamily="18" charset="0"/>
                <a:ea typeface="SimSun" panose="02010600030101010101" pitchFamily="2" charset="-122"/>
                <a:cs typeface="Akshar Unicode" panose="00000400000000000000" pitchFamily="2" charset="0"/>
              </a:rPr>
              <a:t>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série, 1916, vol. 10(4), 219–226) uses «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Bouniakovski’s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well-known</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inequality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 on p. 225. Five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years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later</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calls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it</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 </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l'inégalité de Schwarz-</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Bouniakowsky</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 (« Une contribution nouvelle au problème du développement des fonctions arbitraires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en séries de polynômes de </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Tchébychef</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 </a:t>
            </a:r>
            <a:r>
              <a:rPr lang="fr-FR" sz="1800" i="1" dirty="0">
                <a:effectLst/>
                <a:latin typeface="Times New Roman" panose="02020603050405020304" pitchFamily="18" charset="0"/>
                <a:ea typeface="SimSun" panose="02010600030101010101" pitchFamily="2" charset="-122"/>
                <a:cs typeface="Times New Roman" panose="02020603050405020304" pitchFamily="18" charset="0"/>
              </a:rPr>
              <a:t>Bulletin de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a:effectLst/>
                <a:latin typeface="Times New Roman" panose="02020603050405020304" pitchFamily="18" charset="0"/>
                <a:ea typeface="SimSun" panose="02010600030101010101" pitchFamily="2" charset="-122"/>
                <a:cs typeface="Times New Roman" panose="02020603050405020304" pitchFamily="18" charset="0"/>
              </a:rPr>
              <a:t>l’Académie des Sciences de Russie</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VI</a:t>
            </a:r>
            <a:r>
              <a:rPr lang="fr-FR" sz="1800" baseline="30000" dirty="0">
                <a:effectLst/>
                <a:latin typeface="Times New Roman" panose="02020603050405020304" pitchFamily="18" charset="0"/>
                <a:ea typeface="SimSun" panose="02010600030101010101" pitchFamily="2" charset="-122"/>
                <a:cs typeface="Times New Roman" panose="02020603050405020304" pitchFamily="18" charset="0"/>
              </a:rPr>
              <a:t>e</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série, 1921,</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vol. 15, 267–280, </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see</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p. 275). (</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Continued</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on </a:t>
            </a:r>
            <a:r>
              <a:rPr lang="fr-FR" sz="1800" dirty="0" err="1">
                <a:effectLst/>
                <a:latin typeface="Times New Roman" panose="02020603050405020304" pitchFamily="18" charset="0"/>
                <a:ea typeface="SimSun" panose="02010600030101010101" pitchFamily="2" charset="-122"/>
                <a:cs typeface="Times New Roman" panose="02020603050405020304" pitchFamily="18" charset="0"/>
              </a:rPr>
              <a:t>next</a:t>
            </a:r>
            <a:r>
              <a:rPr lang="fr-FR" sz="1800" dirty="0">
                <a:effectLst/>
                <a:latin typeface="Times New Roman" panose="02020603050405020304" pitchFamily="18" charset="0"/>
                <a:ea typeface="SimSun" panose="02010600030101010101" pitchFamily="2" charset="-122"/>
                <a:cs typeface="Times New Roman" panose="02020603050405020304" pitchFamily="18" charset="0"/>
              </a:rPr>
              <a:t> slide)</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dirty="0"/>
          </a:p>
        </p:txBody>
      </p:sp>
    </p:spTree>
    <p:extLst>
      <p:ext uri="{BB962C8B-B14F-4D97-AF65-F5344CB8AC3E}">
        <p14:creationId xmlns:p14="http://schemas.microsoft.com/office/powerpoint/2010/main" val="389737210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233645"/>
            <a:ext cx="7620000" cy="6387573"/>
          </a:xfrm>
        </p:spPr>
        <p:txBody>
          <a:bodyPr/>
          <a:lstStyle/>
          <a:p>
            <a:pPr algn="just">
              <a:lnSpc>
                <a:spcPct val="115000"/>
              </a:lnSpc>
              <a:spcAft>
                <a:spcPts val="1000"/>
              </a:spcAft>
            </a:pPr>
            <a:r>
              <a:rPr lang="fr-FR" sz="2000" dirty="0">
                <a:effectLst/>
                <a:latin typeface="Times New Roman" panose="02020603050405020304" pitchFamily="18" charset="0"/>
                <a:ea typeface="SimSun" panose="02010600030101010101" pitchFamily="2" charset="-122"/>
                <a:cs typeface="Akshar Unicode" panose="00000400000000000000" pitchFamily="2" charset="0"/>
              </a:rPr>
              <a:t>(</a:t>
            </a:r>
            <a:r>
              <a:rPr lang="fr-FR" sz="2000" dirty="0" err="1">
                <a:effectLst/>
                <a:latin typeface="Times New Roman" panose="02020603050405020304" pitchFamily="18" charset="0"/>
                <a:ea typeface="SimSun" panose="02010600030101010101" pitchFamily="2" charset="-122"/>
                <a:cs typeface="Akshar Unicode" panose="00000400000000000000" pitchFamily="2" charset="0"/>
              </a:rPr>
              <a:t>Previous</a:t>
            </a:r>
            <a:r>
              <a:rPr lang="fr-FR" sz="2000" dirty="0">
                <a:effectLst/>
                <a:latin typeface="Times New Roman" panose="02020603050405020304" pitchFamily="18" charset="0"/>
                <a:ea typeface="SimSun" panose="02010600030101010101" pitchFamily="2" charset="-122"/>
                <a:cs typeface="Akshar Unicode" panose="00000400000000000000" pitchFamily="2" charset="0"/>
              </a:rPr>
              <a:t> note </a:t>
            </a:r>
            <a:r>
              <a:rPr lang="fr-FR" sz="2000" dirty="0" err="1">
                <a:effectLst/>
                <a:latin typeface="Times New Roman" panose="02020603050405020304" pitchFamily="18" charset="0"/>
                <a:ea typeface="SimSun" panose="02010600030101010101" pitchFamily="2" charset="-122"/>
                <a:cs typeface="Akshar Unicode" panose="00000400000000000000" pitchFamily="2" charset="0"/>
              </a:rPr>
              <a:t>continued</a:t>
            </a:r>
            <a:r>
              <a:rPr lang="fr-FR" sz="20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N. M.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Kryloff</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(Krylov), « Application of the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method</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of W. Ritz to a system of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differential</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equations</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 </a:t>
            </a:r>
            <a:r>
              <a:rPr lang="fr-FR" sz="2000" i="1" dirty="0">
                <a:effectLst/>
                <a:latin typeface="Times New Roman" panose="02020603050405020304" pitchFamily="18" charset="0"/>
                <a:ea typeface="SimSun" panose="02010600030101010101" pitchFamily="2" charset="-122"/>
                <a:cs typeface="Times New Roman" panose="02020603050405020304" pitchFamily="18" charset="0"/>
              </a:rPr>
              <a:t>Bulletin de l’Académie des Sciences</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11(8) (1917), 521–534)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prefers</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Bouniakowsky</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-Schwarz » (p. 530). [В.А.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Стеклов</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(«Sur la théorie de fermeture», Bulletin de l'Académie Impériale des Sciences de Saint-Pétersbourg,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VI-e</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série, 1916, vol. 10 (4), 219–226)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использует</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название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известное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неравенство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Буняковского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(с. 225).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Пять</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лет</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спустя</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он</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называет</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его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Неравенством</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Шварца-Буняковского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Новое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дополнение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к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задаче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о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разложении</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произвольных</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функций</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в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ряды</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полиномам</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Чебышева</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Извѣстія</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Россiйской</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Академіи</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Наукъ</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VI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серiя</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1921,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том</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15, с. 267–280,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см</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с. 275). Н.М.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Крылов</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в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работе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Применение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метода</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В.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Ритца</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к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системе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дифференциальных</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уравнений</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Извѣстія</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Академіи</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Наукъ</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11:8 (1917), 521–534)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предпочитает</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название</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неравенство</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000" dirty="0" err="1">
                <a:effectLst/>
                <a:latin typeface="Times New Roman" panose="02020603050405020304" pitchFamily="18" charset="0"/>
                <a:ea typeface="SimSun" panose="02010600030101010101" pitchFamily="2" charset="-122"/>
                <a:cs typeface="Times New Roman" panose="02020603050405020304" pitchFamily="18" charset="0"/>
              </a:rPr>
              <a:t>Буняковского-Шварца</a:t>
            </a:r>
            <a:r>
              <a:rPr lang="fr-FR" sz="2000" dirty="0">
                <a:effectLst/>
                <a:latin typeface="Times New Roman" panose="02020603050405020304" pitchFamily="18" charset="0"/>
                <a:ea typeface="SimSun" panose="02010600030101010101" pitchFamily="2" charset="-122"/>
                <a:cs typeface="Times New Roman" panose="02020603050405020304" pitchFamily="18" charset="0"/>
              </a:rPr>
              <a:t>» (с.530)]</a:t>
            </a:r>
            <a:endParaRPr lang="fr-FR" dirty="0"/>
          </a:p>
        </p:txBody>
      </p:sp>
    </p:spTree>
    <p:extLst>
      <p:ext uri="{BB962C8B-B14F-4D97-AF65-F5344CB8AC3E}">
        <p14:creationId xmlns:p14="http://schemas.microsoft.com/office/powerpoint/2010/main" val="273951805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493879E-9683-4E36-A70C-5BDED0A67F55}"/>
              </a:ext>
            </a:extLst>
          </p:cNvPr>
          <p:cNvSpPr>
            <a:spLocks noGrp="1"/>
          </p:cNvSpPr>
          <p:nvPr>
            <p:ph idx="1"/>
          </p:nvPr>
        </p:nvSpPr>
        <p:spPr>
          <a:xfrm>
            <a:off x="566555" y="908720"/>
            <a:ext cx="7620000" cy="5712498"/>
          </a:xfrm>
        </p:spPr>
        <p:txBody>
          <a:bodyPr/>
          <a:lstStyle/>
          <a:p>
            <a:pPr algn="just">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 von Neumann (1946 [1932]).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Les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fondements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mathématiques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Mécanique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quantique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(tr. 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Proca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Félix Alcan, Paris, 1946, Th. 19 in §5 of chapter II, p.74 (German :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Mathematische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Grundlagen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der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Quantenmechanik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Springer, 1932, p. 53). See also p. 41.</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r>
              <a:rPr lang="fr-FR" sz="1800" dirty="0">
                <a:effectLst/>
                <a:latin typeface="Times New Roman" panose="02020603050405020304" pitchFamily="18" charset="0"/>
                <a:ea typeface="SimSun" panose="02010600030101010101" pitchFamily="2" charset="-122"/>
                <a:cs typeface="Akshar Unicode" panose="00000400000000000000" pitchFamily="2" charset="0"/>
              </a:rPr>
              <a:t>A.P.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Youschkevitch</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Istoria</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matematiki</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v </a:t>
            </a:r>
            <a:r>
              <a:rPr lang="fr-FR" sz="1800" i="1" dirty="0" err="1">
                <a:effectLst/>
                <a:latin typeface="Times New Roman" panose="02020603050405020304" pitchFamily="18" charset="0"/>
                <a:ea typeface="SimSun" panose="02010600030101010101" pitchFamily="2" charset="-122"/>
                <a:cs typeface="Akshar Unicode" panose="00000400000000000000" pitchFamily="2" charset="0"/>
              </a:rPr>
              <a:t>Rossii</a:t>
            </a:r>
            <a:r>
              <a:rPr lang="fr-FR" sz="1800" i="1" dirty="0">
                <a:effectLst/>
                <a:latin typeface="Times New Roman" panose="02020603050405020304" pitchFamily="18" charset="0"/>
                <a:ea typeface="SimSun" panose="02010600030101010101" pitchFamily="2" charset="-122"/>
                <a:cs typeface="Akshar Unicode" panose="00000400000000000000" pitchFamily="2" charset="0"/>
              </a:rPr>
              <a:t> do 1917 goda</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History</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of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Mathematics</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in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Russia</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Before</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1917”; Moscow, 1968), pp. 296–302. А.П.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Юшкевич</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История</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математики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в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России</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до</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1917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года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с. 296– 302, </a:t>
            </a:r>
            <a:r>
              <a:rPr lang="fr-FR" sz="1800" dirty="0" err="1">
                <a:effectLst/>
                <a:latin typeface="Times New Roman" panose="02020603050405020304" pitchFamily="18" charset="0"/>
                <a:ea typeface="SimSun" panose="02010600030101010101" pitchFamily="2" charset="-122"/>
                <a:cs typeface="Akshar Unicode" panose="00000400000000000000" pitchFamily="2" charset="0"/>
              </a:rPr>
              <a:t>Москва</a:t>
            </a:r>
            <a:r>
              <a:rPr lang="fr-FR" sz="1800" dirty="0">
                <a:effectLst/>
                <a:latin typeface="Times New Roman" panose="02020603050405020304" pitchFamily="18" charset="0"/>
                <a:ea typeface="SimSun" panose="02010600030101010101" pitchFamily="2" charset="-122"/>
                <a:cs typeface="Akshar Unicode" panose="00000400000000000000" pitchFamily="2" charset="0"/>
              </a:rPr>
              <a:t>, 1968</a:t>
            </a:r>
          </a:p>
          <a:p>
            <a:pPr algn="just">
              <a:lnSpc>
                <a:spcPct val="115000"/>
              </a:lnSpc>
              <a:spcAft>
                <a:spcPts val="1000"/>
              </a:spcAft>
            </a:pPr>
            <a:r>
              <a:rPr lang="en-US" sz="1800" dirty="0">
                <a:effectLst/>
                <a:latin typeface="Times New Roman" panose="02020603050405020304" pitchFamily="18" charset="0"/>
                <a:ea typeface="SimSun" panose="02010600030101010101" pitchFamily="2" charset="-122"/>
                <a:cs typeface="Akshar Unicode" panose="00000400000000000000" pitchFamily="2" charset="0"/>
              </a:rPr>
              <a:t>Eduardo H. </a:t>
            </a:r>
            <a:r>
              <a:rPr lang="en-US" sz="1800" dirty="0" err="1">
                <a:effectLst/>
                <a:latin typeface="Times New Roman" panose="02020603050405020304" pitchFamily="18" charset="0"/>
                <a:ea typeface="SimSun" panose="02010600030101010101" pitchFamily="2" charset="-122"/>
                <a:cs typeface="Akshar Unicode" panose="00000400000000000000" pitchFamily="2" charset="0"/>
              </a:rPr>
              <a:t>Zarantonello</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The meaning of the Cauchy-Schwarz </a:t>
            </a:r>
            <a:r>
              <a:rPr lang="en-US" sz="1800" dirty="0" err="1">
                <a:effectLst/>
                <a:latin typeface="Times New Roman" panose="02020603050405020304" pitchFamily="18" charset="0"/>
                <a:ea typeface="SimSun" panose="02010600030101010101" pitchFamily="2" charset="-122"/>
                <a:cs typeface="Akshar Unicode" panose="00000400000000000000" pitchFamily="2" charset="0"/>
              </a:rPr>
              <a:t>Buniakovsky</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inequality, </a:t>
            </a:r>
            <a:r>
              <a:rPr lang="en-US" sz="1800" i="1" dirty="0">
                <a:effectLst/>
                <a:latin typeface="Times New Roman" panose="02020603050405020304" pitchFamily="18" charset="0"/>
                <a:ea typeface="SimSun" panose="02010600030101010101" pitchFamily="2" charset="-122"/>
                <a:cs typeface="Akshar Unicode" panose="00000400000000000000" pitchFamily="2" charset="0"/>
              </a:rPr>
              <a:t>Proc. AMS</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a:t>
            </a:r>
            <a:r>
              <a:rPr lang="en-US" sz="1800" b="1" dirty="0">
                <a:effectLst/>
                <a:latin typeface="Times New Roman" panose="02020603050405020304" pitchFamily="18" charset="0"/>
                <a:ea typeface="SimSun" panose="02010600030101010101" pitchFamily="2" charset="-122"/>
                <a:cs typeface="Akshar Unicode" panose="00000400000000000000" pitchFamily="2" charset="0"/>
              </a:rPr>
              <a:t>59</a:t>
            </a:r>
            <a:r>
              <a:rPr lang="en-US" sz="1800" dirty="0">
                <a:effectLst/>
                <a:latin typeface="Times New Roman" panose="02020603050405020304" pitchFamily="18" charset="0"/>
                <a:ea typeface="SimSun" panose="02010600030101010101" pitchFamily="2" charset="-122"/>
                <a:cs typeface="Akshar Unicode" panose="00000400000000000000" pitchFamily="2" charset="0"/>
              </a:rPr>
              <a:t> :1 (1976) 133-137.</a:t>
            </a:r>
            <a:endParaRPr lang="fr-FR" sz="1800" dirty="0">
              <a:effectLst/>
              <a:latin typeface="Times New Roman" panose="02020603050405020304" pitchFamily="18" charset="0"/>
              <a:ea typeface="SimSun" panose="02010600030101010101" pitchFamily="2" charset="-122"/>
              <a:cs typeface="Akshar Unicode" panose="00000400000000000000" pitchFamily="2" charset="0"/>
            </a:endParaRPr>
          </a:p>
          <a:p>
            <a:pPr algn="just">
              <a:lnSpc>
                <a:spcPct val="115000"/>
              </a:lnSpc>
              <a:spcAft>
                <a:spcPts val="1000"/>
              </a:spcAft>
            </a:pPr>
            <a:endParaRPr lang="fr-FR" dirty="0"/>
          </a:p>
        </p:txBody>
      </p:sp>
    </p:spTree>
    <p:extLst>
      <p:ext uri="{BB962C8B-B14F-4D97-AF65-F5344CB8AC3E}">
        <p14:creationId xmlns:p14="http://schemas.microsoft.com/office/powerpoint/2010/main" val="11448768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24714-10D9-45F6-9223-B185AA17B989}"/>
              </a:ext>
            </a:extLst>
          </p:cNvPr>
          <p:cNvSpPr>
            <a:spLocks noGrp="1"/>
          </p:cNvSpPr>
          <p:nvPr>
            <p:ph type="title"/>
          </p:nvPr>
        </p:nvSpPr>
        <p:spPr>
          <a:xfrm>
            <a:off x="457200" y="152400"/>
            <a:ext cx="7085130" cy="1371600"/>
          </a:xfrm>
        </p:spPr>
        <p:txBody>
          <a:bodyPr/>
          <a:lstStyle/>
          <a:p>
            <a:r>
              <a:rPr lang="ru-RU" dirty="0"/>
              <a:t>в современной России</a:t>
            </a:r>
            <a:endParaRPr lang="fr-FR" dirty="0"/>
          </a:p>
        </p:txBody>
      </p:sp>
      <p:sp>
        <p:nvSpPr>
          <p:cNvPr id="3" name="Espace réservé du contenu 2">
            <a:extLst>
              <a:ext uri="{FF2B5EF4-FFF2-40B4-BE49-F238E27FC236}">
                <a16:creationId xmlns:a16="http://schemas.microsoft.com/office/drawing/2014/main" id="{8420DD00-3052-49C2-ACF0-C699AB0E3F8B}"/>
              </a:ext>
            </a:extLst>
          </p:cNvPr>
          <p:cNvSpPr>
            <a:spLocks noGrp="1"/>
          </p:cNvSpPr>
          <p:nvPr>
            <p:ph idx="1"/>
          </p:nvPr>
        </p:nvSpPr>
        <p:spPr>
          <a:xfrm>
            <a:off x="457200" y="1752600"/>
            <a:ext cx="7620000" cy="4601725"/>
          </a:xfrm>
        </p:spPr>
        <p:txBody>
          <a:bodyPr/>
          <a:lstStyle/>
          <a:p>
            <a:r>
              <a:rPr lang="ru-RU" sz="2400" dirty="0"/>
              <a:t>Хотя </a:t>
            </a:r>
            <a:r>
              <a:rPr lang="ru-RU" sz="2400" dirty="0">
                <a:solidFill>
                  <a:srgbClr val="CC3399"/>
                </a:solidFill>
              </a:rPr>
              <a:t>Г. Х. Харди, Ж. Л. Литтлвуд и Г. Пойа</a:t>
            </a:r>
            <a:r>
              <a:rPr lang="fr-FR" sz="2400" dirty="0">
                <a:solidFill>
                  <a:srgbClr val="CC3399"/>
                </a:solidFill>
              </a:rPr>
              <a:t> </a:t>
            </a:r>
            <a:r>
              <a:rPr lang="fr-FR" sz="2400" dirty="0"/>
              <a:t>(1934/1952)</a:t>
            </a:r>
            <a:r>
              <a:rPr lang="ru-RU" sz="2400" dirty="0"/>
              <a:t> безоговорочно </a:t>
            </a:r>
            <a:r>
              <a:rPr lang="ru-RU" sz="2400" dirty="0">
                <a:solidFill>
                  <a:srgbClr val="0000FF"/>
                </a:solidFill>
              </a:rPr>
              <a:t>признали приоритет </a:t>
            </a:r>
            <a:r>
              <a:rPr lang="fr-FR" sz="2400" dirty="0">
                <a:solidFill>
                  <a:srgbClr val="0000FF"/>
                </a:solidFill>
              </a:rPr>
              <a:t>B. </a:t>
            </a:r>
            <a:r>
              <a:rPr lang="ru-RU" sz="2400" dirty="0">
                <a:solidFill>
                  <a:srgbClr val="0000FF"/>
                </a:solidFill>
              </a:rPr>
              <a:t>Я. Буняковского</a:t>
            </a:r>
            <a:r>
              <a:rPr lang="ru-RU" sz="2400" dirty="0"/>
              <a:t>, они по-прежнему называют его неравенство «неравенством Шварца» (см. Заголовок раздела 6.5, стр. 135), хотя и приводят </a:t>
            </a:r>
            <a:r>
              <a:rPr lang="ru-RU" sz="2400" dirty="0">
                <a:solidFill>
                  <a:srgbClr val="0000FF"/>
                </a:solidFill>
              </a:rPr>
              <a:t>два</a:t>
            </a:r>
            <a:r>
              <a:rPr lang="ru-RU" sz="2400" dirty="0"/>
              <a:t> совершенно разных </a:t>
            </a:r>
            <a:r>
              <a:rPr lang="ru-RU" sz="2400" dirty="0">
                <a:solidFill>
                  <a:srgbClr val="0000FF"/>
                </a:solidFill>
              </a:rPr>
              <a:t>доказательства</a:t>
            </a:r>
            <a:r>
              <a:rPr lang="ru-RU" sz="2400" dirty="0"/>
              <a:t>. Есть ещё и другие. </a:t>
            </a:r>
            <a:endParaRPr lang="fr-FR" sz="2400" dirty="0"/>
          </a:p>
          <a:p>
            <a:r>
              <a:rPr lang="ru-RU" sz="2400" dirty="0"/>
              <a:t>Поэтому мы пытаемся понять связь между рассуждениями </a:t>
            </a:r>
            <a:r>
              <a:rPr lang="fr-FR" sz="2400" dirty="0"/>
              <a:t>B. </a:t>
            </a:r>
            <a:r>
              <a:rPr lang="az-Cyrl-AZ" sz="2400" dirty="0"/>
              <a:t>Я. </a:t>
            </a:r>
            <a:r>
              <a:rPr lang="ru-RU" sz="2400" dirty="0"/>
              <a:t>Буняковского и других. </a:t>
            </a:r>
            <a:endParaRPr lang="fr-FR" sz="2400" dirty="0"/>
          </a:p>
          <a:p>
            <a:r>
              <a:rPr lang="ru-RU" sz="2400" dirty="0"/>
              <a:t>План выступления следующий.</a:t>
            </a:r>
            <a:endParaRPr lang="fr-FR" sz="2400" dirty="0"/>
          </a:p>
        </p:txBody>
      </p:sp>
    </p:spTree>
    <p:extLst>
      <p:ext uri="{BB962C8B-B14F-4D97-AF65-F5344CB8AC3E}">
        <p14:creationId xmlns:p14="http://schemas.microsoft.com/office/powerpoint/2010/main" val="39302786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687"/>
            <a:ext cx="7445170" cy="601013"/>
          </a:xfrm>
        </p:spPr>
        <p:txBody>
          <a:bodyPr>
            <a:normAutofit fontScale="90000"/>
          </a:bodyPr>
          <a:lstStyle/>
          <a:p>
            <a:pPr marL="0" indent="0"/>
            <a:r>
              <a:rPr lang="az-Cyrl-AZ" sz="3600" dirty="0"/>
              <a:t>План рассказа</a:t>
            </a:r>
            <a:endParaRPr lang="en-US" sz="3600" dirty="0"/>
          </a:p>
        </p:txBody>
      </p:sp>
      <p:sp>
        <p:nvSpPr>
          <p:cNvPr id="4" name="Espace réservé du contenu 3"/>
          <p:cNvSpPr>
            <a:spLocks noGrp="1"/>
          </p:cNvSpPr>
          <p:nvPr>
            <p:ph idx="1"/>
          </p:nvPr>
        </p:nvSpPr>
        <p:spPr>
          <a:xfrm>
            <a:off x="296525" y="878243"/>
            <a:ext cx="8345271" cy="5746112"/>
          </a:xfrm>
        </p:spPr>
        <p:txBody>
          <a:bodyPr/>
          <a:lstStyle/>
          <a:p>
            <a:pPr marL="457200" indent="-457200">
              <a:buAutoNum type="arabicPeriod"/>
            </a:pPr>
            <a:r>
              <a:rPr lang="ru-RU" sz="2400" dirty="0">
                <a:solidFill>
                  <a:srgbClr val="0000FF"/>
                </a:solidFill>
              </a:rPr>
              <a:t>Проблема</a:t>
            </a:r>
            <a:r>
              <a:rPr lang="ru-RU" sz="2400" dirty="0"/>
              <a:t>: Проблема: смысл неравенства Коши-Буняковского. </a:t>
            </a:r>
            <a:endParaRPr lang="fr-FR" sz="2400" dirty="0"/>
          </a:p>
          <a:p>
            <a:pPr marL="457200" indent="-457200">
              <a:buAutoNum type="arabicPeriod"/>
            </a:pPr>
            <a:r>
              <a:rPr lang="ru-RU" sz="2400" dirty="0"/>
              <a:t>2. </a:t>
            </a:r>
            <a:r>
              <a:rPr lang="ru-RU" sz="2400" dirty="0">
                <a:solidFill>
                  <a:srgbClr val="0000FF"/>
                </a:solidFill>
              </a:rPr>
              <a:t>Что сделали и чего не сделали </a:t>
            </a:r>
            <a:r>
              <a:rPr lang="fr-FR" sz="2400" dirty="0"/>
              <a:t>O</a:t>
            </a:r>
            <a:r>
              <a:rPr lang="ru-RU" sz="2400" dirty="0"/>
              <a:t>. Коши (1821), Ж.  Лиувилль (1836) и X. Грассман (1862).</a:t>
            </a:r>
            <a:endParaRPr lang="fr-FR" sz="2400" dirty="0"/>
          </a:p>
          <a:p>
            <a:pPr marL="457200" indent="-457200">
              <a:buAutoNum type="arabicPeriod"/>
            </a:pPr>
            <a:r>
              <a:rPr lang="ru-RU" sz="2400" dirty="0">
                <a:solidFill>
                  <a:srgbClr val="0000FF"/>
                </a:solidFill>
              </a:rPr>
              <a:t>Статья </a:t>
            </a:r>
            <a:r>
              <a:rPr lang="fr-FR" sz="2400" dirty="0">
                <a:solidFill>
                  <a:srgbClr val="0000FF"/>
                </a:solidFill>
              </a:rPr>
              <a:t>B. </a:t>
            </a:r>
            <a:r>
              <a:rPr lang="ru-RU" sz="2400" dirty="0">
                <a:solidFill>
                  <a:srgbClr val="0000FF"/>
                </a:solidFill>
              </a:rPr>
              <a:t>Я</a:t>
            </a:r>
            <a:r>
              <a:rPr lang="fr-FR" sz="2400" dirty="0">
                <a:solidFill>
                  <a:srgbClr val="0000FF"/>
                </a:solidFill>
              </a:rPr>
              <a:t>. </a:t>
            </a:r>
            <a:r>
              <a:rPr lang="ru-RU" sz="2400" dirty="0">
                <a:solidFill>
                  <a:srgbClr val="0000FF"/>
                </a:solidFill>
              </a:rPr>
              <a:t>Буняковского</a:t>
            </a:r>
            <a:r>
              <a:rPr lang="ru-RU" sz="2400" dirty="0"/>
              <a:t>: систематизированное исследование средств.</a:t>
            </a:r>
            <a:endParaRPr lang="fr-FR" sz="2400" dirty="0"/>
          </a:p>
          <a:p>
            <a:pPr marL="457200" indent="-457200">
              <a:buAutoNum type="arabicPeriod"/>
            </a:pPr>
            <a:r>
              <a:rPr lang="ru-RU" sz="2400" dirty="0">
                <a:solidFill>
                  <a:srgbClr val="0000FF"/>
                </a:solidFill>
              </a:rPr>
              <a:t>Й. П. Грам (1882) и Г.  A. Шварц </a:t>
            </a:r>
            <a:r>
              <a:rPr lang="ru-RU" sz="2400" dirty="0"/>
              <a:t>(1885): метод наименьших квадратов и квадратичные формы.</a:t>
            </a:r>
            <a:r>
              <a:rPr lang="fr-FR" sz="2400" dirty="0"/>
              <a:t> </a:t>
            </a:r>
          </a:p>
          <a:p>
            <a:pPr marL="457200" indent="-457200">
              <a:buAutoNum type="arabicPeriod"/>
            </a:pPr>
            <a:r>
              <a:rPr lang="ru-RU" sz="2400" dirty="0"/>
              <a:t>Более поздние </a:t>
            </a:r>
            <a:r>
              <a:rPr lang="ru-RU" sz="2400" dirty="0">
                <a:solidFill>
                  <a:srgbClr val="0000FF"/>
                </a:solidFill>
              </a:rPr>
              <a:t>интерпретации и обобщения</a:t>
            </a:r>
            <a:r>
              <a:rPr lang="ru-RU" sz="2400" dirty="0"/>
              <a:t>.</a:t>
            </a:r>
            <a:endParaRPr lang="fr-FR" sz="2400" dirty="0"/>
          </a:p>
          <a:p>
            <a:pPr marL="457200" indent="-457200">
              <a:buAutoNum type="arabicPeriod"/>
            </a:pPr>
            <a:r>
              <a:rPr lang="ru-RU" sz="2400" dirty="0">
                <a:solidFill>
                  <a:srgbClr val="0000FF"/>
                </a:solidFill>
              </a:rPr>
              <a:t>Вывод</a:t>
            </a:r>
            <a:r>
              <a:rPr lang="ru-RU" sz="2400" dirty="0"/>
              <a:t>: </a:t>
            </a:r>
            <a:r>
              <a:rPr lang="ru-RU" sz="2400" dirty="0">
                <a:solidFill>
                  <a:srgbClr val="008000"/>
                </a:solidFill>
              </a:rPr>
              <a:t>результат нельзя отделить от дискурса, в который он встроен.</a:t>
            </a:r>
            <a:endParaRPr lang="en-US" sz="2400" dirty="0">
              <a:solidFill>
                <a:srgbClr val="008000"/>
              </a:solidFill>
            </a:endParaRPr>
          </a:p>
        </p:txBody>
      </p:sp>
    </p:spTree>
    <p:extLst>
      <p:ext uri="{BB962C8B-B14F-4D97-AF65-F5344CB8AC3E}">
        <p14:creationId xmlns:p14="http://schemas.microsoft.com/office/powerpoint/2010/main" val="3265044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41530" y="1673805"/>
            <a:ext cx="8229600" cy="2454900"/>
          </a:xfrm>
        </p:spPr>
        <p:txBody>
          <a:bodyPr>
            <a:normAutofit fontScale="90000"/>
          </a:bodyPr>
          <a:lstStyle/>
          <a:p>
            <a:pPr algn="ctr" eaLnBrk="1" hangingPunct="1"/>
            <a:r>
              <a:rPr lang="fr-FR" altLang="fr-FR" b="1" dirty="0"/>
              <a:t>1. </a:t>
            </a:r>
            <a:r>
              <a:rPr lang="ru-RU" dirty="0"/>
              <a:t>Проблема: смысл неравенства Коши-Буняковского</a:t>
            </a:r>
            <a:r>
              <a:rPr lang="ru-RU" sz="3600" dirty="0"/>
              <a:t> неравенство </a:t>
            </a:r>
            <a:br>
              <a:rPr lang="fr-FR" sz="3600" dirty="0"/>
            </a:br>
            <a:endParaRPr lang="fr-FR" altLang="fr-FR" b="1" dirty="0"/>
          </a:p>
        </p:txBody>
      </p:sp>
    </p:spTree>
    <p:extLst>
      <p:ext uri="{BB962C8B-B14F-4D97-AF65-F5344CB8AC3E}">
        <p14:creationId xmlns:p14="http://schemas.microsoft.com/office/powerpoint/2010/main" val="22684903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B30A8CD-7E68-4567-B40B-4D9FD49689FC}"/>
                  </a:ext>
                </a:extLst>
              </p:cNvPr>
              <p:cNvSpPr>
                <a:spLocks noGrp="1"/>
              </p:cNvSpPr>
              <p:nvPr>
                <p:ph idx="1"/>
              </p:nvPr>
            </p:nvSpPr>
            <p:spPr>
              <a:xfrm>
                <a:off x="161509" y="503674"/>
                <a:ext cx="8595955" cy="6255695"/>
              </a:xfrm>
            </p:spPr>
            <p:txBody>
              <a:bodyPr/>
              <a:lstStyle/>
              <a:p>
                <a:r>
                  <a:rPr lang="ru-RU" sz="2400" dirty="0">
                    <a:solidFill>
                      <a:srgbClr val="0000FF"/>
                    </a:solidFill>
                  </a:rPr>
                  <a:t>Виктор Яковлевич Буняковский </a:t>
                </a:r>
                <a:r>
                  <a:rPr lang="ru-RU" sz="2400" dirty="0"/>
                  <a:t>(1804-1889) был одним из видных деятелей петербургской математической школы XIX века, очень уважаемым и любимым. Оставив службу в университете</a:t>
                </a:r>
                <a:r>
                  <a:rPr lang="fr-FR" sz="2400" dirty="0"/>
                  <a:t> (</a:t>
                </a:r>
                <a:r>
                  <a:rPr lang="fr-FR" sz="2400" dirty="0">
                    <a:solidFill>
                      <a:srgbClr val="0000FF"/>
                    </a:solidFill>
                  </a:rPr>
                  <a:t>1859)</a:t>
                </a:r>
                <a:r>
                  <a:rPr lang="fr-FR" sz="2400" dirty="0"/>
                  <a:t> </a:t>
                </a:r>
                <a:r>
                  <a:rPr lang="az-Cyrl-AZ" sz="2400" dirty="0"/>
                  <a:t>.}, в том же году он опубликовал статью </a:t>
                </a:r>
                <a:r>
                  <a:rPr lang="fr-FR" sz="2400" dirty="0">
                    <a:solidFill>
                      <a:srgbClr val="0000FF"/>
                    </a:solidFill>
                  </a:rPr>
                  <a:t>« Sur quelques inégalités concernant les intégrales ordinaires et les intégrales aux différences finies » </a:t>
                </a:r>
                <a:r>
                  <a:rPr lang="fr-FR" sz="2400" dirty="0"/>
                  <a:t>(</a:t>
                </a:r>
                <a:r>
                  <a:rPr lang="az-Cyrl-AZ" sz="2400" dirty="0"/>
                  <a:t>О некоторых неравенствах, содержащих обычные интегралы и конечные разности). </a:t>
                </a:r>
                <a:r>
                  <a:rPr lang="fr-FR" sz="2400" dirty="0"/>
                  <a:t>Mémoires de l’Académie impériale des sciences de </a:t>
                </a:r>
                <a:r>
                  <a:rPr lang="fr-FR" sz="2400" dirty="0" err="1"/>
                  <a:t>St.-Pétersbourg</a:t>
                </a:r>
                <a:r>
                  <a:rPr lang="fr-FR" sz="2400" dirty="0"/>
                  <a:t> (VIIe </a:t>
                </a:r>
                <a:r>
                  <a:rPr lang="fr-FR" sz="2400" dirty="0" err="1"/>
                  <a:t>sér</a:t>
                </a:r>
                <a:r>
                  <a:rPr lang="fr-FR" sz="2400" dirty="0"/>
                  <a:t>., T. I, N°9, 18 pp). </a:t>
                </a:r>
                <a:r>
                  <a:rPr lang="az-Cyrl-AZ" sz="2400" dirty="0"/>
                  <a:t>В этой статье на с. 4 содержалось неравенство, обозначенное им (С):</a:t>
                </a:r>
                <a:r>
                  <a:rPr lang="fr-FR" sz="2400" dirty="0"/>
                  <a:t> </a:t>
                </a:r>
              </a:p>
              <a:p>
                <a:pPr/>
                <a14:m>
                  <m:oMathPara xmlns:m="http://schemas.openxmlformats.org/officeDocument/2006/math">
                    <m:oMathParaPr>
                      <m:jc m:val="centerGroup"/>
                    </m:oMathParaPr>
                    <m:oMath xmlns:m="http://schemas.openxmlformats.org/officeDocument/2006/math">
                      <m:nary>
                        <m:naryPr>
                          <m:ctrlPr>
                            <a:rPr lang="fr-FR" sz="2400" i="1" smtClean="0">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φ</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d>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𝑑𝑥</m:t>
                          </m:r>
                          <m:nary>
                            <m:nary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ψ</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d>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𝑑𝑥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effectLst/>
                              <a:latin typeface="Cambria Math" panose="02040503050406030204" pitchFamily="18" charset="0"/>
                              <a:ea typeface="SimSun" panose="02010600030101010101" pitchFamily="2" charset="-122"/>
                              <a:cs typeface="Times New Roman" panose="02020603050405020304" pitchFamily="18" charset="0"/>
                            </a:rPr>
                            <m:t>&gt;</m:t>
                          </m:r>
                          <m:sSup>
                            <m:sSup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nary>
                                    <m:nary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naryPr>
                                    <m:sub>
                                      <m:sSub>
                                        <m:sSub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𝑋</m:t>
                                      </m:r>
                                    </m:sup>
                                    <m:e>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φ</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d>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ψ</m:t>
                                      </m:r>
                                      <m:d>
                                        <m:dPr>
                                          <m:ctrlPr>
                                            <a:rPr lang="fr-FR"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d>
                                      <m:r>
                                        <a:rPr lang="en-US" sz="2400" i="1">
                                          <a:effectLst/>
                                          <a:latin typeface="Cambria Math" panose="02040503050406030204" pitchFamily="18" charset="0"/>
                                          <a:ea typeface="SimSun" panose="02010600030101010101" pitchFamily="2" charset="-122"/>
                                          <a:cs typeface="Times New Roman" panose="02020603050405020304" pitchFamily="18" charset="0"/>
                                        </a:rPr>
                                        <m:t>𝑑𝑥</m:t>
                                      </m:r>
                                    </m:e>
                                  </m:nary>
                                </m:e>
                              </m:d>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e>
                      </m:nary>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m:oMathPara>
                </a14:m>
                <a:endParaRPr lang="fr-FR" sz="2400" dirty="0">
                  <a:effectLst/>
                  <a:latin typeface="Times New Roman" panose="02020603050405020304" pitchFamily="18" charset="0"/>
                  <a:ea typeface="SimSun" panose="02010600030101010101" pitchFamily="2" charset="-122"/>
                  <a:cs typeface="Akshar Unicode" panose="00000400000000000000" pitchFamily="2" charset="0"/>
                </a:endParaRPr>
              </a:p>
              <a:p>
                <a:r>
                  <a:rPr lang="ru-RU" sz="2000" dirty="0"/>
                  <a:t>для непрерывных функций одной переменной. (+ равенство) </a:t>
                </a:r>
                <a:r>
                  <a:rPr lang="fr-FR" sz="2000" dirty="0"/>
                  <a:t>.</a:t>
                </a:r>
                <a:endParaRPr lang="fr-FR" dirty="0"/>
              </a:p>
              <a:p>
                <a:endParaRPr lang="fr-FR" dirty="0"/>
              </a:p>
            </p:txBody>
          </p:sp>
        </mc:Choice>
        <mc:Fallback xmlns="">
          <p:sp>
            <p:nvSpPr>
              <p:cNvPr id="3" name="Espace réservé du contenu 2">
                <a:extLst>
                  <a:ext uri="{FF2B5EF4-FFF2-40B4-BE49-F238E27FC236}">
                    <a16:creationId xmlns:a16="http://schemas.microsoft.com/office/drawing/2014/main" id="{4B30A8CD-7E68-4567-B40B-4D9FD49689FC}"/>
                  </a:ext>
                </a:extLst>
              </p:cNvPr>
              <p:cNvSpPr>
                <a:spLocks noGrp="1" noRot="1" noChangeAspect="1" noMove="1" noResize="1" noEditPoints="1" noAdjustHandles="1" noChangeArrowheads="1" noChangeShapeType="1" noTextEdit="1"/>
              </p:cNvSpPr>
              <p:nvPr>
                <p:ph idx="1"/>
              </p:nvPr>
            </p:nvSpPr>
            <p:spPr>
              <a:xfrm>
                <a:off x="161509" y="503674"/>
                <a:ext cx="8595955" cy="6255695"/>
              </a:xfrm>
              <a:blipFill>
                <a:blip r:embed="rId2"/>
                <a:stretch>
                  <a:fillRect l="-1063" t="-682" r="-142"/>
                </a:stretch>
              </a:blipFill>
            </p:spPr>
            <p:txBody>
              <a:bodyPr/>
              <a:lstStyle/>
              <a:p>
                <a:r>
                  <a:rPr lang="fr-FR">
                    <a:noFill/>
                  </a:rPr>
                  <a:t> </a:t>
                </a:r>
              </a:p>
            </p:txBody>
          </p:sp>
        </mc:Fallback>
      </mc:AlternateContent>
    </p:spTree>
    <p:extLst>
      <p:ext uri="{BB962C8B-B14F-4D97-AF65-F5344CB8AC3E}">
        <p14:creationId xmlns:p14="http://schemas.microsoft.com/office/powerpoint/2010/main" val="3200306419"/>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l">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9851</TotalTime>
  <Words>6432</Words>
  <Application>Microsoft Office PowerPoint</Application>
  <PresentationFormat>Экран (4:3)</PresentationFormat>
  <Paragraphs>207</Paragraphs>
  <Slides>54</Slides>
  <Notes>12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54</vt:i4>
      </vt:variant>
    </vt:vector>
  </HeadingPairs>
  <TitlesOfParts>
    <vt:vector size="61" baseType="lpstr">
      <vt:lpstr>Cambria Math</vt:lpstr>
      <vt:lpstr>Calibri</vt:lpstr>
      <vt:lpstr>Arial</vt:lpstr>
      <vt:lpstr>Times New Roman</vt:lpstr>
      <vt:lpstr>Arial Black</vt:lpstr>
      <vt:lpstr>Symbol</vt:lpstr>
      <vt:lpstr>Essentiel</vt:lpstr>
      <vt:lpstr>Неравенство  Коши-Буняковского  и его математические интерпретации          </vt:lpstr>
      <vt:lpstr>Презентация PowerPoint</vt:lpstr>
      <vt:lpstr>Презентация PowerPoint</vt:lpstr>
      <vt:lpstr>Цели.</vt:lpstr>
      <vt:lpstr>в современной России</vt:lpstr>
      <vt:lpstr>в современной России</vt:lpstr>
      <vt:lpstr>План рассказа</vt:lpstr>
      <vt:lpstr>1. Проблема: смысл неравенства Коши-Буняковского неравенство  </vt:lpstr>
      <vt:lpstr>Презентация PowerPoint</vt:lpstr>
      <vt:lpstr>Презентация PowerPoint</vt:lpstr>
      <vt:lpstr>Презентация PowerPoint</vt:lpstr>
      <vt:lpstr>Доказательства с разным смыслом  </vt:lpstr>
      <vt:lpstr>Презентация PowerPoint</vt:lpstr>
      <vt:lpstr>2. Что сделали и чего не сделали O. Коши, Ж. Лиувилль, и X. Грассманн…</vt:lpstr>
      <vt:lpstr>О.Л. Коши (1821)</vt:lpstr>
      <vt:lpstr>Мотивация О.Л. Коши </vt:lpstr>
      <vt:lpstr>О.Л. Коши (1821)</vt:lpstr>
      <vt:lpstr>Ж. Лиувилль(1836)</vt:lpstr>
      <vt:lpstr>Ж. Лиувилль(1836)</vt:lpstr>
      <vt:lpstr>Г. Грассманн(1862)</vt:lpstr>
      <vt:lpstr>3. Статья B. Я. Буняковского: систематизированное исследование средств.</vt:lpstr>
      <vt:lpstr>Презентация PowerPoint</vt:lpstr>
      <vt:lpstr>Презентация PowerPoint</vt:lpstr>
      <vt:lpstr>Презентация PowerPoint</vt:lpstr>
      <vt:lpstr>Презентация PowerPoint</vt:lpstr>
      <vt:lpstr>§1. B. я. Буняковский первым распространил геометрические и гармонические средние на непрерывный случай: </vt:lpstr>
      <vt:lpstr>§2. B. я. Буняковский получает теорему о среднем значении для функций из теорему о среднем значении для интегралов</vt:lpstr>
      <vt:lpstr>§3. приложений (A-D)</vt:lpstr>
      <vt:lpstr> 4. Й. п. Грам и Г. A. Шварц : метод наименьших квадратов и квадратичные формы</vt:lpstr>
      <vt:lpstr>Г. A. Шварц (1885)  §15, C. 344 </vt:lpstr>
      <vt:lpstr>Смена точки зрения </vt:lpstr>
      <vt:lpstr>Последующее влияние этих идей</vt:lpstr>
      <vt:lpstr>  5. Более поздние интерпретации и обобщения.</vt:lpstr>
      <vt:lpstr>Презентация PowerPoint</vt:lpstr>
      <vt:lpstr>Презентация PowerPoint</vt:lpstr>
      <vt:lpstr>Презентация PowerPoint</vt:lpstr>
      <vt:lpstr> 6. Вывод: результат нельзя отделить от дискурса, в который он встроен. </vt:lpstr>
      <vt:lpstr>Мы убедились, что</vt:lpstr>
      <vt:lpstr>Это говорит о том, что: </vt:lpstr>
      <vt:lpstr>Вывод</vt:lpstr>
      <vt:lpstr>Презентация PowerPoint</vt:lpstr>
      <vt:lpstr>Примечания и ссылки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 Kichenassamy</dc:creator>
  <cp:lastModifiedBy>1</cp:lastModifiedBy>
  <cp:revision>528</cp:revision>
  <cp:lastPrinted>2019-03-09T17:31:18Z</cp:lastPrinted>
  <dcterms:created xsi:type="dcterms:W3CDTF">2012-02-11T13:55:08Z</dcterms:created>
  <dcterms:modified xsi:type="dcterms:W3CDTF">2021-04-15T18:07:49Z</dcterms:modified>
</cp:coreProperties>
</file>