
<file path=[Content_Types].xml><?xml version="1.0" encoding="utf-8"?>
<Types xmlns="http://schemas.openxmlformats.org/package/2006/content-types">
  <Default Extension="18"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01" r:id="rId3"/>
    <p:sldId id="280" r:id="rId4"/>
    <p:sldId id="288" r:id="rId5"/>
    <p:sldId id="286" r:id="rId6"/>
    <p:sldId id="257" r:id="rId7"/>
    <p:sldId id="289" r:id="rId8"/>
    <p:sldId id="291" r:id="rId9"/>
    <p:sldId id="294" r:id="rId10"/>
    <p:sldId id="293" r:id="rId11"/>
    <p:sldId id="295" r:id="rId12"/>
    <p:sldId id="275" r:id="rId13"/>
    <p:sldId id="276" r:id="rId14"/>
    <p:sldId id="297" r:id="rId15"/>
    <p:sldId id="277" r:id="rId16"/>
    <p:sldId id="299" r:id="rId17"/>
    <p:sldId id="298" r:id="rId18"/>
    <p:sldId id="290" r:id="rId19"/>
    <p:sldId id="283" r:id="rId20"/>
    <p:sldId id="284" r:id="rId21"/>
    <p:sldId id="300" r:id="rId22"/>
    <p:sldId id="302" r:id="rId23"/>
    <p:sldId id="303" r:id="rId24"/>
    <p:sldId id="318" r:id="rId25"/>
    <p:sldId id="304" r:id="rId26"/>
    <p:sldId id="262" r:id="rId27"/>
    <p:sldId id="259" r:id="rId28"/>
    <p:sldId id="305" r:id="rId29"/>
    <p:sldId id="306" r:id="rId30"/>
    <p:sldId id="308" r:id="rId31"/>
    <p:sldId id="309" r:id="rId32"/>
    <p:sldId id="311" r:id="rId33"/>
    <p:sldId id="319" r:id="rId34"/>
    <p:sldId id="310" r:id="rId35"/>
    <p:sldId id="312" r:id="rId36"/>
    <p:sldId id="261" r:id="rId37"/>
    <p:sldId id="258" r:id="rId38"/>
    <p:sldId id="313" r:id="rId39"/>
    <p:sldId id="279" r:id="rId40"/>
    <p:sldId id="314" r:id="rId41"/>
    <p:sldId id="272" r:id="rId42"/>
    <p:sldId id="267" r:id="rId43"/>
    <p:sldId id="322" r:id="rId44"/>
    <p:sldId id="320" r:id="rId45"/>
    <p:sldId id="281" r:id="rId46"/>
    <p:sldId id="315"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A0142-D0D0-4B8F-8C6F-2DA3120EA7E8}" type="datetimeFigureOut">
              <a:rPr lang="ru-RU" smtClean="0"/>
              <a:t>03.06.2021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A120B-2CAE-4BA5-988B-D56F7E840C3D}" type="slidenum">
              <a:rPr lang="ru-RU" smtClean="0"/>
              <a:t>‹#›</a:t>
            </a:fld>
            <a:endParaRPr lang="ru-RU"/>
          </a:p>
        </p:txBody>
      </p:sp>
    </p:spTree>
    <p:extLst>
      <p:ext uri="{BB962C8B-B14F-4D97-AF65-F5344CB8AC3E}">
        <p14:creationId xmlns:p14="http://schemas.microsoft.com/office/powerpoint/2010/main" val="225510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26A120B-2CAE-4BA5-988B-D56F7E840C3D}" type="slidenum">
              <a:rPr lang="ru-RU" smtClean="0"/>
              <a:t>13</a:t>
            </a:fld>
            <a:endParaRPr lang="ru-RU"/>
          </a:p>
        </p:txBody>
      </p:sp>
    </p:spTree>
    <p:extLst>
      <p:ext uri="{BB962C8B-B14F-4D97-AF65-F5344CB8AC3E}">
        <p14:creationId xmlns:p14="http://schemas.microsoft.com/office/powerpoint/2010/main" val="115329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78357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2175755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116109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80572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335994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09F311B-D404-4722-B2A7-A02ACC33210C}" type="datetimeFigureOut">
              <a:rPr lang="ru-RU" smtClean="0"/>
              <a:t>03.06.2021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1947347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09F311B-D404-4722-B2A7-A02ACC33210C}" type="datetimeFigureOut">
              <a:rPr lang="ru-RU" smtClean="0"/>
              <a:t>03.06.2021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1442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09F311B-D404-4722-B2A7-A02ACC33210C}" type="datetimeFigureOut">
              <a:rPr lang="ru-RU" smtClean="0"/>
              <a:t>03.06.2021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147615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09F311B-D404-4722-B2A7-A02ACC33210C}" type="datetimeFigureOut">
              <a:rPr lang="ru-RU" smtClean="0"/>
              <a:t>03.06.2021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436119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09F311B-D404-4722-B2A7-A02ACC33210C}" type="datetimeFigureOut">
              <a:rPr lang="ru-RU" smtClean="0"/>
              <a:t>03.06.2021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278408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09F311B-D404-4722-B2A7-A02ACC33210C}" type="datetimeFigureOut">
              <a:rPr lang="ru-RU" smtClean="0"/>
              <a:t>03.06.2021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736C79-6CBF-4F09-BB3A-FE073085E1CB}" type="slidenum">
              <a:rPr lang="ru-RU" smtClean="0"/>
              <a:t>‹#›</a:t>
            </a:fld>
            <a:endParaRPr lang="ru-RU"/>
          </a:p>
        </p:txBody>
      </p:sp>
    </p:spTree>
    <p:extLst>
      <p:ext uri="{BB962C8B-B14F-4D97-AF65-F5344CB8AC3E}">
        <p14:creationId xmlns:p14="http://schemas.microsoft.com/office/powerpoint/2010/main" val="227739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F311B-D404-4722-B2A7-A02ACC33210C}" type="datetimeFigureOut">
              <a:rPr lang="ru-RU" smtClean="0"/>
              <a:t>03.06.2021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736C79-6CBF-4F09-BB3A-FE073085E1CB}" type="slidenum">
              <a:rPr lang="ru-RU" smtClean="0"/>
              <a:t>‹#›</a:t>
            </a:fld>
            <a:endParaRPr lang="ru-RU"/>
          </a:p>
        </p:txBody>
      </p:sp>
    </p:spTree>
    <p:extLst>
      <p:ext uri="{BB962C8B-B14F-4D97-AF65-F5344CB8AC3E}">
        <p14:creationId xmlns:p14="http://schemas.microsoft.com/office/powerpoint/2010/main" val="2816228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18"/><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18"/><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latin typeface="Garamond" panose="02020404030301010803" pitchFamily="18" charset="0"/>
              </a:rPr>
              <a:t>Николай Максимович Гюнтер</a:t>
            </a:r>
          </a:p>
        </p:txBody>
      </p:sp>
      <p:sp>
        <p:nvSpPr>
          <p:cNvPr id="3" name="Подзаголовок 2"/>
          <p:cNvSpPr>
            <a:spLocks noGrp="1"/>
          </p:cNvSpPr>
          <p:nvPr>
            <p:ph type="subTitle" idx="1"/>
          </p:nvPr>
        </p:nvSpPr>
        <p:spPr/>
        <p:txBody>
          <a:bodyPr>
            <a:normAutofit/>
          </a:bodyPr>
          <a:lstStyle/>
          <a:p>
            <a:endParaRPr lang="ru-RU" sz="3600" dirty="0">
              <a:latin typeface="Garamond" panose="02020404030301010803" pitchFamily="18" charset="0"/>
            </a:endParaRPr>
          </a:p>
          <a:p>
            <a:r>
              <a:rPr lang="ru-RU" sz="3600" dirty="0">
                <a:latin typeface="Garamond" panose="02020404030301010803" pitchFamily="18" charset="0"/>
              </a:rPr>
              <a:t>1871-1941</a:t>
            </a:r>
          </a:p>
        </p:txBody>
      </p:sp>
    </p:spTree>
    <p:extLst>
      <p:ext uri="{BB962C8B-B14F-4D97-AF65-F5344CB8AC3E}">
        <p14:creationId xmlns:p14="http://schemas.microsoft.com/office/powerpoint/2010/main" val="155820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A7BF20-9971-4798-8F41-B07F53C45CFC}"/>
              </a:ext>
            </a:extLst>
          </p:cNvPr>
          <p:cNvSpPr>
            <a:spLocks noGrp="1"/>
          </p:cNvSpPr>
          <p:nvPr>
            <p:ph type="title"/>
          </p:nvPr>
        </p:nvSpPr>
        <p:spPr>
          <a:xfrm>
            <a:off x="838200" y="365125"/>
            <a:ext cx="10515600" cy="2729767"/>
          </a:xfrm>
        </p:spPr>
        <p:txBody>
          <a:bodyPr>
            <a:noAutofit/>
          </a:bodyPr>
          <a:lstStyle/>
          <a:p>
            <a:pPr indent="457200" algn="just"/>
            <a:r>
              <a:rPr lang="ru-RU" sz="2800" dirty="0">
                <a:latin typeface="Times New Roman" panose="02020603050405020304" pitchFamily="18" charset="0"/>
                <a:cs typeface="Times New Roman" panose="02020603050405020304" pitchFamily="18" charset="0"/>
              </a:rPr>
              <a:t>С 1902 по 1916 г. Гюнтер преподавал на Высших Женских (</a:t>
            </a:r>
            <a:r>
              <a:rPr lang="ru-RU" sz="2800" dirty="0" err="1">
                <a:latin typeface="Times New Roman" panose="02020603050405020304" pitchFamily="18" charset="0"/>
                <a:cs typeface="Times New Roman" panose="02020603050405020304" pitchFamily="18" charset="0"/>
              </a:rPr>
              <a:t>Бестужевских</a:t>
            </a:r>
            <a:r>
              <a:rPr lang="ru-RU" sz="2800" dirty="0">
                <a:latin typeface="Times New Roman" panose="02020603050405020304" pitchFamily="18" charset="0"/>
                <a:cs typeface="Times New Roman" panose="02020603050405020304" pitchFamily="18" charset="0"/>
              </a:rPr>
              <a:t>) курсах, где были  изданы его лекции «Введение в анализ» в четырех частях (1904, 1907 и 1909 гг.), «Интегрирование обыкновенных дифференциальных уравнений» (1910 г.), «Дифференциальное исчисление» (1912, 1915 гг.), «Интегральное исчисление» (1912 г.), «Теория рядов» (1913, 1914 гг.). </a:t>
            </a:r>
            <a:br>
              <a:rPr lang="ru-RU" sz="2000" dirty="0"/>
            </a:br>
            <a:endParaRPr lang="ru-RU" sz="2000" dirty="0"/>
          </a:p>
        </p:txBody>
      </p:sp>
      <p:pic>
        <p:nvPicPr>
          <p:cNvPr id="4" name="Объект 3">
            <a:extLst>
              <a:ext uri="{FF2B5EF4-FFF2-40B4-BE49-F238E27FC236}">
                <a16:creationId xmlns:a16="http://schemas.microsoft.com/office/drawing/2014/main" id="{A027F475-F4DD-43B7-9D55-44FD4B8DE1C5}"/>
              </a:ext>
            </a:extLst>
          </p:cNvPr>
          <p:cNvPicPr>
            <a:picLocks noGrp="1" noChangeAspect="1"/>
          </p:cNvPicPr>
          <p:nvPr>
            <p:ph idx="1"/>
          </p:nvPr>
        </p:nvPicPr>
        <p:blipFill rotWithShape="1">
          <a:blip r:embed="rId2"/>
          <a:srcRect l="23584" t="22703" r="23523" b="7788"/>
          <a:stretch/>
        </p:blipFill>
        <p:spPr>
          <a:xfrm>
            <a:off x="2630658" y="2814864"/>
            <a:ext cx="5472333" cy="4043135"/>
          </a:xfrm>
          <a:prstGeom prst="rect">
            <a:avLst/>
          </a:prstGeom>
        </p:spPr>
      </p:pic>
    </p:spTree>
    <p:extLst>
      <p:ext uri="{BB962C8B-B14F-4D97-AF65-F5344CB8AC3E}">
        <p14:creationId xmlns:p14="http://schemas.microsoft.com/office/powerpoint/2010/main" val="252136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FA9D34-9F98-4718-BBB8-13E7E8203CF8}"/>
              </a:ext>
            </a:extLst>
          </p:cNvPr>
          <p:cNvSpPr>
            <a:spLocks noGrp="1"/>
          </p:cNvSpPr>
          <p:nvPr>
            <p:ph type="title"/>
          </p:nvPr>
        </p:nvSpPr>
        <p:spPr>
          <a:xfrm>
            <a:off x="450165" y="239151"/>
            <a:ext cx="11127545" cy="1451538"/>
          </a:xfrm>
        </p:spPr>
        <p:txBody>
          <a:bodyPr>
            <a:normAutofit fontScale="90000"/>
          </a:bodyPr>
          <a:lstStyle/>
          <a:p>
            <a:r>
              <a:rPr lang="ru-RU" sz="3100" dirty="0">
                <a:latin typeface="Times New Roman" panose="02020603050405020304" pitchFamily="18" charset="0"/>
                <a:cs typeface="Times New Roman" panose="02020603050405020304" pitchFamily="18" charset="0"/>
              </a:rPr>
              <a:t>На высших Женских Педагогических курсах  (Малая Посадская, д. 26, впоследствии вошли в состав Педагогического института) Гюнтер преподавал с 1899 по 1908 г. и с 1922 по 1930 г. Курсами изданы его лекции «Введение в анализ» (1903 г.)</a:t>
            </a:r>
            <a:endParaRPr lang="ru-RU" dirty="0"/>
          </a:p>
        </p:txBody>
      </p:sp>
      <p:pic>
        <p:nvPicPr>
          <p:cNvPr id="4" name="Объект 3">
            <a:extLst>
              <a:ext uri="{FF2B5EF4-FFF2-40B4-BE49-F238E27FC236}">
                <a16:creationId xmlns:a16="http://schemas.microsoft.com/office/drawing/2014/main" id="{CC58778E-DEAC-424F-AAB2-A1D79D4114DA}"/>
              </a:ext>
            </a:extLst>
          </p:cNvPr>
          <p:cNvPicPr>
            <a:picLocks noGrp="1" noChangeAspect="1"/>
          </p:cNvPicPr>
          <p:nvPr>
            <p:ph idx="1"/>
          </p:nvPr>
        </p:nvPicPr>
        <p:blipFill>
          <a:blip r:embed="rId2"/>
          <a:stretch>
            <a:fillRect/>
          </a:stretch>
        </p:blipFill>
        <p:spPr>
          <a:xfrm>
            <a:off x="1254999" y="1748705"/>
            <a:ext cx="8845604" cy="4975652"/>
          </a:xfrm>
          <a:prstGeom prst="rect">
            <a:avLst/>
          </a:prstGeom>
        </p:spPr>
      </p:pic>
    </p:spTree>
    <p:extLst>
      <p:ext uri="{BB962C8B-B14F-4D97-AF65-F5344CB8AC3E}">
        <p14:creationId xmlns:p14="http://schemas.microsoft.com/office/powerpoint/2010/main" val="180122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0487"/>
            <a:ext cx="9753600" cy="6677025"/>
          </a:xfrm>
          <a:prstGeom prst="rect">
            <a:avLst/>
          </a:prstGeom>
        </p:spPr>
      </p:pic>
    </p:spTree>
    <p:extLst>
      <p:ext uri="{BB962C8B-B14F-4D97-AF65-F5344CB8AC3E}">
        <p14:creationId xmlns:p14="http://schemas.microsoft.com/office/powerpoint/2010/main" val="428469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336AFC5-3DA5-4B3C-9C8E-01B2D725463F}"/>
              </a:ext>
            </a:extLst>
          </p:cNvPr>
          <p:cNvPicPr>
            <a:picLocks noChangeAspect="1"/>
          </p:cNvPicPr>
          <p:nvPr/>
        </p:nvPicPr>
        <p:blipFill rotWithShape="1">
          <a:blip r:embed="rId3"/>
          <a:srcRect l="11445" t="47947" r="73232" b="21793"/>
          <a:stretch/>
        </p:blipFill>
        <p:spPr>
          <a:xfrm>
            <a:off x="3894949" y="73025"/>
            <a:ext cx="4402101" cy="6711950"/>
          </a:xfrm>
          <a:prstGeom prst="rect">
            <a:avLst/>
          </a:prstGeom>
        </p:spPr>
      </p:pic>
    </p:spTree>
    <p:extLst>
      <p:ext uri="{BB962C8B-B14F-4D97-AF65-F5344CB8AC3E}">
        <p14:creationId xmlns:p14="http://schemas.microsoft.com/office/powerpoint/2010/main" val="2305423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21530C-FF46-41AC-B026-0D7D4516AC7B}"/>
              </a:ext>
            </a:extLst>
          </p:cNvPr>
          <p:cNvSpPr>
            <a:spLocks noGrp="1"/>
          </p:cNvSpPr>
          <p:nvPr>
            <p:ph type="title"/>
          </p:nvPr>
        </p:nvSpPr>
        <p:spPr>
          <a:xfrm>
            <a:off x="365760" y="211015"/>
            <a:ext cx="4406265" cy="1846385"/>
          </a:xfrm>
        </p:spPr>
        <p:txBody>
          <a:bodyPr>
            <a:noAutofit/>
          </a:bodyPr>
          <a:lstStyle/>
          <a:p>
            <a:r>
              <a:rPr lang="ru-RU" sz="2800" dirty="0">
                <a:latin typeface="Times New Roman" panose="02020603050405020304" pitchFamily="18" charset="0"/>
                <a:cs typeface="Times New Roman" panose="02020603050405020304" pitchFamily="18" charset="0"/>
              </a:rPr>
              <a:t>В Институте инженеров путей сообщения Гюнтер преподавал более 30 лет, с 1902 г. </a:t>
            </a:r>
          </a:p>
        </p:txBody>
      </p:sp>
      <p:pic>
        <p:nvPicPr>
          <p:cNvPr id="5" name="Объект 4">
            <a:extLst>
              <a:ext uri="{FF2B5EF4-FFF2-40B4-BE49-F238E27FC236}">
                <a16:creationId xmlns:a16="http://schemas.microsoft.com/office/drawing/2014/main" id="{09FF67A0-5919-4F27-A644-A85AC977304D}"/>
              </a:ext>
            </a:extLst>
          </p:cNvPr>
          <p:cNvPicPr>
            <a:picLocks noGrp="1" noChangeAspect="1"/>
          </p:cNvPicPr>
          <p:nvPr>
            <p:ph idx="1"/>
          </p:nvPr>
        </p:nvPicPr>
        <p:blipFill rotWithShape="1">
          <a:blip r:embed="rId2"/>
          <a:srcRect l="19774" t="7266" r="20626" b="20082"/>
          <a:stretch/>
        </p:blipFill>
        <p:spPr>
          <a:xfrm>
            <a:off x="5120640" y="842261"/>
            <a:ext cx="6879102" cy="4714478"/>
          </a:xfrm>
          <a:prstGeom prst="rect">
            <a:avLst/>
          </a:prstGeom>
        </p:spPr>
      </p:pic>
      <p:sp>
        <p:nvSpPr>
          <p:cNvPr id="4" name="Текст 3">
            <a:extLst>
              <a:ext uri="{FF2B5EF4-FFF2-40B4-BE49-F238E27FC236}">
                <a16:creationId xmlns:a16="http://schemas.microsoft.com/office/drawing/2014/main" id="{AAE46872-8372-459A-B3CB-60E41EB8C566}"/>
              </a:ext>
            </a:extLst>
          </p:cNvPr>
          <p:cNvSpPr>
            <a:spLocks noGrp="1"/>
          </p:cNvSpPr>
          <p:nvPr>
            <p:ph type="body" sz="half" idx="2"/>
          </p:nvPr>
        </p:nvSpPr>
        <p:spPr>
          <a:xfrm>
            <a:off x="192258" y="2057399"/>
            <a:ext cx="4579767" cy="4714477"/>
          </a:xfrm>
        </p:spPr>
        <p:txBody>
          <a:bodyPr>
            <a:normAutofit lnSpcReduction="10000"/>
          </a:bodyPr>
          <a:lstStyle/>
          <a:p>
            <a:pPr indent="457200" algn="just"/>
            <a:r>
              <a:rPr lang="ru-RU" sz="2400" dirty="0">
                <a:latin typeface="Times New Roman" panose="02020603050405020304" pitchFamily="18" charset="0"/>
                <a:cs typeface="Times New Roman" panose="02020603050405020304" pitchFamily="18" charset="0"/>
              </a:rPr>
              <a:t>С 1906 г. – экстраординарный, а с 1910 – ординарный профессор, в 1908–1911 гг. – секретарь Совета, с 1920 г. – заведующий кафедрой высшей математики. </a:t>
            </a:r>
          </a:p>
          <a:p>
            <a:pPr indent="457200" algn="just"/>
            <a:r>
              <a:rPr lang="ru-RU" sz="2000" dirty="0">
                <a:latin typeface="Times New Roman" panose="02020603050405020304" pitchFamily="18" charset="0"/>
                <a:cs typeface="Times New Roman" panose="02020603050405020304" pitchFamily="18" charset="0"/>
              </a:rPr>
              <a:t>За это время Институт издал курсы его лекций по аналитической геометрии (1904, 1908, 1915 гг.), высшей алгебре (1911 г.), интегральному исчислению (1911 г.), дифференциальному исчислению (1912 г.), высшей математике (в четырёх частях, 1915, 1918 гг.), «О системах линейных уравнений первого порядка в частных производных» (1916). </a:t>
            </a:r>
          </a:p>
        </p:txBody>
      </p:sp>
    </p:spTree>
    <p:extLst>
      <p:ext uri="{BB962C8B-B14F-4D97-AF65-F5344CB8AC3E}">
        <p14:creationId xmlns:p14="http://schemas.microsoft.com/office/powerpoint/2010/main" val="1178308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0C82D0-D779-4F0F-8DCF-AEAE9922A5E0}"/>
              </a:ext>
            </a:extLst>
          </p:cNvPr>
          <p:cNvSpPr>
            <a:spLocks noGrp="1"/>
          </p:cNvSpPr>
          <p:nvPr>
            <p:ph type="title"/>
          </p:nvPr>
        </p:nvSpPr>
        <p:spPr/>
        <p:txBody>
          <a:bodyPr/>
          <a:lstStyle/>
          <a:p>
            <a:pPr algn="ctr"/>
            <a:r>
              <a:rPr lang="ru-RU" dirty="0">
                <a:latin typeface="Times New Roman" panose="02020603050405020304" pitchFamily="18" charset="0"/>
                <a:cs typeface="Times New Roman" panose="02020603050405020304" pitchFamily="18" charset="0"/>
              </a:rPr>
              <a:t>Портрет Гюнтера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Институте инженеров путей сообщения</a:t>
            </a:r>
          </a:p>
        </p:txBody>
      </p:sp>
      <p:pic>
        <p:nvPicPr>
          <p:cNvPr id="4" name="Объект 3">
            <a:extLst>
              <a:ext uri="{FF2B5EF4-FFF2-40B4-BE49-F238E27FC236}">
                <a16:creationId xmlns:a16="http://schemas.microsoft.com/office/drawing/2014/main" id="{5E353808-83B4-4E0E-8031-1B056EB4A985}"/>
              </a:ext>
            </a:extLst>
          </p:cNvPr>
          <p:cNvPicPr>
            <a:picLocks noGrp="1" noChangeAspect="1"/>
          </p:cNvPicPr>
          <p:nvPr>
            <p:ph idx="1"/>
          </p:nvPr>
        </p:nvPicPr>
        <p:blipFill>
          <a:blip r:embed="rId2"/>
          <a:stretch>
            <a:fillRect/>
          </a:stretch>
        </p:blipFill>
        <p:spPr>
          <a:xfrm>
            <a:off x="3995226" y="1825625"/>
            <a:ext cx="3732526" cy="4976702"/>
          </a:xfrm>
          <a:prstGeom prst="rect">
            <a:avLst/>
          </a:prstGeom>
        </p:spPr>
      </p:pic>
    </p:spTree>
    <p:extLst>
      <p:ext uri="{BB962C8B-B14F-4D97-AF65-F5344CB8AC3E}">
        <p14:creationId xmlns:p14="http://schemas.microsoft.com/office/powerpoint/2010/main" val="96695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D04704-21FD-4FD4-97FF-0DAE7E1CA391}"/>
              </a:ext>
            </a:extLst>
          </p:cNvPr>
          <p:cNvSpPr>
            <a:spLocks noGrp="1"/>
          </p:cNvSpPr>
          <p:nvPr>
            <p:ph type="title"/>
          </p:nvPr>
        </p:nvSpPr>
        <p:spPr>
          <a:xfrm>
            <a:off x="225083" y="168813"/>
            <a:ext cx="4546943" cy="1888588"/>
          </a:xfrm>
        </p:spPr>
        <p:txBody>
          <a:bodyPr>
            <a:noAutofit/>
          </a:bodyPr>
          <a:lstStyle/>
          <a:p>
            <a:r>
              <a:rPr lang="ru-RU" sz="2400" dirty="0">
                <a:latin typeface="Times New Roman" panose="02020603050405020304" pitchFamily="18" charset="0"/>
                <a:cs typeface="Times New Roman" panose="02020603050405020304" pitchFamily="18" charset="0"/>
              </a:rPr>
              <a:t>В 1912 г. в Издательстве Института инженеров путей сообщения вышло первое издание знаменитого «Сборника задач по высшей математике» </a:t>
            </a:r>
          </a:p>
        </p:txBody>
      </p:sp>
      <p:sp>
        <p:nvSpPr>
          <p:cNvPr id="4" name="Текст 3">
            <a:extLst>
              <a:ext uri="{FF2B5EF4-FFF2-40B4-BE49-F238E27FC236}">
                <a16:creationId xmlns:a16="http://schemas.microsoft.com/office/drawing/2014/main" id="{8A92BB93-DA90-4C8B-A216-05B5F2C7766A}"/>
              </a:ext>
            </a:extLst>
          </p:cNvPr>
          <p:cNvSpPr>
            <a:spLocks noGrp="1"/>
          </p:cNvSpPr>
          <p:nvPr>
            <p:ph type="body" sz="half" idx="2"/>
          </p:nvPr>
        </p:nvSpPr>
        <p:spPr>
          <a:xfrm>
            <a:off x="839788" y="2057402"/>
            <a:ext cx="3932237" cy="4800598"/>
          </a:xfrm>
        </p:spPr>
        <p:txBody>
          <a:bodyPr>
            <a:normAutofit fontScale="92500" lnSpcReduction="20000"/>
          </a:bodyPr>
          <a:lstStyle/>
          <a:p>
            <a:pPr algn="just"/>
            <a:r>
              <a:rPr lang="ru-RU" sz="2400" dirty="0">
                <a:latin typeface="Times New Roman" panose="02020603050405020304" pitchFamily="18" charset="0"/>
                <a:cs typeface="Times New Roman" panose="02020603050405020304" pitchFamily="18" charset="0"/>
              </a:rPr>
              <a:t>Этот задачник сразу же стал очень популярным и получил неформальное название </a:t>
            </a:r>
          </a:p>
          <a:p>
            <a:pPr algn="ctr"/>
            <a:r>
              <a:rPr lang="ru-RU" sz="2600" dirty="0">
                <a:latin typeface="Times New Roman" panose="02020603050405020304" pitchFamily="18" charset="0"/>
                <a:cs typeface="Times New Roman" panose="02020603050405020304" pitchFamily="18" charset="0"/>
              </a:rPr>
              <a:t>«Семь мудрецов» </a:t>
            </a:r>
          </a:p>
          <a:p>
            <a:pPr algn="just"/>
            <a:r>
              <a:rPr lang="ru-RU" sz="2400" dirty="0">
                <a:latin typeface="Times New Roman" panose="02020603050405020304" pitchFamily="18" charset="0"/>
                <a:cs typeface="Times New Roman" panose="02020603050405020304" pitchFamily="18" charset="0"/>
              </a:rPr>
              <a:t>– по количеству авторов, тогда преподавателей Института инженеров путей сообщения: </a:t>
            </a:r>
          </a:p>
          <a:p>
            <a:pPr algn="just"/>
            <a:r>
              <a:rPr lang="ru-RU" sz="2400" dirty="0">
                <a:latin typeface="Times New Roman" panose="02020603050405020304" pitchFamily="18" charset="0"/>
                <a:cs typeface="Times New Roman" panose="02020603050405020304" pitchFamily="18" charset="0"/>
              </a:rPr>
              <a:t>А.А. Адамов</a:t>
            </a:r>
          </a:p>
          <a:p>
            <a:pPr algn="just"/>
            <a:r>
              <a:rPr lang="ru-RU" sz="2400" dirty="0">
                <a:latin typeface="Times New Roman" panose="02020603050405020304" pitchFamily="18" charset="0"/>
                <a:cs typeface="Times New Roman" panose="02020603050405020304" pitchFamily="18" charset="0"/>
              </a:rPr>
              <a:t>А.П. </a:t>
            </a:r>
            <a:r>
              <a:rPr lang="ru-RU" sz="2400" dirty="0" err="1">
                <a:latin typeface="Times New Roman" panose="02020603050405020304" pitchFamily="18" charset="0"/>
                <a:cs typeface="Times New Roman" panose="02020603050405020304" pitchFamily="18" charset="0"/>
              </a:rPr>
              <a:t>Вилижанин</a:t>
            </a:r>
            <a:endParaRPr lang="ru-RU" sz="2400"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Н.М. Гюнтер</a:t>
            </a:r>
          </a:p>
          <a:p>
            <a:pPr algn="just"/>
            <a:r>
              <a:rPr lang="ru-RU" sz="2400" dirty="0">
                <a:latin typeface="Times New Roman" panose="02020603050405020304" pitchFamily="18" charset="0"/>
                <a:cs typeface="Times New Roman" panose="02020603050405020304" pitchFamily="18" charset="0"/>
              </a:rPr>
              <a:t>А.Н. Захаров</a:t>
            </a:r>
          </a:p>
          <a:p>
            <a:pPr algn="just"/>
            <a:r>
              <a:rPr lang="ru-RU" sz="2400" dirty="0">
                <a:latin typeface="Times New Roman" panose="02020603050405020304" pitchFamily="18" charset="0"/>
                <a:cs typeface="Times New Roman" panose="02020603050405020304" pitchFamily="18" charset="0"/>
              </a:rPr>
              <a:t>В.М. Мелиоранский</a:t>
            </a:r>
          </a:p>
          <a:p>
            <a:pPr algn="just"/>
            <a:r>
              <a:rPr lang="ru-RU" sz="2400" dirty="0">
                <a:latin typeface="Times New Roman" panose="02020603050405020304" pitchFamily="18" charset="0"/>
                <a:cs typeface="Times New Roman" panose="02020603050405020304" pitchFamily="18" charset="0"/>
              </a:rPr>
              <a:t>В. Ф. </a:t>
            </a:r>
            <a:r>
              <a:rPr lang="ru-RU" sz="2400" dirty="0" err="1">
                <a:latin typeface="Times New Roman" panose="02020603050405020304" pitchFamily="18" charset="0"/>
                <a:cs typeface="Times New Roman" panose="02020603050405020304" pitchFamily="18" charset="0"/>
              </a:rPr>
              <a:t>Точисский</a:t>
            </a:r>
            <a:r>
              <a:rPr lang="ru-RU" sz="2400" dirty="0">
                <a:latin typeface="Times New Roman" panose="02020603050405020304" pitchFamily="18" charset="0"/>
                <a:cs typeface="Times New Roman" panose="02020603050405020304" pitchFamily="18" charset="0"/>
              </a:rPr>
              <a:t>  </a:t>
            </a:r>
          </a:p>
          <a:p>
            <a:pPr algn="just"/>
            <a:r>
              <a:rPr lang="ru-RU" sz="2400" dirty="0">
                <a:latin typeface="Times New Roman" panose="02020603050405020304" pitchFamily="18" charset="0"/>
                <a:cs typeface="Times New Roman" panose="02020603050405020304" pitchFamily="18" charset="0"/>
              </a:rPr>
              <a:t>Я.В. Успенский</a:t>
            </a:r>
          </a:p>
        </p:txBody>
      </p:sp>
      <p:pic>
        <p:nvPicPr>
          <p:cNvPr id="8" name="Рисунок 7">
            <a:extLst>
              <a:ext uri="{FF2B5EF4-FFF2-40B4-BE49-F238E27FC236}">
                <a16:creationId xmlns:a16="http://schemas.microsoft.com/office/drawing/2014/main" id="{129491CF-0004-4475-A2F9-601794E0A072}"/>
              </a:ext>
            </a:extLst>
          </p:cNvPr>
          <p:cNvPicPr>
            <a:picLocks noGrp="1" noChangeAspect="1"/>
          </p:cNvPicPr>
          <p:nvPr>
            <p:ph type="pic" idx="1"/>
          </p:nvPr>
        </p:nvPicPr>
        <p:blipFill rotWithShape="1">
          <a:blip r:embed="rId2"/>
          <a:srcRect l="28907" t="22857" b="22481"/>
          <a:stretch/>
        </p:blipFill>
        <p:spPr>
          <a:xfrm>
            <a:off x="6195775" y="14704"/>
            <a:ext cx="5438207" cy="6843296"/>
          </a:xfrm>
          <a:prstGeom prst="rect">
            <a:avLst/>
          </a:prstGeom>
        </p:spPr>
      </p:pic>
    </p:spTree>
    <p:extLst>
      <p:ext uri="{BB962C8B-B14F-4D97-AF65-F5344CB8AC3E}">
        <p14:creationId xmlns:p14="http://schemas.microsoft.com/office/powerpoint/2010/main" val="333219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718066-63FB-4038-80F7-10ADAADC2B65}"/>
              </a:ext>
            </a:extLst>
          </p:cNvPr>
          <p:cNvSpPr>
            <a:spLocks noGrp="1"/>
          </p:cNvSpPr>
          <p:nvPr>
            <p:ph type="title"/>
          </p:nvPr>
        </p:nvSpPr>
        <p:spPr>
          <a:xfrm>
            <a:off x="838200" y="169879"/>
            <a:ext cx="10515600" cy="1520809"/>
          </a:xfrm>
        </p:spPr>
        <p:txBody>
          <a:bodyPr>
            <a:noAutofit/>
          </a:bodyPr>
          <a:lstStyle/>
          <a:p>
            <a:r>
              <a:rPr lang="ru-RU" sz="2400" dirty="0">
                <a:latin typeface="Times New Roman" panose="02020603050405020304" pitchFamily="18" charset="0"/>
                <a:cs typeface="Times New Roman" panose="02020603050405020304" pitchFamily="18" charset="0"/>
              </a:rPr>
              <a:t>В 1926–1938 годах Гюнтер работал на физико-механическом факультете Ленинградского Политехнического института: с 1930 года – профессор кафедры математики отраслевого Физико-механического, а с 1934 года – Индустриального института. </a:t>
            </a:r>
          </a:p>
        </p:txBody>
      </p:sp>
      <p:pic>
        <p:nvPicPr>
          <p:cNvPr id="4" name="Объект 3">
            <a:extLst>
              <a:ext uri="{FF2B5EF4-FFF2-40B4-BE49-F238E27FC236}">
                <a16:creationId xmlns:a16="http://schemas.microsoft.com/office/drawing/2014/main" id="{BEB8910E-D1CE-4F65-B46E-97047C9BDA3F}"/>
              </a:ext>
            </a:extLst>
          </p:cNvPr>
          <p:cNvPicPr>
            <a:picLocks noGrp="1" noChangeAspect="1"/>
          </p:cNvPicPr>
          <p:nvPr>
            <p:ph idx="1"/>
          </p:nvPr>
        </p:nvPicPr>
        <p:blipFill>
          <a:blip r:embed="rId2"/>
          <a:stretch>
            <a:fillRect/>
          </a:stretch>
        </p:blipFill>
        <p:spPr>
          <a:xfrm>
            <a:off x="2630659" y="1758031"/>
            <a:ext cx="6358596" cy="4930090"/>
          </a:xfrm>
          <a:prstGeom prst="rect">
            <a:avLst/>
          </a:prstGeom>
        </p:spPr>
      </p:pic>
    </p:spTree>
    <p:extLst>
      <p:ext uri="{BB962C8B-B14F-4D97-AF65-F5344CB8AC3E}">
        <p14:creationId xmlns:p14="http://schemas.microsoft.com/office/powerpoint/2010/main" val="125451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B103A74-B088-4E9F-91D7-88B76DD8C676}"/>
              </a:ext>
            </a:extLst>
          </p:cNvPr>
          <p:cNvSpPr/>
          <p:nvPr/>
        </p:nvSpPr>
        <p:spPr>
          <a:xfrm>
            <a:off x="703385" y="450166"/>
            <a:ext cx="11211950" cy="6001643"/>
          </a:xfrm>
          <a:prstGeom prst="rect">
            <a:avLst/>
          </a:prstGeom>
        </p:spPr>
        <p:txBody>
          <a:bodyPr wrap="square">
            <a:spAutoFit/>
          </a:bodyPr>
          <a:lstStyle/>
          <a:p>
            <a:pPr indent="457200" algn="just"/>
            <a:r>
              <a:rPr lang="ru-RU" sz="2400" dirty="0">
                <a:latin typeface="Times New Roman" panose="02020603050405020304" pitchFamily="18" charset="0"/>
                <a:cs typeface="Times New Roman" panose="02020603050405020304" pitchFamily="18" charset="0"/>
              </a:rPr>
              <a:t>В 1915 г. Гюнтер защитил докторскую диссертацию «К теории характеристик систем уравнений в частных производных» и с 1916 г. стал ординарным профессором по кафедре чистой математики. </a:t>
            </a:r>
          </a:p>
          <a:p>
            <a:pPr indent="457200" algn="just"/>
            <a:r>
              <a:rPr lang="ru-RU" sz="2400" dirty="0">
                <a:latin typeface="Times New Roman" panose="02020603050405020304" pitchFamily="18" charset="0"/>
                <a:cs typeface="Times New Roman" panose="02020603050405020304" pitchFamily="18" charset="0"/>
              </a:rPr>
              <a:t>В 1927/28 учебном году читал курс «Анализ-III», в 1934/35 – «Интегральные уравнения», в 1939 – «Вариационное исчисление». </a:t>
            </a:r>
          </a:p>
          <a:p>
            <a:pPr indent="457200" algn="just"/>
            <a:r>
              <a:rPr lang="ru-RU" sz="2400" i="1" dirty="0">
                <a:latin typeface="Times New Roman" panose="02020603050405020304" pitchFamily="18" charset="0"/>
                <a:cs typeface="Times New Roman" panose="02020603050405020304" pitchFamily="18" charset="0"/>
              </a:rPr>
              <a:t>Кафедра дифференциальных уравнений </a:t>
            </a:r>
            <a:r>
              <a:rPr lang="ru-RU" sz="2400" dirty="0">
                <a:latin typeface="Times New Roman" panose="02020603050405020304" pitchFamily="18" charset="0"/>
                <a:cs typeface="Times New Roman" panose="02020603050405020304" pitchFamily="18" charset="0"/>
              </a:rPr>
              <a:t>сформировалась в ЛГУ к 1929 г., Гюнтер был первым её заведующим  (кроме периода 1932 – 1938, когда руководил Г.М. </a:t>
            </a:r>
            <a:r>
              <a:rPr lang="ru-RU" sz="2400" dirty="0" err="1">
                <a:latin typeface="Times New Roman" panose="02020603050405020304" pitchFamily="18" charset="0"/>
                <a:cs typeface="Times New Roman" panose="02020603050405020304" pitchFamily="18" charset="0"/>
              </a:rPr>
              <a:t>Мюнц</a:t>
            </a:r>
            <a:r>
              <a:rPr lang="ru-RU" sz="2400" dirty="0">
                <a:latin typeface="Times New Roman" panose="02020603050405020304" pitchFamily="18" charset="0"/>
                <a:cs typeface="Times New Roman" panose="02020603050405020304" pitchFamily="18" charset="0"/>
              </a:rPr>
              <a:t>). После смерти Гюнтера заведующим стал его ученик Н.П. </a:t>
            </a:r>
            <a:r>
              <a:rPr lang="ru-RU" sz="2400" dirty="0" err="1">
                <a:latin typeface="Times New Roman" panose="02020603050405020304" pitchFamily="18" charset="0"/>
                <a:cs typeface="Times New Roman" panose="02020603050405020304" pitchFamily="18" charset="0"/>
              </a:rPr>
              <a:t>Еругин</a:t>
            </a:r>
            <a:r>
              <a:rPr lang="ru-RU" sz="2400" dirty="0">
                <a:latin typeface="Times New Roman" panose="02020603050405020304" pitchFamily="18" charset="0"/>
                <a:cs typeface="Times New Roman" panose="02020603050405020304" pitchFamily="18" charset="0"/>
              </a:rPr>
              <a:t>. </a:t>
            </a:r>
          </a:p>
          <a:p>
            <a:pPr indent="457200" algn="just"/>
            <a:r>
              <a:rPr lang="ru-RU" sz="2400" dirty="0">
                <a:latin typeface="Times New Roman" panose="02020603050405020304" pitchFamily="18" charset="0"/>
                <a:cs typeface="Times New Roman" panose="02020603050405020304" pitchFamily="18" charset="0"/>
              </a:rPr>
              <a:t>В 1931 г. Гюнтер читал усиленный курс «Интегрирование уравнений первого порядка в частных производных», а в 1932 г. – курс «Аналитическая теория дифференциальных уравнений». </a:t>
            </a:r>
          </a:p>
          <a:p>
            <a:pPr indent="457200" algn="just"/>
            <a:r>
              <a:rPr lang="ru-RU" sz="2400" dirty="0">
                <a:latin typeface="Times New Roman" panose="02020603050405020304" pitchFamily="18" charset="0"/>
                <a:cs typeface="Times New Roman" panose="02020603050405020304" pitchFamily="18" charset="0"/>
              </a:rPr>
              <a:t>Университет издал его лекции по исчислению конечных разностей (1907, 1909 гг.), введению в анализ (1913, 1914, 1915 гг.). По материалам лекционных университетских курсов Гюнтера вышли учебники по математической физике (1931 г.) и уравнениям в частных производных (1934 г.).</a:t>
            </a:r>
          </a:p>
          <a:p>
            <a:pPr indent="457200" algn="just"/>
            <a:r>
              <a:rPr lang="ru-RU" sz="2400" dirty="0">
                <a:latin typeface="Times New Roman" panose="02020603050405020304" pitchFamily="18" charset="0"/>
                <a:cs typeface="Times New Roman" panose="02020603050405020304" pitchFamily="18" charset="0"/>
              </a:rPr>
              <a:t>В университете Гюнтер преподавал до самой своей смерти.</a:t>
            </a:r>
          </a:p>
        </p:txBody>
      </p:sp>
    </p:spTree>
    <p:extLst>
      <p:ext uri="{BB962C8B-B14F-4D97-AF65-F5344CB8AC3E}">
        <p14:creationId xmlns:p14="http://schemas.microsoft.com/office/powerpoint/2010/main" val="372654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90DCCE9-91D0-46BD-8118-848B0EB323B4}"/>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412788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C2A9818-A121-4EF0-A00E-945121CE4581}"/>
              </a:ext>
            </a:extLst>
          </p:cNvPr>
          <p:cNvPicPr>
            <a:picLocks noChangeAspect="1"/>
          </p:cNvPicPr>
          <p:nvPr/>
        </p:nvPicPr>
        <p:blipFill>
          <a:blip r:embed="rId2"/>
          <a:stretch>
            <a:fillRect/>
          </a:stretch>
        </p:blipFill>
        <p:spPr>
          <a:xfrm>
            <a:off x="-1" y="98475"/>
            <a:ext cx="12016936" cy="6759526"/>
          </a:xfrm>
          <a:prstGeom prst="rect">
            <a:avLst/>
          </a:prstGeom>
        </p:spPr>
      </p:pic>
    </p:spTree>
    <p:extLst>
      <p:ext uri="{BB962C8B-B14F-4D97-AF65-F5344CB8AC3E}">
        <p14:creationId xmlns:p14="http://schemas.microsoft.com/office/powerpoint/2010/main" val="3169917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C41C8B5-AEF6-4291-A18B-4411D5A7F345}"/>
              </a:ext>
            </a:extLst>
          </p:cNvPr>
          <p:cNvPicPr>
            <a:picLocks noChangeAspect="1"/>
          </p:cNvPicPr>
          <p:nvPr/>
        </p:nvPicPr>
        <p:blipFill>
          <a:blip r:embed="rId2"/>
          <a:stretch>
            <a:fillRect/>
          </a:stretch>
        </p:blipFill>
        <p:spPr>
          <a:xfrm>
            <a:off x="3235569" y="23725"/>
            <a:ext cx="5683347" cy="6765889"/>
          </a:xfrm>
          <a:prstGeom prst="rect">
            <a:avLst/>
          </a:prstGeom>
        </p:spPr>
      </p:pic>
    </p:spTree>
    <p:extLst>
      <p:ext uri="{BB962C8B-B14F-4D97-AF65-F5344CB8AC3E}">
        <p14:creationId xmlns:p14="http://schemas.microsoft.com/office/powerpoint/2010/main" val="144667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D88B4-8EBD-4540-9C4C-3F0F9609AAAC}"/>
              </a:ext>
            </a:extLst>
          </p:cNvPr>
          <p:cNvSpPr>
            <a:spLocks noGrp="1"/>
          </p:cNvSpPr>
          <p:nvPr>
            <p:ph type="ctrTitle"/>
          </p:nvPr>
        </p:nvSpPr>
        <p:spPr>
          <a:xfrm>
            <a:off x="1523999" y="598659"/>
            <a:ext cx="9392529" cy="2911304"/>
          </a:xfrm>
        </p:spPr>
        <p:txBody>
          <a:bodyPr>
            <a:normAutofit/>
          </a:bodyPr>
          <a:lstStyle/>
          <a:p>
            <a:r>
              <a:rPr lang="ru-RU" sz="6600" dirty="0">
                <a:latin typeface="Times New Roman" panose="02020603050405020304" pitchFamily="18" charset="0"/>
                <a:cs typeface="Times New Roman" panose="02020603050405020304" pitchFamily="18" charset="0"/>
              </a:rPr>
              <a:t>Международные</a:t>
            </a:r>
            <a:br>
              <a:rPr lang="ru-RU" sz="6600" dirty="0">
                <a:latin typeface="Times New Roman" panose="02020603050405020304" pitchFamily="18" charset="0"/>
                <a:cs typeface="Times New Roman" panose="02020603050405020304" pitchFamily="18" charset="0"/>
              </a:rPr>
            </a:br>
            <a:r>
              <a:rPr lang="ru-RU" sz="6600" dirty="0">
                <a:latin typeface="Times New Roman" panose="02020603050405020304" pitchFamily="18" charset="0"/>
                <a:cs typeface="Times New Roman" panose="02020603050405020304" pitchFamily="18" charset="0"/>
              </a:rPr>
              <a:t>Математические</a:t>
            </a:r>
            <a:br>
              <a:rPr lang="ru-RU" sz="6600" dirty="0">
                <a:latin typeface="Times New Roman" panose="02020603050405020304" pitchFamily="18" charset="0"/>
                <a:cs typeface="Times New Roman" panose="02020603050405020304" pitchFamily="18" charset="0"/>
              </a:rPr>
            </a:br>
            <a:r>
              <a:rPr lang="ru-RU" sz="6600" dirty="0">
                <a:latin typeface="Times New Roman" panose="02020603050405020304" pitchFamily="18" charset="0"/>
                <a:cs typeface="Times New Roman" panose="02020603050405020304" pitchFamily="18" charset="0"/>
              </a:rPr>
              <a:t> Конгрессы </a:t>
            </a:r>
          </a:p>
        </p:txBody>
      </p:sp>
      <p:sp>
        <p:nvSpPr>
          <p:cNvPr id="3" name="Подзаголовок 2">
            <a:extLst>
              <a:ext uri="{FF2B5EF4-FFF2-40B4-BE49-F238E27FC236}">
                <a16:creationId xmlns:a16="http://schemas.microsoft.com/office/drawing/2014/main" id="{80BC32E3-0549-4BAA-91CD-EA52C40A7572}"/>
              </a:ext>
            </a:extLst>
          </p:cNvPr>
          <p:cNvSpPr>
            <a:spLocks noGrp="1"/>
          </p:cNvSpPr>
          <p:nvPr>
            <p:ph type="subTitle" idx="1"/>
          </p:nvPr>
        </p:nvSpPr>
        <p:spPr>
          <a:xfrm>
            <a:off x="1524000" y="3602038"/>
            <a:ext cx="9144000" cy="2911304"/>
          </a:xfrm>
        </p:spPr>
        <p:txBody>
          <a:bodyPr>
            <a:normAutofit/>
          </a:bodyPr>
          <a:lstStyle/>
          <a:p>
            <a:r>
              <a:rPr lang="en-US" sz="3200" dirty="0">
                <a:latin typeface="Times New Roman" panose="02020603050405020304" pitchFamily="18" charset="0"/>
                <a:cs typeface="Times New Roman" panose="02020603050405020304" pitchFamily="18" charset="0"/>
              </a:rPr>
              <a:t>IV −</a:t>
            </a:r>
            <a:r>
              <a:rPr lang="ru-RU" sz="3200" dirty="0">
                <a:latin typeface="Times New Roman" panose="02020603050405020304" pitchFamily="18" charset="0"/>
                <a:cs typeface="Times New Roman" panose="02020603050405020304" pitchFamily="18" charset="0"/>
              </a:rPr>
              <a:t>1908 (Рим)</a:t>
            </a:r>
            <a:endParaRPr lang="en-US"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V − </a:t>
            </a:r>
            <a:r>
              <a:rPr lang="ru-RU" sz="3200" dirty="0">
                <a:latin typeface="Times New Roman" panose="02020603050405020304" pitchFamily="18" charset="0"/>
                <a:cs typeface="Times New Roman" panose="02020603050405020304" pitchFamily="18" charset="0"/>
              </a:rPr>
              <a:t>1912 (Кембридж)</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VII – </a:t>
            </a:r>
            <a:r>
              <a:rPr lang="ru-RU" sz="3200" dirty="0">
                <a:latin typeface="Times New Roman" panose="02020603050405020304" pitchFamily="18" charset="0"/>
                <a:cs typeface="Times New Roman" panose="02020603050405020304" pitchFamily="18" charset="0"/>
              </a:rPr>
              <a:t>1924 (Торонто)</a:t>
            </a:r>
          </a:p>
          <a:p>
            <a:r>
              <a:rPr lang="en-US" sz="3200" dirty="0">
                <a:latin typeface="Times New Roman" panose="02020603050405020304" pitchFamily="18" charset="0"/>
                <a:cs typeface="Times New Roman" panose="02020603050405020304" pitchFamily="18" charset="0"/>
              </a:rPr>
              <a:t>VIII – </a:t>
            </a:r>
            <a:r>
              <a:rPr lang="ru-RU" sz="3200" dirty="0">
                <a:latin typeface="Times New Roman" panose="02020603050405020304" pitchFamily="18" charset="0"/>
                <a:cs typeface="Times New Roman" panose="02020603050405020304" pitchFamily="18" charset="0"/>
              </a:rPr>
              <a:t>1928 (Болонья)</a:t>
            </a:r>
          </a:p>
        </p:txBody>
      </p:sp>
    </p:spTree>
    <p:extLst>
      <p:ext uri="{BB962C8B-B14F-4D97-AF65-F5344CB8AC3E}">
        <p14:creationId xmlns:p14="http://schemas.microsoft.com/office/powerpoint/2010/main" val="317551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D7A4433-9A4E-430E-AFD0-43810D0471D1}"/>
              </a:ext>
            </a:extLst>
          </p:cNvPr>
          <p:cNvSpPr/>
          <p:nvPr/>
        </p:nvSpPr>
        <p:spPr>
          <a:xfrm>
            <a:off x="0" y="0"/>
            <a:ext cx="12192000" cy="5139869"/>
          </a:xfrm>
          <a:prstGeom prst="rect">
            <a:avLst/>
          </a:prstGeom>
        </p:spPr>
        <p:txBody>
          <a:bodyPr wrap="square">
            <a:spAutoFit/>
          </a:bodyPr>
          <a:lstStyle/>
          <a:p>
            <a:endParaRPr lang="ru-RU" sz="3600" dirty="0">
              <a:latin typeface="Times New Roman" panose="02020603050405020304" pitchFamily="18" charset="0"/>
              <a:cs typeface="Times New Roman" panose="02020603050405020304" pitchFamily="18" charset="0"/>
            </a:endParaRPr>
          </a:p>
          <a:p>
            <a:pPr algn="ctr"/>
            <a:r>
              <a:rPr lang="ru-RU" sz="4000" dirty="0">
                <a:latin typeface="Times New Roman" panose="02020603050405020304" pitchFamily="18" charset="0"/>
                <a:cs typeface="Times New Roman" panose="02020603050405020304" pitchFamily="18" charset="0"/>
              </a:rPr>
              <a:t>Российские съезды</a:t>
            </a:r>
          </a:p>
          <a:p>
            <a:endParaRPr lang="ru-RU" sz="3600" dirty="0">
              <a:latin typeface="Times New Roman" panose="02020603050405020304" pitchFamily="18" charset="0"/>
              <a:cs typeface="Times New Roman" panose="02020603050405020304" pitchFamily="18" charset="0"/>
            </a:endParaRPr>
          </a:p>
          <a:p>
            <a:r>
              <a:rPr lang="ru-RU" sz="3600" dirty="0">
                <a:latin typeface="Times New Roman" panose="02020603050405020304" pitchFamily="18" charset="0"/>
                <a:cs typeface="Times New Roman" panose="02020603050405020304" pitchFamily="18" charset="0"/>
              </a:rPr>
              <a:t>    1927 г., Москва, Всероссийский съезд математиков</a:t>
            </a:r>
          </a:p>
          <a:p>
            <a:r>
              <a:rPr lang="ru-RU" sz="3600" dirty="0">
                <a:latin typeface="Times New Roman" panose="02020603050405020304" pitchFamily="18" charset="0"/>
                <a:cs typeface="Times New Roman" panose="02020603050405020304" pitchFamily="18" charset="0"/>
              </a:rPr>
              <a:t> </a:t>
            </a:r>
          </a:p>
          <a:p>
            <a:r>
              <a:rPr lang="ru-RU" sz="3600" dirty="0">
                <a:latin typeface="Times New Roman" panose="02020603050405020304" pitchFamily="18" charset="0"/>
                <a:cs typeface="Times New Roman" panose="02020603050405020304" pitchFamily="18" charset="0"/>
              </a:rPr>
              <a:t>    1930 г., Харьков, Первый Всесоюзный съезд математиков</a:t>
            </a:r>
          </a:p>
          <a:p>
            <a:endParaRPr lang="ru-RU" sz="3600" dirty="0">
              <a:latin typeface="Times New Roman" panose="02020603050405020304" pitchFamily="18" charset="0"/>
              <a:cs typeface="Times New Roman" panose="02020603050405020304" pitchFamily="18" charset="0"/>
            </a:endParaRPr>
          </a:p>
          <a:p>
            <a:r>
              <a:rPr lang="ru-RU" sz="3600" dirty="0">
                <a:latin typeface="Times New Roman" panose="02020603050405020304" pitchFamily="18" charset="0"/>
                <a:cs typeface="Times New Roman" panose="02020603050405020304" pitchFamily="18" charset="0"/>
              </a:rPr>
              <a:t>    1934 г., Ленинград, Второй Всероссийский съезд математиков </a:t>
            </a:r>
          </a:p>
        </p:txBody>
      </p:sp>
    </p:spTree>
    <p:extLst>
      <p:ext uri="{BB962C8B-B14F-4D97-AF65-F5344CB8AC3E}">
        <p14:creationId xmlns:p14="http://schemas.microsoft.com/office/powerpoint/2010/main" val="3424975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CD7F8A-8A1E-47D8-BE26-F62CF8243D9C}"/>
              </a:ext>
            </a:extLst>
          </p:cNvPr>
          <p:cNvSpPr>
            <a:spLocks noGrp="1"/>
          </p:cNvSpPr>
          <p:nvPr>
            <p:ph type="title"/>
          </p:nvPr>
        </p:nvSpPr>
        <p:spPr>
          <a:xfrm>
            <a:off x="309489" y="38227"/>
            <a:ext cx="11310425" cy="2085995"/>
          </a:xfrm>
        </p:spPr>
        <p:txBody>
          <a:bodyPr>
            <a:normAutofit/>
          </a:bodyPr>
          <a:lstStyle/>
          <a:p>
            <a:pPr algn="ctr"/>
            <a:r>
              <a:rPr lang="ru-RU" sz="4800" dirty="0">
                <a:latin typeface="Times New Roman" panose="02020603050405020304" pitchFamily="18" charset="0"/>
                <a:cs typeface="Times New Roman" panose="02020603050405020304" pitchFamily="18" charset="0"/>
              </a:rPr>
              <a:t>Научные труды Гюнтера </a:t>
            </a:r>
            <a:br>
              <a:rPr lang="ru-RU" sz="4800" dirty="0">
                <a:latin typeface="Times New Roman" panose="02020603050405020304" pitchFamily="18" charset="0"/>
                <a:cs typeface="Times New Roman" panose="02020603050405020304" pitchFamily="18" charset="0"/>
              </a:rPr>
            </a:br>
            <a:r>
              <a:rPr lang="ru-RU" sz="4800" dirty="0">
                <a:latin typeface="Times New Roman" panose="02020603050405020304" pitchFamily="18" charset="0"/>
                <a:cs typeface="Times New Roman" panose="02020603050405020304" pitchFamily="18" charset="0"/>
              </a:rPr>
              <a:t>и ленинградская школа </a:t>
            </a:r>
            <a:br>
              <a:rPr lang="ru-RU" sz="4800" dirty="0">
                <a:latin typeface="Times New Roman" panose="02020603050405020304" pitchFamily="18" charset="0"/>
                <a:cs typeface="Times New Roman" panose="02020603050405020304" pitchFamily="18" charset="0"/>
              </a:rPr>
            </a:br>
            <a:r>
              <a:rPr lang="ru-RU" sz="4800" dirty="0">
                <a:latin typeface="Times New Roman" panose="02020603050405020304" pitchFamily="18" charset="0"/>
                <a:cs typeface="Times New Roman" panose="02020603050405020304" pitchFamily="18" charset="0"/>
              </a:rPr>
              <a:t>математической физики </a:t>
            </a:r>
          </a:p>
        </p:txBody>
      </p:sp>
      <p:pic>
        <p:nvPicPr>
          <p:cNvPr id="4" name="Объект 3">
            <a:extLst>
              <a:ext uri="{FF2B5EF4-FFF2-40B4-BE49-F238E27FC236}">
                <a16:creationId xmlns:a16="http://schemas.microsoft.com/office/drawing/2014/main" id="{53A518F2-2266-43A0-8FE5-C9BF83DDAF46}"/>
              </a:ext>
            </a:extLst>
          </p:cNvPr>
          <p:cNvPicPr>
            <a:picLocks noGrp="1" noChangeAspect="1"/>
          </p:cNvPicPr>
          <p:nvPr>
            <p:ph idx="1"/>
          </p:nvPr>
        </p:nvPicPr>
        <p:blipFill>
          <a:blip r:embed="rId2"/>
          <a:stretch>
            <a:fillRect/>
          </a:stretch>
        </p:blipFill>
        <p:spPr>
          <a:xfrm>
            <a:off x="4121834" y="2280749"/>
            <a:ext cx="3179298" cy="4539024"/>
          </a:xfrm>
          <a:prstGeom prst="rect">
            <a:avLst/>
          </a:prstGeom>
        </p:spPr>
      </p:pic>
    </p:spTree>
    <p:extLst>
      <p:ext uri="{BB962C8B-B14F-4D97-AF65-F5344CB8AC3E}">
        <p14:creationId xmlns:p14="http://schemas.microsoft.com/office/powerpoint/2010/main" val="69310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748625-CE85-48D4-A3CC-85833B9DF27E}"/>
              </a:ext>
            </a:extLst>
          </p:cNvPr>
          <p:cNvSpPr>
            <a:spLocks noGrp="1"/>
          </p:cNvSpPr>
          <p:nvPr>
            <p:ph type="title"/>
          </p:nvPr>
        </p:nvSpPr>
        <p:spPr/>
        <p:txBody>
          <a:bodyPr>
            <a:normAutofit/>
          </a:bodyPr>
          <a:lstStyle/>
          <a:p>
            <a:pPr algn="ctr"/>
            <a:r>
              <a:rPr lang="ru-RU" sz="4800" dirty="0">
                <a:latin typeface="Times New Roman" panose="02020603050405020304" pitchFamily="18" charset="0"/>
                <a:cs typeface="Times New Roman" panose="02020603050405020304" pitchFamily="18" charset="0"/>
              </a:rPr>
              <a:t>Ленинградская школа </a:t>
            </a:r>
            <a:r>
              <a:rPr lang="ru-RU" sz="4800" dirty="0" err="1">
                <a:latin typeface="Times New Roman" panose="02020603050405020304" pitchFamily="18" charset="0"/>
                <a:cs typeface="Times New Roman" panose="02020603050405020304" pitchFamily="18" charset="0"/>
              </a:rPr>
              <a:t>матфизики</a:t>
            </a:r>
            <a:endParaRPr lang="ru-RU" sz="4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B2C079A-BDA7-4B0D-8215-83536B2F6C5A}"/>
              </a:ext>
            </a:extLst>
          </p:cNvPr>
          <p:cNvSpPr>
            <a:spLocks noGrp="1"/>
          </p:cNvSpPr>
          <p:nvPr>
            <p:ph idx="1"/>
          </p:nvPr>
        </p:nvSpPr>
        <p:spPr/>
        <p:txBody>
          <a:bodyPr>
            <a:normAutofit lnSpcReduction="10000"/>
          </a:bodyPr>
          <a:lstStyle/>
          <a:p>
            <a:pPr indent="457200">
              <a:buNone/>
            </a:pPr>
            <a:r>
              <a:rPr lang="ru-RU" sz="3200" dirty="0">
                <a:latin typeface="Times New Roman" panose="02020603050405020304" pitchFamily="18" charset="0"/>
                <a:cs typeface="Times New Roman" panose="02020603050405020304" pitchFamily="18" charset="0"/>
              </a:rPr>
              <a:t>В 1920-х гг. Гюнтер начал вести в университете специальный семинар, посвящённый </a:t>
            </a:r>
            <a:r>
              <a:rPr lang="ru-RU" sz="3200">
                <a:latin typeface="Times New Roman" panose="02020603050405020304" pitchFamily="18" charset="0"/>
                <a:cs typeface="Times New Roman" panose="02020603050405020304" pitchFamily="18" charset="0"/>
              </a:rPr>
              <a:t>приложениям анализа </a:t>
            </a:r>
            <a:r>
              <a:rPr lang="ru-RU" sz="3200" dirty="0">
                <a:latin typeface="Times New Roman" panose="02020603050405020304" pitchFamily="18" charset="0"/>
                <a:cs typeface="Times New Roman" panose="02020603050405020304" pitchFamily="18" charset="0"/>
              </a:rPr>
              <a:t>к вопросам гидродинамики, теории потенциала и математической физики.</a:t>
            </a:r>
          </a:p>
          <a:p>
            <a:pPr indent="457200">
              <a:buNone/>
            </a:pPr>
            <a:r>
              <a:rPr lang="ru-RU" sz="3200" dirty="0">
                <a:latin typeface="Times New Roman" panose="02020603050405020304" pitchFamily="18" charset="0"/>
                <a:cs typeface="Times New Roman" panose="02020603050405020304" pitchFamily="18" charset="0"/>
              </a:rPr>
              <a:t>По материалам лекционных университетских курсов Гюнтера вышли учебники по математической физике (1931 г.) и уравнениям в частных производных (1934 г.).</a:t>
            </a:r>
          </a:p>
          <a:p>
            <a:pPr indent="457200">
              <a:buNone/>
            </a:pPr>
            <a:r>
              <a:rPr lang="ru-RU" sz="3200" dirty="0">
                <a:latin typeface="Times New Roman" panose="02020603050405020304" pitchFamily="18" charset="0"/>
                <a:cs typeface="Times New Roman" panose="02020603050405020304" pitchFamily="18" charset="0"/>
              </a:rPr>
              <a:t>Пленарный доклад «Интегралы Стилтьеса в математической физике и в теории интегральных уравнений»</a:t>
            </a:r>
          </a:p>
        </p:txBody>
      </p:sp>
    </p:spTree>
    <p:extLst>
      <p:ext uri="{BB962C8B-B14F-4D97-AF65-F5344CB8AC3E}">
        <p14:creationId xmlns:p14="http://schemas.microsoft.com/office/powerpoint/2010/main" val="142278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13245B1-CBC1-4319-B24C-C4062C540532}"/>
              </a:ext>
            </a:extLst>
          </p:cNvPr>
          <p:cNvSpPr/>
          <p:nvPr/>
        </p:nvSpPr>
        <p:spPr>
          <a:xfrm>
            <a:off x="351692" y="436097"/>
            <a:ext cx="11633982" cy="6186309"/>
          </a:xfrm>
          <a:prstGeom prst="rect">
            <a:avLst/>
          </a:prstGeom>
        </p:spPr>
        <p:txBody>
          <a:bodyPr wrap="square">
            <a:spAutoFit/>
          </a:bodyPr>
          <a:lstStyle/>
          <a:p>
            <a:pPr indent="457200"/>
            <a:r>
              <a:rPr lang="en-US" sz="3600" dirty="0">
                <a:latin typeface="Times New Roman" panose="02020603050405020304" pitchFamily="18" charset="0"/>
                <a:cs typeface="Times New Roman" panose="02020603050405020304" pitchFamily="18" charset="0"/>
              </a:rPr>
              <a:t>Gunther N. </a:t>
            </a:r>
            <a:r>
              <a:rPr lang="fr-FR" sz="3600" dirty="0">
                <a:latin typeface="Times New Roman" panose="02020603050405020304" pitchFamily="18" charset="0"/>
                <a:cs typeface="Times New Roman" panose="02020603050405020304" pitchFamily="18" charset="0"/>
              </a:rPr>
              <a:t>Sur les intégrales de Stieltjes et leurs applications aux problèmes de la physique mathématique</a:t>
            </a:r>
            <a:r>
              <a:rPr lang="en-US" sz="3600" dirty="0">
                <a:latin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cs typeface="Times New Roman" panose="02020603050405020304" pitchFamily="18" charset="0"/>
              </a:rPr>
              <a:t>Тр. Физ.-</a:t>
            </a:r>
            <a:r>
              <a:rPr lang="ru-RU" sz="3600" dirty="0" err="1">
                <a:latin typeface="Times New Roman" panose="02020603050405020304" pitchFamily="18" charset="0"/>
                <a:cs typeface="Times New Roman" panose="02020603050405020304" pitchFamily="18" charset="0"/>
              </a:rPr>
              <a:t>матем</a:t>
            </a:r>
            <a:r>
              <a:rPr lang="ru-RU" sz="3600" dirty="0">
                <a:latin typeface="Times New Roman" panose="02020603050405020304" pitchFamily="18" charset="0"/>
                <a:cs typeface="Times New Roman" panose="02020603050405020304" pitchFamily="18" charset="0"/>
              </a:rPr>
              <a:t>. ин-та им. В. А. Стеклова, 1, Изд-во АН СССР, Л., 1932, 1–494.</a:t>
            </a:r>
            <a:endParaRPr lang="fr-FR" sz="3600" dirty="0">
              <a:latin typeface="Times New Roman" panose="02020603050405020304" pitchFamily="18" charset="0"/>
              <a:cs typeface="Times New Roman" panose="02020603050405020304" pitchFamily="18" charset="0"/>
            </a:endParaRPr>
          </a:p>
          <a:p>
            <a:pPr indent="457200"/>
            <a:r>
              <a:rPr lang="en-US" sz="3600" dirty="0">
                <a:latin typeface="Times New Roman" panose="02020603050405020304" pitchFamily="18" charset="0"/>
                <a:cs typeface="Times New Roman" panose="02020603050405020304" pitchFamily="18" charset="0"/>
              </a:rPr>
              <a:t>Gunther N. </a:t>
            </a:r>
            <a:r>
              <a:rPr lang="fr-FR" sz="3600" dirty="0">
                <a:latin typeface="Times New Roman" panose="02020603050405020304" pitchFamily="18" charset="0"/>
                <a:cs typeface="Times New Roman" panose="02020603050405020304" pitchFamily="18" charset="0"/>
              </a:rPr>
              <a:t>La théorie du potentiel et ses applications aux problèmes fondamentaux de la physique mathématique</a:t>
            </a:r>
            <a:r>
              <a:rPr lang="en-US" sz="3600" dirty="0">
                <a:latin typeface="Times New Roman" panose="02020603050405020304" pitchFamily="18" charset="0"/>
                <a:cs typeface="Times New Roman" panose="02020603050405020304" pitchFamily="18" charset="0"/>
              </a:rPr>
              <a:t>.  – Paris, Gauthier-Villars, 1934.  – 303 p. </a:t>
            </a:r>
          </a:p>
          <a:p>
            <a:pPr indent="457200"/>
            <a:r>
              <a:rPr lang="ru-RU" sz="3600" dirty="0">
                <a:latin typeface="Times New Roman" panose="02020603050405020304" pitchFamily="18" charset="0"/>
                <a:cs typeface="Times New Roman" panose="02020603050405020304" pitchFamily="18" charset="0"/>
              </a:rPr>
              <a:t>Гюнтер Н.М. Теория потенциала и ее применение к основным задачам математической физики / Под ред. акад. В.И. Смирнова и проф. Х.Л. </a:t>
            </a:r>
            <a:r>
              <a:rPr lang="ru-RU" sz="3600" dirty="0" err="1">
                <a:latin typeface="Times New Roman" panose="02020603050405020304" pitchFamily="18" charset="0"/>
                <a:cs typeface="Times New Roman" panose="02020603050405020304" pitchFamily="18" charset="0"/>
              </a:rPr>
              <a:t>Смолицкого</a:t>
            </a:r>
            <a:r>
              <a:rPr lang="ru-RU" sz="3600" dirty="0">
                <a:latin typeface="Times New Roman" panose="02020603050405020304" pitchFamily="18" charset="0"/>
                <a:cs typeface="Times New Roman" panose="02020603050405020304" pitchFamily="18" charset="0"/>
              </a:rPr>
              <a:t>. М.: ГИТТЛ, 1953. – 415 с.</a:t>
            </a:r>
          </a:p>
        </p:txBody>
      </p:sp>
    </p:spTree>
    <p:extLst>
      <p:ext uri="{BB962C8B-B14F-4D97-AF65-F5344CB8AC3E}">
        <p14:creationId xmlns:p14="http://schemas.microsoft.com/office/powerpoint/2010/main" val="349528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69492" y="95534"/>
            <a:ext cx="9022097" cy="6689855"/>
          </a:xfrm>
          <a:prstGeom prst="rect">
            <a:avLst/>
          </a:prstGeom>
        </p:spPr>
      </p:pic>
    </p:spTree>
    <p:extLst>
      <p:ext uri="{BB962C8B-B14F-4D97-AF65-F5344CB8AC3E}">
        <p14:creationId xmlns:p14="http://schemas.microsoft.com/office/powerpoint/2010/main" val="1897040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347" y="0"/>
            <a:ext cx="5205306" cy="6858000"/>
          </a:xfrm>
          <a:prstGeom prst="rect">
            <a:avLst/>
          </a:prstGeom>
        </p:spPr>
      </p:pic>
    </p:spTree>
    <p:extLst>
      <p:ext uri="{BB962C8B-B14F-4D97-AF65-F5344CB8AC3E}">
        <p14:creationId xmlns:p14="http://schemas.microsoft.com/office/powerpoint/2010/main" val="637257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403F34-AE51-4A5D-8B1A-5D2A80FE9D48}"/>
              </a:ext>
            </a:extLst>
          </p:cNvPr>
          <p:cNvSpPr>
            <a:spLocks noGrp="1"/>
          </p:cNvSpPr>
          <p:nvPr>
            <p:ph type="title"/>
          </p:nvPr>
        </p:nvSpPr>
        <p:spPr>
          <a:xfrm>
            <a:off x="838200" y="365125"/>
            <a:ext cx="10515600" cy="4896192"/>
          </a:xfrm>
        </p:spPr>
        <p:txBody>
          <a:bodyPr>
            <a:normAutofit/>
          </a:bodyPr>
          <a:lstStyle/>
          <a:p>
            <a:pPr algn="ctr"/>
            <a:r>
              <a:rPr lang="ru-RU" sz="5400" dirty="0">
                <a:latin typeface="Times New Roman" panose="02020603050405020304" pitchFamily="18" charset="0"/>
                <a:cs typeface="Times New Roman" panose="02020603050405020304" pitchFamily="18" charset="0"/>
              </a:rPr>
              <a:t>Ленинградское </a:t>
            </a:r>
            <a:br>
              <a:rPr lang="ru-RU" sz="5400" dirty="0">
                <a:latin typeface="Times New Roman" panose="02020603050405020304" pitchFamily="18" charset="0"/>
                <a:cs typeface="Times New Roman" panose="02020603050405020304" pitchFamily="18" charset="0"/>
              </a:rPr>
            </a:br>
            <a:r>
              <a:rPr lang="ru-RU" sz="5400" dirty="0">
                <a:latin typeface="Times New Roman" panose="02020603050405020304" pitchFamily="18" charset="0"/>
                <a:cs typeface="Times New Roman" panose="02020603050405020304" pitchFamily="18" charset="0"/>
              </a:rPr>
              <a:t>Физико-математическое </a:t>
            </a:r>
            <a:br>
              <a:rPr lang="ru-RU" sz="5400" dirty="0">
                <a:latin typeface="Times New Roman" panose="02020603050405020304" pitchFamily="18" charset="0"/>
                <a:cs typeface="Times New Roman" panose="02020603050405020304" pitchFamily="18" charset="0"/>
              </a:rPr>
            </a:br>
            <a:r>
              <a:rPr lang="ru-RU" sz="5400" dirty="0">
                <a:latin typeface="Times New Roman" panose="02020603050405020304" pitchFamily="18" charset="0"/>
                <a:cs typeface="Times New Roman" panose="02020603050405020304" pitchFamily="18" charset="0"/>
              </a:rPr>
              <a:t>общество </a:t>
            </a:r>
            <a:br>
              <a:rPr lang="ru-RU" sz="5400" dirty="0">
                <a:latin typeface="Times New Roman" panose="02020603050405020304" pitchFamily="18" charset="0"/>
                <a:cs typeface="Times New Roman" panose="02020603050405020304" pitchFamily="18" charset="0"/>
              </a:rPr>
            </a:br>
            <a:r>
              <a:rPr lang="ru-RU" sz="5400" dirty="0">
                <a:latin typeface="Times New Roman" panose="02020603050405020304" pitchFamily="18" charset="0"/>
                <a:cs typeface="Times New Roman" panose="02020603050405020304" pitchFamily="18" charset="0"/>
              </a:rPr>
              <a:t>(192</a:t>
            </a:r>
            <a:r>
              <a:rPr lang="en-US" sz="5400" dirty="0">
                <a:latin typeface="Times New Roman" panose="02020603050405020304" pitchFamily="18" charset="0"/>
                <a:cs typeface="Times New Roman" panose="02020603050405020304" pitchFamily="18" charset="0"/>
              </a:rPr>
              <a:t>1</a:t>
            </a:r>
            <a:r>
              <a:rPr lang="ru-RU" sz="5400" dirty="0">
                <a:latin typeface="Times New Roman" panose="02020603050405020304" pitchFamily="18" charset="0"/>
                <a:cs typeface="Times New Roman" panose="02020603050405020304" pitchFamily="18" charset="0"/>
              </a:rPr>
              <a:t> − 1931)</a:t>
            </a:r>
          </a:p>
        </p:txBody>
      </p:sp>
    </p:spTree>
    <p:extLst>
      <p:ext uri="{BB962C8B-B14F-4D97-AF65-F5344CB8AC3E}">
        <p14:creationId xmlns:p14="http://schemas.microsoft.com/office/powerpoint/2010/main" val="232729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8241F82-673F-44FA-8674-D258B04ECBF4}"/>
              </a:ext>
            </a:extLst>
          </p:cNvPr>
          <p:cNvSpPr/>
          <p:nvPr/>
        </p:nvSpPr>
        <p:spPr>
          <a:xfrm>
            <a:off x="492369" y="450166"/>
            <a:ext cx="11507373" cy="5693866"/>
          </a:xfrm>
          <a:prstGeom prst="rect">
            <a:avLst/>
          </a:prstGeom>
        </p:spPr>
        <p:txBody>
          <a:bodyPr wrap="square">
            <a:spAutoFit/>
          </a:bodyPr>
          <a:lstStyle/>
          <a:p>
            <a:pPr indent="457200"/>
            <a:r>
              <a:rPr lang="ru-RU" sz="2800" dirty="0">
                <a:latin typeface="Times New Roman" panose="02020603050405020304" pitchFamily="18" charset="0"/>
                <a:cs typeface="Times New Roman" panose="02020603050405020304" pitchFamily="18" charset="0"/>
              </a:rPr>
              <a:t>В 1924 г. Общество зарегистрировано по домашнему адресу А.А. Фридмана, председатель А.С. </a:t>
            </a:r>
            <a:r>
              <a:rPr lang="ru-RU" sz="2800" dirty="0" err="1">
                <a:latin typeface="Times New Roman" panose="02020603050405020304" pitchFamily="18" charset="0"/>
                <a:cs typeface="Times New Roman" panose="02020603050405020304" pitchFamily="18" charset="0"/>
              </a:rPr>
              <a:t>Безикович</a:t>
            </a:r>
            <a:r>
              <a:rPr lang="ru-RU" sz="2800" dirty="0">
                <a:latin typeface="Times New Roman" panose="02020603050405020304" pitchFamily="18" charset="0"/>
                <a:cs typeface="Times New Roman" panose="02020603050405020304" pitchFamily="18" charset="0"/>
              </a:rPr>
              <a:t>. </a:t>
            </a:r>
          </a:p>
          <a:p>
            <a:pPr indent="457200"/>
            <a:r>
              <a:rPr lang="ru-RU" sz="2800" dirty="0">
                <a:latin typeface="Times New Roman" panose="02020603050405020304" pitchFamily="18" charset="0"/>
                <a:cs typeface="Times New Roman" panose="02020603050405020304" pitchFamily="18" charset="0"/>
              </a:rPr>
              <a:t>В 1925 г. председателем Общества зарегистрирован Гюнтер, и общество записано по его адресу. Заместителями председателя были Я.В. Успенский и В.И. Смирнов, казначеем Б.Н. Делоне, секретарём – А.Ф. Гаврилов.</a:t>
            </a:r>
          </a:p>
          <a:p>
            <a:pPr indent="457200"/>
            <a:r>
              <a:rPr lang="ru-RU" sz="2800" dirty="0">
                <a:latin typeface="Times New Roman" panose="02020603050405020304" pitchFamily="18" charset="0"/>
                <a:cs typeface="Times New Roman" panose="02020603050405020304" pitchFamily="18" charset="0"/>
              </a:rPr>
              <a:t>С 1926 по 1929 г. выходил основанный В.А. Стекловым «Журнал Ленинградского физико-математического общества», один из немногих математических журналов в стране в то время. </a:t>
            </a:r>
          </a:p>
          <a:p>
            <a:pPr indent="457200"/>
            <a:r>
              <a:rPr lang="ru-RU" sz="2800" dirty="0">
                <a:latin typeface="Times New Roman" panose="02020603050405020304" pitchFamily="18" charset="0"/>
                <a:cs typeface="Times New Roman" panose="02020603050405020304" pitchFamily="18" charset="0"/>
              </a:rPr>
              <a:t>После смерти Стеклова в 1926 г. редколлегию возглавил Я.В. Успенский. Гюнтер был заместителем ответственного редактора. Членами редакции были Б.Н. Делоне, Г.М. Фихтенгольц, секретарями редакции – А.Ф. Гаврилов и В.И. Смирнов. </a:t>
            </a:r>
          </a:p>
        </p:txBody>
      </p:sp>
    </p:spTree>
    <p:extLst>
      <p:ext uri="{BB962C8B-B14F-4D97-AF65-F5344CB8AC3E}">
        <p14:creationId xmlns:p14="http://schemas.microsoft.com/office/powerpoint/2010/main" val="3440859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0176091-0863-4632-AC12-39A9104106D7}"/>
              </a:ext>
            </a:extLst>
          </p:cNvPr>
          <p:cNvSpPr/>
          <p:nvPr/>
        </p:nvSpPr>
        <p:spPr>
          <a:xfrm>
            <a:off x="196948" y="197346"/>
            <a:ext cx="11995052" cy="6771084"/>
          </a:xfrm>
          <a:prstGeom prst="rect">
            <a:avLst/>
          </a:prstGeom>
        </p:spPr>
        <p:txBody>
          <a:bodyPr wrap="square">
            <a:spAutoFit/>
          </a:bodyPr>
          <a:lstStyle/>
          <a:p>
            <a:pPr indent="457200" algn="just"/>
            <a:r>
              <a:rPr lang="ru-RU" sz="2400" dirty="0">
                <a:latin typeface="Times New Roman" panose="02020603050405020304" pitchFamily="18" charset="0"/>
                <a:cs typeface="Times New Roman" panose="02020603050405020304" pitchFamily="18" charset="0"/>
              </a:rPr>
              <a:t>л.4 -  Метрика</a:t>
            </a:r>
          </a:p>
          <a:p>
            <a:pPr indent="457200" algn="ctr"/>
            <a:r>
              <a:rPr lang="ru-RU" sz="2400" dirty="0">
                <a:latin typeface="Times New Roman" panose="02020603050405020304" pitchFamily="18" charset="0"/>
                <a:cs typeface="Times New Roman" panose="02020603050405020304" pitchFamily="18" charset="0"/>
              </a:rPr>
              <a:t>СПБ Казанский собор, 1 ч. №244 за 1871 год</a:t>
            </a:r>
          </a:p>
          <a:p>
            <a:pPr indent="457200" algn="ctr"/>
            <a:r>
              <a:rPr lang="ru-RU" sz="2400" dirty="0">
                <a:latin typeface="Times New Roman" panose="02020603050405020304" pitchFamily="18" charset="0"/>
                <a:cs typeface="Times New Roman" panose="02020603050405020304" pitchFamily="18" charset="0"/>
              </a:rPr>
              <a:t>У крестьянки Тверской губ. </a:t>
            </a:r>
            <a:r>
              <a:rPr lang="ru-RU" sz="2400" dirty="0" err="1">
                <a:latin typeface="Times New Roman" panose="02020603050405020304" pitchFamily="18" charset="0"/>
                <a:cs typeface="Times New Roman" panose="02020603050405020304" pitchFamily="18" charset="0"/>
              </a:rPr>
              <a:t>Зубцовского</a:t>
            </a:r>
            <a:r>
              <a:rPr lang="ru-RU" sz="2400" dirty="0">
                <a:latin typeface="Times New Roman" panose="02020603050405020304" pitchFamily="18" charset="0"/>
                <a:cs typeface="Times New Roman" panose="02020603050405020304" pitchFamily="18" charset="0"/>
              </a:rPr>
              <a:t> уезда, дер. </a:t>
            </a:r>
            <a:r>
              <a:rPr lang="ru-RU" sz="2400" dirty="0" err="1">
                <a:latin typeface="Times New Roman" panose="02020603050405020304" pitchFamily="18" charset="0"/>
                <a:cs typeface="Times New Roman" panose="02020603050405020304" pitchFamily="18" charset="0"/>
              </a:rPr>
              <a:t>Пульниково</a:t>
            </a:r>
            <a:r>
              <a:rPr lang="ru-RU" sz="2400" dirty="0">
                <a:latin typeface="Times New Roman" panose="02020603050405020304" pitchFamily="18" charset="0"/>
                <a:cs typeface="Times New Roman" panose="02020603050405020304" pitchFamily="18" charset="0"/>
              </a:rPr>
              <a:t> </a:t>
            </a:r>
          </a:p>
          <a:p>
            <a:pPr indent="457200" algn="ctr"/>
            <a:r>
              <a:rPr lang="ru-RU" sz="2400" dirty="0">
                <a:latin typeface="Times New Roman" panose="02020603050405020304" pitchFamily="18" charset="0"/>
                <a:cs typeface="Times New Roman" panose="02020603050405020304" pitchFamily="18" charset="0"/>
              </a:rPr>
              <a:t>Марии Петровны Андреевой род. сын Николай − 5.12.1871. </a:t>
            </a:r>
          </a:p>
          <a:p>
            <a:pPr indent="457200" algn="ctr"/>
            <a:r>
              <a:rPr lang="ru-RU" sz="2400" dirty="0">
                <a:latin typeface="Times New Roman" panose="02020603050405020304" pitchFamily="18" charset="0"/>
                <a:cs typeface="Times New Roman" panose="02020603050405020304" pitchFamily="18" charset="0"/>
              </a:rPr>
              <a:t>Крещен 19.12.1871 в Казанском соборе</a:t>
            </a:r>
          </a:p>
          <a:p>
            <a:pPr indent="457200" algn="just"/>
            <a:r>
              <a:rPr lang="ru-RU" sz="2000" dirty="0">
                <a:latin typeface="Times New Roman" panose="02020603050405020304" pitchFamily="18" charset="0"/>
                <a:cs typeface="Times New Roman" panose="02020603050405020304" pitchFamily="18" charset="0"/>
              </a:rPr>
              <a:t>Восприемники:</a:t>
            </a:r>
          </a:p>
          <a:p>
            <a:pPr indent="457200" algn="just"/>
            <a:r>
              <a:rPr lang="ru-RU" sz="2000" dirty="0">
                <a:latin typeface="Times New Roman" panose="02020603050405020304" pitchFamily="18" charset="0"/>
                <a:cs typeface="Times New Roman" panose="02020603050405020304" pitchFamily="18" charset="0"/>
              </a:rPr>
              <a:t>Московский ППГ Иван Васильевич Назаров и Тверской губ. гор. Кашина мещанина Ивана Федоровича </a:t>
            </a:r>
            <a:r>
              <a:rPr lang="ru-RU" sz="2000" dirty="0" err="1">
                <a:latin typeface="Times New Roman" panose="02020603050405020304" pitchFamily="18" charset="0"/>
                <a:cs typeface="Times New Roman" panose="02020603050405020304" pitchFamily="18" charset="0"/>
              </a:rPr>
              <a:t>Пюшукова</a:t>
            </a:r>
            <a:r>
              <a:rPr lang="ru-RU" sz="2000" dirty="0">
                <a:latin typeface="Times New Roman" panose="02020603050405020304" pitchFamily="18" charset="0"/>
                <a:cs typeface="Times New Roman" panose="02020603050405020304" pitchFamily="18" charset="0"/>
              </a:rPr>
              <a:t> жена Агафья Григорьевна</a:t>
            </a:r>
          </a:p>
          <a:p>
            <a:pPr indent="457200" algn="ctr"/>
            <a:r>
              <a:rPr lang="ru-RU" sz="2400" dirty="0">
                <a:latin typeface="Times New Roman" panose="02020603050405020304" pitchFamily="18" charset="0"/>
                <a:cs typeface="Times New Roman" panose="02020603050405020304" pitchFamily="18" charset="0"/>
              </a:rPr>
              <a:t>л.5 − 7.12.1893 г. СПб окружной суд слушал дело по прошению купца </a:t>
            </a:r>
          </a:p>
          <a:p>
            <a:pPr indent="457200" algn="ctr"/>
            <a:r>
              <a:rPr lang="ru-RU" sz="2400" dirty="0">
                <a:latin typeface="Times New Roman" panose="02020603050405020304" pitchFamily="18" charset="0"/>
                <a:cs typeface="Times New Roman" panose="02020603050405020304" pitchFamily="18" charset="0"/>
              </a:rPr>
              <a:t>Макса Ефимовича Гюнтера и его жены Елены Викторовны Гюнтер </a:t>
            </a:r>
          </a:p>
          <a:p>
            <a:pPr indent="457200" algn="ctr"/>
            <a:r>
              <a:rPr lang="ru-RU" sz="2400" dirty="0">
                <a:latin typeface="Times New Roman" panose="02020603050405020304" pitchFamily="18" charset="0"/>
                <a:cs typeface="Times New Roman" panose="02020603050405020304" pitchFamily="18" charset="0"/>
              </a:rPr>
              <a:t>об усыновлении Николая по крестному отцу Иванова. Определил студента </a:t>
            </a:r>
            <a:r>
              <a:rPr lang="ru-RU" sz="2400" dirty="0" err="1">
                <a:latin typeface="Times New Roman" panose="02020603050405020304" pitchFamily="18" charset="0"/>
                <a:cs typeface="Times New Roman" panose="02020603050405020304" pitchFamily="18" charset="0"/>
              </a:rPr>
              <a:t>ИСПбУ</a:t>
            </a:r>
            <a:r>
              <a:rPr lang="ru-RU" sz="2400" dirty="0">
                <a:latin typeface="Times New Roman" panose="02020603050405020304" pitchFamily="18" charset="0"/>
                <a:cs typeface="Times New Roman" panose="02020603050405020304" pitchFamily="18" charset="0"/>
              </a:rPr>
              <a:t> </a:t>
            </a:r>
          </a:p>
          <a:p>
            <a:pPr indent="457200" algn="ctr"/>
            <a:r>
              <a:rPr lang="ru-RU" sz="2400" dirty="0">
                <a:latin typeface="Times New Roman" panose="02020603050405020304" pitchFamily="18" charset="0"/>
                <a:cs typeface="Times New Roman" panose="02020603050405020304" pitchFamily="18" charset="0"/>
              </a:rPr>
              <a:t>сына крестьянки Тверской губернии </a:t>
            </a:r>
          </a:p>
          <a:p>
            <a:pPr indent="457200" algn="ctr"/>
            <a:r>
              <a:rPr lang="ru-RU" sz="2400" dirty="0" err="1">
                <a:latin typeface="Times New Roman" panose="02020603050405020304" pitchFamily="18" charset="0"/>
                <a:cs typeface="Times New Roman" panose="02020603050405020304" pitchFamily="18" charset="0"/>
              </a:rPr>
              <a:t>Зубцовского</a:t>
            </a:r>
            <a:r>
              <a:rPr lang="ru-RU" sz="2400" dirty="0">
                <a:latin typeface="Times New Roman" panose="02020603050405020304" pitchFamily="18" charset="0"/>
                <a:cs typeface="Times New Roman" panose="02020603050405020304" pitchFamily="18" charset="0"/>
              </a:rPr>
              <a:t> уезда </a:t>
            </a:r>
            <a:r>
              <a:rPr lang="ru-RU" sz="2400" dirty="0" err="1">
                <a:latin typeface="Times New Roman" panose="02020603050405020304" pitchFamily="18" charset="0"/>
                <a:cs typeface="Times New Roman" panose="02020603050405020304" pitchFamily="18" charset="0"/>
              </a:rPr>
              <a:t>Щеколдинской</a:t>
            </a:r>
            <a:r>
              <a:rPr lang="ru-RU" sz="2400" dirty="0">
                <a:latin typeface="Times New Roman" panose="02020603050405020304" pitchFamily="18" charset="0"/>
                <a:cs typeface="Times New Roman" panose="02020603050405020304" pitchFamily="18" charset="0"/>
              </a:rPr>
              <a:t> волости деревни </a:t>
            </a:r>
            <a:r>
              <a:rPr lang="ru-RU" sz="2400" dirty="0" err="1">
                <a:latin typeface="Times New Roman" panose="02020603050405020304" pitchFamily="18" charset="0"/>
                <a:cs typeface="Times New Roman" panose="02020603050405020304" pitchFamily="18" charset="0"/>
              </a:rPr>
              <a:t>Пульникова</a:t>
            </a:r>
            <a:endParaRPr lang="ru-RU" sz="2400" dirty="0">
              <a:latin typeface="Times New Roman" panose="02020603050405020304" pitchFamily="18" charset="0"/>
              <a:cs typeface="Times New Roman" panose="02020603050405020304" pitchFamily="18" charset="0"/>
            </a:endParaRPr>
          </a:p>
          <a:p>
            <a:pPr indent="457200" algn="ctr"/>
            <a:r>
              <a:rPr lang="ru-RU" sz="2400" dirty="0">
                <a:latin typeface="Times New Roman" panose="02020603050405020304" pitchFamily="18" charset="0"/>
                <a:cs typeface="Times New Roman" panose="02020603050405020304" pitchFamily="18" charset="0"/>
              </a:rPr>
              <a:t>  Марии Петровны Андреевой </a:t>
            </a:r>
          </a:p>
          <a:p>
            <a:pPr indent="457200" algn="ctr"/>
            <a:r>
              <a:rPr lang="ru-RU" sz="2400" dirty="0">
                <a:latin typeface="Times New Roman" panose="02020603050405020304" pitchFamily="18" charset="0"/>
                <a:cs typeface="Times New Roman" panose="02020603050405020304" pitchFamily="18" charset="0"/>
              </a:rPr>
              <a:t>признать усыновленным сыном Лужского купца 2 гильдии </a:t>
            </a:r>
          </a:p>
          <a:p>
            <a:pPr indent="457200" algn="ctr"/>
            <a:r>
              <a:rPr lang="ru-RU" sz="2400" dirty="0">
                <a:latin typeface="Times New Roman" panose="02020603050405020304" pitchFamily="18" charset="0"/>
                <a:cs typeface="Times New Roman" panose="02020603050405020304" pitchFamily="18" charset="0"/>
              </a:rPr>
              <a:t>с предоставлением ему отчества Максимович  и фамилии Гюнтер</a:t>
            </a:r>
            <a:r>
              <a:rPr lang="en-US"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indent="457200" algn="ctr"/>
            <a:r>
              <a:rPr lang="ru-RU" sz="2400" dirty="0">
                <a:latin typeface="Times New Roman" panose="02020603050405020304" pitchFamily="18" charset="0"/>
                <a:cs typeface="Times New Roman" panose="02020603050405020304" pitchFamily="18" charset="0"/>
              </a:rPr>
              <a:t>ЦГИА СПб 14 3 27634</a:t>
            </a:r>
          </a:p>
          <a:p>
            <a:pPr indent="457200" algn="just"/>
            <a:endParaRPr lang="ru-RU" sz="2400" dirty="0">
              <a:latin typeface="Times New Roman" panose="02020603050405020304" pitchFamily="18" charset="0"/>
              <a:cs typeface="Times New Roman" panose="02020603050405020304" pitchFamily="18" charset="0"/>
            </a:endParaRPr>
          </a:p>
          <a:p>
            <a:pPr indent="457200"/>
            <a:r>
              <a:rPr lang="ru-RU" sz="1400" dirty="0">
                <a:latin typeface="Times New Roman" panose="02020603050405020304" pitchFamily="18" charset="0"/>
                <a:cs typeface="Times New Roman" panose="02020603050405020304" pitchFamily="18" charset="0"/>
              </a:rPr>
              <a:t>Приношу благодарность за эти сведения Мурату Тимуровичу Валиеву, руководителю проекта «Общества друзей школы Карла Мая».</a:t>
            </a:r>
          </a:p>
        </p:txBody>
      </p:sp>
    </p:spTree>
    <p:extLst>
      <p:ext uri="{BB962C8B-B14F-4D97-AF65-F5344CB8AC3E}">
        <p14:creationId xmlns:p14="http://schemas.microsoft.com/office/powerpoint/2010/main" val="171334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EA668F-64D7-4CC6-A0ED-3A3B2032C709}"/>
              </a:ext>
            </a:extLst>
          </p:cNvPr>
          <p:cNvSpPr>
            <a:spLocks noGrp="1"/>
          </p:cNvSpPr>
          <p:nvPr>
            <p:ph type="title"/>
          </p:nvPr>
        </p:nvSpPr>
        <p:spPr>
          <a:xfrm>
            <a:off x="492369" y="1"/>
            <a:ext cx="10861431" cy="1690688"/>
          </a:xfrm>
        </p:spPr>
        <p:txBody>
          <a:bodyPr>
            <a:normAutofit fontScale="90000"/>
          </a:bodyPr>
          <a:lstStyle/>
          <a:p>
            <a:pPr algn="ctr"/>
            <a:br>
              <a:rPr lang="ru-RU" sz="4900" dirty="0">
                <a:latin typeface="Times New Roman" panose="02020603050405020304" pitchFamily="18" charset="0"/>
                <a:cs typeface="Times New Roman" panose="02020603050405020304" pitchFamily="18" charset="0"/>
              </a:rPr>
            </a:br>
            <a:r>
              <a:rPr lang="ru-RU" sz="4900" dirty="0">
                <a:latin typeface="Times New Roman" panose="02020603050405020304" pitchFamily="18" charset="0"/>
                <a:cs typeface="Times New Roman" panose="02020603050405020304" pitchFamily="18" charset="0"/>
              </a:rPr>
              <a:t>1929-й, год великого перелома </a:t>
            </a:r>
            <a:br>
              <a:rPr lang="ru-RU" sz="4900" dirty="0">
                <a:latin typeface="Times New Roman" panose="02020603050405020304" pitchFamily="18" charset="0"/>
                <a:cs typeface="Times New Roman" panose="02020603050405020304" pitchFamily="18" charset="0"/>
              </a:rPr>
            </a:br>
            <a:r>
              <a:rPr lang="ru-RU" sz="4900" dirty="0">
                <a:latin typeface="Times New Roman" panose="02020603050405020304" pitchFamily="18" charset="0"/>
                <a:cs typeface="Times New Roman" panose="02020603050405020304" pitchFamily="18" charset="0"/>
              </a:rPr>
              <a:t>на всех фронтах </a:t>
            </a:r>
            <a:br>
              <a:rPr lang="ru-RU" sz="4900" dirty="0">
                <a:latin typeface="Times New Roman" panose="02020603050405020304" pitchFamily="18" charset="0"/>
                <a:cs typeface="Times New Roman" panose="02020603050405020304" pitchFamily="18" charset="0"/>
              </a:rPr>
            </a:br>
            <a:r>
              <a:rPr lang="ru-RU" sz="4900" dirty="0">
                <a:latin typeface="Times New Roman" panose="02020603050405020304" pitchFamily="18" charset="0"/>
                <a:cs typeface="Times New Roman" panose="02020603050405020304" pitchFamily="18" charset="0"/>
              </a:rPr>
              <a:t>социалистического строительства</a:t>
            </a:r>
            <a:br>
              <a:rPr lang="ru-RU" dirty="0"/>
            </a:br>
            <a:endParaRPr lang="ru-RU" dirty="0"/>
          </a:p>
        </p:txBody>
      </p:sp>
      <p:pic>
        <p:nvPicPr>
          <p:cNvPr id="5" name="Объект 4">
            <a:extLst>
              <a:ext uri="{FF2B5EF4-FFF2-40B4-BE49-F238E27FC236}">
                <a16:creationId xmlns:a16="http://schemas.microsoft.com/office/drawing/2014/main" id="{3891B35E-3675-4A54-AAC2-B07845EDD067}"/>
              </a:ext>
            </a:extLst>
          </p:cNvPr>
          <p:cNvPicPr>
            <a:picLocks noGrp="1" noChangeAspect="1"/>
          </p:cNvPicPr>
          <p:nvPr>
            <p:ph sz="half" idx="1"/>
          </p:nvPr>
        </p:nvPicPr>
        <p:blipFill>
          <a:blip r:embed="rId2"/>
          <a:stretch>
            <a:fillRect/>
          </a:stretch>
        </p:blipFill>
        <p:spPr>
          <a:xfrm>
            <a:off x="1477108" y="1863708"/>
            <a:ext cx="3490238" cy="4847553"/>
          </a:xfrm>
          <a:prstGeom prst="rect">
            <a:avLst/>
          </a:prstGeom>
        </p:spPr>
      </p:pic>
      <p:pic>
        <p:nvPicPr>
          <p:cNvPr id="6" name="Объект 5">
            <a:extLst>
              <a:ext uri="{FF2B5EF4-FFF2-40B4-BE49-F238E27FC236}">
                <a16:creationId xmlns:a16="http://schemas.microsoft.com/office/drawing/2014/main" id="{F3719CFD-B6D2-44B7-832E-CF8DE3634FEA}"/>
              </a:ext>
            </a:extLst>
          </p:cNvPr>
          <p:cNvPicPr>
            <a:picLocks noGrp="1" noChangeAspect="1"/>
          </p:cNvPicPr>
          <p:nvPr>
            <p:ph sz="half" idx="2"/>
          </p:nvPr>
        </p:nvPicPr>
        <p:blipFill rotWithShape="1">
          <a:blip r:embed="rId3"/>
          <a:srcRect l="34819" t="14540" r="35860" b="8197"/>
          <a:stretch/>
        </p:blipFill>
        <p:spPr>
          <a:xfrm>
            <a:off x="6991643" y="1863708"/>
            <a:ext cx="3305908" cy="4897643"/>
          </a:xfrm>
          <a:prstGeom prst="rect">
            <a:avLst/>
          </a:prstGeom>
        </p:spPr>
      </p:pic>
    </p:spTree>
    <p:extLst>
      <p:ext uri="{BB962C8B-B14F-4D97-AF65-F5344CB8AC3E}">
        <p14:creationId xmlns:p14="http://schemas.microsoft.com/office/powerpoint/2010/main" val="3724093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29179C-93CB-4ECC-98B3-4CEC67DDFA0D}"/>
              </a:ext>
            </a:extLst>
          </p:cNvPr>
          <p:cNvSpPr>
            <a:spLocks noGrp="1"/>
          </p:cNvSpPr>
          <p:nvPr>
            <p:ph type="title"/>
          </p:nvPr>
        </p:nvSpPr>
        <p:spPr>
          <a:xfrm>
            <a:off x="831850" y="267286"/>
            <a:ext cx="10515600" cy="2001251"/>
          </a:xfrm>
        </p:spPr>
        <p:txBody>
          <a:bodyPr>
            <a:noAutofit/>
          </a:bodyPr>
          <a:lstStyle/>
          <a:p>
            <a:pPr algn="ctr"/>
            <a:r>
              <a:rPr lang="ru-RU" sz="4400" dirty="0">
                <a:latin typeface="Times New Roman" panose="02020603050405020304" pitchFamily="18" charset="0"/>
                <a:cs typeface="Times New Roman" panose="02020603050405020304" pitchFamily="18" charset="0"/>
              </a:rPr>
              <a:t>1930 г, доклад Г. </a:t>
            </a:r>
            <a:r>
              <a:rPr lang="ru-RU" sz="4400" dirty="0" err="1">
                <a:latin typeface="Times New Roman" panose="02020603050405020304" pitchFamily="18" charset="0"/>
                <a:cs typeface="Times New Roman" panose="02020603050405020304" pitchFamily="18" charset="0"/>
              </a:rPr>
              <a:t>Мюнца</a:t>
            </a:r>
            <a:br>
              <a:rPr lang="ru-RU" sz="4400" dirty="0">
                <a:latin typeface="Times New Roman" panose="02020603050405020304" pitchFamily="18" charset="0"/>
                <a:cs typeface="Times New Roman" panose="02020603050405020304" pitchFamily="18" charset="0"/>
              </a:rPr>
            </a:br>
            <a:r>
              <a:rPr lang="ru-RU" sz="4400" dirty="0">
                <a:latin typeface="Times New Roman" panose="02020603050405020304" pitchFamily="18" charset="0"/>
                <a:cs typeface="Times New Roman" panose="02020603050405020304" pitchFamily="18" charset="0"/>
              </a:rPr>
              <a:t>на заседании Ленинградского </a:t>
            </a:r>
            <a:br>
              <a:rPr lang="ru-RU" sz="4400" dirty="0">
                <a:latin typeface="Times New Roman" panose="02020603050405020304" pitchFamily="18" charset="0"/>
                <a:cs typeface="Times New Roman" panose="02020603050405020304" pitchFamily="18" charset="0"/>
              </a:rPr>
            </a:br>
            <a:r>
              <a:rPr lang="ru-RU" sz="4400" dirty="0">
                <a:latin typeface="Times New Roman" panose="02020603050405020304" pitchFamily="18" charset="0"/>
                <a:cs typeface="Times New Roman" panose="02020603050405020304" pitchFamily="18" charset="0"/>
              </a:rPr>
              <a:t>Физико-математического общества</a:t>
            </a:r>
          </a:p>
        </p:txBody>
      </p:sp>
      <p:sp>
        <p:nvSpPr>
          <p:cNvPr id="3" name="Текст 2">
            <a:extLst>
              <a:ext uri="{FF2B5EF4-FFF2-40B4-BE49-F238E27FC236}">
                <a16:creationId xmlns:a16="http://schemas.microsoft.com/office/drawing/2014/main" id="{6F2CB81D-1E12-4187-8D7A-A0ED9D6FEBDC}"/>
              </a:ext>
            </a:extLst>
          </p:cNvPr>
          <p:cNvSpPr>
            <a:spLocks noGrp="1"/>
          </p:cNvSpPr>
          <p:nvPr>
            <p:ph type="body" idx="1"/>
          </p:nvPr>
        </p:nvSpPr>
        <p:spPr>
          <a:xfrm>
            <a:off x="831850" y="3151163"/>
            <a:ext cx="10515600" cy="2938487"/>
          </a:xfrm>
        </p:spPr>
        <p:txBody>
          <a:bodyPr>
            <a:normAutofit lnSpcReduction="10000"/>
          </a:bodyPr>
          <a:lstStyle/>
          <a:p>
            <a:r>
              <a:rPr lang="ru-RU" sz="2800" dirty="0">
                <a:latin typeface="Times New Roman" panose="02020603050405020304" pitchFamily="18" charset="0"/>
                <a:cs typeface="Times New Roman" panose="02020603050405020304" pitchFamily="18" charset="0"/>
              </a:rPr>
              <a:t>В 1930 г. в Ленинградском физико-математическом обществе Герман </a:t>
            </a:r>
            <a:r>
              <a:rPr lang="ru-RU" sz="2800" dirty="0" err="1">
                <a:latin typeface="Times New Roman" panose="02020603050405020304" pitchFamily="18" charset="0"/>
                <a:cs typeface="Times New Roman" panose="02020603050405020304" pitchFamily="18" charset="0"/>
              </a:rPr>
              <a:t>Мюнц</a:t>
            </a:r>
            <a:r>
              <a:rPr lang="ru-RU" sz="2800" dirty="0">
                <a:latin typeface="Times New Roman" panose="02020603050405020304" pitchFamily="18" charset="0"/>
                <a:cs typeface="Times New Roman" panose="02020603050405020304" pitchFamily="18" charset="0"/>
              </a:rPr>
              <a:t> сделал доклад «О так называемом кризисе точных наук», в частности, о дискуссии между формалистами (Гильберт) и интуиционистами (Брауэр и Вейль). В докладе </a:t>
            </a:r>
            <a:r>
              <a:rPr lang="ru-RU" sz="2800" dirty="0" err="1">
                <a:latin typeface="Times New Roman" panose="02020603050405020304" pitchFamily="18" charset="0"/>
                <a:cs typeface="Times New Roman" panose="02020603050405020304" pitchFamily="18" charset="0"/>
              </a:rPr>
              <a:t>Мюнц</a:t>
            </a:r>
            <a:r>
              <a:rPr lang="ru-RU" sz="2800" dirty="0">
                <a:latin typeface="Times New Roman" panose="02020603050405020304" pitchFamily="18" charset="0"/>
                <a:cs typeface="Times New Roman" panose="02020603050405020304" pitchFamily="18" charset="0"/>
              </a:rPr>
              <a:t> выразил убеждение, что в математике нет кризисной ситуации, а споры носят уточняющий характер. Математик, утверждал он, не использует ни материалистическую, ни идеалистическую философию в своих работах. </a:t>
            </a:r>
          </a:p>
        </p:txBody>
      </p:sp>
    </p:spTree>
    <p:extLst>
      <p:ext uri="{BB962C8B-B14F-4D97-AF65-F5344CB8AC3E}">
        <p14:creationId xmlns:p14="http://schemas.microsoft.com/office/powerpoint/2010/main" val="3840461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69E21E3-198C-42BA-A15F-0360D2F9B0DE}"/>
              </a:ext>
            </a:extLst>
          </p:cNvPr>
          <p:cNvSpPr/>
          <p:nvPr/>
        </p:nvSpPr>
        <p:spPr>
          <a:xfrm>
            <a:off x="858129" y="548639"/>
            <a:ext cx="10578905" cy="4770537"/>
          </a:xfrm>
          <a:prstGeom prst="rect">
            <a:avLst/>
          </a:prstGeom>
        </p:spPr>
        <p:txBody>
          <a:bodyPr wrap="square">
            <a:spAutoFit/>
          </a:bodyPr>
          <a:lstStyle/>
          <a:p>
            <a:pPr indent="457200"/>
            <a:r>
              <a:rPr lang="ru-RU" sz="2800" dirty="0">
                <a:latin typeface="Times New Roman" panose="02020603050405020304" pitchFamily="18" charset="0"/>
                <a:cs typeface="Times New Roman" panose="02020603050405020304" pitchFamily="18" charset="0"/>
              </a:rPr>
              <a:t>После лекции Гюнтер, председательствуя, пригласил аудиторию задавать вопросы. Внезапно </a:t>
            </a:r>
            <a:r>
              <a:rPr lang="ru-RU" sz="2800" dirty="0" err="1">
                <a:latin typeface="Times New Roman" panose="02020603050405020304" pitchFamily="18" charset="0"/>
                <a:cs typeface="Times New Roman" panose="02020603050405020304" pitchFamily="18" charset="0"/>
              </a:rPr>
              <a:t>Лейферт</a:t>
            </a:r>
            <a:r>
              <a:rPr lang="ru-RU" sz="2800" dirty="0">
                <a:latin typeface="Times New Roman" panose="02020603050405020304" pitchFamily="18" charset="0"/>
                <a:cs typeface="Times New Roman" panose="02020603050405020304" pitchFamily="18" charset="0"/>
              </a:rPr>
              <a:t> поднялся на трибуну, выкрикивая оскорбления в адрес Физико-математического общества и Гюнтера. Напрасно последний возразил: «Я не давал права говорить доценту </a:t>
            </a:r>
            <a:r>
              <a:rPr lang="ru-RU" sz="2800" dirty="0" err="1">
                <a:latin typeface="Times New Roman" panose="02020603050405020304" pitchFamily="18" charset="0"/>
                <a:cs typeface="Times New Roman" panose="02020603050405020304" pitchFamily="18" charset="0"/>
              </a:rPr>
              <a:t>Лейферту</a:t>
            </a:r>
            <a:r>
              <a:rPr lang="ru-RU" sz="2800" dirty="0">
                <a:latin typeface="Times New Roman" panose="02020603050405020304" pitchFamily="18" charset="0"/>
                <a:cs typeface="Times New Roman" panose="02020603050405020304" pitchFamily="18" charset="0"/>
              </a:rPr>
              <a:t>». Многие студенты аплодировали </a:t>
            </a:r>
            <a:r>
              <a:rPr lang="ru-RU" sz="2800" dirty="0" err="1">
                <a:latin typeface="Times New Roman" panose="02020603050405020304" pitchFamily="18" charset="0"/>
                <a:cs typeface="Times New Roman" panose="02020603050405020304" pitchFamily="18" charset="0"/>
              </a:rPr>
              <a:t>Лейферту</a:t>
            </a:r>
            <a:r>
              <a:rPr lang="ru-RU" sz="2800" dirty="0">
                <a:latin typeface="Times New Roman" panose="02020603050405020304" pitchFamily="18" charset="0"/>
                <a:cs typeface="Times New Roman" panose="02020603050405020304" pitchFamily="18" charset="0"/>
              </a:rPr>
              <a:t> и кричали. Собрание было распущено. После этого катастрофического события, воспользовавшись своими все ещё действительными визами, Успенский с женой уехали в Соединенные Штаты, где он стал профессором Стэнфордского университета</a:t>
            </a:r>
          </a:p>
          <a:p>
            <a:pPr algn="r"/>
            <a:r>
              <a:rPr lang="ru-RU" sz="2400" dirty="0">
                <a:latin typeface="Times New Roman" panose="02020603050405020304" pitchFamily="18" charset="0"/>
                <a:cs typeface="Times New Roman" panose="02020603050405020304" pitchFamily="18" charset="0"/>
              </a:rPr>
              <a:t>− из воспоминаний Г.Р. Лоренца</a:t>
            </a:r>
          </a:p>
        </p:txBody>
      </p:sp>
    </p:spTree>
    <p:extLst>
      <p:ext uri="{BB962C8B-B14F-4D97-AF65-F5344CB8AC3E}">
        <p14:creationId xmlns:p14="http://schemas.microsoft.com/office/powerpoint/2010/main" val="509358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7F41400-D956-4B2A-97CF-DB75957A56B9}"/>
              </a:ext>
            </a:extLst>
          </p:cNvPr>
          <p:cNvSpPr/>
          <p:nvPr/>
        </p:nvSpPr>
        <p:spPr>
          <a:xfrm>
            <a:off x="1477107" y="647114"/>
            <a:ext cx="9875521" cy="6124754"/>
          </a:xfrm>
          <a:prstGeom prst="rect">
            <a:avLst/>
          </a:prstGeom>
        </p:spPr>
        <p:txBody>
          <a:bodyPr wrap="square">
            <a:spAutoFit/>
          </a:bodyPr>
          <a:lstStyle/>
          <a:p>
            <a:pPr algn="ctr"/>
            <a:r>
              <a:rPr lang="ru-RU" sz="4800" dirty="0">
                <a:latin typeface="Times New Roman" panose="02020603050405020304" pitchFamily="18" charset="0"/>
                <a:cs typeface="Times New Roman" panose="02020603050405020304" pitchFamily="18" charset="0"/>
              </a:rPr>
              <a:t>«</a:t>
            </a:r>
            <a:r>
              <a:rPr lang="ru-RU" sz="4800" dirty="0" err="1">
                <a:latin typeface="Times New Roman" panose="02020603050405020304" pitchFamily="18" charset="0"/>
                <a:cs typeface="Times New Roman" panose="02020603050405020304" pitchFamily="18" charset="0"/>
              </a:rPr>
              <a:t>Гюнтеровщина</a:t>
            </a:r>
            <a:r>
              <a:rPr lang="ru-RU" sz="4800" dirty="0">
                <a:latin typeface="Times New Roman" panose="02020603050405020304" pitchFamily="18" charset="0"/>
                <a:cs typeface="Times New Roman" panose="02020603050405020304" pitchFamily="18" charset="0"/>
              </a:rPr>
              <a:t>», </a:t>
            </a:r>
          </a:p>
          <a:p>
            <a:pPr algn="ctr"/>
            <a:r>
              <a:rPr lang="ru-RU" sz="4000" dirty="0">
                <a:latin typeface="Times New Roman" panose="02020603050405020304" pitchFamily="18" charset="0"/>
                <a:cs typeface="Times New Roman" panose="02020603050405020304" pitchFamily="18" charset="0"/>
              </a:rPr>
              <a:t>соответственно «математикам-марксистам» </a:t>
            </a:r>
          </a:p>
          <a:p>
            <a:pPr algn="ctr"/>
            <a:r>
              <a:rPr lang="ru-RU" sz="4000" dirty="0">
                <a:latin typeface="Times New Roman" panose="02020603050405020304" pitchFamily="18" charset="0"/>
                <a:cs typeface="Times New Roman" panose="02020603050405020304" pitchFamily="18" charset="0"/>
              </a:rPr>
              <a:t>определялась совокупностью признаков: </a:t>
            </a:r>
          </a:p>
          <a:p>
            <a:pPr algn="ctr"/>
            <a:r>
              <a:rPr lang="ru-RU" sz="4400" dirty="0">
                <a:latin typeface="Times New Roman" panose="02020603050405020304" pitchFamily="18" charset="0"/>
                <a:cs typeface="Times New Roman" panose="02020603050405020304" pitchFamily="18" charset="0"/>
              </a:rPr>
              <a:t>Идеализм,</a:t>
            </a:r>
          </a:p>
          <a:p>
            <a:pPr algn="ctr"/>
            <a:r>
              <a:rPr lang="ru-RU" sz="4400" dirty="0">
                <a:latin typeface="Times New Roman" panose="02020603050405020304" pitchFamily="18" charset="0"/>
                <a:cs typeface="Times New Roman" panose="02020603050405020304" pitchFamily="18" charset="0"/>
              </a:rPr>
              <a:t>«замкнутый профессорский характер» деятельности Физико-математического общества, оторванность от задач социалистического строительства, </a:t>
            </a:r>
          </a:p>
          <a:p>
            <a:pPr algn="ctr"/>
            <a:r>
              <a:rPr lang="ru-RU" sz="4400" dirty="0">
                <a:latin typeface="Times New Roman" panose="02020603050405020304" pitchFamily="18" charset="0"/>
                <a:cs typeface="Times New Roman" panose="02020603050405020304" pitchFamily="18" charset="0"/>
              </a:rPr>
              <a:t>лозунг «наука для науки».</a:t>
            </a:r>
          </a:p>
        </p:txBody>
      </p:sp>
    </p:spTree>
    <p:extLst>
      <p:ext uri="{BB962C8B-B14F-4D97-AF65-F5344CB8AC3E}">
        <p14:creationId xmlns:p14="http://schemas.microsoft.com/office/powerpoint/2010/main" val="3746751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1E40D8-E171-4510-BEB4-5152FFB88986}"/>
              </a:ext>
            </a:extLst>
          </p:cNvPr>
          <p:cNvSpPr>
            <a:spLocks noGrp="1"/>
          </p:cNvSpPr>
          <p:nvPr>
            <p:ph type="title"/>
          </p:nvPr>
        </p:nvSpPr>
        <p:spPr>
          <a:xfrm>
            <a:off x="831850" y="239152"/>
            <a:ext cx="10515600" cy="1294226"/>
          </a:xfrm>
        </p:spPr>
        <p:txBody>
          <a:bodyPr>
            <a:normAutofit/>
          </a:bodyPr>
          <a:lstStyle/>
          <a:p>
            <a:pPr algn="ctr"/>
            <a:r>
              <a:rPr lang="ru-RU" sz="6600" dirty="0">
                <a:latin typeface="Times New Roman" panose="02020603050405020304" pitchFamily="18" charset="0"/>
                <a:cs typeface="Times New Roman" panose="02020603050405020304" pitchFamily="18" charset="0"/>
              </a:rPr>
              <a:t>Борьба с «</a:t>
            </a:r>
            <a:r>
              <a:rPr lang="ru-RU" sz="6600" dirty="0" err="1">
                <a:latin typeface="Times New Roman" panose="02020603050405020304" pitchFamily="18" charset="0"/>
                <a:cs typeface="Times New Roman" panose="02020603050405020304" pitchFamily="18" charset="0"/>
              </a:rPr>
              <a:t>гюнтеровщиной</a:t>
            </a:r>
            <a:r>
              <a:rPr lang="ru-RU" sz="6600" dirty="0">
                <a:latin typeface="Times New Roman" panose="02020603050405020304" pitchFamily="18" charset="0"/>
                <a:cs typeface="Times New Roman" panose="02020603050405020304" pitchFamily="18" charset="0"/>
              </a:rPr>
              <a:t>»</a:t>
            </a:r>
          </a:p>
        </p:txBody>
      </p:sp>
      <p:sp>
        <p:nvSpPr>
          <p:cNvPr id="3" name="Текст 2">
            <a:extLst>
              <a:ext uri="{FF2B5EF4-FFF2-40B4-BE49-F238E27FC236}">
                <a16:creationId xmlns:a16="http://schemas.microsoft.com/office/drawing/2014/main" id="{09E1E6CD-A7BF-453B-844E-53658048495A}"/>
              </a:ext>
            </a:extLst>
          </p:cNvPr>
          <p:cNvSpPr>
            <a:spLocks noGrp="1"/>
          </p:cNvSpPr>
          <p:nvPr>
            <p:ph type="body" idx="1"/>
          </p:nvPr>
        </p:nvSpPr>
        <p:spPr>
          <a:xfrm>
            <a:off x="831850" y="2405575"/>
            <a:ext cx="10515600" cy="3684075"/>
          </a:xfrm>
        </p:spPr>
        <p:txBody>
          <a:bodyPr>
            <a:normAutofit/>
          </a:bodyPr>
          <a:lstStyle/>
          <a:p>
            <a:r>
              <a:rPr lang="ru-RU" sz="2800" dirty="0">
                <a:latin typeface="Times New Roman" panose="02020603050405020304" pitchFamily="18" charset="0"/>
                <a:cs typeface="Times New Roman" panose="02020603050405020304" pitchFamily="18" charset="0"/>
              </a:rPr>
              <a:t>«”Аполитичные лекции” по истории математики, выступление в 1930 г. от имени Общества профессора </a:t>
            </a:r>
            <a:r>
              <a:rPr lang="ru-RU" sz="2800" dirty="0" err="1">
                <a:latin typeface="Times New Roman" panose="02020603050405020304" pitchFamily="18" charset="0"/>
                <a:cs typeface="Times New Roman" panose="02020603050405020304" pitchFamily="18" charset="0"/>
              </a:rPr>
              <a:t>Мюнца</a:t>
            </a:r>
            <a:r>
              <a:rPr lang="ru-RU" sz="2800" dirty="0">
                <a:latin typeface="Times New Roman" panose="02020603050405020304" pitchFamily="18" charset="0"/>
                <a:cs typeface="Times New Roman" panose="02020603050405020304" pitchFamily="18" charset="0"/>
              </a:rPr>
              <a:t>, доклад которого «о так называемом кризисе точных наук» имел своей целью смазать (и скрыть от широких масс молодежи) кризис, переживаемый математикой в самых её основах, – всё это достаточные факты борьбы Общества против новой методологии». </a:t>
            </a:r>
          </a:p>
        </p:txBody>
      </p:sp>
    </p:spTree>
    <p:extLst>
      <p:ext uri="{BB962C8B-B14F-4D97-AF65-F5344CB8AC3E}">
        <p14:creationId xmlns:p14="http://schemas.microsoft.com/office/powerpoint/2010/main" val="1151906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C6E74B5-AFCF-4548-9D72-CD71931BF2D7}"/>
              </a:ext>
            </a:extLst>
          </p:cNvPr>
          <p:cNvSpPr/>
          <p:nvPr/>
        </p:nvSpPr>
        <p:spPr>
          <a:xfrm>
            <a:off x="731520" y="1181685"/>
            <a:ext cx="11254154" cy="4524315"/>
          </a:xfrm>
          <a:prstGeom prst="rect">
            <a:avLst/>
          </a:prstGeom>
        </p:spPr>
        <p:txBody>
          <a:bodyPr wrap="square">
            <a:spAutoFit/>
          </a:bodyPr>
          <a:lstStyle/>
          <a:p>
            <a:pPr indent="457200"/>
            <a:r>
              <a:rPr lang="ru-RU" sz="3600" dirty="0">
                <a:latin typeface="Times New Roman" panose="02020603050405020304" pitchFamily="18" charset="0"/>
                <a:cs typeface="Times New Roman" panose="02020603050405020304" pitchFamily="18" charset="0"/>
              </a:rPr>
              <a:t>В 1930 г. Гюнтер ушел с поста председателя Физико-математического общества, а в 1931 по совету В.И. Смирнова Общество было добровольно распущено. </a:t>
            </a:r>
          </a:p>
          <a:p>
            <a:pPr indent="457200"/>
            <a:endParaRPr lang="ru-RU" sz="3600" dirty="0">
              <a:latin typeface="Times New Roman" panose="02020603050405020304" pitchFamily="18" charset="0"/>
              <a:cs typeface="Times New Roman" panose="02020603050405020304" pitchFamily="18" charset="0"/>
            </a:endParaRPr>
          </a:p>
          <a:p>
            <a:pPr indent="457200"/>
            <a:r>
              <a:rPr lang="ru-RU" sz="3600" dirty="0">
                <a:latin typeface="Times New Roman" panose="02020603050405020304" pitchFamily="18" charset="0"/>
                <a:cs typeface="Times New Roman" panose="02020603050405020304" pitchFamily="18" charset="0"/>
              </a:rPr>
              <a:t>Общество математиков-материалистов, несмотря на поддержку Коммунистической академии, просуществовало два года и прекратило свое существование. </a:t>
            </a:r>
          </a:p>
        </p:txBody>
      </p:sp>
    </p:spTree>
    <p:extLst>
      <p:ext uri="{BB962C8B-B14F-4D97-AF65-F5344CB8AC3E}">
        <p14:creationId xmlns:p14="http://schemas.microsoft.com/office/powerpoint/2010/main" val="268348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9360"/>
            <a:ext cx="10142806" cy="6838639"/>
          </a:xfrm>
          <a:prstGeom prst="rect">
            <a:avLst/>
          </a:prstGeom>
        </p:spPr>
      </p:pic>
      <p:sp>
        <p:nvSpPr>
          <p:cNvPr id="3" name="Прямоугольник 2">
            <a:extLst>
              <a:ext uri="{FF2B5EF4-FFF2-40B4-BE49-F238E27FC236}">
                <a16:creationId xmlns:a16="http://schemas.microsoft.com/office/drawing/2014/main" id="{76520181-5833-4CFC-99FF-8576BB21E0A0}"/>
              </a:ext>
            </a:extLst>
          </p:cNvPr>
          <p:cNvSpPr/>
          <p:nvPr/>
        </p:nvSpPr>
        <p:spPr>
          <a:xfrm>
            <a:off x="10142807" y="1828801"/>
            <a:ext cx="2049191" cy="2246769"/>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4.III.41. Фотохроника ТАСС. </a:t>
            </a:r>
          </a:p>
          <a:p>
            <a:pPr algn="ctr"/>
            <a:r>
              <a:rPr lang="ru-RU" sz="2000" dirty="0">
                <a:latin typeface="Times New Roman" panose="02020603050405020304" pitchFamily="18" charset="0"/>
                <a:cs typeface="Times New Roman" panose="02020603050405020304" pitchFamily="18" charset="0"/>
              </a:rPr>
              <a:t>Проф. Гюнтер беседует со студентами-отличниками</a:t>
            </a:r>
          </a:p>
        </p:txBody>
      </p:sp>
    </p:spTree>
    <p:extLst>
      <p:ext uri="{BB962C8B-B14F-4D97-AF65-F5344CB8AC3E}">
        <p14:creationId xmlns:p14="http://schemas.microsoft.com/office/powerpoint/2010/main" val="2432789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015" y="15945"/>
            <a:ext cx="10170942" cy="6849819"/>
          </a:xfrm>
          <a:prstGeom prst="rect">
            <a:avLst/>
          </a:prstGeom>
        </p:spPr>
      </p:pic>
      <p:sp>
        <p:nvSpPr>
          <p:cNvPr id="3" name="Прямоугольник 2">
            <a:extLst>
              <a:ext uri="{FF2B5EF4-FFF2-40B4-BE49-F238E27FC236}">
                <a16:creationId xmlns:a16="http://schemas.microsoft.com/office/drawing/2014/main" id="{B7291765-6B76-4680-9A39-88376919B2AA}"/>
              </a:ext>
            </a:extLst>
          </p:cNvPr>
          <p:cNvSpPr/>
          <p:nvPr/>
        </p:nvSpPr>
        <p:spPr>
          <a:xfrm>
            <a:off x="10381957" y="1941341"/>
            <a:ext cx="1810043" cy="3970318"/>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В президиуме юбилейного заседания в ЛГУ, посвящённого Н.М. Гюнтеру.</a:t>
            </a:r>
          </a:p>
          <a:p>
            <a:pPr algn="ctr"/>
            <a:r>
              <a:rPr lang="ru-RU" dirty="0">
                <a:latin typeface="Times New Roman" panose="02020603050405020304" pitchFamily="18" charset="0"/>
                <a:cs typeface="Times New Roman" panose="02020603050405020304" pitchFamily="18" charset="0"/>
              </a:rPr>
              <a:t>Н.М. Гюнтер и его жена. 1941 г.</a:t>
            </a:r>
          </a:p>
          <a:p>
            <a:pPr algn="ctr"/>
            <a:r>
              <a:rPr lang="ru-RU" dirty="0">
                <a:latin typeface="Times New Roman" panose="02020603050405020304" pitchFamily="18" charset="0"/>
                <a:cs typeface="Times New Roman" panose="02020603050405020304" pitchFamily="18" charset="0"/>
              </a:rPr>
              <a:t>Чествование проходило в Большой Физической аудитории университета. </a:t>
            </a:r>
          </a:p>
        </p:txBody>
      </p:sp>
    </p:spTree>
    <p:extLst>
      <p:ext uri="{BB962C8B-B14F-4D97-AF65-F5344CB8AC3E}">
        <p14:creationId xmlns:p14="http://schemas.microsoft.com/office/powerpoint/2010/main" val="755248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515BFFA-8AC8-48B9-8568-BAA4DACE003C}"/>
              </a:ext>
            </a:extLst>
          </p:cNvPr>
          <p:cNvSpPr/>
          <p:nvPr/>
        </p:nvSpPr>
        <p:spPr>
          <a:xfrm>
            <a:off x="1561514" y="942535"/>
            <a:ext cx="9129932" cy="3539430"/>
          </a:xfrm>
          <a:prstGeom prst="rect">
            <a:avLst/>
          </a:prstGeom>
        </p:spPr>
        <p:txBody>
          <a:bodyPr wrap="square">
            <a:spAutoFit/>
          </a:bodyPr>
          <a:lstStyle/>
          <a:p>
            <a:pPr indent="457200"/>
            <a:r>
              <a:rPr lang="ru-RU" sz="2800" dirty="0">
                <a:latin typeface="Times New Roman" panose="02020603050405020304" pitchFamily="18" charset="0"/>
                <a:cs typeface="Times New Roman" panose="02020603050405020304" pitchFamily="18" charset="0"/>
              </a:rPr>
              <a:t>Список трудов Гюнтера составляет 142 названия, из них 7 монографий, 50 учебников, 72 научных статьи, 11 докладов и 2 редактированных перевода. </a:t>
            </a:r>
          </a:p>
          <a:p>
            <a:pPr indent="457200"/>
            <a:r>
              <a:rPr lang="ru-RU" sz="2800" dirty="0">
                <a:latin typeface="Times New Roman" panose="02020603050405020304" pitchFamily="18" charset="0"/>
                <a:cs typeface="Times New Roman" panose="02020603050405020304" pitchFamily="18" charset="0"/>
              </a:rPr>
              <a:t>Гюнтер был приглашённым докладчиком на Седьмом (1924 г.) и Восьмом (1928 г.) Международных конгрессах математиков, а также на </a:t>
            </a:r>
            <a:r>
              <a:rPr lang="ru-RU" sz="2800" dirty="0" err="1">
                <a:latin typeface="Times New Roman" panose="02020603050405020304" pitchFamily="18" charset="0"/>
                <a:cs typeface="Times New Roman" panose="02020603050405020304" pitchFamily="18" charset="0"/>
              </a:rPr>
              <a:t>Mатематических</a:t>
            </a:r>
            <a:r>
              <a:rPr lang="ru-RU" sz="2800" dirty="0">
                <a:latin typeface="Times New Roman" panose="02020603050405020304" pitchFamily="18" charset="0"/>
                <a:cs typeface="Times New Roman" panose="02020603050405020304" pitchFamily="18" charset="0"/>
              </a:rPr>
              <a:t> съездах в Москве (1927 г.), Харькове (1930 г.) и Ленинграде (1934 г.).</a:t>
            </a:r>
          </a:p>
        </p:txBody>
      </p:sp>
    </p:spTree>
    <p:extLst>
      <p:ext uri="{BB962C8B-B14F-4D97-AF65-F5344CB8AC3E}">
        <p14:creationId xmlns:p14="http://schemas.microsoft.com/office/powerpoint/2010/main" val="2350437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668B376-3448-480D-BA21-79F7DF297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1074" y="207264"/>
            <a:ext cx="4149852" cy="6443472"/>
          </a:xfrm>
          <a:prstGeom prst="rect">
            <a:avLst/>
          </a:prstGeom>
        </p:spPr>
      </p:pic>
      <p:sp>
        <p:nvSpPr>
          <p:cNvPr id="4" name="Прямоугольник 3">
            <a:extLst>
              <a:ext uri="{FF2B5EF4-FFF2-40B4-BE49-F238E27FC236}">
                <a16:creationId xmlns:a16="http://schemas.microsoft.com/office/drawing/2014/main" id="{8D83C481-CA99-497C-A29F-ED5465E3EA0C}"/>
              </a:ext>
            </a:extLst>
          </p:cNvPr>
          <p:cNvSpPr/>
          <p:nvPr/>
        </p:nvSpPr>
        <p:spPr>
          <a:xfrm>
            <a:off x="8496886" y="2053882"/>
            <a:ext cx="3516922" cy="830997"/>
          </a:xfrm>
          <a:prstGeom prst="rect">
            <a:avLst/>
          </a:prstGeom>
        </p:spPr>
        <p:txBody>
          <a:bodyPr wrap="square">
            <a:spAutoFit/>
          </a:bodyPr>
          <a:lstStyle/>
          <a:p>
            <a:pPr algn="ctr"/>
            <a:r>
              <a:rPr lang="ru-RU" sz="2400" dirty="0">
                <a:latin typeface="Times New Roman" panose="02020603050405020304" pitchFamily="18" charset="0"/>
                <a:cs typeface="Times New Roman" panose="02020603050405020304" pitchFamily="18" charset="0"/>
              </a:rPr>
              <a:t>Последние годы жизни. </a:t>
            </a:r>
          </a:p>
          <a:p>
            <a:pPr algn="ctr"/>
            <a:r>
              <a:rPr lang="ru-RU" sz="2400" dirty="0">
                <a:latin typeface="Times New Roman" panose="02020603050405020304" pitchFamily="18" charset="0"/>
                <a:cs typeface="Times New Roman" panose="02020603050405020304" pitchFamily="18" charset="0"/>
              </a:rPr>
              <a:t>На даче за Выборгом</a:t>
            </a:r>
          </a:p>
        </p:txBody>
      </p:sp>
    </p:spTree>
    <p:extLst>
      <p:ext uri="{BB962C8B-B14F-4D97-AF65-F5344CB8AC3E}">
        <p14:creationId xmlns:p14="http://schemas.microsoft.com/office/powerpoint/2010/main" val="15324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7DAE2D-9CF4-44F3-9A87-B4B0DB14EE6B}"/>
              </a:ext>
            </a:extLst>
          </p:cNvPr>
          <p:cNvSpPr>
            <a:spLocks noGrp="1"/>
          </p:cNvSpPr>
          <p:nvPr>
            <p:ph type="title"/>
          </p:nvPr>
        </p:nvSpPr>
        <p:spPr>
          <a:xfrm>
            <a:off x="839788" y="239151"/>
            <a:ext cx="4207861" cy="1818249"/>
          </a:xfrm>
        </p:spPr>
        <p:txBody>
          <a:bodyPr>
            <a:normAutofit/>
          </a:bodyPr>
          <a:lstStyle/>
          <a:p>
            <a:pPr indent="457200"/>
            <a:r>
              <a:rPr lang="ru-RU" sz="2200" dirty="0">
                <a:latin typeface="Times New Roman" panose="02020603050405020304" pitchFamily="18" charset="0"/>
                <a:cs typeface="Times New Roman" panose="02020603050405020304" pitchFamily="18" charset="0"/>
              </a:rPr>
              <a:t>Со второго по восьмой класс, </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с 12 до 19 лет Николай Гюнтер учился в гимназии Карла Мая, </a:t>
            </a: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10-я линия, д. 13. </a:t>
            </a:r>
            <a:br>
              <a:rPr lang="ru-RU" sz="22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После 1910 г. школа заняла собственное здание на 14-й линии, д. 39.</a:t>
            </a:r>
            <a:endParaRPr lang="ru-RU"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6354CAFA-7BA5-45F1-85E2-2FA6FB43C042}"/>
              </a:ext>
            </a:extLst>
          </p:cNvPr>
          <p:cNvPicPr>
            <a:picLocks noGrp="1" noChangeAspect="1"/>
          </p:cNvPicPr>
          <p:nvPr>
            <p:ph idx="1"/>
          </p:nvPr>
        </p:nvPicPr>
        <p:blipFill>
          <a:blip r:embed="rId2"/>
          <a:stretch>
            <a:fillRect/>
          </a:stretch>
        </p:blipFill>
        <p:spPr>
          <a:xfrm>
            <a:off x="6722735" y="78634"/>
            <a:ext cx="4207861" cy="6630085"/>
          </a:xfrm>
          <a:prstGeom prst="rect">
            <a:avLst/>
          </a:prstGeom>
        </p:spPr>
      </p:pic>
      <p:pic>
        <p:nvPicPr>
          <p:cNvPr id="7" name="Рисунок 6">
            <a:extLst>
              <a:ext uri="{FF2B5EF4-FFF2-40B4-BE49-F238E27FC236}">
                <a16:creationId xmlns:a16="http://schemas.microsoft.com/office/drawing/2014/main" id="{6C6FC9B8-061C-4670-8ECA-DB93C8E0CEE6}"/>
              </a:ext>
            </a:extLst>
          </p:cNvPr>
          <p:cNvPicPr>
            <a:picLocks noChangeAspect="1"/>
          </p:cNvPicPr>
          <p:nvPr/>
        </p:nvPicPr>
        <p:blipFill rotWithShape="1">
          <a:blip r:embed="rId3"/>
          <a:srcRect l="23654" t="19266" r="24077" b="8288"/>
          <a:stretch/>
        </p:blipFill>
        <p:spPr>
          <a:xfrm>
            <a:off x="839789" y="2686929"/>
            <a:ext cx="5043154" cy="3929874"/>
          </a:xfrm>
          <a:prstGeom prst="rect">
            <a:avLst/>
          </a:prstGeom>
        </p:spPr>
      </p:pic>
    </p:spTree>
    <p:extLst>
      <p:ext uri="{BB962C8B-B14F-4D97-AF65-F5344CB8AC3E}">
        <p14:creationId xmlns:p14="http://schemas.microsoft.com/office/powerpoint/2010/main" val="3648211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C47E1F-FB27-4990-8727-0061B1AAC647}"/>
              </a:ext>
            </a:extLst>
          </p:cNvPr>
          <p:cNvSpPr>
            <a:spLocks noGrp="1"/>
          </p:cNvSpPr>
          <p:nvPr>
            <p:ph type="title"/>
          </p:nvPr>
        </p:nvSpPr>
        <p:spPr>
          <a:xfrm>
            <a:off x="838200" y="365125"/>
            <a:ext cx="10515600" cy="830629"/>
          </a:xfrm>
        </p:spPr>
        <p:txBody>
          <a:bodyPr>
            <a:normAutofit/>
          </a:bodyPr>
          <a:lstStyle/>
          <a:p>
            <a:pPr algn="ctr"/>
            <a:r>
              <a:rPr lang="ru-RU" sz="4800" dirty="0">
                <a:latin typeface="Times New Roman" panose="02020603050405020304" pitchFamily="18" charset="0"/>
                <a:cs typeface="Times New Roman" panose="02020603050405020304" pitchFamily="18" charset="0"/>
              </a:rPr>
              <a:t>Поиски могилы Н.М. Гюнтера</a:t>
            </a:r>
          </a:p>
        </p:txBody>
      </p:sp>
      <p:pic>
        <p:nvPicPr>
          <p:cNvPr id="4" name="Объект 3">
            <a:extLst>
              <a:ext uri="{FF2B5EF4-FFF2-40B4-BE49-F238E27FC236}">
                <a16:creationId xmlns:a16="http://schemas.microsoft.com/office/drawing/2014/main" id="{48AA76B1-B94D-450D-8177-B1002F77DE8C}"/>
              </a:ext>
            </a:extLst>
          </p:cNvPr>
          <p:cNvPicPr>
            <a:picLocks noGrp="1" noChangeAspect="1"/>
          </p:cNvPicPr>
          <p:nvPr>
            <p:ph idx="1"/>
          </p:nvPr>
        </p:nvPicPr>
        <p:blipFill>
          <a:blip r:embed="rId2"/>
          <a:stretch>
            <a:fillRect/>
          </a:stretch>
        </p:blipFill>
        <p:spPr>
          <a:xfrm>
            <a:off x="218050" y="1385082"/>
            <a:ext cx="2996418" cy="5333814"/>
          </a:xfrm>
          <a:prstGeom prst="rect">
            <a:avLst/>
          </a:prstGeom>
        </p:spPr>
      </p:pic>
      <p:pic>
        <p:nvPicPr>
          <p:cNvPr id="5" name="Рисунок 4">
            <a:extLst>
              <a:ext uri="{FF2B5EF4-FFF2-40B4-BE49-F238E27FC236}">
                <a16:creationId xmlns:a16="http://schemas.microsoft.com/office/drawing/2014/main" id="{9DF8A8CF-B3F2-4F55-A420-C51B556C8E5D}"/>
              </a:ext>
            </a:extLst>
          </p:cNvPr>
          <p:cNvPicPr>
            <a:picLocks noChangeAspect="1"/>
          </p:cNvPicPr>
          <p:nvPr/>
        </p:nvPicPr>
        <p:blipFill>
          <a:blip r:embed="rId3"/>
          <a:stretch>
            <a:fillRect/>
          </a:stretch>
        </p:blipFill>
        <p:spPr>
          <a:xfrm>
            <a:off x="3863926" y="1385082"/>
            <a:ext cx="2996418" cy="5333814"/>
          </a:xfrm>
          <a:prstGeom prst="rect">
            <a:avLst/>
          </a:prstGeom>
        </p:spPr>
      </p:pic>
      <p:pic>
        <p:nvPicPr>
          <p:cNvPr id="6" name="Рисунок 5">
            <a:extLst>
              <a:ext uri="{FF2B5EF4-FFF2-40B4-BE49-F238E27FC236}">
                <a16:creationId xmlns:a16="http://schemas.microsoft.com/office/drawing/2014/main" id="{B910107C-5E81-4AAA-B22C-07EBC7EF3C22}"/>
              </a:ext>
            </a:extLst>
          </p:cNvPr>
          <p:cNvPicPr>
            <a:picLocks noChangeAspect="1"/>
          </p:cNvPicPr>
          <p:nvPr/>
        </p:nvPicPr>
        <p:blipFill>
          <a:blip r:embed="rId4"/>
          <a:stretch>
            <a:fillRect/>
          </a:stretch>
        </p:blipFill>
        <p:spPr>
          <a:xfrm>
            <a:off x="7997249" y="1575582"/>
            <a:ext cx="2743101" cy="5143314"/>
          </a:xfrm>
          <a:prstGeom prst="rect">
            <a:avLst/>
          </a:prstGeom>
        </p:spPr>
      </p:pic>
    </p:spTree>
    <p:extLst>
      <p:ext uri="{BB962C8B-B14F-4D97-AF65-F5344CB8AC3E}">
        <p14:creationId xmlns:p14="http://schemas.microsoft.com/office/powerpoint/2010/main" val="1682676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2830"/>
            <a:ext cx="12741407" cy="7151427"/>
          </a:xfrm>
          <a:prstGeom prst="rect">
            <a:avLst/>
          </a:prstGeom>
        </p:spPr>
      </p:pic>
    </p:spTree>
    <p:extLst>
      <p:ext uri="{BB962C8B-B14F-4D97-AF65-F5344CB8AC3E}">
        <p14:creationId xmlns:p14="http://schemas.microsoft.com/office/powerpoint/2010/main" val="804764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70"/>
            <a:ext cx="12436310" cy="6980184"/>
          </a:xfrm>
          <a:prstGeom prst="rect">
            <a:avLst/>
          </a:prstGeom>
        </p:spPr>
      </p:pic>
    </p:spTree>
    <p:extLst>
      <p:ext uri="{BB962C8B-B14F-4D97-AF65-F5344CB8AC3E}">
        <p14:creationId xmlns:p14="http://schemas.microsoft.com/office/powerpoint/2010/main" val="3904189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B4E977-1D4A-42FB-9D76-04FE54DB3C5D}"/>
              </a:ext>
            </a:extLst>
          </p:cNvPr>
          <p:cNvSpPr>
            <a:spLocks noGrp="1"/>
          </p:cNvSpPr>
          <p:nvPr>
            <p:ph type="title"/>
          </p:nvPr>
        </p:nvSpPr>
        <p:spPr/>
        <p:txBody>
          <a:bodyPr/>
          <a:lstStyle/>
          <a:p>
            <a:pPr algn="ctr"/>
            <a:r>
              <a:rPr lang="ru-RU" dirty="0">
                <a:latin typeface="Times New Roman" panose="02020603050405020304" pitchFamily="18" charset="0"/>
                <a:cs typeface="Times New Roman" panose="02020603050405020304" pitchFamily="18" charset="0"/>
              </a:rPr>
              <a:t>Передача надгробной таблички Гюнтера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Музей школы Карла Мая</a:t>
            </a:r>
          </a:p>
        </p:txBody>
      </p:sp>
      <p:pic>
        <p:nvPicPr>
          <p:cNvPr id="5" name="Объект 4">
            <a:extLst>
              <a:ext uri="{FF2B5EF4-FFF2-40B4-BE49-F238E27FC236}">
                <a16:creationId xmlns:a16="http://schemas.microsoft.com/office/drawing/2014/main" id="{144DAA36-DF10-42F5-AF43-5CA17662F7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9643" y="1799701"/>
            <a:ext cx="6611815" cy="4958860"/>
          </a:xfrm>
        </p:spPr>
      </p:pic>
    </p:spTree>
    <p:extLst>
      <p:ext uri="{BB962C8B-B14F-4D97-AF65-F5344CB8AC3E}">
        <p14:creationId xmlns:p14="http://schemas.microsoft.com/office/powerpoint/2010/main" val="519073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F5F6D56-5717-4673-97B4-E73169279A98}"/>
              </a:ext>
            </a:extLst>
          </p:cNvPr>
          <p:cNvSpPr/>
          <p:nvPr/>
        </p:nvSpPr>
        <p:spPr>
          <a:xfrm>
            <a:off x="900332" y="1364566"/>
            <a:ext cx="10818056" cy="3970318"/>
          </a:xfrm>
          <a:prstGeom prst="rect">
            <a:avLst/>
          </a:prstGeom>
        </p:spPr>
        <p:txBody>
          <a:bodyPr wrap="square">
            <a:spAutoFit/>
          </a:bodyPr>
          <a:lstStyle/>
          <a:p>
            <a:pPr indent="457200" algn="just"/>
            <a:r>
              <a:rPr lang="ru-RU" sz="3600" dirty="0">
                <a:latin typeface="Times New Roman" panose="02020603050405020304" pitchFamily="18" charset="0"/>
                <a:cs typeface="Times New Roman" panose="02020603050405020304" pitchFamily="18" charset="0"/>
              </a:rPr>
              <a:t>Мы признательны членам Математического общества, математикам СПбГУ, Петербургского государственного университета путей сообщения и Политехнического университета, всем, кто откликнулся на нашу просьбу. Была собрана достаточная сумма и установлено достойное надгробие.</a:t>
            </a:r>
          </a:p>
        </p:txBody>
      </p:sp>
    </p:spTree>
    <p:extLst>
      <p:ext uri="{BB962C8B-B14F-4D97-AF65-F5344CB8AC3E}">
        <p14:creationId xmlns:p14="http://schemas.microsoft.com/office/powerpoint/2010/main" val="4224291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E43E3A4-5A69-45F1-8EE0-F8467CC50C95}"/>
              </a:ext>
            </a:extLst>
          </p:cNvPr>
          <p:cNvPicPr>
            <a:picLocks noChangeAspect="1"/>
          </p:cNvPicPr>
          <p:nvPr/>
        </p:nvPicPr>
        <p:blipFill>
          <a:blip r:embed="rId2"/>
          <a:stretch>
            <a:fillRect/>
          </a:stretch>
        </p:blipFill>
        <p:spPr>
          <a:xfrm>
            <a:off x="4171389" y="0"/>
            <a:ext cx="3849221" cy="6858000"/>
          </a:xfrm>
          <a:prstGeom prst="rect">
            <a:avLst/>
          </a:prstGeom>
        </p:spPr>
      </p:pic>
      <p:pic>
        <p:nvPicPr>
          <p:cNvPr id="3" name="Рисунок 2">
            <a:extLst>
              <a:ext uri="{FF2B5EF4-FFF2-40B4-BE49-F238E27FC236}">
                <a16:creationId xmlns:a16="http://schemas.microsoft.com/office/drawing/2014/main" id="{3823E9EB-5D92-4AFC-A1B0-AAE396B802F3}"/>
              </a:ext>
            </a:extLst>
          </p:cNvPr>
          <p:cNvPicPr>
            <a:picLocks noChangeAspect="1"/>
          </p:cNvPicPr>
          <p:nvPr/>
        </p:nvPicPr>
        <p:blipFill>
          <a:blip r:embed="rId3"/>
          <a:stretch>
            <a:fillRect/>
          </a:stretch>
        </p:blipFill>
        <p:spPr>
          <a:xfrm>
            <a:off x="9092070" y="3429000"/>
            <a:ext cx="2541912" cy="3379905"/>
          </a:xfrm>
          <a:prstGeom prst="rect">
            <a:avLst/>
          </a:prstGeom>
        </p:spPr>
      </p:pic>
    </p:spTree>
    <p:extLst>
      <p:ext uri="{BB962C8B-B14F-4D97-AF65-F5344CB8AC3E}">
        <p14:creationId xmlns:p14="http://schemas.microsoft.com/office/powerpoint/2010/main" val="1623186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BFED667-AF08-45AA-8E22-77058CFC4CAD}"/>
              </a:ext>
            </a:extLst>
          </p:cNvPr>
          <p:cNvSpPr/>
          <p:nvPr/>
        </p:nvSpPr>
        <p:spPr>
          <a:xfrm>
            <a:off x="2180492" y="3244334"/>
            <a:ext cx="8993083" cy="1107996"/>
          </a:xfrm>
          <a:prstGeom prst="rect">
            <a:avLst/>
          </a:prstGeom>
        </p:spPr>
        <p:txBody>
          <a:bodyPr wrap="square">
            <a:spAutoFit/>
          </a:bodyPr>
          <a:lstStyle/>
          <a:p>
            <a:r>
              <a:rPr lang="ru-RU" sz="6600" dirty="0">
                <a:latin typeface="Times New Roman" panose="02020603050405020304" pitchFamily="18" charset="0"/>
                <a:cs typeface="Times New Roman" panose="02020603050405020304" pitchFamily="18" charset="0"/>
              </a:rPr>
              <a:t>Благодарю за внимание</a:t>
            </a:r>
          </a:p>
        </p:txBody>
      </p:sp>
    </p:spTree>
    <p:extLst>
      <p:ext uri="{BB962C8B-B14F-4D97-AF65-F5344CB8AC3E}">
        <p14:creationId xmlns:p14="http://schemas.microsoft.com/office/powerpoint/2010/main" val="115723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1E3D615-C1AA-412C-B2CD-3F173371C1E9}"/>
              </a:ext>
            </a:extLst>
          </p:cNvPr>
          <p:cNvSpPr/>
          <p:nvPr/>
        </p:nvSpPr>
        <p:spPr>
          <a:xfrm>
            <a:off x="1195754" y="1139483"/>
            <a:ext cx="9973994" cy="3539430"/>
          </a:xfrm>
          <a:prstGeom prst="rect">
            <a:avLst/>
          </a:prstGeom>
        </p:spPr>
        <p:txBody>
          <a:bodyPr wrap="square">
            <a:spAutoFit/>
          </a:bodyPr>
          <a:lstStyle/>
          <a:p>
            <a:pPr indent="457200"/>
            <a:r>
              <a:rPr lang="ru-RU" sz="3200" dirty="0">
                <a:latin typeface="Times New Roman" panose="02020603050405020304" pitchFamily="18" charset="0"/>
                <a:cs typeface="Times New Roman" panose="02020603050405020304" pitchFamily="18" charset="0"/>
              </a:rPr>
              <a:t>В 1890 г. Гюнтер поступил на физико-математический факультет Петербургского университета и окончил его в 1894 г. Его учителями были А.А. Марков и А.Н. Коркин. </a:t>
            </a:r>
          </a:p>
          <a:p>
            <a:pPr indent="457200"/>
            <a:r>
              <a:rPr lang="ru-RU" sz="3200" dirty="0">
                <a:latin typeface="Times New Roman" panose="02020603050405020304" pitchFamily="18" charset="0"/>
                <a:cs typeface="Times New Roman" panose="02020603050405020304" pitchFamily="18" charset="0"/>
              </a:rPr>
              <a:t>По окончании университета академик А.А. Марков оставил Гюнтера в университете для подготовки к профессорской деятельности. </a:t>
            </a:r>
          </a:p>
        </p:txBody>
      </p:sp>
    </p:spTree>
    <p:extLst>
      <p:ext uri="{BB962C8B-B14F-4D97-AF65-F5344CB8AC3E}">
        <p14:creationId xmlns:p14="http://schemas.microsoft.com/office/powerpoint/2010/main" val="171740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6991" y="0"/>
            <a:ext cx="4595714" cy="6858000"/>
          </a:xfrm>
          <a:prstGeom prst="rect">
            <a:avLst/>
          </a:prstGeom>
        </p:spPr>
      </p:pic>
    </p:spTree>
    <p:extLst>
      <p:ext uri="{BB962C8B-B14F-4D97-AF65-F5344CB8AC3E}">
        <p14:creationId xmlns:p14="http://schemas.microsoft.com/office/powerpoint/2010/main" val="3143281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71C9A2B-8531-40FD-8499-39E77363350E}"/>
              </a:ext>
            </a:extLst>
          </p:cNvPr>
          <p:cNvSpPr/>
          <p:nvPr/>
        </p:nvSpPr>
        <p:spPr>
          <a:xfrm>
            <a:off x="1041009" y="731521"/>
            <a:ext cx="10578905" cy="5693866"/>
          </a:xfrm>
          <a:prstGeom prst="rect">
            <a:avLst/>
          </a:prstGeom>
        </p:spPr>
        <p:txBody>
          <a:bodyPr wrap="square">
            <a:spAutoFit/>
          </a:bodyPr>
          <a:lstStyle/>
          <a:p>
            <a:pPr indent="457200" algn="just"/>
            <a:r>
              <a:rPr lang="ru-RU" sz="2800" dirty="0">
                <a:latin typeface="Times New Roman" panose="02020603050405020304" pitchFamily="18" charset="0"/>
                <a:cs typeface="Times New Roman" panose="02020603050405020304" pitchFamily="18" charset="0"/>
              </a:rPr>
              <a:t>В 1897 г. Гюнтер выдержал испытания на звание «магистр чистой математики». </a:t>
            </a:r>
          </a:p>
          <a:p>
            <a:pPr indent="457200" algn="just"/>
            <a:r>
              <a:rPr lang="ru-RU" sz="2800" dirty="0">
                <a:latin typeface="Times New Roman" panose="02020603050405020304" pitchFamily="18" charset="0"/>
                <a:cs typeface="Times New Roman" panose="02020603050405020304" pitchFamily="18" charset="0"/>
              </a:rPr>
              <a:t>В 1904 г. защитил магистерскую диссертацию «О приложениях теории алгебраических форм к интегрированию линейных дифференциальных уравнений» и начал работать приват-доцентом физико-математического факультета по кафедре чистой математики. </a:t>
            </a:r>
          </a:p>
          <a:p>
            <a:pPr indent="457200" algn="just"/>
            <a:r>
              <a:rPr lang="ru-RU" sz="2800" dirty="0">
                <a:latin typeface="Times New Roman" panose="02020603050405020304" pitchFamily="18" charset="0"/>
                <a:cs typeface="Times New Roman" panose="02020603050405020304" pitchFamily="18" charset="0"/>
              </a:rPr>
              <a:t>Он первым стал читать курс «Теория форм» (1904–1906), вёл «Упражнения по аналитической геометрии» (1904–1915), «Исчисление конечных разностей» (1906–1912), «Начала аналитической теории дифференциальных уравнений» (1907–1908), «Упражнения по дифференциальному исчислению» (1908–1911, 1913–1915), «Введение в анализ» (1911–1916), «Аналитическую геометрию» (1915–1917), «Интегрирование функций» (1916–1917). </a:t>
            </a:r>
          </a:p>
        </p:txBody>
      </p:sp>
    </p:spTree>
    <p:extLst>
      <p:ext uri="{BB962C8B-B14F-4D97-AF65-F5344CB8AC3E}">
        <p14:creationId xmlns:p14="http://schemas.microsoft.com/office/powerpoint/2010/main" val="282052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DB4F000-D92C-4016-9A8D-E0734B1999F5}"/>
              </a:ext>
            </a:extLst>
          </p:cNvPr>
          <p:cNvSpPr/>
          <p:nvPr/>
        </p:nvSpPr>
        <p:spPr>
          <a:xfrm>
            <a:off x="759655" y="407963"/>
            <a:ext cx="11254154" cy="6001643"/>
          </a:xfrm>
          <a:prstGeom prst="rect">
            <a:avLst/>
          </a:prstGeom>
        </p:spPr>
        <p:txBody>
          <a:bodyPr wrap="square">
            <a:spAutoFit/>
          </a:bodyPr>
          <a:lstStyle/>
          <a:p>
            <a:pPr indent="457200" algn="just"/>
            <a:r>
              <a:rPr lang="ru-RU" sz="3200" dirty="0">
                <a:latin typeface="Times New Roman" panose="02020603050405020304" pitchFamily="18" charset="0"/>
                <a:cs typeface="Times New Roman" panose="02020603050405020304" pitchFamily="18" charset="0"/>
              </a:rPr>
              <a:t>Сразу по окончании университета Гюнтер начал преподавать в нескольких учебных заведениях, прежде других – в своей Гимназии и Реальном училище Карла Мая (1894–1902). </a:t>
            </a:r>
          </a:p>
          <a:p>
            <a:pPr indent="457200" algn="just"/>
            <a:r>
              <a:rPr lang="ru-RU" sz="3200" dirty="0">
                <a:latin typeface="Times New Roman" panose="02020603050405020304" pitchFamily="18" charset="0"/>
                <a:cs typeface="Times New Roman" panose="02020603050405020304" pitchFamily="18" charset="0"/>
              </a:rPr>
              <a:t>Когда в 1905 г. в Университете были прекращены занятия, Гюнтер не только вновь вернулся к преподаванию в Гимназии, но и пригласил работать туда А.Н. Крылова, который прочитал гимназистам курс приближенных вычислений. В 1906/7 учебном году Гюнтер организовал «Вольный факультет», где кроме него преподавали А.А. Марков и А.Н. Крылов. </a:t>
            </a:r>
          </a:p>
          <a:p>
            <a:pPr indent="457200" algn="just"/>
            <a:r>
              <a:rPr lang="ru-RU" sz="3200" dirty="0">
                <a:latin typeface="Times New Roman" panose="02020603050405020304" pitchFamily="18" charset="0"/>
                <a:cs typeface="Times New Roman" panose="02020603050405020304" pitchFamily="18" charset="0"/>
              </a:rPr>
              <a:t>Географ </a:t>
            </a:r>
            <a:r>
              <a:rPr lang="ru-RU" sz="2800" dirty="0">
                <a:latin typeface="Times New Roman" panose="02020603050405020304" pitchFamily="18" charset="0"/>
                <a:cs typeface="Times New Roman" panose="02020603050405020304" pitchFamily="18" charset="0"/>
              </a:rPr>
              <a:t>М.Д. Семенов-Тян-Шанский вспоминал школу К. Мая, где математику ему преподавал Гюнтер: «Вы были не только учителем, но наилучшим старшим товарищем». </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54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6BEB39-4BB0-4E72-9969-CC694FF9F1CF}"/>
              </a:ext>
            </a:extLst>
          </p:cNvPr>
          <p:cNvSpPr>
            <a:spLocks noGrp="1"/>
          </p:cNvSpPr>
          <p:nvPr>
            <p:ph type="title"/>
          </p:nvPr>
        </p:nvSpPr>
        <p:spPr>
          <a:xfrm>
            <a:off x="253219" y="168812"/>
            <a:ext cx="11802794" cy="1728799"/>
          </a:xfrm>
        </p:spPr>
        <p:txBody>
          <a:bodyPr>
            <a:noAutofit/>
          </a:bodyPr>
          <a:lstStyle/>
          <a:p>
            <a:r>
              <a:rPr lang="ru-RU" sz="2400" dirty="0">
                <a:latin typeface="Times New Roman" panose="02020603050405020304" pitchFamily="18" charset="0"/>
                <a:cs typeface="Times New Roman" panose="02020603050405020304" pitchFamily="18" charset="0"/>
              </a:rPr>
              <a:t>В Константиновском артиллерийском училище  Гюнтер преподавал с 1897 г. как внештатный, а с 1899 по 1904 г. – как штатный преподаватель. Там Гюнтер познакомился с генерал-лейтенантом математиком П.А. </a:t>
            </a:r>
            <a:r>
              <a:rPr lang="ru-RU" sz="2400" dirty="0" err="1">
                <a:latin typeface="Times New Roman" panose="02020603050405020304" pitchFamily="18" charset="0"/>
                <a:cs typeface="Times New Roman" panose="02020603050405020304" pitchFamily="18" charset="0"/>
              </a:rPr>
              <a:t>Шиффом</a:t>
            </a:r>
            <a:r>
              <a:rPr lang="ru-RU" sz="2400" dirty="0">
                <a:latin typeface="Times New Roman" panose="02020603050405020304" pitchFamily="18" charset="0"/>
                <a:cs typeface="Times New Roman" panose="02020603050405020304" pitchFamily="18" charset="0"/>
              </a:rPr>
              <a:t> (1848–1909), основателем Первого Санкт-Петербургского математического общества (основано в 1890 г.). С 1897 г. Гюнтер – член Математического общества.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5" name="Объект 4">
            <a:extLst>
              <a:ext uri="{FF2B5EF4-FFF2-40B4-BE49-F238E27FC236}">
                <a16:creationId xmlns:a16="http://schemas.microsoft.com/office/drawing/2014/main" id="{75A1A494-4A0F-416B-9692-5463149129FD}"/>
              </a:ext>
            </a:extLst>
          </p:cNvPr>
          <p:cNvPicPr>
            <a:picLocks noGrp="1" noChangeAspect="1"/>
          </p:cNvPicPr>
          <p:nvPr>
            <p:ph idx="1"/>
          </p:nvPr>
        </p:nvPicPr>
        <p:blipFill>
          <a:blip r:embed="rId2"/>
          <a:stretch>
            <a:fillRect/>
          </a:stretch>
        </p:blipFill>
        <p:spPr>
          <a:xfrm>
            <a:off x="1814360" y="1897611"/>
            <a:ext cx="6921677" cy="4960389"/>
          </a:xfrm>
          <a:prstGeom prst="rect">
            <a:avLst/>
          </a:prstGeom>
        </p:spPr>
      </p:pic>
    </p:spTree>
    <p:extLst>
      <p:ext uri="{BB962C8B-B14F-4D97-AF65-F5344CB8AC3E}">
        <p14:creationId xmlns:p14="http://schemas.microsoft.com/office/powerpoint/2010/main" val="348951260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2021</Words>
  <Application>Microsoft Office PowerPoint</Application>
  <PresentationFormat>Широкоэкранный</PresentationFormat>
  <Paragraphs>111</Paragraphs>
  <Slides>46</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46</vt:i4>
      </vt:variant>
    </vt:vector>
  </HeadingPairs>
  <TitlesOfParts>
    <vt:vector size="52" baseType="lpstr">
      <vt:lpstr>Arial</vt:lpstr>
      <vt:lpstr>Calibri</vt:lpstr>
      <vt:lpstr>Calibri Light</vt:lpstr>
      <vt:lpstr>Garamond</vt:lpstr>
      <vt:lpstr>Times New Roman</vt:lpstr>
      <vt:lpstr>Тема Office</vt:lpstr>
      <vt:lpstr>Николай Максимович Гюнтер</vt:lpstr>
      <vt:lpstr>Презентация PowerPoint</vt:lpstr>
      <vt:lpstr>Презентация PowerPoint</vt:lpstr>
      <vt:lpstr>Со второго по восьмой класс,  с 12 до 19 лет Николай Гюнтер учился в гимназии Карла Мая,  10-я линия, д. 13.  После 1910 г. школа заняла собственное здание на 14-й линии, д. 39.</vt:lpstr>
      <vt:lpstr>Презентация PowerPoint</vt:lpstr>
      <vt:lpstr>Презентация PowerPoint</vt:lpstr>
      <vt:lpstr>Презентация PowerPoint</vt:lpstr>
      <vt:lpstr>Презентация PowerPoint</vt:lpstr>
      <vt:lpstr>В Константиновском артиллерийском училище  Гюнтер преподавал с 1897 г. как внештатный, а с 1899 по 1904 г. – как штатный преподаватель. Там Гюнтер познакомился с генерал-лейтенантом математиком П.А. Шиффом (1848–1909), основателем Первого Санкт-Петербургского математического общества (основано в 1890 г.). С 1897 г. Гюнтер – член Математического общества.  </vt:lpstr>
      <vt:lpstr>С 1902 по 1916 г. Гюнтер преподавал на Высших Женских (Бестужевских) курсах, где были  изданы его лекции «Введение в анализ» в четырех частях (1904, 1907 и 1909 гг.), «Интегрирование обыкновенных дифференциальных уравнений» (1910 г.), «Дифференциальное исчисление» (1912, 1915 гг.), «Интегральное исчисление» (1912 г.), «Теория рядов» (1913, 1914 гг.).  </vt:lpstr>
      <vt:lpstr>На высших Женских Педагогических курсах  (Малая Посадская, д. 26, впоследствии вошли в состав Педагогического института) Гюнтер преподавал с 1899 по 1908 г. и с 1922 по 1930 г. Курсами изданы его лекции «Введение в анализ» (1903 г.)</vt:lpstr>
      <vt:lpstr>Презентация PowerPoint</vt:lpstr>
      <vt:lpstr>Презентация PowerPoint</vt:lpstr>
      <vt:lpstr>В Институте инженеров путей сообщения Гюнтер преподавал более 30 лет, с 1902 г. </vt:lpstr>
      <vt:lpstr>Портрет Гюнтера  в Институте инженеров путей сообщения</vt:lpstr>
      <vt:lpstr>В 1912 г. в Издательстве Института инженеров путей сообщения вышло первое издание знаменитого «Сборника задач по высшей математике» </vt:lpstr>
      <vt:lpstr>В 1926–1938 годах Гюнтер работал на физико-механическом факультете Ленинградского Политехнического института: с 1930 года – профессор кафедры математики отраслевого Физико-механического, а с 1934 года – Индустриального института. </vt:lpstr>
      <vt:lpstr>Презентация PowerPoint</vt:lpstr>
      <vt:lpstr>Презентация PowerPoint</vt:lpstr>
      <vt:lpstr>Презентация PowerPoint</vt:lpstr>
      <vt:lpstr>Международные Математические  Конгрессы </vt:lpstr>
      <vt:lpstr>Презентация PowerPoint</vt:lpstr>
      <vt:lpstr>Научные труды Гюнтера  и ленинградская школа  математической физики </vt:lpstr>
      <vt:lpstr>Ленинградская школа матфизики</vt:lpstr>
      <vt:lpstr>Презентация PowerPoint</vt:lpstr>
      <vt:lpstr>Презентация PowerPoint</vt:lpstr>
      <vt:lpstr>Презентация PowerPoint</vt:lpstr>
      <vt:lpstr>Ленинградское  Физико-математическое  общество  (1921 − 1931)</vt:lpstr>
      <vt:lpstr>Презентация PowerPoint</vt:lpstr>
      <vt:lpstr> 1929-й, год великого перелома  на всех фронтах  социалистического строительства </vt:lpstr>
      <vt:lpstr>1930 г, доклад Г. Мюнца на заседании Ленинградского  Физико-математического общества</vt:lpstr>
      <vt:lpstr>Презентация PowerPoint</vt:lpstr>
      <vt:lpstr>Презентация PowerPoint</vt:lpstr>
      <vt:lpstr>Борьба с «гюнтеровщиной»</vt:lpstr>
      <vt:lpstr>Презентация PowerPoint</vt:lpstr>
      <vt:lpstr>Презентация PowerPoint</vt:lpstr>
      <vt:lpstr>Презентация PowerPoint</vt:lpstr>
      <vt:lpstr>Презентация PowerPoint</vt:lpstr>
      <vt:lpstr>Презентация PowerPoint</vt:lpstr>
      <vt:lpstr>Поиски могилы Н.М. Гюнтера</vt:lpstr>
      <vt:lpstr>Презентация PowerPoint</vt:lpstr>
      <vt:lpstr>Презентация PowerPoint</vt:lpstr>
      <vt:lpstr>Передача надгробной таблички Гюнтера  в Музей школы Карла Мая</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Николай Максимович Гюнтер</dc:title>
  <dc:creator>1</dc:creator>
  <cp:lastModifiedBy>1</cp:lastModifiedBy>
  <cp:revision>77</cp:revision>
  <dcterms:created xsi:type="dcterms:W3CDTF">2019-08-29T04:55:21Z</dcterms:created>
  <dcterms:modified xsi:type="dcterms:W3CDTF">2021-06-03T17:28:11Z</dcterms:modified>
</cp:coreProperties>
</file>