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85" r:id="rId3"/>
    <p:sldId id="258" r:id="rId4"/>
    <p:sldId id="259" r:id="rId5"/>
    <p:sldId id="260" r:id="rId6"/>
    <p:sldId id="317" r:id="rId7"/>
    <p:sldId id="261" r:id="rId8"/>
    <p:sldId id="262" r:id="rId9"/>
    <p:sldId id="318" r:id="rId10"/>
    <p:sldId id="263" r:id="rId11"/>
    <p:sldId id="326" r:id="rId12"/>
    <p:sldId id="327" r:id="rId13"/>
    <p:sldId id="264" r:id="rId14"/>
    <p:sldId id="265" r:id="rId15"/>
    <p:sldId id="313" r:id="rId16"/>
    <p:sldId id="322" r:id="rId17"/>
    <p:sldId id="323" r:id="rId18"/>
    <p:sldId id="321" r:id="rId19"/>
    <p:sldId id="266" r:id="rId20"/>
    <p:sldId id="315" r:id="rId21"/>
    <p:sldId id="267" r:id="rId22"/>
    <p:sldId id="306" r:id="rId23"/>
    <p:sldId id="324" r:id="rId24"/>
    <p:sldId id="325" r:id="rId25"/>
    <p:sldId id="269" r:id="rId26"/>
    <p:sldId id="288" r:id="rId27"/>
    <p:sldId id="320" r:id="rId28"/>
    <p:sldId id="305" r:id="rId29"/>
    <p:sldId id="270" r:id="rId30"/>
    <p:sldId id="289" r:id="rId31"/>
    <p:sldId id="287" r:id="rId32"/>
    <p:sldId id="283" r:id="rId33"/>
    <p:sldId id="284" r:id="rId34"/>
    <p:sldId id="272" r:id="rId35"/>
    <p:sldId id="310" r:id="rId36"/>
    <p:sldId id="307" r:id="rId37"/>
    <p:sldId id="300" r:id="rId38"/>
    <p:sldId id="290" r:id="rId39"/>
    <p:sldId id="308" r:id="rId40"/>
    <p:sldId id="299" r:id="rId41"/>
    <p:sldId id="303" r:id="rId42"/>
    <p:sldId id="304" r:id="rId43"/>
    <p:sldId id="277" r:id="rId44"/>
    <p:sldId id="278" r:id="rId45"/>
    <p:sldId id="27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2" autoAdjust="0"/>
    <p:restoredTop sz="94660"/>
  </p:normalViewPr>
  <p:slideViewPr>
    <p:cSldViewPr snapToGrid="0">
      <p:cViewPr varScale="1">
        <p:scale>
          <a:sx n="72" d="100"/>
          <a:sy n="72"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95DBD-F5DE-4D53-9BCE-B587F6C8328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0163415-CEF3-48F7-966C-883603F50D48}">
      <dgm:prSet/>
      <dgm:spPr/>
      <dgm:t>
        <a:bodyPr/>
        <a:lstStyle/>
        <a:p>
          <a:r>
            <a:rPr lang="en-US" u="sng"/>
            <a:t>Military historian Rose Mary Sheldon(VMI): </a:t>
          </a:r>
          <a:r>
            <a:rPr lang="en-US" b="0" i="0" u="sng" baseline="0"/>
            <a:t>  </a:t>
          </a:r>
          <a:r>
            <a:rPr lang="en-US" b="0" i="0" baseline="0"/>
            <a:t>“</a:t>
          </a:r>
          <a:r>
            <a:rPr lang="en-US" b="0" i="1" baseline="0"/>
            <a:t>WFF had a falling out with the NSA. His heart sickened over the new order to spy on allies, the world of tricks and the CIA. WFF was disgusted when NSA started using lie detectors “</a:t>
          </a:r>
          <a:endParaRPr lang="en-US"/>
        </a:p>
      </dgm:t>
    </dgm:pt>
    <dgm:pt modelId="{1D831D36-A5E1-4DA7-BD61-9F87C2509BED}" type="parTrans" cxnId="{B99484B7-4F9C-4367-80CE-89654F8A7A94}">
      <dgm:prSet/>
      <dgm:spPr/>
      <dgm:t>
        <a:bodyPr/>
        <a:lstStyle/>
        <a:p>
          <a:endParaRPr lang="en-US"/>
        </a:p>
      </dgm:t>
    </dgm:pt>
    <dgm:pt modelId="{3B4E3F58-A531-45DD-9C57-87DF9B9FC276}" type="sibTrans" cxnId="{B99484B7-4F9C-4367-80CE-89654F8A7A94}">
      <dgm:prSet/>
      <dgm:spPr/>
      <dgm:t>
        <a:bodyPr/>
        <a:lstStyle/>
        <a:p>
          <a:endParaRPr lang="en-US"/>
        </a:p>
      </dgm:t>
    </dgm:pt>
    <dgm:pt modelId="{074B8273-A5A8-49FC-AC9D-67DE69832539}">
      <dgm:prSet/>
      <dgm:spPr/>
      <dgm:t>
        <a:bodyPr/>
        <a:lstStyle/>
        <a:p>
          <a:r>
            <a:rPr lang="en-US" b="0" i="0" baseline="0"/>
            <a:t>Ronald Clark,  biographer: “</a:t>
          </a:r>
          <a:r>
            <a:rPr lang="en-US" b="0" i="1" baseline="0"/>
            <a:t>a clearer picture of the significance of the secret missions of 1957 and 1958 is now emerging. These were the operations which appear to have turned WFF against the NSA. The NSA turned sour, impounded his papers and harassed him with petty humiliations. He found himself directed by “officials who were either so obsessed with security that they would hardly let him talk to his own wife” (herself an expert cryptologist) “or so pig-headed that they failed to use the priceless intelligence he provided”</a:t>
          </a:r>
          <a:endParaRPr lang="en-US"/>
        </a:p>
      </dgm:t>
    </dgm:pt>
    <dgm:pt modelId="{DB898E01-0191-4F6B-AE0E-F9FC3EC7D7F2}" type="parTrans" cxnId="{48963DEF-055B-48B7-8E2C-5653BAB90CC5}">
      <dgm:prSet/>
      <dgm:spPr/>
      <dgm:t>
        <a:bodyPr/>
        <a:lstStyle/>
        <a:p>
          <a:endParaRPr lang="en-US"/>
        </a:p>
      </dgm:t>
    </dgm:pt>
    <dgm:pt modelId="{3887C56E-55E7-408F-980A-DB9D254C821E}" type="sibTrans" cxnId="{48963DEF-055B-48B7-8E2C-5653BAB90CC5}">
      <dgm:prSet/>
      <dgm:spPr/>
      <dgm:t>
        <a:bodyPr/>
        <a:lstStyle/>
        <a:p>
          <a:endParaRPr lang="en-US"/>
        </a:p>
      </dgm:t>
    </dgm:pt>
    <dgm:pt modelId="{0DAD43B5-35E6-432E-8872-6A23F3C54176}">
      <dgm:prSet/>
      <dgm:spPr/>
      <dgm:t>
        <a:bodyPr/>
        <a:lstStyle/>
        <a:p>
          <a:r>
            <a:rPr lang="en-US"/>
            <a:t>Friedman did not take it lightly, for example he could not understand why notes on obsolete WWI codes were confiscated</a:t>
          </a:r>
        </a:p>
      </dgm:t>
    </dgm:pt>
    <dgm:pt modelId="{F217DD40-31F6-4DF3-AE54-90836EA9B4F6}" type="parTrans" cxnId="{628B06C4-55BC-4D33-B62B-CC7C8D2255D9}">
      <dgm:prSet/>
      <dgm:spPr/>
      <dgm:t>
        <a:bodyPr/>
        <a:lstStyle/>
        <a:p>
          <a:endParaRPr lang="en-US"/>
        </a:p>
      </dgm:t>
    </dgm:pt>
    <dgm:pt modelId="{9D4F8AF6-0EBB-4E57-BAFB-7CBF9BBC3E6C}" type="sibTrans" cxnId="{628B06C4-55BC-4D33-B62B-CC7C8D2255D9}">
      <dgm:prSet/>
      <dgm:spPr/>
      <dgm:t>
        <a:bodyPr/>
        <a:lstStyle/>
        <a:p>
          <a:endParaRPr lang="en-US"/>
        </a:p>
      </dgm:t>
    </dgm:pt>
    <dgm:pt modelId="{7168C50A-20EA-42B9-AA5A-D8FD0CCAA952}" type="pres">
      <dgm:prSet presAssocID="{2FE95DBD-F5DE-4D53-9BCE-B587F6C83286}" presName="vert0" presStyleCnt="0">
        <dgm:presLayoutVars>
          <dgm:dir/>
          <dgm:animOne val="branch"/>
          <dgm:animLvl val="lvl"/>
        </dgm:presLayoutVars>
      </dgm:prSet>
      <dgm:spPr/>
    </dgm:pt>
    <dgm:pt modelId="{D9C5BD1C-8B96-46EC-B9FD-0E76D387CD8A}" type="pres">
      <dgm:prSet presAssocID="{60163415-CEF3-48F7-966C-883603F50D48}" presName="thickLine" presStyleLbl="alignNode1" presStyleIdx="0" presStyleCnt="3"/>
      <dgm:spPr/>
    </dgm:pt>
    <dgm:pt modelId="{621DB45D-5C87-483D-B2F8-7F7A2E787098}" type="pres">
      <dgm:prSet presAssocID="{60163415-CEF3-48F7-966C-883603F50D48}" presName="horz1" presStyleCnt="0"/>
      <dgm:spPr/>
    </dgm:pt>
    <dgm:pt modelId="{3FA6FF70-3FE5-41D9-86D2-BC05192B835B}" type="pres">
      <dgm:prSet presAssocID="{60163415-CEF3-48F7-966C-883603F50D48}" presName="tx1" presStyleLbl="revTx" presStyleIdx="0" presStyleCnt="3"/>
      <dgm:spPr/>
    </dgm:pt>
    <dgm:pt modelId="{E156A51E-1719-46A1-87DF-C1C6CD7A5A5F}" type="pres">
      <dgm:prSet presAssocID="{60163415-CEF3-48F7-966C-883603F50D48}" presName="vert1" presStyleCnt="0"/>
      <dgm:spPr/>
    </dgm:pt>
    <dgm:pt modelId="{929DE6E8-FCFB-4600-B645-B42D1CD0A5AC}" type="pres">
      <dgm:prSet presAssocID="{074B8273-A5A8-49FC-AC9D-67DE69832539}" presName="thickLine" presStyleLbl="alignNode1" presStyleIdx="1" presStyleCnt="3"/>
      <dgm:spPr/>
    </dgm:pt>
    <dgm:pt modelId="{55E1B50A-2B40-4C03-8E2E-D285E8A72ADB}" type="pres">
      <dgm:prSet presAssocID="{074B8273-A5A8-49FC-AC9D-67DE69832539}" presName="horz1" presStyleCnt="0"/>
      <dgm:spPr/>
    </dgm:pt>
    <dgm:pt modelId="{B5BCBF3D-5457-40E5-89CF-A283D909B4C5}" type="pres">
      <dgm:prSet presAssocID="{074B8273-A5A8-49FC-AC9D-67DE69832539}" presName="tx1" presStyleLbl="revTx" presStyleIdx="1" presStyleCnt="3"/>
      <dgm:spPr/>
    </dgm:pt>
    <dgm:pt modelId="{8F250CF3-B841-4825-BACA-5F732AC039FA}" type="pres">
      <dgm:prSet presAssocID="{074B8273-A5A8-49FC-AC9D-67DE69832539}" presName="vert1" presStyleCnt="0"/>
      <dgm:spPr/>
    </dgm:pt>
    <dgm:pt modelId="{C718F467-D1AD-4762-B7D7-F1A789845C95}" type="pres">
      <dgm:prSet presAssocID="{0DAD43B5-35E6-432E-8872-6A23F3C54176}" presName="thickLine" presStyleLbl="alignNode1" presStyleIdx="2" presStyleCnt="3"/>
      <dgm:spPr/>
    </dgm:pt>
    <dgm:pt modelId="{DBFAE68F-5EE1-42CE-8F07-58A125A0EDBE}" type="pres">
      <dgm:prSet presAssocID="{0DAD43B5-35E6-432E-8872-6A23F3C54176}" presName="horz1" presStyleCnt="0"/>
      <dgm:spPr/>
    </dgm:pt>
    <dgm:pt modelId="{E73CD735-B50E-43F0-9C08-B31AAAD335D1}" type="pres">
      <dgm:prSet presAssocID="{0DAD43B5-35E6-432E-8872-6A23F3C54176}" presName="tx1" presStyleLbl="revTx" presStyleIdx="2" presStyleCnt="3"/>
      <dgm:spPr/>
    </dgm:pt>
    <dgm:pt modelId="{690C0E7D-CF3C-4D07-8F9D-47D52783E086}" type="pres">
      <dgm:prSet presAssocID="{0DAD43B5-35E6-432E-8872-6A23F3C54176}" presName="vert1" presStyleCnt="0"/>
      <dgm:spPr/>
    </dgm:pt>
  </dgm:ptLst>
  <dgm:cxnLst>
    <dgm:cxn modelId="{0E3FE706-7FA4-4078-982B-1FA6453ED266}" type="presOf" srcId="{2FE95DBD-F5DE-4D53-9BCE-B587F6C83286}" destId="{7168C50A-20EA-42B9-AA5A-D8FD0CCAA952}" srcOrd="0" destOrd="0" presId="urn:microsoft.com/office/officeart/2008/layout/LinedList"/>
    <dgm:cxn modelId="{569FAA21-8206-43AC-94FD-115AF88A880F}" type="presOf" srcId="{0DAD43B5-35E6-432E-8872-6A23F3C54176}" destId="{E73CD735-B50E-43F0-9C08-B31AAAD335D1}" srcOrd="0" destOrd="0" presId="urn:microsoft.com/office/officeart/2008/layout/LinedList"/>
    <dgm:cxn modelId="{632047B6-7932-4141-B038-865C302327AA}" type="presOf" srcId="{074B8273-A5A8-49FC-AC9D-67DE69832539}" destId="{B5BCBF3D-5457-40E5-89CF-A283D909B4C5}" srcOrd="0" destOrd="0" presId="urn:microsoft.com/office/officeart/2008/layout/LinedList"/>
    <dgm:cxn modelId="{B99484B7-4F9C-4367-80CE-89654F8A7A94}" srcId="{2FE95DBD-F5DE-4D53-9BCE-B587F6C83286}" destId="{60163415-CEF3-48F7-966C-883603F50D48}" srcOrd="0" destOrd="0" parTransId="{1D831D36-A5E1-4DA7-BD61-9F87C2509BED}" sibTransId="{3B4E3F58-A531-45DD-9C57-87DF9B9FC276}"/>
    <dgm:cxn modelId="{628B06C4-55BC-4D33-B62B-CC7C8D2255D9}" srcId="{2FE95DBD-F5DE-4D53-9BCE-B587F6C83286}" destId="{0DAD43B5-35E6-432E-8872-6A23F3C54176}" srcOrd="2" destOrd="0" parTransId="{F217DD40-31F6-4DF3-AE54-90836EA9B4F6}" sibTransId="{9D4F8AF6-0EBB-4E57-BAFB-7CBF9BBC3E6C}"/>
    <dgm:cxn modelId="{48963DEF-055B-48B7-8E2C-5653BAB90CC5}" srcId="{2FE95DBD-F5DE-4D53-9BCE-B587F6C83286}" destId="{074B8273-A5A8-49FC-AC9D-67DE69832539}" srcOrd="1" destOrd="0" parTransId="{DB898E01-0191-4F6B-AE0E-F9FC3EC7D7F2}" sibTransId="{3887C56E-55E7-408F-980A-DB9D254C821E}"/>
    <dgm:cxn modelId="{475363FD-D3DF-40C7-9D7C-E8C531E20D6D}" type="presOf" srcId="{60163415-CEF3-48F7-966C-883603F50D48}" destId="{3FA6FF70-3FE5-41D9-86D2-BC05192B835B}" srcOrd="0" destOrd="0" presId="urn:microsoft.com/office/officeart/2008/layout/LinedList"/>
    <dgm:cxn modelId="{606429A7-066D-42BE-8D45-1E891F06D267}" type="presParOf" srcId="{7168C50A-20EA-42B9-AA5A-D8FD0CCAA952}" destId="{D9C5BD1C-8B96-46EC-B9FD-0E76D387CD8A}" srcOrd="0" destOrd="0" presId="urn:microsoft.com/office/officeart/2008/layout/LinedList"/>
    <dgm:cxn modelId="{CC5FC716-9313-4630-9C92-3E6D4D415142}" type="presParOf" srcId="{7168C50A-20EA-42B9-AA5A-D8FD0CCAA952}" destId="{621DB45D-5C87-483D-B2F8-7F7A2E787098}" srcOrd="1" destOrd="0" presId="urn:microsoft.com/office/officeart/2008/layout/LinedList"/>
    <dgm:cxn modelId="{B797CAD6-C9D8-438C-92DA-545906A47EEE}" type="presParOf" srcId="{621DB45D-5C87-483D-B2F8-7F7A2E787098}" destId="{3FA6FF70-3FE5-41D9-86D2-BC05192B835B}" srcOrd="0" destOrd="0" presId="urn:microsoft.com/office/officeart/2008/layout/LinedList"/>
    <dgm:cxn modelId="{C41DCCF3-B7A0-43C5-9B9B-0746D2802F20}" type="presParOf" srcId="{621DB45D-5C87-483D-B2F8-7F7A2E787098}" destId="{E156A51E-1719-46A1-87DF-C1C6CD7A5A5F}" srcOrd="1" destOrd="0" presId="urn:microsoft.com/office/officeart/2008/layout/LinedList"/>
    <dgm:cxn modelId="{23D088DC-7F30-4CA7-9CDD-DF0D391AACE5}" type="presParOf" srcId="{7168C50A-20EA-42B9-AA5A-D8FD0CCAA952}" destId="{929DE6E8-FCFB-4600-B645-B42D1CD0A5AC}" srcOrd="2" destOrd="0" presId="urn:microsoft.com/office/officeart/2008/layout/LinedList"/>
    <dgm:cxn modelId="{1850DBED-E78C-42B5-A8E5-E11F750A7D1F}" type="presParOf" srcId="{7168C50A-20EA-42B9-AA5A-D8FD0CCAA952}" destId="{55E1B50A-2B40-4C03-8E2E-D285E8A72ADB}" srcOrd="3" destOrd="0" presId="urn:microsoft.com/office/officeart/2008/layout/LinedList"/>
    <dgm:cxn modelId="{3391940B-2E07-4D90-9CFC-D8FA8675FADF}" type="presParOf" srcId="{55E1B50A-2B40-4C03-8E2E-D285E8A72ADB}" destId="{B5BCBF3D-5457-40E5-89CF-A283D909B4C5}" srcOrd="0" destOrd="0" presId="urn:microsoft.com/office/officeart/2008/layout/LinedList"/>
    <dgm:cxn modelId="{88A9D616-851D-49F8-BA87-15B1705BC179}" type="presParOf" srcId="{55E1B50A-2B40-4C03-8E2E-D285E8A72ADB}" destId="{8F250CF3-B841-4825-BACA-5F732AC039FA}" srcOrd="1" destOrd="0" presId="urn:microsoft.com/office/officeart/2008/layout/LinedList"/>
    <dgm:cxn modelId="{285A8B8D-3F07-4926-B94C-A1FABECD70F9}" type="presParOf" srcId="{7168C50A-20EA-42B9-AA5A-D8FD0CCAA952}" destId="{C718F467-D1AD-4762-B7D7-F1A789845C95}" srcOrd="4" destOrd="0" presId="urn:microsoft.com/office/officeart/2008/layout/LinedList"/>
    <dgm:cxn modelId="{B9F3E812-5F0C-49E3-BBDE-DDACC79AA087}" type="presParOf" srcId="{7168C50A-20EA-42B9-AA5A-D8FD0CCAA952}" destId="{DBFAE68F-5EE1-42CE-8F07-58A125A0EDBE}" srcOrd="5" destOrd="0" presId="urn:microsoft.com/office/officeart/2008/layout/LinedList"/>
    <dgm:cxn modelId="{9F2F5784-6306-4168-94DE-B31E20EC1920}" type="presParOf" srcId="{DBFAE68F-5EE1-42CE-8F07-58A125A0EDBE}" destId="{E73CD735-B50E-43F0-9C08-B31AAAD335D1}" srcOrd="0" destOrd="0" presId="urn:microsoft.com/office/officeart/2008/layout/LinedList"/>
    <dgm:cxn modelId="{A5254266-E32A-4967-9FA2-6D2B5C23FA8A}" type="presParOf" srcId="{DBFAE68F-5EE1-42CE-8F07-58A125A0EDBE}" destId="{690C0E7D-CF3C-4D07-8F9D-47D52783E0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5BD1C-8B96-46EC-B9FD-0E76D387CD8A}">
      <dsp:nvSpPr>
        <dsp:cNvPr id="0" name=""/>
        <dsp:cNvSpPr/>
      </dsp:nvSpPr>
      <dsp:spPr>
        <a:xfrm>
          <a:off x="0" y="2673"/>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6FF70-3FE5-41D9-86D2-BC05192B835B}">
      <dsp:nvSpPr>
        <dsp:cNvPr id="0" name=""/>
        <dsp:cNvSpPr/>
      </dsp:nvSpPr>
      <dsp:spPr>
        <a:xfrm>
          <a:off x="0" y="2673"/>
          <a:ext cx="7037387"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u="sng" kern="1200"/>
            <a:t>Military historian Rose Mary Sheldon(VMI): </a:t>
          </a:r>
          <a:r>
            <a:rPr lang="en-US" sz="1700" b="0" i="0" u="sng" kern="1200" baseline="0"/>
            <a:t>  </a:t>
          </a:r>
          <a:r>
            <a:rPr lang="en-US" sz="1700" b="0" i="0" kern="1200" baseline="0"/>
            <a:t>“</a:t>
          </a:r>
          <a:r>
            <a:rPr lang="en-US" sz="1700" b="0" i="1" kern="1200" baseline="0"/>
            <a:t>WFF had a falling out with the NSA. His heart sickened over the new order to spy on allies, the world of tricks and the CIA. WFF was disgusted when NSA started using lie detectors “</a:t>
          </a:r>
          <a:endParaRPr lang="en-US" sz="1700" kern="1200"/>
        </a:p>
      </dsp:txBody>
      <dsp:txXfrm>
        <a:off x="0" y="2673"/>
        <a:ext cx="7037387" cy="1823313"/>
      </dsp:txXfrm>
    </dsp:sp>
    <dsp:sp modelId="{929DE6E8-FCFB-4600-B645-B42D1CD0A5AC}">
      <dsp:nvSpPr>
        <dsp:cNvPr id="0" name=""/>
        <dsp:cNvSpPr/>
      </dsp:nvSpPr>
      <dsp:spPr>
        <a:xfrm>
          <a:off x="0" y="1825986"/>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CBF3D-5457-40E5-89CF-A283D909B4C5}">
      <dsp:nvSpPr>
        <dsp:cNvPr id="0" name=""/>
        <dsp:cNvSpPr/>
      </dsp:nvSpPr>
      <dsp:spPr>
        <a:xfrm>
          <a:off x="0" y="1825986"/>
          <a:ext cx="7037387"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Ronald Clark,  biographer: “</a:t>
          </a:r>
          <a:r>
            <a:rPr lang="en-US" sz="1700" b="0" i="1" kern="1200" baseline="0"/>
            <a:t>a clearer picture of the significance of the secret missions of 1957 and 1958 is now emerging. These were the operations which appear to have turned WFF against the NSA. The NSA turned sour, impounded his papers and harassed him with petty humiliations. He found himself directed by “officials who were either so obsessed with security that they would hardly let him talk to his own wife” (herself an expert cryptologist) “or so pig-headed that they failed to use the priceless intelligence he provided”</a:t>
          </a:r>
          <a:endParaRPr lang="en-US" sz="1700" kern="1200"/>
        </a:p>
      </dsp:txBody>
      <dsp:txXfrm>
        <a:off x="0" y="1825986"/>
        <a:ext cx="7037387" cy="1823313"/>
      </dsp:txXfrm>
    </dsp:sp>
    <dsp:sp modelId="{C718F467-D1AD-4762-B7D7-F1A789845C95}">
      <dsp:nvSpPr>
        <dsp:cNvPr id="0" name=""/>
        <dsp:cNvSpPr/>
      </dsp:nvSpPr>
      <dsp:spPr>
        <a:xfrm>
          <a:off x="0" y="3649300"/>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CD735-B50E-43F0-9C08-B31AAAD335D1}">
      <dsp:nvSpPr>
        <dsp:cNvPr id="0" name=""/>
        <dsp:cNvSpPr/>
      </dsp:nvSpPr>
      <dsp:spPr>
        <a:xfrm>
          <a:off x="0" y="3649300"/>
          <a:ext cx="7037387" cy="182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Friedman did not take it lightly, for example he could not understand why notes on obsolete WWI codes were confiscated</a:t>
          </a:r>
        </a:p>
      </dsp:txBody>
      <dsp:txXfrm>
        <a:off x="0" y="3649300"/>
        <a:ext cx="7037387" cy="18233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F171-1663-462B-9BB4-C429E9A25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BA342-B2F7-447D-8AD1-36DE82F93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081040-8D35-49F5-902F-06A90FA0976B}"/>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5" name="Footer Placeholder 4">
            <a:extLst>
              <a:ext uri="{FF2B5EF4-FFF2-40B4-BE49-F238E27FC236}">
                <a16:creationId xmlns:a16="http://schemas.microsoft.com/office/drawing/2014/main" id="{754D05EE-A656-447C-96B1-0B572EB30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11CDD-7DDD-4130-AEC9-72D07B734BC4}"/>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81968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D7B-4097-4E81-B682-CAE352E39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35E19-D70F-4E59-9440-1F2C6A6B84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F3536-CFA8-498C-9D83-47C1FC229095}"/>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5" name="Footer Placeholder 4">
            <a:extLst>
              <a:ext uri="{FF2B5EF4-FFF2-40B4-BE49-F238E27FC236}">
                <a16:creationId xmlns:a16="http://schemas.microsoft.com/office/drawing/2014/main" id="{AD1DDE03-1E28-4AE7-9D2D-2BC8C28AD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A93EA-3EBF-40BE-BF54-29B9F8312E14}"/>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389544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90B29-A040-436C-922F-DF88B5C9DA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56B401-121E-469A-9DB7-1A4EA8D34A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05334-ECC9-42F7-8DD2-66BE9B15F7F5}"/>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5" name="Footer Placeholder 4">
            <a:extLst>
              <a:ext uri="{FF2B5EF4-FFF2-40B4-BE49-F238E27FC236}">
                <a16:creationId xmlns:a16="http://schemas.microsoft.com/office/drawing/2014/main" id="{4CC9DF86-1ACA-4A34-A7E5-8EB3DB260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54F1F-0E1B-4DA5-A063-E2DF3D0A778F}"/>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333247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C466-78CB-40E6-A7F4-A45F82179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808FA-557A-41C9-9F6B-ADA54CF04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412C5-FD40-42C7-90F5-89CB9C30491A}"/>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5" name="Footer Placeholder 4">
            <a:extLst>
              <a:ext uri="{FF2B5EF4-FFF2-40B4-BE49-F238E27FC236}">
                <a16:creationId xmlns:a16="http://schemas.microsoft.com/office/drawing/2014/main" id="{23A0CEA8-2C0B-4990-B3F4-134DAF043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C1D8F-92E7-48DE-9C17-E9502D47DB4F}"/>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144376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748E-BA7E-4EDD-9DB4-16E4EB01BC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02E00-347B-4DA2-8292-BBA6DB6C4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BF87FD-B9CF-4405-A6DE-3BE89E75F3F9}"/>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5" name="Footer Placeholder 4">
            <a:extLst>
              <a:ext uri="{FF2B5EF4-FFF2-40B4-BE49-F238E27FC236}">
                <a16:creationId xmlns:a16="http://schemas.microsoft.com/office/drawing/2014/main" id="{61837D46-EE0D-482E-824F-B7D474F87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AD132-9A55-4953-B8D7-524D67849E9A}"/>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385290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9DC1-B3C4-45DE-A447-B92785BC9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CAEF1-D829-492D-9194-76902D6887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913683-4A83-4561-984B-8EB1B0ADC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9B66E7-A35C-4640-977D-8A5A87AE357E}"/>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6" name="Footer Placeholder 5">
            <a:extLst>
              <a:ext uri="{FF2B5EF4-FFF2-40B4-BE49-F238E27FC236}">
                <a16:creationId xmlns:a16="http://schemas.microsoft.com/office/drawing/2014/main" id="{7CCE2275-EA56-4575-BEF6-FE9A24411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4785D-2B17-4EAD-BD10-25099BB3C0C6}"/>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369360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DF30-B782-4E19-91FA-2DECD7808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F0583D-87CE-4AAB-A5DE-214584025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73F43D-D919-4809-BA92-CFAF9AB6E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99285-EB6E-478E-98A8-C9DDEC55E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8D8E6-787E-460C-A7DE-8476530CE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1AF8FC-98B7-4844-B7DF-DD3EF4B3C8E5}"/>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8" name="Footer Placeholder 7">
            <a:extLst>
              <a:ext uri="{FF2B5EF4-FFF2-40B4-BE49-F238E27FC236}">
                <a16:creationId xmlns:a16="http://schemas.microsoft.com/office/drawing/2014/main" id="{085EDBEA-83AA-420E-BC94-DEDCF4B8A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5B2111-4B54-45AB-A2EF-766B1CD9EE4C}"/>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173712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4383-3294-47DC-9334-C0087C0214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60320-DA15-46E6-B897-235ECA29C75F}"/>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4" name="Footer Placeholder 3">
            <a:extLst>
              <a:ext uri="{FF2B5EF4-FFF2-40B4-BE49-F238E27FC236}">
                <a16:creationId xmlns:a16="http://schemas.microsoft.com/office/drawing/2014/main" id="{FE837B2B-46B3-490F-9623-93253D1F80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0A1BF-A0F5-44B3-996C-779681F67C96}"/>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151425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7C2093-23EC-4936-A3C7-E65267B41E08}"/>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3" name="Footer Placeholder 2">
            <a:extLst>
              <a:ext uri="{FF2B5EF4-FFF2-40B4-BE49-F238E27FC236}">
                <a16:creationId xmlns:a16="http://schemas.microsoft.com/office/drawing/2014/main" id="{BEF15F5A-6E6D-4E1E-8F14-276D6DA2DD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D326F4-9799-45DE-995B-6F1216AF88B7}"/>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339334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1456-C081-485E-9473-153B3162F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019C3F-E1AF-46A9-A97A-2D148B1BA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50223-E9D8-4AC5-8AB3-476A76ED6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1B0A6-858F-47BF-B470-E4379D6FE99C}"/>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6" name="Footer Placeholder 5">
            <a:extLst>
              <a:ext uri="{FF2B5EF4-FFF2-40B4-BE49-F238E27FC236}">
                <a16:creationId xmlns:a16="http://schemas.microsoft.com/office/drawing/2014/main" id="{55DA9569-86E5-431A-88A1-696076E8E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22725-930E-4FA9-B526-ABE3D92B2EDF}"/>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207655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B8A2-1893-4007-9445-05B27B2BB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290F3-9D01-4443-9FD2-69D4C5E12F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9B9ABC-AF95-4EA5-BE97-E4B09DD35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B28AA-959C-43F5-A52C-07E05BE3E1A2}"/>
              </a:ext>
            </a:extLst>
          </p:cNvPr>
          <p:cNvSpPr>
            <a:spLocks noGrp="1"/>
          </p:cNvSpPr>
          <p:nvPr>
            <p:ph type="dt" sz="half" idx="10"/>
          </p:nvPr>
        </p:nvSpPr>
        <p:spPr/>
        <p:txBody>
          <a:bodyPr/>
          <a:lstStyle/>
          <a:p>
            <a:fld id="{6A398C42-2542-44DF-A0C6-28D69C0C6AC6}" type="datetimeFigureOut">
              <a:rPr lang="en-US" smtClean="0"/>
              <a:t>8/31/2021</a:t>
            </a:fld>
            <a:endParaRPr lang="en-US"/>
          </a:p>
        </p:txBody>
      </p:sp>
      <p:sp>
        <p:nvSpPr>
          <p:cNvPr id="6" name="Footer Placeholder 5">
            <a:extLst>
              <a:ext uri="{FF2B5EF4-FFF2-40B4-BE49-F238E27FC236}">
                <a16:creationId xmlns:a16="http://schemas.microsoft.com/office/drawing/2014/main" id="{CFF65240-8E3B-4019-97FD-ABB7DEA0D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12939-CC2D-430E-968D-EB4ED641A4B7}"/>
              </a:ext>
            </a:extLst>
          </p:cNvPr>
          <p:cNvSpPr>
            <a:spLocks noGrp="1"/>
          </p:cNvSpPr>
          <p:nvPr>
            <p:ph type="sldNum" sz="quarter" idx="12"/>
          </p:nvPr>
        </p:nvSpPr>
        <p:spPr/>
        <p:txBody>
          <a:bodyPr/>
          <a:lstStyle/>
          <a:p>
            <a:fld id="{BF35F98E-F66B-4DC0-BDE4-B9C06802F725}" type="slidenum">
              <a:rPr lang="en-US" smtClean="0"/>
              <a:t>‹#›</a:t>
            </a:fld>
            <a:endParaRPr lang="en-US"/>
          </a:p>
        </p:txBody>
      </p:sp>
    </p:spTree>
    <p:extLst>
      <p:ext uri="{BB962C8B-B14F-4D97-AF65-F5344CB8AC3E}">
        <p14:creationId xmlns:p14="http://schemas.microsoft.com/office/powerpoint/2010/main" val="7605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A8798-E31B-46AC-8BCF-AA6C56B5F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9EFE4-EFD1-4140-A86B-DBCCCB31E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E3D75-40BF-433B-95E7-6D83F132B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98C42-2542-44DF-A0C6-28D69C0C6AC6}" type="datetimeFigureOut">
              <a:rPr lang="en-US" smtClean="0"/>
              <a:t>8/31/2021</a:t>
            </a:fld>
            <a:endParaRPr lang="en-US"/>
          </a:p>
        </p:txBody>
      </p:sp>
      <p:sp>
        <p:nvSpPr>
          <p:cNvPr id="5" name="Footer Placeholder 4">
            <a:extLst>
              <a:ext uri="{FF2B5EF4-FFF2-40B4-BE49-F238E27FC236}">
                <a16:creationId xmlns:a16="http://schemas.microsoft.com/office/drawing/2014/main" id="{F4B0341E-F84B-493D-B498-D7A03F46B3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02C4D7-4B52-47EB-A48A-CD255088F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5F98E-F66B-4DC0-BDE4-B9C06802F725}" type="slidenum">
              <a:rPr lang="en-US" smtClean="0"/>
              <a:t>‹#›</a:t>
            </a:fld>
            <a:endParaRPr lang="en-US"/>
          </a:p>
        </p:txBody>
      </p:sp>
    </p:spTree>
    <p:extLst>
      <p:ext uri="{BB962C8B-B14F-4D97-AF65-F5344CB8AC3E}">
        <p14:creationId xmlns:p14="http://schemas.microsoft.com/office/powerpoint/2010/main" val="2703587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marshallfoundation.org/newsroom/news/codebreaking-kicks-off-marshall-legacy-series/" TargetMode="External"/><Relationship Id="rId2" Type="http://schemas.openxmlformats.org/officeDocument/2006/relationships/hyperlink" Target="https://www.nsa.gov/public_info/declass/friedman_documents/index.shtml" TargetMode="External"/><Relationship Id="rId1" Type="http://schemas.openxmlformats.org/officeDocument/2006/relationships/slideLayout" Target="../slideLayouts/slideLayout2.xml"/><Relationship Id="rId4" Type="http://schemas.openxmlformats.org/officeDocument/2006/relationships/hyperlink" Target="https://www.nsa.gov/about/cryptologic_heritage/museum/index.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Front steps and columns of a majestic city building">
            <a:extLst>
              <a:ext uri="{FF2B5EF4-FFF2-40B4-BE49-F238E27FC236}">
                <a16:creationId xmlns:a16="http://schemas.microsoft.com/office/drawing/2014/main" id="{BC7AF86A-68F2-4AA4-A223-1B8CF9FDC612}"/>
              </a:ext>
            </a:extLst>
          </p:cNvPr>
          <p:cNvPicPr>
            <a:picLocks noChangeAspect="1"/>
          </p:cNvPicPr>
          <p:nvPr/>
        </p:nvPicPr>
        <p:blipFill rotWithShape="1">
          <a:blip r:embed="rId2"/>
          <a:srcRect l="9216" r="11566"/>
          <a:stretch/>
        </p:blipFill>
        <p:spPr>
          <a:xfrm>
            <a:off x="4038599" y="10"/>
            <a:ext cx="8160026" cy="6875809"/>
          </a:xfrm>
          <a:prstGeom prst="rect">
            <a:avLst/>
          </a:prstGeom>
        </p:spPr>
      </p:pic>
      <p:sp>
        <p:nvSpPr>
          <p:cNvPr id="23"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a:extLst>
              <a:ext uri="{FF2B5EF4-FFF2-40B4-BE49-F238E27FC236}">
                <a16:creationId xmlns:a16="http://schemas.microsoft.com/office/drawing/2014/main" id="{91CD3657-B2AA-47E5-943F-9C9FFFC0D40B}"/>
              </a:ext>
            </a:extLst>
          </p:cNvPr>
          <p:cNvSpPr txBox="1"/>
          <p:nvPr/>
        </p:nvSpPr>
        <p:spPr>
          <a:xfrm>
            <a:off x="534473" y="2950387"/>
            <a:ext cx="3052293" cy="3531403"/>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4000">
                <a:solidFill>
                  <a:srgbClr val="FFFFFF"/>
                </a:solidFill>
                <a:latin typeface="+mj-lt"/>
                <a:ea typeface="+mj-ea"/>
                <a:cs typeface="+mj-cs"/>
              </a:rPr>
              <a:t>William Frederick Friedman (1891-1969)</a:t>
            </a:r>
          </a:p>
        </p:txBody>
      </p:sp>
      <p:sp>
        <p:nvSpPr>
          <p:cNvPr id="9" name="TextBox 8">
            <a:extLst>
              <a:ext uri="{FF2B5EF4-FFF2-40B4-BE49-F238E27FC236}">
                <a16:creationId xmlns:a16="http://schemas.microsoft.com/office/drawing/2014/main" id="{7867961D-439F-4702-A53F-9DE373EB655F}"/>
              </a:ext>
            </a:extLst>
          </p:cNvPr>
          <p:cNvSpPr txBox="1"/>
          <p:nvPr/>
        </p:nvSpPr>
        <p:spPr>
          <a:xfrm>
            <a:off x="4729743" y="5002933"/>
            <a:ext cx="6094602" cy="837280"/>
          </a:xfrm>
          <a:prstGeom prst="rect">
            <a:avLst/>
          </a:prstGeom>
          <a:noFill/>
        </p:spPr>
        <p:txBody>
          <a:bodyPr wrap="square">
            <a:spAutoFit/>
          </a:bodyPr>
          <a:lstStyle/>
          <a:p>
            <a:pPr marL="228600" marR="0">
              <a:lnSpc>
                <a:spcPct val="107000"/>
              </a:lnSpc>
              <a:spcBef>
                <a:spcPts val="0"/>
              </a:spcBef>
              <a:spcAft>
                <a:spcPts val="800"/>
              </a:spcAft>
            </a:pPr>
            <a:r>
              <a:rPr lang="en-US" sz="2000" i="1">
                <a:effectLst/>
                <a:latin typeface="Times New Roman" panose="02020603050405020304" pitchFamily="18" charset="0"/>
                <a:ea typeface="Calibri" panose="020F0502020204030204" pitchFamily="34" charset="0"/>
                <a:cs typeface="Times New Roman" panose="02020603050405020304" pitchFamily="18" charset="0"/>
              </a:rPr>
              <a:t>Maryam Vulis, New York</a:t>
            </a: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2000" i="1">
                <a:effectLst/>
                <a:latin typeface="Times New Roman" panose="02020603050405020304" pitchFamily="18" charset="0"/>
                <a:ea typeface="Calibri" panose="020F0502020204030204" pitchFamily="34" charset="0"/>
                <a:cs typeface="Times New Roman" panose="02020603050405020304" pitchFamily="18" charset="0"/>
              </a:rPr>
              <a:t>Email: maryam@vulis.net</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04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13603D8-4B35-4309-8348-D8E5A443189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Japanese Diplomatic Code Purple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D665CA-E3DB-4E17-815A-A3C76EF1D02C}"/>
              </a:ext>
            </a:extLst>
          </p:cNvPr>
          <p:cNvSpPr>
            <a:spLocks noGrp="1"/>
          </p:cNvSpPr>
          <p:nvPr>
            <p:ph idx="1"/>
          </p:nvPr>
        </p:nvSpPr>
        <p:spPr>
          <a:xfrm>
            <a:off x="4379709" y="686862"/>
            <a:ext cx="7037591" cy="5475129"/>
          </a:xfrm>
        </p:spPr>
        <p:txBody>
          <a:bodyPr anchor="ctr">
            <a:normAutofit/>
          </a:bodyPr>
          <a:lstStyle/>
          <a:p>
            <a:r>
              <a:rPr lang="en-US" sz="2600">
                <a:latin typeface="Times New Roman" panose="02020603050405020304" pitchFamily="18" charset="0"/>
                <a:cs typeface="Times New Roman" panose="02020603050405020304" pitchFamily="18" charset="0"/>
              </a:rPr>
              <a:t>The Purple machine was built by Leo Rosen to aid deciphering, it was a switch,  not a rotor machine. The Japanese destroyed all the machines, but some parts found at the Japanese Embassy in Berlin indicated the close similarity of the reconstructed and the actual Purple machines</a:t>
            </a:r>
          </a:p>
          <a:p>
            <a:r>
              <a:rPr lang="en-US" sz="2600">
                <a:latin typeface="Times New Roman" panose="02020603050405020304" pitchFamily="18" charset="0"/>
                <a:cs typeface="Times New Roman" panose="02020603050405020304" pitchFamily="18" charset="0"/>
              </a:rPr>
              <a:t>As WWII progressed, Friedman and his group were able to read Japanese diplomatic communications</a:t>
            </a:r>
          </a:p>
          <a:p>
            <a:r>
              <a:rPr lang="en-US" sz="2600">
                <a:latin typeface="Times New Roman" panose="02020603050405020304" pitchFamily="18" charset="0"/>
                <a:cs typeface="Times New Roman" panose="02020603050405020304" pitchFamily="18" charset="0"/>
              </a:rPr>
              <a:t>At this point, the Navy got involved  in the  JN 25 decrypts</a:t>
            </a:r>
          </a:p>
        </p:txBody>
      </p:sp>
    </p:spTree>
    <p:extLst>
      <p:ext uri="{BB962C8B-B14F-4D97-AF65-F5344CB8AC3E}">
        <p14:creationId xmlns:p14="http://schemas.microsoft.com/office/powerpoint/2010/main" val="68910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4F9EEA-93E9-42CF-A6AF-87423C3EA8E9}"/>
              </a:ext>
            </a:extLst>
          </p:cNvPr>
          <p:cNvSpPr>
            <a:spLocks noGrp="1"/>
          </p:cNvSpPr>
          <p:nvPr>
            <p:ph type="title"/>
          </p:nvPr>
        </p:nvSpPr>
        <p:spPr>
          <a:xfrm>
            <a:off x="731520" y="1115568"/>
            <a:ext cx="3364992" cy="2843784"/>
          </a:xfrm>
        </p:spPr>
        <p:txBody>
          <a:bodyPr vert="horz" lIns="91440" tIns="45720" rIns="91440" bIns="45720" rtlCol="0" anchor="ctr">
            <a:normAutofit/>
          </a:bodyPr>
          <a:lstStyle/>
          <a:p>
            <a:r>
              <a:rPr lang="en-US" sz="5000" kern="1200">
                <a:solidFill>
                  <a:srgbClr val="FFFFFF"/>
                </a:solidFill>
                <a:latin typeface="+mj-lt"/>
                <a:ea typeface="+mj-ea"/>
                <a:cs typeface="+mj-cs"/>
              </a:rPr>
              <a:t>CIS People</a:t>
            </a:r>
          </a:p>
        </p:txBody>
      </p:sp>
      <p:sp>
        <p:nvSpPr>
          <p:cNvPr id="18440" name="Rectangle 7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441" name="Rectangle 74">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8434" name="Picture 2" descr="April 5, 1929, Signals Intelligence Service was Established – Station HYPO">
            <a:extLst>
              <a:ext uri="{FF2B5EF4-FFF2-40B4-BE49-F238E27FC236}">
                <a16:creationId xmlns:a16="http://schemas.microsoft.com/office/drawing/2014/main" id="{2015069F-80C4-4CD6-B64D-D50B333408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23687" y="947445"/>
            <a:ext cx="6795868" cy="4961242"/>
          </a:xfrm>
          <a:prstGeom prst="rect">
            <a:avLst/>
          </a:prstGeom>
          <a:noFill/>
          <a:extLst>
            <a:ext uri="{909E8E84-426E-40DD-AFC4-6F175D3DCCD1}">
              <a14:hiddenFill xmlns:a14="http://schemas.microsoft.com/office/drawing/2010/main">
                <a:solidFill>
                  <a:srgbClr val="FFFFFF"/>
                </a:solidFill>
              </a14:hiddenFill>
            </a:ext>
          </a:extLst>
        </p:spPr>
      </p:pic>
      <p:sp>
        <p:nvSpPr>
          <p:cNvPr id="18442" name="Rectangle 7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60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3BC342E-6746-42DC-BB6F-DFFAB9B34FCC}"/>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a:solidFill>
                  <a:srgbClr val="FFFFFF"/>
                </a:solidFill>
              </a:rPr>
              <a:t>People of “Magic”</a:t>
            </a:r>
          </a:p>
        </p:txBody>
      </p:sp>
      <p:sp>
        <p:nvSpPr>
          <p:cNvPr id="73" name="Rectangle 7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5C4D47"/>
          </a:solidFill>
          <a:ln w="25400">
            <a:solidFill>
              <a:srgbClr val="5C4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19458" name="Picture 2" descr="What Was the Purple Cipher? - ppt download">
            <a:extLst>
              <a:ext uri="{FF2B5EF4-FFF2-40B4-BE49-F238E27FC236}">
                <a16:creationId xmlns:a16="http://schemas.microsoft.com/office/drawing/2014/main" id="{65C3397F-7BEA-4401-99CB-68DA3C6CDCC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311" b="2"/>
          <a:stretch/>
        </p:blipFill>
        <p:spPr bwMode="auto">
          <a:xfrm>
            <a:off x="4517401" y="450221"/>
            <a:ext cx="7203993" cy="595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A67FC9E-D875-453C-8023-3F57CD3222D3}"/>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The Battle of Midway</a:t>
            </a:r>
            <a:br>
              <a:rPr lang="en-US" sz="3800">
                <a:solidFill>
                  <a:srgbClr val="FFFFFF"/>
                </a:solidFill>
              </a:rPr>
            </a:br>
            <a:endParaRPr lang="en-US"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91563D-465B-4031-A05C-9B10B1015E03}"/>
              </a:ext>
            </a:extLst>
          </p:cNvPr>
          <p:cNvSpPr>
            <a:spLocks noGrp="1"/>
          </p:cNvSpPr>
          <p:nvPr>
            <p:ph idx="1"/>
          </p:nvPr>
        </p:nvSpPr>
        <p:spPr>
          <a:xfrm>
            <a:off x="4379709" y="686862"/>
            <a:ext cx="7037591" cy="5475129"/>
          </a:xfrm>
        </p:spPr>
        <p:txBody>
          <a:bodyPr anchor="ctr">
            <a:normAutofit/>
          </a:bodyPr>
          <a:lstStyle/>
          <a:p>
            <a:r>
              <a:rPr lang="en-US" sz="2600"/>
              <a:t>The feat of cryptology</a:t>
            </a:r>
          </a:p>
          <a:p>
            <a:r>
              <a:rPr lang="en-US" sz="2600"/>
              <a:t> The decrypts of the Japanese Navy Communications prevented another victory by Japan</a:t>
            </a:r>
          </a:p>
          <a:p>
            <a:r>
              <a:rPr lang="en-US" sz="2600"/>
              <a:t>The Navy Code JN -25 was broken by the US Navy Cryptological Services</a:t>
            </a:r>
          </a:p>
          <a:p>
            <a:r>
              <a:rPr lang="en-US" sz="2600"/>
              <a:t>The “AF” story – the unsecured message about lack of fresh water on AF, the coordinates AF were confirmed in decrypts</a:t>
            </a:r>
          </a:p>
          <a:p>
            <a:endParaRPr lang="en-US" sz="2600"/>
          </a:p>
        </p:txBody>
      </p:sp>
    </p:spTree>
    <p:extLst>
      <p:ext uri="{BB962C8B-B14F-4D97-AF65-F5344CB8AC3E}">
        <p14:creationId xmlns:p14="http://schemas.microsoft.com/office/powerpoint/2010/main" val="402226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B6186EF-3A7D-4233-90AF-6E35D5F347AC}"/>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Head of Cryptanalytic Section of SIS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595FA1-ECCD-4F8C-8E57-CDF3693669C9}"/>
              </a:ext>
            </a:extLst>
          </p:cNvPr>
          <p:cNvSpPr>
            <a:spLocks noGrp="1"/>
          </p:cNvSpPr>
          <p:nvPr>
            <p:ph idx="1"/>
          </p:nvPr>
        </p:nvSpPr>
        <p:spPr>
          <a:xfrm>
            <a:off x="4379709" y="686862"/>
            <a:ext cx="7037591" cy="5475129"/>
          </a:xfrm>
        </p:spPr>
        <p:txBody>
          <a:bodyPr anchor="ctr">
            <a:normAutofit/>
          </a:bodyPr>
          <a:lstStyle/>
          <a:p>
            <a:r>
              <a:rPr lang="en-US" sz="2000"/>
              <a:t>As the war ended, Friedman’s group continued to provide cryptological services  for the  Government</a:t>
            </a:r>
          </a:p>
          <a:p>
            <a:r>
              <a:rPr lang="en-US" sz="2000"/>
              <a:t>WFF was not a “military man” and did not even have the proper clearance as he failed the medical test to join the Army</a:t>
            </a:r>
          </a:p>
          <a:p>
            <a:r>
              <a:rPr lang="en-US" sz="2000"/>
              <a:t>1952 – Creation of the NSA – the National Security Agency (aka “no such agency) </a:t>
            </a:r>
          </a:p>
          <a:p>
            <a:r>
              <a:rPr lang="en-US" sz="2000"/>
              <a:t>Not revealed to the public</a:t>
            </a:r>
          </a:p>
          <a:p>
            <a:r>
              <a:rPr lang="en-US" sz="2000" i="1"/>
              <a:t>“William Frederick Friedman (24 September 1891 - 12 November 1969) was a United Status Army cryptographer, codebreaker, cipher machine developer and case officer. In the 1930s he worked for the Army's Signals Intelligence Service (SIS), and in 1949 he became head of the cryptographic division of the newly established Armed Forces Security Agency (AFSA). In 1952, when the AFSA was succeeded by the National Security Agency (NSA), he became chief cryptologist of the NSA”</a:t>
            </a:r>
          </a:p>
          <a:p>
            <a:endParaRPr lang="en-US" sz="2000"/>
          </a:p>
        </p:txBody>
      </p:sp>
    </p:spTree>
    <p:extLst>
      <p:ext uri="{BB962C8B-B14F-4D97-AF65-F5344CB8AC3E}">
        <p14:creationId xmlns:p14="http://schemas.microsoft.com/office/powerpoint/2010/main" val="199428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6F5330-59D0-4A8B-B890-AF3960471D01}"/>
              </a:ext>
            </a:extLst>
          </p:cNvPr>
          <p:cNvPicPr>
            <a:picLocks noChangeAspect="1"/>
          </p:cNvPicPr>
          <p:nvPr/>
        </p:nvPicPr>
        <p:blipFill>
          <a:blip r:embed="rId2"/>
          <a:stretch>
            <a:fillRect/>
          </a:stretch>
        </p:blipFill>
        <p:spPr>
          <a:xfrm>
            <a:off x="4235595" y="457200"/>
            <a:ext cx="3720809" cy="5943600"/>
          </a:xfrm>
          <a:prstGeom prst="rect">
            <a:avLst/>
          </a:prstGeom>
        </p:spPr>
      </p:pic>
    </p:spTree>
    <p:extLst>
      <p:ext uri="{BB962C8B-B14F-4D97-AF65-F5344CB8AC3E}">
        <p14:creationId xmlns:p14="http://schemas.microsoft.com/office/powerpoint/2010/main" val="45592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04EC34-4E65-4A8B-8C24-09B9C24545EF}"/>
              </a:ext>
            </a:extLst>
          </p:cNvPr>
          <p:cNvPicPr>
            <a:picLocks noChangeAspect="1"/>
          </p:cNvPicPr>
          <p:nvPr/>
        </p:nvPicPr>
        <p:blipFill>
          <a:blip r:embed="rId2"/>
          <a:stretch>
            <a:fillRect/>
          </a:stretch>
        </p:blipFill>
        <p:spPr>
          <a:xfrm>
            <a:off x="2572319" y="457200"/>
            <a:ext cx="7047361" cy="5943600"/>
          </a:xfrm>
          <a:prstGeom prst="rect">
            <a:avLst/>
          </a:prstGeom>
        </p:spPr>
      </p:pic>
    </p:spTree>
    <p:extLst>
      <p:ext uri="{BB962C8B-B14F-4D97-AF65-F5344CB8AC3E}">
        <p14:creationId xmlns:p14="http://schemas.microsoft.com/office/powerpoint/2010/main" val="388798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6480BB-2305-4319-95C8-7AD111AE0583}"/>
              </a:ext>
            </a:extLst>
          </p:cNvPr>
          <p:cNvPicPr>
            <a:picLocks noChangeAspect="1"/>
          </p:cNvPicPr>
          <p:nvPr/>
        </p:nvPicPr>
        <p:blipFill>
          <a:blip r:embed="rId2"/>
          <a:stretch>
            <a:fillRect/>
          </a:stretch>
        </p:blipFill>
        <p:spPr>
          <a:xfrm>
            <a:off x="3796651" y="457200"/>
            <a:ext cx="4598697" cy="5943600"/>
          </a:xfrm>
          <a:prstGeom prst="rect">
            <a:avLst/>
          </a:prstGeom>
        </p:spPr>
      </p:pic>
    </p:spTree>
    <p:extLst>
      <p:ext uri="{BB962C8B-B14F-4D97-AF65-F5344CB8AC3E}">
        <p14:creationId xmlns:p14="http://schemas.microsoft.com/office/powerpoint/2010/main" val="163317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A41A7C1-9354-4461-B302-966C139B37E6}"/>
              </a:ext>
            </a:extLst>
          </p:cNvPr>
          <p:cNvPicPr>
            <a:picLocks noGrp="1" noChangeAspect="1"/>
          </p:cNvPicPr>
          <p:nvPr>
            <p:ph idx="1"/>
          </p:nvPr>
        </p:nvPicPr>
        <p:blipFill>
          <a:blip r:embed="rId2"/>
          <a:stretch>
            <a:fillRect/>
          </a:stretch>
        </p:blipFill>
        <p:spPr>
          <a:xfrm>
            <a:off x="4235595" y="457200"/>
            <a:ext cx="3720809" cy="5943600"/>
          </a:xfrm>
          <a:prstGeom prst="rect">
            <a:avLst/>
          </a:prstGeom>
        </p:spPr>
      </p:pic>
    </p:spTree>
    <p:extLst>
      <p:ext uri="{BB962C8B-B14F-4D97-AF65-F5344CB8AC3E}">
        <p14:creationId xmlns:p14="http://schemas.microsoft.com/office/powerpoint/2010/main" val="270252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B620-EA91-4784-882D-0EAF57D49D46}"/>
              </a:ext>
            </a:extLst>
          </p:cNvPr>
          <p:cNvSpPr>
            <a:spLocks noGrp="1"/>
          </p:cNvSpPr>
          <p:nvPr>
            <p:ph type="title"/>
          </p:nvPr>
        </p:nvSpPr>
        <p:spPr>
          <a:xfrm>
            <a:off x="594360" y="640263"/>
            <a:ext cx="3822192" cy="1344975"/>
          </a:xfrm>
        </p:spPr>
        <p:txBody>
          <a:bodyPr>
            <a:normAutofit/>
          </a:bodyPr>
          <a:lstStyle/>
          <a:p>
            <a:r>
              <a:rPr lang="en-US" sz="3600">
                <a:solidFill>
                  <a:schemeClr val="bg1"/>
                </a:solidFill>
              </a:rPr>
              <a:t>              1955 - Retirement</a:t>
            </a:r>
          </a:p>
        </p:txBody>
      </p:sp>
      <p:cxnSp>
        <p:nvCxnSpPr>
          <p:cNvPr id="19"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21EE2C-8AB5-4C54-BB3E-6947B1DE401B}"/>
              </a:ext>
            </a:extLst>
          </p:cNvPr>
          <p:cNvSpPr>
            <a:spLocks noGrp="1"/>
          </p:cNvSpPr>
          <p:nvPr>
            <p:ph idx="1"/>
          </p:nvPr>
        </p:nvSpPr>
        <p:spPr>
          <a:xfrm>
            <a:off x="593610" y="2121763"/>
            <a:ext cx="3822192" cy="3773010"/>
          </a:xfrm>
        </p:spPr>
        <p:txBody>
          <a:bodyPr>
            <a:normAutofit/>
          </a:bodyPr>
          <a:lstStyle/>
          <a:p>
            <a:r>
              <a:rPr lang="en-US" sz="2000">
                <a:solidFill>
                  <a:schemeClr val="bg1"/>
                </a:solidFill>
              </a:rPr>
              <a:t> Debunked Francis Bacon – Shakespeare connection</a:t>
            </a:r>
          </a:p>
          <a:p>
            <a:endParaRPr lang="en-US" sz="2000">
              <a:solidFill>
                <a:schemeClr val="bg1"/>
              </a:solidFill>
            </a:endParaRPr>
          </a:p>
          <a:p>
            <a:pPr marL="0" indent="0">
              <a:buNone/>
            </a:pPr>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p:txBody>
      </p:sp>
      <p:pic>
        <p:nvPicPr>
          <p:cNvPr id="5" name="Picture 2">
            <a:extLst>
              <a:ext uri="{FF2B5EF4-FFF2-40B4-BE49-F238E27FC236}">
                <a16:creationId xmlns:a16="http://schemas.microsoft.com/office/drawing/2014/main" id="{08055C43-C4A9-41AC-BABC-FB671776FE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5724" y="484632"/>
            <a:ext cx="3726636" cy="573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8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724939-BED4-42A4-88E9-E843AEB94088}"/>
              </a:ext>
            </a:extLst>
          </p:cNvPr>
          <p:cNvSpPr>
            <a:spLocks noGrp="1"/>
          </p:cNvSpPr>
          <p:nvPr>
            <p:ph type="title"/>
          </p:nvPr>
        </p:nvSpPr>
        <p:spPr>
          <a:xfrm>
            <a:off x="774701" y="762000"/>
            <a:ext cx="2771672" cy="3230578"/>
          </a:xfrm>
        </p:spPr>
        <p:txBody>
          <a:bodyPr>
            <a:normAutofit/>
          </a:bodyPr>
          <a:lstStyle/>
          <a:p>
            <a:r>
              <a:rPr lang="en-US" sz="3800">
                <a:solidFill>
                  <a:srgbClr val="FFFFFF"/>
                </a:solidFill>
              </a:rPr>
              <a:t> William Frederick Friedman (1891-1969)</a:t>
            </a:r>
          </a:p>
        </p:txBody>
      </p:sp>
      <p:pic>
        <p:nvPicPr>
          <p:cNvPr id="5122" name="Picture 2" descr="Portrait of William F. Friedman">
            <a:extLst>
              <a:ext uri="{FF2B5EF4-FFF2-40B4-BE49-F238E27FC236}">
                <a16:creationId xmlns:a16="http://schemas.microsoft.com/office/drawing/2014/main" id="{D7086449-26F6-4065-9448-B61D6E7F8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263" b="-3"/>
          <a:stretch/>
        </p:blipFill>
        <p:spPr bwMode="auto">
          <a:xfrm>
            <a:off x="3988092" y="448054"/>
            <a:ext cx="4036457" cy="595458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952C748-481D-41CC-B77F-F266D9B9C86E}"/>
              </a:ext>
            </a:extLst>
          </p:cNvPr>
          <p:cNvPicPr>
            <a:picLocks noGrp="1" noChangeAspect="1"/>
          </p:cNvPicPr>
          <p:nvPr>
            <p:ph idx="1"/>
          </p:nvPr>
        </p:nvPicPr>
        <p:blipFill>
          <a:blip r:embed="rId3"/>
          <a:stretch>
            <a:fillRect/>
          </a:stretch>
        </p:blipFill>
        <p:spPr>
          <a:xfrm>
            <a:off x="8992394" y="2228056"/>
            <a:ext cx="2496037" cy="3116942"/>
          </a:xfrm>
          <a:prstGeom prst="rect">
            <a:avLst/>
          </a:prstGeom>
        </p:spPr>
      </p:pic>
      <p:sp>
        <p:nvSpPr>
          <p:cNvPr id="75" name="Rectangle 74">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1263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937A07-7F0E-48EE-9CFE-19CB55D1A0D7}"/>
              </a:ext>
            </a:extLst>
          </p:cNvPr>
          <p:cNvPicPr>
            <a:picLocks noChangeAspect="1"/>
          </p:cNvPicPr>
          <p:nvPr/>
        </p:nvPicPr>
        <p:blipFill>
          <a:blip r:embed="rId2"/>
          <a:stretch>
            <a:fillRect/>
          </a:stretch>
        </p:blipFill>
        <p:spPr>
          <a:xfrm>
            <a:off x="1643865" y="457200"/>
            <a:ext cx="8904269" cy="5943600"/>
          </a:xfrm>
          <a:prstGeom prst="rect">
            <a:avLst/>
          </a:prstGeom>
        </p:spPr>
      </p:pic>
    </p:spTree>
    <p:extLst>
      <p:ext uri="{BB962C8B-B14F-4D97-AF65-F5344CB8AC3E}">
        <p14:creationId xmlns:p14="http://schemas.microsoft.com/office/powerpoint/2010/main" val="324514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8EFD9B3-5949-47ED-BCC2-0767ABFE135B}"/>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Unexpected  Developments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CCCF7E-4C86-49EF-8F1C-DB1BD86F7EBA}"/>
              </a:ext>
            </a:extLst>
          </p:cNvPr>
          <p:cNvSpPr>
            <a:spLocks noGrp="1"/>
          </p:cNvSpPr>
          <p:nvPr>
            <p:ph idx="1"/>
          </p:nvPr>
        </p:nvSpPr>
        <p:spPr>
          <a:xfrm>
            <a:off x="4379709" y="686862"/>
            <a:ext cx="7037591" cy="5475129"/>
          </a:xfrm>
        </p:spPr>
        <p:txBody>
          <a:bodyPr anchor="ctr">
            <a:normAutofit/>
          </a:bodyPr>
          <a:lstStyle/>
          <a:p>
            <a:r>
              <a:rPr lang="en-US" sz="2600"/>
              <a:t>1958 – with a knock on the door,  the Government confiscated his writings, notes, and books </a:t>
            </a:r>
          </a:p>
          <a:p>
            <a:r>
              <a:rPr lang="en-US" sz="2600"/>
              <a:t>Huge blow and health crisis</a:t>
            </a:r>
          </a:p>
          <a:p>
            <a:r>
              <a:rPr lang="en-US" sz="2600"/>
              <a:t>Possible reasons: a) McCarthyism b) was not happy with the NSA eavesdropping on his own citizens</a:t>
            </a:r>
          </a:p>
          <a:p>
            <a:r>
              <a:rPr lang="en-US" sz="2600"/>
              <a:t>Virginia Military Institute (VMI) “rescued” works for the Marshall Foundation</a:t>
            </a:r>
          </a:p>
          <a:p>
            <a:r>
              <a:rPr lang="en-US" sz="2600"/>
              <a:t>Again removed, classified, finally declassified in 2015</a:t>
            </a:r>
          </a:p>
        </p:txBody>
      </p:sp>
    </p:spTree>
    <p:extLst>
      <p:ext uri="{BB962C8B-B14F-4D97-AF65-F5344CB8AC3E}">
        <p14:creationId xmlns:p14="http://schemas.microsoft.com/office/powerpoint/2010/main" val="239308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EA3B320-F965-40AC-936F-8D1A5730503F}"/>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 Friedman and the NSA , the aftermath</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B22174-2CAC-4DEC-9F26-F3B60CBF21E8}"/>
              </a:ext>
            </a:extLst>
          </p:cNvPr>
          <p:cNvGraphicFramePr>
            <a:graphicFrameLocks noGrp="1"/>
          </p:cNvGraphicFramePr>
          <p:nvPr>
            <p:ph idx="1"/>
            <p:extLst>
              <p:ext uri="{D42A27DB-BD31-4B8C-83A1-F6EECF244321}">
                <p14:modId xmlns:p14="http://schemas.microsoft.com/office/powerpoint/2010/main" val="3631737791"/>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8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BD63EED-74CC-4F04-B43A-9186BE6FB852}"/>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Finally: Public Recognition</a:t>
            </a: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A04C4C-DDE8-4999-8F2C-67ABE077AFEA}"/>
              </a:ext>
            </a:extLst>
          </p:cNvPr>
          <p:cNvSpPr>
            <a:spLocks noGrp="1"/>
          </p:cNvSpPr>
          <p:nvPr>
            <p:ph idx="1"/>
          </p:nvPr>
        </p:nvSpPr>
        <p:spPr>
          <a:xfrm>
            <a:off x="4379709" y="686862"/>
            <a:ext cx="7037591" cy="5475129"/>
          </a:xfrm>
        </p:spPr>
        <p:txBody>
          <a:bodyPr anchor="ctr">
            <a:normAutofit/>
          </a:bodyPr>
          <a:lstStyle/>
          <a:p>
            <a:r>
              <a:rPr lang="en-US" sz="2000" b="0" i="0" u="sng">
                <a:effectLst/>
                <a:latin typeface="Times New Roman" panose="02020603050405020304" pitchFamily="18" charset="0"/>
                <a:cs typeface="Times New Roman" panose="02020603050405020304" pitchFamily="18" charset="0"/>
              </a:rPr>
              <a:t>The National Archives</a:t>
            </a:r>
            <a:r>
              <a:rPr lang="en-US" sz="2000" b="0" i="0">
                <a:effectLst/>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r>
              <a:rPr lang="en-US" sz="2000" b="0" i="0">
                <a:effectLst/>
                <a:latin typeface="Times New Roman" panose="02020603050405020304" pitchFamily="18" charset="0"/>
                <a:cs typeface="Times New Roman" panose="02020603050405020304" pitchFamily="18" charset="0"/>
              </a:rPr>
              <a:t> </a:t>
            </a:r>
            <a:r>
              <a:rPr lang="en-US" sz="2000" b="1" i="1">
                <a:effectLst/>
                <a:latin typeface="Times New Roman" panose="02020603050405020304" pitchFamily="18" charset="0"/>
                <a:cs typeface="Times New Roman" panose="02020603050405020304" pitchFamily="18" charset="0"/>
              </a:rPr>
              <a:t>“On Monday, April 20, 2015, NSA released over 50,000 pages (or 7,000 records) of Friedman’s official papers to the public.  These newly declassified records are now available at the National Archives and Records Administration.   NSA also posted digital copies of the entire collection to its </a:t>
            </a:r>
            <a:r>
              <a:rPr lang="en-US" sz="2000" b="1" i="1" u="sng">
                <a:effectLst/>
                <a:latin typeface="Times New Roman" panose="02020603050405020304" pitchFamily="18" charset="0"/>
                <a:cs typeface="Times New Roman" panose="02020603050405020304" pitchFamily="18" charset="0"/>
                <a:hlinkClick r:id="rId2" tooltip="Friedman documents"/>
              </a:rPr>
              <a:t>website</a:t>
            </a:r>
            <a:r>
              <a:rPr lang="en-US" sz="2000" b="1" i="1">
                <a:effectLst/>
                <a:latin typeface="Times New Roman" panose="02020603050405020304" pitchFamily="18" charset="0"/>
                <a:cs typeface="Times New Roman" panose="02020603050405020304" pitchFamily="18" charset="0"/>
              </a:rPr>
              <a:t> and provided electronic copies to NARA and to the Marshall Foundation, which holds Friedman’s personal papers.  On Thursday, April 23, 2015, the Foundation hosted a </a:t>
            </a:r>
            <a:r>
              <a:rPr lang="en-US" sz="2000" b="1" i="1" u="sng">
                <a:effectLst/>
                <a:latin typeface="Times New Roman" panose="02020603050405020304" pitchFamily="18" charset="0"/>
                <a:cs typeface="Times New Roman" panose="02020603050405020304" pitchFamily="18" charset="0"/>
                <a:hlinkClick r:id="rId3" tooltip="Codebreaking Kicks Off Marshall Legacy Series"/>
              </a:rPr>
              <a:t>symposium</a:t>
            </a:r>
            <a:r>
              <a:rPr lang="en-US" sz="2000" b="1" i="1">
                <a:effectLst/>
                <a:latin typeface="Times New Roman" panose="02020603050405020304" pitchFamily="18" charset="0"/>
                <a:cs typeface="Times New Roman" panose="02020603050405020304" pitchFamily="18" charset="0"/>
              </a:rPr>
              <a:t> marking the public release and featuring speakers from both government and academia.   It also opened an excellent exhibit on the life and work of William Friedman and his wife Elizebeth – a renowned codebreaker in her own right – with numerous photographs, papers, and artifacts from its collections.   Five days later, the </a:t>
            </a:r>
            <a:r>
              <a:rPr lang="en-US" sz="2000" b="1" i="1" u="sng">
                <a:effectLst/>
                <a:latin typeface="Times New Roman" panose="02020603050405020304" pitchFamily="18" charset="0"/>
                <a:cs typeface="Times New Roman" panose="02020603050405020304" pitchFamily="18" charset="0"/>
                <a:hlinkClick r:id="rId4" tooltip="National Cryptologic Museum"/>
              </a:rPr>
              <a:t>National Cryptologic Museum</a:t>
            </a:r>
            <a:r>
              <a:rPr lang="en-US" sz="2000" b="1" i="1">
                <a:effectLst/>
                <a:latin typeface="Times New Roman" panose="02020603050405020304" pitchFamily="18" charset="0"/>
                <a:cs typeface="Times New Roman" panose="02020603050405020304" pitchFamily="18" charset="0"/>
              </a:rPr>
              <a:t>, located on NSA’s Fort Meade campus, cut the ribbon on its own exhibit honoring the Friedmans.”</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7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E582B44-DDC8-475D-AF79-BDA39B50FA30}"/>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Legacy(The National Archives)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144F9A-7462-4851-8828-1EFE66BBF677}"/>
              </a:ext>
            </a:extLst>
          </p:cNvPr>
          <p:cNvSpPr>
            <a:spLocks noGrp="1"/>
          </p:cNvSpPr>
          <p:nvPr>
            <p:ph idx="1"/>
          </p:nvPr>
        </p:nvSpPr>
        <p:spPr>
          <a:xfrm>
            <a:off x="4379709" y="686862"/>
            <a:ext cx="7037591" cy="5475129"/>
          </a:xfrm>
        </p:spPr>
        <p:txBody>
          <a:bodyPr anchor="ctr">
            <a:normAutofit/>
          </a:bodyPr>
          <a:lstStyle/>
          <a:p>
            <a:r>
              <a:rPr lang="en-US" sz="1800" b="0" i="0">
                <a:effectLst/>
                <a:latin typeface="Karla"/>
              </a:rPr>
              <a:t>“</a:t>
            </a:r>
            <a:r>
              <a:rPr lang="en-US" sz="1800" b="1" i="1">
                <a:effectLst/>
                <a:latin typeface="Times New Roman" panose="02020603050405020304" pitchFamily="18" charset="0"/>
                <a:cs typeface="Times New Roman" panose="02020603050405020304" pitchFamily="18" charset="0"/>
              </a:rPr>
              <a:t>Friedman served in almost every one of the signals intelligence agencies which preceded NSA and at NSA itself.  He is remembered to have brought the discipline of a scientist to the making and breaking of codes and ciphers, or cryptology, a field previously left mostly to inspired amateurs and some less than noble dilettantes.   After the first U.S. codebreaking organization, the American Black Chamber, was shut down in the 1920s, Friedman carried on as the Army’s lone cryptologist.  Then, in the early 1930s, he founded the Signals Intelligence Service…with an initial staff, including Friedman himself, of six!  The SIS grew slowly throughout the 1930s, but its small size did not keep it from achieving one of the most significant feats in the history of cryptanalysis:  the breaking of Japan’s “Purple” cipher, which that nation used to protect its most sensitive diplomatic communications.  But Friedman and his team were not just codebreakers.  They also were code makers,  devising an encryption machine – SIGABA – which, unlike the German Enigma or the Japanese Purple systems, protected Allied communications through World War II and beyond without ever having been cracked…at least not that we know of.” </a:t>
            </a:r>
            <a:endParaRPr lang="en-US" sz="1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11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DA84ADA-C386-4A14-8BC6-AD957439D38C}"/>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Elizebeth Smith Friedman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1B224B-9520-4ECA-A877-41E8378EA75E}"/>
              </a:ext>
            </a:extLst>
          </p:cNvPr>
          <p:cNvSpPr>
            <a:spLocks noGrp="1"/>
          </p:cNvSpPr>
          <p:nvPr>
            <p:ph idx="1"/>
          </p:nvPr>
        </p:nvSpPr>
        <p:spPr>
          <a:xfrm>
            <a:off x="4379709" y="686862"/>
            <a:ext cx="7037591" cy="5475129"/>
          </a:xfrm>
        </p:spPr>
        <p:txBody>
          <a:bodyPr anchor="ctr">
            <a:normAutofit/>
          </a:bodyPr>
          <a:lstStyle/>
          <a:p>
            <a:r>
              <a:rPr lang="en-US" sz="2600"/>
              <a:t>One cannot talk about WF without mentioning his wife Elisebeth Smith Friedman</a:t>
            </a:r>
          </a:p>
          <a:p>
            <a:r>
              <a:rPr lang="en-US" sz="2600"/>
              <a:t>With the degree in English literature, Elisebeth Friedman became one of the finest cryptologist of the time</a:t>
            </a:r>
          </a:p>
          <a:p>
            <a:r>
              <a:rPr lang="en-US" sz="2600"/>
              <a:t>Prohibition era, involved in  smuggling investigations, US Coast Guard</a:t>
            </a:r>
          </a:p>
          <a:p>
            <a:r>
              <a:rPr lang="en-US" sz="2600"/>
              <a:t>ESF was the driving force behind WF’s  heritage</a:t>
            </a:r>
          </a:p>
          <a:p>
            <a:endParaRPr lang="en-US" sz="2600"/>
          </a:p>
        </p:txBody>
      </p:sp>
    </p:spTree>
    <p:extLst>
      <p:ext uri="{BB962C8B-B14F-4D97-AF65-F5344CB8AC3E}">
        <p14:creationId xmlns:p14="http://schemas.microsoft.com/office/powerpoint/2010/main" val="2764657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362146" cy="37553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CD1F203-500E-40C8-AE20-9261B11C671E}"/>
              </a:ext>
            </a:extLst>
          </p:cNvPr>
          <p:cNvSpPr>
            <a:spLocks noGrp="1"/>
          </p:cNvSpPr>
          <p:nvPr>
            <p:ph type="title"/>
          </p:nvPr>
        </p:nvSpPr>
        <p:spPr>
          <a:xfrm>
            <a:off x="774701" y="762000"/>
            <a:ext cx="2771672" cy="3230578"/>
          </a:xfrm>
        </p:spPr>
        <p:txBody>
          <a:bodyPr>
            <a:normAutofit/>
          </a:bodyPr>
          <a:lstStyle/>
          <a:p>
            <a:r>
              <a:rPr lang="en-US" sz="4200">
                <a:solidFill>
                  <a:srgbClr val="FFFFFF"/>
                </a:solidFill>
              </a:rPr>
              <a:t>The Friedmans</a:t>
            </a:r>
          </a:p>
        </p:txBody>
      </p:sp>
      <p:sp>
        <p:nvSpPr>
          <p:cNvPr id="77" name="Rectangle 76">
            <a:extLst>
              <a:ext uri="{FF2B5EF4-FFF2-40B4-BE49-F238E27FC236}">
                <a16:creationId xmlns:a16="http://schemas.microsoft.com/office/drawing/2014/main" id="{DEA9DF29-C038-40AA-A00E-419219462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8503" y="450222"/>
            <a:ext cx="3473218" cy="37553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194" name="Picture 2" descr="Elizebeth S. Friedman &gt; National Security Agency Central Security Service &gt;  Article View">
            <a:extLst>
              <a:ext uri="{FF2B5EF4-FFF2-40B4-BE49-F238E27FC236}">
                <a16:creationId xmlns:a16="http://schemas.microsoft.com/office/drawing/2014/main" id="{F6CBC416-B929-4899-B6B4-A584FA5A42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4757" y="626461"/>
            <a:ext cx="2231463" cy="338397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061BBD3B-0EAE-4028-80C3-B13943709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8092" y="4376732"/>
            <a:ext cx="3473217" cy="2020757"/>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5609" y="445459"/>
            <a:ext cx="4084983"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C2F2D058-1127-4395-A956-855B3AEC6059}"/>
              </a:ext>
            </a:extLst>
          </p:cNvPr>
          <p:cNvPicPr>
            <a:picLocks noGrp="1" noChangeAspect="1"/>
          </p:cNvPicPr>
          <p:nvPr>
            <p:ph idx="1"/>
          </p:nvPr>
        </p:nvPicPr>
        <p:blipFill>
          <a:blip r:embed="rId3"/>
          <a:stretch>
            <a:fillRect/>
          </a:stretch>
        </p:blipFill>
        <p:spPr>
          <a:xfrm>
            <a:off x="8399257" y="2371793"/>
            <a:ext cx="2548349" cy="2172348"/>
          </a:xfrm>
          <a:prstGeom prst="rect">
            <a:avLst/>
          </a:prstGeom>
        </p:spPr>
      </p:pic>
      <p:sp>
        <p:nvSpPr>
          <p:cNvPr id="83" name="Rectangle 8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381877"/>
            <a:ext cx="3362146" cy="2025711"/>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196" name="Picture 4" descr="Codebreaker Elizebeth Friedman Smashed Nazi Spy Rings">
            <a:extLst>
              <a:ext uri="{FF2B5EF4-FFF2-40B4-BE49-F238E27FC236}">
                <a16:creationId xmlns:a16="http://schemas.microsoft.com/office/drawing/2014/main" id="{C4961BFD-D7B8-4187-96D3-3E4646E033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3884" y="4544141"/>
            <a:ext cx="3013210" cy="168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4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DADC80-4D3A-4A51-A7C3-506393FF23F3}"/>
              </a:ext>
            </a:extLst>
          </p:cNvPr>
          <p:cNvSpPr>
            <a:spLocks noGrp="1"/>
          </p:cNvSpPr>
          <p:nvPr>
            <p:ph type="title"/>
          </p:nvPr>
        </p:nvSpPr>
        <p:spPr>
          <a:xfrm>
            <a:off x="731520" y="1115568"/>
            <a:ext cx="3364992" cy="2843784"/>
          </a:xfrm>
        </p:spPr>
        <p:txBody>
          <a:bodyPr vert="horz" lIns="91440" tIns="45720" rIns="91440" bIns="45720" rtlCol="0" anchor="ctr">
            <a:normAutofit/>
          </a:bodyPr>
          <a:lstStyle/>
          <a:p>
            <a:r>
              <a:rPr lang="en-US" sz="5000" kern="1200">
                <a:solidFill>
                  <a:srgbClr val="FFFFFF"/>
                </a:solidFill>
                <a:latin typeface="+mj-lt"/>
                <a:ea typeface="+mj-ea"/>
                <a:cs typeface="+mj-cs"/>
              </a:rPr>
              <a:t>Honor</a:t>
            </a:r>
          </a:p>
        </p:txBody>
      </p:sp>
      <p:sp>
        <p:nvSpPr>
          <p:cNvPr id="73" name="Rectangle 7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362" name="Picture 2" descr="Kid Lit Review of “Code Breaker, Spy Hunter: How Elizebeth Friedman Changed  the Course of Two World Wars” by Laurie Hallmark | Rhapsody in Books Weblog">
            <a:extLst>
              <a:ext uri="{FF2B5EF4-FFF2-40B4-BE49-F238E27FC236}">
                <a16:creationId xmlns:a16="http://schemas.microsoft.com/office/drawing/2014/main" id="{055554CA-3951-4090-85A1-3EF9219D6D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23876" y="672149"/>
            <a:ext cx="5395490" cy="551183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414D2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513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5F5E5D8-E2E9-47B6-8FAC-D6160EA7DB89}"/>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                         Legacy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CFEA73-B3A3-4CA1-986C-CA03F93494CF}"/>
              </a:ext>
            </a:extLst>
          </p:cNvPr>
          <p:cNvSpPr>
            <a:spLocks noGrp="1"/>
          </p:cNvSpPr>
          <p:nvPr>
            <p:ph idx="1"/>
          </p:nvPr>
        </p:nvSpPr>
        <p:spPr>
          <a:xfrm>
            <a:off x="4379709" y="686862"/>
            <a:ext cx="7037591" cy="5475129"/>
          </a:xfrm>
        </p:spPr>
        <p:txBody>
          <a:bodyPr anchor="ctr">
            <a:normAutofit/>
          </a:bodyPr>
          <a:lstStyle/>
          <a:p>
            <a:r>
              <a:rPr lang="en-US" sz="1600" u="sng">
                <a:latin typeface="Times New Roman" panose="02020603050405020304" pitchFamily="18" charset="0"/>
                <a:cs typeface="Times New Roman" panose="02020603050405020304" pitchFamily="18" charset="0"/>
              </a:rPr>
              <a:t>Military historian Rose Mary  Sheldon </a:t>
            </a:r>
            <a:r>
              <a:rPr lang="en-US" sz="1600" b="1">
                <a:latin typeface="Times New Roman" panose="02020603050405020304" pitchFamily="18" charset="0"/>
                <a:cs typeface="Times New Roman" panose="02020603050405020304" pitchFamily="18" charset="0"/>
              </a:rPr>
              <a:t>: </a:t>
            </a:r>
            <a:r>
              <a:rPr lang="en-US" sz="1600" b="1" i="1">
                <a:latin typeface="Times New Roman" panose="02020603050405020304" pitchFamily="18" charset="0"/>
                <a:cs typeface="Times New Roman" panose="02020603050405020304" pitchFamily="18" charset="0"/>
              </a:rPr>
              <a:t>“</a:t>
            </a:r>
            <a:r>
              <a:rPr lang="en-US" sz="1600" b="1" i="1" u="none" strike="noStrike" baseline="0">
                <a:latin typeface="Times New Roman" panose="02020603050405020304" pitchFamily="18" charset="0"/>
                <a:cs typeface="Times New Roman" panose="02020603050405020304" pitchFamily="18" charset="0"/>
              </a:rPr>
              <a:t>His knowledge of the history of cryptology was so immense and his collection so replete with materials, that when the NSA commissioned him to write the history of cryptology in six lectures, he found it immensely difficult”</a:t>
            </a:r>
          </a:p>
          <a:p>
            <a:r>
              <a:rPr lang="en-US" sz="1600" b="1" i="0" u="none" strike="noStrike" baseline="0">
                <a:latin typeface="TimesNewRomanPSMT"/>
              </a:rPr>
              <a:t>“</a:t>
            </a:r>
            <a:r>
              <a:rPr lang="en-US" sz="1600" b="1" i="1" u="none" strike="noStrike" baseline="0">
                <a:latin typeface="TimesNewRomanPSMT"/>
              </a:rPr>
              <a:t>He knew his work was classified and he intended to keep it that way. Even when asked by his own son, he would shake his head “no” and say: “I gave my word.” One immediately notices there is no mention of the Enigma machine or the Japanese Purple code, except that which had gone into print by 1964. There are only a handful of mentions to Arlington Hall but nothing about what went on there. Bletchley Park is never mentioned at all. And yet it was Friedman’s work, in effect, that directed the course of the naval battle at Midway, the most decisive of WWII. WFF seems to have exonerated both Roosevelt and George Marshall of any duplicity in respect to the Purple warnings received before Pearl Harbor. It is clear he was not a fan of the revisionists</a:t>
            </a:r>
            <a:r>
              <a:rPr lang="en-US" sz="1600" b="1" i="0" u="none" strike="noStrike" baseline="0">
                <a:latin typeface="TimesNewRomanPSMT"/>
              </a:rPr>
              <a:t>.”</a:t>
            </a:r>
          </a:p>
          <a:p>
            <a:r>
              <a:rPr lang="en-US" sz="1600" b="0" i="0" u="none" strike="noStrike" baseline="0">
                <a:latin typeface="TimesNewRomanPSMT"/>
              </a:rPr>
              <a:t>. </a:t>
            </a:r>
            <a:r>
              <a:rPr lang="en-US" sz="1600" b="1" i="1" u="none" strike="noStrike" baseline="0">
                <a:latin typeface="TimesNewRomanPSMT"/>
              </a:rPr>
              <a:t>“He was truly a giant in his field and a hero whose work saved the lives of countless Americans and their allies. He should be remembered for “his unflagging dedication to his country’s welfare and his unshakeable integrity.”</a:t>
            </a:r>
            <a:endParaRPr lang="en-US" sz="1600" b="1" i="1"/>
          </a:p>
          <a:p>
            <a:r>
              <a:rPr lang="en-US" sz="1600" b="0" i="0" u="none" strike="noStrike" baseline="0">
                <a:latin typeface="TimesNewRomanPSMT"/>
              </a:rPr>
              <a:t>Died on November 12, 1969 and buried in Arlington National Cemetery</a:t>
            </a: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25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63DCD98-E3DB-4434-BE45-F7C5BF5B9465}"/>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Index  of Coincidence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121E5C-0568-4A9A-BF3A-F97760FFC32D}"/>
                  </a:ext>
                </a:extLst>
              </p:cNvPr>
              <p:cNvSpPr>
                <a:spLocks noGrp="1"/>
              </p:cNvSpPr>
              <p:nvPr>
                <p:ph idx="1"/>
              </p:nvPr>
            </p:nvSpPr>
            <p:spPr>
              <a:xfrm>
                <a:off x="4379709" y="686862"/>
                <a:ext cx="7037591" cy="5475129"/>
              </a:xfrm>
            </p:spPr>
            <p:txBody>
              <a:bodyPr anchor="ctr">
                <a:normAutofit/>
              </a:bodyPr>
              <a:lstStyle/>
              <a:p>
                <a:r>
                  <a:rPr lang="en-US" sz="2600">
                    <a:latin typeface="Times New Roman" panose="02020603050405020304" pitchFamily="18" charset="0"/>
                    <a:cs typeface="Times New Roman" panose="02020603050405020304" pitchFamily="18" charset="0"/>
                  </a:rPr>
                  <a:t>WFF thought of really a brilliant idea of creating the methods of deciphering without guessing a single letter of the cyphertext</a:t>
                </a:r>
              </a:p>
              <a:p>
                <a:r>
                  <a:rPr lang="en-US" sz="2600">
                    <a:latin typeface="Times New Roman" panose="02020603050405020304" pitchFamily="18" charset="0"/>
                    <a:cs typeface="Times New Roman" panose="02020603050405020304" pitchFamily="18" charset="0"/>
                  </a:rPr>
                  <a:t>In 1920, he thought of using the product and sum for the probabilities in the following way</a:t>
                </a:r>
              </a:p>
              <a:p>
                <a:r>
                  <a:rPr lang="en-US" sz="2600">
                    <a:latin typeface="Times New Roman" panose="02020603050405020304" pitchFamily="18" charset="0"/>
                    <a:cs typeface="Times New Roman" panose="02020603050405020304" pitchFamily="18" charset="0"/>
                  </a:rPr>
                  <a:t>Used the product and addition rules for probabilities:</a:t>
                </a:r>
              </a:p>
              <a:p>
                <a:r>
                  <a:rPr lang="en-US" sz="2600">
                    <a:latin typeface="Times New Roman" panose="02020603050405020304" pitchFamily="18" charset="0"/>
                    <a:cs typeface="Times New Roman" panose="02020603050405020304" pitchFamily="18" charset="0"/>
                  </a:rPr>
                  <a:t>Assuming each letter has the frequency  an the next chosen     </a:t>
                </a:r>
              </a:p>
              <a:p>
                <a:pPr marL="0" indent="0">
                  <a:buNone/>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    Define  IC =  </a:t>
                </a:r>
                <a14:m>
                  <m:oMath xmlns:m="http://schemas.openxmlformats.org/officeDocument/2006/math">
                    <m:nary>
                      <m:naryPr>
                        <m:chr m:val="∑"/>
                        <m:limLoc m:val="undOvr"/>
                        <m:ctrlPr>
                          <a:rPr lang="en-US" sz="2600" b="1"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600" b="1" i="1">
                            <a:effectLst/>
                            <a:latin typeface="Cambria Math" panose="02040503050406030204" pitchFamily="18" charset="0"/>
                            <a:ea typeface="Calibri" panose="020F0502020204030204" pitchFamily="34" charset="0"/>
                            <a:cs typeface="Times New Roman" panose="02020603050405020304" pitchFamily="18" charset="0"/>
                          </a:rPr>
                          <m:t>𝒊</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𝟎</m:t>
                        </m:r>
                      </m:sub>
                      <m:sup>
                        <m:r>
                          <a:rPr lang="en-US" sz="2600" b="1" i="1">
                            <a:effectLst/>
                            <a:latin typeface="Cambria Math" panose="02040503050406030204" pitchFamily="18" charset="0"/>
                            <a:ea typeface="Calibri" panose="020F0502020204030204" pitchFamily="34" charset="0"/>
                            <a:cs typeface="Times New Roman" panose="02020603050405020304" pitchFamily="18" charset="0"/>
                          </a:rPr>
                          <m:t>𝟐𝟓</m:t>
                        </m:r>
                      </m:sup>
                      <m:e>
                        <m:f>
                          <m:fPr>
                            <m:ctrlPr>
                              <a:rPr lang="en-US" sz="26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600" b="1" i="1">
                                    <a:effectLst/>
                                    <a:latin typeface="Cambria Math" panose="02040503050406030204" pitchFamily="18" charset="0"/>
                                    <a:ea typeface="Calibri" panose="020F0502020204030204" pitchFamily="34" charset="0"/>
                                    <a:cs typeface="Times New Roman" panose="02020603050405020304" pitchFamily="18" charset="0"/>
                                  </a:rPr>
                                  <m:t>𝒇</m:t>
                                </m:r>
                              </m:e>
                              <m:sub>
                                <m:r>
                                  <a:rPr lang="en-US" sz="2600" b="1" i="1">
                                    <a:effectLst/>
                                    <a:latin typeface="Cambria Math" panose="02040503050406030204" pitchFamily="18" charset="0"/>
                                    <a:ea typeface="Calibri" panose="020F0502020204030204" pitchFamily="34" charset="0"/>
                                    <a:cs typeface="Times New Roman" panose="02020603050405020304" pitchFamily="18" charset="0"/>
                                  </a:rPr>
                                  <m:t>𝒊</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  </m:t>
                                </m:r>
                              </m:sub>
                            </m:sSub>
                            <m:r>
                              <a:rPr lang="en-US" sz="2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600" b="1" i="1">
                                    <a:effectLst/>
                                    <a:latin typeface="Cambria Math" panose="02040503050406030204" pitchFamily="18" charset="0"/>
                                    <a:ea typeface="Calibri" panose="020F0502020204030204" pitchFamily="34" charset="0"/>
                                    <a:cs typeface="Times New Roman" panose="02020603050405020304" pitchFamily="18" charset="0"/>
                                  </a:rPr>
                                  <m:t>𝒇</m:t>
                                </m:r>
                              </m:e>
                              <m:sub>
                                <m:r>
                                  <a:rPr lang="en-US" sz="2600" b="1" i="1">
                                    <a:effectLst/>
                                    <a:latin typeface="Cambria Math" panose="02040503050406030204" pitchFamily="18" charset="0"/>
                                    <a:ea typeface="Calibri" panose="020F0502020204030204" pitchFamily="34" charset="0"/>
                                    <a:cs typeface="Times New Roman" panose="02020603050405020304" pitchFamily="18" charset="0"/>
                                  </a:rPr>
                                  <m:t>𝒊</m:t>
                                </m:r>
                              </m:sub>
                            </m:sSub>
                            <m:r>
                              <a:rPr lang="en-US" sz="2600" b="1" i="1">
                                <a:effectLst/>
                                <a:latin typeface="Cambria Math" panose="02040503050406030204" pitchFamily="18" charset="0"/>
                                <a:ea typeface="Calibri" panose="020F0502020204030204" pitchFamily="34" charset="0"/>
                                <a:cs typeface="Times New Roman" panose="02020603050405020304" pitchFamily="18" charset="0"/>
                              </a:rPr>
                              <m:t>−</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6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600" b="1" i="1">
                                <a:effectLst/>
                                <a:latin typeface="Cambria Math" panose="02040503050406030204" pitchFamily="18" charset="0"/>
                                <a:ea typeface="Calibri" panose="020F0502020204030204" pitchFamily="34" charset="0"/>
                                <a:cs typeface="Times New Roman" panose="02020603050405020304" pitchFamily="18" charset="0"/>
                              </a:rPr>
                              <m:t>)</m:t>
                            </m:r>
                          </m:den>
                        </m:f>
                      </m:e>
                    </m:nary>
                    <m:r>
                      <a:rPr lang="en-US" sz="2600" b="1"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600" b="1">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600" b="1">
                  <a:latin typeface="Times New Roman" panose="02020603050405020304" pitchFamily="18" charset="0"/>
                  <a:cs typeface="Times New Roman" panose="02020603050405020304" pitchFamily="18" charset="0"/>
                </a:endParaRPr>
              </a:p>
              <a:p>
                <a:endParaRPr lang="en-US" sz="260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53121E5C-0568-4A9A-BF3A-F97760FFC32D}"/>
                  </a:ext>
                </a:extLst>
              </p:cNvPr>
              <p:cNvSpPr>
                <a:spLocks noGrp="1" noRot="1" noChangeAspect="1" noMove="1" noResize="1" noEditPoints="1" noAdjustHandles="1" noChangeArrowheads="1" noChangeShapeType="1" noTextEdit="1"/>
              </p:cNvSpPr>
              <p:nvPr>
                <p:ph idx="1"/>
              </p:nvPr>
            </p:nvSpPr>
            <p:spPr>
              <a:xfrm>
                <a:off x="4379709" y="686862"/>
                <a:ext cx="7037591" cy="5475129"/>
              </a:xfrm>
              <a:blipFill>
                <a:blip r:embed="rId2"/>
                <a:stretch>
                  <a:fillRect l="-1299" t="-557" r="-1126"/>
                </a:stretch>
              </a:blipFill>
            </p:spPr>
            <p:txBody>
              <a:bodyPr/>
              <a:lstStyle/>
              <a:p>
                <a:r>
                  <a:rPr lang="en-US">
                    <a:noFill/>
                  </a:rPr>
                  <a:t> </a:t>
                </a:r>
              </a:p>
            </p:txBody>
          </p:sp>
        </mc:Fallback>
      </mc:AlternateContent>
    </p:spTree>
    <p:extLst>
      <p:ext uri="{BB962C8B-B14F-4D97-AF65-F5344CB8AC3E}">
        <p14:creationId xmlns:p14="http://schemas.microsoft.com/office/powerpoint/2010/main" val="63418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3F8300C-194C-48B9-8CF8-32D49C63ED0E}"/>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William Frederick Friedman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0BCF81-6FD1-452D-8A4E-E1A9E2BC02B8}"/>
              </a:ext>
            </a:extLst>
          </p:cNvPr>
          <p:cNvSpPr>
            <a:spLocks noGrp="1"/>
          </p:cNvSpPr>
          <p:nvPr>
            <p:ph idx="1"/>
          </p:nvPr>
        </p:nvSpPr>
        <p:spPr>
          <a:xfrm>
            <a:off x="4379709" y="686862"/>
            <a:ext cx="7037591" cy="5475129"/>
          </a:xfrm>
        </p:spPr>
        <p:txBody>
          <a:bodyPr anchor="ctr">
            <a:normAutofit/>
          </a:bodyPr>
          <a:lstStyle/>
          <a:p>
            <a:r>
              <a:rPr lang="en-US" sz="2600">
                <a:latin typeface="Times New Roman" panose="02020603050405020304" pitchFamily="18" charset="0"/>
                <a:cs typeface="Times New Roman" panose="02020603050405020304" pitchFamily="18" charset="0"/>
              </a:rPr>
              <a:t>William Friedman is often called the father of American Cryptology</a:t>
            </a:r>
          </a:p>
          <a:p>
            <a:r>
              <a:rPr lang="en-US" sz="2600">
                <a:latin typeface="Times New Roman" panose="02020603050405020304" pitchFamily="18" charset="0"/>
                <a:cs typeface="Times New Roman" panose="02020603050405020304" pitchFamily="18" charset="0"/>
              </a:rPr>
              <a:t>Pioneer in the field</a:t>
            </a:r>
          </a:p>
          <a:p>
            <a:r>
              <a:rPr lang="en-US" sz="2600">
                <a:latin typeface="Times New Roman" panose="02020603050405020304" pitchFamily="18" charset="0"/>
                <a:cs typeface="Times New Roman" panose="02020603050405020304" pitchFamily="18" charset="0"/>
              </a:rPr>
              <a:t>Hard working and ethical man. </a:t>
            </a:r>
            <a:r>
              <a:rPr lang="en-US" sz="2600" b="0" i="0" u="none" strike="noStrike" baseline="0">
                <a:latin typeface="Times New Roman" panose="02020603050405020304" pitchFamily="18" charset="0"/>
                <a:cs typeface="Times New Roman" panose="02020603050405020304" pitchFamily="18" charset="0"/>
              </a:rPr>
              <a:t>Herman Wouk: </a:t>
            </a:r>
            <a:r>
              <a:rPr lang="en-US" sz="2600" b="0" i="1" u="none" strike="noStrike" baseline="0">
                <a:latin typeface="Times New Roman" panose="02020603050405020304" pitchFamily="18" charset="0"/>
                <a:cs typeface="Times New Roman" panose="02020603050405020304" pitchFamily="18" charset="0"/>
              </a:rPr>
              <a:t>“His effect on world history was incalculable, greater than kings and captains. Yet what a modest man.”</a:t>
            </a:r>
            <a:endParaRPr lang="en-US" sz="2600" i="1">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Great contributions to cryptanalysis </a:t>
            </a:r>
          </a:p>
          <a:p>
            <a:r>
              <a:rPr lang="en-US" sz="2600">
                <a:latin typeface="Times New Roman" panose="02020603050405020304" pitchFamily="18" charset="0"/>
                <a:cs typeface="Times New Roman" panose="02020603050405020304" pitchFamily="18" charset="0"/>
              </a:rPr>
              <a:t>First to use a statistical formula to aid deciphering</a:t>
            </a:r>
          </a:p>
          <a:p>
            <a:r>
              <a:rPr lang="en-US" sz="2600">
                <a:latin typeface="Times New Roman" panose="02020603050405020304" pitchFamily="18" charset="0"/>
                <a:cs typeface="Times New Roman" panose="02020603050405020304" pitchFamily="18" charset="0"/>
              </a:rPr>
              <a:t>Wife Elisebeth Friedman: </a:t>
            </a:r>
            <a:r>
              <a:rPr lang="en-US" sz="2600" b="0" i="1" u="none" strike="noStrike" baseline="0">
                <a:latin typeface="Times New Roman" panose="02020603050405020304" pitchFamily="18" charset="0"/>
                <a:cs typeface="Times New Roman" panose="02020603050405020304" pitchFamily="18" charset="0"/>
              </a:rPr>
              <a:t>“Next to his passionate devotion to his country, the ruling precept of his life was KNOWLEDGE IS POWER.”</a:t>
            </a:r>
            <a:endParaRPr lang="en-US" sz="2600" i="1">
              <a:latin typeface="Times New Roman" panose="02020603050405020304" pitchFamily="18" charset="0"/>
              <a:cs typeface="Times New Roman" panose="02020603050405020304" pitchFamily="18" charset="0"/>
            </a:endParaRPr>
          </a:p>
          <a:p>
            <a:endParaRPr lang="en-US" sz="2600"/>
          </a:p>
        </p:txBody>
      </p:sp>
    </p:spTree>
    <p:extLst>
      <p:ext uri="{BB962C8B-B14F-4D97-AF65-F5344CB8AC3E}">
        <p14:creationId xmlns:p14="http://schemas.microsoft.com/office/powerpoint/2010/main" val="353289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F2CB06-3518-448D-A71D-2CB1047EEC3C}"/>
              </a:ext>
            </a:extLst>
          </p:cNvPr>
          <p:cNvSpPr>
            <a:spLocks noGrp="1"/>
          </p:cNvSpPr>
          <p:nvPr>
            <p:ph type="title"/>
          </p:nvPr>
        </p:nvSpPr>
        <p:spPr>
          <a:xfrm>
            <a:off x="788466" y="780655"/>
            <a:ext cx="3751662" cy="3261168"/>
          </a:xfrm>
        </p:spPr>
        <p:txBody>
          <a:bodyPr>
            <a:normAutofit/>
          </a:bodyPr>
          <a:lstStyle/>
          <a:p>
            <a:r>
              <a:rPr lang="en-US">
                <a:solidFill>
                  <a:srgbClr val="FFFFFF"/>
                </a:solidFill>
              </a:rPr>
              <a:t>Expected number of Coincidence in Random Text</a:t>
            </a:r>
          </a:p>
        </p:txBody>
      </p:sp>
      <p:sp>
        <p:nvSpPr>
          <p:cNvPr id="36" name="Rectangle 3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36C5630-8551-41DF-81F8-5FD9F180BB27}"/>
              </a:ext>
            </a:extLst>
          </p:cNvPr>
          <p:cNvPicPr>
            <a:picLocks noChangeAspect="1"/>
          </p:cNvPicPr>
          <p:nvPr/>
        </p:nvPicPr>
        <p:blipFill>
          <a:blip r:embed="rId2"/>
          <a:stretch>
            <a:fillRect/>
          </a:stretch>
        </p:blipFill>
        <p:spPr>
          <a:xfrm>
            <a:off x="458920" y="5139058"/>
            <a:ext cx="6675119" cy="633530"/>
          </a:xfrm>
          <a:prstGeom prst="rect">
            <a:avLst/>
          </a:prstGeom>
        </p:spPr>
      </p:pic>
      <p:sp>
        <p:nvSpPr>
          <p:cNvPr id="40" name="Rectangle 3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0A1115-5489-4510-8157-13036A322C81}"/>
              </a:ext>
            </a:extLst>
          </p:cNvPr>
          <p:cNvSpPr>
            <a:spLocks noGrp="1"/>
          </p:cNvSpPr>
          <p:nvPr>
            <p:ph idx="1"/>
          </p:nvPr>
        </p:nvSpPr>
        <p:spPr>
          <a:xfrm>
            <a:off x="7761639" y="900442"/>
            <a:ext cx="3514088" cy="5048417"/>
          </a:xfrm>
        </p:spPr>
        <p:txBody>
          <a:bodyPr anchor="ctr">
            <a:normAutofit/>
          </a:bodyPr>
          <a:lstStyle/>
          <a:p>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80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Assume each letter is random  with probability p</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i, </a:t>
            </a:r>
            <a:r>
              <a:rPr lang="en-US" sz="2000">
                <a:effectLst/>
                <a:latin typeface="Times New Roman" panose="02020603050405020304" pitchFamily="18" charset="0"/>
                <a:ea typeface="Calibri" panose="020F0502020204030204" pitchFamily="34" charset="0"/>
              </a:rPr>
              <a:t>IC</a:t>
            </a:r>
            <a:r>
              <a:rPr lang="en-US" sz="2000" baseline="-25000">
                <a:effectLst/>
                <a:latin typeface="Times New Roman" panose="02020603050405020304" pitchFamily="18" charset="0"/>
                <a:ea typeface="Calibri" panose="020F0502020204030204" pitchFamily="34" charset="0"/>
              </a:rPr>
              <a:t>random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 the sum of probabilities for each pair of letters: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mj-lt"/>
              <a:buAutoNum type="alphaLcParenR"/>
            </a:pP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mj-lt"/>
              <a:buAutoNum type="alphaLcParenR"/>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Friedman pointed out that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IC</a:t>
            </a:r>
            <a:r>
              <a:rPr lang="en-US" sz="2000" b="1" baseline="-25000" dirty="0">
                <a:effectLst/>
                <a:latin typeface="Times New Roman" panose="02020603050405020304" pitchFamily="18" charset="0"/>
                <a:ea typeface="Calibri" panose="020F0502020204030204" pitchFamily="34" charset="0"/>
                <a:cs typeface="Times New Roman" panose="02020603050405020304" pitchFamily="18" charset="0"/>
              </a:rPr>
              <a:t> random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a:effectLst/>
                <a:latin typeface="Times New Roman" panose="02020603050405020304" pitchFamily="18" charset="0"/>
                <a:ea typeface="Calibri" panose="020F0502020204030204" pitchFamily="34" charset="0"/>
                <a:cs typeface="Times New Roman" panose="02020603050405020304" pitchFamily="18" charset="0"/>
              </a:rPr>
              <a:t>IC</a:t>
            </a:r>
            <a:r>
              <a:rPr lang="en-US" sz="2000" b="1" baseline="-25000">
                <a:effectLst/>
                <a:latin typeface="Times New Roman" panose="02020603050405020304" pitchFamily="18" charset="0"/>
                <a:ea typeface="Calibri" panose="020F0502020204030204" pitchFamily="34" charset="0"/>
                <a:cs typeface="Times New Roman" panose="02020603050405020304" pitchFamily="18" charset="0"/>
              </a:rPr>
              <a:t>r</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 .0385</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corresponds to polyalphabetic deciphering, when a random letters used for encoding, for example in a “look up table”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Tree>
    <p:extLst>
      <p:ext uri="{BB962C8B-B14F-4D97-AF65-F5344CB8AC3E}">
        <p14:creationId xmlns:p14="http://schemas.microsoft.com/office/powerpoint/2010/main" val="118789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6C0C863-ED64-41BC-A161-11DE77BEFBD9}"/>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Expected Frequencies in English Text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23A60A-6881-4C84-94A4-C63EABE2089C}"/>
              </a:ext>
            </a:extLst>
          </p:cNvPr>
          <p:cNvSpPr>
            <a:spLocks noGrp="1"/>
          </p:cNvSpPr>
          <p:nvPr>
            <p:ph idx="1"/>
          </p:nvPr>
        </p:nvSpPr>
        <p:spPr>
          <a:xfrm>
            <a:off x="4379709" y="686862"/>
            <a:ext cx="7037591" cy="5475129"/>
          </a:xfrm>
        </p:spPr>
        <p:txBody>
          <a:bodyPr anchor="ctr">
            <a:normAutofit/>
          </a:bodyPr>
          <a:lstStyle/>
          <a:p>
            <a:r>
              <a:rPr lang="en-US" sz="2600">
                <a:latin typeface="Times New Roman" panose="02020603050405020304" pitchFamily="18" charset="0"/>
                <a:cs typeface="Times New Roman" panose="02020603050405020304" pitchFamily="18" charset="0"/>
              </a:rPr>
              <a:t>In the meantime,  monoalphabetic encipherment results in </a:t>
            </a:r>
          </a:p>
          <a:p>
            <a:pPr marL="0" indent="0">
              <a:buNone/>
            </a:pPr>
            <a:r>
              <a:rPr lang="en-US" sz="2600">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IC</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p</a:t>
            </a:r>
            <a:r>
              <a:rPr lang="en-US" sz="2600">
                <a:effectLst/>
                <a:latin typeface="Times New Roman" panose="02020603050405020304" pitchFamily="18" charset="0"/>
                <a:ea typeface="Calibri" panose="020F0502020204030204" pitchFamily="34" charset="0"/>
                <a:cs typeface="Times New Roman" panose="02020603050405020304" pitchFamily="18" charset="0"/>
              </a:rPr>
              <a:t>  =  fr</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a</a:t>
            </a:r>
            <a:r>
              <a:rPr lang="en-US" sz="2600">
                <a:effectLst/>
                <a:latin typeface="Times New Roman" panose="02020603050405020304" pitchFamily="18" charset="0"/>
                <a:ea typeface="Calibri" panose="020F0502020204030204" pitchFamily="34" charset="0"/>
                <a:cs typeface="Times New Roman" panose="02020603050405020304" pitchFamily="18" charset="0"/>
              </a:rPr>
              <a:t> fr</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a + </a:t>
            </a:r>
            <a:r>
              <a:rPr lang="en-US" sz="2600">
                <a:effectLst/>
                <a:latin typeface="Times New Roman" panose="02020603050405020304" pitchFamily="18" charset="0"/>
                <a:ea typeface="Calibri" panose="020F0502020204030204" pitchFamily="34" charset="0"/>
                <a:cs typeface="Times New Roman" panose="02020603050405020304" pitchFamily="18" charset="0"/>
              </a:rPr>
              <a:t>fr</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b</a:t>
            </a:r>
            <a:r>
              <a:rPr lang="en-US" sz="2600">
                <a:effectLst/>
                <a:latin typeface="Times New Roman" panose="02020603050405020304" pitchFamily="18" charset="0"/>
                <a:ea typeface="Calibri" panose="020F0502020204030204" pitchFamily="34" charset="0"/>
                <a:cs typeface="Times New Roman" panose="02020603050405020304" pitchFamily="18" charset="0"/>
              </a:rPr>
              <a:t> fr</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b </a:t>
            </a:r>
            <a:r>
              <a:rPr lang="en-US" sz="2600">
                <a:effectLst/>
                <a:latin typeface="Times New Roman" panose="02020603050405020304" pitchFamily="18" charset="0"/>
                <a:ea typeface="Calibri" panose="020F0502020204030204" pitchFamily="34" charset="0"/>
                <a:cs typeface="Times New Roman" panose="02020603050405020304" pitchFamily="18" charset="0"/>
              </a:rPr>
              <a:t>+… +  fr</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z</a:t>
            </a:r>
            <a:r>
              <a:rPr lang="en-US" sz="2600">
                <a:effectLst/>
                <a:latin typeface="Times New Roman" panose="02020603050405020304" pitchFamily="18" charset="0"/>
                <a:ea typeface="Calibri" panose="020F0502020204030204" pitchFamily="34" charset="0"/>
                <a:cs typeface="Times New Roman" panose="02020603050405020304" pitchFamily="18" charset="0"/>
              </a:rPr>
              <a:t> fr</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z</a:t>
            </a:r>
            <a:r>
              <a:rPr lang="en-US" sz="2600">
                <a:effectLst/>
                <a:latin typeface="Times New Roman" panose="02020603050405020304" pitchFamily="18" charset="0"/>
                <a:ea typeface="Calibri" panose="020F0502020204030204" pitchFamily="34" charset="0"/>
                <a:cs typeface="Times New Roman" panose="02020603050405020304" pitchFamily="18" charset="0"/>
              </a:rPr>
              <a:t> = .0667 – the expected number of coincidence in English text</a:t>
            </a:r>
          </a:p>
          <a:p>
            <a:pPr marL="0" indent="0">
              <a:buNone/>
            </a:pP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600">
                <a:effectLst/>
                <a:latin typeface="Times New Roman" panose="02020603050405020304" pitchFamily="18" charset="0"/>
                <a:ea typeface="Calibri" panose="020F0502020204030204" pitchFamily="34" charset="0"/>
                <a:cs typeface="Times New Roman" panose="02020603050405020304" pitchFamily="18" charset="0"/>
              </a:rPr>
              <a:t> where fr</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a</a:t>
            </a:r>
            <a:r>
              <a:rPr lang="en-US" sz="2600">
                <a:effectLst/>
                <a:latin typeface="Times New Roman" panose="02020603050405020304" pitchFamily="18" charset="0"/>
                <a:ea typeface="Calibri" panose="020F0502020204030204" pitchFamily="34" charset="0"/>
                <a:cs typeface="Times New Roman" panose="02020603050405020304" pitchFamily="18" charset="0"/>
              </a:rPr>
              <a:t> = .0812 is the known relative frequency </a:t>
            </a:r>
            <a:r>
              <a:rPr lang="en-US" sz="2600">
                <a:latin typeface="Times New Roman" panose="02020603050405020304" pitchFamily="18" charset="0"/>
                <a:ea typeface="Calibri" panose="020F0502020204030204" pitchFamily="34" charset="0"/>
                <a:cs typeface="Times New Roman" panose="02020603050405020304" pitchFamily="18" charset="0"/>
              </a:rPr>
              <a:t>of “a” ,  </a:t>
            </a:r>
            <a:r>
              <a:rPr lang="en-US" sz="2600">
                <a:effectLst/>
                <a:latin typeface="Times New Roman" panose="02020603050405020304" pitchFamily="18" charset="0"/>
                <a:ea typeface="Calibri" panose="020F0502020204030204" pitchFamily="34" charset="0"/>
                <a:cs typeface="Times New Roman" panose="02020603050405020304" pitchFamily="18" charset="0"/>
              </a:rPr>
              <a:t>fr</a:t>
            </a:r>
            <a:r>
              <a:rPr lang="en-US" sz="2600" baseline="-25000">
                <a:latin typeface="Times New Roman" panose="02020603050405020304" pitchFamily="18" charset="0"/>
                <a:ea typeface="Calibri" panose="020F0502020204030204" pitchFamily="34" charset="0"/>
                <a:cs typeface="Times New Roman" panose="02020603050405020304" pitchFamily="18" charset="0"/>
              </a:rPr>
              <a:t>b</a:t>
            </a:r>
            <a:r>
              <a:rPr lang="en-US" sz="2600">
                <a:effectLst/>
                <a:latin typeface="Times New Roman" panose="02020603050405020304" pitchFamily="18" charset="0"/>
                <a:ea typeface="Calibri" panose="020F0502020204030204" pitchFamily="34" charset="0"/>
                <a:cs typeface="Times New Roman" panose="02020603050405020304" pitchFamily="18" charset="0"/>
              </a:rPr>
              <a:t> = .0149, and so on </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600"/>
          </a:p>
        </p:txBody>
      </p:sp>
    </p:spTree>
    <p:extLst>
      <p:ext uri="{BB962C8B-B14F-4D97-AF65-F5344CB8AC3E}">
        <p14:creationId xmlns:p14="http://schemas.microsoft.com/office/powerpoint/2010/main" val="3005101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3815FE-BDB2-47D2-BE8A-FC1DB196F5AD}"/>
              </a:ext>
            </a:extLst>
          </p:cNvPr>
          <p:cNvSpPr>
            <a:spLocks noGrp="1"/>
          </p:cNvSpPr>
          <p:nvPr>
            <p:ph type="title"/>
          </p:nvPr>
        </p:nvSpPr>
        <p:spPr>
          <a:xfrm>
            <a:off x="731520" y="1115568"/>
            <a:ext cx="3364992" cy="2843784"/>
          </a:xfrm>
        </p:spPr>
        <p:txBody>
          <a:bodyPr vert="horz" lIns="91440" tIns="45720" rIns="91440" bIns="45720" rtlCol="0" anchor="ctr">
            <a:normAutofit/>
          </a:bodyPr>
          <a:lstStyle/>
          <a:p>
            <a:r>
              <a:rPr lang="en-US" sz="4600" kern="1200">
                <a:solidFill>
                  <a:srgbClr val="FFFFFF"/>
                </a:solidFill>
                <a:latin typeface="+mj-lt"/>
                <a:ea typeface="+mj-ea"/>
                <a:cs typeface="+mj-cs"/>
              </a:rPr>
              <a:t>Frequencies Distribution based on 40000 words</a:t>
            </a:r>
          </a:p>
        </p:txBody>
      </p:sp>
      <p:sp>
        <p:nvSpPr>
          <p:cNvPr id="24" name="Rectangle 2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44A05C6A-BC45-40BC-A18D-CB071BD16AEA}"/>
              </a:ext>
            </a:extLst>
          </p:cNvPr>
          <p:cNvGraphicFramePr>
            <a:graphicFrameLocks noGrp="1"/>
          </p:cNvGraphicFramePr>
          <p:nvPr>
            <p:ph idx="1"/>
            <p:extLst>
              <p:ext uri="{D42A27DB-BD31-4B8C-83A1-F6EECF244321}">
                <p14:modId xmlns:p14="http://schemas.microsoft.com/office/powerpoint/2010/main" val="615930277"/>
              </p:ext>
            </p:extLst>
          </p:nvPr>
        </p:nvGraphicFramePr>
        <p:xfrm>
          <a:off x="5183863" y="672149"/>
          <a:ext cx="5875517" cy="5511840"/>
        </p:xfrm>
        <a:graphic>
          <a:graphicData uri="http://schemas.openxmlformats.org/drawingml/2006/table">
            <a:tbl>
              <a:tblPr firstRow="1" firstCol="1" bandRow="1">
                <a:noFill/>
                <a:tableStyleId>{5C22544A-7EE6-4342-B048-85BDC9FD1C3A}</a:tableStyleId>
              </a:tblPr>
              <a:tblGrid>
                <a:gridCol w="1295634">
                  <a:extLst>
                    <a:ext uri="{9D8B030D-6E8A-4147-A177-3AD203B41FA5}">
                      <a16:colId xmlns:a16="http://schemas.microsoft.com/office/drawing/2014/main" val="1813245676"/>
                    </a:ext>
                  </a:extLst>
                </a:gridCol>
                <a:gridCol w="1281681">
                  <a:extLst>
                    <a:ext uri="{9D8B030D-6E8A-4147-A177-3AD203B41FA5}">
                      <a16:colId xmlns:a16="http://schemas.microsoft.com/office/drawing/2014/main" val="956510542"/>
                    </a:ext>
                  </a:extLst>
                </a:gridCol>
                <a:gridCol w="527765">
                  <a:extLst>
                    <a:ext uri="{9D8B030D-6E8A-4147-A177-3AD203B41FA5}">
                      <a16:colId xmlns:a16="http://schemas.microsoft.com/office/drawing/2014/main" val="804134733"/>
                    </a:ext>
                  </a:extLst>
                </a:gridCol>
                <a:gridCol w="1295634">
                  <a:extLst>
                    <a:ext uri="{9D8B030D-6E8A-4147-A177-3AD203B41FA5}">
                      <a16:colId xmlns:a16="http://schemas.microsoft.com/office/drawing/2014/main" val="4056606778"/>
                    </a:ext>
                  </a:extLst>
                </a:gridCol>
                <a:gridCol w="1474803">
                  <a:extLst>
                    <a:ext uri="{9D8B030D-6E8A-4147-A177-3AD203B41FA5}">
                      <a16:colId xmlns:a16="http://schemas.microsoft.com/office/drawing/2014/main" val="1845010321"/>
                    </a:ext>
                  </a:extLst>
                </a:gridCol>
              </a:tblGrid>
              <a:tr h="223856">
                <a:tc>
                  <a:txBody>
                    <a:bodyPr/>
                    <a:lstStyle/>
                    <a:p>
                      <a:pPr marL="0" marR="0">
                        <a:lnSpc>
                          <a:spcPct val="107000"/>
                        </a:lnSpc>
                        <a:spcBef>
                          <a:spcPts val="0"/>
                        </a:spcBef>
                        <a:spcAft>
                          <a:spcPts val="0"/>
                        </a:spcAft>
                      </a:pPr>
                      <a:r>
                        <a:rPr lang="en-US" sz="800" b="0" cap="all" spc="150">
                          <a:solidFill>
                            <a:schemeClr val="lt1"/>
                          </a:solidFill>
                          <a:effectLst/>
                        </a:rPr>
                        <a:t>Letter</a:t>
                      </a:r>
                      <a:endParaRPr lang="en-US" sz="8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lnL>
                    <a:lnR w="12700" cmpd="sng">
                      <a:noFill/>
                    </a:lnR>
                    <a:lnT w="12700" cmpd="sng">
                      <a:noFill/>
                    </a:lnT>
                    <a:lnB w="38100" cmpd="sng">
                      <a:noFill/>
                    </a:lnB>
                    <a:solidFill>
                      <a:srgbClr val="505356"/>
                    </a:solidFill>
                  </a:tcPr>
                </a:tc>
                <a:tc>
                  <a:txBody>
                    <a:bodyPr/>
                    <a:lstStyle/>
                    <a:p>
                      <a:pPr marL="0" marR="0">
                        <a:lnSpc>
                          <a:spcPct val="107000"/>
                        </a:lnSpc>
                        <a:spcBef>
                          <a:spcPts val="0"/>
                        </a:spcBef>
                        <a:spcAft>
                          <a:spcPts val="0"/>
                        </a:spcAft>
                      </a:pPr>
                      <a:r>
                        <a:rPr lang="en-US" sz="800" b="0" cap="all" spc="150">
                          <a:solidFill>
                            <a:schemeClr val="lt1"/>
                          </a:solidFill>
                          <a:effectLst/>
                        </a:rPr>
                        <a:t>Count</a:t>
                      </a:r>
                      <a:endParaRPr lang="en-US" sz="8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lnL>
                    <a:lnR w="12700" cmpd="sng">
                      <a:noFill/>
                    </a:lnR>
                    <a:lnT w="12700" cmpd="sng">
                      <a:noFill/>
                    </a:lnT>
                    <a:lnB w="38100" cmpd="sng">
                      <a:noFill/>
                    </a:lnB>
                    <a:solidFill>
                      <a:srgbClr val="505356"/>
                    </a:solidFill>
                  </a:tcPr>
                </a:tc>
                <a:tc>
                  <a:txBody>
                    <a:bodyPr/>
                    <a:lstStyle/>
                    <a:p>
                      <a:pPr marL="0" marR="0" algn="r">
                        <a:lnSpc>
                          <a:spcPct val="107000"/>
                        </a:lnSpc>
                        <a:spcBef>
                          <a:spcPts val="0"/>
                        </a:spcBef>
                        <a:spcAft>
                          <a:spcPts val="0"/>
                        </a:spcAft>
                      </a:pPr>
                      <a:r>
                        <a:rPr lang="en-US" sz="800" b="0" cap="all" spc="150">
                          <a:solidFill>
                            <a:schemeClr val="lt1"/>
                          </a:solidFill>
                          <a:effectLst/>
                        </a:rPr>
                        <a:t> </a:t>
                      </a:r>
                      <a:endParaRPr lang="en-US" sz="8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lnL>
                    <a:lnR w="12700" cmpd="sng">
                      <a:noFill/>
                    </a:lnR>
                    <a:lnT w="12700" cmpd="sng">
                      <a:noFill/>
                    </a:lnT>
                    <a:lnB w="38100" cmpd="sng">
                      <a:noFill/>
                    </a:lnB>
                    <a:solidFill>
                      <a:srgbClr val="505356"/>
                    </a:solidFill>
                  </a:tcPr>
                </a:tc>
                <a:tc>
                  <a:txBody>
                    <a:bodyPr/>
                    <a:lstStyle/>
                    <a:p>
                      <a:pPr marL="0" marR="0">
                        <a:lnSpc>
                          <a:spcPct val="107000"/>
                        </a:lnSpc>
                        <a:spcBef>
                          <a:spcPts val="0"/>
                        </a:spcBef>
                        <a:spcAft>
                          <a:spcPts val="0"/>
                        </a:spcAft>
                      </a:pPr>
                      <a:r>
                        <a:rPr lang="en-US" sz="800" b="0" cap="all" spc="150">
                          <a:solidFill>
                            <a:schemeClr val="lt1"/>
                          </a:solidFill>
                          <a:effectLst/>
                        </a:rPr>
                        <a:t>Letter</a:t>
                      </a:r>
                      <a:endParaRPr lang="en-US" sz="8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lnL>
                    <a:lnR w="12700" cmpd="sng">
                      <a:noFill/>
                    </a:lnR>
                    <a:lnT w="12700" cmpd="sng">
                      <a:noFill/>
                    </a:lnT>
                    <a:lnB w="38100" cmpd="sng">
                      <a:noFill/>
                    </a:lnB>
                    <a:solidFill>
                      <a:srgbClr val="505356"/>
                    </a:solidFill>
                  </a:tcPr>
                </a:tc>
                <a:tc>
                  <a:txBody>
                    <a:bodyPr/>
                    <a:lstStyle/>
                    <a:p>
                      <a:pPr marL="0" marR="0">
                        <a:lnSpc>
                          <a:spcPct val="107000"/>
                        </a:lnSpc>
                        <a:spcBef>
                          <a:spcPts val="0"/>
                        </a:spcBef>
                        <a:spcAft>
                          <a:spcPts val="0"/>
                        </a:spcAft>
                      </a:pPr>
                      <a:r>
                        <a:rPr lang="en-US" sz="800" b="0" cap="all" spc="150">
                          <a:solidFill>
                            <a:schemeClr val="lt1"/>
                          </a:solidFill>
                          <a:effectLst/>
                        </a:rPr>
                        <a:t>Frequency</a:t>
                      </a:r>
                      <a:endParaRPr lang="en-US" sz="800" b="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295569548"/>
                  </a:ext>
                </a:extLst>
              </a:tr>
              <a:tr h="203384">
                <a:tc>
                  <a:txBody>
                    <a:bodyPr/>
                    <a:lstStyle/>
                    <a:p>
                      <a:pPr marL="0" marR="0">
                        <a:lnSpc>
                          <a:spcPct val="107000"/>
                        </a:lnSpc>
                        <a:spcBef>
                          <a:spcPts val="0"/>
                        </a:spcBef>
                        <a:spcAft>
                          <a:spcPts val="0"/>
                        </a:spcAft>
                      </a:pPr>
                      <a:r>
                        <a:rPr lang="en-US" sz="700" b="1" cap="none" spc="0">
                          <a:solidFill>
                            <a:schemeClr val="tx1"/>
                          </a:solidFill>
                          <a:effectLst/>
                        </a:rPr>
                        <a:t>E</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38100" cmpd="sng">
                      <a:noFill/>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21912</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38100" cmpd="sng">
                      <a:noFill/>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38100" cmpd="sng">
                      <a:noFill/>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E</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38100" cmpd="sng">
                      <a:noFill/>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12.02</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5427836"/>
                  </a:ext>
                </a:extLst>
              </a:tr>
              <a:tr h="203384">
                <a:tc>
                  <a:txBody>
                    <a:bodyPr/>
                    <a:lstStyle/>
                    <a:p>
                      <a:pPr marL="0" marR="0">
                        <a:lnSpc>
                          <a:spcPct val="107000"/>
                        </a:lnSpc>
                        <a:spcBef>
                          <a:spcPts val="0"/>
                        </a:spcBef>
                        <a:spcAft>
                          <a:spcPts val="0"/>
                        </a:spcAft>
                      </a:pPr>
                      <a:r>
                        <a:rPr lang="en-US" sz="700" b="1" cap="none" spc="0">
                          <a:solidFill>
                            <a:schemeClr val="tx1"/>
                          </a:solidFill>
                          <a:effectLst/>
                        </a:rPr>
                        <a:t>T</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16587</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T</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9.10</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145540733"/>
                  </a:ext>
                </a:extLst>
              </a:tr>
              <a:tr h="203384">
                <a:tc>
                  <a:txBody>
                    <a:bodyPr/>
                    <a:lstStyle/>
                    <a:p>
                      <a:pPr marL="0" marR="0">
                        <a:lnSpc>
                          <a:spcPct val="107000"/>
                        </a:lnSpc>
                        <a:spcBef>
                          <a:spcPts val="0"/>
                        </a:spcBef>
                        <a:spcAft>
                          <a:spcPts val="0"/>
                        </a:spcAft>
                      </a:pPr>
                      <a:r>
                        <a:rPr lang="en-US" sz="700" b="1" cap="none" spc="0">
                          <a:solidFill>
                            <a:schemeClr val="tx1"/>
                          </a:solidFill>
                          <a:effectLst/>
                        </a:rPr>
                        <a:t>A</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14810</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A</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8.12</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20486751"/>
                  </a:ext>
                </a:extLst>
              </a:tr>
              <a:tr h="203384">
                <a:tc>
                  <a:txBody>
                    <a:bodyPr/>
                    <a:lstStyle/>
                    <a:p>
                      <a:pPr marL="0" marR="0">
                        <a:lnSpc>
                          <a:spcPct val="107000"/>
                        </a:lnSpc>
                        <a:spcBef>
                          <a:spcPts val="0"/>
                        </a:spcBef>
                        <a:spcAft>
                          <a:spcPts val="0"/>
                        </a:spcAft>
                      </a:pPr>
                      <a:r>
                        <a:rPr lang="en-US" sz="700" b="1" cap="none" spc="0">
                          <a:solidFill>
                            <a:schemeClr val="tx1"/>
                          </a:solidFill>
                          <a:effectLst/>
                        </a:rPr>
                        <a:t>O</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14003</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O</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7.68</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895748281"/>
                  </a:ext>
                </a:extLst>
              </a:tr>
              <a:tr h="203384">
                <a:tc>
                  <a:txBody>
                    <a:bodyPr/>
                    <a:lstStyle/>
                    <a:p>
                      <a:pPr marL="0" marR="0">
                        <a:lnSpc>
                          <a:spcPct val="107000"/>
                        </a:lnSpc>
                        <a:spcBef>
                          <a:spcPts val="0"/>
                        </a:spcBef>
                        <a:spcAft>
                          <a:spcPts val="0"/>
                        </a:spcAft>
                      </a:pPr>
                      <a:r>
                        <a:rPr lang="en-US" sz="700" b="1" cap="none" spc="0">
                          <a:solidFill>
                            <a:schemeClr val="tx1"/>
                          </a:solidFill>
                          <a:effectLst/>
                        </a:rPr>
                        <a:t>I</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13318</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I</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7.31</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92885130"/>
                  </a:ext>
                </a:extLst>
              </a:tr>
              <a:tr h="203384">
                <a:tc>
                  <a:txBody>
                    <a:bodyPr/>
                    <a:lstStyle/>
                    <a:p>
                      <a:pPr marL="0" marR="0">
                        <a:lnSpc>
                          <a:spcPct val="107000"/>
                        </a:lnSpc>
                        <a:spcBef>
                          <a:spcPts val="0"/>
                        </a:spcBef>
                        <a:spcAft>
                          <a:spcPts val="0"/>
                        </a:spcAft>
                      </a:pPr>
                      <a:r>
                        <a:rPr lang="en-US" sz="700" b="1" cap="none" spc="0">
                          <a:solidFill>
                            <a:schemeClr val="tx1"/>
                          </a:solidFill>
                          <a:effectLst/>
                        </a:rPr>
                        <a:t>N</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12666</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N</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6.95</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887677892"/>
                  </a:ext>
                </a:extLst>
              </a:tr>
              <a:tr h="203384">
                <a:tc>
                  <a:txBody>
                    <a:bodyPr/>
                    <a:lstStyle/>
                    <a:p>
                      <a:pPr marL="0" marR="0">
                        <a:lnSpc>
                          <a:spcPct val="107000"/>
                        </a:lnSpc>
                        <a:spcBef>
                          <a:spcPts val="0"/>
                        </a:spcBef>
                        <a:spcAft>
                          <a:spcPts val="0"/>
                        </a:spcAft>
                      </a:pPr>
                      <a:r>
                        <a:rPr lang="en-US" sz="700" b="1" cap="none" spc="0">
                          <a:solidFill>
                            <a:schemeClr val="tx1"/>
                          </a:solidFill>
                          <a:effectLst/>
                        </a:rPr>
                        <a:t>S</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11450</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S</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6.28</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30980148"/>
                  </a:ext>
                </a:extLst>
              </a:tr>
              <a:tr h="203384">
                <a:tc>
                  <a:txBody>
                    <a:bodyPr/>
                    <a:lstStyle/>
                    <a:p>
                      <a:pPr marL="0" marR="0">
                        <a:lnSpc>
                          <a:spcPct val="107000"/>
                        </a:lnSpc>
                        <a:spcBef>
                          <a:spcPts val="0"/>
                        </a:spcBef>
                        <a:spcAft>
                          <a:spcPts val="0"/>
                        </a:spcAft>
                      </a:pPr>
                      <a:r>
                        <a:rPr lang="en-US" sz="700" b="1" cap="none" spc="0">
                          <a:solidFill>
                            <a:schemeClr val="tx1"/>
                          </a:solidFill>
                          <a:effectLst/>
                        </a:rPr>
                        <a:t>R</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10977</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R</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6.02</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48846356"/>
                  </a:ext>
                </a:extLst>
              </a:tr>
              <a:tr h="203384">
                <a:tc>
                  <a:txBody>
                    <a:bodyPr/>
                    <a:lstStyle/>
                    <a:p>
                      <a:pPr marL="0" marR="0">
                        <a:lnSpc>
                          <a:spcPct val="107000"/>
                        </a:lnSpc>
                        <a:spcBef>
                          <a:spcPts val="0"/>
                        </a:spcBef>
                        <a:spcAft>
                          <a:spcPts val="0"/>
                        </a:spcAft>
                      </a:pPr>
                      <a:r>
                        <a:rPr lang="en-US" sz="700" b="1" cap="none" spc="0">
                          <a:solidFill>
                            <a:schemeClr val="tx1"/>
                          </a:solidFill>
                          <a:effectLst/>
                        </a:rPr>
                        <a:t>H</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10795</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H</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5.92</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78698070"/>
                  </a:ext>
                </a:extLst>
              </a:tr>
              <a:tr h="203384">
                <a:tc>
                  <a:txBody>
                    <a:bodyPr/>
                    <a:lstStyle/>
                    <a:p>
                      <a:pPr marL="0" marR="0">
                        <a:lnSpc>
                          <a:spcPct val="107000"/>
                        </a:lnSpc>
                        <a:spcBef>
                          <a:spcPts val="0"/>
                        </a:spcBef>
                        <a:spcAft>
                          <a:spcPts val="0"/>
                        </a:spcAft>
                      </a:pPr>
                      <a:r>
                        <a:rPr lang="en-US" sz="700" b="1" cap="none" spc="0">
                          <a:solidFill>
                            <a:schemeClr val="tx1"/>
                          </a:solidFill>
                          <a:effectLst/>
                        </a:rPr>
                        <a:t>D</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7874</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D</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4.32</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848367071"/>
                  </a:ext>
                </a:extLst>
              </a:tr>
              <a:tr h="203384">
                <a:tc>
                  <a:txBody>
                    <a:bodyPr/>
                    <a:lstStyle/>
                    <a:p>
                      <a:pPr marL="0" marR="0">
                        <a:lnSpc>
                          <a:spcPct val="107000"/>
                        </a:lnSpc>
                        <a:spcBef>
                          <a:spcPts val="0"/>
                        </a:spcBef>
                        <a:spcAft>
                          <a:spcPts val="0"/>
                        </a:spcAft>
                      </a:pPr>
                      <a:r>
                        <a:rPr lang="en-US" sz="700" b="1" cap="none" spc="0">
                          <a:solidFill>
                            <a:schemeClr val="tx1"/>
                          </a:solidFill>
                          <a:effectLst/>
                        </a:rPr>
                        <a:t>L</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7253</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L</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3.98</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97716544"/>
                  </a:ext>
                </a:extLst>
              </a:tr>
              <a:tr h="203384">
                <a:tc>
                  <a:txBody>
                    <a:bodyPr/>
                    <a:lstStyle/>
                    <a:p>
                      <a:pPr marL="0" marR="0">
                        <a:lnSpc>
                          <a:spcPct val="107000"/>
                        </a:lnSpc>
                        <a:spcBef>
                          <a:spcPts val="0"/>
                        </a:spcBef>
                        <a:spcAft>
                          <a:spcPts val="0"/>
                        </a:spcAft>
                      </a:pPr>
                      <a:r>
                        <a:rPr lang="en-US" sz="700" b="1" cap="none" spc="0">
                          <a:solidFill>
                            <a:schemeClr val="tx1"/>
                          </a:solidFill>
                          <a:effectLst/>
                        </a:rPr>
                        <a:t>U</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5246</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U</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2.88</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969178552"/>
                  </a:ext>
                </a:extLst>
              </a:tr>
              <a:tr h="203384">
                <a:tc>
                  <a:txBody>
                    <a:bodyPr/>
                    <a:lstStyle/>
                    <a:p>
                      <a:pPr marL="0" marR="0">
                        <a:lnSpc>
                          <a:spcPct val="107000"/>
                        </a:lnSpc>
                        <a:spcBef>
                          <a:spcPts val="0"/>
                        </a:spcBef>
                        <a:spcAft>
                          <a:spcPts val="0"/>
                        </a:spcAft>
                      </a:pPr>
                      <a:r>
                        <a:rPr lang="en-US" sz="700" b="1" cap="none" spc="0">
                          <a:solidFill>
                            <a:schemeClr val="tx1"/>
                          </a:solidFill>
                          <a:effectLst/>
                        </a:rPr>
                        <a:t>C</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4943</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C</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2.71</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40084196"/>
                  </a:ext>
                </a:extLst>
              </a:tr>
              <a:tr h="203384">
                <a:tc>
                  <a:txBody>
                    <a:bodyPr/>
                    <a:lstStyle/>
                    <a:p>
                      <a:pPr marL="0" marR="0">
                        <a:lnSpc>
                          <a:spcPct val="107000"/>
                        </a:lnSpc>
                        <a:spcBef>
                          <a:spcPts val="0"/>
                        </a:spcBef>
                        <a:spcAft>
                          <a:spcPts val="0"/>
                        </a:spcAft>
                      </a:pPr>
                      <a:r>
                        <a:rPr lang="en-US" sz="700" b="1" cap="none" spc="0">
                          <a:solidFill>
                            <a:schemeClr val="tx1"/>
                          </a:solidFill>
                          <a:effectLst/>
                        </a:rPr>
                        <a:t>M</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4761</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M</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2.61</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802236911"/>
                  </a:ext>
                </a:extLst>
              </a:tr>
              <a:tr h="203384">
                <a:tc>
                  <a:txBody>
                    <a:bodyPr/>
                    <a:lstStyle/>
                    <a:p>
                      <a:pPr marL="0" marR="0">
                        <a:lnSpc>
                          <a:spcPct val="107000"/>
                        </a:lnSpc>
                        <a:spcBef>
                          <a:spcPts val="0"/>
                        </a:spcBef>
                        <a:spcAft>
                          <a:spcPts val="0"/>
                        </a:spcAft>
                      </a:pPr>
                      <a:r>
                        <a:rPr lang="en-US" sz="700" b="1" cap="none" spc="0">
                          <a:solidFill>
                            <a:schemeClr val="tx1"/>
                          </a:solidFill>
                          <a:effectLst/>
                        </a:rPr>
                        <a:t>F</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4200</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F</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2.30</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74358330"/>
                  </a:ext>
                </a:extLst>
              </a:tr>
              <a:tr h="203384">
                <a:tc>
                  <a:txBody>
                    <a:bodyPr/>
                    <a:lstStyle/>
                    <a:p>
                      <a:pPr marL="0" marR="0">
                        <a:lnSpc>
                          <a:spcPct val="107000"/>
                        </a:lnSpc>
                        <a:spcBef>
                          <a:spcPts val="0"/>
                        </a:spcBef>
                        <a:spcAft>
                          <a:spcPts val="0"/>
                        </a:spcAft>
                      </a:pPr>
                      <a:r>
                        <a:rPr lang="en-US" sz="700" b="1" cap="none" spc="0">
                          <a:solidFill>
                            <a:schemeClr val="tx1"/>
                          </a:solidFill>
                          <a:effectLst/>
                        </a:rPr>
                        <a:t>Y</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3853</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Y</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2.11</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139296857"/>
                  </a:ext>
                </a:extLst>
              </a:tr>
              <a:tr h="203384">
                <a:tc>
                  <a:txBody>
                    <a:bodyPr/>
                    <a:lstStyle/>
                    <a:p>
                      <a:pPr marL="0" marR="0">
                        <a:lnSpc>
                          <a:spcPct val="107000"/>
                        </a:lnSpc>
                        <a:spcBef>
                          <a:spcPts val="0"/>
                        </a:spcBef>
                        <a:spcAft>
                          <a:spcPts val="0"/>
                        </a:spcAft>
                      </a:pPr>
                      <a:r>
                        <a:rPr lang="en-US" sz="700" b="1" cap="none" spc="0">
                          <a:solidFill>
                            <a:schemeClr val="tx1"/>
                          </a:solidFill>
                          <a:effectLst/>
                        </a:rPr>
                        <a:t>W</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3819</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W</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2.09</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97149671"/>
                  </a:ext>
                </a:extLst>
              </a:tr>
              <a:tr h="203384">
                <a:tc>
                  <a:txBody>
                    <a:bodyPr/>
                    <a:lstStyle/>
                    <a:p>
                      <a:pPr marL="0" marR="0">
                        <a:lnSpc>
                          <a:spcPct val="107000"/>
                        </a:lnSpc>
                        <a:spcBef>
                          <a:spcPts val="0"/>
                        </a:spcBef>
                        <a:spcAft>
                          <a:spcPts val="0"/>
                        </a:spcAft>
                      </a:pPr>
                      <a:r>
                        <a:rPr lang="en-US" sz="700" b="1" cap="none" spc="0">
                          <a:solidFill>
                            <a:schemeClr val="tx1"/>
                          </a:solidFill>
                          <a:effectLst/>
                        </a:rPr>
                        <a:t>G</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3693</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G</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2.03</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051694897"/>
                  </a:ext>
                </a:extLst>
              </a:tr>
              <a:tr h="203384">
                <a:tc>
                  <a:txBody>
                    <a:bodyPr/>
                    <a:lstStyle/>
                    <a:p>
                      <a:pPr marL="0" marR="0">
                        <a:lnSpc>
                          <a:spcPct val="107000"/>
                        </a:lnSpc>
                        <a:spcBef>
                          <a:spcPts val="0"/>
                        </a:spcBef>
                        <a:spcAft>
                          <a:spcPts val="0"/>
                        </a:spcAft>
                      </a:pPr>
                      <a:r>
                        <a:rPr lang="en-US" sz="700" b="1" cap="none" spc="0">
                          <a:solidFill>
                            <a:schemeClr val="tx1"/>
                          </a:solidFill>
                          <a:effectLst/>
                        </a:rPr>
                        <a:t>P</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3316</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P</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1.82</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20192239"/>
                  </a:ext>
                </a:extLst>
              </a:tr>
              <a:tr h="203384">
                <a:tc>
                  <a:txBody>
                    <a:bodyPr/>
                    <a:lstStyle/>
                    <a:p>
                      <a:pPr marL="0" marR="0">
                        <a:lnSpc>
                          <a:spcPct val="107000"/>
                        </a:lnSpc>
                        <a:spcBef>
                          <a:spcPts val="0"/>
                        </a:spcBef>
                        <a:spcAft>
                          <a:spcPts val="0"/>
                        </a:spcAft>
                      </a:pPr>
                      <a:r>
                        <a:rPr lang="en-US" sz="700" b="1" cap="none" spc="0">
                          <a:solidFill>
                            <a:schemeClr val="tx1"/>
                          </a:solidFill>
                          <a:effectLst/>
                        </a:rPr>
                        <a:t>B</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2715</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B</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1.49</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281592604"/>
                  </a:ext>
                </a:extLst>
              </a:tr>
              <a:tr h="203384">
                <a:tc>
                  <a:txBody>
                    <a:bodyPr/>
                    <a:lstStyle/>
                    <a:p>
                      <a:pPr marL="0" marR="0">
                        <a:lnSpc>
                          <a:spcPct val="107000"/>
                        </a:lnSpc>
                        <a:spcBef>
                          <a:spcPts val="0"/>
                        </a:spcBef>
                        <a:spcAft>
                          <a:spcPts val="0"/>
                        </a:spcAft>
                      </a:pPr>
                      <a:r>
                        <a:rPr lang="en-US" sz="700" b="1" cap="none" spc="0">
                          <a:solidFill>
                            <a:schemeClr val="tx1"/>
                          </a:solidFill>
                          <a:effectLst/>
                        </a:rPr>
                        <a:t>V</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2019</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V</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1.11</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5215594"/>
                  </a:ext>
                </a:extLst>
              </a:tr>
              <a:tr h="203384">
                <a:tc>
                  <a:txBody>
                    <a:bodyPr/>
                    <a:lstStyle/>
                    <a:p>
                      <a:pPr marL="0" marR="0">
                        <a:lnSpc>
                          <a:spcPct val="107000"/>
                        </a:lnSpc>
                        <a:spcBef>
                          <a:spcPts val="0"/>
                        </a:spcBef>
                        <a:spcAft>
                          <a:spcPts val="0"/>
                        </a:spcAft>
                      </a:pPr>
                      <a:r>
                        <a:rPr lang="en-US" sz="700" b="1" cap="none" spc="0">
                          <a:solidFill>
                            <a:schemeClr val="tx1"/>
                          </a:solidFill>
                          <a:effectLst/>
                        </a:rPr>
                        <a:t>K</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1257</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K</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0.69</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127805757"/>
                  </a:ext>
                </a:extLst>
              </a:tr>
              <a:tr h="203384">
                <a:tc>
                  <a:txBody>
                    <a:bodyPr/>
                    <a:lstStyle/>
                    <a:p>
                      <a:pPr marL="0" marR="0">
                        <a:lnSpc>
                          <a:spcPct val="107000"/>
                        </a:lnSpc>
                        <a:spcBef>
                          <a:spcPts val="0"/>
                        </a:spcBef>
                        <a:spcAft>
                          <a:spcPts val="0"/>
                        </a:spcAft>
                      </a:pPr>
                      <a:r>
                        <a:rPr lang="en-US" sz="700" b="1" cap="none" spc="0">
                          <a:solidFill>
                            <a:schemeClr val="tx1"/>
                          </a:solidFill>
                          <a:effectLst/>
                        </a:rPr>
                        <a:t>X</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315</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X</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0.17</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56627104"/>
                  </a:ext>
                </a:extLst>
              </a:tr>
              <a:tr h="203384">
                <a:tc>
                  <a:txBody>
                    <a:bodyPr/>
                    <a:lstStyle/>
                    <a:p>
                      <a:pPr marL="0" marR="0">
                        <a:lnSpc>
                          <a:spcPct val="107000"/>
                        </a:lnSpc>
                        <a:spcBef>
                          <a:spcPts val="0"/>
                        </a:spcBef>
                        <a:spcAft>
                          <a:spcPts val="0"/>
                        </a:spcAft>
                      </a:pPr>
                      <a:r>
                        <a:rPr lang="en-US" sz="700" b="1" cap="none" spc="0">
                          <a:solidFill>
                            <a:schemeClr val="tx1"/>
                          </a:solidFill>
                          <a:effectLst/>
                        </a:rPr>
                        <a:t>Q</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205</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Q</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0.11</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643996402"/>
                  </a:ext>
                </a:extLst>
              </a:tr>
              <a:tr h="203384">
                <a:tc>
                  <a:txBody>
                    <a:bodyPr/>
                    <a:lstStyle/>
                    <a:p>
                      <a:pPr marL="0" marR="0">
                        <a:lnSpc>
                          <a:spcPct val="107000"/>
                        </a:lnSpc>
                        <a:spcBef>
                          <a:spcPts val="0"/>
                        </a:spcBef>
                        <a:spcAft>
                          <a:spcPts val="0"/>
                        </a:spcAft>
                      </a:pPr>
                      <a:r>
                        <a:rPr lang="en-US" sz="700" b="1" cap="none" spc="0">
                          <a:solidFill>
                            <a:schemeClr val="tx1"/>
                          </a:solidFill>
                          <a:effectLst/>
                        </a:rPr>
                        <a:t>J</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188</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0"/>
                        </a:spcAft>
                      </a:pPr>
                      <a:r>
                        <a:rPr lang="en-US" sz="700" cap="none" spc="0">
                          <a:solidFill>
                            <a:schemeClr val="tx1"/>
                          </a:solidFill>
                          <a:effectLst/>
                        </a:rPr>
                        <a:t>J</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r">
                        <a:lnSpc>
                          <a:spcPct val="107000"/>
                        </a:lnSpc>
                        <a:spcBef>
                          <a:spcPts val="0"/>
                        </a:spcBef>
                        <a:spcAft>
                          <a:spcPts val="0"/>
                        </a:spcAft>
                      </a:pPr>
                      <a:r>
                        <a:rPr lang="en-US" sz="700" cap="none" spc="0">
                          <a:solidFill>
                            <a:schemeClr val="tx1"/>
                          </a:solidFill>
                          <a:effectLst/>
                        </a:rPr>
                        <a:t>0.10</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13459787"/>
                  </a:ext>
                </a:extLst>
              </a:tr>
              <a:tr h="203384">
                <a:tc>
                  <a:txBody>
                    <a:bodyPr/>
                    <a:lstStyle/>
                    <a:p>
                      <a:pPr marL="0" marR="0">
                        <a:lnSpc>
                          <a:spcPct val="107000"/>
                        </a:lnSpc>
                        <a:spcBef>
                          <a:spcPts val="0"/>
                        </a:spcBef>
                        <a:spcAft>
                          <a:spcPts val="0"/>
                        </a:spcAft>
                      </a:pPr>
                      <a:r>
                        <a:rPr lang="en-US" sz="700" b="1" cap="none" spc="0">
                          <a:solidFill>
                            <a:schemeClr val="tx1"/>
                          </a:solidFill>
                          <a:effectLst/>
                        </a:rPr>
                        <a:t>Z</a:t>
                      </a:r>
                      <a:endParaRPr lang="en-US"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128</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 </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07000"/>
                        </a:lnSpc>
                        <a:spcBef>
                          <a:spcPts val="0"/>
                        </a:spcBef>
                        <a:spcAft>
                          <a:spcPts val="0"/>
                        </a:spcAft>
                      </a:pPr>
                      <a:r>
                        <a:rPr lang="en-US" sz="700" cap="none" spc="0">
                          <a:solidFill>
                            <a:schemeClr val="tx1"/>
                          </a:solidFill>
                          <a:effectLst/>
                        </a:rPr>
                        <a:t>Z</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r">
                        <a:lnSpc>
                          <a:spcPct val="107000"/>
                        </a:lnSpc>
                        <a:spcBef>
                          <a:spcPts val="0"/>
                        </a:spcBef>
                        <a:spcAft>
                          <a:spcPts val="0"/>
                        </a:spcAft>
                      </a:pPr>
                      <a:r>
                        <a:rPr lang="en-US" sz="700" cap="none" spc="0">
                          <a:solidFill>
                            <a:schemeClr val="tx1"/>
                          </a:solidFill>
                          <a:effectLst/>
                        </a:rPr>
                        <a:t>0.07</a:t>
                      </a:r>
                      <a:endParaRPr lang="en-US"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03" marR="38603" marT="38603" marB="38603"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081259810"/>
                  </a:ext>
                </a:extLst>
              </a:tr>
            </a:tbl>
          </a:graphicData>
        </a:graphic>
      </p:graphicFrame>
    </p:spTree>
    <p:extLst>
      <p:ext uri="{BB962C8B-B14F-4D97-AF65-F5344CB8AC3E}">
        <p14:creationId xmlns:p14="http://schemas.microsoft.com/office/powerpoint/2010/main" val="4267942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DD28BA-3EA3-4C3B-869A-AF9643049CD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 Bar Diagram</a:t>
            </a:r>
          </a:p>
        </p:txBody>
      </p:sp>
      <p:pic>
        <p:nvPicPr>
          <p:cNvPr id="3074" name="Picture 2" descr="Frequency Table">
            <a:extLst>
              <a:ext uri="{FF2B5EF4-FFF2-40B4-BE49-F238E27FC236}">
                <a16:creationId xmlns:a16="http://schemas.microsoft.com/office/drawing/2014/main" id="{3E7E28FB-041D-40B4-81B4-E755F9A5BA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1767078"/>
            <a:ext cx="7225748" cy="332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74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69E264E-1C58-4E7F-9111-7DA87FAC8492}"/>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Index of Coincidence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A3E94B-069A-4B9C-BC9B-84ED10A05124}"/>
                  </a:ext>
                </a:extLst>
              </p:cNvPr>
              <p:cNvSpPr>
                <a:spLocks noGrp="1"/>
              </p:cNvSpPr>
              <p:nvPr>
                <p:ph idx="1"/>
              </p:nvPr>
            </p:nvSpPr>
            <p:spPr>
              <a:xfrm>
                <a:off x="4379709" y="686862"/>
                <a:ext cx="7037591" cy="5475129"/>
              </a:xfrm>
            </p:spPr>
            <p:txBody>
              <a:bodyPr anchor="ctr">
                <a:normAutofit/>
              </a:bodyPr>
              <a:lstStyle/>
              <a:p>
                <a:pPr marL="0">
                  <a:spcBef>
                    <a:spcPts val="0"/>
                  </a:spcBef>
                  <a:spcAft>
                    <a:spcPts val="80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IC </a:t>
                </a:r>
                <a:r>
                  <a:rPr lang="en-US" sz="2200" baseline="-25000">
                    <a:effectLst/>
                    <a:latin typeface="Times New Roman" panose="02020603050405020304" pitchFamily="18" charset="0"/>
                    <a:ea typeface="Times New Roman" panose="02020603050405020304" pitchFamily="18" charset="0"/>
                    <a:cs typeface="Times New Roman" panose="02020603050405020304" pitchFamily="18" charset="0"/>
                  </a:rPr>
                  <a:t>plain </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 .0667   monoalphabetic encipherment, since all letters have the same corresponding frequencies</a:t>
                </a:r>
              </a:p>
              <a:p>
                <a:pPr marL="0" marR="0" indent="0">
                  <a:spcBef>
                    <a:spcPts val="0"/>
                  </a:spcBef>
                  <a:spcAft>
                    <a:spcPts val="800"/>
                  </a:spcAft>
                  <a:buNone/>
                </a:pPr>
                <a:r>
                  <a:rPr lang="en-US" sz="2200">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80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IC </a:t>
                </a:r>
                <a:r>
                  <a:rPr lang="en-US" sz="2200" baseline="-25000">
                    <a:effectLst/>
                    <a:latin typeface="Times New Roman" panose="02020603050405020304" pitchFamily="18" charset="0"/>
                    <a:ea typeface="Times New Roman" panose="02020603050405020304" pitchFamily="18" charset="0"/>
                    <a:cs typeface="Times New Roman" panose="02020603050405020304" pitchFamily="18" charset="0"/>
                  </a:rPr>
                  <a:t>random </a:t>
                </a:r>
                <a:r>
                  <a:rPr lang="en-US" sz="220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a:latin typeface="Times New Roman" panose="02020603050405020304" pitchFamily="18" charset="0"/>
                    <a:ea typeface="Calibri" panose="020F0502020204030204" pitchFamily="34" charset="0"/>
                    <a:cs typeface="Times New Roman" panose="02020603050405020304" pitchFamily="18" charset="0"/>
                  </a:rPr>
                  <a:t>=</a:t>
                </a:r>
                <a:r>
                  <a:rPr lang="en-US" sz="2200">
                    <a:effectLst/>
                    <a:latin typeface="Times New Roman" panose="02020603050405020304" pitchFamily="18" charset="0"/>
                    <a:ea typeface="Calibri" panose="020F0502020204030204" pitchFamily="34" charset="0"/>
                    <a:cs typeface="Times New Roman" panose="02020603050405020304" pitchFamily="18" charset="0"/>
                  </a:rPr>
                  <a:t> .0385      polyalphabetic substitution, random letters used for encoding</a:t>
                </a:r>
              </a:p>
              <a:p>
                <a:pPr marL="0" marR="0">
                  <a:spcBef>
                    <a:spcPts val="0"/>
                  </a:spcBef>
                  <a:spcAft>
                    <a:spcPts val="800"/>
                  </a:spcAft>
                </a:pP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a:effectLst/>
                    <a:latin typeface="Times New Roman" panose="02020603050405020304" pitchFamily="18" charset="0"/>
                    <a:ea typeface="Calibri" panose="020F0502020204030204" pitchFamily="34" charset="0"/>
                    <a:cs typeface="Times New Roman" panose="02020603050405020304" pitchFamily="18" charset="0"/>
                  </a:rPr>
                  <a:t>The va</a:t>
                </a:r>
                <a:r>
                  <a:rPr lang="en-US" sz="2200">
                    <a:latin typeface="Times New Roman" panose="02020603050405020304" pitchFamily="18" charset="0"/>
                    <a:ea typeface="Calibri" panose="020F0502020204030204" pitchFamily="34" charset="0"/>
                    <a:cs typeface="Times New Roman" panose="02020603050405020304" pitchFamily="18" charset="0"/>
                  </a:rPr>
                  <a:t>lue of IC indicates the type of cipher used and this facilitates the “attack” </a:t>
                </a:r>
              </a:p>
              <a:p>
                <a:pPr marL="0">
                  <a:spcBef>
                    <a:spcPts val="0"/>
                  </a:spcBef>
                  <a:spcAft>
                    <a:spcPts val="800"/>
                  </a:spcAft>
                </a:pPr>
                <a:r>
                  <a:rPr lang="en-US" sz="2200">
                    <a:latin typeface="Times New Roman" panose="02020603050405020304" pitchFamily="18" charset="0"/>
                    <a:ea typeface="Calibri" panose="020F0502020204030204" pitchFamily="34" charset="0"/>
                    <a:cs typeface="Times New Roman" panose="02020603050405020304" pitchFamily="18" charset="0"/>
                  </a:rPr>
                  <a:t>The expected IC for English (or monoalphabetic cipher text) is </a:t>
                </a:r>
                <a:r>
                  <a:rPr lang="en-US" sz="22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𝟎𝟔𝟔𝟕</m:t>
                        </m:r>
                      </m:num>
                      <m:den>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𝟎𝟑𝟖𝟓</m:t>
                        </m:r>
                      </m:den>
                    </m:f>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𝟕𝟑</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200" b="1">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b="0" i="0" u="none" strike="noStrike" baseline="0">
                    <a:latin typeface="Times New Roman" panose="02020603050405020304" pitchFamily="18" charset="0"/>
                    <a:cs typeface="Times New Roman" panose="02020603050405020304" pitchFamily="18" charset="0"/>
                  </a:rPr>
                  <a:t>The actual IC of unknown cipher text may take almost any value but in practice on small samples the range will generally extend from about .80 to about 2.00 (simple monographic IC)</a:t>
                </a:r>
              </a:p>
              <a:p>
                <a:pPr marL="0" indent="0">
                  <a:buNone/>
                </a:pP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200"/>
              </a:p>
            </p:txBody>
          </p:sp>
        </mc:Choice>
        <mc:Fallback xmlns="">
          <p:sp>
            <p:nvSpPr>
              <p:cNvPr id="3" name="Content Placeholder 2">
                <a:extLst>
                  <a:ext uri="{FF2B5EF4-FFF2-40B4-BE49-F238E27FC236}">
                    <a16:creationId xmlns:a16="http://schemas.microsoft.com/office/drawing/2014/main" id="{0FA3E94B-069A-4B9C-BC9B-84ED10A05124}"/>
                  </a:ext>
                </a:extLst>
              </p:cNvPr>
              <p:cNvSpPr>
                <a:spLocks noGrp="1" noRot="1" noChangeAspect="1" noMove="1" noResize="1" noEditPoints="1" noAdjustHandles="1" noChangeArrowheads="1" noChangeShapeType="1" noTextEdit="1"/>
              </p:cNvSpPr>
              <p:nvPr>
                <p:ph idx="1"/>
              </p:nvPr>
            </p:nvSpPr>
            <p:spPr>
              <a:xfrm>
                <a:off x="4379709" y="686862"/>
                <a:ext cx="7037591" cy="5475129"/>
              </a:xfrm>
              <a:blipFill>
                <a:blip r:embed="rId2"/>
                <a:stretch>
                  <a:fillRect l="-1126" t="-6570" r="-1212"/>
                </a:stretch>
              </a:blipFill>
            </p:spPr>
            <p:txBody>
              <a:bodyPr/>
              <a:lstStyle/>
              <a:p>
                <a:r>
                  <a:rPr lang="en-US">
                    <a:noFill/>
                  </a:rPr>
                  <a:t> </a:t>
                </a:r>
              </a:p>
            </p:txBody>
          </p:sp>
        </mc:Fallback>
      </mc:AlternateContent>
    </p:spTree>
    <p:extLst>
      <p:ext uri="{BB962C8B-B14F-4D97-AF65-F5344CB8AC3E}">
        <p14:creationId xmlns:p14="http://schemas.microsoft.com/office/powerpoint/2010/main" val="388906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F3B6830-0EE5-4221-B35F-0686644AC085}"/>
              </a:ext>
            </a:extLst>
          </p:cNvPr>
          <p:cNvPicPr>
            <a:picLocks noChangeAspect="1"/>
          </p:cNvPicPr>
          <p:nvPr/>
        </p:nvPicPr>
        <p:blipFill>
          <a:blip r:embed="rId2"/>
          <a:stretch>
            <a:fillRect/>
          </a:stretch>
        </p:blipFill>
        <p:spPr>
          <a:xfrm>
            <a:off x="3844397" y="457200"/>
            <a:ext cx="4503206" cy="5943600"/>
          </a:xfrm>
          <a:prstGeom prst="rect">
            <a:avLst/>
          </a:prstGeom>
        </p:spPr>
      </p:pic>
    </p:spTree>
    <p:extLst>
      <p:ext uri="{BB962C8B-B14F-4D97-AF65-F5344CB8AC3E}">
        <p14:creationId xmlns:p14="http://schemas.microsoft.com/office/powerpoint/2010/main" val="1923993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E860D9-9149-45CD-8825-4C39B88EB879}"/>
              </a:ext>
            </a:extLst>
          </p:cNvPr>
          <p:cNvPicPr>
            <a:picLocks noChangeAspect="1"/>
          </p:cNvPicPr>
          <p:nvPr/>
        </p:nvPicPr>
        <p:blipFill>
          <a:blip r:embed="rId2"/>
          <a:stretch>
            <a:fillRect/>
          </a:stretch>
        </p:blipFill>
        <p:spPr>
          <a:xfrm>
            <a:off x="3807854" y="457200"/>
            <a:ext cx="4576292" cy="5943600"/>
          </a:xfrm>
          <a:prstGeom prst="rect">
            <a:avLst/>
          </a:prstGeom>
        </p:spPr>
      </p:pic>
    </p:spTree>
    <p:extLst>
      <p:ext uri="{BB962C8B-B14F-4D97-AF65-F5344CB8AC3E}">
        <p14:creationId xmlns:p14="http://schemas.microsoft.com/office/powerpoint/2010/main" val="2145610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FB62F95-08B5-4DCB-B103-F173E7426F0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The Phi Test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8262CA-49E2-479C-B199-27E75DC37FC6}"/>
              </a:ext>
            </a:extLst>
          </p:cNvPr>
          <p:cNvSpPr>
            <a:spLocks noGrp="1"/>
          </p:cNvSpPr>
          <p:nvPr>
            <p:ph idx="1"/>
          </p:nvPr>
        </p:nvSpPr>
        <p:spPr>
          <a:xfrm>
            <a:off x="4379709" y="686862"/>
            <a:ext cx="7037591" cy="5475129"/>
          </a:xfrm>
        </p:spPr>
        <p:txBody>
          <a:bodyPr anchor="ctr">
            <a:normAutofit/>
          </a:bodyPr>
          <a:lstStyle/>
          <a:p>
            <a:pPr marL="228600" marR="0">
              <a:spcBef>
                <a:spcPts val="0"/>
              </a:spcBef>
              <a:spcAft>
                <a:spcPts val="8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φ</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o = </a:t>
            </a:r>
            <a:r>
              <a:rPr lang="en-US" sz="2600">
                <a:effectLst/>
                <a:latin typeface="Times New Roman" panose="02020603050405020304" pitchFamily="18" charset="0"/>
                <a:ea typeface="Calibri" panose="020F0502020204030204" pitchFamily="34" charset="0"/>
                <a:cs typeface="Times New Roman" panose="02020603050405020304" pitchFamily="18" charset="0"/>
              </a:rPr>
              <a:t>phi observed</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φ</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r  </a:t>
            </a:r>
            <a:r>
              <a:rPr lang="en-US" sz="2600">
                <a:effectLst/>
                <a:latin typeface="Times New Roman" panose="02020603050405020304" pitchFamily="18" charset="0"/>
                <a:ea typeface="Calibri" panose="020F0502020204030204" pitchFamily="34" charset="0"/>
                <a:cs typeface="Times New Roman" panose="02020603050405020304" pitchFamily="18" charset="0"/>
              </a:rPr>
              <a:t>= phi random</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φ</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p  </a:t>
            </a:r>
            <a:r>
              <a:rPr lang="en-US" sz="2600">
                <a:effectLst/>
                <a:latin typeface="Times New Roman" panose="02020603050405020304" pitchFamily="18" charset="0"/>
                <a:ea typeface="Calibri" panose="020F0502020204030204" pitchFamily="34" charset="0"/>
                <a:cs typeface="Times New Roman" panose="02020603050405020304" pitchFamily="18" charset="0"/>
              </a:rPr>
              <a:t>= phi plain</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 </a:t>
            </a:r>
          </a:p>
          <a:p>
            <a:pPr>
              <a:spcBef>
                <a:spcPts val="0"/>
              </a:spcBef>
              <a:spcAft>
                <a:spcPts val="800"/>
              </a:spcAft>
            </a:pPr>
            <a:r>
              <a:rPr lang="pt-BR" sz="2600">
                <a:effectLst/>
                <a:latin typeface="Calibri" panose="020F0502020204030204" pitchFamily="34" charset="0"/>
                <a:ea typeface="Calibri" panose="020F0502020204030204" pitchFamily="34" charset="0"/>
                <a:cs typeface="Times New Roman" panose="02020603050405020304" pitchFamily="18" charset="0"/>
              </a:rPr>
              <a:t> </a:t>
            </a:r>
            <a:r>
              <a:rPr lang="en-US" sz="2600">
                <a:effectLst/>
                <a:latin typeface="Times New Roman" panose="02020603050405020304" pitchFamily="18" charset="0"/>
                <a:ea typeface="Calibri" panose="020F0502020204030204" pitchFamily="34" charset="0"/>
                <a:cs typeface="Times New Roman" panose="02020603050405020304" pitchFamily="18" charset="0"/>
              </a:rPr>
              <a:t>φ</a:t>
            </a:r>
            <a:r>
              <a:rPr lang="en-US" sz="2600" baseline="-25000">
                <a:effectLst/>
                <a:latin typeface="Times New Roman" panose="02020603050405020304" pitchFamily="18" charset="0"/>
                <a:ea typeface="Calibri" panose="020F0502020204030204" pitchFamily="34" charset="0"/>
                <a:cs typeface="Times New Roman" panose="02020603050405020304" pitchFamily="18" charset="0"/>
              </a:rPr>
              <a:t>r</a:t>
            </a:r>
            <a:r>
              <a:rPr lang="pt-BR" sz="2600">
                <a:effectLst/>
                <a:latin typeface="Calibri" panose="020F0502020204030204" pitchFamily="34" charset="0"/>
                <a:ea typeface="Calibri" panose="020F0502020204030204" pitchFamily="34" charset="0"/>
                <a:cs typeface="Times New Roman" panose="02020603050405020304" pitchFamily="18" charset="0"/>
              </a:rPr>
              <a:t>  = .0385N(N-1)            </a:t>
            </a:r>
            <a:r>
              <a:rPr lang="en-US" sz="2600">
                <a:effectLst/>
                <a:latin typeface="Times New Roman" panose="02020603050405020304" pitchFamily="18" charset="0"/>
                <a:ea typeface="Calibri" panose="020F0502020204030204" pitchFamily="34" charset="0"/>
                <a:cs typeface="Times New Roman" panose="02020603050405020304" pitchFamily="18" charset="0"/>
              </a:rPr>
              <a:t>φ</a:t>
            </a:r>
            <a:r>
              <a:rPr lang="en-US" sz="2600" baseline="-25000">
                <a:latin typeface="Times New Roman" panose="02020603050405020304" pitchFamily="18" charset="0"/>
                <a:ea typeface="Calibri" panose="020F0502020204030204" pitchFamily="34" charset="0"/>
                <a:cs typeface="Times New Roman" panose="02020603050405020304" pitchFamily="18" charset="0"/>
              </a:rPr>
              <a:t>p</a:t>
            </a:r>
            <a:r>
              <a:rPr lang="pt-BR" sz="2600">
                <a:effectLst/>
                <a:latin typeface="Calibri" panose="020F0502020204030204" pitchFamily="34" charset="0"/>
                <a:ea typeface="Calibri" panose="020F0502020204030204" pitchFamily="34" charset="0"/>
                <a:cs typeface="Times New Roman" panose="02020603050405020304" pitchFamily="18" charset="0"/>
              </a:rPr>
              <a:t>  = .0667N(N-1)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8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a:p>
        </p:txBody>
      </p:sp>
    </p:spTree>
    <p:extLst>
      <p:ext uri="{BB962C8B-B14F-4D97-AF65-F5344CB8AC3E}">
        <p14:creationId xmlns:p14="http://schemas.microsoft.com/office/powerpoint/2010/main" val="2532686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797ABA-964D-4563-977A-45074AE3AB6F}"/>
              </a:ext>
            </a:extLst>
          </p:cNvPr>
          <p:cNvPicPr>
            <a:picLocks noChangeAspect="1"/>
          </p:cNvPicPr>
          <p:nvPr/>
        </p:nvPicPr>
        <p:blipFill>
          <a:blip r:embed="rId2"/>
          <a:stretch>
            <a:fillRect/>
          </a:stretch>
        </p:blipFill>
        <p:spPr>
          <a:xfrm>
            <a:off x="2949388" y="457200"/>
            <a:ext cx="6293223" cy="5943600"/>
          </a:xfrm>
          <a:prstGeom prst="rect">
            <a:avLst/>
          </a:prstGeom>
        </p:spPr>
      </p:pic>
    </p:spTree>
    <p:extLst>
      <p:ext uri="{BB962C8B-B14F-4D97-AF65-F5344CB8AC3E}">
        <p14:creationId xmlns:p14="http://schemas.microsoft.com/office/powerpoint/2010/main" val="1720730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20F756F-B2BA-420A-8D11-0DE11BB664CE}"/>
              </a:ext>
            </a:extLst>
          </p:cNvPr>
          <p:cNvPicPr>
            <a:picLocks noChangeAspect="1"/>
          </p:cNvPicPr>
          <p:nvPr/>
        </p:nvPicPr>
        <p:blipFill>
          <a:blip r:embed="rId2"/>
          <a:stretch>
            <a:fillRect/>
          </a:stretch>
        </p:blipFill>
        <p:spPr>
          <a:xfrm>
            <a:off x="457200" y="1246391"/>
            <a:ext cx="11277600" cy="4365217"/>
          </a:xfrm>
          <a:prstGeom prst="rect">
            <a:avLst/>
          </a:prstGeom>
        </p:spPr>
      </p:pic>
    </p:spTree>
    <p:extLst>
      <p:ext uri="{BB962C8B-B14F-4D97-AF65-F5344CB8AC3E}">
        <p14:creationId xmlns:p14="http://schemas.microsoft.com/office/powerpoint/2010/main" val="52292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F51E2DD-C1DF-4590-9794-A08466AB1258}"/>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 Before Cryptography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DF7EC0-B028-46C3-90EE-2A499D6240DF}"/>
              </a:ext>
            </a:extLst>
          </p:cNvPr>
          <p:cNvSpPr>
            <a:spLocks noGrp="1"/>
          </p:cNvSpPr>
          <p:nvPr>
            <p:ph idx="1"/>
          </p:nvPr>
        </p:nvSpPr>
        <p:spPr>
          <a:xfrm>
            <a:off x="4379709" y="686862"/>
            <a:ext cx="7037591" cy="5475129"/>
          </a:xfrm>
        </p:spPr>
        <p:txBody>
          <a:bodyPr anchor="ctr">
            <a:normAutofit/>
          </a:bodyPr>
          <a:lstStyle/>
          <a:p>
            <a:r>
              <a:rPr lang="en-US" sz="2600">
                <a:latin typeface="Times New Roman" panose="02020603050405020304" pitchFamily="18" charset="0"/>
                <a:cs typeface="Times New Roman" panose="02020603050405020304" pitchFamily="18" charset="0"/>
              </a:rPr>
              <a:t>Born in  Kishinev (Russian empire) in 1891, father spoke 9 languages</a:t>
            </a:r>
          </a:p>
          <a:p>
            <a:r>
              <a:rPr lang="en-US" sz="2600">
                <a:latin typeface="Times New Roman" panose="02020603050405020304" pitchFamily="18" charset="0"/>
                <a:cs typeface="Times New Roman" panose="02020603050405020304" pitchFamily="18" charset="0"/>
              </a:rPr>
              <a:t>Family fled to the  US,  settled in Pittsburg</a:t>
            </a:r>
          </a:p>
          <a:p>
            <a:r>
              <a:rPr lang="en-US" sz="2600">
                <a:latin typeface="Times New Roman" panose="02020603050405020304" pitchFamily="18" charset="0"/>
                <a:cs typeface="Times New Roman" panose="02020603050405020304" pitchFamily="18" charset="0"/>
              </a:rPr>
              <a:t>Change in economic status, William could not afford his dream- electrical engineering, switched to genetics (free education)</a:t>
            </a:r>
          </a:p>
          <a:p>
            <a:r>
              <a:rPr lang="en-US" sz="2600">
                <a:latin typeface="Times New Roman" panose="02020603050405020304" pitchFamily="18" charset="0"/>
                <a:cs typeface="Times New Roman" panose="02020603050405020304" pitchFamily="18" charset="0"/>
              </a:rPr>
              <a:t>Started pursuing a degree in  Genetics at the  Cornell Uiversity Graduate School in 1915</a:t>
            </a:r>
          </a:p>
        </p:txBody>
      </p:sp>
    </p:spTree>
    <p:extLst>
      <p:ext uri="{BB962C8B-B14F-4D97-AF65-F5344CB8AC3E}">
        <p14:creationId xmlns:p14="http://schemas.microsoft.com/office/powerpoint/2010/main" val="1029184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F4A1FC-C021-4738-924C-20783FBDD3DA}"/>
              </a:ext>
            </a:extLst>
          </p:cNvPr>
          <p:cNvPicPr>
            <a:picLocks noChangeAspect="1"/>
          </p:cNvPicPr>
          <p:nvPr/>
        </p:nvPicPr>
        <p:blipFill>
          <a:blip r:embed="rId2"/>
          <a:stretch>
            <a:fillRect/>
          </a:stretch>
        </p:blipFill>
        <p:spPr>
          <a:xfrm>
            <a:off x="457200" y="609600"/>
            <a:ext cx="11277600" cy="5638799"/>
          </a:xfrm>
          <a:prstGeom prst="rect">
            <a:avLst/>
          </a:prstGeom>
        </p:spPr>
      </p:pic>
    </p:spTree>
    <p:extLst>
      <p:ext uri="{BB962C8B-B14F-4D97-AF65-F5344CB8AC3E}">
        <p14:creationId xmlns:p14="http://schemas.microsoft.com/office/powerpoint/2010/main" val="2160001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E56687B-3D6C-4C5E-BA36-901C3191811D}"/>
              </a:ext>
            </a:extLst>
          </p:cNvPr>
          <p:cNvPicPr>
            <a:picLocks noChangeAspect="1"/>
          </p:cNvPicPr>
          <p:nvPr/>
        </p:nvPicPr>
        <p:blipFill>
          <a:blip r:embed="rId2"/>
          <a:stretch>
            <a:fillRect/>
          </a:stretch>
        </p:blipFill>
        <p:spPr>
          <a:xfrm>
            <a:off x="1981200" y="457200"/>
            <a:ext cx="8229599" cy="5943600"/>
          </a:xfrm>
          <a:prstGeom prst="rect">
            <a:avLst/>
          </a:prstGeom>
        </p:spPr>
      </p:pic>
    </p:spTree>
    <p:extLst>
      <p:ext uri="{BB962C8B-B14F-4D97-AF65-F5344CB8AC3E}">
        <p14:creationId xmlns:p14="http://schemas.microsoft.com/office/powerpoint/2010/main" val="1835308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872BA3-0191-44B3-9209-CE931CE04055}"/>
              </a:ext>
            </a:extLst>
          </p:cNvPr>
          <p:cNvPicPr>
            <a:picLocks noChangeAspect="1"/>
          </p:cNvPicPr>
          <p:nvPr/>
        </p:nvPicPr>
        <p:blipFill>
          <a:blip r:embed="rId2"/>
          <a:stretch>
            <a:fillRect/>
          </a:stretch>
        </p:blipFill>
        <p:spPr>
          <a:xfrm>
            <a:off x="3275309" y="457200"/>
            <a:ext cx="5641382" cy="5943600"/>
          </a:xfrm>
          <a:prstGeom prst="rect">
            <a:avLst/>
          </a:prstGeom>
        </p:spPr>
      </p:pic>
    </p:spTree>
    <p:extLst>
      <p:ext uri="{BB962C8B-B14F-4D97-AF65-F5344CB8AC3E}">
        <p14:creationId xmlns:p14="http://schemas.microsoft.com/office/powerpoint/2010/main" val="1447790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16FFC-678B-48AC-8D7F-C620E72782C2}"/>
              </a:ext>
            </a:extLst>
          </p:cNvPr>
          <p:cNvSpPr>
            <a:spLocks noGrp="1"/>
          </p:cNvSpPr>
          <p:nvPr>
            <p:ph type="title"/>
          </p:nvPr>
        </p:nvSpPr>
        <p:spPr>
          <a:xfrm>
            <a:off x="466722" y="586855"/>
            <a:ext cx="3201366" cy="3387497"/>
          </a:xfrm>
        </p:spPr>
        <p:txBody>
          <a:bodyPr anchor="b">
            <a:normAutofit/>
          </a:bodyPr>
          <a:lstStyle/>
          <a:p>
            <a:pPr algn="r"/>
            <a:r>
              <a:rPr lang="en-US" sz="3400" u="sng">
                <a:solidFill>
                  <a:srgbClr val="FFFFFF"/>
                </a:solidFill>
                <a:latin typeface="Times New Roman" panose="02020603050405020304" pitchFamily="18" charset="0"/>
                <a:cs typeface="Times New Roman" panose="02020603050405020304" pitchFamily="18" charset="0"/>
              </a:rPr>
              <a:t>Vigenere   Cipher (Polyalphabetic)</a:t>
            </a:r>
          </a:p>
        </p:txBody>
      </p:sp>
      <p:sp>
        <p:nvSpPr>
          <p:cNvPr id="3" name="Content Placeholder 2">
            <a:extLst>
              <a:ext uri="{FF2B5EF4-FFF2-40B4-BE49-F238E27FC236}">
                <a16:creationId xmlns:a16="http://schemas.microsoft.com/office/drawing/2014/main" id="{E02335EC-7101-4F86-981E-8C297C92A7AD}"/>
              </a:ext>
            </a:extLst>
          </p:cNvPr>
          <p:cNvSpPr>
            <a:spLocks noGrp="1"/>
          </p:cNvSpPr>
          <p:nvPr>
            <p:ph idx="1"/>
          </p:nvPr>
        </p:nvSpPr>
        <p:spPr>
          <a:xfrm>
            <a:off x="4581727" y="649480"/>
            <a:ext cx="3025303" cy="5546047"/>
          </a:xfrm>
        </p:spPr>
        <p:txBody>
          <a:bodyPr anchor="ctr">
            <a:normAutofit/>
          </a:bodyPr>
          <a:lstStyle/>
          <a:p>
            <a:pPr marL="0" indent="0">
              <a:buNone/>
            </a:pPr>
            <a:r>
              <a:rPr lang="en-US" sz="2000"/>
              <a:t>Key: </a:t>
            </a:r>
            <a:r>
              <a:rPr lang="en-US" sz="2000" i="1"/>
              <a:t>stormstorm</a:t>
            </a:r>
          </a:p>
          <a:p>
            <a:pPr marL="0" indent="0">
              <a:buNone/>
            </a:pPr>
            <a:r>
              <a:rPr lang="en-US" sz="2000"/>
              <a:t>Plaintext: evening</a:t>
            </a:r>
          </a:p>
          <a:p>
            <a:pPr marL="0" indent="0">
              <a:buNone/>
            </a:pPr>
            <a:r>
              <a:rPr lang="en-US" sz="2000"/>
              <a:t>Ciphertext: woseufz</a:t>
            </a:r>
          </a:p>
          <a:p>
            <a:pPr marL="0" indent="0">
              <a:buNone/>
            </a:pPr>
            <a:endParaRPr lang="en-US" sz="2000"/>
          </a:p>
          <a:p>
            <a:pPr marL="0" indent="0">
              <a:buNone/>
            </a:pPr>
            <a:r>
              <a:rPr lang="en-US" sz="2000"/>
              <a:t>For IC = .0385</a:t>
            </a:r>
          </a:p>
        </p:txBody>
      </p:sp>
      <p:pic>
        <p:nvPicPr>
          <p:cNvPr id="4" name="Picture 3" descr="A picture containing text, newspaper&#10;&#10;Description automatically generated">
            <a:extLst>
              <a:ext uri="{FF2B5EF4-FFF2-40B4-BE49-F238E27FC236}">
                <a16:creationId xmlns:a16="http://schemas.microsoft.com/office/drawing/2014/main" id="{39198E92-53CC-4C5D-B830-F0058EA4E14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109502" y="1627051"/>
            <a:ext cx="3615776" cy="3615776"/>
          </a:xfrm>
          <a:prstGeom prst="rect">
            <a:avLst/>
          </a:prstGeom>
          <a:noFill/>
        </p:spPr>
      </p:pic>
    </p:spTree>
    <p:extLst>
      <p:ext uri="{BB962C8B-B14F-4D97-AF65-F5344CB8AC3E}">
        <p14:creationId xmlns:p14="http://schemas.microsoft.com/office/powerpoint/2010/main" val="2865170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2151630-781B-4577-B311-118A5329D361}"/>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Using IC value to determine the key length in Vigenere Cipher</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012402-09FF-4DF4-9681-6825B48FDEE9}"/>
                  </a:ext>
                </a:extLst>
              </p:cNvPr>
              <p:cNvSpPr>
                <a:spLocks noGrp="1"/>
              </p:cNvSpPr>
              <p:nvPr>
                <p:ph idx="1"/>
              </p:nvPr>
            </p:nvSpPr>
            <p:spPr>
              <a:xfrm>
                <a:off x="4379709" y="686862"/>
                <a:ext cx="7037591" cy="5475129"/>
              </a:xfrm>
            </p:spPr>
            <p:txBody>
              <a:bodyPr anchor="ctr">
                <a:normAutofit/>
              </a:bodyPr>
              <a:lstStyle/>
              <a:p>
                <a:r>
                  <a:rPr lang="en-US" sz="1600">
                    <a:effectLst/>
                    <a:latin typeface="Times New Roman" panose="02020603050405020304" pitchFamily="18" charset="0"/>
                    <a:ea typeface="Calibri" panose="020F0502020204030204" pitchFamily="34" charset="0"/>
                    <a:cs typeface="Times New Roman" panose="02020603050405020304" pitchFamily="18" charset="0"/>
                  </a:rPr>
                  <a:t>Working in opposite direction: assume the key </a:t>
                </a:r>
                <a:r>
                  <a:rPr lang="en-US" sz="1600" b="1">
                    <a:effectLst/>
                    <a:latin typeface="Times New Roman" panose="02020603050405020304" pitchFamily="18" charset="0"/>
                    <a:ea typeface="Calibri" panose="020F0502020204030204" pitchFamily="34" charset="0"/>
                    <a:cs typeface="Times New Roman" panose="02020603050405020304" pitchFamily="18" charset="0"/>
                  </a:rPr>
                  <a:t>length  m is known</a:t>
                </a:r>
                <a:r>
                  <a:rPr lang="en-US" sz="1600">
                    <a:effectLst/>
                    <a:latin typeface="Times New Roman" panose="02020603050405020304" pitchFamily="18" charset="0"/>
                    <a:ea typeface="Calibri" panose="020F0502020204030204" pitchFamily="34" charset="0"/>
                    <a:cs typeface="Times New Roman" panose="02020603050405020304" pitchFamily="18" charset="0"/>
                  </a:rPr>
                  <a:t> in the ciphertext of size n, find the</a:t>
                </a:r>
              </a:p>
              <a:p>
                <a:r>
                  <a:rPr lang="en-US" sz="1600">
                    <a:effectLst/>
                    <a:latin typeface="Times New Roman" panose="02020603050405020304" pitchFamily="18" charset="0"/>
                    <a:ea typeface="Calibri" panose="020F0502020204030204" pitchFamily="34" charset="0"/>
                    <a:cs typeface="Times New Roman" panose="02020603050405020304" pitchFamily="18" charset="0"/>
                  </a:rPr>
                  <a:t> index of coincidence for the given tex</a:t>
                </a:r>
                <a:r>
                  <a:rPr lang="en-US" sz="1600">
                    <a:latin typeface="Times New Roman" panose="02020603050405020304" pitchFamily="18" charset="0"/>
                    <a:ea typeface="Calibri" panose="020F0502020204030204" pitchFamily="34" charset="0"/>
                    <a:cs typeface="Times New Roman" panose="02020603050405020304" pitchFamily="18" charset="0"/>
                  </a:rPr>
                  <a:t>t using the key length m</a:t>
                </a:r>
              </a:p>
              <a:p>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Rearrange the  text in a table with m columns and n/m rows and  </a:t>
                </a:r>
                <a:r>
                  <a:rPr lang="en-US" sz="1600">
                    <a:latin typeface="Times New Roman" panose="02020603050405020304" pitchFamily="18" charset="0"/>
                    <a:ea typeface="Calibri" panose="020F0502020204030204" pitchFamily="34" charset="0"/>
                    <a:cs typeface="Times New Roman" panose="02020603050405020304" pitchFamily="18" charset="0"/>
                  </a:rPr>
                  <a:t>s</a:t>
                </a:r>
                <a:r>
                  <a:rPr lang="en-US" sz="1600">
                    <a:effectLst/>
                    <a:latin typeface="Times New Roman" panose="02020603050405020304" pitchFamily="18" charset="0"/>
                    <a:ea typeface="Calibri" panose="020F0502020204030204" pitchFamily="34" charset="0"/>
                    <a:cs typeface="Times New Roman" panose="02020603050405020304" pitchFamily="18" charset="0"/>
                  </a:rPr>
                  <a:t>elect 2 letters from the text</a:t>
                </a:r>
                <a:r>
                  <a:rPr lang="en-US" sz="1600">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 (second in the same column) =( </a:t>
                </a:r>
                <a14:m>
                  <m:oMath xmlns:m="http://schemas.openxmlformats.org/officeDocument/2006/math">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 −1</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)(.06</m:t>
                    </m:r>
                    <m:r>
                      <a:rPr lang="en-US" sz="1600" b="0" i="1">
                        <a:effectLst/>
                        <a:latin typeface="Cambria Math" panose="02040503050406030204" pitchFamily="18" charset="0"/>
                        <a:ea typeface="Calibri" panose="020F0502020204030204" pitchFamily="34" charset="0"/>
                        <a:cs typeface="Times New Roman" panose="02020603050405020304" pitchFamily="18" charset="0"/>
                      </a:rPr>
                      <m:t>67</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    P(second in different column) = </a:t>
                </a:r>
                <a14:m>
                  <m:oMath xmlns:m="http://schemas.openxmlformats.org/officeDocument/2006/math">
                    <m:d>
                      <m:d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den>
                        </m:f>
                      </m:e>
                    </m:d>
                    <m:r>
                      <a:rPr lang="en-US" sz="1600" i="1">
                        <a:effectLst/>
                        <a:latin typeface="Cambria Math" panose="02040503050406030204" pitchFamily="18" charset="0"/>
                        <a:ea typeface="Calibri" panose="020F0502020204030204" pitchFamily="34" charset="0"/>
                        <a:cs typeface="Times New Roman" panose="02020603050405020304" pitchFamily="18" charset="0"/>
                      </a:rPr>
                      <m:t>(.03</m:t>
                    </m:r>
                    <m:r>
                      <a:rPr lang="en-US" sz="1600" b="0" i="1">
                        <a:effectLst/>
                        <a:latin typeface="Cambria Math" panose="02040503050406030204" pitchFamily="18" charset="0"/>
                        <a:ea typeface="Calibri" panose="020F0502020204030204" pitchFamily="34" charset="0"/>
                        <a:cs typeface="Times New Roman" panose="02020603050405020304" pitchFamily="18" charset="0"/>
                      </a:rPr>
                      <m:t>85</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800"/>
                  </a:spcAft>
                </a:pPr>
                <a:r>
                  <a:rPr lang="en-US" sz="1600">
                    <a:latin typeface="Times New Roman" panose="02020603050405020304" pitchFamily="18" charset="0"/>
                    <a:ea typeface="Calibri" panose="020F0502020204030204" pitchFamily="34" charset="0"/>
                    <a:cs typeface="Times New Roman" panose="02020603050405020304" pitchFamily="18" charset="0"/>
                  </a:rPr>
                  <a:t>Ultimately, I(IC)   </a:t>
                </a:r>
                <a:r>
                  <a:rPr lang="en-US" sz="160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 −1</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)(.06</m:t>
                    </m:r>
                    <m:r>
                      <a:rPr lang="en-US" sz="1600" b="0" i="1">
                        <a:effectLst/>
                        <a:latin typeface="Cambria Math" panose="02040503050406030204" pitchFamily="18" charset="0"/>
                        <a:ea typeface="Calibri" panose="020F0502020204030204" pitchFamily="34" charset="0"/>
                        <a:cs typeface="Times New Roman" panose="02020603050405020304" pitchFamily="18" charset="0"/>
                      </a:rPr>
                      <m:t>67</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den>
                        </m:f>
                      </m:e>
                    </m:d>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.038</m:t>
                        </m:r>
                        <m:r>
                          <a:rPr lang="en-US" sz="1600" b="0" i="1">
                            <a:effectLst/>
                            <a:latin typeface="Cambria Math" panose="02040503050406030204" pitchFamily="18" charset="0"/>
                            <a:ea typeface="Calibri" panose="020F0502020204030204" pitchFamily="34" charset="0"/>
                            <a:cs typeface="Times New Roman" panose="02020603050405020304" pitchFamily="18" charset="0"/>
                          </a:rPr>
                          <m:t>5</m:t>
                        </m:r>
                      </m:e>
                    </m:d>
                  </m:oMath>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spcAft>
                    <a:spcPts val="800"/>
                  </a:spcAft>
                  <a:buNone/>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80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a:t> m = </a:t>
                </a:r>
                <a14:m>
                  <m:oMath xmlns:m="http://schemas.openxmlformats.org/officeDocument/2006/math">
                    <m:f>
                      <m:fPr>
                        <m:ctrlPr>
                          <a:rPr lang="en-US" sz="1600" b="1" i="1">
                            <a:latin typeface="Cambria Math" panose="02040503050406030204" pitchFamily="18" charset="0"/>
                          </a:rPr>
                        </m:ctrlPr>
                      </m:fPr>
                      <m:num>
                        <m:r>
                          <a:rPr lang="en-US" sz="1600" b="1" i="1">
                            <a:latin typeface="Cambria Math" panose="02040503050406030204" pitchFamily="18" charset="0"/>
                          </a:rPr>
                          <m:t>.</m:t>
                        </m:r>
                        <m:r>
                          <a:rPr lang="en-US" sz="1600" b="1" i="1">
                            <a:latin typeface="Cambria Math" panose="02040503050406030204" pitchFamily="18" charset="0"/>
                          </a:rPr>
                          <m:t>𝟎𝟐𝟖𝟐</m:t>
                        </m:r>
                        <m:r>
                          <a:rPr lang="en-US" sz="1600" b="1" i="1">
                            <a:latin typeface="Cambria Math" panose="02040503050406030204" pitchFamily="18" charset="0"/>
                          </a:rPr>
                          <m:t>𝒏</m:t>
                        </m:r>
                      </m:num>
                      <m:den>
                        <m:d>
                          <m:dPr>
                            <m:ctrlPr>
                              <a:rPr lang="en-US" sz="1600" b="1" i="1">
                                <a:latin typeface="Cambria Math" panose="02040503050406030204" pitchFamily="18" charset="0"/>
                              </a:rPr>
                            </m:ctrlPr>
                          </m:dPr>
                          <m:e>
                            <m:r>
                              <a:rPr lang="en-US" sz="1600" b="1" i="1">
                                <a:latin typeface="Cambria Math" panose="02040503050406030204" pitchFamily="18" charset="0"/>
                              </a:rPr>
                              <m:t>𝒏</m:t>
                            </m:r>
                            <m:r>
                              <a:rPr lang="en-US" sz="1600" b="1" i="1">
                                <a:latin typeface="Cambria Math" panose="02040503050406030204" pitchFamily="18" charset="0"/>
                              </a:rPr>
                              <m:t>−</m:t>
                            </m:r>
                            <m:r>
                              <a:rPr lang="en-US" sz="1600" b="1" i="1">
                                <a:latin typeface="Cambria Math" panose="02040503050406030204" pitchFamily="18" charset="0"/>
                              </a:rPr>
                              <m:t>𝟏</m:t>
                            </m:r>
                          </m:e>
                        </m:d>
                        <m:r>
                          <a:rPr lang="en-US" sz="1600" b="1" i="1">
                            <a:latin typeface="Cambria Math" panose="02040503050406030204" pitchFamily="18" charset="0"/>
                          </a:rPr>
                          <m:t>𝑰</m:t>
                        </m:r>
                        <m:r>
                          <a:rPr lang="en-US" sz="1600" b="1" i="1">
                            <a:latin typeface="Cambria Math" panose="02040503050406030204" pitchFamily="18" charset="0"/>
                          </a:rPr>
                          <m:t>−</m:t>
                        </m:r>
                        <m:r>
                          <a:rPr lang="en-US" sz="1600" b="1" i="1">
                            <a:latin typeface="Cambria Math" panose="02040503050406030204" pitchFamily="18" charset="0"/>
                          </a:rPr>
                          <m:t>𝟎</m:t>
                        </m:r>
                        <m:r>
                          <a:rPr lang="en-US" sz="1600" b="1" i="1">
                            <a:latin typeface="Cambria Math" panose="02040503050406030204" pitchFamily="18" charset="0"/>
                          </a:rPr>
                          <m:t>.</m:t>
                        </m:r>
                        <m:r>
                          <a:rPr lang="en-US" sz="1600" b="1" i="1">
                            <a:latin typeface="Cambria Math" panose="02040503050406030204" pitchFamily="18" charset="0"/>
                          </a:rPr>
                          <m:t>𝟎𝟑𝟖𝟓</m:t>
                        </m:r>
                        <m:r>
                          <a:rPr lang="en-US" sz="1600" b="1" i="1">
                            <a:latin typeface="Cambria Math" panose="02040503050406030204" pitchFamily="18" charset="0"/>
                          </a:rPr>
                          <m:t>𝒏</m:t>
                        </m:r>
                        <m:r>
                          <a:rPr lang="en-US" sz="1600" b="1" i="1">
                            <a:latin typeface="Cambria Math" panose="02040503050406030204" pitchFamily="18" charset="0"/>
                          </a:rPr>
                          <m:t>+ .</m:t>
                        </m:r>
                        <m:r>
                          <a:rPr lang="en-US" sz="1600" b="1" i="1">
                            <a:latin typeface="Cambria Math" panose="02040503050406030204" pitchFamily="18" charset="0"/>
                          </a:rPr>
                          <m:t>𝟎𝟔𝟔𝟕</m:t>
                        </m:r>
                      </m:den>
                    </m:f>
                  </m:oMath>
                </a14:m>
                <a:endParaRPr lang="en-US" sz="1600" b="1"/>
              </a:p>
              <a:p>
                <a:pPr>
                  <a:spcBef>
                    <a:spcPts val="0"/>
                  </a:spcBef>
                  <a:spcAft>
                    <a:spcPts val="8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8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p>
              <a:p>
                <a:endParaRPr lang="en-US" sz="1600"/>
              </a:p>
            </p:txBody>
          </p:sp>
        </mc:Choice>
        <mc:Fallback xmlns="">
          <p:sp>
            <p:nvSpPr>
              <p:cNvPr id="3" name="Content Placeholder 2">
                <a:extLst>
                  <a:ext uri="{FF2B5EF4-FFF2-40B4-BE49-F238E27FC236}">
                    <a16:creationId xmlns:a16="http://schemas.microsoft.com/office/drawing/2014/main" id="{D0012402-09FF-4DF4-9681-6825B48FDEE9}"/>
                  </a:ext>
                </a:extLst>
              </p:cNvPr>
              <p:cNvSpPr>
                <a:spLocks noGrp="1" noRot="1" noChangeAspect="1" noMove="1" noResize="1" noEditPoints="1" noAdjustHandles="1" noChangeArrowheads="1" noChangeShapeType="1" noTextEdit="1"/>
              </p:cNvSpPr>
              <p:nvPr>
                <p:ph idx="1"/>
              </p:nvPr>
            </p:nvSpPr>
            <p:spPr>
              <a:xfrm>
                <a:off x="4379709" y="686862"/>
                <a:ext cx="7037591" cy="5475129"/>
              </a:xfrm>
              <a:blipFill>
                <a:blip r:embed="rId2"/>
                <a:stretch>
                  <a:fillRect l="-346" t="-3452" r="-1126"/>
                </a:stretch>
              </a:blipFill>
            </p:spPr>
            <p:txBody>
              <a:bodyPr/>
              <a:lstStyle/>
              <a:p>
                <a:r>
                  <a:rPr lang="en-US">
                    <a:noFill/>
                  </a:rPr>
                  <a:t> </a:t>
                </a:r>
              </a:p>
            </p:txBody>
          </p:sp>
        </mc:Fallback>
      </mc:AlternateContent>
    </p:spTree>
    <p:extLst>
      <p:ext uri="{BB962C8B-B14F-4D97-AF65-F5344CB8AC3E}">
        <p14:creationId xmlns:p14="http://schemas.microsoft.com/office/powerpoint/2010/main" val="1598619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DBDF138-0EF7-4259-A6E3-8B4407D5C9E9}"/>
              </a:ext>
            </a:extLst>
          </p:cNvPr>
          <p:cNvSpPr>
            <a:spLocks noGrp="1"/>
          </p:cNvSpPr>
          <p:nvPr>
            <p:ph type="title"/>
          </p:nvPr>
        </p:nvSpPr>
        <p:spPr>
          <a:xfrm>
            <a:off x="777240" y="731519"/>
            <a:ext cx="2845191" cy="3237579"/>
          </a:xfrm>
        </p:spPr>
        <p:txBody>
          <a:bodyPr>
            <a:normAutofit/>
          </a:bodyPr>
          <a:lstStyle/>
          <a:p>
            <a:r>
              <a:rPr lang="en-US" sz="3500" dirty="0">
                <a:solidFill>
                  <a:srgbClr val="FFFFFF"/>
                </a:solidFill>
              </a:rPr>
              <a:t> Breaking the Polyalphabetic Cipher</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1C5864-923F-4517-A94A-0D7DD552C42C}"/>
              </a:ext>
            </a:extLst>
          </p:cNvPr>
          <p:cNvSpPr>
            <a:spLocks noGrp="1"/>
          </p:cNvSpPr>
          <p:nvPr>
            <p:ph idx="1"/>
          </p:nvPr>
        </p:nvSpPr>
        <p:spPr>
          <a:xfrm>
            <a:off x="4379709" y="686862"/>
            <a:ext cx="7037591" cy="5475129"/>
          </a:xfrm>
        </p:spPr>
        <p:txBody>
          <a:bodyPr anchor="ctr">
            <a:normAutofit/>
          </a:bodyPr>
          <a:lstStyle/>
          <a:p>
            <a:r>
              <a:rPr lang="en-US" sz="2600"/>
              <a:t>Knowing the key length of the Vigenere cipher, one will use be able to decrypt the message by breaking the text in m columns.</a:t>
            </a:r>
          </a:p>
          <a:p>
            <a:endParaRPr lang="en-US" sz="2600"/>
          </a:p>
          <a:p>
            <a:r>
              <a:rPr lang="en-US" sz="2600"/>
              <a:t>After this is done, check the value of I , should be close to </a:t>
            </a:r>
            <a:r>
              <a:rPr lang="en-US" sz="2600" b="1">
                <a:effectLst/>
                <a:latin typeface="Times New Roman" panose="02020603050405020304" pitchFamily="18" charset="0"/>
                <a:ea typeface="Times New Roman" panose="02020603050405020304" pitchFamily="18" charset="0"/>
              </a:rPr>
              <a:t>IC</a:t>
            </a:r>
            <a:r>
              <a:rPr lang="en-US" sz="2600" b="1" baseline="-25000">
                <a:effectLst/>
                <a:latin typeface="Times New Roman" panose="02020603050405020304" pitchFamily="18" charset="0"/>
                <a:ea typeface="Times New Roman" panose="02020603050405020304" pitchFamily="18" charset="0"/>
              </a:rPr>
              <a:t>p </a:t>
            </a:r>
            <a:r>
              <a:rPr lang="en-US" sz="2600" b="1">
                <a:effectLst/>
                <a:latin typeface="Times New Roman" panose="02020603050405020304" pitchFamily="18" charset="0"/>
                <a:ea typeface="Times New Roman" panose="02020603050405020304" pitchFamily="18" charset="0"/>
              </a:rPr>
              <a:t> = .0667</a:t>
            </a:r>
            <a:r>
              <a:rPr lang="en-US" sz="2600" b="1">
                <a:latin typeface="Times New Roman" panose="02020603050405020304" pitchFamily="18" charset="0"/>
                <a:ea typeface="Times New Roman" panose="02020603050405020304" pitchFamily="18" charset="0"/>
              </a:rPr>
              <a:t> </a:t>
            </a:r>
            <a:r>
              <a:rPr lang="en-US" sz="2600">
                <a:latin typeface="Times New Roman" panose="02020603050405020304" pitchFamily="18" charset="0"/>
                <a:ea typeface="Times New Roman" panose="02020603050405020304" pitchFamily="18" charset="0"/>
              </a:rPr>
              <a:t>; </a:t>
            </a:r>
            <a:r>
              <a:rPr lang="en-US" sz="2600"/>
              <a:t> if not manipulate m to get the result closer to .0667</a:t>
            </a:r>
          </a:p>
          <a:p>
            <a:endParaRPr lang="en-US" sz="2600"/>
          </a:p>
          <a:p>
            <a:pPr marL="0" indent="0">
              <a:buNone/>
            </a:pPr>
            <a:r>
              <a:rPr lang="en-US" sz="2600"/>
              <a:t>    </a:t>
            </a:r>
            <a:r>
              <a:rPr lang="en-US" sz="2600" i="1"/>
              <a:t>Maryam Vulis, New York</a:t>
            </a:r>
          </a:p>
          <a:p>
            <a:pPr marL="0" indent="0">
              <a:buNone/>
            </a:pPr>
            <a:r>
              <a:rPr lang="en-US" sz="2600" i="1"/>
              <a:t>     Email: maryam@vulis.net</a:t>
            </a:r>
          </a:p>
        </p:txBody>
      </p:sp>
    </p:spTree>
    <p:extLst>
      <p:ext uri="{BB962C8B-B14F-4D97-AF65-F5344CB8AC3E}">
        <p14:creationId xmlns:p14="http://schemas.microsoft.com/office/powerpoint/2010/main" val="385617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492749C-270C-44BE-BF59-30C53967D0D0}"/>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Riverbank Laboratory</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771D2B-871B-43AB-BD90-1407BBD30A2E}"/>
              </a:ext>
            </a:extLst>
          </p:cNvPr>
          <p:cNvSpPr>
            <a:spLocks noGrp="1"/>
          </p:cNvSpPr>
          <p:nvPr>
            <p:ph idx="1"/>
          </p:nvPr>
        </p:nvSpPr>
        <p:spPr>
          <a:xfrm>
            <a:off x="4379709" y="686862"/>
            <a:ext cx="7037591" cy="5475129"/>
          </a:xfrm>
        </p:spPr>
        <p:txBody>
          <a:bodyPr anchor="ctr">
            <a:normAutofit/>
          </a:bodyPr>
          <a:lstStyle/>
          <a:p>
            <a:r>
              <a:rPr lang="en-US" sz="2600">
                <a:latin typeface="Times New Roman" panose="02020603050405020304" pitchFamily="18" charset="0"/>
                <a:cs typeface="Times New Roman" panose="02020603050405020304" pitchFamily="18" charset="0"/>
              </a:rPr>
              <a:t>His research mentor  got a request from George Fabyan for a Genetics Lab Director at Riverbank.</a:t>
            </a:r>
          </a:p>
          <a:p>
            <a:r>
              <a:rPr lang="en-US" sz="2600">
                <a:latin typeface="Times New Roman" panose="02020603050405020304" pitchFamily="18" charset="0"/>
                <a:cs typeface="Times New Roman" panose="02020603050405020304" pitchFamily="18" charset="0"/>
              </a:rPr>
              <a:t> Riverbank Laboratories, a think tank</a:t>
            </a:r>
          </a:p>
          <a:p>
            <a:r>
              <a:rPr lang="en-US" sz="2600">
                <a:latin typeface="Times New Roman" panose="02020603050405020304" pitchFamily="18" charset="0"/>
                <a:cs typeface="Times New Roman" panose="02020603050405020304" pitchFamily="18" charset="0"/>
              </a:rPr>
              <a:t> Friedman met his wife Elisebeth there in the cryptology group and figured out the futility of “deciphering” Shakespeare</a:t>
            </a:r>
          </a:p>
          <a:p>
            <a:r>
              <a:rPr lang="en-US" sz="2600">
                <a:latin typeface="Times New Roman" panose="02020603050405020304" pitchFamily="18" charset="0"/>
                <a:cs typeface="Times New Roman" panose="02020603050405020304" pitchFamily="18" charset="0"/>
              </a:rPr>
              <a:t> ‘The Index of Coincidence” was printed without Friedman’s name on the title page and moreover the result was attributed to the General Cartier , the head of French Cryptological Services and printed in Paris -  Cartier apparently received the manuscript with no name. Was rectified later  but Friedmans knew they had to get away from Riverbank</a:t>
            </a:r>
            <a:endParaRPr lang="en-US" sz="2600"/>
          </a:p>
          <a:p>
            <a:endParaRPr lang="en-US" sz="2600"/>
          </a:p>
        </p:txBody>
      </p:sp>
    </p:spTree>
    <p:extLst>
      <p:ext uri="{BB962C8B-B14F-4D97-AF65-F5344CB8AC3E}">
        <p14:creationId xmlns:p14="http://schemas.microsoft.com/office/powerpoint/2010/main" val="366097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4BE4593-7710-42E2-876F-AAC4AC5D4D65}"/>
              </a:ext>
            </a:extLst>
          </p:cNvPr>
          <p:cNvSpPr>
            <a:spLocks noGrp="1"/>
          </p:cNvSpPr>
          <p:nvPr>
            <p:ph type="title"/>
          </p:nvPr>
        </p:nvSpPr>
        <p:spPr>
          <a:xfrm>
            <a:off x="774701" y="762000"/>
            <a:ext cx="2771672" cy="3230578"/>
          </a:xfrm>
        </p:spPr>
        <p:txBody>
          <a:bodyPr>
            <a:normAutofit/>
          </a:bodyPr>
          <a:lstStyle/>
          <a:p>
            <a:r>
              <a:rPr lang="en-US" sz="3800">
                <a:solidFill>
                  <a:srgbClr val="FFFFFF"/>
                </a:solidFill>
              </a:rPr>
              <a:t>                    Newlyweds</a:t>
            </a:r>
          </a:p>
        </p:txBody>
      </p:sp>
      <p:pic>
        <p:nvPicPr>
          <p:cNvPr id="14338" name="Picture 2" descr="William Friedman, Geneticist Turned Cryptographer | Genetics">
            <a:extLst>
              <a:ext uri="{FF2B5EF4-FFF2-40B4-BE49-F238E27FC236}">
                <a16:creationId xmlns:a16="http://schemas.microsoft.com/office/drawing/2014/main" id="{0EC4E45D-8189-4F52-A138-97A82DF3F8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88"/>
          <a:stretch/>
        </p:blipFill>
        <p:spPr bwMode="auto">
          <a:xfrm>
            <a:off x="3988092" y="448054"/>
            <a:ext cx="4036457" cy="595458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462AF67-C0AB-44C9-9734-763C7AA1A703}"/>
              </a:ext>
            </a:extLst>
          </p:cNvPr>
          <p:cNvPicPr>
            <a:picLocks noGrp="1" noChangeAspect="1"/>
          </p:cNvPicPr>
          <p:nvPr>
            <p:ph idx="1"/>
          </p:nvPr>
        </p:nvPicPr>
        <p:blipFill>
          <a:blip r:embed="rId3"/>
          <a:stretch>
            <a:fillRect/>
          </a:stretch>
        </p:blipFill>
        <p:spPr>
          <a:xfrm>
            <a:off x="8715109" y="1387203"/>
            <a:ext cx="2469094" cy="4072481"/>
          </a:xfrm>
          <a:prstGeom prst="rect">
            <a:avLst/>
          </a:prstGeom>
        </p:spPr>
      </p:pic>
      <p:sp>
        <p:nvSpPr>
          <p:cNvPr id="77" name="Rectangle 7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7176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87F5459-0A29-4191-894D-79D5647418F0}"/>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The Start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E07055-BCC0-4AC3-8F8A-488B08FE6F6F}"/>
              </a:ext>
            </a:extLst>
          </p:cNvPr>
          <p:cNvSpPr>
            <a:spLocks noGrp="1"/>
          </p:cNvSpPr>
          <p:nvPr>
            <p:ph idx="1"/>
          </p:nvPr>
        </p:nvSpPr>
        <p:spPr>
          <a:xfrm>
            <a:off x="4379709" y="686862"/>
            <a:ext cx="7037591" cy="5475129"/>
          </a:xfrm>
        </p:spPr>
        <p:txBody>
          <a:bodyPr anchor="ctr">
            <a:normAutofit/>
          </a:bodyPr>
          <a:lstStyle/>
          <a:p>
            <a:r>
              <a:rPr lang="en-US" sz="2400" dirty="0">
                <a:latin typeface="Times New Roman" panose="02020603050405020304" pitchFamily="18" charset="0"/>
                <a:cs typeface="Times New Roman" panose="02020603050405020304" pitchFamily="18" charset="0"/>
              </a:rPr>
              <a:t>As the US entered WWI in 1917,  the Government asked </a:t>
            </a:r>
            <a:r>
              <a:rPr lang="en-US" sz="2400">
                <a:latin typeface="Times New Roman" panose="02020603050405020304" pitchFamily="18" charset="0"/>
                <a:cs typeface="Times New Roman" panose="02020603050405020304" pitchFamily="18" charset="0"/>
              </a:rPr>
              <a:t>Fabyan</a:t>
            </a:r>
            <a:r>
              <a:rPr lang="en-US" sz="2400" dirty="0">
                <a:latin typeface="Times New Roman" panose="02020603050405020304" pitchFamily="18" charset="0"/>
                <a:cs typeface="Times New Roman" panose="02020603050405020304" pitchFamily="18" charset="0"/>
              </a:rPr>
              <a:t> to help with deciphering, and thus WFF was recruited to decipher codes, worked in France </a:t>
            </a:r>
          </a:p>
          <a:p>
            <a:r>
              <a:rPr lang="en-US" sz="2400" dirty="0">
                <a:latin typeface="Times New Roman" panose="02020603050405020304" pitchFamily="18" charset="0"/>
                <a:cs typeface="Times New Roman" panose="02020603050405020304" pitchFamily="18" charset="0"/>
              </a:rPr>
              <a:t> Returned to Riverbank shortly and eventually  started with the US Government (1921 – 1955)</a:t>
            </a:r>
          </a:p>
          <a:p>
            <a:r>
              <a:rPr lang="en-US" sz="2400" dirty="0">
                <a:latin typeface="Times New Roman" panose="02020603050405020304" pitchFamily="18" charset="0"/>
                <a:cs typeface="Times New Roman" panose="02020603050405020304" pitchFamily="18" charset="0"/>
              </a:rPr>
              <a:t>Head of the  SIS ( Signals Intelligence Services) Cryptologic Division</a:t>
            </a:r>
          </a:p>
          <a:p>
            <a:r>
              <a:rPr lang="en-US" sz="2400" dirty="0">
                <a:latin typeface="Times New Roman" panose="02020603050405020304" pitchFamily="18" charset="0"/>
                <a:cs typeface="Times New Roman" panose="02020603050405020304" pitchFamily="18" charset="0"/>
              </a:rPr>
              <a:t>Taught Military Cryptanalysis at Fort Monmouth, NJ</a:t>
            </a:r>
          </a:p>
          <a:p>
            <a:r>
              <a:rPr lang="en-US" sz="2400" dirty="0">
                <a:latin typeface="Times New Roman" panose="02020603050405020304" pitchFamily="18" charset="0"/>
                <a:cs typeface="Times New Roman" panose="02020603050405020304" pitchFamily="18" charset="0"/>
              </a:rPr>
              <a:t>Before WWII started working on the Japanese diplomatic code Purple </a:t>
            </a:r>
          </a:p>
          <a:p>
            <a:r>
              <a:rPr lang="en-US" sz="2400" dirty="0">
                <a:latin typeface="Times New Roman" panose="02020603050405020304" pitchFamily="18" charset="0"/>
                <a:cs typeface="Times New Roman" panose="02020603050405020304" pitchFamily="18" charset="0"/>
              </a:rPr>
              <a:t>Started decrypting messages, insufficient to prevent Pearl Harbor</a:t>
            </a:r>
          </a:p>
          <a:p>
            <a:endParaRPr lang="en-US" sz="2400"/>
          </a:p>
        </p:txBody>
      </p:sp>
    </p:spTree>
    <p:extLst>
      <p:ext uri="{BB962C8B-B14F-4D97-AF65-F5344CB8AC3E}">
        <p14:creationId xmlns:p14="http://schemas.microsoft.com/office/powerpoint/2010/main" val="97082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64654AA-440B-4FB9-A50E-613A01560A4F}"/>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The Japanese Diplomatic Code Purple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2A71DE-C0CE-448E-9EE7-1206DC111313}"/>
              </a:ext>
            </a:extLst>
          </p:cNvPr>
          <p:cNvSpPr>
            <a:spLocks noGrp="1"/>
          </p:cNvSpPr>
          <p:nvPr>
            <p:ph idx="1"/>
          </p:nvPr>
        </p:nvSpPr>
        <p:spPr>
          <a:xfrm>
            <a:off x="4379709" y="686862"/>
            <a:ext cx="7037591" cy="5475129"/>
          </a:xfrm>
        </p:spPr>
        <p:txBody>
          <a:bodyPr anchor="ctr">
            <a:normAutofit/>
          </a:bodyPr>
          <a:lstStyle/>
          <a:p>
            <a:r>
              <a:rPr lang="en-US" sz="2200">
                <a:latin typeface="Times New Roman" panose="02020603050405020304" pitchFamily="18" charset="0"/>
                <a:cs typeface="Times New Roman" panose="02020603050405020304" pitchFamily="18" charset="0"/>
              </a:rPr>
              <a:t>The Japanese diplomatic code Purple was broken in 1940 by the Friedman’s group working in Washington, DC in secrecy, first decrypts came in 1937</a:t>
            </a:r>
          </a:p>
          <a:p>
            <a:r>
              <a:rPr lang="en-US" sz="2200">
                <a:latin typeface="Times New Roman" panose="02020603050405020304" pitchFamily="18" charset="0"/>
                <a:cs typeface="Times New Roman" panose="02020603050405020304" pitchFamily="18" charset="0"/>
              </a:rPr>
              <a:t>Rumor:  K Umansky, the Soviet ambassador to the US tipped off Germany about  breaking Purple </a:t>
            </a:r>
          </a:p>
          <a:p>
            <a:r>
              <a:rPr lang="en-US" sz="2200">
                <a:latin typeface="Times New Roman" panose="02020603050405020304" pitchFamily="18" charset="0"/>
                <a:cs typeface="Times New Roman" panose="02020603050405020304" pitchFamily="18" charset="0"/>
              </a:rPr>
              <a:t>Leo Rosen built the machine, turned out to have the same stepping switches </a:t>
            </a:r>
          </a:p>
          <a:p>
            <a:r>
              <a:rPr lang="en-US" sz="2200">
                <a:latin typeface="Times New Roman" panose="02020603050405020304" pitchFamily="18" charset="0"/>
                <a:cs typeface="Times New Roman" panose="02020603050405020304" pitchFamily="18" charset="0"/>
              </a:rPr>
              <a:t>The Japanese destroyed most of the Purple machines by the end of WWII</a:t>
            </a:r>
          </a:p>
          <a:p>
            <a:r>
              <a:rPr lang="en-US" sz="2200">
                <a:latin typeface="Times New Roman" panose="02020603050405020304" pitchFamily="18" charset="0"/>
                <a:cs typeface="Times New Roman" panose="02020603050405020304" pitchFamily="18" charset="0"/>
              </a:rPr>
              <a:t>Communications went silent right before the Pearl Harbor attack on Dec 7, 1941</a:t>
            </a:r>
          </a:p>
          <a:p>
            <a:r>
              <a:rPr lang="en-US" sz="2200">
                <a:latin typeface="Times New Roman" panose="02020603050405020304" pitchFamily="18" charset="0"/>
                <a:cs typeface="Times New Roman" panose="02020603050405020304" pitchFamily="18" charset="0"/>
              </a:rPr>
              <a:t>Rumor: the USSP also broke Purple</a:t>
            </a:r>
          </a:p>
          <a:p>
            <a:r>
              <a:rPr lang="en-US" sz="2200">
                <a:latin typeface="Times New Roman" panose="02020603050405020304" pitchFamily="18" charset="0"/>
                <a:cs typeface="Times New Roman" panose="02020603050405020304" pitchFamily="18" charset="0"/>
              </a:rPr>
              <a:t>1946 Congressional Hearings n Pearl Harbor  – breaking of Purple became public knowledge</a:t>
            </a:r>
          </a:p>
          <a:p>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90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90380EB-16DD-4D32-8CFB-97EACB57525B}"/>
              </a:ext>
            </a:extLst>
          </p:cNvPr>
          <p:cNvSpPr>
            <a:spLocks noGrp="1"/>
          </p:cNvSpPr>
          <p:nvPr>
            <p:ph type="title"/>
          </p:nvPr>
        </p:nvSpPr>
        <p:spPr>
          <a:xfrm>
            <a:off x="774700" y="762000"/>
            <a:ext cx="3759200" cy="3340100"/>
          </a:xfrm>
        </p:spPr>
        <p:txBody>
          <a:bodyPr>
            <a:normAutofit/>
          </a:bodyPr>
          <a:lstStyle/>
          <a:p>
            <a:r>
              <a:rPr lang="en-US">
                <a:solidFill>
                  <a:srgbClr val="FFFFFF"/>
                </a:solidFill>
              </a:rPr>
              <a:t>The Purple Machine, Japanese Embassy, Berlin, 1945</a:t>
            </a:r>
          </a:p>
        </p:txBody>
      </p:sp>
      <p:sp>
        <p:nvSpPr>
          <p:cNvPr id="20"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B44F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a:extLst>
              <a:ext uri="{FF2B5EF4-FFF2-40B4-BE49-F238E27FC236}">
                <a16:creationId xmlns:a16="http://schemas.microsoft.com/office/drawing/2014/main" id="{538297B6-1EEA-4205-AF69-C7FB95F5B4DC}"/>
              </a:ext>
            </a:extLst>
          </p:cNvPr>
          <p:cNvPicPr>
            <a:picLocks noChangeAspect="1"/>
          </p:cNvPicPr>
          <p:nvPr/>
        </p:nvPicPr>
        <p:blipFill>
          <a:blip r:embed="rId2"/>
          <a:stretch>
            <a:fillRect/>
          </a:stretch>
        </p:blipFill>
        <p:spPr>
          <a:xfrm>
            <a:off x="5143500" y="2634099"/>
            <a:ext cx="1905004" cy="1590678"/>
          </a:xfrm>
          <a:prstGeom prst="rect">
            <a:avLst/>
          </a:prstGeom>
        </p:spPr>
      </p:pic>
      <p:sp>
        <p:nvSpPr>
          <p:cNvPr id="21"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rgbClr val="6C4E6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1F549D3E-5193-42E2-BD12-757B518F1384}"/>
              </a:ext>
            </a:extLst>
          </p:cNvPr>
          <p:cNvSpPr>
            <a:spLocks noGrp="1"/>
          </p:cNvSpPr>
          <p:nvPr>
            <p:ph idx="1"/>
          </p:nvPr>
        </p:nvSpPr>
        <p:spPr>
          <a:xfrm>
            <a:off x="7658103" y="795548"/>
            <a:ext cx="3759198" cy="5275603"/>
          </a:xfrm>
        </p:spPr>
        <p:txBody>
          <a:bodyPr anchor="ctr">
            <a:normAutofit/>
          </a:bodyPr>
          <a:lstStyle/>
          <a:p>
            <a:r>
              <a:rPr lang="en-US" sz="2000">
                <a:latin typeface="Times New Roman" panose="02020603050405020304" pitchFamily="18" charset="0"/>
                <a:cs typeface="Times New Roman" panose="02020603050405020304" pitchFamily="18" charset="0"/>
              </a:rPr>
              <a:t>A 6 x 25 substitution table was used,  6 used for daily “sixes” indicating letter positions</a:t>
            </a:r>
          </a:p>
          <a:p>
            <a:r>
              <a:rPr lang="en-US" sz="2000">
                <a:latin typeface="Times New Roman" panose="02020603050405020304" pitchFamily="18" charset="0"/>
                <a:cs typeface="Times New Roman" panose="02020603050405020304" pitchFamily="18" charset="0"/>
              </a:rPr>
              <a:t>The machine itself had 6-level  25-point stepping switches with an intricate plugboard</a:t>
            </a:r>
          </a:p>
        </p:txBody>
      </p:sp>
    </p:spTree>
    <p:extLst>
      <p:ext uri="{BB962C8B-B14F-4D97-AF65-F5344CB8AC3E}">
        <p14:creationId xmlns:p14="http://schemas.microsoft.com/office/powerpoint/2010/main" val="1745752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12390</TotalTime>
  <Words>2477</Words>
  <Application>Microsoft Office PowerPoint</Application>
  <PresentationFormat>Широкоэкранный</PresentationFormat>
  <Paragraphs>282</Paragraphs>
  <Slides>45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45</vt:i4>
      </vt:variant>
    </vt:vector>
  </HeadingPairs>
  <TitlesOfParts>
    <vt:vector size="53" baseType="lpstr">
      <vt:lpstr>Arial</vt:lpstr>
      <vt:lpstr>Calibri</vt:lpstr>
      <vt:lpstr>Calibri Light</vt:lpstr>
      <vt:lpstr>Cambria Math</vt:lpstr>
      <vt:lpstr>Karla</vt:lpstr>
      <vt:lpstr>Times New Roman</vt:lpstr>
      <vt:lpstr>TimesNewRomanPSMT</vt:lpstr>
      <vt:lpstr>Office Theme</vt:lpstr>
      <vt:lpstr>Презентация PowerPoint</vt:lpstr>
      <vt:lpstr> William Frederick Friedman (1891-1969)</vt:lpstr>
      <vt:lpstr>William Frederick Friedman</vt:lpstr>
      <vt:lpstr> Before Cryptography</vt:lpstr>
      <vt:lpstr>Riverbank Laboratory</vt:lpstr>
      <vt:lpstr>                    Newlyweds</vt:lpstr>
      <vt:lpstr>The Start</vt:lpstr>
      <vt:lpstr>The Japanese Diplomatic Code Purple</vt:lpstr>
      <vt:lpstr>The Purple Machine, Japanese Embassy, Berlin, 1945</vt:lpstr>
      <vt:lpstr>Japanese Diplomatic Code Purple</vt:lpstr>
      <vt:lpstr>CIS People</vt:lpstr>
      <vt:lpstr>People of “Magic”</vt:lpstr>
      <vt:lpstr>The Battle of Midway </vt:lpstr>
      <vt:lpstr>Head of Cryptanalytic Section of SIS</vt:lpstr>
      <vt:lpstr>Презентация PowerPoint</vt:lpstr>
      <vt:lpstr>Презентация PowerPoint</vt:lpstr>
      <vt:lpstr>Презентация PowerPoint</vt:lpstr>
      <vt:lpstr>Презентация PowerPoint</vt:lpstr>
      <vt:lpstr>              1955 - Retirement</vt:lpstr>
      <vt:lpstr>Презентация PowerPoint</vt:lpstr>
      <vt:lpstr>Unexpected  Developments</vt:lpstr>
      <vt:lpstr> Friedman and the NSA , the aftermath</vt:lpstr>
      <vt:lpstr>Finally: Public Recognition</vt:lpstr>
      <vt:lpstr>Legacy(The National Archives)</vt:lpstr>
      <vt:lpstr>Elizebeth Smith Friedman</vt:lpstr>
      <vt:lpstr>The Friedmans</vt:lpstr>
      <vt:lpstr>Honor</vt:lpstr>
      <vt:lpstr>                         Legacy</vt:lpstr>
      <vt:lpstr>Index  of Coincidence</vt:lpstr>
      <vt:lpstr>Expected number of Coincidence in Random Text</vt:lpstr>
      <vt:lpstr>Expected Frequencies in English Text</vt:lpstr>
      <vt:lpstr>Frequencies Distribution based on 40000 words</vt:lpstr>
      <vt:lpstr> Bar Diagram</vt:lpstr>
      <vt:lpstr>Index of Coincidence</vt:lpstr>
      <vt:lpstr>Презентация PowerPoint</vt:lpstr>
      <vt:lpstr>Презентация PowerPoint</vt:lpstr>
      <vt:lpstr>The Phi Test</vt:lpstr>
      <vt:lpstr>Презентация PowerPoint</vt:lpstr>
      <vt:lpstr>Презентация PowerPoint</vt:lpstr>
      <vt:lpstr>Презентация PowerPoint</vt:lpstr>
      <vt:lpstr>Презентация PowerPoint</vt:lpstr>
      <vt:lpstr>Презентация PowerPoint</vt:lpstr>
      <vt:lpstr>Vigenere   Cipher (Polyalphabetic)</vt:lpstr>
      <vt:lpstr>Using IC value to determine the key length in Vigenere Cipher</vt:lpstr>
      <vt:lpstr> Breaking the Polyalphabetic Cipher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Vulis, Maryam</dc:creator>
  <cp:lastModifiedBy>1</cp:lastModifiedBy>
  <cp:revision>53</cp:revision>
  <dcterms:created xsi:type="dcterms:W3CDTF">2021-08-21T13:40:00Z</dcterms:created>
  <dcterms:modified xsi:type="dcterms:W3CDTF">2021-08-31T05:51:32Z</dcterms:modified>
</cp:coreProperties>
</file>