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sldIdLst>
    <p:sldId id="459" r:id="rId2"/>
    <p:sldId id="409" r:id="rId3"/>
    <p:sldId id="412" r:id="rId4"/>
    <p:sldId id="451" r:id="rId5"/>
    <p:sldId id="453" r:id="rId6"/>
    <p:sldId id="421" r:id="rId7"/>
    <p:sldId id="423" r:id="rId8"/>
    <p:sldId id="452" r:id="rId9"/>
    <p:sldId id="428" r:id="rId10"/>
    <p:sldId id="460" r:id="rId11"/>
    <p:sldId id="446" r:id="rId12"/>
    <p:sldId id="426" r:id="rId13"/>
    <p:sldId id="425" r:id="rId14"/>
    <p:sldId id="443" r:id="rId15"/>
    <p:sldId id="440" r:id="rId16"/>
    <p:sldId id="454" r:id="rId17"/>
    <p:sldId id="445" r:id="rId18"/>
    <p:sldId id="456" r:id="rId19"/>
    <p:sldId id="441" r:id="rId20"/>
    <p:sldId id="435" r:id="rId21"/>
    <p:sldId id="449" r:id="rId22"/>
    <p:sldId id="447" r:id="rId23"/>
    <p:sldId id="438" r:id="rId24"/>
    <p:sldId id="419" r:id="rId25"/>
    <p:sldId id="415" r:id="rId26"/>
    <p:sldId id="417" r:id="rId27"/>
    <p:sldId id="416" r:id="rId28"/>
    <p:sldId id="414" r:id="rId29"/>
    <p:sldId id="413" r:id="rId30"/>
    <p:sldId id="457" r:id="rId31"/>
    <p:sldId id="458" r:id="rId32"/>
    <p:sldId id="27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" initials="Т" lastIdx="1" clrIdx="0">
    <p:extLst>
      <p:ext uri="{19B8F6BF-5375-455C-9EA6-DF929625EA0E}">
        <p15:presenceInfo xmlns:p15="http://schemas.microsoft.com/office/powerpoint/2012/main" userId="Татья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89875" autoAdjust="0"/>
  </p:normalViewPr>
  <p:slideViewPr>
    <p:cSldViewPr>
      <p:cViewPr varScale="1">
        <p:scale>
          <a:sx n="78" d="100"/>
          <a:sy n="78" d="100"/>
        </p:scale>
        <p:origin x="158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E0C52-8F61-4DE6-93E3-37E9C45CA3A4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EEEC1-FAB8-412C-A6FC-C69D487D174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44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EEEC1-FAB8-412C-A6FC-C69D487D1746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16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497CAE1-2CE7-4BEC-8A8A-4D1599B98435}" type="datetimeFigureOut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416BC98-B5C8-4DDD-B70E-D95DA2DF6C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B2094E-8504-4874-9E60-CEF2AEBFA0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717033"/>
            <a:ext cx="4248472" cy="259228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6ABA1B9-8832-4E6D-BF00-0699A118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98856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/>
              <a:t>«И писем вечный разговор…» </a:t>
            </a:r>
            <a:br>
              <a:rPr lang="ru-RU" sz="2800" dirty="0"/>
            </a:br>
            <a:br>
              <a:rPr lang="ru-RU" sz="2800" dirty="0"/>
            </a:br>
            <a:r>
              <a:rPr lang="ru-RU" sz="3200" b="1" dirty="0"/>
              <a:t>Обзор переписки семьи </a:t>
            </a:r>
            <a:br>
              <a:rPr lang="ru-RU" sz="3200" b="1" dirty="0"/>
            </a:br>
            <a:r>
              <a:rPr lang="ru-RU" sz="3200" b="1" dirty="0"/>
              <a:t>академика И.М. Виноградова</a:t>
            </a:r>
            <a:br>
              <a:rPr lang="ru-RU" sz="2800" dirty="0"/>
            </a:br>
            <a:r>
              <a:rPr lang="ru-RU" sz="2000" b="1" dirty="0"/>
              <a:t>(из мемориального фонда дома-музея академика И.М. Виноградова)</a:t>
            </a:r>
          </a:p>
        </p:txBody>
      </p:sp>
    </p:spTree>
    <p:extLst>
      <p:ext uri="{BB962C8B-B14F-4D97-AF65-F5344CB8AC3E}">
        <p14:creationId xmlns:p14="http://schemas.microsoft.com/office/powerpoint/2010/main" val="218366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9BCBFA-0468-4674-8851-5CF85B009F6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05335" y="332656"/>
            <a:ext cx="2541921" cy="37338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0059BCA-EFD5-48DC-9D7C-890B4D72E19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99592" y="4581128"/>
            <a:ext cx="4896544" cy="1728191"/>
          </a:xfrm>
        </p:spPr>
        <p:txBody>
          <a:bodyPr>
            <a:normAutofit/>
          </a:bodyPr>
          <a:lstStyle/>
          <a:p>
            <a:r>
              <a:rPr lang="ru-RU" sz="1800" dirty="0"/>
              <a:t>Отец обращается к будущему академику: </a:t>
            </a:r>
            <a:r>
              <a:rPr lang="ru-RU" sz="1800" b="1" i="1" dirty="0"/>
              <a:t>«Если у дорогого Вани будут какие-либо обноски из одежды, пусть соблюдает – нам пригодится». </a:t>
            </a:r>
            <a:r>
              <a:rPr lang="ru-RU" sz="1800" dirty="0"/>
              <a:t>(1929 г.)</a:t>
            </a: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34E45-C054-4FC1-ABF1-704E1165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457200"/>
            <a:ext cx="5199112" cy="2035696"/>
          </a:xfrm>
        </p:spPr>
        <p:txBody>
          <a:bodyPr>
            <a:noAutofit/>
          </a:bodyPr>
          <a:lstStyle/>
          <a:p>
            <a:r>
              <a:rPr lang="ru-RU" b="0" dirty="0"/>
              <a:t>Сами же родители жили бедно. </a:t>
            </a:r>
            <a:r>
              <a:rPr lang="ru-RU" i="1" dirty="0"/>
              <a:t>«Сынок, - </a:t>
            </a:r>
            <a:r>
              <a:rPr lang="ru-RU" b="0" dirty="0"/>
              <a:t>пишет Александра Федоровна, - </a:t>
            </a:r>
            <a:r>
              <a:rPr lang="ru-RU" i="1" dirty="0"/>
              <a:t>если тебе выдают в качестве пайка соль, то если можно, таковой не продавай «на сторону», т.к., в доме нашем скоро настанет соляной кризис». </a:t>
            </a:r>
            <a:r>
              <a:rPr lang="ru-RU" dirty="0"/>
              <a:t> (1921 г.)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78DD5-895B-4B75-8172-762F130968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9104" y="2576059"/>
            <a:ext cx="254192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60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94286C-9440-4C19-B07C-9C6B08A2AB0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1928" y="3284984"/>
            <a:ext cx="4986136" cy="311581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A8B2A49-44AC-49F2-9E50-CD2BB9B9A7D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652120" y="2852936"/>
            <a:ext cx="3113928" cy="3547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i="1" dirty="0"/>
              <a:t>«Дорогой Ванько! Поздравляем тебя со Днем Ангела. Б.м. ты завтра приедешь к нам, если есть время; если некогда напиши про свои дела. Мы боимся тебе помешать. Но м.б. заедешь на некоторое время в какие-нибудь праздники».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352AB0-EBC6-4181-8694-D31454B0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457200"/>
            <a:ext cx="3254896" cy="2179712"/>
          </a:xfrm>
        </p:spPr>
        <p:txBody>
          <a:bodyPr>
            <a:noAutofit/>
          </a:bodyPr>
          <a:lstStyle/>
          <a:p>
            <a:r>
              <a:rPr lang="ru-RU" sz="1600" dirty="0"/>
              <a:t>Одно из писем выпускниц Петербургского политехнического института Императора Петра Великого Марии и Надежды Виноградовых к брату от 1912 г. показывает бережное отношение к научному творчеству друг друга.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87978-0BE8-4C00-8C21-B2D5473AEF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28" y="288069"/>
            <a:ext cx="4986136" cy="29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27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8064" y="2564904"/>
            <a:ext cx="3617984" cy="3816424"/>
          </a:xfrm>
        </p:spPr>
        <p:txBody>
          <a:bodyPr/>
          <a:lstStyle/>
          <a:p>
            <a:pPr algn="ctr"/>
            <a:r>
              <a:rPr lang="ru-RU" b="1" i="1" dirty="0"/>
              <a:t>«Дорогая Надя!</a:t>
            </a:r>
          </a:p>
          <a:p>
            <a:r>
              <a:rPr lang="ru-RU" b="1" i="1" dirty="0"/>
              <a:t>Ты наверно уже получила извещение от Института. Если соберешься ехать, то прямо с вокзала направляйся ко мне, если меня не будет дома, то кто-нибудь будет. В квартиру удобней попасть с черного хода, т.как иначе не достучишься…»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457200"/>
            <a:ext cx="3542928" cy="1066800"/>
          </a:xfrm>
        </p:spPr>
        <p:txBody>
          <a:bodyPr/>
          <a:lstStyle/>
          <a:p>
            <a:r>
              <a:rPr lang="ru-RU" dirty="0"/>
              <a:t>Письмо И.М. Виноградова к Надежде. Дата отсутствует. Лист 1 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248472" cy="606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548680"/>
            <a:ext cx="428304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8064" y="1196752"/>
            <a:ext cx="3617984" cy="5661248"/>
          </a:xfrm>
        </p:spPr>
        <p:txBody>
          <a:bodyPr>
            <a:noAutofit/>
          </a:bodyPr>
          <a:lstStyle/>
          <a:p>
            <a:r>
              <a:rPr lang="ru-RU" b="1" i="1" dirty="0"/>
              <a:t>«Провизии у меня хватает, если приедешь, только хлеба у меня всегда в обрез. Так привези с собою  хлеба фунтов 20. Из вещей, если только привезешь кастрюлю для супа, а остальное (ложки у меня есть деревянные) выпрошу у хозяев.</a:t>
            </a:r>
          </a:p>
          <a:p>
            <a:r>
              <a:rPr lang="ru-RU" b="1" i="1" dirty="0"/>
              <a:t>Питаюсь сейчас преимущественно селедками, которых получил за март мес. ок.  30 фунт. И теперь у меня их осталось ок. ½ пуда. Если же захочешь привезти еще что либо съестного, то кроме хлеба ничего не стоит, разве масла, сала или меда…»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4088" y="457200"/>
            <a:ext cx="3398912" cy="883568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Письмо И.М. Виноградова к Надежде. Дата отсутствует. Лист 2 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A5F6C6-24FB-4CE2-BFE4-346A9262FA1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9118" y="1090414"/>
            <a:ext cx="5328592" cy="467717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E1B382D-A1EE-4AA7-86F7-8F490A6924E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61872" y="2132856"/>
            <a:ext cx="2804176" cy="4267943"/>
          </a:xfrm>
        </p:spPr>
        <p:txBody>
          <a:bodyPr/>
          <a:lstStyle/>
          <a:p>
            <a:r>
              <a:rPr lang="ru-RU" sz="1800" b="1" i="1" dirty="0"/>
              <a:t>«Дорогой сынок Ваня! Как Ты там поживаешь? Есть ли у тебя хлеб? Если тебе хлеба не хватает пиши, я сразу вышлю.  Если у Тебя какие запасы остаются приберегай их, они могут тебе пригодиться</a:t>
            </a:r>
            <a:r>
              <a:rPr lang="ru-RU" dirty="0"/>
              <a:t>».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48FDEA-9683-449D-A156-C66ABD41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620688"/>
            <a:ext cx="2822848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Письмо И.М. Виноградову от мамы. 23 февраля 1921 г.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14B0BA-3BB9-49A6-B70E-2028E5A8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8" y="3481198"/>
            <a:ext cx="2804176" cy="2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r>
              <a:rPr lang="ru-RU" sz="2000" b="1" dirty="0"/>
              <a:t>В сохраненной академиком Виноградовым довольно целостной коллекции родительских писем четко прослеживается умение отца Матвея и матери ненавязчиво, осторожно, без намека на назидание дать добрый совет детям: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364088" y="1524000"/>
            <a:ext cx="3344048" cy="48573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/>
              <a:t>     «Хоть я и знаю, сынок, что в Луках тебе скучно, но главное, проведай папу: не стоит обижать старика своим невниманием. И не сердись, что я тайком от него прошу тебя об этом…». </a:t>
            </a:r>
            <a:r>
              <a:rPr lang="ru-RU" sz="1800" dirty="0"/>
              <a:t> (1925 г.). Отец же намекает: </a:t>
            </a:r>
            <a:r>
              <a:rPr lang="ru-RU" sz="1800" b="1" i="1" dirty="0"/>
              <a:t>«А если милость Ваша, и нас не забывайте в наших хозяйственных расходах и одежде, в которых чувствуется у нас большой недостаток». </a:t>
            </a:r>
            <a:r>
              <a:rPr lang="ru-RU" sz="1800" dirty="0"/>
              <a:t>(13 сентября 1928 г.)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51845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589EA6-0722-4690-B76E-5001A9331C1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7889" y="2132856"/>
            <a:ext cx="5256584" cy="338437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E0D679D-95EB-4EB4-93EF-E6A2E3CD7B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796136" y="1916832"/>
            <a:ext cx="2969912" cy="4460178"/>
          </a:xfrm>
        </p:spPr>
        <p:txBody>
          <a:bodyPr>
            <a:normAutofit lnSpcReduction="10000"/>
          </a:bodyPr>
          <a:lstStyle/>
          <a:p>
            <a:r>
              <a:rPr lang="ru-RU" sz="1800" b="1" i="1" dirty="0"/>
              <a:t>«Мы здоровы и все у нас благополучно. Дивизия </a:t>
            </a:r>
            <a:r>
              <a:rPr lang="ru-RU" sz="1800" dirty="0"/>
              <a:t>(имеется в виду канцелярия дивизии – прим. автора) </a:t>
            </a:r>
            <a:r>
              <a:rPr lang="ru-RU" sz="1800" b="1" i="1" dirty="0"/>
              <a:t>уехала в Ташкент. Дом вымыли, но следы пребывания армии в виде обшарпанных обоев, стертых полов, содранных клавиш с пианино остались».  (1918 г.) 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43F26D-456F-4310-9A83-2553E854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8439472" cy="1440160"/>
          </a:xfrm>
        </p:spPr>
        <p:txBody>
          <a:bodyPr>
            <a:normAutofit fontScale="90000"/>
          </a:bodyPr>
          <a:lstStyle/>
          <a:p>
            <a:r>
              <a:rPr lang="ru-RU" dirty="0"/>
              <a:t>	Содержать в Великих Луках дом в двадцатые годы было также делом нелегким. Тем более, что сюда по распоряжению городской думы постоянно вселялись квартиранты. Но как у людей истинно верующих, мы не замечаем в письмах родителей никакой раздражительности, озлобленности, нервозности по поводу этого.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28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ECDB40-C364-4A7C-BCB6-517823B7B49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7952" y="1290861"/>
            <a:ext cx="5616624" cy="469312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7509643-CCAB-4EA8-BD23-61A17EFEEA7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56176" y="1600200"/>
            <a:ext cx="2609872" cy="4800600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/>
              <a:t>«На квартире у нас живет доктор Архангельский, человек хороший, но беспокоят пациенты…, а в кабинете – семья из двух супругов, очень тихие и порядочные люди, а в зале  - пять гимназисток. В доме в нашем ведении только задняя комната…».  </a:t>
            </a:r>
            <a:r>
              <a:rPr lang="ru-RU" dirty="0"/>
              <a:t>(самая маленькая в доме – прим. автора). </a:t>
            </a:r>
            <a:r>
              <a:rPr lang="ru-RU" b="1" i="1" dirty="0"/>
              <a:t>«Большой печи не топим  вследствие дороговизны дров, электричества нам еще не дают, и мы сидим с маленькой лампой». 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BC93EF-C762-414A-9C84-DE47FC1B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208" y="457200"/>
            <a:ext cx="2318792" cy="81156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Письмо </a:t>
            </a:r>
            <a:br>
              <a:rPr lang="ru-RU" sz="1600" dirty="0"/>
            </a:br>
            <a:r>
              <a:rPr lang="ru-RU" sz="1600" dirty="0"/>
              <a:t>И.М. Виноградову </a:t>
            </a:r>
            <a:br>
              <a:rPr lang="ru-RU" sz="1600" dirty="0"/>
            </a:br>
            <a:r>
              <a:rPr lang="ru-RU" sz="1600" dirty="0"/>
              <a:t>от мамы. 1921 г. </a:t>
            </a:r>
          </a:p>
        </p:txBody>
      </p:sp>
    </p:spTree>
    <p:extLst>
      <p:ext uri="{BB962C8B-B14F-4D97-AF65-F5344CB8AC3E}">
        <p14:creationId xmlns:p14="http://schemas.microsoft.com/office/powerpoint/2010/main" val="359241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00EFE-41D4-4076-8CA5-6A6FF8A3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869160"/>
            <a:ext cx="8147248" cy="1368152"/>
          </a:xfrm>
        </p:spPr>
        <p:txBody>
          <a:bodyPr>
            <a:normAutofit/>
          </a:bodyPr>
          <a:lstStyle/>
          <a:p>
            <a:r>
              <a:rPr lang="ru-RU" sz="2000" b="1" dirty="0"/>
              <a:t>Благодаря великому терпению, такту, уважительному отношению к людям отца и матери, всех детей семьи Виноградовых отличали те же качества, внутренняя собранность, целеустремленность.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B0FE8F-C740-42AD-B072-53C35D1E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7" y="479106"/>
            <a:ext cx="2718048" cy="4149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F6566-FC8A-4187-B7A5-860DD7E1B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13" y="500201"/>
            <a:ext cx="2718048" cy="4149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5FFAD9-5374-493D-996F-C8F57C7B4B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0427" y="483974"/>
            <a:ext cx="2638327" cy="41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98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Autofit/>
          </a:bodyPr>
          <a:lstStyle/>
          <a:p>
            <a:r>
              <a:rPr lang="ru-RU" sz="2400" b="1" dirty="0"/>
              <a:t>Отдельная группа писем домашней переписки Виноградовых ярко демонстрирует экономические парадоксы двадцатых годов нашего века.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37720" y="1772816"/>
            <a:ext cx="3570416" cy="475252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1800" b="1" i="1" dirty="0"/>
              <a:t>    «Когда я вижу, - пишет Мария Матвеевна, - как загораются у людей глаза, когда они узнают, что можно достать муки или мясо по небывалой, баснословной цене, мне хочется заткнуть уши, закрыть глаза и не чувствовать ничего… Среди барышень бесконечные толки о жаловании, о том, как жить на жалкие 70 рублей». 1916 г. </a:t>
            </a:r>
          </a:p>
          <a:p>
            <a:pPr>
              <a:buNone/>
            </a:pPr>
            <a:r>
              <a:rPr lang="ru-RU" sz="1800" b="1" i="1" dirty="0"/>
              <a:t>      Александра Федоровна сообщает из Великих Лук: «Тариф на железную дорогу повышен с 15 июля в несколько сот раз… Вольному человеку до Петрограда нужно 120-150 тыс. руб. Гребенка в Великих Луках стоит двенадцать тысяч рублей». 1921 г.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35D1218-0B2E-40FF-ACCC-68D288139F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5864" y="1818531"/>
            <a:ext cx="4680520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\Desktop\Материалы дляпрезентации\ПРОЕКТ с ЦЭВ 1\И.М. Виноградов 1981 г. в раб. каб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76672"/>
            <a:ext cx="423227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5292080" y="2060848"/>
            <a:ext cx="3473968" cy="4536504"/>
          </a:xfrm>
        </p:spPr>
        <p:txBody>
          <a:bodyPr>
            <a:normAutofit/>
          </a:bodyPr>
          <a:lstStyle/>
          <a:p>
            <a:r>
              <a:rPr lang="ru-RU" sz="1800" dirty="0"/>
              <a:t>Документальные источники мемориального фонда дома-музея академика И.М. Виноградова по теме «Эпистолярное наследие академика И.М. Виноградова» расклассифицированы по схеме личного фонда и включают в себя переписку ученого служебного и личного характера с различного рода вложениями.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364088" y="457200"/>
            <a:ext cx="3398912" cy="1387624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Иван Матвеевич Виноградов </a:t>
            </a:r>
            <a:br>
              <a:rPr lang="ru-RU" sz="2700" dirty="0"/>
            </a:br>
            <a:r>
              <a:rPr lang="ru-RU" sz="2700" dirty="0"/>
              <a:t>(1891 – 1983 гг.)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03104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/>
              <a:t>«Папу оштрафовали за пчел»</a:t>
            </a:r>
            <a:r>
              <a:rPr lang="ru-RU" dirty="0"/>
              <a:t>. (1922 г.) </a:t>
            </a:r>
          </a:p>
          <a:p>
            <a:r>
              <a:rPr lang="ru-RU" b="1" i="1" dirty="0"/>
              <a:t>«Сгорело восемь домов по Преображенской улице».</a:t>
            </a:r>
            <a:r>
              <a:rPr lang="ru-RU" dirty="0"/>
              <a:t> (1922 г.)</a:t>
            </a:r>
          </a:p>
          <a:p>
            <a:r>
              <a:rPr lang="ru-RU" b="1" i="1" dirty="0"/>
              <a:t>«Теперь в Луках дворники, платим по 1 руб. 70 коп. в месяц и на уличное освещение 1 рубль в месяц».</a:t>
            </a:r>
            <a:r>
              <a:rPr lang="ru-RU" dirty="0"/>
              <a:t> (1926 г.)</a:t>
            </a:r>
          </a:p>
          <a:p>
            <a:r>
              <a:rPr lang="ru-RU" b="1" i="1" dirty="0"/>
              <a:t>«Нас заставляют красить крышу до 25 июня». </a:t>
            </a:r>
            <a:r>
              <a:rPr lang="ru-RU" dirty="0"/>
              <a:t> (1926 г.)</a:t>
            </a:r>
          </a:p>
          <a:p>
            <a:r>
              <a:rPr lang="ru-RU" b="1" i="1" dirty="0"/>
              <a:t>« С октября у нас будет окружной город и в ожидании этого Луки усиленно чистятся: ремонтируют дома, строят новые, устраивают панели». </a:t>
            </a:r>
            <a:r>
              <a:rPr lang="ru-RU" dirty="0"/>
              <a:t>(1927 г.)</a:t>
            </a:r>
            <a:r>
              <a:rPr lang="ru-RU" b="1" i="1" dirty="0"/>
              <a:t> </a:t>
            </a:r>
            <a:endParaRPr lang="ru-RU" dirty="0"/>
          </a:p>
          <a:p>
            <a:r>
              <a:rPr lang="ru-RU" b="1" i="1" dirty="0"/>
              <a:t>« В апреле - марте закрывается Покровская церковь». (1930г.)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В своих письмах к детям родители Виноградовы подробно и обстоятельно докладывали бытовые великолукские подробности, ибо они позволяли пожить в родном доме в «великолепном детстве» тот краткий миг, пока читается и обдумывается письмо. Некоторые из писем написаны совместно: на одной стороне листа – мама, завершает письмо отец.</a:t>
            </a:r>
            <a:br>
              <a:rPr lang="ru-RU" b="1" dirty="0"/>
            </a:b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85AB5B6-C242-4ABB-BF32-CCED7E2EA2F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427984" y="1196752"/>
            <a:ext cx="4536504" cy="5661248"/>
          </a:xfrm>
        </p:spPr>
        <p:txBody>
          <a:bodyPr>
            <a:noAutofit/>
          </a:bodyPr>
          <a:lstStyle/>
          <a:p>
            <a:r>
              <a:rPr lang="ru-RU" sz="1400" b="1" i="1" dirty="0"/>
              <a:t>«Дорогие наши дети Ваня и Надя! </a:t>
            </a:r>
          </a:p>
          <a:p>
            <a:r>
              <a:rPr lang="ru-RU" sz="1400" b="1" i="1" dirty="0"/>
              <a:t>…Когда у вас будут каникулы, не забывайте проведать нас, стариков, у которых вся надежда и утешение в жизни вы - дорогие наши дети! Благодаря вам мы и живем спокойно, не боясь налогов, и питаемся хорошо (печенье, конфеты, коврижки и проч.), чего мы были бы лишены при теперешних мизерных доходах. Прежде всего, от души благодарим за подарок к празднику, который получили к концу пасхальной недели. Подарок очень пригодился на уплату разных налогов – подоходного, земельной ренты(33 р.) и за строение (18 р.). Да продлит Господь дни жизни в полном здравии и во всяком благополучии и спокойствии. Остаемся всею душою любящие вас  и целуем вас. Ваши папа и мама». 18 мая 1921 г.. 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C0FB66F-7F61-49C3-8CA9-DC9CD7FE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57200"/>
            <a:ext cx="8007424" cy="451520"/>
          </a:xfrm>
        </p:spPr>
        <p:txBody>
          <a:bodyPr>
            <a:normAutofit/>
          </a:bodyPr>
          <a:lstStyle/>
          <a:p>
            <a:r>
              <a:rPr lang="ru-RU" dirty="0"/>
              <a:t>Мать и отец не скрывали, что вся радость их существования в детях: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B589E0-4B3F-496F-B829-07CF59D18A6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3169320" cy="49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25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0E191F-1FDB-4B76-AE5B-1DE0BE5B033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4302" y="1700808"/>
            <a:ext cx="5904656" cy="459835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A6B6A30-2526-4081-851E-6E1FF1BFBAA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44208" y="1916830"/>
            <a:ext cx="2321840" cy="4598353"/>
          </a:xfrm>
        </p:spPr>
        <p:txBody>
          <a:bodyPr>
            <a:normAutofit fontScale="62500" lnSpcReduction="20000"/>
          </a:bodyPr>
          <a:lstStyle/>
          <a:p>
            <a:r>
              <a:rPr lang="ru-RU" sz="2300" b="1" i="1" dirty="0"/>
              <a:t>«То, что отличает человека от животного, Ваня, это мозг. Учись и не гонись за деньгами». (1910 г.)</a:t>
            </a:r>
          </a:p>
          <a:p>
            <a:r>
              <a:rPr lang="ru-RU" sz="2300" b="1" i="1" dirty="0"/>
              <a:t>«Ты, Ваня, пишешь, что у вас излишки в деньгах и не знаете, куда их употребить. Деньги, добытые потом, берегите и не тратьте на ненужные безделушки. Лучше всего берегите свое здоровье и не жалейте средств на хорошую одежду». (1928 г.)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EF8E1C-0B66-4B56-A476-2AA00FED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511480" cy="1440160"/>
          </a:xfrm>
        </p:spPr>
        <p:txBody>
          <a:bodyPr>
            <a:normAutofit fontScale="90000"/>
          </a:bodyPr>
          <a:lstStyle/>
          <a:p>
            <a:r>
              <a:rPr lang="ru-RU" dirty="0"/>
              <a:t>Но уж в чем нельзя обвинить Матвея Авраамовича и Александру Федоровну, так это в слепом обожании детей. И в письмах 1910 г., когда Ивану было 19 лет и в строках адресованных уже профессору Виноградову, налицо не только родительская любовь, но и совет, и добрые наставления: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576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/>
              <a:t>«Перевод с извещением о выписке нам «Красной газеты» получил и со слезами радости благодарю дорогого Ваню за подарок, который кроме материальной помощи, доставил нам величайшую радость и утешение в старости. Благодаря денежной помощи мы теперь живем ни в чем не отказывая. Хотя дни жизни нашей теперь не продолжительны и, быть может, не придется долго жить в золотом веке. Благодарю за газету, которая доставит развлечение в нашей монотонной обыденной жизни. Теперь все-таки узнаем, что делается в мире. Пошли Господь тебе силы и здоровья в твоих нелегких трудах. Любящий тебя всей душою твой папа», </a:t>
            </a:r>
            <a:r>
              <a:rPr lang="ru-RU" dirty="0"/>
              <a:t>- пишет отец Матвей, священник Покровской церкви. </a:t>
            </a:r>
          </a:p>
          <a:p>
            <a:endParaRPr lang="ru-RU" dirty="0"/>
          </a:p>
          <a:p>
            <a:r>
              <a:rPr lang="ru-RU" b="1" i="1" dirty="0"/>
              <a:t>«Твое чисто сыновнее отношение к нам, старикам, придает нам силу и бодрость проводить время однообразной нашей жизни беспечально».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i="1" dirty="0"/>
              <a:t>«Простите дорогие, что на ваши деньги решился сшить зимнюю рясу, т.к. прежние совершенно истрепались и превратились в Тришкин кафтан».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Из писем отца Матвея Авраамовича к сыну. 1929 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«Излишки денег», появившиеся в конце 20-х годов, когда И.М. Виноградов избирается действительным членом Академии наук СССР, пригодились для поддержки родителей и переезда их из Великих Лук к сыну в Ленинград.</a:t>
            </a:r>
            <a:br>
              <a:rPr lang="ru-RU" sz="2000" b="1" dirty="0"/>
            </a:br>
            <a:r>
              <a:rPr lang="ru-RU" sz="1800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52120" y="2348880"/>
            <a:ext cx="3113928" cy="4104456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i="1" dirty="0"/>
              <a:t>«Благодаря лишним средствам, получаемым от вас , каждый скоромный день пьем кофе «Мокко», а с молоком употребляем печенье «Жорж Б», и рот сластим конфетами или монпасье. Да подаст вам Господь за все это здоровье, силы и все наилучшее в жизни».  </a:t>
            </a:r>
          </a:p>
          <a:p>
            <a:r>
              <a:rPr lang="ru-RU" sz="7200" b="1" i="1" dirty="0"/>
              <a:t>           (22 января 1929 г.)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457200"/>
            <a:ext cx="3110880" cy="1603648"/>
          </a:xfrm>
        </p:spPr>
        <p:txBody>
          <a:bodyPr>
            <a:normAutofit/>
          </a:bodyPr>
          <a:lstStyle/>
          <a:p>
            <a:r>
              <a:rPr lang="ru-RU" sz="2000" i="1" dirty="0"/>
              <a:t>«Ходит новая простудная болезнь «грипп» и я не избежал ее…»</a:t>
            </a:r>
          </a:p>
        </p:txBody>
      </p:sp>
      <p:pic>
        <p:nvPicPr>
          <p:cNvPr id="88065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4752528" cy="31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C:\Users\VinogradovIM\Desktop\1. ПИСЬМА ЭПИСТОРЯРНОЕ\Реальное училище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3429000"/>
            <a:ext cx="4815840" cy="2987040"/>
          </a:xfrm>
          <a:prstGeom prst="rect">
            <a:avLst/>
          </a:prstGeom>
          <a:noFill/>
        </p:spPr>
      </p:pic>
      <p:sp>
        <p:nvSpPr>
          <p:cNvPr id="14" name="Текст 13"/>
          <p:cNvSpPr>
            <a:spLocks noGrp="1"/>
          </p:cNvSpPr>
          <p:nvPr>
            <p:ph type="body" idx="2"/>
          </p:nvPr>
        </p:nvSpPr>
        <p:spPr>
          <a:xfrm>
            <a:off x="5652120" y="4581128"/>
            <a:ext cx="3113928" cy="1584176"/>
          </a:xfrm>
        </p:spPr>
        <p:txBody>
          <a:bodyPr>
            <a:normAutofit/>
          </a:bodyPr>
          <a:lstStyle/>
          <a:p>
            <a:r>
              <a:rPr lang="ru-RU" sz="2000" b="1" dirty="0"/>
              <a:t>Открытки с видами дореволюционного города  Великие Луки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4128" y="457200"/>
            <a:ext cx="3038872" cy="1066800"/>
          </a:xfrm>
        </p:spPr>
        <p:txBody>
          <a:bodyPr>
            <a:noAutofit/>
          </a:bodyPr>
          <a:lstStyle/>
          <a:p>
            <a:r>
              <a:rPr lang="ru-RU" sz="2000" dirty="0"/>
              <a:t>Многочисленные вложения в переписку личного характера</a:t>
            </a: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48245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VinogradovIM\Desktop\ПИСЬМА ЭПИСТОРЯРНОЕ\Рисунок графический Успенской церкви п. Милолюб, Выполненный академиком И.М. Виноградовым. 1971 г.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60648"/>
            <a:ext cx="4608512" cy="3025833"/>
          </a:xfrm>
          <a:prstGeom prst="rect">
            <a:avLst/>
          </a:prstGeom>
          <a:noFill/>
        </p:spPr>
      </p:pic>
      <p:sp>
        <p:nvSpPr>
          <p:cNvPr id="13" name="Текст 1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436096" y="457200"/>
            <a:ext cx="3326904" cy="1747664"/>
          </a:xfrm>
        </p:spPr>
        <p:txBody>
          <a:bodyPr>
            <a:normAutofit/>
          </a:bodyPr>
          <a:lstStyle/>
          <a:p>
            <a:r>
              <a:rPr lang="ru-RU" sz="2400" dirty="0"/>
              <a:t>Церковь Успения  Божьей Матери в погосте Милолюб.</a:t>
            </a:r>
          </a:p>
        </p:txBody>
      </p:sp>
      <p:pic>
        <p:nvPicPr>
          <p:cNvPr id="86019" name="Picture 3" descr="C:\Users\VinogradovIM\Desktop\ПИСЬМА ЭПИСТОРЯРНОЕ\Рисунок церкви Успения Божьей Матери, выполненный И.М. Виноградовым. 1970гг.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4608512" cy="302433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08104" y="4797152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Рисунки академика И.М. Виноградова.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VinogradovIM\Desktop\ПИСЬМА ЭПИСТОРЯРНОЕ\План г. Великие Луки. 1908 г. Выполнен  И.М. Виноградовым.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07242" y="457200"/>
            <a:ext cx="4148316" cy="5715000"/>
          </a:xfrm>
          <a:prstGeom prst="rect">
            <a:avLst/>
          </a:prstGeom>
          <a:noFill/>
        </p:spPr>
      </p:pic>
      <p:sp>
        <p:nvSpPr>
          <p:cNvPr id="17" name="Текст 16"/>
          <p:cNvSpPr>
            <a:spLocks noGrp="1"/>
          </p:cNvSpPr>
          <p:nvPr>
            <p:ph type="body" idx="2"/>
          </p:nvPr>
        </p:nvSpPr>
        <p:spPr>
          <a:xfrm>
            <a:off x="5868144" y="4005064"/>
            <a:ext cx="2897904" cy="2304256"/>
          </a:xfrm>
        </p:spPr>
        <p:txBody>
          <a:bodyPr>
            <a:normAutofit/>
          </a:bodyPr>
          <a:lstStyle/>
          <a:p>
            <a:pPr lvl="0" indent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 И.М.Виноградовым.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156176" y="457200"/>
            <a:ext cx="2606824" cy="1747664"/>
          </a:xfrm>
        </p:spPr>
        <p:txBody>
          <a:bodyPr>
            <a:norm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города</a:t>
            </a:r>
            <a:b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Великие  Луки. </a:t>
            </a:r>
            <a:b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1908 г.  </a:t>
            </a:r>
            <a:b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C:\Users\VinogradovIM\Desktop\ПИСЬМА ЭПИСТОРЯРНОЕ\Схема части Великолукского района с п. Милолюб, выполненная И.М. Виноградовым. 1970 г.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916832"/>
            <a:ext cx="6524767" cy="4572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Особый интерес представляет собой план Максимовской волости с погоста Милолюб, выполненный Виноградовым по памяти в 1970 г. На плане указаны наименования 43-х деревень, приписанных к церкви Успения Пресвятой Богородицы.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C:\Users\VinogradovIM\Desktop\ПИСЬМА ЭПИСТОРЯРНОЕ\2. Письмо В.К. Гринкевича И.М. Винорадову. 08.06.1937 г.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24030" y="1792086"/>
            <a:ext cx="2503242" cy="3973155"/>
          </a:xfrm>
          <a:prstGeom prst="rect">
            <a:avLst/>
          </a:prstGeom>
          <a:noFill/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A79ED08-8C25-46D6-BF77-1F5DA53B032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68144" y="1600200"/>
            <a:ext cx="3024336" cy="4925144"/>
          </a:xfrm>
        </p:spPr>
        <p:txBody>
          <a:bodyPr>
            <a:normAutofit fontScale="70000" lnSpcReduction="20000"/>
          </a:bodyPr>
          <a:lstStyle/>
          <a:p>
            <a:r>
              <a:rPr lang="ru-RU" sz="1800" b="1" i="1" dirty="0"/>
              <a:t>"Иван Матвеевич, не могу обойти молчанием Ваш необыкновенный успех. Искренне поздравляю Вас. Глубоко убежден, что за разрешением задачи Гольдбаха последуют дальнейшие проявления Вашей гениальной интуиции, которая приводила меня в восторг еще в 1907 - 1910 г., а сейчас поражает весь мир. Счастлив тем, что был учителем Вашим и первый предложил Вам задачу из области, ставшей излюбленной областью применения Ваших гигантских сил.</a:t>
            </a:r>
          </a:p>
          <a:p>
            <a:r>
              <a:rPr lang="ru-RU" sz="1800" b="1" i="1" dirty="0"/>
              <a:t>Примите это поздравление и горячие пожелания дальнейших успехов от В. Гринкевича».</a:t>
            </a:r>
          </a:p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95456" cy="1335359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Среди коллекции домашней переписки Виноградовых сохранено письмо учителя математики Великолукского реального училища Виктора Ксаверьевича Гринкевича, написанного им Ивану Матвеевичу в 1937 г.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1922" name="Picture 2" descr="C:\Users\VinogradovIM\Desktop\ПИСЬМА ЭПИСТОРЯРНОЕ\1. Письмо В.К. Гринкевича И.М. Винорадову. 08.06.1937 г. (2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0158" y="1772816"/>
            <a:ext cx="2612696" cy="3960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384376"/>
          </a:xfrm>
        </p:spPr>
        <p:txBody>
          <a:bodyPr>
            <a:normAutofit fontScale="90000"/>
          </a:bodyPr>
          <a:lstStyle/>
          <a:p>
            <a:br>
              <a:rPr lang="ru-RU" sz="2700" b="1" dirty="0"/>
            </a:br>
            <a:r>
              <a:rPr lang="ru-RU" sz="2700" b="1" dirty="0"/>
              <a:t>	Переписка личного характера несет важную информацию, ярко характеризующую генеалогию рода ученого, его личные качества, взаимоотношения членов семьи Виноградовых,  а также позволяет  зримо представить секреты воспитания детей в великолукском доме в начале ХХ в.</a:t>
            </a:r>
            <a:r>
              <a:rPr lang="ru-RU" sz="2200" b="1" dirty="0"/>
              <a:t>  (в большинстве своем, все письма атрибутированы, датированы и находятся в удовлетворительном состоянии).</a:t>
            </a:r>
            <a:br>
              <a:rPr lang="ru-RU" dirty="0"/>
            </a:b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3356992"/>
            <a:ext cx="4059936" cy="2739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648200" y="3356992"/>
            <a:ext cx="4059936" cy="2739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4514" name="Picture 2" descr="C:\Users\VinogradovIM\Desktop\ПИСЬМА ЭПИСТОРЯРНОЕ\1.1. Письмо открытое И.М. Виноградову от Марии и Надежды Виноградовых. 25.09.1909 г.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6992"/>
            <a:ext cx="4104456" cy="2736304"/>
          </a:xfrm>
          <a:prstGeom prst="rect">
            <a:avLst/>
          </a:prstGeom>
          <a:noFill/>
        </p:spPr>
      </p:pic>
      <p:pic>
        <p:nvPicPr>
          <p:cNvPr id="64515" name="Picture 3" descr="C:\Users\VinogradovIM\Desktop\ПИСЬМА ЭПИСТОРЯРНОЕ\1.2. Письмо открытое И.М. Виноградову от Марии и Надежды Виноградовых. 25.09.1909 г.рабочий стол 00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10445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4CE6136-5FF8-4384-ACD9-F74EDF21042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5173" y="457200"/>
            <a:ext cx="4154880" cy="5715000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E21F330E-B176-4F5D-91D3-7AA07FE74F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92080" y="2708920"/>
            <a:ext cx="3473968" cy="3463280"/>
          </a:xfrm>
        </p:spPr>
        <p:txBody>
          <a:bodyPr>
            <a:normAutofit/>
          </a:bodyPr>
          <a:lstStyle/>
          <a:p>
            <a:r>
              <a:rPr lang="ru-RU" sz="2000" b="1" i="1" dirty="0"/>
              <a:t>«Очень приятно, что не оскудела и наша земля и Вы шуруете в полную силу. Знайте, что Николай Кель не забыл и гордится своим земляком, настоящим русским человеком!». 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2DD811A-9602-41FF-9C87-605A3DE4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457200"/>
            <a:ext cx="3254896" cy="1459632"/>
          </a:xfrm>
        </p:spPr>
        <p:txBody>
          <a:bodyPr>
            <a:normAutofit/>
          </a:bodyPr>
          <a:lstStyle/>
          <a:p>
            <a:r>
              <a:rPr lang="ru-RU" dirty="0"/>
              <a:t>Письмо И.М. Виноградову от одноклассника Николая Келя. 1961 г. </a:t>
            </a:r>
            <a:r>
              <a:rPr lang="ru-RU" b="0" dirty="0"/>
              <a:t>(поддерживал переписку до последних дней).</a:t>
            </a:r>
          </a:p>
        </p:txBody>
      </p:sp>
    </p:spTree>
    <p:extLst>
      <p:ext uri="{BB962C8B-B14F-4D97-AF65-F5344CB8AC3E}">
        <p14:creationId xmlns:p14="http://schemas.microsoft.com/office/powerpoint/2010/main" val="1052047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30D8EC-7794-4707-8072-A7710279804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842">
            <a:off x="2687966" y="3356708"/>
            <a:ext cx="1882552" cy="1338926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3B98149-777C-4280-A21B-C0BA7FD6E8D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16016" y="2348880"/>
            <a:ext cx="4050032" cy="3888432"/>
          </a:xfrm>
        </p:spPr>
        <p:txBody>
          <a:bodyPr>
            <a:noAutofit/>
          </a:bodyPr>
          <a:lstStyle/>
          <a:p>
            <a:r>
              <a:rPr lang="ru-RU" dirty="0"/>
              <a:t>Подобно воспоминаниям и дневникам, эпистолярные источники ценны для исследователя прежде всего тем, что позволяют реконструировать духовно-эмоциональный климат изучаемой эпохи, представить себе, как воспринимались те или иные события людьми, которые наблюдали или пережили их.</a:t>
            </a:r>
            <a:br>
              <a:rPr lang="ru-RU" dirty="0"/>
            </a:br>
            <a:r>
              <a:rPr lang="ru-RU" dirty="0"/>
              <a:t>Последний в своем роду, Иван Матвеевич Виноградов, бережно сохранил их в своем домашнем архиве.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0094D8-24ED-4524-915A-10BE0587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548680"/>
            <a:ext cx="4046984" cy="1512168"/>
          </a:xfrm>
        </p:spPr>
        <p:txBody>
          <a:bodyPr>
            <a:normAutofit/>
          </a:bodyPr>
          <a:lstStyle/>
          <a:p>
            <a:r>
              <a:rPr lang="ru-RU" dirty="0"/>
              <a:t>Все эти письма и многие другие связывают воедино родственные нити Виноградовых - Новских, объясняя многие семейные «тайны».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CF6E86-5800-44F7-8C53-89E435834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12" y="4699149"/>
            <a:ext cx="2744756" cy="18964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2ED877-3124-4693-94F9-29860601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715" y="369896"/>
            <a:ext cx="2122179" cy="3121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883B2A-57F9-4951-AE94-68858A4E4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59" y="369896"/>
            <a:ext cx="1967809" cy="1330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F7EBBD-2DA3-48AE-9B6D-5AC6FF418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66440">
            <a:off x="271505" y="2169882"/>
            <a:ext cx="2057176" cy="1348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10DFFE-94DF-40AB-B390-78E4AE3E0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91" y="4280746"/>
            <a:ext cx="2744757" cy="18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0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-531440"/>
            <a:ext cx="8229600" cy="3888432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4400" b="1" dirty="0"/>
              <a:t>Благодарим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323521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5652120" y="2492896"/>
            <a:ext cx="3113928" cy="3960440"/>
          </a:xfrm>
        </p:spPr>
        <p:txBody>
          <a:bodyPr/>
          <a:lstStyle/>
          <a:p>
            <a:r>
              <a:rPr lang="ru-RU" b="1" dirty="0"/>
              <a:t>Значительность сохранности этой коллекции возрастает еще и от того, что в русской провинции письмо всегда было приветом и утешением, образцом доверчивой ясности отношений. Письмо вообще не жило без любви… Ведь оно – больше, чем воспоминание.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80112" y="457200"/>
            <a:ext cx="3182888" cy="160364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 </a:t>
            </a:r>
            <a:r>
              <a:rPr lang="ru-RU" sz="2000" i="1" dirty="0"/>
              <a:t>«На письмах запекалась кровь событий»</a:t>
            </a:r>
            <a:br>
              <a:rPr lang="ru-RU" dirty="0"/>
            </a:br>
            <a:r>
              <a:rPr lang="ru-RU" sz="1400" dirty="0"/>
              <a:t>                            (Валентин Курбатов</a:t>
            </a:r>
            <a:br>
              <a:rPr lang="ru-RU" sz="1400" dirty="0"/>
            </a:br>
            <a:r>
              <a:rPr lang="ru-RU" sz="1400" dirty="0"/>
              <a:t>псковский литературный критик. Размышления.) 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48245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2. ПИСЬМА ЭПИСТОРЯРНОЕ\Письмо мамы 1921 г\конверт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4664"/>
            <a:ext cx="3528392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DF2141-093E-4D49-A453-7086252EB42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091105"/>
            <a:ext cx="3024336" cy="447599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A248ABB-B856-4691-B0A0-F07ADDE4832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16016" y="2132856"/>
            <a:ext cx="4050032" cy="4392488"/>
          </a:xfrm>
        </p:spPr>
        <p:txBody>
          <a:bodyPr>
            <a:normAutofit/>
          </a:bodyPr>
          <a:lstStyle/>
          <a:p>
            <a:r>
              <a:rPr lang="ru-RU" sz="1800" b="1" i="1" dirty="0"/>
              <a:t>«По всем учреждениям идут сокращения штатов, и мы с папой беспокоимся о вас. Напишите, в каком положении находится НИКА (научно-исследовательские курсы – прим. автора).</a:t>
            </a:r>
          </a:p>
          <a:p>
            <a:r>
              <a:rPr lang="ru-RU" sz="1800" b="1" i="1" dirty="0"/>
              <a:t> Если на них не будут давать стипендии, то я думаю, дорогая Наденька, мы сможем тебя продержать». (1921 г.)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D957BA6-9433-47F3-B2FD-60529815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223448" cy="1944216"/>
          </a:xfrm>
        </p:spPr>
        <p:txBody>
          <a:bodyPr>
            <a:noAutofit/>
          </a:bodyPr>
          <a:lstStyle/>
          <a:p>
            <a:r>
              <a:rPr lang="ru-RU" dirty="0"/>
              <a:t>	Особый интерес вызывает группа писем родственников академика И.М. Виноградова, в которых четко прослеживается их неподдельный интерес к научным успехам Ивана, Марии и Надежды, обучавшихся в Петербургских вузах и занимавшихся научно-исследовательской деятельностью в области теории чисел и промышленной статистики.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94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644008" y="2492896"/>
            <a:ext cx="4122040" cy="3960440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i="1" dirty="0"/>
              <a:t>«Дорогой  Ванюшка! Поздравляем тебя с самым счастливым годом твоей жизни! У папы сделаны вырезки из газет всего материала по выборам в академию и предлагаются всем желающим. Если бы мне получить большой выигрыш, я бы так не радовалась, как читая эти вырезки. Ванюшка, ведь ты теперь более чем завидный жених и число твоих поклонниц увеличится…».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758952" cy="1584176"/>
          </a:xfrm>
        </p:spPr>
        <p:txBody>
          <a:bodyPr>
            <a:normAutofit fontScale="90000"/>
          </a:bodyPr>
          <a:lstStyle/>
          <a:p>
            <a:r>
              <a:rPr lang="ru-RU" dirty="0"/>
              <a:t>Письмо М.Ф. Новской племяннику И.М. Виноградову с поздравлением по поводу избрания его действительным членом Академии наук СССР.</a:t>
            </a:r>
            <a:r>
              <a:rPr lang="ru-RU" i="1" dirty="0"/>
              <a:t> 20 января 1929 г. 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883" y="620688"/>
            <a:ext cx="35234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CDF61-4213-464B-B60E-A6CB093207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0529" y="283468"/>
            <a:ext cx="1877597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D15F9663-0B06-4C33-AB10-0A5B761BCC1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508104" y="1600200"/>
            <a:ext cx="3257944" cy="4800600"/>
          </a:xfrm>
        </p:spPr>
        <p:txBody>
          <a:bodyPr>
            <a:normAutofit/>
          </a:bodyPr>
          <a:lstStyle/>
          <a:p>
            <a:r>
              <a:rPr lang="ru-RU" b="1" dirty="0"/>
              <a:t>«</a:t>
            </a:r>
            <a:r>
              <a:rPr lang="ru-RU" b="1" i="1" dirty="0"/>
              <a:t>С величайшим удовольствием прочитали о выборе Вани в Академию наук, с каковым званием от души поздравляем дорогого академика, желая ему здоровья и сил… Как сынок привыкает к новому званию? Какие оно возлагает обязанности и какие выгоды дает оно - , вероятно, была масса поздравлений и пожеланий с новым назначением?».  (1929 г.)</a:t>
            </a:r>
          </a:p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066595-E7AC-412C-859A-0A696097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457200"/>
            <a:ext cx="3254896" cy="1243608"/>
          </a:xfrm>
        </p:spPr>
        <p:txBody>
          <a:bodyPr>
            <a:normAutofit/>
          </a:bodyPr>
          <a:lstStyle/>
          <a:p>
            <a:r>
              <a:rPr lang="ru-RU" sz="1300" i="1" dirty="0"/>
              <a:t>«Будем рады, счастливы, если сообщишь, как проходят твои выборы в Академию. В Луках этим интересуются все». (1929 г.)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C8C7031-BF8A-4DC5-B825-A4E1393AEE2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27991"/>
            <a:ext cx="3860910" cy="60138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9EE20D-3A19-40A4-9E51-AF6AB05A1C7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5612" y="692696"/>
            <a:ext cx="3889585" cy="5377138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2E8EF99-580B-46FA-8C2D-EEE33E831C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76462" y="1916832"/>
            <a:ext cx="3889585" cy="4483968"/>
          </a:xfrm>
        </p:spPr>
        <p:txBody>
          <a:bodyPr/>
          <a:lstStyle/>
          <a:p>
            <a:r>
              <a:rPr lang="ru-RU" b="1" i="1" dirty="0"/>
              <a:t>«Я чувствую, - пишет сестре Мария Виноградова, - что уже преодолела то, что называется «авторским самолюбием» и теперь начинаю слишком ясно осознавать детский колорит всей работы, и при перечитывании вижу скомканность, досадную недоговоренность во многих частях». </a:t>
            </a:r>
            <a:r>
              <a:rPr lang="ru-RU" dirty="0"/>
              <a:t>(1916 г.) Речь идет об отдельно изданном труде М.М. Виноградовой «Потребление водки в России и урожай».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EF0B0F-B5B4-4CB1-A7A9-AAD2468D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952" y="457200"/>
            <a:ext cx="4194048" cy="1459632"/>
          </a:xfrm>
        </p:spPr>
        <p:txBody>
          <a:bodyPr>
            <a:normAutofit fontScale="90000"/>
          </a:bodyPr>
          <a:lstStyle/>
          <a:p>
            <a:r>
              <a:rPr lang="ru-RU" dirty="0"/>
              <a:t>Эпистолярное наследие Виноградовых убедительно доказывает, что в семье царили истинно дружеские отношения, основанные на доверии, внимании, взаимном интересе в делах друг друга.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061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/>
              <a:t> «Если нужно, - пишет матушка Александра Федоровна, -  я приеду к вам на месяц и займусь хозяйством, папа дал согласие без всяких возражений. Буду готовить кушанья, которые вам нравятся, и составлю меню с описаниями, как их готовить»</a:t>
            </a:r>
            <a:r>
              <a:rPr lang="ru-RU" dirty="0"/>
              <a:t>. (1912 г.) </a:t>
            </a:r>
          </a:p>
          <a:p>
            <a:r>
              <a:rPr lang="ru-RU" b="1" i="1" dirty="0"/>
              <a:t>«Обстановку вы себе покупайте, а мы с папой перечислим тысяч пятьсот. Покупайте все, что будет подходящее и необходимое».</a:t>
            </a:r>
            <a:r>
              <a:rPr lang="ru-RU" dirty="0"/>
              <a:t> (1921 г.)</a:t>
            </a:r>
          </a:p>
          <a:p>
            <a:r>
              <a:rPr lang="ru-RU" b="1" i="1" dirty="0"/>
              <a:t> «Могу прислать сушеной картошки, масла, меда, овощей с одной вагоновожатой»</a:t>
            </a:r>
            <a:r>
              <a:rPr lang="ru-RU" dirty="0"/>
              <a:t>.  (1922 г.)</a:t>
            </a:r>
          </a:p>
          <a:p>
            <a:r>
              <a:rPr lang="ru-RU" dirty="0"/>
              <a:t> </a:t>
            </a:r>
            <a:r>
              <a:rPr lang="ru-RU" b="1" i="1" dirty="0"/>
              <a:t>«Я вам послала хлеба 23, деньги 24, 28, 30, и 1-го, и яблоки 30-го»</a:t>
            </a:r>
            <a:r>
              <a:rPr lang="ru-RU" dirty="0"/>
              <a:t>. (1922 г.)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r>
              <a:rPr lang="ru-RU" sz="2400" b="1" dirty="0"/>
              <a:t>Обучать одновременно троих детей в Петербурге было очень сложно, но родители не жалели для этого ни своих сил, ни средств.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7263</TotalTime>
  <Words>2649</Words>
  <Application>Microsoft Office PowerPoint</Application>
  <PresentationFormat>Экран (4:3)</PresentationFormat>
  <Paragraphs>82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Constantia</vt:lpstr>
      <vt:lpstr>Times New Roman</vt:lpstr>
      <vt:lpstr>Wingdings 2</vt:lpstr>
      <vt:lpstr>Бумажная</vt:lpstr>
      <vt:lpstr>«И писем вечный разговор…»   Обзор переписки семьи  академика И.М. Виноградова (из мемориального фонда дома-музея академика И.М. Виноградова)</vt:lpstr>
      <vt:lpstr>Иван Матвеевич Виноградов  (1891 – 1983 гг.) </vt:lpstr>
      <vt:lpstr>  Переписка личного характера несет важную информацию, ярко характеризующую генеалогию рода ученого, его личные качества, взаимоотношения членов семьи Виноградовых,  а также позволяет  зримо представить секреты воспитания детей в великолукском доме в начале ХХ в.  (в большинстве своем, все письма атрибутированы, датированы и находятся в удовлетворительном состоянии). </vt:lpstr>
      <vt:lpstr> «На письмах запекалась кровь событий»                             (Валентин Курбатов псковский литературный критик. Размышления.)  </vt:lpstr>
      <vt:lpstr> Особый интерес вызывает группа писем родственников академика И.М. Виноградова, в которых четко прослеживается их неподдельный интерес к научным успехам Ивана, Марии и Надежды, обучавшихся в Петербургских вузах и занимавшихся научно-исследовательской деятельностью в области теории чисел и промышленной статистики. </vt:lpstr>
      <vt:lpstr>Письмо М.Ф. Новской племяннику И.М. Виноградову с поздравлением по поводу избрания его действительным членом Академии наук СССР. 20 января 1929 г.  </vt:lpstr>
      <vt:lpstr>«Будем рады, счастливы, если сообщишь, как проходят твои выборы в Академию. В Луках этим интересуются все». (1929 г.) </vt:lpstr>
      <vt:lpstr>Эпистолярное наследие Виноградовых убедительно доказывает, что в семье царили истинно дружеские отношения, основанные на доверии, внимании, взаимном интересе в делах друг друга. </vt:lpstr>
      <vt:lpstr>Обучать одновременно троих детей в Петербурге было очень сложно, но родители не жалели для этого ни своих сил, ни средств.</vt:lpstr>
      <vt:lpstr>Сами же родители жили бедно. «Сынок, - пишет Александра Федоровна, - если тебе выдают в качестве пайка соль, то если можно, таковой не продавай «на сторону», т.к., в доме нашем скоро настанет соляной кризис».  (1921 г.) </vt:lpstr>
      <vt:lpstr>Одно из писем выпускниц Петербургского политехнического института Императора Петра Великого Марии и Надежды Виноградовых к брату от 1912 г. показывает бережное отношение к научному творчеству друг друга.</vt:lpstr>
      <vt:lpstr>Письмо И.М. Виноградова к Надежде. Дата отсутствует. Лист 1 .</vt:lpstr>
      <vt:lpstr>Письмо И.М. Виноградова к Надежде. Дата отсутствует. Лист 2 .</vt:lpstr>
      <vt:lpstr>Письмо И.М. Виноградову от мамы. 23 февраля 1921 г. </vt:lpstr>
      <vt:lpstr>В сохраненной академиком Виноградовым довольно целостной коллекции родительских писем четко прослеживается умение отца Матвея и матери ненавязчиво, осторожно, без намека на назидание дать добрый совет детям:</vt:lpstr>
      <vt:lpstr> Содержать в Великих Луках дом в двадцатые годы было также делом нелегким. Тем более, что сюда по распоряжению городской думы постоянно вселялись квартиранты. Но как у людей истинно верующих, мы не замечаем в письмах родителей никакой раздражительности, озлобленности, нервозности по поводу этого. </vt:lpstr>
      <vt:lpstr>Письмо  И.М. Виноградову  от мамы. 1921 г. </vt:lpstr>
      <vt:lpstr>Благодаря великому терпению, такту, уважительному отношению к людям отца и матери, всех детей семьи Виноградовых отличали те же качества, внутренняя собранность, целеустремленность. </vt:lpstr>
      <vt:lpstr>Отдельная группа писем домашней переписки Виноградовых ярко демонстрирует экономические парадоксы двадцатых годов нашего века.  </vt:lpstr>
      <vt:lpstr>В своих письмах к детям родители Виноградовы подробно и обстоятельно докладывали бытовые великолукские подробности, ибо они позволяли пожить в родном доме в «великолепном детстве» тот краткий миг, пока читается и обдумывается письмо. Некоторые из писем написаны совместно: на одной стороне листа – мама, завершает письмо отец. </vt:lpstr>
      <vt:lpstr>Мать и отец не скрывали, что вся радость их существования в детях: </vt:lpstr>
      <vt:lpstr>Но уж в чем нельзя обвинить Матвея Авраамовича и Александру Федоровну, так это в слепом обожании детей. И в письмах 1910 г., когда Ивану было 19 лет и в строках адресованных уже профессору Виноградову, налицо не только родительская любовь, но и совет, и добрые наставления:  </vt:lpstr>
      <vt:lpstr>«Излишки денег», появившиеся в конце 20-х годов, когда И.М. Виноградов избирается действительным членом Академии наук СССР, пригодились для поддержки родителей и переезда их из Великих Лук к сыну в Ленинград.  </vt:lpstr>
      <vt:lpstr>«Ходит новая простудная болезнь «грипп» и я не избежал ее…»</vt:lpstr>
      <vt:lpstr>Многочисленные вложения в переписку личного характера</vt:lpstr>
      <vt:lpstr>Церковь Успения  Божьей Матери в погосте Милолюб.</vt:lpstr>
      <vt:lpstr>План города  Великие  Луки.                    1908 г.   </vt:lpstr>
      <vt:lpstr>Особый интерес представляет собой план Максимовской волости с погоста Милолюб, выполненный Виноградовым по памяти в 1970 г. На плане указаны наименования 43-х деревень, приписанных к церкви Успения Пресвятой Богородицы. </vt:lpstr>
      <vt:lpstr>Среди коллекции домашней переписки Виноградовых сохранено письмо учителя математики Великолукского реального училища Виктора Ксаверьевича Гринкевича, написанного им Ивану Матвеевичу в 1937 г. </vt:lpstr>
      <vt:lpstr>Письмо И.М. Виноградову от одноклассника Николая Келя. 1961 г. (поддерживал переписку до последних дней).</vt:lpstr>
      <vt:lpstr>Все эти письма и многие другие связывают воедино родственные нити Виноградовых - Новских, объясняя многие семейные «тайны». </vt:lpstr>
      <vt:lpstr>         Благодарим за внимание.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</dc:creator>
  <cp:lastModifiedBy>Mian</cp:lastModifiedBy>
  <cp:revision>245</cp:revision>
  <dcterms:created xsi:type="dcterms:W3CDTF">2017-07-28T12:32:39Z</dcterms:created>
  <dcterms:modified xsi:type="dcterms:W3CDTF">2021-09-13T10:18:19Z</dcterms:modified>
</cp:coreProperties>
</file>