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865"/>
    <p:restoredTop sz="96405"/>
  </p:normalViewPr>
  <p:slideViewPr>
    <p:cSldViewPr snapToGrid="0" snapToObjects="1">
      <p:cViewPr varScale="1">
        <p:scale>
          <a:sx n="131" d="100"/>
          <a:sy n="131" d="100"/>
        </p:scale>
        <p:origin x="101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6T14:12:55.196"/>
    </inkml:context>
    <inkml:brush xml:id="br0">
      <inkml:brushProperty name="width" value="0.4" units="cm"/>
      <inkml:brushProperty name="height" value="0.8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0 58 16383,'53'0'0,"-9"0"0,-39-9 0,12 7 0,3-11 0,2 12 0,4-3 0,-11 4 0,9-4 0,-4 3 0,8-4 0,-8 5 0,0 0 0,6 0 0,-13 0 0,18-4 0,-15 3 0,3-3 0,8 4 0,-10-4 0,7 3 0,-2-4 0,3 5 0,-4 0 0,15 0 0,-19 0 0,66 0 0,-50 0 0,42 0 0,-56 0 0,9 0 0,23 0 0,-20 0 0,47 0 0,-47 0 0,34 0 0,-39 0 0,5 0 0,-20 0 0,16 0 0,15 9 0,-7-7 0,10 6 0,8-8 0,-25 0 0,21 0 0,-31 0 0,-3 5 0,9-4 0,5 3 0,-8-4 0,10 0 0,-19 0 0,14 0 0,-5 0 0,-1 0 0,7 0 0,-11 0 0,7 0 0,1 0 0,-4 0 0,4 4 0,-5-3 0,0 8 0,5-8 0,0 8 0,-3-8 0,1 3 0,-3 0 0,2-3 0,2 4 0,-4-5 0,1 0 0,3 4 0,-3 1 0,4 1 0,-5 2 0,0-3 0,1 1 0,-1 2 0,4-7 0,-7 8 0,11-8 0,-11 8 0,8-8 0,-5 3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6T14:12:57.963"/>
    </inkml:context>
    <inkml:brush xml:id="br0">
      <inkml:brushProperty name="width" value="0.4" units="cm"/>
      <inkml:brushProperty name="height" value="0.8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0 1 16383,'52'0'0,"-8"0"0,-34 0 0,4 0 0,22 0 0,-16 0 0,16 0 0,-22 0 0,1 0 0,17 0 0,-14 0 0,13 0 0,-16 0 0,4 0 0,5 0 0,-4 0 0,3 0 0,-3 0 0,7 0 0,-9 0 0,8 0 0,-6 0 0,-4 0 0,15 0 0,-19 0 0,19 0 0,-15 0 0,8 0 0,0 0 0,-8 0 0,10 0 0,-1 0 0,1 0 0,-3 0 0,-1 8 0,-5-6 0,6 7 0,1-9 0,-8 0 0,10 0 0,-10 0 0,8 0 0,-1 0 0,-7 0 0,11 4 0,-11 2 0,3 3 0,4-3 0,-7-2 0,7-4 0,1 0 0,-8 0 0,11 0 0,-7 4 0,5-3 0,2 3 0,-11-4 0,7 0 0,-4 0 0,1 0 0,4 0 0,-5 0 0,5 0 0,-4 0 0,4 0 0,-5 0 0,0 5 0,5 0 0,-4 0 0,3 0 0,1-1 0,-8-3 0,11 3 0,-11-4 0,7 0 0,1 0 0,-8 0 0,11 0 0,-11 0 0,7 0 0,1 5 0,-8-4 0,10 3 0,-10 0 0,12-3 0,-12 8 0,7-8 0,-4 7 0,1-7 0,4 4 0,-5-5 0,0 0 0,5 0 0,-4 0 0,4 0 0,-5 4 0,0-3 0,5 3 0,-4-4 0,3 0 0,-3 0 0,-1 0 0,4 0 0,2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6T14:14:47.373"/>
    </inkml:context>
    <inkml:brush xml:id="br0">
      <inkml:brushProperty name="width" value="0.4" units="cm"/>
      <inkml:brushProperty name="height" value="0.8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1 52 16383,'50'0'0,"-8"0"0,-32 0 0,5 0 0,10 0 0,-2-9 0,2 6 0,-5-6 0,-4 9 0,9 0 0,6-4 0,-4 2 0,3-2 0,-14 4 0,8 0 0,-7 0 0,8 0 0,-4 0 0,-1 0 0,1 0 0,-1 0 0,1 0 0,-1 0 0,5 0 0,-7 0 0,10 0 0,-6 0 0,0 0 0,6 0 0,-15 0 0,11 0 0,-4 0 0,-3 0 0,26 0 0,-18 0 0,15 0 0,-20 0 0,-5 0 0,9-5 0,-6 4 0,17-3 0,-9 4 0,0 0 0,-5 0 0,-2-5 0,2 4 0,0-4 0,9 5 0,-13 0 0,7 0 0,-3 0 0,-4 0 0,11 0 0,-10 0 0,2 0 0,4 0 0,-7 0 0,8 0 0,-4 0 0,-1 0 0,6 0 0,-9 0 0,11 9 0,-15-6 0,11 6 0,-4-9 0,-3 0 0,12 0 0,-12 0 0,4 0 0,3 4 0,-7-2 0,8 7 0,-5-8 0,1 3 0,0 1 0,-1-4 0,1 4 0,4-5 0,-8 0 0,7 0 0,-4 0 0,-2 0 0,10 4 0,-11-3 0,4 4 0,3-5 0,-7 0 0,8 0 0,-4 5 0,-1-4 0,1 3 0,-1-4 0,1 5 0,-1-4 0,1 4 0,0-1 0,-1-3 0,1 8 0,-1-8 0,1 4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6T14:14:48.683"/>
    </inkml:context>
    <inkml:brush xml:id="br0">
      <inkml:brushProperty name="width" value="0.4" units="cm"/>
      <inkml:brushProperty name="height" value="0.8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0 1 16383,'50'11'0,"-7"-2"0,-33-9 0,9 0 0,3 0 0,0 0 0,2 0 0,-8 0 0,4 0 0,5 0 0,-7 0 0,6 0 0,1 0 0,-7 0 0,11 0 0,-9 0 0,-3 0 0,12 0 0,-12 0 0,8 0 0,-4 0 0,-1 0 0,1 0 0,-1 0 0,1 0 0,8 0 0,-10 0 0,9 0 0,-12 0 0,5 0 0,4 0 0,-8 0 0,7 0 0,-3 0 0,-4 0 0,16 0 0,-19 0 0,10 0 0,4 0 0,-8 0 0,9 0 0,-9 5 0,-4-4 0,13 8 0,-10-8 0,5 4 0,-5-5 0,3 0 0,-1 0 0,3 4 0,-8-3 0,5 9 0,4-9 0,-8 8 0,7-8 0,-3 4 0,-4-1 0,11-3 0,-11 4 0,4-5 0,3 0 0,-7 0 0,8 0 0,-4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6T14:14:42.430"/>
    </inkml:context>
    <inkml:brush xml:id="br0">
      <inkml:brushProperty name="width" value="0.4" units="cm"/>
      <inkml:brushProperty name="height" value="0.8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0 11 16383,'50'-6'0,"-7"1"0,-33 5 0,9 0 0,3 0 0,0 0 0,2 0 0,-8 0 0,4 0 0,5 0 0,-8 0 0,7 0 0,-3 0 0,-4 0 0,12 0 0,-8 0 0,1 0 0,2 0 0,-8 0 0,5 0 0,4 0 0,-8 0 0,7 0 0,-4 0 0,-3 0 0,12 0 0,-12 0 0,4 0 0,3 0 0,-7 9 0,8-6 0,-5 6 0,1-9 0,0 0 0,-1 0 0,1 4 0,-1-2 0,1 2 0,-1-4 0,1 0 0,-1 5 0,1-4 0,0 3 0,-1-4 0,1 0 0,-1 0 0,1 0 0,4 0 0,-8 0 0,12 5 0,-17 1 0,12 4 0,-3-4 0,-4-2 0,11 1 0,-10-4 0,2 4 0,9-1 0,-16-3 0,16 4 0,-9-5 0,-2 0 0,10 0 0,-11 4 0,4-2 0,3 7 0,-3-8 0,1 3 0,2 1 0,-8-4 0,5 8 0,-1-3 0,1 4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6T14:14:44.449"/>
    </inkml:context>
    <inkml:brush xml:id="br0">
      <inkml:brushProperty name="width" value="0.4" units="cm"/>
      <inkml:brushProperty name="height" value="0.8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0 0 16383,'50'0'0,"-7"0"0,-33 0 0,5 0 0,10 0 0,-7 0 0,11 0 0,-13 5 0,4-4 0,1 8 0,-1-8 0,1 4 0,-1-1 0,1-3 0,0 4 0,-1 0 0,1-4 0,13 3 0,-15-4 0,10 5 0,-10-4 0,-6 3 0,15-4 0,-10 0 0,2 0 0,4 0 0,-7 0 0,8 0 0,-4 0 0,-1 0 0,1 0 0,0 0 0,-1 0 0,1 5 0,-1-4 0,1 4 0,4-5 0,-8 0 0,7 4 0,1-3 0,-7 4 0,11-5 0,-13 0 0,5 0 0,4 5 0,-8-4 0,7 3 0,-4 1 0,-3-4 0,7 8 0,-3-8 0,-4 4 0,12-5 0,-12 0 0,3 0 0,4 4 0,-7-2 0,9 2 0,-6-4 0,1 5 0,-1-4 0,1 3 0,-1-4 0,1 0 0,-1 0 0,1 0 0,0 5 0,-1-4 0,1 4 0,-1-5 0,1 0 0,-1 0 0,1 0 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9/19/21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9/19/21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9/19/21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9/19/21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9/19/21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9/19/21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9/19/21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9/19/21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9/19/21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9/19/21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9/19/21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9/19/21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.xml"/><Relationship Id="rId5" Type="http://schemas.openxmlformats.org/officeDocument/2006/relationships/image" Target="../media/image14.png"/><Relationship Id="rId4" Type="http://schemas.openxmlformats.org/officeDocument/2006/relationships/customXml" Target="../ink/ink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ustomXml" Target="../ink/ink3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customXml" Target="../ink/ink4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ustomXml" Target="../ink/ink5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customXml" Target="../ink/ink6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B09A20-4708-B449-B00F-BF273C8236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15128" y="1788453"/>
            <a:ext cx="8361229" cy="2472261"/>
          </a:xfrm>
        </p:spPr>
        <p:txBody>
          <a:bodyPr/>
          <a:lstStyle/>
          <a:p>
            <a:pPr algn="l"/>
            <a:r>
              <a:rPr lang="ru-RU" sz="4800" dirty="0"/>
              <a:t>О возможных источниках первой отечественной историко-математической статьи 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24C58AF-7007-3845-9A1A-CBDF405C5E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79906" y="4260714"/>
            <a:ext cx="6831673" cy="781802"/>
          </a:xfrm>
        </p:spPr>
        <p:txBody>
          <a:bodyPr/>
          <a:lstStyle/>
          <a:p>
            <a:r>
              <a:rPr lang="ru-RU" dirty="0"/>
              <a:t>Дионисий Пронин</a:t>
            </a:r>
          </a:p>
        </p:txBody>
      </p:sp>
      <p:sp>
        <p:nvSpPr>
          <p:cNvPr id="4" name="Подзаголовок 2">
            <a:extLst>
              <a:ext uri="{FF2B5EF4-FFF2-40B4-BE49-F238E27FC236}">
                <a16:creationId xmlns:a16="http://schemas.microsoft.com/office/drawing/2014/main" id="{303CB27F-1F03-C34A-984B-3C4AA034F48B}"/>
              </a:ext>
            </a:extLst>
          </p:cNvPr>
          <p:cNvSpPr txBox="1">
            <a:spLocks/>
          </p:cNvSpPr>
          <p:nvPr/>
        </p:nvSpPr>
        <p:spPr>
          <a:xfrm>
            <a:off x="4075889" y="719847"/>
            <a:ext cx="7354111" cy="963037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0" indent="0" algn="ctr" defTabSz="914400" rtl="0" eaLnBrk="1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Font typeface="Franklin Gothic Book" panose="020B0503020102020204" pitchFamily="34" charset="0"/>
              <a:buNone/>
              <a:defRPr sz="23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dirty="0"/>
              <a:t>Семинар по истории математики</a:t>
            </a:r>
            <a:br>
              <a:rPr lang="ru-RU" dirty="0"/>
            </a:br>
            <a:r>
              <a:rPr lang="ru-RU" dirty="0"/>
              <a:t>Санкт-Петербургское отделение Математического института им. В. А. Стеклова</a:t>
            </a:r>
          </a:p>
          <a:p>
            <a:pPr algn="r"/>
            <a:r>
              <a:rPr lang="ru-RU" dirty="0"/>
              <a:t>Российской академии наук</a:t>
            </a:r>
          </a:p>
        </p:txBody>
      </p:sp>
    </p:spTree>
    <p:extLst>
      <p:ext uri="{BB962C8B-B14F-4D97-AF65-F5344CB8AC3E}">
        <p14:creationId xmlns:p14="http://schemas.microsoft.com/office/powerpoint/2010/main" val="38852653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2175F6-2E26-F144-AC19-0077B9A848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E867AA64-CD28-5D40-AA71-D9399C216A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87535" y="78134"/>
            <a:ext cx="9585265" cy="6701731"/>
          </a:xfrm>
        </p:spPr>
      </p:pic>
    </p:spTree>
    <p:extLst>
      <p:ext uri="{BB962C8B-B14F-4D97-AF65-F5344CB8AC3E}">
        <p14:creationId xmlns:p14="http://schemas.microsoft.com/office/powerpoint/2010/main" val="2753848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C75DEF-6216-0441-87C2-CC28D11B2F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6FFEFA34-9A13-EE46-ADE9-71970DC562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71599" y="580282"/>
            <a:ext cx="9601199" cy="2467778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7CBF1A1-C994-E74F-80C5-9646EF5E68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599" y="3370038"/>
            <a:ext cx="9601198" cy="290768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8" name="Рукописный ввод 17">
                <a:extLst>
                  <a:ext uri="{FF2B5EF4-FFF2-40B4-BE49-F238E27FC236}">
                    <a16:creationId xmlns:a16="http://schemas.microsoft.com/office/drawing/2014/main" id="{A9DCD993-9248-B84E-86CB-D043C9E0C3A0}"/>
                  </a:ext>
                </a:extLst>
              </p14:cNvPr>
              <p14:cNvContentPartPr/>
              <p14:nvPr/>
            </p14:nvContentPartPr>
            <p14:xfrm>
              <a:off x="9063031" y="1779664"/>
              <a:ext cx="828360" cy="48960"/>
            </p14:xfrm>
          </p:contentPart>
        </mc:Choice>
        <mc:Fallback xmlns="">
          <p:pic>
            <p:nvPicPr>
              <p:cNvPr id="18" name="Рукописный ввод 17">
                <a:extLst>
                  <a:ext uri="{FF2B5EF4-FFF2-40B4-BE49-F238E27FC236}">
                    <a16:creationId xmlns:a16="http://schemas.microsoft.com/office/drawing/2014/main" id="{A9DCD993-9248-B84E-86CB-D043C9E0C3A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991031" y="1635664"/>
                <a:ext cx="972000" cy="336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9" name="Рукописный ввод 18">
                <a:extLst>
                  <a:ext uri="{FF2B5EF4-FFF2-40B4-BE49-F238E27FC236}">
                    <a16:creationId xmlns:a16="http://schemas.microsoft.com/office/drawing/2014/main" id="{680987B5-C9C0-2244-923A-3944170E10AC}"/>
                  </a:ext>
                </a:extLst>
              </p14:cNvPr>
              <p14:cNvContentPartPr/>
              <p14:nvPr/>
            </p14:nvContentPartPr>
            <p14:xfrm>
              <a:off x="2408791" y="5494144"/>
              <a:ext cx="824760" cy="48960"/>
            </p14:xfrm>
          </p:contentPart>
        </mc:Choice>
        <mc:Fallback xmlns="">
          <p:pic>
            <p:nvPicPr>
              <p:cNvPr id="19" name="Рукописный ввод 18">
                <a:extLst>
                  <a:ext uri="{FF2B5EF4-FFF2-40B4-BE49-F238E27FC236}">
                    <a16:creationId xmlns:a16="http://schemas.microsoft.com/office/drawing/2014/main" id="{680987B5-C9C0-2244-923A-3944170E10AC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336791" y="5350504"/>
                <a:ext cx="968400" cy="336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088661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C75DEF-6216-0441-87C2-CC28D11B2F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BEF8C94-2AC6-A449-80AA-784DE36B57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2300611"/>
            <a:ext cx="9601201" cy="2256777"/>
          </a:xfrm>
          <a:prstGeom prst="rect">
            <a:avLst/>
          </a:prstGeom>
        </p:spPr>
      </p:pic>
      <p:sp>
        <p:nvSpPr>
          <p:cNvPr id="4" name="Объект 3">
            <a:extLst>
              <a:ext uri="{FF2B5EF4-FFF2-40B4-BE49-F238E27FC236}">
                <a16:creationId xmlns:a16="http://schemas.microsoft.com/office/drawing/2014/main" id="{78A25858-371A-7543-BFA7-1D609AC328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Рукописный ввод 5">
                <a:extLst>
                  <a:ext uri="{FF2B5EF4-FFF2-40B4-BE49-F238E27FC236}">
                    <a16:creationId xmlns:a16="http://schemas.microsoft.com/office/drawing/2014/main" id="{8D88CB85-D102-1947-9F02-B3F7F20FF7F9}"/>
                  </a:ext>
                </a:extLst>
              </p14:cNvPr>
              <p14:cNvContentPartPr/>
              <p14:nvPr/>
            </p14:nvContentPartPr>
            <p14:xfrm>
              <a:off x="9577685" y="3336529"/>
              <a:ext cx="814320" cy="37440"/>
            </p14:xfrm>
          </p:contentPart>
        </mc:Choice>
        <mc:Fallback xmlns="">
          <p:pic>
            <p:nvPicPr>
              <p:cNvPr id="6" name="Рукописный ввод 5">
                <a:extLst>
                  <a:ext uri="{FF2B5EF4-FFF2-40B4-BE49-F238E27FC236}">
                    <a16:creationId xmlns:a16="http://schemas.microsoft.com/office/drawing/2014/main" id="{8D88CB85-D102-1947-9F02-B3F7F20FF7F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506045" y="3192529"/>
                <a:ext cx="957960" cy="32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8" name="Рукописный ввод 7">
                <a:extLst>
                  <a:ext uri="{FF2B5EF4-FFF2-40B4-BE49-F238E27FC236}">
                    <a16:creationId xmlns:a16="http://schemas.microsoft.com/office/drawing/2014/main" id="{298D88FE-99D1-1B42-A33C-8FBECE350ADC}"/>
                  </a:ext>
                </a:extLst>
              </p14:cNvPr>
              <p14:cNvContentPartPr/>
              <p14:nvPr/>
            </p14:nvContentPartPr>
            <p14:xfrm>
              <a:off x="6125285" y="3267049"/>
              <a:ext cx="514800" cy="29880"/>
            </p14:xfrm>
          </p:contentPart>
        </mc:Choice>
        <mc:Fallback xmlns="">
          <p:pic>
            <p:nvPicPr>
              <p:cNvPr id="8" name="Рукописный ввод 7">
                <a:extLst>
                  <a:ext uri="{FF2B5EF4-FFF2-40B4-BE49-F238E27FC236}">
                    <a16:creationId xmlns:a16="http://schemas.microsoft.com/office/drawing/2014/main" id="{298D88FE-99D1-1B42-A33C-8FBECE350ADC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053285" y="3123409"/>
                <a:ext cx="658440" cy="317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717306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C75DEF-6216-0441-87C2-CC28D11B2F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F1B413B-6C95-624E-84F8-3B47F8D83C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3882" y="593449"/>
            <a:ext cx="8416636" cy="567110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Рукописный ввод 2">
                <a:extLst>
                  <a:ext uri="{FF2B5EF4-FFF2-40B4-BE49-F238E27FC236}">
                    <a16:creationId xmlns:a16="http://schemas.microsoft.com/office/drawing/2014/main" id="{E856AE6B-52BB-9C41-8AAC-5FECB714A9CB}"/>
                  </a:ext>
                </a:extLst>
              </p14:cNvPr>
              <p14:cNvContentPartPr/>
              <p14:nvPr/>
            </p14:nvContentPartPr>
            <p14:xfrm>
              <a:off x="2613845" y="2837209"/>
              <a:ext cx="570240" cy="52200"/>
            </p14:xfrm>
          </p:contentPart>
        </mc:Choice>
        <mc:Fallback xmlns="">
          <p:pic>
            <p:nvPicPr>
              <p:cNvPr id="3" name="Рукописный ввод 2">
                <a:extLst>
                  <a:ext uri="{FF2B5EF4-FFF2-40B4-BE49-F238E27FC236}">
                    <a16:creationId xmlns:a16="http://schemas.microsoft.com/office/drawing/2014/main" id="{E856AE6B-52BB-9C41-8AAC-5FECB714A9CB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541845" y="2693209"/>
                <a:ext cx="713880" cy="339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Рукописный ввод 4">
                <a:extLst>
                  <a:ext uri="{FF2B5EF4-FFF2-40B4-BE49-F238E27FC236}">
                    <a16:creationId xmlns:a16="http://schemas.microsoft.com/office/drawing/2014/main" id="{0C9C7E9B-707C-5641-A900-4C0123911B31}"/>
                  </a:ext>
                </a:extLst>
              </p14:cNvPr>
              <p14:cNvContentPartPr/>
              <p14:nvPr/>
            </p14:nvContentPartPr>
            <p14:xfrm>
              <a:off x="4946285" y="5931769"/>
              <a:ext cx="570240" cy="48600"/>
            </p14:xfrm>
          </p:contentPart>
        </mc:Choice>
        <mc:Fallback xmlns="">
          <p:pic>
            <p:nvPicPr>
              <p:cNvPr id="5" name="Рукописный ввод 4">
                <a:extLst>
                  <a:ext uri="{FF2B5EF4-FFF2-40B4-BE49-F238E27FC236}">
                    <a16:creationId xmlns:a16="http://schemas.microsoft.com/office/drawing/2014/main" id="{0C9C7E9B-707C-5641-A900-4C0123911B3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874285" y="5787769"/>
                <a:ext cx="713880" cy="336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446925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35261F-7CD2-6D42-A747-51951E6981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C4511AF1-9897-BD4B-903F-314F801B7A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8797" t="9672" r="-916" b="44729"/>
          <a:stretch/>
        </p:blipFill>
        <p:spPr>
          <a:xfrm>
            <a:off x="1451264" y="600390"/>
            <a:ext cx="9750136" cy="5657220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EAE06CE-C476-A443-88F8-B2FA4CE4282B}"/>
              </a:ext>
            </a:extLst>
          </p:cNvPr>
          <p:cNvSpPr txBox="1"/>
          <p:nvPr/>
        </p:nvSpPr>
        <p:spPr>
          <a:xfrm>
            <a:off x="1682885" y="262647"/>
            <a:ext cx="7373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Цифровой алфавит в Пискаревском летописце. Первая половина </a:t>
            </a:r>
            <a:r>
              <a:rPr lang="en-US" dirty="0"/>
              <a:t>XVII</a:t>
            </a:r>
            <a:r>
              <a:rPr lang="ru-RU" dirty="0"/>
              <a:t> в.</a:t>
            </a:r>
          </a:p>
        </p:txBody>
      </p:sp>
    </p:spTree>
    <p:extLst>
      <p:ext uri="{BB962C8B-B14F-4D97-AF65-F5344CB8AC3E}">
        <p14:creationId xmlns:p14="http://schemas.microsoft.com/office/powerpoint/2010/main" val="26077787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79A8E3-90D0-1443-B3BB-CB11FBBD3D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7629E1CB-1FDE-E54E-BD15-8ED0A9BA8D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6684" t="54836" r="51412" b="16731"/>
          <a:stretch/>
        </p:blipFill>
        <p:spPr>
          <a:xfrm>
            <a:off x="1371600" y="685800"/>
            <a:ext cx="9601200" cy="5679583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78E6090-6714-E641-94BE-AC818F55A230}"/>
              </a:ext>
            </a:extLst>
          </p:cNvPr>
          <p:cNvSpPr txBox="1"/>
          <p:nvPr/>
        </p:nvSpPr>
        <p:spPr>
          <a:xfrm>
            <a:off x="1828800" y="262647"/>
            <a:ext cx="5733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Цифровой алфавит в Псалтири. Вторая четверть </a:t>
            </a:r>
            <a:r>
              <a:rPr lang="en-US" dirty="0"/>
              <a:t>XVII </a:t>
            </a:r>
            <a:r>
              <a:rPr lang="ru-RU" dirty="0"/>
              <a:t>в</a:t>
            </a:r>
            <a:r>
              <a:rPr lang="en-US" dirty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378613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15A280-D2A3-8349-B0A6-B78FAC314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D138C490-AC0B-D640-9E67-21B1BB2FDA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-3485" b="58511"/>
          <a:stretch/>
        </p:blipFill>
        <p:spPr>
          <a:xfrm>
            <a:off x="1371600" y="1028699"/>
            <a:ext cx="9996055" cy="5277059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3B4EF11-2390-5D4A-8654-EFFF34DFD2B8}"/>
              </a:ext>
            </a:extLst>
          </p:cNvPr>
          <p:cNvSpPr txBox="1"/>
          <p:nvPr/>
        </p:nvSpPr>
        <p:spPr>
          <a:xfrm>
            <a:off x="1624519" y="466928"/>
            <a:ext cx="42981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Цифровой алфавит в Грамматике. 1563 г.</a:t>
            </a:r>
          </a:p>
        </p:txBody>
      </p:sp>
    </p:spTree>
    <p:extLst>
      <p:ext uri="{BB962C8B-B14F-4D97-AF65-F5344CB8AC3E}">
        <p14:creationId xmlns:p14="http://schemas.microsoft.com/office/powerpoint/2010/main" val="19116788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E22CE2-DA1B-3643-B707-115CE6A529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744165"/>
            <a:ext cx="9601200" cy="1485900"/>
          </a:xfrm>
        </p:spPr>
        <p:txBody>
          <a:bodyPr>
            <a:normAutofit fontScale="90000"/>
          </a:bodyPr>
          <a:lstStyle/>
          <a:p>
            <a:r>
              <a:rPr lang="ru-RU" dirty="0"/>
              <a:t>В 2020 г. Г.И. </a:t>
            </a:r>
            <a:r>
              <a:rPr lang="ru-RU" dirty="0" err="1"/>
              <a:t>Синкевич</a:t>
            </a:r>
            <a:r>
              <a:rPr lang="ru-RU" dirty="0"/>
              <a:t> и О.В. Соловьева опубликовали найденную ими историко-математическую статью 1787 г.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277A3F9-33E2-914E-BEFC-E75984E0B7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2743200"/>
            <a:ext cx="9601200" cy="3581400"/>
          </a:xfrm>
        </p:spPr>
        <p:txBody>
          <a:bodyPr/>
          <a:lstStyle/>
          <a:p>
            <a:r>
              <a:rPr lang="ru-RU" i="1" dirty="0" err="1"/>
              <a:t>Синкевич</a:t>
            </a:r>
            <a:r>
              <a:rPr lang="ru-RU" i="1" dirty="0"/>
              <a:t> Г.И., Соловьева О.В. </a:t>
            </a:r>
            <a:r>
              <a:rPr lang="ru-RU" dirty="0"/>
              <a:t>«Государи мои!» О первой статье по истории отечественной математики // Вестник РГГУ. Серия «Информатика. Информационная безопасность. Математика». 2020. </a:t>
            </a:r>
            <a:r>
              <a:rPr lang="en" dirty="0"/>
              <a:t>No 3. </a:t>
            </a:r>
            <a:r>
              <a:rPr lang="ru-RU" dirty="0"/>
              <a:t>С. 86–106.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395262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09BA93-895A-2443-A554-EAFAA9ED56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Кириллическая нумерация</a:t>
            </a:r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E41DE55B-C424-7E4C-9997-EF987721749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58450080"/>
              </p:ext>
            </p:extLst>
          </p:nvPr>
        </p:nvGraphicFramePr>
        <p:xfrm>
          <a:off x="1371598" y="1930941"/>
          <a:ext cx="9601202" cy="299611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17379">
                  <a:extLst>
                    <a:ext uri="{9D8B030D-6E8A-4147-A177-3AD203B41FA5}">
                      <a16:colId xmlns:a16="http://schemas.microsoft.com/office/drawing/2014/main" val="1389271552"/>
                    </a:ext>
                  </a:extLst>
                </a:gridCol>
                <a:gridCol w="816533">
                  <a:extLst>
                    <a:ext uri="{9D8B030D-6E8A-4147-A177-3AD203B41FA5}">
                      <a16:colId xmlns:a16="http://schemas.microsoft.com/office/drawing/2014/main" val="412058243"/>
                    </a:ext>
                  </a:extLst>
                </a:gridCol>
                <a:gridCol w="724095">
                  <a:extLst>
                    <a:ext uri="{9D8B030D-6E8A-4147-A177-3AD203B41FA5}">
                      <a16:colId xmlns:a16="http://schemas.microsoft.com/office/drawing/2014/main" val="2573020937"/>
                    </a:ext>
                  </a:extLst>
                </a:gridCol>
                <a:gridCol w="862753">
                  <a:extLst>
                    <a:ext uri="{9D8B030D-6E8A-4147-A177-3AD203B41FA5}">
                      <a16:colId xmlns:a16="http://schemas.microsoft.com/office/drawing/2014/main" val="3199877051"/>
                    </a:ext>
                  </a:extLst>
                </a:gridCol>
                <a:gridCol w="963407">
                  <a:extLst>
                    <a:ext uri="{9D8B030D-6E8A-4147-A177-3AD203B41FA5}">
                      <a16:colId xmlns:a16="http://schemas.microsoft.com/office/drawing/2014/main" val="2591031295"/>
                    </a:ext>
                  </a:extLst>
                </a:gridCol>
                <a:gridCol w="963407">
                  <a:extLst>
                    <a:ext uri="{9D8B030D-6E8A-4147-A177-3AD203B41FA5}">
                      <a16:colId xmlns:a16="http://schemas.microsoft.com/office/drawing/2014/main" val="562020256"/>
                    </a:ext>
                  </a:extLst>
                </a:gridCol>
                <a:gridCol w="963407">
                  <a:extLst>
                    <a:ext uri="{9D8B030D-6E8A-4147-A177-3AD203B41FA5}">
                      <a16:colId xmlns:a16="http://schemas.microsoft.com/office/drawing/2014/main" val="2161482274"/>
                    </a:ext>
                  </a:extLst>
                </a:gridCol>
                <a:gridCol w="963407">
                  <a:extLst>
                    <a:ext uri="{9D8B030D-6E8A-4147-A177-3AD203B41FA5}">
                      <a16:colId xmlns:a16="http://schemas.microsoft.com/office/drawing/2014/main" val="3739599302"/>
                    </a:ext>
                  </a:extLst>
                </a:gridCol>
                <a:gridCol w="963407">
                  <a:extLst>
                    <a:ext uri="{9D8B030D-6E8A-4147-A177-3AD203B41FA5}">
                      <a16:colId xmlns:a16="http://schemas.microsoft.com/office/drawing/2014/main" val="308864078"/>
                    </a:ext>
                  </a:extLst>
                </a:gridCol>
                <a:gridCol w="963407">
                  <a:extLst>
                    <a:ext uri="{9D8B030D-6E8A-4147-A177-3AD203B41FA5}">
                      <a16:colId xmlns:a16="http://schemas.microsoft.com/office/drawing/2014/main" val="268124301"/>
                    </a:ext>
                  </a:extLst>
                </a:gridCol>
              </a:tblGrid>
              <a:tr h="731474">
                <a:tc>
                  <a:txBody>
                    <a:bodyPr/>
                    <a:lstStyle/>
                    <a:p>
                      <a:pPr algn="ctr"/>
                      <a:r>
                        <a:rPr lang="ru-RU" sz="2400">
                          <a:effectLst/>
                        </a:rPr>
                        <a:t> 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>
                          <a:effectLst/>
                        </a:rPr>
                        <a:t>1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>
                          <a:effectLst/>
                        </a:rPr>
                        <a:t>2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>
                          <a:effectLst/>
                        </a:rPr>
                        <a:t>3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>
                          <a:effectLst/>
                        </a:rPr>
                        <a:t>4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>
                          <a:effectLst/>
                        </a:rPr>
                        <a:t>5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>
                          <a:effectLst/>
                        </a:rPr>
                        <a:t>6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>
                          <a:effectLst/>
                        </a:rPr>
                        <a:t>7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>
                          <a:effectLst/>
                        </a:rPr>
                        <a:t>8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>
                          <a:effectLst/>
                        </a:rPr>
                        <a:t>9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2523406133"/>
                  </a:ext>
                </a:extLst>
              </a:tr>
              <a:tr h="760733">
                <a:tc>
                  <a:txBody>
                    <a:bodyPr/>
                    <a:lstStyle/>
                    <a:p>
                      <a:pPr algn="ctr"/>
                      <a:r>
                        <a:rPr lang="ru-RU" sz="2400">
                          <a:effectLst/>
                        </a:rPr>
                        <a:t>Единицы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>
                          <a:effectLst/>
                        </a:rPr>
                        <a:t>А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>
                          <a:effectLst/>
                        </a:rPr>
                        <a:t>В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>
                          <a:effectLst/>
                        </a:rPr>
                        <a:t>Г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>
                          <a:effectLst/>
                        </a:rPr>
                        <a:t>Д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>
                          <a:effectLst/>
                        </a:rPr>
                        <a:t>Е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>
                          <a:effectLst/>
                        </a:rPr>
                        <a:t>S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>
                          <a:effectLst/>
                        </a:rPr>
                        <a:t>З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>
                          <a:effectLst/>
                        </a:rPr>
                        <a:t>И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>
                          <a:effectLst/>
                        </a:rPr>
                        <a:t>Ѳ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188638896"/>
                  </a:ext>
                </a:extLst>
              </a:tr>
              <a:tr h="789992">
                <a:tc>
                  <a:txBody>
                    <a:bodyPr/>
                    <a:lstStyle/>
                    <a:p>
                      <a:pPr algn="ctr"/>
                      <a:r>
                        <a:rPr lang="ru-RU" sz="2400">
                          <a:effectLst/>
                        </a:rPr>
                        <a:t>Десятки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>
                          <a:effectLst/>
                        </a:rPr>
                        <a:t>I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>
                          <a:effectLst/>
                        </a:rPr>
                        <a:t>К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>
                          <a:effectLst/>
                        </a:rPr>
                        <a:t>Л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>
                          <a:effectLst/>
                        </a:rPr>
                        <a:t>М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>
                          <a:effectLst/>
                        </a:rPr>
                        <a:t>Н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>
                          <a:effectLst/>
                        </a:rPr>
                        <a:t>Ѯ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>
                          <a:effectLst/>
                        </a:rPr>
                        <a:t>О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>
                          <a:effectLst/>
                        </a:rPr>
                        <a:t>П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>
                          <a:effectLst/>
                        </a:rPr>
                        <a:t>Ч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1112752363"/>
                  </a:ext>
                </a:extLst>
              </a:tr>
              <a:tr h="713919">
                <a:tc>
                  <a:txBody>
                    <a:bodyPr/>
                    <a:lstStyle/>
                    <a:p>
                      <a:pPr algn="ctr"/>
                      <a:r>
                        <a:rPr lang="ru-RU" sz="2400">
                          <a:effectLst/>
                        </a:rPr>
                        <a:t>Сотни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>
                          <a:effectLst/>
                        </a:rPr>
                        <a:t>Р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>
                          <a:effectLst/>
                        </a:rPr>
                        <a:t>С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>
                          <a:effectLst/>
                        </a:rPr>
                        <a:t>Т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>
                          <a:effectLst/>
                        </a:rPr>
                        <a:t>У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>
                          <a:effectLst/>
                        </a:rPr>
                        <a:t>Ф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>
                          <a:effectLst/>
                        </a:rPr>
                        <a:t>Х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>
                          <a:effectLst/>
                        </a:rPr>
                        <a:t>Ѱ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>
                          <a:effectLst/>
                        </a:rPr>
                        <a:t>Ѡ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>
                          <a:effectLst/>
                        </a:rPr>
                        <a:t>Ц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39856376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029890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>
            <a:extLst>
              <a:ext uri="{FF2B5EF4-FFF2-40B4-BE49-F238E27FC236}">
                <a16:creationId xmlns:a16="http://schemas.microsoft.com/office/drawing/2014/main" id="{60CED700-6F60-F846-B4FF-C980985467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5163" y="281622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ru-RU" alt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19" name="Таблица 18">
            <a:extLst>
              <a:ext uri="{FF2B5EF4-FFF2-40B4-BE49-F238E27FC236}">
                <a16:creationId xmlns:a16="http://schemas.microsoft.com/office/drawing/2014/main" id="{919D1FD3-E283-754D-80B5-FB85D76974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5691750"/>
              </p:ext>
            </p:extLst>
          </p:nvPr>
        </p:nvGraphicFramePr>
        <p:xfrm>
          <a:off x="1400783" y="399876"/>
          <a:ext cx="9883302" cy="605824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47217">
                  <a:extLst>
                    <a:ext uri="{9D8B030D-6E8A-4147-A177-3AD203B41FA5}">
                      <a16:colId xmlns:a16="http://schemas.microsoft.com/office/drawing/2014/main" val="3895103465"/>
                    </a:ext>
                  </a:extLst>
                </a:gridCol>
                <a:gridCol w="1647217">
                  <a:extLst>
                    <a:ext uri="{9D8B030D-6E8A-4147-A177-3AD203B41FA5}">
                      <a16:colId xmlns:a16="http://schemas.microsoft.com/office/drawing/2014/main" val="2264349834"/>
                    </a:ext>
                  </a:extLst>
                </a:gridCol>
                <a:gridCol w="1647217">
                  <a:extLst>
                    <a:ext uri="{9D8B030D-6E8A-4147-A177-3AD203B41FA5}">
                      <a16:colId xmlns:a16="http://schemas.microsoft.com/office/drawing/2014/main" val="1671137207"/>
                    </a:ext>
                  </a:extLst>
                </a:gridCol>
                <a:gridCol w="1647217">
                  <a:extLst>
                    <a:ext uri="{9D8B030D-6E8A-4147-A177-3AD203B41FA5}">
                      <a16:colId xmlns:a16="http://schemas.microsoft.com/office/drawing/2014/main" val="1398277784"/>
                    </a:ext>
                  </a:extLst>
                </a:gridCol>
                <a:gridCol w="1647217">
                  <a:extLst>
                    <a:ext uri="{9D8B030D-6E8A-4147-A177-3AD203B41FA5}">
                      <a16:colId xmlns:a16="http://schemas.microsoft.com/office/drawing/2014/main" val="2752072400"/>
                    </a:ext>
                  </a:extLst>
                </a:gridCol>
                <a:gridCol w="1647217">
                  <a:extLst>
                    <a:ext uri="{9D8B030D-6E8A-4147-A177-3AD203B41FA5}">
                      <a16:colId xmlns:a16="http://schemas.microsoft.com/office/drawing/2014/main" val="3494412804"/>
                    </a:ext>
                  </a:extLst>
                </a:gridCol>
              </a:tblGrid>
              <a:tr h="466922">
                <a:tc>
                  <a:txBody>
                    <a:bodyPr/>
                    <a:lstStyle/>
                    <a:p>
                      <a:r>
                        <a:rPr lang="ru-RU" sz="1800" dirty="0">
                          <a:effectLst/>
                        </a:rPr>
                        <a:t>Разряды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r>
                        <a:rPr lang="ru-RU" sz="1800">
                          <a:effectLst/>
                        </a:rPr>
                        <a:t>10</a:t>
                      </a:r>
                      <a:r>
                        <a:rPr lang="ru-RU" sz="1800" baseline="30000">
                          <a:effectLst/>
                        </a:rPr>
                        <a:t>4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r>
                        <a:rPr lang="ru-RU" sz="1800">
                          <a:effectLst/>
                        </a:rPr>
                        <a:t>10</a:t>
                      </a:r>
                      <a:r>
                        <a:rPr lang="ru-RU" sz="1800" baseline="30000">
                          <a:effectLst/>
                        </a:rPr>
                        <a:t>5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r>
                        <a:rPr lang="ru-RU" sz="1800">
                          <a:effectLst/>
                        </a:rPr>
                        <a:t>10</a:t>
                      </a:r>
                      <a:r>
                        <a:rPr lang="ru-RU" sz="1800" baseline="30000">
                          <a:effectLst/>
                        </a:rPr>
                        <a:t>6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r>
                        <a:rPr lang="ru-RU" sz="1800">
                          <a:effectLst/>
                        </a:rPr>
                        <a:t>10</a:t>
                      </a:r>
                      <a:r>
                        <a:rPr lang="ru-RU" sz="1800" baseline="30000">
                          <a:effectLst/>
                        </a:rPr>
                        <a:t>7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r>
                        <a:rPr lang="ru-RU" sz="1800">
                          <a:effectLst/>
                        </a:rPr>
                        <a:t>10</a:t>
                      </a:r>
                      <a:r>
                        <a:rPr lang="ru-RU" sz="1800" baseline="30000">
                          <a:effectLst/>
                        </a:rPr>
                        <a:t>8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1367413946"/>
                  </a:ext>
                </a:extLst>
              </a:tr>
              <a:tr h="1273811">
                <a:tc>
                  <a:txBody>
                    <a:bodyPr/>
                    <a:lstStyle/>
                    <a:p>
                      <a:r>
                        <a:rPr lang="ru-RU" sz="1800">
                          <a:effectLst/>
                        </a:rPr>
                        <a:t>Наименования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r>
                        <a:rPr lang="ru-RU" sz="1800">
                          <a:effectLst/>
                        </a:rPr>
                        <a:t>тьма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r>
                        <a:rPr lang="ru-RU" sz="1800">
                          <a:effectLst/>
                        </a:rPr>
                        <a:t>легион</a:t>
                      </a:r>
                      <a:br>
                        <a:rPr lang="ru-RU" sz="1800">
                          <a:effectLst/>
                        </a:rPr>
                      </a:br>
                      <a:r>
                        <a:rPr lang="ru-RU" sz="1800">
                          <a:effectLst/>
                        </a:rPr>
                        <a:t>легеон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r>
                        <a:rPr lang="ru-RU" sz="1800">
                          <a:effectLst/>
                        </a:rPr>
                        <a:t>легиодр</a:t>
                      </a:r>
                      <a:br>
                        <a:rPr lang="ru-RU" sz="1800">
                          <a:effectLst/>
                        </a:rPr>
                      </a:br>
                      <a:r>
                        <a:rPr lang="ru-RU" sz="1800">
                          <a:effectLst/>
                        </a:rPr>
                        <a:t>леодр</a:t>
                      </a:r>
                      <a:br>
                        <a:rPr lang="ru-RU" sz="1800">
                          <a:effectLst/>
                        </a:rPr>
                      </a:br>
                      <a:r>
                        <a:rPr lang="ru-RU" sz="1800">
                          <a:effectLst/>
                        </a:rPr>
                        <a:t>леодор</a:t>
                      </a:r>
                      <a:br>
                        <a:rPr lang="ru-RU" sz="1800">
                          <a:effectLst/>
                        </a:rPr>
                      </a:br>
                      <a:r>
                        <a:rPr lang="ru-RU" sz="1800">
                          <a:effectLst/>
                        </a:rPr>
                        <a:t>лиодор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r>
                        <a:rPr lang="ru-RU" sz="1800">
                          <a:effectLst/>
                        </a:rPr>
                        <a:t>ворон</a:t>
                      </a:r>
                      <a:br>
                        <a:rPr lang="ru-RU" sz="1800">
                          <a:effectLst/>
                        </a:rPr>
                      </a:br>
                      <a:r>
                        <a:rPr lang="ru-RU" sz="1800">
                          <a:effectLst/>
                        </a:rPr>
                        <a:t>вран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r>
                        <a:rPr lang="ru-RU" sz="1800">
                          <a:effectLst/>
                        </a:rPr>
                        <a:t>колода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610389826"/>
                  </a:ext>
                </a:extLst>
              </a:tr>
              <a:tr h="2695074">
                <a:tc>
                  <a:txBody>
                    <a:bodyPr/>
                    <a:lstStyle/>
                    <a:p>
                      <a:r>
                        <a:rPr lang="ru-RU" sz="1800">
                          <a:effectLst/>
                        </a:rPr>
                        <a:t>Обозначения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1864348565"/>
                  </a:ext>
                </a:extLst>
              </a:tr>
              <a:tr h="1622440">
                <a:tc>
                  <a:txBody>
                    <a:bodyPr/>
                    <a:lstStyle/>
                    <a:p>
                      <a:r>
                        <a:rPr lang="ru-RU" sz="1800">
                          <a:effectLst/>
                        </a:rPr>
                        <a:t>Вероятное время появления обозначений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r>
                        <a:rPr lang="ru-RU" sz="1800">
                          <a:effectLst/>
                        </a:rPr>
                        <a:t>не позже XI</a:t>
                      </a:r>
                      <a:r>
                        <a:rPr lang="en-US" sz="1800">
                          <a:effectLst/>
                        </a:rPr>
                        <a:t>I</a:t>
                      </a:r>
                      <a:r>
                        <a:rPr lang="ru-RU" sz="1800">
                          <a:effectLst/>
                        </a:rPr>
                        <a:t> в.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r>
                        <a:rPr lang="ru-RU" sz="1800">
                          <a:effectLst/>
                        </a:rPr>
                        <a:t>XII-XIV (?) вв.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r>
                        <a:rPr lang="ru-RU" sz="1800">
                          <a:effectLst/>
                        </a:rPr>
                        <a:t>конец XIV – начало XV в.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r>
                        <a:rPr lang="ru-RU" sz="1800">
                          <a:effectLst/>
                        </a:rPr>
                        <a:t>середина или вторая половина XVI в.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r>
                        <a:rPr lang="ru-RU" sz="1800" dirty="0">
                          <a:effectLst/>
                        </a:rPr>
                        <a:t>первая половина XVII в. (не позже 1643 г.)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939649002"/>
                  </a:ext>
                </a:extLst>
              </a:tr>
            </a:tbl>
          </a:graphicData>
        </a:graphic>
      </p:graphicFrame>
      <p:pic>
        <p:nvPicPr>
          <p:cNvPr id="2077" name="image2.png">
            <a:extLst>
              <a:ext uri="{FF2B5EF4-FFF2-40B4-BE49-F238E27FC236}">
                <a16:creationId xmlns:a16="http://schemas.microsoft.com/office/drawing/2014/main" id="{C1825DF9-8E0E-3D44-97F4-987976F185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2960" y="3003549"/>
            <a:ext cx="850900" cy="85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6" name="image5.png">
            <a:extLst>
              <a:ext uri="{FF2B5EF4-FFF2-40B4-BE49-F238E27FC236}">
                <a16:creationId xmlns:a16="http://schemas.microsoft.com/office/drawing/2014/main" id="{5B698D3A-4B17-E246-8FBF-92A6712E77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4236" y="2222499"/>
            <a:ext cx="850900" cy="241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5" name="image1.png">
            <a:extLst>
              <a:ext uri="{FF2B5EF4-FFF2-40B4-BE49-F238E27FC236}">
                <a16:creationId xmlns:a16="http://schemas.microsoft.com/office/drawing/2014/main" id="{EED390A9-0BDC-394B-B9FF-20D0A4BAA5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5512" y="2171496"/>
            <a:ext cx="850900" cy="252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4" name="image8.png">
            <a:extLst>
              <a:ext uri="{FF2B5EF4-FFF2-40B4-BE49-F238E27FC236}">
                <a16:creationId xmlns:a16="http://schemas.microsoft.com/office/drawing/2014/main" id="{178B5AE0-A6D0-8240-B596-F858CC3B55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6788" y="2526274"/>
            <a:ext cx="850900" cy="189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30">
            <a:extLst>
              <a:ext uri="{FF2B5EF4-FFF2-40B4-BE49-F238E27FC236}">
                <a16:creationId xmlns:a16="http://schemas.microsoft.com/office/drawing/2014/main" id="{E550B6C4-6E93-CC40-AA9B-AD44777829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5163" y="281622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ru-RU" alt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43" name="image3.png">
            <a:extLst>
              <a:ext uri="{FF2B5EF4-FFF2-40B4-BE49-F238E27FC236}">
                <a16:creationId xmlns:a16="http://schemas.microsoft.com/office/drawing/2014/main" id="{2E9D1CB9-D070-5447-BD8A-6571C5B2D0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8064" y="2717799"/>
            <a:ext cx="850900" cy="142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97DC272-B8BF-6644-B483-7611FEEC787E}"/>
              </a:ext>
            </a:extLst>
          </p:cNvPr>
          <p:cNvSpPr txBox="1"/>
          <p:nvPr/>
        </p:nvSpPr>
        <p:spPr>
          <a:xfrm>
            <a:off x="1374899" y="30543"/>
            <a:ext cx="74939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Большие числовые обозначения в кириллице (по данным Р. А. Симонова)</a:t>
            </a:r>
          </a:p>
        </p:txBody>
      </p:sp>
    </p:spTree>
    <p:extLst>
      <p:ext uri="{BB962C8B-B14F-4D97-AF65-F5344CB8AC3E}">
        <p14:creationId xmlns:p14="http://schemas.microsoft.com/office/powerpoint/2010/main" val="18495894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739528-A71A-8F42-B039-A6B41D3E4B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2833" y="602672"/>
            <a:ext cx="9601200" cy="1485900"/>
          </a:xfrm>
        </p:spPr>
        <p:txBody>
          <a:bodyPr>
            <a:noAutofit/>
          </a:bodyPr>
          <a:lstStyle/>
          <a:p>
            <a:r>
              <a:rPr lang="ru-RU" sz="2000" dirty="0"/>
              <a:t>Новые </a:t>
            </a:r>
            <a:r>
              <a:rPr lang="ru-RU" sz="2000" dirty="0" err="1"/>
              <a:t>ежемѣсячныя</a:t>
            </a:r>
            <a:r>
              <a:rPr lang="ru-RU" sz="2000" dirty="0"/>
              <a:t> сочинения. 1787 г. Месяц Октябрь. Часть </a:t>
            </a:r>
            <a:br>
              <a:rPr lang="ru-RU" sz="2000" dirty="0"/>
            </a:br>
            <a:r>
              <a:rPr lang="en" sz="2000" dirty="0"/>
              <a:t>XVI. </a:t>
            </a:r>
            <a:r>
              <a:rPr lang="ru-RU" sz="2000" dirty="0"/>
              <a:t>В </a:t>
            </a:r>
            <a:r>
              <a:rPr lang="ru-RU" sz="2000" dirty="0" err="1"/>
              <a:t>Санктпетербургѣ</a:t>
            </a:r>
            <a:r>
              <a:rPr lang="ru-RU" sz="2000" dirty="0"/>
              <a:t>. Иждивением </a:t>
            </a:r>
            <a:r>
              <a:rPr lang="ru-RU" sz="2000" dirty="0" err="1"/>
              <a:t>Императорскои</a:t>
            </a:r>
            <a:r>
              <a:rPr lang="ru-RU" sz="2000" dirty="0"/>
              <a:t>̆ </a:t>
            </a:r>
            <a:r>
              <a:rPr lang="ru-RU" sz="2000" dirty="0" err="1"/>
              <a:t>Академ</a:t>
            </a:r>
            <a:r>
              <a:rPr lang="en" sz="2000" dirty="0" err="1"/>
              <a:t>i</a:t>
            </a:r>
            <a:r>
              <a:rPr lang="ru-RU" sz="2000" dirty="0"/>
              <a:t>и наук. С. 60–65.</a:t>
            </a:r>
            <a:br>
              <a:rPr lang="ru-RU" sz="2000" dirty="0"/>
            </a:br>
            <a:endParaRPr lang="ru-RU" sz="2000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FF253D05-3036-914E-8E46-21160E09A9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71600" y="1429966"/>
            <a:ext cx="9623666" cy="3998067"/>
          </a:xfrm>
        </p:spPr>
      </p:pic>
    </p:spTree>
    <p:extLst>
      <p:ext uri="{BB962C8B-B14F-4D97-AF65-F5344CB8AC3E}">
        <p14:creationId xmlns:p14="http://schemas.microsoft.com/office/powerpoint/2010/main" val="27465508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03E82E-5CA7-A04A-A144-D9CBE96A49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AFF6770E-A015-B54F-98A1-29646A224E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71600" y="599569"/>
            <a:ext cx="9601200" cy="5658861"/>
          </a:xfrm>
        </p:spPr>
      </p:pic>
    </p:spTree>
    <p:extLst>
      <p:ext uri="{BB962C8B-B14F-4D97-AF65-F5344CB8AC3E}">
        <p14:creationId xmlns:p14="http://schemas.microsoft.com/office/powerpoint/2010/main" val="22234008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C03974-0929-7B46-9B0E-DC97C5F0A2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43414DAC-87CA-DE4C-878D-5D382E993F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71601" y="893618"/>
            <a:ext cx="9601199" cy="5070763"/>
          </a:xfrm>
        </p:spPr>
      </p:pic>
    </p:spTree>
    <p:extLst>
      <p:ext uri="{BB962C8B-B14F-4D97-AF65-F5344CB8AC3E}">
        <p14:creationId xmlns:p14="http://schemas.microsoft.com/office/powerpoint/2010/main" val="36533612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081C03-1572-D148-AE6B-1B268A6D54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AA5D3B99-07DF-6E4B-B587-D6A25061C1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71600" y="1611481"/>
            <a:ext cx="9608287" cy="3635037"/>
          </a:xfrm>
        </p:spPr>
      </p:pic>
    </p:spTree>
    <p:extLst>
      <p:ext uri="{BB962C8B-B14F-4D97-AF65-F5344CB8AC3E}">
        <p14:creationId xmlns:p14="http://schemas.microsoft.com/office/powerpoint/2010/main" val="3999930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ABA189-2A88-4646-8AF0-D0BF2D9DB8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C032E07A-A1BE-904A-ACAC-259E93A6BE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71599" y="1804181"/>
            <a:ext cx="9601200" cy="3249637"/>
          </a:xfrm>
        </p:spPr>
      </p:pic>
    </p:spTree>
    <p:extLst>
      <p:ext uri="{BB962C8B-B14F-4D97-AF65-F5344CB8AC3E}">
        <p14:creationId xmlns:p14="http://schemas.microsoft.com/office/powerpoint/2010/main" val="100594654"/>
      </p:ext>
    </p:extLst>
  </p:cSld>
  <p:clrMapOvr>
    <a:masterClrMapping/>
  </p:clrMapOvr>
</p:sld>
</file>

<file path=ppt/theme/theme1.xml><?xml version="1.0" encoding="utf-8"?>
<a:theme xmlns:a="http://schemas.openxmlformats.org/drawingml/2006/main" name="Уголки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Уголки</Template>
  <TotalTime>333</TotalTime>
  <Words>273</Words>
  <Application>Microsoft Macintosh PowerPoint</Application>
  <PresentationFormat>Широкоэкранный</PresentationFormat>
  <Paragraphs>73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0" baseType="lpstr">
      <vt:lpstr>Arial</vt:lpstr>
      <vt:lpstr>Franklin Gothic Book</vt:lpstr>
      <vt:lpstr>Times New Roman</vt:lpstr>
      <vt:lpstr>Уголки</vt:lpstr>
      <vt:lpstr>О возможных источниках первой отечественной историко-математической статьи </vt:lpstr>
      <vt:lpstr>В 2020 г. Г.И. Синкевич и О.В. Соловьева опубликовали найденную ими историко-математическую статью 1787 г.</vt:lpstr>
      <vt:lpstr>Кириллическая нумерация</vt:lpstr>
      <vt:lpstr>Презентация PowerPoint</vt:lpstr>
      <vt:lpstr>Новые ежемѣсячныя сочинения. 1787 г. Месяц Октябрь. Часть  XVI. В Санктпетербургѣ. Иждивением Императорской Академiи наук. С. 60–65.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Microsoft Office User</dc:creator>
  <cp:lastModifiedBy>Microsoft Office User</cp:lastModifiedBy>
  <cp:revision>5</cp:revision>
  <dcterms:created xsi:type="dcterms:W3CDTF">2021-09-15T14:59:04Z</dcterms:created>
  <dcterms:modified xsi:type="dcterms:W3CDTF">2021-09-19T12:29:45Z</dcterms:modified>
</cp:coreProperties>
</file>