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5"/>
  </p:notesMasterIdLst>
  <p:sldIdLst>
    <p:sldId id="256" r:id="rId2"/>
    <p:sldId id="559" r:id="rId3"/>
    <p:sldId id="257" r:id="rId4"/>
    <p:sldId id="262" r:id="rId5"/>
    <p:sldId id="360" r:id="rId6"/>
    <p:sldId id="516" r:id="rId7"/>
    <p:sldId id="517" r:id="rId8"/>
    <p:sldId id="518" r:id="rId9"/>
    <p:sldId id="312" r:id="rId10"/>
    <p:sldId id="340" r:id="rId11"/>
    <p:sldId id="545" r:id="rId12"/>
    <p:sldId id="546" r:id="rId13"/>
    <p:sldId id="547" r:id="rId14"/>
    <p:sldId id="371" r:id="rId15"/>
    <p:sldId id="522" r:id="rId16"/>
    <p:sldId id="523" r:id="rId17"/>
    <p:sldId id="259" r:id="rId18"/>
    <p:sldId id="540" r:id="rId19"/>
    <p:sldId id="541" r:id="rId20"/>
    <p:sldId id="560" r:id="rId21"/>
    <p:sldId id="521" r:id="rId22"/>
    <p:sldId id="557" r:id="rId23"/>
    <p:sldId id="558" r:id="rId24"/>
    <p:sldId id="519" r:id="rId25"/>
    <p:sldId id="520" r:id="rId26"/>
    <p:sldId id="524" r:id="rId27"/>
    <p:sldId id="550" r:id="rId28"/>
    <p:sldId id="491" r:id="rId29"/>
    <p:sldId id="542" r:id="rId30"/>
    <p:sldId id="544" r:id="rId31"/>
    <p:sldId id="548" r:id="rId32"/>
    <p:sldId id="278" r:id="rId33"/>
    <p:sldId id="531" r:id="rId34"/>
    <p:sldId id="530" r:id="rId35"/>
    <p:sldId id="406" r:id="rId36"/>
    <p:sldId id="534" r:id="rId37"/>
    <p:sldId id="535" r:id="rId38"/>
    <p:sldId id="536" r:id="rId39"/>
    <p:sldId id="537" r:id="rId40"/>
    <p:sldId id="321" r:id="rId41"/>
    <p:sldId id="538" r:id="rId42"/>
    <p:sldId id="539" r:id="rId43"/>
    <p:sldId id="525" r:id="rId44"/>
    <p:sldId id="526" r:id="rId45"/>
    <p:sldId id="551" r:id="rId46"/>
    <p:sldId id="556" r:id="rId47"/>
    <p:sldId id="552" r:id="rId48"/>
    <p:sldId id="553" r:id="rId49"/>
    <p:sldId id="554" r:id="rId50"/>
    <p:sldId id="555" r:id="rId51"/>
    <p:sldId id="527" r:id="rId52"/>
    <p:sldId id="528" r:id="rId53"/>
    <p:sldId id="529" r:id="rId5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0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9F723B-7A8F-466C-8775-FC8FBD0831AB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5AA81C-94FF-4A76-8B06-3697C8107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066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BFA9EBC6-7CB4-4713-9BB0-9F9F21F8C7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489D277-4045-42EC-91C5-982385AB35BA}" type="slidenum">
              <a:rPr lang="nb-NO" altLang="nb-NO"/>
              <a:pPr/>
              <a:t>5</a:t>
            </a:fld>
            <a:endParaRPr lang="nb-NO" altLang="nb-NO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8661886C-B831-42A1-B310-E6E5BE3776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A9E6227F-248E-4240-9164-A04A9C7E92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b-NO" altLang="nb-NO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83B25C-299E-4B4E-9C90-E77D0E26D2CA}" type="slidenum">
              <a:rPr lang="nb-NO"/>
              <a:pPr/>
              <a:t>10</a:t>
            </a:fld>
            <a:endParaRPr lang="nb-NO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0937" cy="3721100"/>
          </a:xfrm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768" y="4713430"/>
            <a:ext cx="5438140" cy="4466987"/>
          </a:xfrm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C44535-9E15-4AE7-BE66-5C8EBBA40EFC}" type="slidenum">
              <a:rPr lang="nb-NO"/>
              <a:pPr/>
              <a:t>14</a:t>
            </a:fld>
            <a:endParaRPr lang="nb-NO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A72CC9F3-D107-4399-8833-A938EE9FD1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3FC2C99-1D1C-431F-8D10-D32F7B88FC04}" type="slidenum">
              <a:rPr lang="nb-NO" altLang="nb-NO" smtClean="0"/>
              <a:pPr/>
              <a:t>28</a:t>
            </a:fld>
            <a:endParaRPr lang="nb-NO" altLang="nb-NO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4064F96E-8D5F-4277-BD04-3A5700EA93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87624191-4413-49FE-AA6E-99991FA93E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nb-NO" altLang="nb-NO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98C90D47-2BEE-4310-BF2E-A07800B2D4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56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56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56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56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56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CE73238-FD78-4FF0-92C4-623DE7D10E79}" type="slidenum">
              <a:rPr lang="nb-NO" altLang="nb-NO"/>
              <a:pPr/>
              <a:t>32</a:t>
            </a:fld>
            <a:endParaRPr lang="nb-NO" altLang="nb-NO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2F0360ED-D1DD-40D6-862F-E206F7B253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3717977C-7FB2-4BF3-B966-E70885A9B5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b-NO" altLang="nb-NO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ED7BF-8BCE-4893-9DAA-75D788F8C885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B1CA1-F731-485B-B2C7-126F1C70C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482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ED7BF-8BCE-4893-9DAA-75D788F8C885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B1CA1-F731-485B-B2C7-126F1C70C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00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ED7BF-8BCE-4893-9DAA-75D788F8C885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B1CA1-F731-485B-B2C7-126F1C70C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071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ED7BF-8BCE-4893-9DAA-75D788F8C885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B1CA1-F731-485B-B2C7-126F1C70C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478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ED7BF-8BCE-4893-9DAA-75D788F8C885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B1CA1-F731-485B-B2C7-126F1C70C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83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ED7BF-8BCE-4893-9DAA-75D788F8C885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B1CA1-F731-485B-B2C7-126F1C70C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033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ED7BF-8BCE-4893-9DAA-75D788F8C885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B1CA1-F731-485B-B2C7-126F1C70C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90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ED7BF-8BCE-4893-9DAA-75D788F8C885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B1CA1-F731-485B-B2C7-126F1C70C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067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ED7BF-8BCE-4893-9DAA-75D788F8C885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B1CA1-F731-485B-B2C7-126F1C70C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314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ED7BF-8BCE-4893-9DAA-75D788F8C885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B1CA1-F731-485B-B2C7-126F1C70C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118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ED7BF-8BCE-4893-9DAA-75D788F8C885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B1CA1-F731-485B-B2C7-126F1C70C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860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ED7BF-8BCE-4893-9DAA-75D788F8C885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8B1CA1-F731-485B-B2C7-126F1C70C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086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91076-6E2D-4965-81A7-A51D3A71DF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5290" y="595160"/>
            <a:ext cx="8313420" cy="283384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Математик-прикладник Рихард фон </a:t>
            </a:r>
            <a:r>
              <a:rPr lang="ru-RU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Мизес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(1883 –1953) и его связи с Россией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39646A-1DEA-49D6-91B1-95099B8F7D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607078"/>
            <a:ext cx="6858000" cy="1655762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Reinhard Siegmund-Schultze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Agder Kristiansand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Norway</a:t>
            </a:r>
          </a:p>
          <a:p>
            <a:pPr>
              <a:lnSpc>
                <a:spcPct val="17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(Big thanks to Galina Sinkevich for organization and the Russian translation)</a:t>
            </a:r>
          </a:p>
        </p:txBody>
      </p:sp>
    </p:spTree>
    <p:extLst>
      <p:ext uri="{BB962C8B-B14F-4D97-AF65-F5344CB8AC3E}">
        <p14:creationId xmlns:p14="http://schemas.microsoft.com/office/powerpoint/2010/main" val="30733735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408432" y="181102"/>
            <a:ext cx="8445609" cy="637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Знаменитое определение вероятности фон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Мизеса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содержится в следующей публикации 1919 года в том же журнале:</a:t>
            </a:r>
          </a:p>
          <a:p>
            <a:pPr algn="ctr">
              <a:lnSpc>
                <a:spcPct val="130000"/>
              </a:lnSpc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Аксиомы «частоты» (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и «случайности» (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algn="ctr">
              <a:lnSpc>
                <a:spcPct val="13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Рихарду фон Мизесу</a:t>
            </a:r>
          </a:p>
          <a:p>
            <a:pPr algn="ctr">
              <a:lnSpc>
                <a:spcPct val="13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Grundlagen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Wahrscheinlichkeitsrechnung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Mathematische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Zeitschrift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1919</a:t>
            </a:r>
          </a:p>
          <a:p>
            <a:pPr algn="ctr">
              <a:lnSpc>
                <a:spcPct val="130000"/>
              </a:lnSpc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>
              <a:lnSpc>
                <a:spcPct val="13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Вероятность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события (метка) − это действительное число от 0 до 1, которое является пределом относительной частоты возникновения события в бесконечной серии испытаний. </a:t>
            </a:r>
          </a:p>
          <a:p>
            <a:pPr indent="457200">
              <a:lnSpc>
                <a:spcPct val="13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Значение предела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изменяется, если выбрать подпоследовательность в соответствии с заданным «математическим законом» (таким образом, нельзя изменить вероятности, используя то, что фон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Мизес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называет «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arithmetische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Vorschrift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(арифметическим регулированием)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или «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Spielsystem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(игровой системой)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nb-NO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4174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5BA6BF-9315-4B77-864A-BEC1B3A48082}"/>
              </a:ext>
            </a:extLst>
          </p:cNvPr>
          <p:cNvSpPr txBox="1"/>
          <p:nvPr/>
        </p:nvSpPr>
        <p:spPr>
          <a:xfrm>
            <a:off x="807928" y="269310"/>
            <a:ext cx="7928976" cy="1060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Следующее не очень точное описание определения вероятности фон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Мизесом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1919 г., которое также есть в книге 1931 г., принадлежит Б. Гнеденко, ученику Колмогорова (Курс вероятностей, 8-е издание 1988 г., 47/48).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0A3B0E78-FA40-4A2A-B2B0-710EF1F10A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97" y="1578279"/>
            <a:ext cx="8067065" cy="1041095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B9309561-8D6C-4AF4-B153-3FA2B54D2D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97" y="2404243"/>
            <a:ext cx="8046392" cy="427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812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ACAB9247-F9F2-4180-B183-CD69FA16C7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09" y="2258400"/>
            <a:ext cx="8290129" cy="34534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FAC43C-B1AF-4F42-8C96-3A07AF03C10E}"/>
              </a:ext>
            </a:extLst>
          </p:cNvPr>
          <p:cNvSpPr txBox="1"/>
          <p:nvPr/>
        </p:nvSpPr>
        <p:spPr>
          <a:xfrm>
            <a:off x="1033397" y="475989"/>
            <a:ext cx="6726477" cy="1421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Еще несколько деталей дает английский перевод (стр. 49/50) «Курса вероятностей» Гнеденко в версии 1962 года (возможно, добавлен переводчиком):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448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newspaper, screenshot, document&#10;&#10;Description automatically generated">
            <a:extLst>
              <a:ext uri="{FF2B5EF4-FFF2-40B4-BE49-F238E27FC236}">
                <a16:creationId xmlns:a16="http://schemas.microsoft.com/office/drawing/2014/main" id="{B9B82726-BC9E-45AE-988D-35C6EC3905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337" y="112567"/>
            <a:ext cx="6275540" cy="662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8161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560832" y="265042"/>
            <a:ext cx="8229600" cy="6221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Аксиомы фон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Мизеса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связанное с ними понятие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Merkmalsraum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были подготовительным шагом к будущей аксиоматике вероятности Колмогорова 1933 года. </a:t>
            </a:r>
          </a:p>
          <a:p>
            <a:pPr indent="457200">
              <a:lnSpc>
                <a:spcPct val="13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Вилли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Феллер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Willy Feller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в своей книге «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 в теорию вероятностей и ее приложения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писал в 1968 г., стр.6:</a:t>
            </a:r>
          </a:p>
          <a:p>
            <a:pPr indent="457200" algn="just">
              <a:lnSpc>
                <a:spcPct val="13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Статистическое или эмпирическое отношение к вероятности было разработано в основном Р. А. Фишером и Р. фон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Мизесом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Понятие пространства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сэмплов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[сноска: «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Немецкое слово -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Merkmalraum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(пространство меток)»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пришло от фон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Мизеса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Это представление позволило построить строго математическую теорию вероятностей, основанную на теории меры. Такой подход возник постепенно в 20-е годы под влиянием многих авторов. Аксиоматическая трактовка современного развития дана А. Колмогоровым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nb-NO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0827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6DAE12B7-C88D-426E-BC2B-58FE58B039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384" y="80180"/>
            <a:ext cx="4100726" cy="6088889"/>
          </a:xfrm>
          <a:prstGeom prst="rect">
            <a:avLst/>
          </a:prstGeom>
        </p:spPr>
      </p:pic>
      <p:pic>
        <p:nvPicPr>
          <p:cNvPr id="10" name="Picture 9" descr="Diagram, calendar&#10;&#10;Description automatically generated">
            <a:extLst>
              <a:ext uri="{FF2B5EF4-FFF2-40B4-BE49-F238E27FC236}">
                <a16:creationId xmlns:a16="http://schemas.microsoft.com/office/drawing/2014/main" id="{C5F20061-925A-4A18-A2D6-D6AFD1805C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95" y="493518"/>
            <a:ext cx="4234705" cy="58904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FFAC47-36B7-4B06-A70E-538BB6D88E15}"/>
              </a:ext>
            </a:extLst>
          </p:cNvPr>
          <p:cNvSpPr txBox="1"/>
          <p:nvPr/>
        </p:nvSpPr>
        <p:spPr>
          <a:xfrm>
            <a:off x="5223353" y="6383978"/>
            <a:ext cx="3544866" cy="373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Russian translation of 1924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6512EC-A91E-4BBA-8F22-0D3A313B2336}"/>
              </a:ext>
            </a:extLst>
          </p:cNvPr>
          <p:cNvSpPr txBox="1"/>
          <p:nvPr/>
        </p:nvSpPr>
        <p:spPr>
          <a:xfrm>
            <a:off x="607966" y="4659682"/>
            <a:ext cx="34947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Мизес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был профессором в Дрездене до 1920 года, когда он произнес эту академическую речь перед отъездом в Берлин. 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3788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DE750897-7605-4F6F-8471-4726BBFB8E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704" y="1440466"/>
            <a:ext cx="4081485" cy="3823922"/>
          </a:xfrm>
          <a:prstGeom prst="rect">
            <a:avLst/>
          </a:prstGeom>
        </p:spPr>
      </p:pic>
      <p:pic>
        <p:nvPicPr>
          <p:cNvPr id="8" name="Picture 7" descr="A close-up of a document&#10;&#10;Description automatically generated with medium confidence">
            <a:extLst>
              <a:ext uri="{FF2B5EF4-FFF2-40B4-BE49-F238E27FC236}">
                <a16:creationId xmlns:a16="http://schemas.microsoft.com/office/drawing/2014/main" id="{64D972F8-30B2-4BAD-92CA-6457711B0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54" y="1074405"/>
            <a:ext cx="3947101" cy="455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3429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4">
            <a:extLst>
              <a:ext uri="{FF2B5EF4-FFF2-40B4-BE49-F238E27FC236}">
                <a16:creationId xmlns:a16="http://schemas.microsoft.com/office/drawing/2014/main" id="{1021838E-B2E0-45AA-A191-C156094C47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172" y="3620262"/>
            <a:ext cx="8280920" cy="3003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50000"/>
              </a:spcBef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1921 году фон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Мизес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основал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Zeitschrift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für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Angewandte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Mathematik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und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Mechanik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(Журнал прикладной математики и механики, ZAMM), ставший образцом для подражания многим журналам по прикладной математике во всем мире. В первом томе фон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Мизес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опубликовал свою программную статью о «задачах и целях прикладной математики». Здесь фон Мизес попытался обратиться на общем уровне к нескольким фундаментальным философским и практическим проблемам приложения математики к реальности. </a:t>
            </a:r>
          </a:p>
          <a:p>
            <a:pPr>
              <a:spcBef>
                <a:spcPct val="50000"/>
              </a:spcBef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сожалению, текст никогда не переводился полностью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но фрагменты переведены в моей статье, цитируемой на следующем слайде).</a:t>
            </a:r>
            <a:r>
              <a:rPr lang="ru-RU" sz="1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nb-NO" altLang="nb-NO" sz="1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52EF8866-B0ED-4E31-AA11-C6DB18E23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430" y="187853"/>
            <a:ext cx="4920348" cy="347903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18D53937-768C-4796-9264-26412EB6D1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198" y="140633"/>
            <a:ext cx="6799604" cy="65767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A580DB-3A5A-42A1-A0F6-C382A59A0F48}"/>
              </a:ext>
            </a:extLst>
          </p:cNvPr>
          <p:cNvSpPr txBox="1"/>
          <p:nvPr/>
        </p:nvSpPr>
        <p:spPr>
          <a:xfrm>
            <a:off x="7491984" y="542544"/>
            <a:ext cx="1652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Vol. 100 (2020), no.2, 1-26</a:t>
            </a:r>
          </a:p>
        </p:txBody>
      </p:sp>
    </p:spTree>
    <p:extLst>
      <p:ext uri="{BB962C8B-B14F-4D97-AF65-F5344CB8AC3E}">
        <p14:creationId xmlns:p14="http://schemas.microsoft.com/office/powerpoint/2010/main" val="20218923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4F1CEC1A-C3AE-42D1-9FC5-4C3B6885E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41" y="3131121"/>
            <a:ext cx="8589493" cy="1809626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6ED68AE-2592-4659-AD0F-29BC31497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67" y="4940747"/>
            <a:ext cx="8537265" cy="10954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D56A07-6720-475B-936D-0F2BBEB14DBE}"/>
              </a:ext>
            </a:extLst>
          </p:cNvPr>
          <p:cNvSpPr txBox="1"/>
          <p:nvPr/>
        </p:nvSpPr>
        <p:spPr>
          <a:xfrm>
            <a:off x="832981" y="420905"/>
            <a:ext cx="7634614" cy="2120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Приведенный ниже отрывок об А.Б.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Шершевском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С.А.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Гершгорине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взят из продолжения моей предыдущей статьи в ZAMM под заголовком «Работа Рихарда фон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Мизеса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ZAMM до его эмиграции в 1933 году и некоторые представления о более поздней истории ZAMM»</a:t>
            </a:r>
            <a:endParaRPr lang="de-D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de-DE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(Zeitschrift für Angewandte Mathematik und Mechanik 100 (2020), </a:t>
            </a:r>
            <a:r>
              <a:rPr lang="de-DE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de-DE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6: 1-43.)</a:t>
            </a:r>
            <a:endParaRPr lang="de-DE" sz="1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781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DA899B-A446-4406-A369-457CDE09796E}"/>
              </a:ext>
            </a:extLst>
          </p:cNvPr>
          <p:cNvSpPr txBox="1"/>
          <p:nvPr/>
        </p:nvSpPr>
        <p:spPr>
          <a:xfrm>
            <a:off x="397565" y="801665"/>
            <a:ext cx="8375373" cy="5586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20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 расскажем об отношениях и личные контактах Рихарда фон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Мизеса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различных уровнях с российскими физиками и математиками. 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>
              <a:lnSpc>
                <a:spcPct val="120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1920 г. берлинские инициативы фон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Мизеса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прикладной математике произвели глубокое впечатление на многих россиян. Некоторые критически относились к его аксиоматике теории вероятностей, основанной на понятии относительной частоты возникновения событий. Примешивалось также и политическое недоверие к философскому позитивизму фон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Мизеса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Несколько книг фон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Мизеса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часто без его ведома или согласия, были переведены на русский язык. Его статью о вероятности в 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Математическом сборнике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(1934), опубликованную на французском и русском языках и озаглавленную «К проблеме двух рас», отчасти следует истолковать как сатирическую реакцию на нацистский режим. 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>
              <a:lnSpc>
                <a:spcPct val="120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Наиболее близкие отношения в России фон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Мизес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поддерживал со своим другом, физиком Леонидом Мандельштамом и его молодым конкурентом Андреем Колмогоровым, который в своей немецкой книге об основополагающих понятиях вероятности (1933) признал многие достоинства подхода фон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Мизеса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8210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736257F-FA6D-45F9-BB8E-8A76C644E186}"/>
              </a:ext>
            </a:extLst>
          </p:cNvPr>
          <p:cNvSpPr/>
          <p:nvPr/>
        </p:nvSpPr>
        <p:spPr>
          <a:xfrm>
            <a:off x="662609" y="172278"/>
            <a:ext cx="7805530" cy="6140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Инженер-ракетостроитель А.Б.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Шершевский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живший в Берлине и связанный с Германом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Оберстом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(1894-1898), неоднократно публиковал в журнале фон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Мизеса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отчёты о русских работах по механике и прикладной математике. Особенно тесные личные и научные связи фон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Мизеса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Россией, возможно, были основаны на том, что в России не было традиционно категоричного разделения чистой и прикладной математики.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Ещё в июне 1933 г.  в небольшом некрологе одного из российских авторов журнала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ZAMM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фон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Мизес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писал:</a:t>
            </a: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«30 мая в Ленинграде в возрасте 32 лет скончался наш сотрудник С.А.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Гершгорин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профессор теоретической механики Ленинградского Механического инженерного института. Он был одним из наиболее талантливых и выдающихся молодых российских математиков, работавших в области прикладной математики и механики» (ZAMM 13: 250).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ru-RU" sz="1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Гершгорин</a:t>
            </a:r>
            <a:r>
              <a:rPr lang="ru-RU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был профессором математико-механического факультета Университета , а также Политехнического института – Г.С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.]. </a:t>
            </a: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Статья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Гершгорина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опубликованная в ZAMM в 1930 г. «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Error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estimation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difference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method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solving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partial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differential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equations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многократно цитировалась и была использована в докторской диссертации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Lothar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Collatz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студента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Мизеса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194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B8A9E580-5916-483E-9FC6-E0ACE64962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35" y="531765"/>
            <a:ext cx="5219782" cy="45827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CC7CC7-6317-41EA-A5B0-0931B3262E72}"/>
              </a:ext>
            </a:extLst>
          </p:cNvPr>
          <p:cNvSpPr txBox="1"/>
          <p:nvPr/>
        </p:nvSpPr>
        <p:spPr>
          <a:xfrm>
            <a:off x="5530241" y="413915"/>
            <a:ext cx="3459898" cy="5035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Каган, Вениамин Федорович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(1869-1953)</a:t>
            </a:r>
          </a:p>
          <a:p>
            <a:pPr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(см. презентацию М. А.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Подколзиной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2 мая 2019 г.) Каган пишет из Одессы фон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Мизесу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 февраля 1922 года, прося его отправить посылки через Американское управление помощи (ARA), чтобы помочь их общему другу, физику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Леониду Мандельштаму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который вот-вот умрет от голода.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4ADE39-646D-4D94-9C72-9D06AD6FC8E0}"/>
              </a:ext>
            </a:extLst>
          </p:cNvPr>
          <p:cNvSpPr txBox="1"/>
          <p:nvPr/>
        </p:nvSpPr>
        <p:spPr>
          <a:xfrm>
            <a:off x="519830" y="5574082"/>
            <a:ext cx="8198285" cy="873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Внизу последней страницы Каган просит оттиск выступления фон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Мизеса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«О нынешнем кризисе механики». Каган говорит: «Вопросы нас очень интересуют».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1268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4B6006A0-DD07-41DD-ABF2-774A426C85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53" y="185914"/>
            <a:ext cx="6418277" cy="3243086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76DB769A-551A-493A-BFB0-1482094D33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80" y="3810770"/>
            <a:ext cx="5693079" cy="29583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23CAE4-156F-46F0-A53D-53E1EAD0A71C}"/>
              </a:ext>
            </a:extLst>
          </p:cNvPr>
          <p:cNvSpPr txBox="1"/>
          <p:nvPr/>
        </p:nvSpPr>
        <p:spPr>
          <a:xfrm>
            <a:off x="6563638" y="789140"/>
            <a:ext cx="2474345" cy="486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Биограф Леонида Мандельштама (1879−1944),</a:t>
            </a:r>
          </a:p>
          <a:p>
            <a:pPr indent="457200" algn="ctr">
              <a:lnSpc>
                <a:spcPct val="12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А.А. Печенкин неоднократно писал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переписке Мандельштама и фон Мизеса. Здесь приводятся цитаты из Историко-мат.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иссл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(1999) и из журнала Природа 2000, №11.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3964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BC0AC5-B808-4EFE-BCB0-5F741C0F8785}"/>
              </a:ext>
            </a:extLst>
          </p:cNvPr>
          <p:cNvSpPr txBox="1"/>
          <p:nvPr/>
        </p:nvSpPr>
        <p:spPr>
          <a:xfrm>
            <a:off x="444674" y="363255"/>
            <a:ext cx="7797452" cy="6015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457200" algn="l"/>
              </a:tabLst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Фон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Мизес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писал своей матери: </a:t>
            </a:r>
          </a:p>
          <a:p>
            <a:pPr>
              <a:lnSpc>
                <a:spcPct val="15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457200" algn="l"/>
              </a:tabLst>
            </a:pPr>
            <a:r>
              <a:rPr lang="de-DE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—Berlin, 27.November 1930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457200" algn="l"/>
              </a:tabLst>
            </a:pPr>
            <a:r>
              <a:rPr lang="de-DE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“Sehr gekränkt haben wir uns hier ... wegen der Verleihung des </a:t>
            </a:r>
            <a:r>
              <a:rPr lang="de-DE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Nobelpreises an den Inder Raman. Das, wofür er ihn bekam, hat wenige Wochen vor ihm Mandelstam in Moskau entdeckt</a:t>
            </a:r>
            <a:r>
              <a:rPr lang="de-DE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Dies ist eine von allen anerkannte Tatsache. In solchen Fällen pflegte früher das </a:t>
            </a:r>
            <a:r>
              <a:rPr lang="de-DE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Nobelkomité</a:t>
            </a:r>
            <a:r>
              <a:rPr lang="de-DE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den Preis zwischen den Konkurrenten zu teilen und es wurde allgemein erwartet, dass dies diesmal auch geschehen würde. Lediglich aus politischen Gründen wurde es unterlassen.”</a:t>
            </a:r>
          </a:p>
          <a:p>
            <a:pPr marL="0" marR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457200" algn="l"/>
              </a:tabLst>
            </a:pPr>
            <a:endParaRPr lang="de-DE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>
              <a:lnSpc>
                <a:spcPct val="12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457200" algn="l"/>
              </a:tabLst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«Мы очень расстроены присуждением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Нобелевской премии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индийцуу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Раману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То, что он сделал, было обнаружено несколько недель назад Мандельштамом в Москве.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Все это признают. Ранее в таких случаях Нобелевский комитет делил премию между участниками. То, что на этот раз этого не произошло, связано только с политическими причинами».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5311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B54DC8-F600-49FB-BA9F-AC914D507019}"/>
              </a:ext>
            </a:extLst>
          </p:cNvPr>
          <p:cNvSpPr txBox="1"/>
          <p:nvPr/>
        </p:nvSpPr>
        <p:spPr>
          <a:xfrm>
            <a:off x="5065776" y="382090"/>
            <a:ext cx="4078224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Геометр Каган, который в настоящее время руководит отделом математики и естествознания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Большой советской энциклопедии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10 сентября 1927 г. написал фон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Мизесу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письмо с просьбой опубликовать статью о волнах (</a:t>
            </a:r>
            <a:r>
              <a:rPr lang="sv-S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Wellen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indent="45720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Очевидно, фон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Мизес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передал эту просьбу своему другу, физику из Праги, Филиппу Франку (1884-1966), чья статья о волнах позже появилась в БСЭ.</a:t>
            </a:r>
          </a:p>
          <a:p>
            <a:pPr indent="45720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Внизу Каган пишет:</a:t>
            </a:r>
          </a:p>
          <a:p>
            <a:pPr indent="45720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«Я рад возобновить нашу переписку как научную после того, как у нас была переписка пять лет назад в печальные голодные времена».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13A5618E-BEC4-4723-8B92-6A3A11B3B6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" y="194062"/>
            <a:ext cx="4830730" cy="646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2146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11F304E3-8DF0-4AB9-AE75-7F5BD404E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912" y="201168"/>
            <a:ext cx="6644640" cy="32278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F15841-AB2C-475C-9372-D2D3F4A20D27}"/>
              </a:ext>
            </a:extLst>
          </p:cNvPr>
          <p:cNvSpPr txBox="1"/>
          <p:nvPr/>
        </p:nvSpPr>
        <p:spPr>
          <a:xfrm>
            <a:off x="374904" y="3592215"/>
            <a:ext cx="8494776" cy="3239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>
              <a:lnSpc>
                <a:spcPct val="12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 Ленинграде открывается институт прикладной математики. В программе исследования методов расчета, составление специальных и общих таблиц, построение и проверка различных машин для расчета, а также решение общих задач прикладной математики».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20000"/>
              </a:lnSpc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Борис В. Нумеров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(1891-1941), основатель и директор Института теоретической астрономии в Ленинграде, просит совета и материалов об институте фон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Мизеса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Берлине и упоминает сотрудников своего института: Н. Бернштейн, А. Марков. (младший) и другие.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7669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E3EC4E26-FEC0-4AC4-943B-579C871AD8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24" y="350729"/>
            <a:ext cx="4201648" cy="63570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56E280-FEE3-4B0C-AB61-7B8C59F8FC2B}"/>
              </a:ext>
            </a:extLst>
          </p:cNvPr>
          <p:cNvSpPr txBox="1"/>
          <p:nvPr/>
        </p:nvSpPr>
        <p:spPr>
          <a:xfrm>
            <a:off x="4641730" y="739036"/>
            <a:ext cx="3807075" cy="1883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Борис Гессен (1893-1936) написал предисловие к переводу выступления фон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Мизеса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1929 г. в Праге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A86D6CD1-04DF-447A-866A-D4A76C5511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773" y="2886895"/>
            <a:ext cx="4744537" cy="129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9189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39A980-D7CA-4271-B81D-5734D8FF6399}"/>
              </a:ext>
            </a:extLst>
          </p:cNvPr>
          <p:cNvSpPr txBox="1"/>
          <p:nvPr/>
        </p:nvSpPr>
        <p:spPr>
          <a:xfrm>
            <a:off x="596348" y="225287"/>
            <a:ext cx="8136835" cy="6178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3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Философская точка зрения фон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Мизеса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привела его к раннему отказу от строгой причинности в физике, ещё до зарождения квантовой механики около 1926 года. В этом отношении фон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Мизес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был пионером в установлении новых отношений между математической физикой и вероятностью. Фон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Мизес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подчеркивал «чисто вероятностный» подход к физическим проблемам, который позже также был принят в «более чистом виде» (по сравнению с фон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Мизесом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теории вероятностей в традициях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Хинчина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Колмогорова,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Эберхарда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Хопф и других. Один из историков теории вероятностей (Ян фон Плато) заходит так далеко, что говорит:</a:t>
            </a:r>
          </a:p>
          <a:p>
            <a:pPr indent="457200" algn="just">
              <a:lnSpc>
                <a:spcPct val="130000"/>
              </a:lnSpc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«Знание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Хинчиным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идей фон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Мизеса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1920 года по эргодической теории можно рассматривать как путь, который привел к чисто вероятностной формулировке».</a:t>
            </a:r>
          </a:p>
          <a:p>
            <a:pPr indent="457200" algn="just">
              <a:lnSpc>
                <a:spcPct val="13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[von Plato, J., 1994. Creating Modern Probability. Its Mathematics, Physics and Philosophy in Historical Perspective. Cambridge University Press, p. 112]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3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в то же время российские математики, такие как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Хинчин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опасались возможных конфликтов между махистской философией и марксизмом в российской философской среде.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7135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Statistika">
            <a:extLst>
              <a:ext uri="{FF2B5EF4-FFF2-40B4-BE49-F238E27FC236}">
                <a16:creationId xmlns:a16="http://schemas.microsoft.com/office/drawing/2014/main" id="{74AA09FE-B42D-43DE-9E96-7B602209D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627" y="132605"/>
            <a:ext cx="304165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5" descr="WSW-28-title">
            <a:extLst>
              <a:ext uri="{FF2B5EF4-FFF2-40B4-BE49-F238E27FC236}">
                <a16:creationId xmlns:a16="http://schemas.microsoft.com/office/drawing/2014/main" id="{3683C1AF-7575-457A-86B3-B62CD114E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2605"/>
            <a:ext cx="3894138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ext Box 7">
            <a:extLst>
              <a:ext uri="{FF2B5EF4-FFF2-40B4-BE49-F238E27FC236}">
                <a16:creationId xmlns:a16="http://schemas.microsoft.com/office/drawing/2014/main" id="{5A2F1A6B-03B9-4413-94C2-4ADDAD6612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5445125"/>
            <a:ext cx="864076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457200" algn="just">
              <a:spcBef>
                <a:spcPct val="50000"/>
              </a:spcBef>
              <a:buFontTx/>
              <a:buNone/>
            </a:pPr>
            <a:r>
              <a:rPr lang="ru-RU" altLang="nb-NO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(пиратский) перевод, организованный А. </a:t>
            </a:r>
            <a:r>
              <a:rPr lang="ru-RU" altLang="nb-NO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Хинчиным</a:t>
            </a:r>
            <a:r>
              <a:rPr lang="ru-RU" altLang="nb-NO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1930 году, исключает слово «</a:t>
            </a:r>
            <a:r>
              <a:rPr lang="ru-RU" altLang="nb-NO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Wahrheit</a:t>
            </a:r>
            <a:r>
              <a:rPr lang="ru-RU" altLang="nb-NO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(= правда = истина), возможно, из идеологических опасений: фон </a:t>
            </a:r>
            <a:r>
              <a:rPr lang="ru-RU" altLang="nb-NO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Мизес</a:t>
            </a:r>
            <a:r>
              <a:rPr lang="ru-RU" altLang="nb-NO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был позитивистом и сторонником Эрнста Маха! Благодарю Сергея Демидова за предоставленную копию. </a:t>
            </a:r>
            <a:endParaRPr lang="nb-NO" altLang="nb-NO" sz="2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C16FEAD-CCB1-473A-9938-29C8986EE3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48" y="544882"/>
            <a:ext cx="8067310" cy="592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24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Mises-pilot-klein">
            <a:extLst>
              <a:ext uri="{FF2B5EF4-FFF2-40B4-BE49-F238E27FC236}">
                <a16:creationId xmlns:a16="http://schemas.microsoft.com/office/drawing/2014/main" id="{7704A3BB-9BE5-42DA-BF53-CB57DE144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" y="284163"/>
            <a:ext cx="4392613" cy="623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5" descr="Misescrest">
            <a:extLst>
              <a:ext uri="{FF2B5EF4-FFF2-40B4-BE49-F238E27FC236}">
                <a16:creationId xmlns:a16="http://schemas.microsoft.com/office/drawing/2014/main" id="{E9FD9353-4786-4271-80EB-CDB7E4452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503" y="137859"/>
            <a:ext cx="2081917" cy="2675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 Box 6">
            <a:extLst>
              <a:ext uri="{FF2B5EF4-FFF2-40B4-BE49-F238E27FC236}">
                <a16:creationId xmlns:a16="http://schemas.microsoft.com/office/drawing/2014/main" id="{5F639118-5201-45C5-9B6E-B693B7CB0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7775" y="2882727"/>
            <a:ext cx="3893792" cy="390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457200" algn="ctr">
              <a:lnSpc>
                <a:spcPct val="120000"/>
              </a:lnSpc>
              <a:spcBef>
                <a:spcPct val="50000"/>
              </a:spcBef>
              <a:buNone/>
            </a:pPr>
            <a:r>
              <a:rPr lang="ru-RU" altLang="nb-NO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«Гребень Мизеса» - относящийся к сравнительно недавнему австрийскому дворянству семьи – в том виде, как он распространяется Институтом Людвига-фон-Мизеса (Оберн, Алабама, США).</a:t>
            </a:r>
            <a:endParaRPr lang="en-US" altLang="nb-NO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>
              <a:lnSpc>
                <a:spcPct val="120000"/>
              </a:lnSpc>
              <a:spcBef>
                <a:spcPct val="50000"/>
              </a:spcBef>
              <a:buNone/>
            </a:pPr>
            <a:r>
              <a:rPr lang="ru-RU" altLang="nb-NO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Известный экономист Людвиг фон </a:t>
            </a:r>
            <a:r>
              <a:rPr lang="ru-RU" altLang="nb-NO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Мизес</a:t>
            </a:r>
            <a:r>
              <a:rPr lang="ru-RU" altLang="nb-NO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(1881 – 1973) был старшим братом Рихарда</a:t>
            </a:r>
            <a:endParaRPr lang="nb-NO" altLang="nb-NO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0BDDE94-FDDC-41B2-BD12-06096F7CA7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67" y="254424"/>
            <a:ext cx="8004132" cy="643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3578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530749" y="936747"/>
            <a:ext cx="8082501" cy="532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indent="457200" algn="just">
              <a:lnSpc>
                <a:spcPct val="13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статистической механике в более общем смысле русский математик Александр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Хинчин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дистанцировался от фон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Мизеса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своем учебнике 1949 года:</a:t>
            </a:r>
          </a:p>
          <a:p>
            <a:pPr indent="457200" algn="just">
              <a:lnSpc>
                <a:spcPct val="13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«Основная точка зрения ф.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Мизеса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отличается от традиционной до такой степени, что изложенной им теории вряд ли можно дать исторически сложившееся название статистической механики; механические концепции почти полностью исключены из этой теории. В любом случае у нас не будет повода сравнивать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изложение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Мизеса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другими изложениями». 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Хинчин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1949, с.6, примеч.4) </a:t>
            </a:r>
          </a:p>
          <a:p>
            <a:pPr indent="457200" algn="just">
              <a:lnSpc>
                <a:spcPct val="13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двойной перевод с английского издания!</a:t>
            </a:r>
            <a:endParaRPr lang="sv-S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2170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WT1931-Titel-a">
            <a:extLst>
              <a:ext uri="{FF2B5EF4-FFF2-40B4-BE49-F238E27FC236}">
                <a16:creationId xmlns:a16="http://schemas.microsoft.com/office/drawing/2014/main" id="{22B70260-BB45-4BF5-A54E-4947920DC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4251325" cy="643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5">
            <a:extLst>
              <a:ext uri="{FF2B5EF4-FFF2-40B4-BE49-F238E27FC236}">
                <a16:creationId xmlns:a16="http://schemas.microsoft.com/office/drawing/2014/main" id="{ADBF351D-2D80-4F45-B2A8-CCA322A97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7159" y="188913"/>
            <a:ext cx="3828528" cy="6492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50000"/>
              </a:spcBef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книги фон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Мизеса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 вероятности и приложениям, 1931 г.</a:t>
            </a:r>
            <a:endParaRPr lang="sv-S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ct val="50000"/>
              </a:spcBef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«Тема настоящего первого тома [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фон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Мизес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планировал серию томов по прикладной математике, которая не осуществилась, потому что в 1933 г. он был изгнан нацистами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довольно далека от технических приложений − за исключением актуарной математики, хотя были первые попытки внедрить математико-статистические методы в инженерные науки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Мизес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1931, III) </a:t>
            </a:r>
            <a:endParaRPr lang="nb-NO" altLang="nb-NO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4F0E98-B646-4131-9755-CF589E3A7E0A}"/>
              </a:ext>
            </a:extLst>
          </p:cNvPr>
          <p:cNvSpPr txBox="1"/>
          <p:nvPr/>
        </p:nvSpPr>
        <p:spPr>
          <a:xfrm>
            <a:off x="945715" y="557408"/>
            <a:ext cx="6964472" cy="5859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 фон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Мизесом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Колмогоровым была переписка о книге 1931 года после критического обзора Колмогорова в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Zentralblatt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Удивительно, но переписка, которую я собираюсь скоро редактировать, на самом деле не направлена на понятие вероятности фон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Мизеса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или на планы Колмогорова относительно теоретико-множественного обоснования вероятности, как в его книге 1933 года (см. ниже). Она скорее сосредоточена на предельных теоремах и на понятии «условной вероятности»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|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Последнее понятие и его обоснование на теореме Радона и Никодима, конечно, также занимает центральное место в книге Колмогорова.</a:t>
            </a:r>
          </a:p>
          <a:p>
            <a:pPr indent="457200"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Колмогоров посетил фон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Мизеса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еще до появления книги и сообщил следующее своему близкому другу П.С. Александров в письме от 2 марта 1931 г., опубликованном А.И. Ширяев в 2003 году (следующий слайд):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1360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38F39D-288C-4DD0-A0D0-8900B066D987}"/>
              </a:ext>
            </a:extLst>
          </p:cNvPr>
          <p:cNvSpPr txBox="1"/>
          <p:nvPr/>
        </p:nvSpPr>
        <p:spPr>
          <a:xfrm>
            <a:off x="676406" y="209748"/>
            <a:ext cx="8166970" cy="6690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Сегодня был у </a:t>
            </a:r>
            <a:r>
              <a:rPr lang="de-DE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Mises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'</a:t>
            </a:r>
            <a:r>
              <a:rPr lang="de-DE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институте с 10 до 12. Было интересно, хотя  исключительность его (в смысле нежелания знать и понимать работы других направлений) меня и удивила. До его прихода некий ассистент  демонстрировал вечную модель с шариками. Кстати, </a:t>
            </a:r>
            <a:r>
              <a:rPr lang="de-DE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Mises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пишет книгу по теории вероятностей для какого-то венского издательства. Видел корректуры: принципы </a:t>
            </a:r>
            <a:r>
              <a:rPr lang="de-DE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Kollektivslehre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несколько пухлы (100 стр.), настоящая теория (в смысле Чебышева и Ляпунова) очень редуцирована, но физические применения будут, наверное, интересны.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sz="20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Ширяев </a:t>
            </a:r>
            <a:r>
              <a:rPr lang="en-US" sz="20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2003, 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409</a:t>
            </a:r>
            <a:r>
              <a:rPr lang="sv-SE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цитата из Колмогорова).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</a:pP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Комментарий Ширяева к этой странице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indent="457200" algn="just">
              <a:lnSpc>
                <a:spcPct val="150000"/>
              </a:lnSpc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Вечная модель с шариками — по-видимому, имеется в виду так называемая "доска Гальтона" — обычно демонстрируется студентам для убедительности возникновения нормального закона распределения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− Верно ли это? Разве в 1931 году не существовало выражения «доска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Гальтона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»? Могут ли мне помочь слушатели?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430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27" y="298790"/>
            <a:ext cx="3821124" cy="6260420"/>
          </a:xfrm>
          <a:prstGeom prst="rect">
            <a:avLst/>
          </a:prstGeom>
        </p:spPr>
      </p:pic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EA6C0EAE-82F4-4E1A-9A88-284DD3E1FD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451" y="353906"/>
            <a:ext cx="3952389" cy="61501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A4A38F-4945-4148-B041-EEF7C44FE57C}"/>
              </a:ext>
            </a:extLst>
          </p:cNvPr>
          <p:cNvSpPr txBox="1"/>
          <p:nvPr/>
        </p:nvSpPr>
        <p:spPr>
          <a:xfrm>
            <a:off x="4979096" y="2749463"/>
            <a:ext cx="33006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[Примечательно, что Колмогоров попросил своего ученика Г.М.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Бавли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перевести свою книгу с немецкого (1933 г.) на русский язык. Очевидно, в 1933 году Колмогоров так был погружён в немецкий язык, что у него не было русского оригинала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Выражаю благодарность Василию Бусеву за любезную помощь в поиске русского издания Колмогорова 1936 г.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9040229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6C97014A-074D-4CB5-B729-A05CE15EFB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8" y="137972"/>
            <a:ext cx="7452986" cy="59422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D9CAAF-812E-479C-BC46-1C14DF5094A8}"/>
              </a:ext>
            </a:extLst>
          </p:cNvPr>
          <p:cNvSpPr txBox="1"/>
          <p:nvPr/>
        </p:nvSpPr>
        <p:spPr>
          <a:xfrm>
            <a:off x="702366" y="6350696"/>
            <a:ext cx="7898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Страница 10 «Основные понятия теории вероятностей» Колмогорова, 19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4431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FCFA4B3A-2B30-43CE-931E-99137565E2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67" y="2975024"/>
            <a:ext cx="8363723" cy="3368913"/>
          </a:xfrm>
          <a:prstGeom prst="rect">
            <a:avLst/>
          </a:prstGeom>
        </p:spPr>
      </p:pic>
      <p:pic>
        <p:nvPicPr>
          <p:cNvPr id="4" name="Picture 3" descr="Table&#10;&#10;Description automatically generated with medium confidence">
            <a:extLst>
              <a:ext uri="{FF2B5EF4-FFF2-40B4-BE49-F238E27FC236}">
                <a16:creationId xmlns:a16="http://schemas.microsoft.com/office/drawing/2014/main" id="{91D664CC-04ED-40CA-B4EA-22D9D6BE7E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25" y="514063"/>
            <a:ext cx="7202550" cy="15173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9C7717-8C56-4407-AC3F-1EEB9D9279B3}"/>
              </a:ext>
            </a:extLst>
          </p:cNvPr>
          <p:cNvSpPr txBox="1"/>
          <p:nvPr/>
        </p:nvSpPr>
        <p:spPr>
          <a:xfrm>
            <a:off x="2749462" y="2348630"/>
            <a:ext cx="5630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Стр. 11 издания Колмогорова </a:t>
            </a:r>
            <a:r>
              <a:rPr lang="en-US" dirty="0"/>
              <a:t>(1936)</a:t>
            </a:r>
          </a:p>
        </p:txBody>
      </p:sp>
    </p:spTree>
    <p:extLst>
      <p:ext uri="{BB962C8B-B14F-4D97-AF65-F5344CB8AC3E}">
        <p14:creationId xmlns:p14="http://schemas.microsoft.com/office/powerpoint/2010/main" val="26428907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FBC3392A-C78E-421A-A6DA-8C804091B9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47" y="230500"/>
            <a:ext cx="7526233" cy="3846741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250377D1-8D44-475D-A0CD-A7EC77B6E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95" y="5542768"/>
            <a:ext cx="7636336" cy="9873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803A7D-0DB1-40C6-AC83-E292B6CBE436}"/>
              </a:ext>
            </a:extLst>
          </p:cNvPr>
          <p:cNvSpPr txBox="1"/>
          <p:nvPr/>
        </p:nvSpPr>
        <p:spPr>
          <a:xfrm>
            <a:off x="682669" y="4148285"/>
            <a:ext cx="74717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стр. 1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(выше) Колмогоров утверждает, что фон Мизес имел дело только с рядами независимых случайных величин, но на с. 2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(ниже) он признает, что фон Мизес также внес свой вклад в цепи Маркова.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Колмогорова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1936,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2-е издание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1973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7166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0B5C41F-FC0D-475A-8C76-8616B383B0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55" y="1960324"/>
            <a:ext cx="8071214" cy="30939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04594B-F380-4334-B008-A07A46126740}"/>
              </a:ext>
            </a:extLst>
          </p:cNvPr>
          <p:cNvSpPr txBox="1"/>
          <p:nvPr/>
        </p:nvSpPr>
        <p:spPr>
          <a:xfrm>
            <a:off x="720247" y="5404981"/>
            <a:ext cx="78626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обсуждении бесконечных полей вероятностей Колмогоров несколько критически относится к нечеткому ограничению фон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Мизеса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«практически возможными» множествами в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-мерных пространствах.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7B2B6828-0C41-422E-9350-441D720DEC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47" y="303411"/>
            <a:ext cx="6940616" cy="8990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8F6D11-7D76-4F5B-828E-5995B923361F}"/>
              </a:ext>
            </a:extLst>
          </p:cNvPr>
          <p:cNvSpPr txBox="1"/>
          <p:nvPr/>
        </p:nvSpPr>
        <p:spPr>
          <a:xfrm>
            <a:off x="2030413" y="1121079"/>
            <a:ext cx="5630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[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Стр. 28 из Колмогорова, 1936 г</a:t>
            </a:r>
            <a:r>
              <a:rPr lang="ru-RU" dirty="0"/>
              <a:t>.</a:t>
            </a:r>
            <a:r>
              <a:rPr lang="en-US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818859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4">
            <a:extLst>
              <a:ext uri="{FF2B5EF4-FFF2-40B4-BE49-F238E27FC236}">
                <a16:creationId xmlns:a16="http://schemas.microsoft.com/office/drawing/2014/main" id="{139F9FFF-AD77-4C51-A739-8BDE1767C2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312" y="0"/>
            <a:ext cx="8415131" cy="685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Краткая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биография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Рихарда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фон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Мизеса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1883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Родился в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Лемберге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Галиция (ныне 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Львів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в Австро-Венгерской империи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1890 г. в Вене, с 1893 до 1901 учился в Академической гимназии 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1901-1905: учился на инженера-механика в Техническом университете Вены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1906–1909: Ассистент механика Георга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Гамеля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инженер в Немецком техническом университете в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Брюнне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(Брно). 1908 г. –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Хабилитация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(разрешение на преподавание)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1909: экстраординарный профессор прикладной математики в оккупированном Пруссией Страсбурге в Эльзасе, </a:t>
            </a:r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дружба с (бело) русским физиком Л. Мандельштамом.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Изгнан в 1918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1914-1918: инженер и офицер австрийских ВВС в Вене. Постройка «огромного самолета» (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ß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flugzeug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1916, который так и не принял участие в военных действиях.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1920-1933: первый директор Института прикладной математики Берлинского университета, соучредитель профессионального журнала (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ZAMM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и общества (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GAMM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1928, август: </a:t>
            </a:r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VI Съезде физиков СССР: Казань и Саратов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1933: увидев ненадёжность своего положения, как еврея, в Германии в 1933 году, уехал в Стамбул (Турция) 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1939: предчувствуя новую угрозу, уехал из Стамбула в США (Гарвард).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1953: умер от рака в Бостоне (Кембридж)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88521"/>
            <a:ext cx="7344816" cy="60809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29389F7-6214-4A28-99C3-DAEFE5B2AF08}"/>
              </a:ext>
            </a:extLst>
          </p:cNvPr>
          <p:cNvSpPr txBox="1"/>
          <p:nvPr/>
        </p:nvSpPr>
        <p:spPr>
          <a:xfrm>
            <a:off x="2561573" y="1371600"/>
            <a:ext cx="39081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 публикация относится к книге фон </a:t>
            </a:r>
            <a:r>
              <a:rPr lang="ru-RU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Мизеса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1931 года и критерию Крамера-</a:t>
            </a:r>
            <a:r>
              <a:rPr lang="ru-RU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Мизеса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обсуждаемому в ней, стр. 316 и далее.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9918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13F597D7-4001-473E-85E2-71CDD5B85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10" y="2791983"/>
            <a:ext cx="7592407" cy="3709025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7D32EA0-4D23-483C-A6EF-20A950F0FF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302" y="496687"/>
            <a:ext cx="6625220" cy="868649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048A3938-4A98-4332-AAE9-14C5125ADD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22" y="1300532"/>
            <a:ext cx="7122381" cy="126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3071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44DD0279-3AAA-4689-9380-71FD28D8CA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38" y="739196"/>
            <a:ext cx="8716204" cy="541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4368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04CFAE44-2CEC-4145-A265-1C30CFBC2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93" y="713520"/>
            <a:ext cx="3805261" cy="5562020"/>
          </a:xfrm>
          <a:prstGeom prst="rect">
            <a:avLst/>
          </a:prstGeom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EBB679C8-25A0-4685-B20A-06FD425D3B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567" y="131523"/>
            <a:ext cx="3955450" cy="578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5576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document&#10;&#10;Description automatically generated with medium confidence">
            <a:extLst>
              <a:ext uri="{FF2B5EF4-FFF2-40B4-BE49-F238E27FC236}">
                <a16:creationId xmlns:a16="http://schemas.microsoft.com/office/drawing/2014/main" id="{D6F8D5A2-61EF-485D-9574-856CA4505C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83" y="285887"/>
            <a:ext cx="7267335" cy="4493560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F5683956-CDF0-420B-9691-8B96BD088D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781" y="4640893"/>
            <a:ext cx="7065929" cy="191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9387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8F078BD0-D724-4B73-9DC0-EB59428166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79" y="259112"/>
            <a:ext cx="6951944" cy="643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7210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A27B77D1-151A-4AE4-B768-14F5B1DFA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412" y="453092"/>
            <a:ext cx="3720105" cy="6210003"/>
          </a:xfrm>
          <a:prstGeom prst="rect">
            <a:avLst/>
          </a:prstGeom>
        </p:spPr>
      </p:pic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CA678DA9-3B63-4F12-82A3-BFAABB4C3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85" y="569934"/>
            <a:ext cx="4053704" cy="60931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77F980-26B3-468F-A544-8D7A985AB038}"/>
              </a:ext>
            </a:extLst>
          </p:cNvPr>
          <p:cNvSpPr txBox="1"/>
          <p:nvPr/>
        </p:nvSpPr>
        <p:spPr>
          <a:xfrm>
            <a:off x="3922643" y="3233530"/>
            <a:ext cx="197457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Книга была относительно элементарной, но все же гораздо более математической, чем первое немецкое издание 1918 года.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4191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C3EE2602-F725-4312-8D2F-9E0F6F2F6B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43" y="453299"/>
            <a:ext cx="4374987" cy="2907762"/>
          </a:xfrm>
          <a:prstGeom prst="rect">
            <a:avLst/>
          </a:prstGeom>
        </p:spPr>
      </p:pic>
      <p:pic>
        <p:nvPicPr>
          <p:cNvPr id="9" name="Picture 8" descr="Text, letter&#10;&#10;Description automatically generated">
            <a:extLst>
              <a:ext uri="{FF2B5EF4-FFF2-40B4-BE49-F238E27FC236}">
                <a16:creationId xmlns:a16="http://schemas.microsoft.com/office/drawing/2014/main" id="{7BD0B387-8B5E-40C8-93FF-0A8068A818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52" y="501041"/>
            <a:ext cx="3805694" cy="62255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23ADF4D-2735-4D81-88BB-AD043739B293}"/>
              </a:ext>
            </a:extLst>
          </p:cNvPr>
          <p:cNvSpPr txBox="1"/>
          <p:nvPr/>
        </p:nvSpPr>
        <p:spPr>
          <a:xfrm>
            <a:off x="906833" y="4380109"/>
            <a:ext cx="34008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ctr"/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было отредактировано вдовой фон </a:t>
            </a:r>
            <a:r>
              <a:rPr lang="ru-RU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Мизеса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Хильдой </a:t>
            </a:r>
            <a:r>
              <a:rPr lang="ru-RU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Гейрингер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которая сама была способным математиком-прикладником, и переведена на русский язык в 1961 году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0720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1CCA1D63-A78D-4DA1-8E0E-551629AE3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55" y="272259"/>
            <a:ext cx="7859287" cy="646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9855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FDBF230A-53CC-4724-AA78-98DEDE962C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09" y="248910"/>
            <a:ext cx="7450378" cy="636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788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4">
            <a:extLst>
              <a:ext uri="{FF2B5EF4-FFF2-40B4-BE49-F238E27FC236}">
                <a16:creationId xmlns:a16="http://schemas.microsoft.com/office/drawing/2014/main" id="{FB48E508-6FA3-4EF9-9EDC-D26460146C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076" y="359665"/>
            <a:ext cx="7753847" cy="638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Фон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Мизес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 ситуации с вероятностью (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1919 г.),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частности, об отсутствии строгости</a:t>
            </a:r>
          </a:p>
          <a:p>
            <a:pPr indent="457200" algn="just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«Тот, кто следил за развитием исчисления вероятностей [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Wahrscheinlichkeitsrechnung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в последние десятилетия, не может отрицать, что эта отрасль математической науки отстает от всех остальных в двух отношениях. Аналитическим теоремам исчисления вероятностей не хватает… точности формулировки и метода доказательства, что долгое время было само собой разумеющимся в других частях анализа. И, несмотря на некоторые ценные начинания, почти нет ясности в отношении основ исчисления вероятностей как математической дисциплины; это тем более удивительно, что мы живем не только в эпоху живого интереса к вопросам математической </a:t>
            </a:r>
            <a:r>
              <a:rPr lang="ru-RU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аксиоматики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но и в период все более широкого использования исчисления вероятностей в различных прикладных областях» (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Mises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Fundamentalsätze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der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Wahrscheinlichkeitsrechnung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Mathematische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Zeitschrift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(1919), 1-2).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document&#10;&#10;Description automatically generated with medium confidence">
            <a:extLst>
              <a:ext uri="{FF2B5EF4-FFF2-40B4-BE49-F238E27FC236}">
                <a16:creationId xmlns:a16="http://schemas.microsoft.com/office/drawing/2014/main" id="{E62A0C12-7822-4D50-B5A0-896BD85CA1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83" y="1484335"/>
            <a:ext cx="8686603" cy="420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6534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74CD9AE5-1900-4E69-9110-D8CC94E8DA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030" y="198239"/>
            <a:ext cx="3144033" cy="6617950"/>
          </a:xfrm>
          <a:prstGeom prst="rect">
            <a:avLst/>
          </a:prstGeom>
        </p:spPr>
      </p:pic>
      <p:pic>
        <p:nvPicPr>
          <p:cNvPr id="5" name="Picture 4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206DCF0D-F504-46D7-A110-0AFD7717F3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110" y="2228316"/>
            <a:ext cx="5229616" cy="364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0073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D3D34D-BFD6-45A4-9359-84FD87130551}"/>
              </a:ext>
            </a:extLst>
          </p:cNvPr>
          <p:cNvSpPr txBox="1"/>
          <p:nvPr/>
        </p:nvSpPr>
        <p:spPr>
          <a:xfrm>
            <a:off x="772477" y="81419"/>
            <a:ext cx="4985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0" i="0" u="none" strike="noStrike" baseline="0" dirty="0">
                <a:latin typeface="HiddenHorzOCR"/>
              </a:rPr>
              <a:t>    </a:t>
            </a:r>
            <a:r>
              <a:rPr lang="ru-RU" sz="1800" b="0" i="0" u="none" strike="noStrike" baseline="0" dirty="0">
                <a:latin typeface="HiddenHorzOCR"/>
              </a:rPr>
              <a:t>ПОСЛЕСЛОВИЕ</a:t>
            </a:r>
            <a:r>
              <a:rPr lang="en-US" sz="1800" b="0" i="0" u="none" strike="noStrike" baseline="0" dirty="0">
                <a:latin typeface="HiddenHorzOCR"/>
              </a:rPr>
              <a:t>: </a:t>
            </a:r>
            <a:r>
              <a:rPr lang="ru-RU" sz="1800" b="0" i="0" u="none" strike="noStrike" baseline="0" dirty="0">
                <a:latin typeface="HiddenHorzOCR"/>
              </a:rPr>
              <a:t>Профессор В. И. Левин</a:t>
            </a:r>
            <a:endParaRPr lang="en-US" dirty="0"/>
          </a:p>
        </p:txBody>
      </p:sp>
      <p:pic>
        <p:nvPicPr>
          <p:cNvPr id="4" name="Picture 3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D2A02332-2596-4B16-8E54-B1EFB3BBC9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53" y="639037"/>
            <a:ext cx="5860991" cy="4822646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E17CC205-653C-4C61-9DC2-9312B7D4D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3" y="5494087"/>
            <a:ext cx="6031282" cy="11728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A2C1A6-827A-4AEC-B7AD-59B578AE6ACD}"/>
              </a:ext>
            </a:extLst>
          </p:cNvPr>
          <p:cNvSpPr txBox="1"/>
          <p:nvPr/>
        </p:nvSpPr>
        <p:spPr>
          <a:xfrm>
            <a:off x="6150280" y="356992"/>
            <a:ext cx="2799567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Математический физик Виктор Иосифович Левин (1909-1986) рекомендует опубликованную в сборнике главу из книги фон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Мизеса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«Позитивизм» (1951, см. ниже) как своего рода «просвещенный» позитивизм (см. выше).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также упоминает книгу фон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Мизеса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1928 г. о вероятности и статистике, но цитирует полное название, включая «истина»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Wahrheit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Левин также упоминает о необходимости строгих оснований (Колмогоров).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8501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39707ECB-E879-47C0-BF25-A4276ADE9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64" y="1515649"/>
            <a:ext cx="6353385" cy="1904415"/>
          </a:xfrm>
          <a:prstGeom prst="rect">
            <a:avLst/>
          </a:prstGeom>
        </p:spPr>
      </p:pic>
      <p:pic>
        <p:nvPicPr>
          <p:cNvPr id="5" name="Picture 4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A85CADBE-B386-477D-AF21-E3CA65898A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64" y="3420064"/>
            <a:ext cx="6478646" cy="29781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FF41B8-1D6F-4D4A-9C49-E0B9FB01346A}"/>
              </a:ext>
            </a:extLst>
          </p:cNvPr>
          <p:cNvSpPr txBox="1"/>
          <p:nvPr/>
        </p:nvSpPr>
        <p:spPr>
          <a:xfrm>
            <a:off x="281836" y="388307"/>
            <a:ext cx="62630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Левин объясняет, что вторая статья в сборнике J.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Dieudonné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из Бурбаки, опубликована только как возражение фон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Мизесу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94E081-97CC-48B9-BB42-E4AFB06F5D7B}"/>
              </a:ext>
            </a:extLst>
          </p:cNvPr>
          <p:cNvSpPr txBox="1"/>
          <p:nvPr/>
        </p:nvSpPr>
        <p:spPr>
          <a:xfrm>
            <a:off x="6670110" y="1402915"/>
            <a:ext cx="228242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Близость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Мизеса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 приложениям может помочь преодолеть односторонность «новой математики» на Западе, вдохновленной Бурбаки.</a:t>
            </a:r>
          </a:p>
          <a:p>
            <a:pPr indent="45720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Реальное решение проблемы математического образования в Советском Союзе, конечно, может дать только марксизм-ленинизм.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82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D036115-323A-4ECA-B9D0-9C1629C4BA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12" y="2423601"/>
            <a:ext cx="8514376" cy="25680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2F5335-257D-4C72-9D46-8FBEE824301E}"/>
              </a:ext>
            </a:extLst>
          </p:cNvPr>
          <p:cNvSpPr txBox="1"/>
          <p:nvPr/>
        </p:nvSpPr>
        <p:spPr>
          <a:xfrm>
            <a:off x="945716" y="707721"/>
            <a:ext cx="7503090" cy="1421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Фон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Мизес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обнаруживает, что успеха в отношении строгости в теории вероятностей добились только русские математики </a:t>
            </a:r>
          </a:p>
          <a:p>
            <a:pPr algn="r"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Mises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1919, стр. 1)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761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0BD2939E-52FC-46CE-8C9C-824DD4AB4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23" y="525356"/>
            <a:ext cx="7645925" cy="600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7805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3BDB998B-4C3C-4743-8356-F8725151B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551" y="437150"/>
            <a:ext cx="4000133" cy="61572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A85C14-776C-412F-A375-E0A460C5002F}"/>
              </a:ext>
            </a:extLst>
          </p:cNvPr>
          <p:cNvSpPr txBox="1"/>
          <p:nvPr/>
        </p:nvSpPr>
        <p:spPr>
          <a:xfrm>
            <a:off x="5617923" y="864296"/>
            <a:ext cx="3018773" cy="3366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Мизес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умел читать по-русски, но пользовался немецким переводом книги А.А. Маркова </a:t>
            </a:r>
          </a:p>
          <a:p>
            <a:pPr algn="ctr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«Исчисление вероятностей», выполненным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Хайнрихом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Либманом (1912), которую фон Мизес цитирует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977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30" y="188640"/>
            <a:ext cx="7825094" cy="3939609"/>
          </a:xfrm>
          <a:prstGeom prst="rect">
            <a:avLst/>
          </a:prstGeom>
        </p:spPr>
      </p:pic>
      <p:sp>
        <p:nvSpPr>
          <p:cNvPr id="4" name="TekstSylinder 3"/>
          <p:cNvSpPr txBox="1"/>
          <p:nvPr/>
        </p:nvSpPr>
        <p:spPr>
          <a:xfrm>
            <a:off x="632791" y="4252446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[Aus </a:t>
            </a:r>
            <a:r>
              <a:rPr lang="nb-NO" dirty="0" err="1"/>
              <a:t>Mises</a:t>
            </a:r>
            <a:r>
              <a:rPr lang="nb-NO" dirty="0"/>
              <a:t>, </a:t>
            </a:r>
            <a:r>
              <a:rPr lang="nb-NO" dirty="0" err="1"/>
              <a:t>Fundamentalsätze</a:t>
            </a:r>
            <a:r>
              <a:rPr lang="nb-NO" dirty="0"/>
              <a:t> der </a:t>
            </a:r>
            <a:r>
              <a:rPr lang="nb-NO" dirty="0" err="1"/>
              <a:t>Wahrscheinlichkeitsrechnung</a:t>
            </a:r>
            <a:r>
              <a:rPr lang="nb-NO" dirty="0"/>
              <a:t> (1919), p. 20]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6E34BB83-E5AE-4D4F-B416-2FDED8D2EB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30" y="4902911"/>
            <a:ext cx="8091814" cy="167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291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1566</TotalTime>
  <Words>2894</Words>
  <Application>Microsoft Office PowerPoint</Application>
  <PresentationFormat>Экран (4:3)</PresentationFormat>
  <Paragraphs>114</Paragraphs>
  <Slides>53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9" baseType="lpstr">
      <vt:lpstr>Arial</vt:lpstr>
      <vt:lpstr>Calibri</vt:lpstr>
      <vt:lpstr>Calibri Light</vt:lpstr>
      <vt:lpstr>HiddenHorzOCR</vt:lpstr>
      <vt:lpstr>Times New Roman</vt:lpstr>
      <vt:lpstr>Office Theme</vt:lpstr>
      <vt:lpstr>Математик-прикладник Рихард фон Мизес (1883 –1953) и его связи с Россией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Mises and Russia</dc:title>
  <dc:creator>Reinhard Siegmund-Schultze</dc:creator>
  <cp:lastModifiedBy>1</cp:lastModifiedBy>
  <cp:revision>78</cp:revision>
  <dcterms:created xsi:type="dcterms:W3CDTF">2021-10-11T14:35:54Z</dcterms:created>
  <dcterms:modified xsi:type="dcterms:W3CDTF">2021-11-04T18:00:16Z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4114459-e220-4ae9-b339-4ebe6008cdd4_Enabled">
    <vt:lpwstr>true</vt:lpwstr>
  </property>
  <property fmtid="{D5CDD505-2E9C-101B-9397-08002B2CF9AE}" pid="3" name="MSIP_Label_b4114459-e220-4ae9-b339-4ebe6008cdd4_SetDate">
    <vt:lpwstr>2021-10-11T14:35:54Z</vt:lpwstr>
  </property>
  <property fmtid="{D5CDD505-2E9C-101B-9397-08002B2CF9AE}" pid="4" name="MSIP_Label_b4114459-e220-4ae9-b339-4ebe6008cdd4_Method">
    <vt:lpwstr>Standard</vt:lpwstr>
  </property>
  <property fmtid="{D5CDD505-2E9C-101B-9397-08002B2CF9AE}" pid="5" name="MSIP_Label_b4114459-e220-4ae9-b339-4ebe6008cdd4_Name">
    <vt:lpwstr>b4114459-e220-4ae9-b339-4ebe6008cdd4</vt:lpwstr>
  </property>
  <property fmtid="{D5CDD505-2E9C-101B-9397-08002B2CF9AE}" pid="6" name="MSIP_Label_b4114459-e220-4ae9-b339-4ebe6008cdd4_SiteId">
    <vt:lpwstr>8482881e-3699-4b3f-b135-cf4800bc1efb</vt:lpwstr>
  </property>
  <property fmtid="{D5CDD505-2E9C-101B-9397-08002B2CF9AE}" pid="7" name="MSIP_Label_b4114459-e220-4ae9-b339-4ebe6008cdd4_ActionId">
    <vt:lpwstr>a8dbfde6-415e-41d0-a5f0-55abf9f0db3d</vt:lpwstr>
  </property>
  <property fmtid="{D5CDD505-2E9C-101B-9397-08002B2CF9AE}" pid="8" name="MSIP_Label_b4114459-e220-4ae9-b339-4ebe6008cdd4_ContentBits">
    <vt:lpwstr>0</vt:lpwstr>
  </property>
</Properties>
</file>