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6"/>
  </p:notesMasterIdLst>
  <p:sldIdLst>
    <p:sldId id="256" r:id="rId2"/>
    <p:sldId id="282" r:id="rId3"/>
    <p:sldId id="306" r:id="rId4"/>
    <p:sldId id="307" r:id="rId5"/>
    <p:sldId id="283" r:id="rId6"/>
    <p:sldId id="325" r:id="rId7"/>
    <p:sldId id="284" r:id="rId8"/>
    <p:sldId id="286" r:id="rId9"/>
    <p:sldId id="308" r:id="rId10"/>
    <p:sldId id="309" r:id="rId11"/>
    <p:sldId id="310" r:id="rId12"/>
    <p:sldId id="311" r:id="rId13"/>
    <p:sldId id="312" r:id="rId14"/>
    <p:sldId id="313" r:id="rId15"/>
    <p:sldId id="314" r:id="rId16"/>
    <p:sldId id="269" r:id="rId17"/>
    <p:sldId id="267" r:id="rId18"/>
    <p:sldId id="268" r:id="rId19"/>
    <p:sldId id="277" r:id="rId20"/>
    <p:sldId id="317" r:id="rId21"/>
    <p:sldId id="278" r:id="rId22"/>
    <p:sldId id="323" r:id="rId23"/>
    <p:sldId id="321" r:id="rId24"/>
    <p:sldId id="322" r:id="rId25"/>
    <p:sldId id="270" r:id="rId26"/>
    <p:sldId id="327" r:id="rId27"/>
    <p:sldId id="316" r:id="rId28"/>
    <p:sldId id="292" r:id="rId29"/>
    <p:sldId id="320" r:id="rId30"/>
    <p:sldId id="302" r:id="rId31"/>
    <p:sldId id="281" r:id="rId32"/>
    <p:sldId id="293" r:id="rId33"/>
    <p:sldId id="315" r:id="rId34"/>
    <p:sldId id="294" r:id="rId35"/>
    <p:sldId id="303" r:id="rId36"/>
    <p:sldId id="257" r:id="rId37"/>
    <p:sldId id="262" r:id="rId38"/>
    <p:sldId id="264" r:id="rId39"/>
    <p:sldId id="263" r:id="rId40"/>
    <p:sldId id="261" r:id="rId41"/>
    <p:sldId id="258" r:id="rId42"/>
    <p:sldId id="259" r:id="rId43"/>
    <p:sldId id="260" r:id="rId44"/>
    <p:sldId id="265" r:id="rId45"/>
    <p:sldId id="266" r:id="rId46"/>
    <p:sldId id="319" r:id="rId47"/>
    <p:sldId id="324" r:id="rId48"/>
    <p:sldId id="273" r:id="rId49"/>
    <p:sldId id="298" r:id="rId50"/>
    <p:sldId id="276" r:id="rId51"/>
    <p:sldId id="288" r:id="rId52"/>
    <p:sldId id="289" r:id="rId53"/>
    <p:sldId id="279" r:id="rId54"/>
    <p:sldId id="290" r:id="rId55"/>
    <p:sldId id="301" r:id="rId56"/>
    <p:sldId id="300" r:id="rId57"/>
    <p:sldId id="304" r:id="rId58"/>
    <p:sldId id="318" r:id="rId59"/>
    <p:sldId id="274" r:id="rId60"/>
    <p:sldId id="275" r:id="rId61"/>
    <p:sldId id="272" r:id="rId62"/>
    <p:sldId id="295" r:id="rId63"/>
    <p:sldId id="305" r:id="rId64"/>
    <p:sldId id="287" r:id="rId65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38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111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B67C1-E59A-144E-8190-822CBA490017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558394-5CCC-864B-93D1-74A32205E13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6785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2F5889-6B1A-EC43-947C-6AC32EDE0175}" type="slidenum">
              <a:rPr lang="de-DE" sz="1200"/>
              <a:pPr/>
              <a:t>3</a:t>
            </a:fld>
            <a:endParaRPr lang="de-DE" sz="1200"/>
          </a:p>
        </p:txBody>
      </p:sp>
      <p:sp>
        <p:nvSpPr>
          <p:cNvPr id="1095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E2DE0D-4189-844B-8EFD-50C50FB291EC}" type="slidenum">
              <a:rPr lang="de-DE" sz="1200"/>
              <a:pPr/>
              <a:t>23</a:t>
            </a:fld>
            <a:endParaRPr lang="de-DE" sz="1200"/>
          </a:p>
        </p:txBody>
      </p:sp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D922712-DE3A-0241-A5C3-347540CC4902}" type="slidenum">
              <a:rPr lang="de-DE" sz="1200"/>
              <a:pPr/>
              <a:t>24</a:t>
            </a:fld>
            <a:endParaRPr lang="de-DE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3BD2085-8E10-EA4E-9EFD-DFA31BCDAEF4}" type="slidenum">
              <a:rPr lang="de-DE" sz="1200"/>
              <a:pPr/>
              <a:t>28</a:t>
            </a:fld>
            <a:endParaRPr lang="de-DE" sz="1200"/>
          </a:p>
        </p:txBody>
      </p:sp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3B2971-8013-8841-B092-6EC31A37961C}" type="slidenum">
              <a:rPr lang="de-DE" sz="1200"/>
              <a:pPr/>
              <a:t>29</a:t>
            </a:fld>
            <a:endParaRPr lang="de-DE" sz="1200"/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83AEA3D-29BB-E44C-8A1E-4A1CB3449E7E}" type="slidenum">
              <a:rPr lang="de-DE" sz="1200"/>
              <a:pPr/>
              <a:t>30</a:t>
            </a:fld>
            <a:endParaRPr lang="de-DE" sz="1200"/>
          </a:p>
        </p:txBody>
      </p:sp>
      <p:sp>
        <p:nvSpPr>
          <p:cNvPr id="69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25F2F-2D1E-CC48-83D9-9747511E47EE}" type="slidenum">
              <a:rPr lang="de-DE" sz="1200"/>
              <a:pPr/>
              <a:t>32</a:t>
            </a:fld>
            <a:endParaRPr lang="de-DE" sz="1200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25F2F-2D1E-CC48-83D9-9747511E47EE}" type="slidenum">
              <a:rPr lang="de-DE" sz="1200"/>
              <a:pPr/>
              <a:t>33</a:t>
            </a:fld>
            <a:endParaRPr lang="de-DE" sz="1200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2A19998-6E8E-2A44-A118-BCA8BB83EE3B}" type="slidenum">
              <a:rPr lang="de-DE" sz="1200"/>
              <a:pPr/>
              <a:t>34</a:t>
            </a:fld>
            <a:endParaRPr lang="de-DE" sz="1200"/>
          </a:p>
        </p:txBody>
      </p:sp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6B25F2F-2D1E-CC48-83D9-9747511E47EE}" type="slidenum">
              <a:rPr lang="de-DE" sz="1200"/>
              <a:pPr/>
              <a:t>35</a:t>
            </a:fld>
            <a:endParaRPr lang="de-DE" sz="1200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AEEC26-818E-6643-9925-FB365368B508}" type="slidenum">
              <a:rPr lang="de-DE" sz="1200"/>
              <a:pPr/>
              <a:t>46</a:t>
            </a:fld>
            <a:endParaRPr lang="de-DE" sz="1200"/>
          </a:p>
        </p:txBody>
      </p:sp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E18749-49FD-D547-B8F2-55BC9DC9EDAD}" type="slidenum">
              <a:rPr lang="de-DE" sz="1200"/>
              <a:pPr/>
              <a:t>4</a:t>
            </a:fld>
            <a:endParaRPr lang="de-DE" sz="120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25C3D2-6EF6-6447-A632-EE11B5EF9332}" type="slidenum">
              <a:rPr lang="de-DE" sz="1200"/>
              <a:pPr/>
              <a:t>49</a:t>
            </a:fld>
            <a:endParaRPr lang="de-DE" sz="1200"/>
          </a:p>
        </p:txBody>
      </p:sp>
      <p:sp>
        <p:nvSpPr>
          <p:cNvPr id="16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D5467DD-4DDB-BF47-B51F-4A90170224F3}" type="slidenum">
              <a:rPr lang="de-DE" sz="1200"/>
              <a:pPr/>
              <a:t>55</a:t>
            </a:fld>
            <a:endParaRPr lang="de-DE" sz="1200"/>
          </a:p>
        </p:txBody>
      </p:sp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97F6AD3-284E-9547-ADC4-D1984816A539}" type="slidenum">
              <a:rPr lang="de-DE" sz="1200"/>
              <a:pPr/>
              <a:t>56</a:t>
            </a:fld>
            <a:endParaRPr lang="de-DE" sz="1200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B373F22-BFFA-424B-839C-DA4008491B88}" type="slidenum">
              <a:rPr lang="de-DE" sz="1200"/>
              <a:pPr/>
              <a:t>57</a:t>
            </a:fld>
            <a:endParaRPr lang="de-DE" sz="1200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80A8A3-5CB7-0647-BC17-F4609C89CB0D}" type="slidenum">
              <a:rPr lang="de-DE" sz="1200"/>
              <a:pPr/>
              <a:t>58</a:t>
            </a:fld>
            <a:endParaRPr lang="de-DE" sz="1200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40F04D0-D2F2-664A-8276-10C9840B1DDA}" type="slidenum">
              <a:rPr lang="de-DE" sz="1200"/>
              <a:pPr/>
              <a:t>9</a:t>
            </a:fld>
            <a:endParaRPr lang="de-DE" sz="1200"/>
          </a:p>
        </p:txBody>
      </p:sp>
      <p:sp>
        <p:nvSpPr>
          <p:cNvPr id="8089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560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63B5A8-92FD-8042-8B8A-21CA5E644C76}" type="slidenum">
              <a:rPr lang="de-DE" sz="1200"/>
              <a:pPr/>
              <a:t>10</a:t>
            </a:fld>
            <a:endParaRPr lang="de-DE" sz="1200"/>
          </a:p>
        </p:txBody>
      </p:sp>
      <p:sp>
        <p:nvSpPr>
          <p:cNvPr id="8192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89F0317-BB8A-8E4B-B2B6-5A0365204716}" type="slidenum">
              <a:rPr lang="de-DE" sz="1200"/>
              <a:pPr/>
              <a:t>11</a:t>
            </a:fld>
            <a:endParaRPr lang="de-DE" sz="1200"/>
          </a:p>
        </p:txBody>
      </p:sp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B92E323-CD25-524F-83F0-35E87426C16B}" type="slidenum">
              <a:rPr lang="de-DE" sz="1200"/>
              <a:pPr/>
              <a:t>12</a:t>
            </a:fld>
            <a:endParaRPr lang="de-DE" sz="1200"/>
          </a:p>
        </p:txBody>
      </p:sp>
      <p:sp>
        <p:nvSpPr>
          <p:cNvPr id="829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8D4225E-F985-DC44-BEEF-AFBC72732288}" type="slidenum">
              <a:rPr lang="de-DE" sz="1200"/>
              <a:pPr/>
              <a:t>13</a:t>
            </a:fld>
            <a:endParaRPr lang="de-DE" sz="1200"/>
          </a:p>
        </p:txBody>
      </p:sp>
      <p:sp>
        <p:nvSpPr>
          <p:cNvPr id="8397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CBD0C4D-CBC2-724F-9303-8B334AD1ABFF}" type="slidenum">
              <a:rPr lang="de-DE" sz="1200"/>
              <a:pPr/>
              <a:t>14</a:t>
            </a:fld>
            <a:endParaRPr lang="de-DE" sz="1200"/>
          </a:p>
        </p:txBody>
      </p:sp>
      <p:sp>
        <p:nvSpPr>
          <p:cNvPr id="1034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A1D70CB-730D-3247-93E4-767794E3472E}" type="slidenum">
              <a:rPr lang="de-DE" sz="1200"/>
              <a:pPr/>
              <a:t>15</a:t>
            </a:fld>
            <a:endParaRPr lang="de-DE" sz="1200"/>
          </a:p>
        </p:txBody>
      </p:sp>
      <p:sp>
        <p:nvSpPr>
          <p:cNvPr id="9011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3" name="Rectangle 1027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124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658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19592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el, Text und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iagrammplatzhalter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de-DE" noProof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70FE1-BEDE-E242-969A-3751F18244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130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3D233-253E-5E48-8C01-6F445D6C015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587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220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54897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903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07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7277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3796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3465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9353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DD6D2-FD68-0E4E-B95D-FDA1A389D9C3}" type="datetimeFigureOut">
              <a:rPr lang="de-DE" smtClean="0"/>
              <a:t>04.11.2021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B56CD-A2AB-444F-B1F7-F75E93AEA8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56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oleObject" Target="../embeddings/oleObject3.bin"/><Relationship Id="rId4" Type="http://schemas.openxmlformats.org/officeDocument/2006/relationships/image" Target="../media/image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970671"/>
            <a:ext cx="7772400" cy="2629779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строгость, математическое творчество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выход за пределы ограничений </a:t>
            </a:r>
            <a:endParaRPr lang="de-DE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422253"/>
          </a:xfrm>
        </p:spPr>
        <p:txBody>
          <a:bodyPr/>
          <a:lstStyle/>
          <a:p>
            <a:r>
              <a:rPr 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Eberhard Knobloch, Berlin</a:t>
            </a:r>
          </a:p>
          <a:p>
            <a:r>
              <a:rPr 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St. Petersburg </a:t>
            </a:r>
            <a:r>
              <a:rPr lang="de-DE" dirty="0" err="1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December</a:t>
            </a:r>
            <a:r>
              <a:rPr lang="de-DE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2, 2021</a:t>
            </a:r>
          </a:p>
        </p:txBody>
      </p:sp>
    </p:spTree>
    <p:extLst>
      <p:ext uri="{BB962C8B-B14F-4D97-AF65-F5344CB8AC3E}">
        <p14:creationId xmlns:p14="http://schemas.microsoft.com/office/powerpoint/2010/main" val="117811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371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mechanikôn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theoremáton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éphodos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0" y="1700213"/>
            <a:ext cx="9144000" cy="4800600"/>
          </a:xfrm>
        </p:spPr>
        <p:txBody>
          <a:bodyPr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Аналогичная теорема при увеличении размерности на 1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Шар вместо круга 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Конус вместо треугольника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сферы вместо окружности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шара равен объему конуса с основанием, равным поверхности сферы, и высотой, равной радиусу:  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sphere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de-DE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sz="28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cone</a:t>
            </a:r>
            <a:r>
              <a:rPr lang="de-DE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94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Sphere and cylinder</a:t>
            </a:r>
          </a:p>
        </p:txBody>
      </p:sp>
      <p:pic>
        <p:nvPicPr>
          <p:cNvPr id="28674" name="Picture 3" descr="Scannen00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26" r="14626"/>
          <a:stretch>
            <a:fillRect/>
          </a:stretch>
        </p:blipFill>
        <p:spPr>
          <a:noFill/>
        </p:spPr>
      </p:pic>
    </p:spTree>
    <p:extLst>
      <p:ext uri="{BB962C8B-B14F-4D97-AF65-F5344CB8AC3E}">
        <p14:creationId xmlns:p14="http://schemas.microsoft.com/office/powerpoint/2010/main" val="2829411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Теорема о шаре и конусе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 шара в четыре раза больше конуса с основанием, равным большому кругу сферы, и высотой, равной его радиусу</a:t>
            </a:r>
            <a:r>
              <a:rPr lang="de-DE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ctr" eaLnBrk="1" hangingPunct="1">
              <a:buNone/>
            </a:pP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sphere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 x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de-DE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cone</a:t>
            </a:r>
            <a:r>
              <a:rPr lang="de-DE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4277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 поверхность шара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аналогичная теорема верна, то поверхность сферы должна быть равна четырем большим окружностям в ней.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Аналогии в контексте открытия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Доказательство: 13 теорем </a:t>
            </a:r>
            <a:endParaRPr lang="de-DE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2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Archimedean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ópos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éphodos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371600"/>
            <a:ext cx="8610600" cy="5105400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Перенос структуры количеств в не-количества (неделимые)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Сечения площадей (прямые линии) или тел (круги) взвешиваются с помощью учения о центрах тяжести и статики: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Треугольники состоят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synésteke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прямых линий</a:t>
            </a:r>
          </a:p>
          <a:p>
            <a:r>
              <a:rPr lang="ru-RU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Круги заполняют 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sympleroûn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</a:t>
            </a:r>
            <a:endParaRPr lang="de-DE" altLang="ja-JP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Никаких бесконечно малых, никаких суммирований: переход от конечного к бесконечному (аксиома меры)</a:t>
            </a:r>
          </a:p>
        </p:txBody>
      </p:sp>
    </p:spTree>
    <p:extLst>
      <p:ext uri="{BB962C8B-B14F-4D97-AF65-F5344CB8AC3E}">
        <p14:creationId xmlns:p14="http://schemas.microsoft.com/office/powerpoint/2010/main" val="1682914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95400"/>
          </a:xfrm>
        </p:spPr>
        <p:txBody>
          <a:bodyPr/>
          <a:lstStyle/>
          <a:p>
            <a:pPr eaLnBrk="1" hangingPunct="1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Архимед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преодолел пределы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752600"/>
            <a:ext cx="8534400" cy="4572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Нарушал методические предписания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 нематематические объекты (не-числа)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Нарушил аксиому, названную его именем: пусть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два произвольных действительных числа. Тогда всегда может быть найдено натуральное число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такое, что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больше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заменил модус возможности на модус реального осуществления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250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44" y="837404"/>
            <a:ext cx="3713833" cy="6020595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766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Kepler‘s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stereometry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1615</a:t>
            </a:r>
          </a:p>
        </p:txBody>
      </p:sp>
    </p:spTree>
    <p:extLst>
      <p:ext uri="{BB962C8B-B14F-4D97-AF65-F5344CB8AC3E}">
        <p14:creationId xmlns:p14="http://schemas.microsoft.com/office/powerpoint/2010/main" val="4054318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Kepler: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Преамбула о причине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фигуры винной бочки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Абсолютные и во всех отношениях совершенные доказательства должны быть взяты из самих архимедовых сочинений, если Вас не пугает его тернистый путь изложения</a:t>
            </a:r>
          </a:p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spinosa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lectione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501921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Кеплера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косвенных доказательств Архимеда прямой аргументацией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неделимые, бесконечно малые количества 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геометрические преобразования 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аналогии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вероятностное мышление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раскрыть значение процедур и результатов Архимеда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600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0400"/>
            <a:ext cx="9144000" cy="2990179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круга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5998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644726"/>
            <a:ext cx="8229600" cy="3481437"/>
          </a:xfrm>
        </p:spPr>
        <p:txBody>
          <a:bodyPr/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Архимед как образец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(1) математической </a:t>
            </a:r>
            <a:r>
              <a:rPr lang="ru-RU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изобретательности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математической </a:t>
            </a:r>
            <a:r>
              <a:rPr lang="ru-RU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строгости </a:t>
            </a:r>
            <a:endParaRPr lang="de-DE" dirty="0">
              <a:solidFill>
                <a:srgbClr val="33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786067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578" y="655967"/>
            <a:ext cx="3980893" cy="6202032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55967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Grégoire de St. Vincent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1647</a:t>
            </a:r>
          </a:p>
        </p:txBody>
      </p:sp>
    </p:spTree>
    <p:extLst>
      <p:ext uri="{BB962C8B-B14F-4D97-AF65-F5344CB8AC3E}">
        <p14:creationId xmlns:p14="http://schemas.microsoft.com/office/powerpoint/2010/main" val="2333937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круга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кажется, что смысл таков: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окружности столько частей, сколько точек, а именно бесконечно много. Каждая из них считается основанием произвольного равнобедренного треугольника со сторонами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так что на площади круга существует бесконечно много треугольников ... Пусть окружность спрямляется (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extendatur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до прямой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Основание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произвольно мало (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quantulacunque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485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окружности к диаметру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sz="half" idx="1"/>
          </p:nvPr>
        </p:nvSpPr>
        <p:spPr>
          <a:xfrm>
            <a:off x="281354" y="1600200"/>
            <a:ext cx="4366846" cy="4699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AEB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anguli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aequipollentes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recto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cum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EFB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acutus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Углы 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AEB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эквивалентны прямому углу, поскольку </a:t>
            </a:r>
            <a:r>
              <a:rPr lang="ru-RU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EFB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острый. </a:t>
            </a:r>
            <a:endParaRPr lang="de-DE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Hence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</a:t>
            </a:r>
            <a:r>
              <a:rPr lang="de-DE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&lt;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FB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argumentari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recta,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secat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circulum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minimos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aequiparantur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rectis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 можете рассуждать о </a:t>
            </a:r>
            <a:r>
              <a:rPr lang="ru-RU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EB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о прямой, потому что в силу демонстрации круг разрезается на мельчайшие дуги, эквивалентные прямым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2958" r="29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47058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de-DE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Шар и конус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686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66800"/>
            <a:ext cx="8839200" cy="54864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Переход от двухмерного к трехмерному случаю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ru-RU" sz="3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Архимед: вместо треугольника − конус (общий)</a:t>
            </a:r>
          </a:p>
          <a:p>
            <a:pPr>
              <a:lnSpc>
                <a:spcPct val="90000"/>
              </a:lnSpc>
            </a:pPr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Кеплер: вместо бесконечно малых треугольников </a:t>
            </a:r>
            <a:r>
              <a:rPr lang="ru-RU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беск</a:t>
            </a:r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. малые конусы(локальные); основная идея: трансформация</a:t>
            </a:r>
          </a:p>
          <a:p>
            <a:pPr>
              <a:lnSpc>
                <a:spcPct val="90000"/>
              </a:lnSpc>
            </a:pP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Corpus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enim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sphaerae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ad 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analogiam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eorum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quae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dicta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sunt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theor. II.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potestate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 se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continet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infinitos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velut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conos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verticibus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centro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sphaerae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coeuntes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basibus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quarum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vicem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sustinent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puncta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in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superficie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stantibus.</a:t>
            </a:r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Поскольку тело шара аналогично тому, о котором говорилось в теореме II, оно содержит в себе бесконечное количество конусов вершинами в центре сферы, основаниями которых, в свою очередь, являются точки, лежащие на поверхности.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824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Sphere and cylinder</a:t>
            </a:r>
          </a:p>
        </p:txBody>
      </p:sp>
      <p:pic>
        <p:nvPicPr>
          <p:cNvPr id="70658" name="Picture 3" descr="Scannen000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76475"/>
            <a:ext cx="9144000" cy="35290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7584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шара</a:t>
            </a:r>
            <a:b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поверхность конуса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π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/>
          <a:srcRect t="9110" b="91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43064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Конус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Меньший конус</a:t>
            </a:r>
            <a:r>
              <a:rPr lang="de-DE" dirty="0"/>
              <a:t>:</a:t>
            </a:r>
          </a:p>
          <a:p>
            <a:r>
              <a:rPr lang="de-DE" dirty="0"/>
              <a:t>r</a:t>
            </a:r>
            <a:r>
              <a:rPr lang="de-DE" baseline="-25000" dirty="0"/>
              <a:t>1</a:t>
            </a:r>
            <a:r>
              <a:rPr lang="de-DE" dirty="0"/>
              <a:t>= BA, s</a:t>
            </a:r>
            <a:r>
              <a:rPr lang="de-DE" baseline="-25000" dirty="0"/>
              <a:t>1</a:t>
            </a:r>
            <a:r>
              <a:rPr lang="de-DE" dirty="0"/>
              <a:t>=         </a:t>
            </a:r>
          </a:p>
          <a:p>
            <a:r>
              <a:rPr lang="de-DE" dirty="0" err="1"/>
              <a:t>surface</a:t>
            </a:r>
            <a:r>
              <a:rPr lang="de-DE" dirty="0"/>
              <a:t> = πr</a:t>
            </a:r>
            <a:r>
              <a:rPr lang="de-DE" baseline="-25000" dirty="0"/>
              <a:t>1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Больший конус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de-DE" dirty="0"/>
              <a:t>r</a:t>
            </a:r>
            <a:r>
              <a:rPr lang="de-DE" baseline="-25000" dirty="0"/>
              <a:t>2</a:t>
            </a:r>
            <a:r>
              <a:rPr lang="de-DE" dirty="0"/>
              <a:t>= AF =            , s</a:t>
            </a:r>
            <a:r>
              <a:rPr lang="de-DE" baseline="-25000" dirty="0"/>
              <a:t>2</a:t>
            </a:r>
            <a:r>
              <a:rPr lang="de-DE" dirty="0"/>
              <a:t> = 2r</a:t>
            </a:r>
            <a:r>
              <a:rPr lang="de-DE" baseline="-25000" dirty="0"/>
              <a:t>1</a:t>
            </a:r>
          </a:p>
          <a:p>
            <a:r>
              <a:rPr lang="de-DE" dirty="0" err="1"/>
              <a:t>surface</a:t>
            </a:r>
            <a:r>
              <a:rPr lang="de-DE" dirty="0"/>
              <a:t> = π(          )2r</a:t>
            </a:r>
            <a:r>
              <a:rPr lang="de-DE" baseline="-25000" dirty="0"/>
              <a:t>1</a:t>
            </a:r>
            <a:endParaRPr lang="de-DE" dirty="0"/>
          </a:p>
          <a:p>
            <a:endParaRPr lang="de-DE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/>
        </p:nvGraphicFramePr>
        <p:xfrm>
          <a:off x="2651446" y="2261593"/>
          <a:ext cx="733276" cy="459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6" name="Formel" r:id="rId3" imgW="304800" imgH="241300" progId="Equation.3">
                  <p:embed/>
                </p:oleObj>
              </mc:Choice>
              <mc:Fallback>
                <p:oleObj name="Formel" r:id="rId3" imgW="304800" imgH="241300" progId="Equation.3">
                  <p:embed/>
                  <p:pic>
                    <p:nvPicPr>
                      <p:cNvPr id="4" name="Objek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1446" y="2261593"/>
                        <a:ext cx="733276" cy="459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/>
        </p:nvGraphicFramePr>
        <p:xfrm>
          <a:off x="2930546" y="2665741"/>
          <a:ext cx="781478" cy="79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7" name="Formel" r:id="rId5" imgW="304800" imgH="241300" progId="Equation.3">
                  <p:embed/>
                </p:oleObj>
              </mc:Choice>
              <mc:Fallback>
                <p:oleObj name="Formel" r:id="rId5" imgW="304800" imgH="241300" progId="Equation.3">
                  <p:embed/>
                  <p:pic>
                    <p:nvPicPr>
                      <p:cNvPr id="6" name="Objek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930546" y="2665741"/>
                        <a:ext cx="781478" cy="795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/>
        </p:nvGraphicFramePr>
        <p:xfrm>
          <a:off x="2260707" y="3824152"/>
          <a:ext cx="781478" cy="71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8" name="Formel" r:id="rId6" imgW="304800" imgH="241300" progId="Equation.3">
                  <p:embed/>
                </p:oleObj>
              </mc:Choice>
              <mc:Fallback>
                <p:oleObj name="Formel" r:id="rId6" imgW="304800" imgH="241300" progId="Equation.3">
                  <p:embed/>
                  <p:pic>
                    <p:nvPicPr>
                      <p:cNvPr id="7" name="Objek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0707" y="3824152"/>
                        <a:ext cx="781478" cy="711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/>
        </p:nvGraphicFramePr>
        <p:xfrm>
          <a:off x="2777041" y="4535946"/>
          <a:ext cx="879164" cy="600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89" name="Formel" r:id="rId7" imgW="304800" imgH="241300" progId="Equation.3">
                  <p:embed/>
                </p:oleObj>
              </mc:Choice>
              <mc:Fallback>
                <p:oleObj name="Formel" r:id="rId7" imgW="304800" imgH="241300" progId="Equation.3">
                  <p:embed/>
                  <p:pic>
                    <p:nvPicPr>
                      <p:cNvPr id="8" name="Objekt 7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7041" y="4535946"/>
                        <a:ext cx="879164" cy="600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165781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Конус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Меньший конус</a:t>
            </a:r>
            <a:r>
              <a:rPr lang="de-DE" dirty="0"/>
              <a:t>:</a:t>
            </a:r>
          </a:p>
          <a:p>
            <a:r>
              <a:rPr lang="de-DE" dirty="0"/>
              <a:t>r</a:t>
            </a:r>
            <a:r>
              <a:rPr lang="de-DE" baseline="-25000" dirty="0"/>
              <a:t>1</a:t>
            </a:r>
            <a:r>
              <a:rPr lang="de-DE" dirty="0"/>
              <a:t>= BA, s</a:t>
            </a:r>
            <a:r>
              <a:rPr lang="de-DE" baseline="-25000" dirty="0"/>
              <a:t>1</a:t>
            </a:r>
            <a:r>
              <a:rPr lang="de-DE" dirty="0"/>
              <a:t>=         </a:t>
            </a:r>
          </a:p>
          <a:p>
            <a:r>
              <a:rPr lang="ru-RU" sz="2400" dirty="0"/>
              <a:t>Поверхность</a:t>
            </a:r>
            <a:r>
              <a:rPr lang="ru-RU" dirty="0"/>
              <a:t> </a:t>
            </a:r>
            <a:r>
              <a:rPr lang="de-DE" dirty="0"/>
              <a:t> = πr</a:t>
            </a:r>
            <a:r>
              <a:rPr lang="de-DE" baseline="-25000" dirty="0"/>
              <a:t>1</a:t>
            </a:r>
          </a:p>
          <a:p>
            <a:r>
              <a:rPr lang="de-DE" dirty="0"/>
              <a:t>The larger </a:t>
            </a:r>
            <a:r>
              <a:rPr lang="de-DE" dirty="0" err="1"/>
              <a:t>cone</a:t>
            </a:r>
            <a:r>
              <a:rPr lang="de-DE" dirty="0"/>
              <a:t>:</a:t>
            </a:r>
          </a:p>
          <a:p>
            <a:r>
              <a:rPr lang="de-DE" dirty="0"/>
              <a:t>r</a:t>
            </a:r>
            <a:r>
              <a:rPr lang="de-DE" baseline="-25000" dirty="0"/>
              <a:t>2</a:t>
            </a:r>
            <a:r>
              <a:rPr lang="de-DE" dirty="0"/>
              <a:t>= AF =            , s</a:t>
            </a:r>
            <a:r>
              <a:rPr lang="de-DE" baseline="-25000" dirty="0"/>
              <a:t>2</a:t>
            </a:r>
            <a:r>
              <a:rPr lang="de-DE" dirty="0"/>
              <a:t> = 2r</a:t>
            </a:r>
            <a:r>
              <a:rPr lang="de-DE" baseline="-25000" dirty="0"/>
              <a:t>1</a:t>
            </a:r>
          </a:p>
          <a:p>
            <a:r>
              <a:rPr lang="de-DE" dirty="0" err="1"/>
              <a:t>surface</a:t>
            </a:r>
            <a:r>
              <a:rPr lang="de-DE" dirty="0"/>
              <a:t> = π(          )2r</a:t>
            </a:r>
            <a:r>
              <a:rPr lang="de-DE" baseline="-25000" dirty="0"/>
              <a:t>1</a:t>
            </a:r>
            <a:endParaRPr lang="de-DE" dirty="0"/>
          </a:p>
          <a:p>
            <a:endParaRPr lang="de-DE" dirty="0"/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784885"/>
              </p:ext>
            </p:extLst>
          </p:nvPr>
        </p:nvGraphicFramePr>
        <p:xfrm>
          <a:off x="2651446" y="2261593"/>
          <a:ext cx="733276" cy="4599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6" name="Formel" r:id="rId3" imgW="304800" imgH="241300" progId="Equation.3">
                  <p:embed/>
                </p:oleObj>
              </mc:Choice>
              <mc:Fallback>
                <p:oleObj name="Formel" r:id="rId3" imgW="304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1446" y="2261593"/>
                        <a:ext cx="733276" cy="4599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4665064"/>
              </p:ext>
            </p:extLst>
          </p:nvPr>
        </p:nvGraphicFramePr>
        <p:xfrm>
          <a:off x="2386302" y="2636081"/>
          <a:ext cx="781478" cy="7955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7" name="Formel" r:id="rId5" imgW="304800" imgH="241300" progId="Equation.3">
                  <p:embed/>
                </p:oleObj>
              </mc:Choice>
              <mc:Fallback>
                <p:oleObj name="Formel" r:id="rId5" imgW="304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86302" y="2636081"/>
                        <a:ext cx="781478" cy="7955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k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7855187"/>
              </p:ext>
            </p:extLst>
          </p:nvPr>
        </p:nvGraphicFramePr>
        <p:xfrm>
          <a:off x="2260707" y="3824152"/>
          <a:ext cx="781478" cy="711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8" name="Formel" r:id="rId6" imgW="304800" imgH="241300" progId="Equation.3">
                  <p:embed/>
                </p:oleObj>
              </mc:Choice>
              <mc:Fallback>
                <p:oleObj name="Formel" r:id="rId6" imgW="304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60707" y="3824152"/>
                        <a:ext cx="781478" cy="711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k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3452586"/>
              </p:ext>
            </p:extLst>
          </p:nvPr>
        </p:nvGraphicFramePr>
        <p:xfrm>
          <a:off x="2777041" y="4535946"/>
          <a:ext cx="879164" cy="600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09" name="Formel" r:id="rId7" imgW="304800" imgH="241300" progId="Equation.3">
                  <p:embed/>
                </p:oleObj>
              </mc:Choice>
              <mc:Fallback>
                <p:oleObj name="Formel" r:id="rId7" imgW="3048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7041" y="4535946"/>
                        <a:ext cx="879164" cy="6001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0071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(3) Kepler: „Supplement“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Archimedean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solid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geometry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72706" name="Picture 3" descr="Scannen000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8175" y="1920875"/>
            <a:ext cx="6119813" cy="4865688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03487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de-DE">
                <a:latin typeface="Arial" charset="0"/>
                <a:ea typeface="ＭＳ Ｐゴシック" charset="0"/>
                <a:cs typeface="ＭＳ Ｐゴシック" charset="0"/>
              </a:rPr>
              <a:t>Theorem 18</a:t>
            </a:r>
          </a:p>
        </p:txBody>
      </p:sp>
      <p:sp>
        <p:nvSpPr>
          <p:cNvPr id="7475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228600" y="1752600"/>
            <a:ext cx="8915400" cy="4648200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Любое кольцо с круглым или эллиптическим поперечным сечением равно цилиндру, высота которого равна длине окружности, описываемой центром развернутой фигуры. Основание такое же, как и сечение кольца.</a:t>
            </a:r>
          </a:p>
          <a:p>
            <a:pPr eaLnBrk="1" hangingPunct="1"/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тела, созданные вращением, родственны друг другу. 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953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8978"/>
            <a:ext cx="8229600" cy="79866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Витрувий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 Архимеде</a:t>
            </a:r>
            <a:br>
              <a:rPr lang="ru-RU" dirty="0">
                <a:latin typeface="Arial" charset="0"/>
              </a:rPr>
            </a:br>
            <a:endParaRPr lang="de-DE" dirty="0">
              <a:latin typeface="Arial" charset="0"/>
            </a:endParaRPr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8"/>
            <a:ext cx="8458200" cy="4983162"/>
          </a:xfrm>
        </p:spPr>
        <p:txBody>
          <a:bodyPr rtlCol="0">
            <a:normAutofit fontScale="92500" lnSpcReduction="2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Хотя у Архимеда было много замечательных и разнообразных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изобретений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похоже, что то, о котором я собираюсь написать, явилось среди других благодаря его безграничному мастерству.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Exsiluit gaudio motus de solio et </a:t>
            </a:r>
            <a:r>
              <a:rPr lang="fr-FR" sz="28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nudus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vadens domum versus significabat clara voce invenisse, quod quaereret; nam currens identidem Graece clamabat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Εύρηκα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l-G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Εύρηκα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FR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− Взволнованный и радостный, он выскочил из ванны и пошёл </a:t>
            </a:r>
            <a:r>
              <a:rPr lang="ru-RU" sz="2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дому, и громко заявил, что нашёл то, что искал; снова и снова кричал он по-гречески «Я нашёл! Нашёл!»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70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Яблоко Кеплера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pic>
        <p:nvPicPr>
          <p:cNvPr id="78850" name="Picture 1027" descr="Scannen0006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1028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752600"/>
            <a:ext cx="3962400" cy="48006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de-DE" sz="2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идеи:</a:t>
            </a:r>
          </a:p>
          <a:p>
            <a:pPr>
              <a:lnSpc>
                <a:spcPct val="90000"/>
              </a:lnSpc>
              <a:buNone/>
            </a:pPr>
            <a:r>
              <a:rPr lang="de-DE" sz="2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1. </a:t>
            </a:r>
            <a:r>
              <a:rPr lang="ru-RU" sz="2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Генерация яблока</a:t>
            </a:r>
            <a:endParaRPr lang="de-DE" sz="2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de-DE" sz="2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2. </a:t>
            </a:r>
            <a:r>
              <a:rPr lang="ru-RU" sz="2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Структура</a:t>
            </a:r>
            <a:endParaRPr lang="de-DE" sz="2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de-DE" sz="2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3. </a:t>
            </a:r>
            <a:r>
              <a:rPr lang="ru-RU" sz="2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Расширение</a:t>
            </a:r>
            <a:endParaRPr lang="de-DE" sz="2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de-DE" sz="2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4. </a:t>
            </a:r>
            <a:r>
              <a:rPr lang="ru-RU" sz="2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Преобразование в цилиндрическое копыто</a:t>
            </a:r>
            <a:endParaRPr lang="de-DE" sz="2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Разложение на вычисляемые части: цилиндр + кольцо с яблоком </a:t>
            </a:r>
            <a:endParaRPr lang="de-DE" sz="2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070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тело яблока будет расширено до цилиндрического сегмента по тем же законам (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legibus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по которым Архимед расширил площадь круга до прямоугольного треугольника. </a:t>
            </a:r>
          </a:p>
          <a:p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Explicetur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corpus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Mali </a:t>
            </a:r>
            <a:r>
              <a:rPr lang="de-DE" dirty="0" err="1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iisdem</a:t>
            </a:r>
            <a:r>
              <a:rPr lang="de-DE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legibus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cylindricum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segmentum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quibus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Archimedes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Theorema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II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explicavit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circuli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aream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triangulum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rectangulum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9690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0"/>
            <a:ext cx="8192105" cy="129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Kepler, Nova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stereometria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4191000" cy="54102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Secetur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MDN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lineis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parallelis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ipsi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aliquot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segmenta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aequelata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</a:t>
            </a:r>
            <a:r>
              <a:rPr lang="de-DE" sz="24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quasi </a:t>
            </a:r>
            <a:r>
              <a:rPr lang="de-DE" sz="2400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linearia</a:t>
            </a:r>
            <a:r>
              <a:rPr lang="de-DE" sz="24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Пусть область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разрезана линиями, параллельными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наименьшие квазилинейные сегменты равной ширины. 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Сегментов столько же, сколько точек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1" name="Picture 5" descr="Scannen0006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7063" y="1295400"/>
            <a:ext cx="4656137" cy="5029200"/>
          </a:xfrm>
          <a:noFill/>
        </p:spPr>
      </p:pic>
    </p:spTree>
    <p:extLst>
      <p:ext uri="{BB962C8B-B14F-4D97-AF65-F5344CB8AC3E}">
        <p14:creationId xmlns:p14="http://schemas.microsoft.com/office/powerpoint/2010/main" val="8388895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799" y="0"/>
            <a:ext cx="8192105" cy="129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Kepler, Nova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stereometria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20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219200"/>
            <a:ext cx="4191000" cy="5410200"/>
          </a:xfrm>
        </p:spPr>
        <p:txBody>
          <a:bodyPr>
            <a:normAutofit fontScale="92500" lnSpcReduction="20000"/>
          </a:bodyPr>
          <a:lstStyle/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когда фигура поворачивается вокруг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небольшая область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почти ничего не создает, потому что она меньше всего перемещается.</a:t>
            </a:r>
          </a:p>
          <a:p>
            <a:pPr eaLnBrk="1" hangingPunct="1">
              <a:lnSpc>
                <a:spcPct val="90000"/>
              </a:lnSpc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Cum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igitur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figura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circa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circumagitur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nihil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fere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creat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areola</a:t>
            </a:r>
            <a:r>
              <a:rPr lang="de-DE" sz="24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quia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minimum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movetur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de-DE" sz="2400" dirty="0">
              <a:latin typeface="Arial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Сегментов столько же, сколько точек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1" name="Picture 5" descr="Scannen0006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7063" y="1295400"/>
            <a:ext cx="4656137" cy="5029200"/>
          </a:xfrm>
          <a:noFill/>
        </p:spPr>
      </p:pic>
      <p:sp>
        <p:nvSpPr>
          <p:cNvPr id="2" name="Textfeld 1"/>
          <p:cNvSpPr txBox="1"/>
          <p:nvPr/>
        </p:nvSpPr>
        <p:spPr>
          <a:xfrm>
            <a:off x="-990804" y="28332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7901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Построение цилиндрического копыта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849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9144000" cy="4648200"/>
          </a:xfrm>
        </p:spPr>
        <p:txBody>
          <a:bodyPr/>
          <a:lstStyle/>
          <a:p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Яблоко: полые, коаксиальные, цилиндрические листы (оболочки).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Копыто: прямоугольники, поставленные на круговой сегмент.</a:t>
            </a:r>
          </a:p>
          <a:p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2. </a:t>
            </a:r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Разложение листов в прямоугольники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Превращение объемов яблока и шара в цилиндрические копыта.</a:t>
            </a:r>
          </a:p>
          <a:p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Vis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transformationis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865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2954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Theorem 20: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Яблочное кольцо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37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8533" y="1659988"/>
            <a:ext cx="4673600" cy="4969412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Яблочное кольцо состоит из пояса сферического кольца 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VTSL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прямого сегмента 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ODTV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цилиндра, основанием которого является (круговой) сегмент 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IKD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не имеющий той формы, которая дает яблоко, а его высота 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FG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равна (окружности) круга, который описывается центром 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большего (кругового) сегмента (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MIKN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1" name="Picture 5" descr="Scannen0006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92132" y="1473200"/>
            <a:ext cx="4301067" cy="4851400"/>
          </a:xfrm>
          <a:noFill/>
        </p:spPr>
      </p:pic>
    </p:spTree>
    <p:extLst>
      <p:ext uri="{BB962C8B-B14F-4D97-AF65-F5344CB8AC3E}">
        <p14:creationId xmlns:p14="http://schemas.microsoft.com/office/powerpoint/2010/main" val="11331108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628" y="865318"/>
            <a:ext cx="3603413" cy="59926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11654"/>
            <a:ext cx="8229600" cy="851362"/>
          </a:xfrm>
        </p:spPr>
        <p:txBody>
          <a:bodyPr>
            <a:normAutofit fontScale="90000"/>
          </a:bodyPr>
          <a:lstStyle/>
          <a:p>
            <a:r>
              <a:rPr lang="de-DE" dirty="0"/>
              <a:t>3. </a:t>
            </a:r>
            <a:r>
              <a:rPr lang="de-DE" dirty="0" err="1"/>
              <a:t>Guldin‘s</a:t>
            </a:r>
            <a:r>
              <a:rPr lang="de-DE" dirty="0"/>
              <a:t> </a:t>
            </a:r>
            <a:r>
              <a:rPr lang="de-DE" dirty="0" err="1"/>
              <a:t>Centrobaryca</a:t>
            </a:r>
            <a:r>
              <a:rPr lang="de-DE" dirty="0"/>
              <a:t> 1635-1641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1171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Guldin on Archimedes IV, 289, 291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Concludendum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ergo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videtur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Archimedi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nostra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rotation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gravity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fuisse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quidem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perspectissima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vulgata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vilescerent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opera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obscurare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voluisse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казалось бы, можно заключить, что наши принципы Архимеда (вращение, центр тяжести) действительно были весьма основательны, и что, однако, не может быть упрощено при обычном изложении, он сам хотел скрыть ход своего рассуждения.</a:t>
            </a:r>
            <a:endParaRPr lang="de-DE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Archimedes...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...et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docendi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via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perobscurus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libris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ipsis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obscuritas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arguitur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Архимед ... метод ... и весь способ очень неясен.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458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Pappus-Guldin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theorems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II: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Предположим, что плоская кривая вращается вокруг оси, внешней по отношению к кривой. Тогда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Полученная площадь вращения равна произведению длины кривой и смещения центра тяжести;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 случае замкнутой кривой результирующий объем вращения равен произведению плоской области, ограниченной кривой, и смещения центра тяжести этой области.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3532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Собственные требования Гульдина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1415" y="1186324"/>
            <a:ext cx="8707907" cy="5443134"/>
          </a:xfrm>
        </p:spPr>
        <p:txBody>
          <a:bodyPr>
            <a:normAutofit fontScale="85000" lnSpcReduction="1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Ostensive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concisa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brevitate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лаконичность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Demonstratio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clara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perspicua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Ясное и понятное доказательство</a:t>
            </a:r>
            <a:endParaRPr lang="de-DE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Affirmative et ostensive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Утвердительность и показательность</a:t>
            </a:r>
            <a:endParaRPr lang="de-DE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Ostensive et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brevius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Наглядность и краткость</a:t>
            </a:r>
            <a:endParaRPr lang="de-DE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solis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nostris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principiis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longe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faciliori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modo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Loco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istorum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omnium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substituo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nostrum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gravitatis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quod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synceriori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minime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adversantia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ostendet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nactum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perfectum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demonstratorem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inventorem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pronuncio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(IV, 331)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Ибо всё это я заменяю нашим изобретением центра тяжести, которое покажет все вещи с помощью более подлинной геометрии, которая стала бы полезной, при условии, что она получает идеальный демонстратор, такого изобретателя, каким я себя объявляю.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315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863600"/>
          </a:xfrm>
        </p:spPr>
        <p:txBody>
          <a:bodyPr>
            <a:normAutofit fontScale="90000"/>
          </a:bodyPr>
          <a:lstStyle/>
          <a:p>
            <a:r>
              <a:rPr lang="de-DE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Walter </a:t>
            </a:r>
            <a:r>
              <a:rPr lang="de-DE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Ryff</a:t>
            </a:r>
            <a:r>
              <a:rPr lang="de-DE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Architectur</a:t>
            </a:r>
            <a:r>
              <a:rPr lang="de-DE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1547</a:t>
            </a:r>
            <a:br>
              <a:rPr lang="de-DE" dirty="0">
                <a:latin typeface="Arial" charset="0"/>
              </a:rPr>
            </a:br>
            <a:r>
              <a:rPr lang="ru-RU" sz="2000" dirty="0">
                <a:latin typeface="Arial" charset="0"/>
              </a:rPr>
              <a:t>Вальтер </a:t>
            </a:r>
            <a:r>
              <a:rPr lang="ru-RU" sz="2000" dirty="0" err="1">
                <a:latin typeface="Arial" charset="0"/>
              </a:rPr>
              <a:t>Херманн</a:t>
            </a:r>
            <a:r>
              <a:rPr lang="ru-RU" sz="2000" dirty="0">
                <a:latin typeface="Arial" charset="0"/>
              </a:rPr>
              <a:t> Рауф. Архитектура </a:t>
            </a:r>
            <a:endParaRPr lang="de-DE" dirty="0">
              <a:latin typeface="Arial" charset="0"/>
            </a:endParaRPr>
          </a:p>
        </p:txBody>
      </p:sp>
      <p:pic>
        <p:nvPicPr>
          <p:cNvPr id="20482" name="Picture 3" descr="Scanne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009" r="-37009"/>
          <a:stretch>
            <a:fillRect/>
          </a:stretch>
        </p:blipFill>
        <p:spPr>
          <a:xfrm>
            <a:off x="0" y="1196975"/>
            <a:ext cx="9144000" cy="5178425"/>
          </a:xfrm>
          <a:noFill/>
        </p:spPr>
      </p:pic>
    </p:spTree>
    <p:extLst>
      <p:ext uri="{BB962C8B-B14F-4D97-AF65-F5344CB8AC3E}">
        <p14:creationId xmlns:p14="http://schemas.microsoft.com/office/powerpoint/2010/main" val="35049912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Пять частей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9550" y="1417638"/>
            <a:ext cx="8547250" cy="5267647"/>
          </a:xfrm>
        </p:spPr>
        <p:txBody>
          <a:bodyPr>
            <a:normAutofit lnSpcReduction="1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IV,1 Archimedes: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круга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книга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сфере и цилиндре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 (11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теорем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IV,2 Archimedes: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коноидах и сфероидах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(6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теорем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IV,3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Евклид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Начала.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 (7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теорем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IV,4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Кеплер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стереометрия винных бочек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IV,5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Кавальери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геометрия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indivisibilibus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continuorum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quadam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ratione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promota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793261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37" y="1158411"/>
            <a:ext cx="4984158" cy="5699588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0713"/>
          </a:xfrm>
        </p:spPr>
        <p:txBody>
          <a:bodyPr>
            <a:normAutofit fontScale="90000"/>
          </a:bodyPr>
          <a:lstStyle/>
          <a:p>
            <a:r>
              <a:rPr lang="de-DE" dirty="0"/>
              <a:t>Archimedes, On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sphere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cyl</a:t>
            </a:r>
            <a:r>
              <a:rPr lang="de-DE" dirty="0"/>
              <a:t>. I,33 (I,21-33 </a:t>
            </a:r>
            <a:r>
              <a:rPr lang="de-DE" dirty="0" err="1"/>
              <a:t>rotating</a:t>
            </a:r>
            <a:r>
              <a:rPr lang="de-DE" dirty="0"/>
              <a:t> </a:t>
            </a:r>
            <a:r>
              <a:rPr lang="de-DE" dirty="0" err="1"/>
              <a:t>polygons</a:t>
            </a:r>
            <a:r>
              <a:rPr lang="de-DE" dirty="0"/>
              <a:t>)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6724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Guldin IV,1 </a:t>
            </a:r>
            <a:r>
              <a:rPr lang="de-DE" dirty="0" err="1"/>
              <a:t>prop</a:t>
            </a:r>
            <a:r>
              <a:rPr lang="de-DE" dirty="0"/>
              <a:t>. VII</a:t>
            </a:r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 t="7326" b="7326"/>
          <a:stretch>
            <a:fillRect/>
          </a:stretch>
        </p:blipFill>
        <p:spPr/>
      </p:pic>
      <p:sp>
        <p:nvSpPr>
          <p:cNvPr id="6" name="Inhaltsplatzhalter 5"/>
          <p:cNvSpPr>
            <a:spLocks noGrp="1"/>
          </p:cNvSpPr>
          <p:nvPr>
            <p:ph sz="half" idx="2"/>
          </p:nvPr>
        </p:nvSpPr>
        <p:spPr>
          <a:xfrm>
            <a:off x="4648200" y="1284021"/>
            <a:ext cx="4241122" cy="557397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Меньшая полуокружность</a:t>
            </a:r>
            <a:r>
              <a:rPr lang="de-DE" dirty="0"/>
              <a:t>:</a:t>
            </a:r>
            <a:r>
              <a:rPr lang="ru-RU" dirty="0"/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полуокружность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de-DE" i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i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</a:p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de-DE" i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de-DE" i="1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(I,5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2)</a:t>
            </a:r>
          </a:p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Меньшая полуокружность</a:t>
            </a: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полуокружность</a:t>
            </a:r>
          </a:p>
          <a:p>
            <a:pPr marL="0" indent="0">
              <a:buNone/>
            </a:pPr>
            <a:r>
              <a:rPr lang="de-DE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de-DE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:arc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BFA</a:t>
            </a:r>
          </a:p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Меньшая полуокружность </a:t>
            </a:r>
            <a:r>
              <a:rPr lang="de-DE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BFA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BD</a:t>
            </a:r>
          </a:p>
          <a:p>
            <a:pPr marL="0" indent="0">
              <a:buNone/>
            </a:pPr>
            <a:r>
              <a:rPr lang="de-DE" dirty="0"/>
              <a:t>5. 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сферы </a:t>
            </a:r>
            <a:r>
              <a:rPr lang="de-DE" dirty="0"/>
              <a:t>=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площади большого круга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(III,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1)</a:t>
            </a:r>
          </a:p>
        </p:txBody>
      </p:sp>
    </p:spTree>
    <p:extLst>
      <p:ext uri="{BB962C8B-B14F-4D97-AF65-F5344CB8AC3E}">
        <p14:creationId xmlns:p14="http://schemas.microsoft.com/office/powerpoint/2010/main" val="26944022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Гульдин о Кеплере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(IV, 322)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essential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reproach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was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looked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least after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purity</a:t>
            </a:r>
            <a:r>
              <a:rPr lang="de-D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exactness</a:t>
            </a:r>
            <a:r>
              <a:rPr lang="de-D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D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geometry</a:t>
            </a:r>
            <a:r>
              <a:rPr lang="de-D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assigned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much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analogies</a:t>
            </a:r>
            <a:r>
              <a:rPr lang="de-D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conjectures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de-D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</a:t>
            </a:r>
            <a:r>
              <a:rPr lang="de-D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always</a:t>
            </a:r>
            <a:r>
              <a:rPr lang="de-D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scientifically</a:t>
            </a:r>
            <a:r>
              <a:rPr lang="de-DE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concluded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moreover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obscurely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presented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all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Существенный упрек заключается в том, что он нисколько не заботился о чистоте и точности геометрии, что он много приписывал аналогий и предположений, что он не всегда делал научные выводы и, более того, неявно излагал все свои результаты.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4989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Гульдин о вычислении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кеплерова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яблока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IV, 331:</a:t>
            </a:r>
          </a:p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Non...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omnino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contemnenda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Kepleri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inventio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vilipendenda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haec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figurarum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transmutatio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Новым изобретением Кеплера нельзя полностью пренебрегать или презирать за такое преобразование фигур.</a:t>
            </a:r>
            <a:endParaRPr lang="de-DE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Licet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illud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demonstret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recipi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statim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omnibus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inde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eruit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praxim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mensurat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corpus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mali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Хотя он не даёт доказательства, которое может быть получено ... тем не менее, он показал практику, с помощью которой он измеряет это тело.</a:t>
            </a:r>
            <a:endParaRPr lang="de-DE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Mihi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penitius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penetrarem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frangere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quod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aiunt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caput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cerebrum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nolui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Чтобы проникнуть глубже, придётся ломать голову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879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80501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Вычисление объёма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Гульдином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nhaltsplatzhalter 14"/>
          <p:cNvPicPr>
            <a:picLocks noGrp="1" noChangeAspect="1"/>
          </p:cNvPicPr>
          <p:nvPr>
            <p:ph idx="1"/>
          </p:nvPr>
        </p:nvPicPr>
        <p:blipFill>
          <a:blip r:embed="rId2"/>
          <a:srcRect l="6012" r="6012"/>
          <a:stretch>
            <a:fillRect/>
          </a:stretch>
        </p:blipFill>
        <p:spPr/>
      </p:pic>
      <p:sp>
        <p:nvSpPr>
          <p:cNvPr id="13" name="Textplatzhalter 12"/>
          <p:cNvSpPr>
            <a:spLocks noGrp="1"/>
          </p:cNvSpPr>
          <p:nvPr>
            <p:ph type="body" sz="half" idx="2"/>
          </p:nvPr>
        </p:nvSpPr>
        <p:spPr>
          <a:xfrm>
            <a:off x="139550" y="1435100"/>
            <a:ext cx="3325963" cy="4691063"/>
          </a:xfrm>
        </p:spPr>
        <p:txBody>
          <a:bodyPr>
            <a:normAutofit lnSpcReduction="10000"/>
          </a:bodyPr>
          <a:lstStyle/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ось вращения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−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тяжести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AGFDCB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I </a:t>
            </a:r>
            <a:r>
              <a:rPr lang="de-DE" sz="2400" dirty="0"/>
              <a:t>−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тяжести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AKB</a:t>
            </a:r>
          </a:p>
          <a:p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части яблока</a:t>
            </a:r>
            <a:endParaRPr lang="de-DE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AGFDCB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длину окружности радиуса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HL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FED</a:t>
            </a:r>
            <a:r>
              <a:rPr lang="de-DE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длину окружности круга радиуса </a:t>
            </a:r>
            <a:r>
              <a:rPr lang="de-DE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</a:p>
        </p:txBody>
      </p:sp>
    </p:spTree>
    <p:extLst>
      <p:ext uri="{BB962C8B-B14F-4D97-AF65-F5344CB8AC3E}">
        <p14:creationId xmlns:p14="http://schemas.microsoft.com/office/powerpoint/2010/main" val="40116349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</p:spPr>
        <p:txBody>
          <a:bodyPr/>
          <a:lstStyle/>
          <a:p>
            <a:pPr eaLnBrk="1" hangingPunct="1"/>
            <a:r>
              <a:rPr lang="de-DE">
                <a:latin typeface="Arial" charset="0"/>
              </a:rPr>
              <a:t>Guldin, De centro gravitatis 1641</a:t>
            </a:r>
          </a:p>
        </p:txBody>
      </p:sp>
      <p:sp>
        <p:nvSpPr>
          <p:cNvPr id="65538" name="Rectangle 4"/>
          <p:cNvSpPr>
            <a:spLocks noGrp="1" noChangeArrowheads="1"/>
          </p:cNvSpPr>
          <p:nvPr>
            <p:ph idx="1"/>
          </p:nvPr>
        </p:nvSpPr>
        <p:spPr>
          <a:xfrm>
            <a:off x="0" y="990600"/>
            <a:ext cx="9144000" cy="5638800"/>
          </a:xfrm>
        </p:spPr>
        <p:txBody>
          <a:bodyPr>
            <a:normAutofit fontScale="92500" lnSpcReduction="2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Hoc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sibi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invicem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praestant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scientiae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huius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cultores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nulla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nimirum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illos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diversarum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sententiarum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contra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veritatem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conspiratio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Mathematicis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veros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Mathematicos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maxime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puras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spectemus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scientias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Arithmeticam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Geometricam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nulla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esse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Semper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illa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puncto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indivisibili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 quo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levam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dextram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abieris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antrorsum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retrorsumve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sive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circuitum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pedem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contuleris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tamen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discessisse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invenies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Ибо поклонники этой науки превосходят друг друга, а именно: между ними нет споров или спора различных мнений против истины; если мы посмотрим на чистые науки арифметику и геометрию, то среди истинных математиков, особенно настоящих математиков, их не может быть. Ибо он всегда находится в точке и в неделимом объекте, от которого вы будете идти либо влево, либо вправо, или поворачиваете вперед или назад, или повсюду, но вы всегда обнаружите, что отошли от истины.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30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Точка и неделимое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0" y="1200282"/>
            <a:ext cx="8987006" cy="5540830"/>
          </a:xfrm>
        </p:spPr>
        <p:txBody>
          <a:bodyPr/>
          <a:lstStyle/>
          <a:p>
            <a:pPr indent="3429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Поклонники этой науки признают друг другу, что на самом деле между ними не должно быть никаких ссор или заговора различных мнений против истины, что невозможно в математике между истинными математиками, особенно когда мы смотрим на чистые науки, арифметику и геометрию. Ибо спор всегда о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неделимой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Однако вы обнаружите, что отклонились от истины всякий раз, как только оставляете её слева или справа, впереди или сзади, или двигались по замкнутому кругу.</a:t>
            </a:r>
          </a:p>
        </p:txBody>
      </p:sp>
    </p:spTree>
    <p:extLst>
      <p:ext uri="{BB962C8B-B14F-4D97-AF65-F5344CB8AC3E}">
        <p14:creationId xmlns:p14="http://schemas.microsoft.com/office/powerpoint/2010/main" val="42184674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Leibniz‘s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arithmetical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quadrature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etc. 1675/76 (1993)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2180492"/>
            <a:ext cx="8229600" cy="3945671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Трактат (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6) служит для того, чтобы заложить основы всего метода </a:t>
            </a:r>
            <a:r>
              <a:rPr lang="ru-RU" sz="4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неделимых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самым надежным из возможных способов (</a:t>
            </a:r>
            <a:r>
              <a:rPr lang="ru-RU" sz="40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firmissime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de-D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0304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077200" cy="1219200"/>
          </a:xfrm>
        </p:spPr>
        <p:txBody>
          <a:bodyPr/>
          <a:lstStyle/>
          <a:p>
            <a:pPr eaLnBrk="1" hangingPunct="1"/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VII,4, N. 16,1 (Spring 1673)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76400"/>
            <a:ext cx="8534400" cy="4800600"/>
          </a:xfrm>
        </p:spPr>
        <p:txBody>
          <a:bodyPr>
            <a:normAutofit fontScale="85000" lnSpcReduction="20000"/>
          </a:bodyPr>
          <a:lstStyle/>
          <a:p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Nota: </a:t>
            </a:r>
            <a:r>
              <a:rPr lang="de-DE" sz="3000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Indivisibilia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definienda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infinite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parva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seu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quorum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ratio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ad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quantitatem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sensibilem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differentia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infinita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est.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Примечание: определенные неделимые объекты бесконечно малы, или отношение их ощутимого количества (или разности) бесконечно. </a:t>
            </a:r>
          </a:p>
          <a:p>
            <a:pPr eaLnBrk="1" hangingPunct="1"/>
            <a:endParaRPr lang="de-DE" sz="2800" dirty="0">
              <a:latin typeface="Arial" charset="0"/>
            </a:endParaRPr>
          </a:p>
          <a:p>
            <a:pPr eaLnBrk="1" hangingPunct="1"/>
            <a:endParaRPr lang="de-DE" sz="2800" dirty="0">
              <a:latin typeface="Arial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конечный: бесконечно малый = бесконечный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бесконечно малая = меньше любого заданного (назначенного) количества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состоящие из точек бесконечно малые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бесконечно большой (бесконечный) = больше, чем любое заданное (назначенное) количество</a:t>
            </a:r>
          </a:p>
        </p:txBody>
      </p:sp>
    </p:spTree>
    <p:extLst>
      <p:ext uri="{BB962C8B-B14F-4D97-AF65-F5344CB8AC3E}">
        <p14:creationId xmlns:p14="http://schemas.microsoft.com/office/powerpoint/2010/main" val="337914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(2)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Математическая строгость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Критика: сложность, неясность, косвенные доказательства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Принятие «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методов доказательства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Квадратура параболы: «Достаточно, чтобы опубликованные нами теоремы были доведены до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достоверности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Πίστις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как и эти теоремы (которые доказываются с помощью леммы)».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75880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Теорема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3055" y="1270065"/>
            <a:ext cx="8568357" cy="5219825"/>
          </a:xfrm>
        </p:spPr>
        <p:txBody>
          <a:bodyPr>
            <a:normAutofit fontScale="92500" lnSpcReduction="20000"/>
          </a:bodyPr>
          <a:lstStyle/>
          <a:p>
            <a:pPr indent="3429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Предложение 6 является наиболее тернистым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spinosissima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 нем чересчур тщательно демонстрируется, что процедура построения определенных линейных ступенчатых пространств (объёмов) и равных многоугольников может быть продолжена до такой степени, что они будут отличаться друг от друга или от кривых на величину, меньшую, чем любая произвольная заданная величина. В большинстве случаев так обычно предполагается другими людьми,</a:t>
            </a:r>
          </a:p>
          <a:p>
            <a:pPr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(... которые заявляют, что проводят строгие (суровые) доказательства)</a:t>
            </a:r>
          </a:p>
        </p:txBody>
      </p:sp>
    </p:spTree>
    <p:extLst>
      <p:ext uri="{BB962C8B-B14F-4D97-AF65-F5344CB8AC3E}">
        <p14:creationId xmlns:p14="http://schemas.microsoft.com/office/powerpoint/2010/main" val="16834986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800000"/>
                </a:solidFill>
              </a:rPr>
              <a:t>Предостережение читателю</a:t>
            </a:r>
            <a:endParaRPr lang="de-DE" dirty="0">
              <a:solidFill>
                <a:srgbClr val="8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25595" y="1417638"/>
            <a:ext cx="8819547" cy="5225777"/>
          </a:xfrm>
        </p:spPr>
        <p:txBody>
          <a:bodyPr/>
          <a:lstStyle/>
          <a:p>
            <a:pPr indent="342900" algn="just"/>
            <a:r>
              <a:rPr lang="ru-RU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этого предложения может быть опущено, если кто-то не хочет </a:t>
            </a:r>
            <a:r>
              <a:rPr lang="ru-RU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предельной строгости </a:t>
            </a:r>
            <a:r>
              <a:rPr lang="ru-RU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доказательстве предложения 7. И будет лучше, чтобы оно не принималось во внимание вначале и читалось только после того, как весь предмет станет понятным, чтобы его чрезмерная точность не отвлекает ум от других, гораздо более приятных вещей, преждевременно утомляя его.</a:t>
            </a:r>
            <a:endParaRPr lang="de-DE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3293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Предостережение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продолжение)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34290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Ибо это приводит только к следующему: два пространства (объёма), из которых одно переходит в другое, если мы продвигаемся бесконечно, имеют различие, меньшее, чем любое произвольно назначенное различие, даже когда количество надписей остается конечным.</a:t>
            </a:r>
          </a:p>
        </p:txBody>
      </p:sp>
    </p:spTree>
    <p:extLst>
      <p:ext uri="{BB962C8B-B14F-4D97-AF65-F5344CB8AC3E}">
        <p14:creationId xmlns:p14="http://schemas.microsoft.com/office/powerpoint/2010/main" val="38353704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841500"/>
            <a:ext cx="3797300" cy="3175000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Theorem 6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Точки </a:t>
            </a:r>
            <a:r>
              <a:rPr lang="de-DE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Никаких нижних или верхних сумм, никаких надписей или обводок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1836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важных характеристики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37235" y="1600200"/>
            <a:ext cx="8449565" cy="4525963"/>
          </a:xfrm>
        </p:spPr>
        <p:txBody>
          <a:bodyPr>
            <a:normAutofit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Общность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связано с интегралом Римана для непрерывных функций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Строгость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Архимед служит образцом строгости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</a:t>
            </a:r>
            <a:r>
              <a:rPr lang="ru-RU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чётко определённых понятий бесконечно малого и бесконечного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эти понятия связаны 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эпсилонтикой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Вейерштрасса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9296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Обоснование принципа линеаризации 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52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71638"/>
            <a:ext cx="9144000" cy="5186362"/>
          </a:xfrm>
        </p:spPr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Теорема 6. Разницу между областями, </a:t>
            </a:r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ограниченными многоугольниками 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областями, ограниченными кривыми,  можно сделать меньше любой произвольной заданной величины, которая бесконечно мала.</a:t>
            </a:r>
          </a:p>
          <a:p>
            <a:pPr marL="0" indent="0" eaLnBrk="1" hangingPunct="1">
              <a:buNone/>
            </a:pPr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Многоугольники и кривые «эквивалентны»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2020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Определение эквивалентности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72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305800" cy="47244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кривые эквивалентны 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aequipollentes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они определяют одинаковые площади или – с точностью до (целочисленного) множителя − приводят к одной и той же квадратуре.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Следовательно: эквивалентность кривых основана на понятии квадратуры и, по этой причине, на 6-й теореме из</a:t>
            </a:r>
          </a:p>
          <a:p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„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Arithmetical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quadrature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circle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etc.</a:t>
            </a:r>
            <a:r>
              <a:rPr lang="ja-JP" alt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“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700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De </a:t>
            </a:r>
            <a:r>
              <a:rPr lang="de-DE" sz="4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quadratura</a:t>
            </a:r>
            <a:r>
              <a:rPr lang="de-DE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arithmetica</a:t>
            </a:r>
            <a:r>
              <a:rPr lang="de-DE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circuli</a:t>
            </a:r>
            <a:r>
              <a:rPr lang="de-DE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sz="4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ellipseos</a:t>
            </a:r>
            <a:r>
              <a:rPr lang="de-DE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et </a:t>
            </a:r>
            <a:r>
              <a:rPr lang="de-DE" sz="4000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hyperbolae</a:t>
            </a:r>
            <a:r>
              <a:rPr lang="de-DE" sz="4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1676 (1993, 69; 2016, 130)</a:t>
            </a:r>
            <a:br>
              <a:rPr lang="ru-RU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ru-RU" sz="22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Арифметическая квадратура эллипса и гиперболы</a:t>
            </a:r>
            <a:endParaRPr lang="de-DE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572000"/>
          </a:xfrm>
        </p:spPr>
        <p:txBody>
          <a:bodyPr/>
          <a:lstStyle/>
          <a:p>
            <a:pPr eaLnBrk="1" hangingPunct="1"/>
            <a:r>
              <a:rPr lang="ru-RU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Принцип линеаризации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Sentient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autem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(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lectores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)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quantus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inveniendi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campus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pateat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ubi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hoc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unum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recte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perceperint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figuram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curvilineam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omnem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nihil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aliud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quam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polygonum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laterum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numero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infinitorum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magnitudine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infinite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parvorum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esse.</a:t>
            </a:r>
            <a:endParaRPr lang="ru-RU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Они (читатели) узнают, насколько велико поле изобретений, когда правильно поймут то, что каждая криволинейная фигура есть не что иное, как многоугольник с бесконечным числом сторон бесконечно малого размера.</a:t>
            </a:r>
            <a:endParaRPr lang="de-DE" sz="20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1483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Nova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methodus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October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1684 LMG V, 223</a:t>
            </a:r>
          </a:p>
        </p:txBody>
      </p:sp>
      <p:sp>
        <p:nvSpPr>
          <p:cNvPr id="1013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001000" cy="4572000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Patet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etiam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methodum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nostram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porrigi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ad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lineas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transcendentes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..modo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teneatur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in genere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tangentem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invenire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esse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rectam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ducere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..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seu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latus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productum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polygoni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infinitanguli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, quod nobis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curvae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equivalet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r>
              <a:rPr lang="ru-RU" sz="18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Также ясно, что наш метод распространяется на трансцендентные линии. Тогда нужно найти касательную, в общем случае прямую, или произведение сторон бесконечного многоугольника, которое эквивалентно нашей кривой.</a:t>
            </a:r>
            <a:endParaRPr lang="de-DE" sz="1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eaLnBrk="1" hangingPunct="1"/>
            <a:endParaRPr lang="de-DE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Infinitely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many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angles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Symbol" charset="0"/>
              </a:rPr>
              <a:t> </a:t>
            </a:r>
            <a:r>
              <a:rPr lang="de-DE" dirty="0" err="1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Symbol" charset="0"/>
              </a:rPr>
              <a:t>sides</a:t>
            </a:r>
            <a:endParaRPr lang="ru-RU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  <a:sym typeface="Symbol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  <a:sym typeface="Symbol" charset="0"/>
              </a:rPr>
              <a:t>Бесконечно много углов  стороны</a:t>
            </a:r>
            <a:endParaRPr lang="de-DE" sz="22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59033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Неясность, плодотворность </a:t>
            </a:r>
            <a:r>
              <a:rPr lang="de-DE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(1993, 69)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5145" y="1102584"/>
            <a:ext cx="8421655" cy="5023579"/>
          </a:xfrm>
        </p:spPr>
        <p:txBody>
          <a:bodyPr>
            <a:normAutofit fontScale="85000" lnSpcReduction="10000"/>
          </a:bodyPr>
          <a:lstStyle/>
          <a:p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infinitis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atque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infinite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parvis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huc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usque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diximus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0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obscura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quibusdam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videbuntur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omnia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sed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mediocri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meditatione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unoquoque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percipientur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vero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perceperit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000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fructum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agnoscet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sufficit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enim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fictione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introduci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cum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loquendi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cogitandique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proinde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inveniendi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pariter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demonstrandi</a:t>
            </a:r>
            <a:r>
              <a:rPr lang="de-DE" sz="3000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compendia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praebeant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semper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inscriptis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vel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circumscriptis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uti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ad absurdum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ducere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errorem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assignabili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quovis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minorem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ostendere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necesse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de-DE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мы говорили до сих пор о бесконечных и бесконечно малых вещах, некоторым покажется неясным, поскольку все эти вещи новы; но при небольшом размышлении они будут легко поняты каждым… для этого достаточно воображения в речи и мыслях, и поэтому мы предлагаем самый короткий способ открытия и обоснования, иногда используя включение или исключение и доведение до абсурда, и покажем любую незначительную приобретённую ошибку.</a:t>
            </a:r>
          </a:p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endParaRPr lang="de-DE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80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4B2FC8E-6E8B-48B7-A181-108B00976111}"/>
              </a:ext>
            </a:extLst>
          </p:cNvPr>
          <p:cNvSpPr/>
          <p:nvPr/>
        </p:nvSpPr>
        <p:spPr>
          <a:xfrm>
            <a:off x="379829" y="474344"/>
            <a:ext cx="85109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Примечание переводчика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греческой мифологии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Пистис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Πίστις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был олицетворением добросовестности, доверия и надежности. В христианстве и в Новом Завете «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пистис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означает «вера». </a:t>
            </a:r>
          </a:p>
          <a:p>
            <a:pPr indent="457200"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Тесная связь между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пистисом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убеждением возникла благодаря обсуждению веры (убеждений) и в дальнейшем трансформировалась в понимание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пистиса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риторической техники. </a:t>
            </a:r>
          </a:p>
        </p:txBody>
      </p:sp>
    </p:spTree>
    <p:extLst>
      <p:ext uri="{BB962C8B-B14F-4D97-AF65-F5344CB8AC3E}">
        <p14:creationId xmlns:p14="http://schemas.microsoft.com/office/powerpoint/2010/main" val="38375590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Ясные доказательства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quidem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possibile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rebus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exhiberi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demonstrationes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ausim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asserere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posse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dari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nisi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quantitatibus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fictitiis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infinite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parvis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infinitis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admissis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того, если действительно возможно обеспечить прямые доказательства по этим вопросам, я осмелюсь утверждать, что их невозможно дать, если не были допущены эти фиктивные количества, бесконечно малые или бесконечно большие.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4406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27553"/>
          </a:xfrm>
        </p:spPr>
        <p:txBody>
          <a:bodyPr>
            <a:normAutofit fontScale="90000"/>
          </a:bodyPr>
          <a:lstStyle/>
          <a:p>
            <a:r>
              <a:rPr lang="de-DE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Mémoire</a:t>
            </a:r>
            <a:r>
              <a:rPr lang="de-DE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touchant </a:t>
            </a:r>
            <a:r>
              <a:rPr lang="de-DE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lang="de-DE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sentiment</a:t>
            </a:r>
            <a:r>
              <a:rPr lang="de-DE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sur</a:t>
            </a:r>
            <a:r>
              <a:rPr lang="de-DE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lang="de-DE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calcul</a:t>
            </a:r>
            <a:r>
              <a:rPr lang="de-DE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sz="4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différentiel</a:t>
            </a:r>
            <a:r>
              <a:rPr lang="de-DE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1701</a:t>
            </a:r>
            <a:br>
              <a:rPr lang="ru-RU" dirty="0"/>
            </a:b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Мемуар Г.В. Лейбница касательно рассуждений о дифференциальном исчислении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>
          <a:xfrm>
            <a:off x="457200" y="2321169"/>
            <a:ext cx="8229600" cy="3804994"/>
          </a:xfrm>
        </p:spPr>
        <p:txBody>
          <a:bodyPr>
            <a:normAutofit fontScale="85000" lnSpcReduction="10000"/>
          </a:bodyPr>
          <a:lstStyle/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lieu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l‘infini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ou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l‘infiniment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prend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quantités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aussi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grandes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aussi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petites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qu‘il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pour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l‘erreur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moindre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l‘erreur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donnée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sorte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qu‘on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diffère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stile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d‘Archimède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les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expressions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plus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directes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dans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notre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méthode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plus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conformes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à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l‘art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d‘inventer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Вместо бесконечных или бесконечно малых мы берем настолько большие и малые величины, насколько это необходимо, чтобы ошибка не превосходила заданную, чтобы мы не отличались от стиля Архимеда, кроме как в выражениях, более прямых в нашем методе и многого другого в соответствии с искусством открытий.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66731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Творческая сила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03199" y="1417638"/>
            <a:ext cx="8771467" cy="5135562"/>
          </a:xfrm>
        </p:spPr>
        <p:txBody>
          <a:bodyPr>
            <a:normAutofit lnSpcReduction="1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три математика (А., К., Л.) преодолели пределы.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трое были чрезвычайно креативны.</a:t>
            </a: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Godfrey Harold Hardy (1969):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Архимеда будут помнить, когда Эсхил будет забыт, потому что языки умирают, а математические идеи − нет. Возможно, «Бессмертие» − глупое слово, но, наверное, у математика больше шансов его достичь, что бы оно ни значило.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827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Эпилог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9550" y="1417638"/>
            <a:ext cx="9004450" cy="522577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Euler: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Institutiones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calculi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1755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Эйлер, введение в анализ бесконечно малых</a:t>
            </a:r>
            <a:endParaRPr lang="de-DE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quantitas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infinite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parva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aliud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nisi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evanescens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ideoque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revera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erit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Consentit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quoque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infinite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parvorum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definitio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dicuntur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quantitate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assignabili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minora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si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enim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quantitas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fuerit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parva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omni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quantitate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assignabili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minor,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certe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poterit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esse nulla.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 бесконечно малая величина есть не что иное, как исчезающая величина, и поэтому фактически она будет = 0. С этим также согласуется определение бесконечно малых вещей, согласно которому они, как говорят, меньше любой назначенной величины; ибо, если бы количество было настолько маленьким, что было бы меньше, чем любое назначенное количество, оно определенно не могло бы быть нулевым.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378469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Эпилог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9550" y="1417638"/>
            <a:ext cx="8805592" cy="4708525"/>
          </a:xfrm>
        </p:spPr>
        <p:txBody>
          <a:bodyPr>
            <a:normAutofit lnSpcReduction="10000"/>
          </a:bodyPr>
          <a:lstStyle/>
          <a:p>
            <a:pPr marL="0" indent="45720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Следовательно, само по себе рушится возражение, что анализ бесконечностей обвиняется в пренебрежении геометрической строгостью, потому что не упускается ничего, кроме того, что на самом деле является ничем. И по этой причине можно справедливо утверждать, что в этой более развитой науке столь же прилежно соблюдается высшая геометрическая строгость 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rigorem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geometricum</a:t>
            </a:r>
            <a:r>
              <a:rPr lang="de-DE" dirty="0">
                <a:solidFill>
                  <a:srgbClr val="33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summum)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встречается в древних книгах.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188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de-DE" dirty="0"/>
              <a:t>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Joseph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Juste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Scaliger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Жозеф Скалигер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Cyclometrica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elementa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1594</a:t>
            </a:r>
          </a:p>
          <a:p>
            <a:pPr marL="0" indent="0" algn="ctr">
              <a:buNone/>
            </a:pP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Основы измерения кругов</a:t>
            </a:r>
          </a:p>
          <a:p>
            <a:pPr marL="0" indent="0" algn="ctr">
              <a:buNone/>
            </a:pP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quo Archimedes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adeo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creber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regnum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obtinere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sed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tyrannidem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exercere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videatur.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Где имя Архимеда встречается столь часто, словно он не царь, а тиран геометрии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David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Rivault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Flurance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Давид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Риво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Флуранс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1615):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Deum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aliquem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Geometria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fuisse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Archimedem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nemo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sanae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mentis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inficiari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poterit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был некий бог (Геометрия), он был Архимедом, что не будет отрицать ни один здравомыслящий человек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206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147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256108"/>
            <a:ext cx="8229600" cy="5275653"/>
          </a:xfrm>
        </p:spPr>
        <p:txBody>
          <a:bodyPr>
            <a:normAutofit fontScale="85000" lnSpcReduction="20000"/>
          </a:bodyPr>
          <a:lstStyle/>
          <a:p>
            <a:r>
              <a:rPr lang="de-DE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Archimedes: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mechanikôn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theoremáton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éphodos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ru-RU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-й в. до н.э. </a:t>
            </a:r>
            <a:r>
              <a:rPr lang="ru-RU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Архимед.</a:t>
            </a:r>
            <a:r>
              <a:rPr lang="ru-RU" altLang="ja-JP" sz="3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механических теорем. Послание к Эратосфену.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dirty="0"/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Kepler‘s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New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stereometry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1615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И. Кеплер.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Новая стереометрия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Guldin‘s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Centrobaryca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1635-1641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Гульдин.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Центробарика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de-DE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Leibniz‘s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arithmetical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quadrature</a:t>
            </a: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etc. 1675/1676 (1993)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Г.В. Лейбниц. Об арифметической квадратуре.</a:t>
            </a:r>
            <a:endParaRPr lang="de-DE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de-DE" dirty="0"/>
          </a:p>
          <a:p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Epilogue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Эпилог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2192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de-DE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Archimedes: </a:t>
            </a:r>
            <a:r>
              <a:rPr lang="de-D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mechanikôn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theoremáton</a:t>
            </a:r>
            <a:r>
              <a:rPr lang="de-DE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DE" altLang="ja-JP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éphodos</a:t>
            </a:r>
            <a:br>
              <a:rPr lang="ru-RU" altLang="ja-JP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ja-JP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Архимед. О механических теоремах</a:t>
            </a:r>
            <a:r>
              <a:rPr lang="de-DE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de-D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492368" y="2194560"/>
            <a:ext cx="8651631" cy="413004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круга: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Площадь любого круга равна прямоугольному треугольнику, в котором одна из сторон у прямого угла равна радиусу, а другая - длине окружности круга: </a:t>
            </a:r>
            <a:r>
              <a:rPr lang="de-DE" dirty="0">
                <a:latin typeface="Arial" charset="0"/>
              </a:rPr>
              <a:t>                          </a:t>
            </a:r>
          </a:p>
          <a:p>
            <a:pPr eaLnBrk="1" hangingPunct="1"/>
            <a:endParaRPr lang="de-DE" dirty="0">
              <a:latin typeface="Arial" charset="0"/>
            </a:endParaRPr>
          </a:p>
        </p:txBody>
      </p:sp>
      <p:graphicFrame>
        <p:nvGraphicFramePr>
          <p:cNvPr id="24579" name="Objekt 1"/>
          <p:cNvGraphicFramePr>
            <a:graphicFrameLocks noChangeAspect="1"/>
          </p:cNvGraphicFramePr>
          <p:nvPr/>
        </p:nvGraphicFramePr>
        <p:xfrm>
          <a:off x="4016375" y="4437063"/>
          <a:ext cx="1604963" cy="1604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5" name="Formel" r:id="rId4" imgW="393700" imgH="393700" progId="Equation.3">
                  <p:embed/>
                </p:oleObj>
              </mc:Choice>
              <mc:Fallback>
                <p:oleObj name="Formel" r:id="rId4" imgW="3937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16375" y="4437063"/>
                        <a:ext cx="1604963" cy="1604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80725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3773</Words>
  <Application>Microsoft Office PowerPoint</Application>
  <PresentationFormat>Экран (4:3)</PresentationFormat>
  <Paragraphs>295</Paragraphs>
  <Slides>64</Slides>
  <Notes>24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9" baseType="lpstr">
      <vt:lpstr>Arial</vt:lpstr>
      <vt:lpstr>Calibri</vt:lpstr>
      <vt:lpstr>Times New Roman</vt:lpstr>
      <vt:lpstr>Office-Design</vt:lpstr>
      <vt:lpstr>Formel</vt:lpstr>
      <vt:lpstr>Математическая строгость, математическое творчество  и выход за пределы ограничений </vt:lpstr>
      <vt:lpstr>Введение </vt:lpstr>
      <vt:lpstr>Витрувий об Архимеде </vt:lpstr>
      <vt:lpstr>Walter Ryff, Architectur 1547 Вальтер Херманн Рауф. Архитектура </vt:lpstr>
      <vt:lpstr>Введение </vt:lpstr>
      <vt:lpstr>Презентация PowerPoint</vt:lpstr>
      <vt:lpstr>Введение  </vt:lpstr>
      <vt:lpstr>Программа</vt:lpstr>
      <vt:lpstr>1. Archimedes: Perì tôn mechanikôn theoremáton éphodos Архимед. О механических теоремах </vt:lpstr>
      <vt:lpstr>Perì tôn mechanikôn theoremáton éphodos</vt:lpstr>
      <vt:lpstr>Sphere and cylinder</vt:lpstr>
      <vt:lpstr>Теорема о шаре и конусе </vt:lpstr>
      <vt:lpstr>Проблема: поверхность шара </vt:lpstr>
      <vt:lpstr>Archimedean trópos of the éphodos</vt:lpstr>
      <vt:lpstr>Архимед преодолел пределы</vt:lpstr>
      <vt:lpstr>2. Kepler‘s New stereometry, 1615</vt:lpstr>
      <vt:lpstr>Kepler: Преамбула о причине  фигуры винной бочки </vt:lpstr>
      <vt:lpstr>Метод Кеплера</vt:lpstr>
      <vt:lpstr>(1) Площадь круга</vt:lpstr>
      <vt:lpstr>Grégoire de St. Vincent, 1647</vt:lpstr>
      <vt:lpstr>Площадь круга </vt:lpstr>
      <vt:lpstr>Отношение окружности к диаметру</vt:lpstr>
      <vt:lpstr> Шар и конус</vt:lpstr>
      <vt:lpstr>Sphere and cylinder</vt:lpstr>
      <vt:lpstr>(2) Поверхность шара поверхность конуса = πrs</vt:lpstr>
      <vt:lpstr>Конус</vt:lpstr>
      <vt:lpstr>Конус</vt:lpstr>
      <vt:lpstr>(3) Kepler: „Supplement“ to the Archimedean solid geometry</vt:lpstr>
      <vt:lpstr>Theorem 18</vt:lpstr>
      <vt:lpstr>Яблоко Кеплера</vt:lpstr>
      <vt:lpstr>Яблоко</vt:lpstr>
      <vt:lpstr>Kepler, Nova stereometria, Th. 20</vt:lpstr>
      <vt:lpstr>Kepler, Nova stereometria, Th. 20</vt:lpstr>
      <vt:lpstr>Построение цилиндрического копыта</vt:lpstr>
      <vt:lpstr>Theorem 20: Яблочное кольцо</vt:lpstr>
      <vt:lpstr>3. Guldin‘s Centrobaryca 1635-1641</vt:lpstr>
      <vt:lpstr>Guldin on Archimedes IV, 289, 291</vt:lpstr>
      <vt:lpstr>The Pappus-Guldin theorems</vt:lpstr>
      <vt:lpstr>Собственные требования Гульдина</vt:lpstr>
      <vt:lpstr>Пять частей </vt:lpstr>
      <vt:lpstr>Archimedes, On the sphere and cyl. I,33 (I,21-33 rotating polygons)</vt:lpstr>
      <vt:lpstr>Guldin IV,1 prop. VII</vt:lpstr>
      <vt:lpstr>Гульдин о Кеплере (IV, 322)</vt:lpstr>
      <vt:lpstr>Гульдин о вычислении  кеплерова яблока</vt:lpstr>
      <vt:lpstr>Вычисление объёма Гульдином</vt:lpstr>
      <vt:lpstr>Guldin, De centro gravitatis 1641</vt:lpstr>
      <vt:lpstr>Точка и неделимое</vt:lpstr>
      <vt:lpstr>4. Leibniz‘s On the arithmetical quadrature etc. 1675/76 (1993)</vt:lpstr>
      <vt:lpstr>A VII,4, N. 16,1 (Spring 1673)</vt:lpstr>
      <vt:lpstr>Теорема 6</vt:lpstr>
      <vt:lpstr>Предостережение читателю</vt:lpstr>
      <vt:lpstr>Предостережение (продолжение)</vt:lpstr>
      <vt:lpstr>Theorem 6</vt:lpstr>
      <vt:lpstr>3 важных характеристики</vt:lpstr>
      <vt:lpstr>Обоснование принципа линеаризации </vt:lpstr>
      <vt:lpstr>Определение эквивалентности</vt:lpstr>
      <vt:lpstr>De quadratura arithmetica circuli ellipseos et hyperbolae 1676 (1993, 69; 2016, 130) Арифметическая квадратура эллипса и гиперболы</vt:lpstr>
      <vt:lpstr>Nova methodus October 1684 LMG V, 223</vt:lpstr>
      <vt:lpstr>Неясность, плодотворность (1993, 69) </vt:lpstr>
      <vt:lpstr>Ясные доказательства</vt:lpstr>
      <vt:lpstr>Mémoire touchant son sentiment sur le calcul différentiel 1701 Мемуар Г.В. Лейбница касательно рассуждений о дифференциальном исчислении</vt:lpstr>
      <vt:lpstr>Творческая сила</vt:lpstr>
      <vt:lpstr>Эпилог</vt:lpstr>
      <vt:lpstr>Эпилог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Mathematical rigour, mathematical creativity, and the transgression of limits</dc:title>
  <dc:creator>Eberhard Knobloch</dc:creator>
  <cp:lastModifiedBy>1</cp:lastModifiedBy>
  <cp:revision>240</cp:revision>
  <cp:lastPrinted>2021-08-27T13:31:14Z</cp:lastPrinted>
  <dcterms:created xsi:type="dcterms:W3CDTF">2021-04-15T09:10:04Z</dcterms:created>
  <dcterms:modified xsi:type="dcterms:W3CDTF">2021-11-04T14:13:09Z</dcterms:modified>
</cp:coreProperties>
</file>